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webm" ContentType="video/webm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2" r:id="rId6"/>
    <p:sldId id="260" r:id="rId7"/>
    <p:sldId id="265" r:id="rId8"/>
    <p:sldId id="267" r:id="rId9"/>
    <p:sldId id="263" r:id="rId10"/>
    <p:sldId id="268" r:id="rId11"/>
    <p:sldId id="264" r:id="rId12"/>
  </p:sldIdLst>
  <p:sldSz cx="9144000" cy="5143500" type="screen16x9"/>
  <p:notesSz cx="5143500" cy="9144000"/>
  <p:embeddedFontLst>
    <p:embeddedFont>
      <p:font typeface="Alexandria SemiBold" panose="020B0600000101010101" charset="-78"/>
      <p:regular r:id="rId14"/>
    </p:embeddedFont>
    <p:embeddedFont>
      <p:font typeface="Sora Light" panose="020B0600000101010101" charset="0"/>
      <p:regular r:id="rId15"/>
    </p:embeddedFont>
    <p:embeddedFont>
      <p:font typeface="함초롬돋움" panose="020B0604000101010101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88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6178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A8C6B-9111-A5C1-0850-E6BEA7E69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1DE316-CF90-335D-045C-FD08FFDFFC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EF0046-AB37-7EC4-07BE-47CFBA8664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BE2C83-55F5-C70C-1AA2-098AE36D6C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145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C1D812-4814-5218-4B3C-CC5A5F634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2B4FEB-E02F-276C-3D73-0016A0ECBE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C024A0-EC39-8D30-BE71-5C53F28F50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76914F-37B1-A86C-F043-BD6AA789C6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4188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7EEF9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AFA"/>
          </a:solidFill>
          <a:ln/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7EEF9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AFA"/>
          </a:solidFill>
          <a:ln/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7EEF9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AFA"/>
          </a:solidFill>
          <a:ln/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7EEF9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AFA"/>
          </a:solidFill>
          <a:ln/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7EEF9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AFA"/>
          </a:solidFill>
          <a:ln/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7EEF9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AFA"/>
          </a:solidFill>
          <a:ln/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7EEF9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AFA"/>
          </a:solidFill>
          <a:ln/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7EEF9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AFA"/>
          </a:solidFill>
          <a:ln/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7EEF9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AFA"/>
          </a:solidFill>
          <a:ln/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webm"/><Relationship Id="rId1" Type="http://schemas.microsoft.com/office/2007/relationships/media" Target="../media/media1.webm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73943" y="1575941"/>
            <a:ext cx="2516684" cy="254422"/>
          </a:xfrm>
          <a:prstGeom prst="roundRect">
            <a:avLst>
              <a:gd name="adj" fmla="val 17883"/>
            </a:avLst>
          </a:prstGeom>
          <a:solidFill>
            <a:srgbClr val="D5DCF6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555129" y="1616497"/>
            <a:ext cx="2516684" cy="173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ko-KR" altLang="en-US" sz="85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안산대학교 컴퓨터정보학과 3학년 </a:t>
            </a:r>
            <a:r>
              <a:rPr lang="en-US" altLang="ko-KR" sz="85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/</a:t>
            </a:r>
            <a:r>
              <a:rPr lang="ko-KR" altLang="en-US" sz="85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850" dirty="0" err="1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졸업은해야조</a:t>
            </a:r>
            <a:endParaRPr lang="ko-KR" sz="85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5" name="Text 3"/>
          <p:cNvSpPr/>
          <p:nvPr/>
        </p:nvSpPr>
        <p:spPr>
          <a:xfrm>
            <a:off x="473943" y="2844403"/>
            <a:ext cx="6416948" cy="6147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2400" dirty="0">
                <a:solidFill>
                  <a:srgbClr val="1F1E1E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지역 기반 심부름 매칭 플랫폼</a:t>
            </a:r>
            <a:endParaRPr lang="ko-KR" sz="24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6" name="Text 4"/>
          <p:cNvSpPr/>
          <p:nvPr/>
        </p:nvSpPr>
        <p:spPr>
          <a:xfrm>
            <a:off x="473943" y="3350791"/>
            <a:ext cx="8653314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ko-KR" altLang="en-US" sz="1050" b="1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동네 이웃과 직접 연결하는 가벼운 심부름 서비스 · 개발 기간</a:t>
            </a:r>
            <a:r>
              <a:rPr lang="ko-KR" alt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2026.03 ~ 2026.06</a:t>
            </a:r>
            <a:endParaRPr lang="ko-KR" sz="1050" dirty="0"/>
          </a:p>
        </p:txBody>
      </p:sp>
      <p:pic>
        <p:nvPicPr>
          <p:cNvPr id="7" name="그림 6" descr="심부릉">
            <a:extLst>
              <a:ext uri="{FF2B5EF4-FFF2-40B4-BE49-F238E27FC236}">
                <a16:creationId xmlns:a16="http://schemas.microsoft.com/office/drawing/2014/main" id="{068D1003-2FAD-92AF-E66F-DF3EAEAF1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942" y="1902941"/>
            <a:ext cx="969503" cy="85667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예시 동영상">
            <a:hlinkClick r:id="" action="ppaction://media"/>
            <a:extLst>
              <a:ext uri="{FF2B5EF4-FFF2-40B4-BE49-F238E27FC236}">
                <a16:creationId xmlns:a16="http://schemas.microsoft.com/office/drawing/2014/main" id="{9256A866-BBF8-E3D5-294B-2FA88E2B69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31133" y="163666"/>
            <a:ext cx="2281734" cy="481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49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2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3" y="2105248"/>
            <a:ext cx="4020666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dirty="0">
                <a:solidFill>
                  <a:srgbClr val="1F1E1E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Q &amp; 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73943" y="2821484"/>
            <a:ext cx="8653314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ko-KR" alt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궁금한 점이 있으시면 무엇이든 질문해 주세요.</a:t>
            </a:r>
            <a:endParaRPr lang="ko-KR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73943" y="1457102"/>
            <a:ext cx="595610" cy="263947"/>
          </a:xfrm>
          <a:prstGeom prst="roundRect">
            <a:avLst>
              <a:gd name="adj" fmla="val 17238"/>
            </a:avLst>
          </a:prstGeom>
          <a:noFill/>
          <a:ln w="4763">
            <a:solidFill>
              <a:srgbClr val="1A2D7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559891" y="1502420"/>
            <a:ext cx="880914" cy="173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ko-KR" altLang="en-US" sz="850" dirty="0">
                <a:solidFill>
                  <a:srgbClr val="1A2D7A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기획 배경</a:t>
            </a:r>
            <a:endParaRPr lang="ko-KR" sz="85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4" name="Text 2"/>
          <p:cNvSpPr/>
          <p:nvPr/>
        </p:nvSpPr>
        <p:spPr>
          <a:xfrm>
            <a:off x="473943" y="1775147"/>
            <a:ext cx="4020666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2800" dirty="0">
                <a:solidFill>
                  <a:srgbClr val="1F1E1E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왜 만들었나요?</a:t>
            </a:r>
            <a:endParaRPr lang="ko-KR" sz="28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4893" y="2423666"/>
            <a:ext cx="4049390" cy="126273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85502" y="2578075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1400" dirty="0">
                <a:solidFill>
                  <a:srgbClr val="000000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📈</a:t>
            </a:r>
            <a:r>
              <a:rPr lang="ko-KR" altLang="en-US" sz="14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 </a:t>
            </a:r>
            <a:r>
              <a:rPr lang="ko-KR" altLang="en-US" sz="140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변화하는 생활 패턴</a:t>
            </a:r>
            <a:endParaRPr lang="ko-KR" sz="14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7" name="Text 4"/>
          <p:cNvSpPr/>
          <p:nvPr/>
        </p:nvSpPr>
        <p:spPr>
          <a:xfrm>
            <a:off x="685502" y="2881908"/>
            <a:ext cx="3664372" cy="6500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ko-KR" altLang="en-US" sz="105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1인 가구의 급격한 증가로 배달, 청소, 줄서기 등 일상 대행 수요가 빠르게 폭증하고 있습니다. 하지만 기존 플랫폼은 과도한 </a:t>
            </a:r>
            <a:endParaRPr lang="en-US" altLang="ko-KR" sz="1050" dirty="0">
              <a:solidFill>
                <a:srgbClr val="3B3535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ko-KR" altLang="en-US" sz="105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수수료와 복잡한 UI로 가벼운 요청을 하기 불편했습니다.</a:t>
            </a:r>
            <a:endParaRPr lang="ko-KR" sz="105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20592" y="2423666"/>
            <a:ext cx="4049464" cy="126273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851202" y="2578075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1400" dirty="0">
                <a:solidFill>
                  <a:srgbClr val="000000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✅</a:t>
            </a:r>
            <a:r>
              <a:rPr lang="ko-KR" altLang="en-US" sz="14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 </a:t>
            </a:r>
            <a:r>
              <a:rPr lang="ko-KR" altLang="en-US" sz="140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우리의 해결책</a:t>
            </a:r>
            <a:endParaRPr lang="ko-KR" sz="14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0" name="Text 6"/>
          <p:cNvSpPr/>
          <p:nvPr/>
        </p:nvSpPr>
        <p:spPr>
          <a:xfrm>
            <a:off x="4851202" y="2881908"/>
            <a:ext cx="3664446" cy="6500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ko-KR" altLang="en-US" sz="105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동네 이웃과 직접 연결하는 </a:t>
            </a:r>
            <a:r>
              <a:rPr lang="ko-KR" altLang="en-US" sz="1050" b="1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가벼운 심부름 매칭 서비스</a:t>
            </a:r>
            <a:r>
              <a:rPr lang="ko-KR" altLang="en-US" sz="105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를 기획했습니다. 수수료 부담을 줄이고, 누구나 쉽게 의뢰하고 수행할 수 있는 환경을 목표로 합니다.</a:t>
            </a:r>
            <a:endParaRPr lang="ko-KR" sz="105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73943" y="1112193"/>
            <a:ext cx="595610" cy="263947"/>
          </a:xfrm>
          <a:prstGeom prst="roundRect">
            <a:avLst>
              <a:gd name="adj" fmla="val 17238"/>
            </a:avLst>
          </a:prstGeom>
          <a:noFill/>
          <a:ln w="4763">
            <a:solidFill>
              <a:srgbClr val="1A2D7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559891" y="1157511"/>
            <a:ext cx="880914" cy="173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ko-KR" altLang="en-US" sz="850" dirty="0">
                <a:solidFill>
                  <a:srgbClr val="1A2D7A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기술 스택</a:t>
            </a:r>
            <a:endParaRPr lang="ko-KR" sz="85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4" name="Text 2"/>
          <p:cNvSpPr/>
          <p:nvPr/>
        </p:nvSpPr>
        <p:spPr>
          <a:xfrm>
            <a:off x="473943" y="1430238"/>
            <a:ext cx="4092178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2800" dirty="0">
                <a:solidFill>
                  <a:srgbClr val="1F1E1E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어떤 기술로 만들었나요?</a:t>
            </a:r>
            <a:endParaRPr lang="ko-KR" sz="28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73943" y="2078757"/>
            <a:ext cx="8196114" cy="1952476"/>
          </a:xfrm>
          <a:prstGeom prst="roundRect">
            <a:avLst>
              <a:gd name="adj" fmla="val 2913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Shape 4"/>
          <p:cNvSpPr/>
          <p:nvPr/>
        </p:nvSpPr>
        <p:spPr>
          <a:xfrm>
            <a:off x="478706" y="2083519"/>
            <a:ext cx="8186589" cy="38859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614139" y="2169468"/>
            <a:ext cx="2640062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Frontend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3072482" y="2169468"/>
            <a:ext cx="5914653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Android Native (Java)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78706" y="2472110"/>
            <a:ext cx="8186589" cy="38859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0" name="Text 8"/>
          <p:cNvSpPr/>
          <p:nvPr/>
        </p:nvSpPr>
        <p:spPr>
          <a:xfrm>
            <a:off x="614139" y="2558058"/>
            <a:ext cx="2640062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Backend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3072482" y="2558058"/>
            <a:ext cx="5914653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PHP (RESTful API)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78706" y="2860700"/>
            <a:ext cx="8186589" cy="38859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3" name="Text 11"/>
          <p:cNvSpPr/>
          <p:nvPr/>
        </p:nvSpPr>
        <p:spPr>
          <a:xfrm>
            <a:off x="614139" y="2946648"/>
            <a:ext cx="2640062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Database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3072482" y="2946648"/>
            <a:ext cx="5914653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MySQL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78706" y="3249290"/>
            <a:ext cx="8186589" cy="38859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614139" y="3335238"/>
            <a:ext cx="2640062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ko-KR" altLang="en-US" sz="105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실시간 채팅</a:t>
            </a:r>
            <a:endParaRPr lang="ko-KR" sz="1050" dirty="0"/>
          </a:p>
        </p:txBody>
      </p:sp>
      <p:sp>
        <p:nvSpPr>
          <p:cNvPr id="17" name="Text 15"/>
          <p:cNvSpPr/>
          <p:nvPr/>
        </p:nvSpPr>
        <p:spPr>
          <a:xfrm>
            <a:off x="3072482" y="3335238"/>
            <a:ext cx="5914653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Firebase Realtime Database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78706" y="3637880"/>
            <a:ext cx="8186589" cy="38859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7"/>
          <p:cNvSpPr/>
          <p:nvPr/>
        </p:nvSpPr>
        <p:spPr>
          <a:xfrm>
            <a:off x="614139" y="3723829"/>
            <a:ext cx="2640062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ko-KR" altLang="en-US" sz="105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지도</a:t>
            </a:r>
            <a:endParaRPr lang="ko-KR" sz="1050" dirty="0"/>
          </a:p>
        </p:txBody>
      </p:sp>
      <p:sp>
        <p:nvSpPr>
          <p:cNvPr id="20" name="Text 18"/>
          <p:cNvSpPr/>
          <p:nvPr/>
        </p:nvSpPr>
        <p:spPr>
          <a:xfrm>
            <a:off x="3072482" y="3723829"/>
            <a:ext cx="5914653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Kakao Map SDK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73943" y="869007"/>
            <a:ext cx="695251" cy="263947"/>
          </a:xfrm>
          <a:prstGeom prst="roundRect">
            <a:avLst>
              <a:gd name="adj" fmla="val 17238"/>
            </a:avLst>
          </a:prstGeom>
          <a:noFill/>
          <a:ln w="4763">
            <a:solidFill>
              <a:srgbClr val="1A2D7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559891" y="914326"/>
            <a:ext cx="980554" cy="173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ko-KR" altLang="en-US" sz="850" dirty="0">
                <a:solidFill>
                  <a:srgbClr val="1A2D7A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서비스 흐름</a:t>
            </a:r>
            <a:endParaRPr lang="ko-KR" sz="850" dirty="0"/>
          </a:p>
        </p:txBody>
      </p:sp>
      <p:sp>
        <p:nvSpPr>
          <p:cNvPr id="4" name="Text 2"/>
          <p:cNvSpPr/>
          <p:nvPr/>
        </p:nvSpPr>
        <p:spPr>
          <a:xfrm>
            <a:off x="473943" y="1187053"/>
            <a:ext cx="4020666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2800" dirty="0">
                <a:solidFill>
                  <a:srgbClr val="1F1E1E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전체 서비스 흐름</a:t>
            </a:r>
            <a:endParaRPr lang="ko-KR" sz="28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943" y="1835572"/>
            <a:ext cx="2732038" cy="54158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09302" y="2512516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140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회원가입 / 로그인</a:t>
            </a:r>
            <a:endParaRPr lang="ko-KR" sz="14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5981" y="1835572"/>
            <a:ext cx="2732038" cy="54158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341340" y="2512516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140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심부름 등록</a:t>
            </a:r>
            <a:endParaRPr lang="ko-KR" sz="14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8019" y="1835572"/>
            <a:ext cx="2732038" cy="54158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73378" y="2512516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140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헬퍼 매칭</a:t>
            </a:r>
            <a:endParaRPr lang="ko-KR" sz="14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943" y="2870522"/>
            <a:ext cx="2732038" cy="54158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09302" y="3547467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140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1:1 채팅</a:t>
            </a:r>
            <a:endParaRPr lang="ko-KR" sz="14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5981" y="2870522"/>
            <a:ext cx="2732038" cy="54158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3341340" y="3547467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140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수행 완료</a:t>
            </a:r>
            <a:r>
              <a:rPr lang="en-US" altLang="ko-KR" sz="140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/</a:t>
            </a:r>
            <a:r>
              <a:rPr lang="ko-KR" altLang="en-US" sz="140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리뷰 등록</a:t>
            </a:r>
            <a:endParaRPr lang="ko-KR" sz="14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38019" y="2870522"/>
            <a:ext cx="2732038" cy="541586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6073378" y="3547467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140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급여 지급 &amp; 정산</a:t>
            </a:r>
            <a:endParaRPr lang="ko-KR" sz="14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7" name="Text 9"/>
          <p:cNvSpPr/>
          <p:nvPr/>
        </p:nvSpPr>
        <p:spPr>
          <a:xfrm>
            <a:off x="473943" y="4057799"/>
            <a:ext cx="8653314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ko-KR" altLang="en-US" sz="105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의뢰인과 헬퍼 모드를 분리해 매칭부터 정산까지 앱에서 한 번에 처리합니다.</a:t>
            </a:r>
            <a:endParaRPr lang="ko-KR" sz="105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29444" y="376461"/>
            <a:ext cx="504304" cy="232693"/>
          </a:xfrm>
          <a:prstGeom prst="roundRect">
            <a:avLst>
              <a:gd name="adj" fmla="val 17720"/>
            </a:avLst>
          </a:prstGeom>
          <a:noFill/>
          <a:ln w="4763">
            <a:solidFill>
              <a:srgbClr val="1A2D7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507802" y="417984"/>
            <a:ext cx="804788" cy="149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ko-KR" altLang="en-US" sz="750" dirty="0">
                <a:solidFill>
                  <a:srgbClr val="1A2D7A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DB 연동</a:t>
            </a:r>
            <a:endParaRPr lang="ko-KR" sz="750" dirty="0"/>
          </a:p>
        </p:txBody>
      </p:sp>
      <p:sp>
        <p:nvSpPr>
          <p:cNvPr id="4" name="Text 2"/>
          <p:cNvSpPr/>
          <p:nvPr/>
        </p:nvSpPr>
        <p:spPr>
          <a:xfrm>
            <a:off x="429444" y="653579"/>
            <a:ext cx="3686621" cy="403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2500" dirty="0">
                <a:solidFill>
                  <a:srgbClr val="1F1E1E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실시간 핵심 DB 연동 구조</a:t>
            </a:r>
            <a:endParaRPr lang="ko-KR" sz="25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444" y="1231408"/>
            <a:ext cx="2705249" cy="85843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94717" y="1551895"/>
            <a:ext cx="184026" cy="2300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1045736" y="1314543"/>
            <a:ext cx="1614711" cy="2018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125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transactions 테이블</a:t>
            </a:r>
            <a:endParaRPr lang="ko-KR" sz="1250" dirty="0"/>
          </a:p>
        </p:txBody>
      </p:sp>
      <p:sp>
        <p:nvSpPr>
          <p:cNvPr id="8" name="Text 5"/>
          <p:cNvSpPr/>
          <p:nvPr/>
        </p:nvSpPr>
        <p:spPr>
          <a:xfrm>
            <a:off x="1045740" y="1587353"/>
            <a:ext cx="1951955" cy="374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ko-KR" altLang="en-US" sz="9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충전·출금·급여 지급 내역을 자동으로 기록하여 금융 이력을 투명하게 관리</a:t>
            </a:r>
            <a:endParaRPr lang="ko-KR" sz="9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444" y="2195230"/>
            <a:ext cx="2705249" cy="85843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9583" y="2460609"/>
            <a:ext cx="184026" cy="2300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1045738" y="2265332"/>
            <a:ext cx="1614711" cy="2018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125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activity_logs 테이블</a:t>
            </a:r>
            <a:endParaRPr lang="ko-KR" sz="1250" dirty="0"/>
          </a:p>
        </p:txBody>
      </p:sp>
      <p:sp>
        <p:nvSpPr>
          <p:cNvPr id="12" name="Text 8"/>
          <p:cNvSpPr/>
          <p:nvPr/>
        </p:nvSpPr>
        <p:spPr>
          <a:xfrm>
            <a:off x="1045739" y="2549083"/>
            <a:ext cx="1951955" cy="374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ko-KR" altLang="en-US" sz="9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헬퍼의 심부름 완료 건수를 실시간으로 산출하여 활동 통계 제공</a:t>
            </a:r>
            <a:endParaRPr lang="ko-KR" sz="9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5945" y="3150244"/>
            <a:ext cx="2705249" cy="91890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89583" y="3464415"/>
            <a:ext cx="184026" cy="2300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3</a:t>
            </a:r>
            <a:endParaRPr lang="en-US" sz="1400" dirty="0"/>
          </a:p>
        </p:txBody>
      </p:sp>
      <p:sp>
        <p:nvSpPr>
          <p:cNvPr id="15" name="Text 10"/>
          <p:cNvSpPr/>
          <p:nvPr/>
        </p:nvSpPr>
        <p:spPr>
          <a:xfrm>
            <a:off x="1045739" y="3222247"/>
            <a:ext cx="1614711" cy="2018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125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tasks 테이블</a:t>
            </a:r>
            <a:endParaRPr lang="ko-KR" sz="1250" dirty="0"/>
          </a:p>
        </p:txBody>
      </p:sp>
      <p:sp>
        <p:nvSpPr>
          <p:cNvPr id="16" name="Text 11"/>
          <p:cNvSpPr/>
          <p:nvPr/>
        </p:nvSpPr>
        <p:spPr>
          <a:xfrm>
            <a:off x="1045741" y="3507921"/>
            <a:ext cx="1951955" cy="5612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ko-KR" altLang="en-US" sz="9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open → matched → pending_confirm → completed 상태로 자동 전이</a:t>
            </a:r>
            <a:endParaRPr lang="ko-KR" sz="950" dirty="0"/>
          </a:p>
        </p:txBody>
      </p:sp>
      <p:sp>
        <p:nvSpPr>
          <p:cNvPr id="17" name="Text 12"/>
          <p:cNvSpPr/>
          <p:nvPr/>
        </p:nvSpPr>
        <p:spPr>
          <a:xfrm>
            <a:off x="3438748" y="2902000"/>
            <a:ext cx="5705252" cy="187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endParaRPr lang="en-US" sz="950" dirty="0"/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C66E4DD3-D96C-D4EB-5275-DA2508CAF9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6747" y="1259713"/>
            <a:ext cx="5705253" cy="801819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76A95B66-0E4A-147E-C552-55DA20A8E2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4694" y="2225810"/>
            <a:ext cx="3304545" cy="797270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5B7DFA9B-E455-6AC9-CAF4-E21D9C726B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64694" y="3177665"/>
            <a:ext cx="5669981" cy="803587"/>
          </a:xfrm>
          <a:prstGeom prst="rect">
            <a:avLst/>
          </a:prstGeom>
        </p:spPr>
      </p:pic>
      <p:pic>
        <p:nvPicPr>
          <p:cNvPr id="18" name="Image 2" descr="preencoded.png">
            <a:extLst>
              <a:ext uri="{FF2B5EF4-FFF2-40B4-BE49-F238E27FC236}">
                <a16:creationId xmlns:a16="http://schemas.microsoft.com/office/drawing/2014/main" id="{B86E9146-A865-A6B5-38A0-2C848B2E62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5944" y="4152447"/>
            <a:ext cx="2705249" cy="858430"/>
          </a:xfrm>
          <a:prstGeom prst="rect">
            <a:avLst/>
          </a:prstGeom>
        </p:spPr>
      </p:pic>
      <p:sp>
        <p:nvSpPr>
          <p:cNvPr id="20" name="Text 9">
            <a:extLst>
              <a:ext uri="{FF2B5EF4-FFF2-40B4-BE49-F238E27FC236}">
                <a16:creationId xmlns:a16="http://schemas.microsoft.com/office/drawing/2014/main" id="{B4AD0C1A-64C4-5A68-2A39-36DA6A3EEB2F}"/>
              </a:ext>
            </a:extLst>
          </p:cNvPr>
          <p:cNvSpPr/>
          <p:nvPr/>
        </p:nvSpPr>
        <p:spPr>
          <a:xfrm>
            <a:off x="594717" y="4465720"/>
            <a:ext cx="184026" cy="2300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Alexandria SemiBold" pitchFamily="34" charset="0"/>
                <a:cs typeface="Alexandria SemiBold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10">
            <a:extLst>
              <a:ext uri="{FF2B5EF4-FFF2-40B4-BE49-F238E27FC236}">
                <a16:creationId xmlns:a16="http://schemas.microsoft.com/office/drawing/2014/main" id="{FBE621D4-13B9-608B-3768-6498709AB7FA}"/>
              </a:ext>
            </a:extLst>
          </p:cNvPr>
          <p:cNvSpPr/>
          <p:nvPr/>
        </p:nvSpPr>
        <p:spPr>
          <a:xfrm>
            <a:off x="1045737" y="4225018"/>
            <a:ext cx="1614711" cy="2018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altLang="ko-KR" sz="125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users</a:t>
            </a:r>
            <a:r>
              <a:rPr lang="ko-KR" altLang="en-US" sz="1250" dirty="0">
                <a:solidFill>
                  <a:srgbClr val="3B3535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 테이블</a:t>
            </a:r>
            <a:endParaRPr lang="ko-KR" sz="1250" dirty="0"/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477B6D22-8CC5-8764-77B6-2BCDFC6525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6747" y="4152447"/>
            <a:ext cx="5657928" cy="743187"/>
          </a:xfrm>
          <a:prstGeom prst="rect">
            <a:avLst/>
          </a:prstGeom>
        </p:spPr>
      </p:pic>
      <p:sp>
        <p:nvSpPr>
          <p:cNvPr id="26" name="Text 11">
            <a:extLst>
              <a:ext uri="{FF2B5EF4-FFF2-40B4-BE49-F238E27FC236}">
                <a16:creationId xmlns:a16="http://schemas.microsoft.com/office/drawing/2014/main" id="{6A719254-37B2-5DBE-3F39-4FE2A95BF4A6}"/>
              </a:ext>
            </a:extLst>
          </p:cNvPr>
          <p:cNvSpPr/>
          <p:nvPr/>
        </p:nvSpPr>
        <p:spPr>
          <a:xfrm>
            <a:off x="1045736" y="4461218"/>
            <a:ext cx="1951955" cy="461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ko-KR" altLang="en-US" sz="950" dirty="0"/>
              <a:t>등록 회원에 대한 정보를 보여주는 </a:t>
            </a:r>
            <a:endParaRPr lang="en-US" altLang="ko-KR" sz="950" dirty="0"/>
          </a:p>
          <a:p>
            <a:pPr marL="0" indent="0" algn="l">
              <a:lnSpc>
                <a:spcPct val="127000"/>
              </a:lnSpc>
              <a:buNone/>
            </a:pPr>
            <a:r>
              <a:rPr lang="ko-KR" altLang="en-US" sz="950" dirty="0"/>
              <a:t>테이블</a:t>
            </a:r>
            <a:endParaRPr lang="ko-KR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73943" y="221233"/>
            <a:ext cx="719584" cy="254422"/>
          </a:xfrm>
          <a:prstGeom prst="roundRect">
            <a:avLst>
              <a:gd name="adj" fmla="val 17883"/>
            </a:avLst>
          </a:prstGeom>
          <a:solidFill>
            <a:srgbClr val="D5DCF6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543480" y="263500"/>
            <a:ext cx="1014413" cy="173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ko-KR" altLang="en-US" sz="85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핵심 화면 ①</a:t>
            </a:r>
            <a:endParaRPr lang="ko-KR" sz="85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4" name="Text 2"/>
          <p:cNvSpPr/>
          <p:nvPr/>
        </p:nvSpPr>
        <p:spPr>
          <a:xfrm>
            <a:off x="473943" y="564499"/>
            <a:ext cx="4020666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2800" dirty="0">
                <a:solidFill>
                  <a:srgbClr val="1F1E1E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홈 · 등록 · 상세 화면</a:t>
            </a:r>
            <a:endParaRPr lang="ko-KR" sz="28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73942" y="1029123"/>
            <a:ext cx="2641774" cy="1046038"/>
          </a:xfrm>
          <a:prstGeom prst="roundRect">
            <a:avLst>
              <a:gd name="adj" fmla="val 5437"/>
            </a:avLst>
          </a:prstGeom>
          <a:solidFill>
            <a:srgbClr val="FFFAFA"/>
          </a:solidFill>
          <a:ln w="1905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628352" y="1174062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1400" b="1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홈 화면</a:t>
            </a:r>
            <a:endParaRPr lang="ko-KR" sz="14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7" name="Text 5"/>
          <p:cNvSpPr/>
          <p:nvPr/>
        </p:nvSpPr>
        <p:spPr>
          <a:xfrm>
            <a:off x="628352" y="1516789"/>
            <a:ext cx="2332955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ko-KR" altLang="en-US" sz="105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고객 화면과 </a:t>
            </a:r>
            <a:r>
              <a:rPr lang="ko-KR" altLang="en-US" sz="1050" dirty="0" err="1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헬퍼</a:t>
            </a:r>
            <a:r>
              <a:rPr lang="ko-KR" altLang="en-US" sz="105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화면을 원터치로 전환할 수 있는 메인 대시보드</a:t>
            </a:r>
            <a:endParaRPr lang="ko-KR" sz="105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251113" y="1026694"/>
            <a:ext cx="2641774" cy="1046038"/>
          </a:xfrm>
          <a:prstGeom prst="roundRect">
            <a:avLst>
              <a:gd name="adj" fmla="val 5437"/>
            </a:avLst>
          </a:prstGeom>
          <a:solidFill>
            <a:srgbClr val="FFFAFA"/>
          </a:solidFill>
          <a:ln w="1905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Text 7"/>
          <p:cNvSpPr/>
          <p:nvPr/>
        </p:nvSpPr>
        <p:spPr>
          <a:xfrm>
            <a:off x="3405485" y="1169992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1400" b="1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심부름 등록</a:t>
            </a:r>
            <a:endParaRPr lang="ko-KR" sz="14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405485" y="1492462"/>
            <a:ext cx="2332955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ko-KR" altLang="en-US" sz="105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카카오맵 연동으로 위치를 표시하며 심부름 내용을 간편하게 등록</a:t>
            </a:r>
            <a:endParaRPr lang="ko-KR" sz="105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028209" y="1029123"/>
            <a:ext cx="2641848" cy="1046038"/>
          </a:xfrm>
          <a:prstGeom prst="roundRect">
            <a:avLst>
              <a:gd name="adj" fmla="val 5437"/>
            </a:avLst>
          </a:prstGeom>
          <a:solidFill>
            <a:srgbClr val="FFFAFA"/>
          </a:solidFill>
          <a:ln w="1905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Text 10"/>
          <p:cNvSpPr/>
          <p:nvPr/>
        </p:nvSpPr>
        <p:spPr>
          <a:xfrm>
            <a:off x="6182618" y="1169991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1400" b="1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심부름 상세정보 확인</a:t>
            </a:r>
            <a:endParaRPr lang="ko-KR" sz="14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182618" y="1516789"/>
            <a:ext cx="2333030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ko-KR" altLang="en-US" sz="105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DB 실시간 연동으로 상태 변화와 정보를 즉시 반영</a:t>
            </a:r>
            <a:endParaRPr lang="ko-KR" sz="105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E67BA5A4-5E46-165B-9DDF-50F478C58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606" y="2157996"/>
            <a:ext cx="1332089" cy="2812188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5AFED2FC-2A8D-599A-74CF-EBE157F8AF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3627" y="2157996"/>
            <a:ext cx="1332089" cy="2812188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1ABA2871-6A23-356E-04A8-614BCCCB42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7776" y="2157994"/>
            <a:ext cx="1332090" cy="2812190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2C543EA4-93DA-69C2-35E2-EE04FF6CCB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0797" y="2157996"/>
            <a:ext cx="1332090" cy="2812190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AA42BF07-0757-B777-9055-8230054A1E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83088" y="2157997"/>
            <a:ext cx="1332090" cy="281218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5B5F5-0B99-2587-3930-8A9E8FC08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3">
            <a:extLst>
              <a:ext uri="{FF2B5EF4-FFF2-40B4-BE49-F238E27FC236}">
                <a16:creationId xmlns:a16="http://schemas.microsoft.com/office/drawing/2014/main" id="{84EC18F3-0102-AF07-3012-86633E876DDC}"/>
              </a:ext>
            </a:extLst>
          </p:cNvPr>
          <p:cNvSpPr/>
          <p:nvPr/>
        </p:nvSpPr>
        <p:spPr>
          <a:xfrm>
            <a:off x="6046408" y="1024616"/>
            <a:ext cx="2641774" cy="1017463"/>
          </a:xfrm>
          <a:prstGeom prst="roundRect">
            <a:avLst>
              <a:gd name="adj" fmla="val 5590"/>
            </a:avLst>
          </a:prstGeom>
          <a:solidFill>
            <a:srgbClr val="D5DCF6"/>
          </a:solidFill>
          <a:ln w="4763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ko-KR" altLang="en-US" dirty="0"/>
          </a:p>
        </p:txBody>
      </p:sp>
      <p:sp>
        <p:nvSpPr>
          <p:cNvPr id="19" name="Shape 3">
            <a:extLst>
              <a:ext uri="{FF2B5EF4-FFF2-40B4-BE49-F238E27FC236}">
                <a16:creationId xmlns:a16="http://schemas.microsoft.com/office/drawing/2014/main" id="{C7BEDE04-6497-FBFE-B5FA-790B4DF3469C}"/>
              </a:ext>
            </a:extLst>
          </p:cNvPr>
          <p:cNvSpPr/>
          <p:nvPr/>
        </p:nvSpPr>
        <p:spPr>
          <a:xfrm>
            <a:off x="3249992" y="1031716"/>
            <a:ext cx="2641774" cy="1017463"/>
          </a:xfrm>
          <a:prstGeom prst="roundRect">
            <a:avLst>
              <a:gd name="adj" fmla="val 5590"/>
            </a:avLst>
          </a:prstGeom>
          <a:solidFill>
            <a:srgbClr val="D5DCF6"/>
          </a:solidFill>
          <a:ln w="4763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ko-KR" altLang="en-US" dirty="0"/>
          </a:p>
        </p:txBody>
      </p:sp>
      <p:sp>
        <p:nvSpPr>
          <p:cNvPr id="18" name="Shape 3">
            <a:extLst>
              <a:ext uri="{FF2B5EF4-FFF2-40B4-BE49-F238E27FC236}">
                <a16:creationId xmlns:a16="http://schemas.microsoft.com/office/drawing/2014/main" id="{586C3B35-7299-752B-9232-DAEEF2059F09}"/>
              </a:ext>
            </a:extLst>
          </p:cNvPr>
          <p:cNvSpPr/>
          <p:nvPr/>
        </p:nvSpPr>
        <p:spPr>
          <a:xfrm>
            <a:off x="455818" y="1026694"/>
            <a:ext cx="2641774" cy="1017463"/>
          </a:xfrm>
          <a:prstGeom prst="roundRect">
            <a:avLst>
              <a:gd name="adj" fmla="val 5590"/>
            </a:avLst>
          </a:prstGeom>
          <a:solidFill>
            <a:srgbClr val="D5DCF6"/>
          </a:solidFill>
          <a:ln w="4763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ko-KR" altLang="en-US" dirty="0"/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FBFBD875-F3E0-8BC0-D87A-1884B1520E07}"/>
              </a:ext>
            </a:extLst>
          </p:cNvPr>
          <p:cNvSpPr/>
          <p:nvPr/>
        </p:nvSpPr>
        <p:spPr>
          <a:xfrm>
            <a:off x="470606" y="221233"/>
            <a:ext cx="719584" cy="254422"/>
          </a:xfrm>
          <a:prstGeom prst="roundRect">
            <a:avLst>
              <a:gd name="adj" fmla="val 17883"/>
            </a:avLst>
          </a:prstGeom>
          <a:solidFill>
            <a:srgbClr val="D5DCF6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E690455-8C31-20AD-06B0-702CBF490746}"/>
              </a:ext>
            </a:extLst>
          </p:cNvPr>
          <p:cNvSpPr/>
          <p:nvPr/>
        </p:nvSpPr>
        <p:spPr>
          <a:xfrm>
            <a:off x="543480" y="263500"/>
            <a:ext cx="1014413" cy="173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ko-KR" altLang="en-US" sz="85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핵심 화면 ②</a:t>
            </a:r>
            <a:endParaRPr lang="ko-KR" altLang="ko-KR" sz="85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AD0E0C85-F17E-00C9-6F1E-134D0EA45401}"/>
              </a:ext>
            </a:extLst>
          </p:cNvPr>
          <p:cNvSpPr/>
          <p:nvPr/>
        </p:nvSpPr>
        <p:spPr>
          <a:xfrm>
            <a:off x="473943" y="564499"/>
            <a:ext cx="4020666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ko-KR" altLang="en-US" sz="2800" dirty="0">
                <a:solidFill>
                  <a:srgbClr val="1F1E1E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채팅 · 결제 · 마이페이지</a:t>
            </a:r>
            <a:endParaRPr lang="ko-KR" altLang="ko-KR" sz="28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901E9FC7-4A97-7D7D-917D-7A7811ECC884}"/>
              </a:ext>
            </a:extLst>
          </p:cNvPr>
          <p:cNvSpPr/>
          <p:nvPr/>
        </p:nvSpPr>
        <p:spPr>
          <a:xfrm>
            <a:off x="614075" y="1169990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ko-KR" altLang="en-US" sz="1400" b="1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실시간 1:1 채팅</a:t>
            </a:r>
            <a:endParaRPr lang="ko-KR" altLang="ko-KR" sz="14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45D23986-5C7C-46B0-E87E-B54B38689BCF}"/>
              </a:ext>
            </a:extLst>
          </p:cNvPr>
          <p:cNvSpPr/>
          <p:nvPr/>
        </p:nvSpPr>
        <p:spPr>
          <a:xfrm>
            <a:off x="609107" y="1489227"/>
            <a:ext cx="2332955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33000"/>
              </a:lnSpc>
            </a:pPr>
            <a:r>
              <a:rPr lang="ko-KR" altLang="en-US" sz="1050" dirty="0" err="1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Firebase</a:t>
            </a:r>
            <a:r>
              <a:rPr lang="ko-KR" altLang="en-US" sz="105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기반 실시간 채팅으로 의뢰인과 </a:t>
            </a:r>
            <a:r>
              <a:rPr lang="ko-KR" altLang="en-US" sz="1050" dirty="0" err="1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헬퍼</a:t>
            </a:r>
            <a:r>
              <a:rPr lang="ko-KR" altLang="en-US" sz="105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간 즉각적인 소통 가능</a:t>
            </a:r>
            <a:endParaRPr lang="ko-KR" altLang="ko-KR" sz="105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117919CC-EFC3-6406-9B59-10E6D709C791}"/>
              </a:ext>
            </a:extLst>
          </p:cNvPr>
          <p:cNvSpPr/>
          <p:nvPr/>
        </p:nvSpPr>
        <p:spPr>
          <a:xfrm>
            <a:off x="3405485" y="1169992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ko-KR" altLang="en-US" sz="14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완료 인증 및 결제 요청</a:t>
            </a:r>
            <a:endParaRPr lang="ko-KR" altLang="ko-KR" sz="14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6370A614-DE5C-535A-4EAD-1EB00EEA821D}"/>
              </a:ext>
            </a:extLst>
          </p:cNvPr>
          <p:cNvSpPr/>
          <p:nvPr/>
        </p:nvSpPr>
        <p:spPr>
          <a:xfrm>
            <a:off x="3404401" y="1492462"/>
            <a:ext cx="2382445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33000"/>
              </a:lnSpc>
            </a:pPr>
            <a:r>
              <a:rPr lang="ko-KR" altLang="en-US" sz="1050" dirty="0" err="1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헬퍼가</a:t>
            </a:r>
            <a:r>
              <a:rPr lang="ko-KR" altLang="en-US" sz="105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altLang="ko-KR" sz="105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'</a:t>
            </a:r>
            <a:r>
              <a:rPr lang="ko-KR" altLang="en-US" sz="105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수행 완료</a:t>
            </a:r>
            <a:r>
              <a:rPr lang="en-US" altLang="ko-KR" sz="105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'</a:t>
            </a:r>
            <a:r>
              <a:rPr lang="ko-KR" altLang="en-US" sz="105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를 </a:t>
            </a:r>
            <a:r>
              <a:rPr lang="ko-KR" altLang="en-US" sz="1050" dirty="0" err="1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등록시</a:t>
            </a:r>
            <a:r>
              <a:rPr lang="en-US" altLang="ko-KR" sz="105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105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채팅방에  급여 지급 하기</a:t>
            </a:r>
            <a:r>
              <a:rPr lang="en-US" altLang="ko-KR" sz="105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105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메시지 카드가 전송</a:t>
            </a:r>
            <a:endParaRPr lang="ko-KR" altLang="ko-KR" sz="105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D4DAC58E-1257-49AC-BAA9-5A934764C92A}"/>
              </a:ext>
            </a:extLst>
          </p:cNvPr>
          <p:cNvSpPr/>
          <p:nvPr/>
        </p:nvSpPr>
        <p:spPr>
          <a:xfrm>
            <a:off x="6182618" y="1169991"/>
            <a:ext cx="17816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ko-KR" altLang="en-US" sz="1400" b="1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급여 지급 팝업</a:t>
            </a:r>
            <a:r>
              <a:rPr lang="en-US" altLang="ko-KR" sz="1400" b="1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/ </a:t>
            </a:r>
            <a:r>
              <a:rPr lang="ko-KR" altLang="en-US" sz="1400" b="1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리뷰 등록</a:t>
            </a:r>
            <a:endParaRPr lang="ko-KR" altLang="ko-KR" sz="14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7CB76C26-5B37-9FC4-5E60-3B148E4480F3}"/>
              </a:ext>
            </a:extLst>
          </p:cNvPr>
          <p:cNvSpPr/>
          <p:nvPr/>
        </p:nvSpPr>
        <p:spPr>
          <a:xfrm>
            <a:off x="6182618" y="1516789"/>
            <a:ext cx="2333030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33000"/>
              </a:lnSpc>
            </a:pPr>
            <a:r>
              <a:rPr lang="ko-KR" altLang="en-US" sz="105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잔액 연동으로 심부름 완료 후 즉시 급여 지급처리 및 해당 거래 리뷰 등록</a:t>
            </a:r>
            <a:endParaRPr lang="ko-KR" altLang="ko-KR" sz="105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25F832CD-7BAD-F5E7-00EF-00EEE63C79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502" y="2157994"/>
            <a:ext cx="1332090" cy="281219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3A609713-ABDB-F711-AB76-47FC6AF64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818" y="2157996"/>
            <a:ext cx="1332090" cy="2812189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69053470-F1E8-E8DA-3F92-652BF717C6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677" y="2157994"/>
            <a:ext cx="1332089" cy="2812186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B99F167B-992E-7237-9144-D74FA74AE5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9992" y="2157998"/>
            <a:ext cx="1332089" cy="281219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6D72425D-0264-7E7F-2B8A-995B629BF9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6092" y="2157994"/>
            <a:ext cx="1332090" cy="2812188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55ACFC3D-1401-998A-65EB-8E7BC080DE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6408" y="2157996"/>
            <a:ext cx="1332090" cy="281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385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7CA0A-7EC2-7FFF-AA79-050516FBF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3">
            <a:extLst>
              <a:ext uri="{FF2B5EF4-FFF2-40B4-BE49-F238E27FC236}">
                <a16:creationId xmlns:a16="http://schemas.microsoft.com/office/drawing/2014/main" id="{081AE8CD-E384-4132-4C23-0C54E0F4B0B2}"/>
              </a:ext>
            </a:extLst>
          </p:cNvPr>
          <p:cNvSpPr/>
          <p:nvPr/>
        </p:nvSpPr>
        <p:spPr>
          <a:xfrm>
            <a:off x="3270126" y="1029123"/>
            <a:ext cx="5245522" cy="1046038"/>
          </a:xfrm>
          <a:prstGeom prst="roundRect">
            <a:avLst>
              <a:gd name="adj" fmla="val 5437"/>
            </a:avLst>
          </a:prstGeom>
          <a:solidFill>
            <a:srgbClr val="FFFAFA"/>
          </a:solidFill>
          <a:ln w="1905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2C67CEF9-D3EF-FB83-F663-C718E5B4CC61}"/>
              </a:ext>
            </a:extLst>
          </p:cNvPr>
          <p:cNvSpPr/>
          <p:nvPr/>
        </p:nvSpPr>
        <p:spPr>
          <a:xfrm>
            <a:off x="473943" y="221233"/>
            <a:ext cx="812748" cy="254422"/>
          </a:xfrm>
          <a:prstGeom prst="roundRect">
            <a:avLst>
              <a:gd name="adj" fmla="val 17883"/>
            </a:avLst>
          </a:prstGeom>
          <a:solidFill>
            <a:srgbClr val="D5DCF6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575692A-0BE5-D012-4649-9DAAF990542F}"/>
              </a:ext>
            </a:extLst>
          </p:cNvPr>
          <p:cNvSpPr/>
          <p:nvPr/>
        </p:nvSpPr>
        <p:spPr>
          <a:xfrm>
            <a:off x="543480" y="263500"/>
            <a:ext cx="1014413" cy="173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ko-KR" altLang="en-US" sz="850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기본 기능 화면 </a:t>
            </a:r>
            <a:endParaRPr lang="ko-KR" sz="85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8FD267D5-4D5D-A3E4-4DC8-94093B8900D9}"/>
              </a:ext>
            </a:extLst>
          </p:cNvPr>
          <p:cNvSpPr/>
          <p:nvPr/>
        </p:nvSpPr>
        <p:spPr>
          <a:xfrm>
            <a:off x="473943" y="564499"/>
            <a:ext cx="4020666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ko-KR" altLang="en-US" sz="28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심부름 내역 </a:t>
            </a:r>
            <a:r>
              <a:rPr lang="ko-KR" altLang="en-US" sz="2800" dirty="0">
                <a:solidFill>
                  <a:srgbClr val="1F1E1E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· 계정 관리 · 활동 상세</a:t>
            </a:r>
            <a:endParaRPr lang="ko-KR" sz="28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D689F7CF-63F8-9DE6-756D-4A9D8D35349A}"/>
              </a:ext>
            </a:extLst>
          </p:cNvPr>
          <p:cNvSpPr/>
          <p:nvPr/>
        </p:nvSpPr>
        <p:spPr>
          <a:xfrm>
            <a:off x="473942" y="1029123"/>
            <a:ext cx="2641774" cy="1046038"/>
          </a:xfrm>
          <a:prstGeom prst="roundRect">
            <a:avLst>
              <a:gd name="adj" fmla="val 5437"/>
            </a:avLst>
          </a:prstGeom>
          <a:solidFill>
            <a:srgbClr val="FFFAFA"/>
          </a:solidFill>
          <a:ln w="1905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E0BE0C11-0792-2730-B793-0A063943C8BA}"/>
              </a:ext>
            </a:extLst>
          </p:cNvPr>
          <p:cNvSpPr/>
          <p:nvPr/>
        </p:nvSpPr>
        <p:spPr>
          <a:xfrm>
            <a:off x="606405" y="1174062"/>
            <a:ext cx="1820934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1400" b="1" dirty="0">
                <a:solidFill>
                  <a:srgbClr val="3B3535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심부름 내역</a:t>
            </a:r>
            <a:endParaRPr lang="ko-KR" sz="14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658A48F1-2F04-6697-DFAB-37CEEC302180}"/>
              </a:ext>
            </a:extLst>
          </p:cNvPr>
          <p:cNvSpPr/>
          <p:nvPr/>
        </p:nvSpPr>
        <p:spPr>
          <a:xfrm>
            <a:off x="606405" y="1511755"/>
            <a:ext cx="2421825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33000"/>
              </a:lnSpc>
            </a:pPr>
            <a:r>
              <a:rPr lang="ko-KR" altLang="en-US" sz="1100" dirty="0"/>
              <a:t>내가 의뢰한 내역과 </a:t>
            </a:r>
            <a:r>
              <a:rPr lang="ko-KR" altLang="en-US" sz="1100" dirty="0" err="1"/>
              <a:t>헬퍼로서</a:t>
            </a:r>
            <a:r>
              <a:rPr lang="ko-KR" altLang="en-US" sz="1100" dirty="0"/>
              <a:t> 수행한 내역을 탭으로 구분하여 한눈에 확인 가능</a:t>
            </a:r>
            <a:endParaRPr lang="ko-KR" sz="11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7DE45614-ED0E-E2B3-8652-E87796161FE9}"/>
              </a:ext>
            </a:extLst>
          </p:cNvPr>
          <p:cNvSpPr/>
          <p:nvPr/>
        </p:nvSpPr>
        <p:spPr>
          <a:xfrm>
            <a:off x="3405485" y="1169992"/>
            <a:ext cx="2596898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14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내 정보 </a:t>
            </a:r>
            <a:r>
              <a:rPr lang="en-US" altLang="ko-KR" sz="14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-&gt; </a:t>
            </a:r>
            <a:r>
              <a:rPr lang="ko-KR" altLang="en-US" sz="14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계정 관리 </a:t>
            </a:r>
            <a:r>
              <a:rPr lang="en-US" altLang="ko-KR" sz="14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/ </a:t>
            </a:r>
            <a:r>
              <a:rPr lang="ko-KR" altLang="en-US" sz="14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활동 상세</a:t>
            </a:r>
            <a:endParaRPr lang="ko-KR" sz="14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CD665D3B-F5C3-E5A5-72D0-FE61B6785A00}"/>
              </a:ext>
            </a:extLst>
          </p:cNvPr>
          <p:cNvSpPr/>
          <p:nvPr/>
        </p:nvSpPr>
        <p:spPr>
          <a:xfrm>
            <a:off x="3405485" y="1516789"/>
            <a:ext cx="3818275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62500" lnSpcReduction="20000"/>
          </a:bodyPr>
          <a:lstStyle/>
          <a:p>
            <a:pPr>
              <a:lnSpc>
                <a:spcPct val="133000"/>
              </a:lnSpc>
            </a:pPr>
            <a:r>
              <a:rPr lang="ko-KR" altLang="en-US" dirty="0"/>
              <a:t>프로필 수정 및 비밀번호 변경</a:t>
            </a:r>
            <a:r>
              <a:rPr lang="en-US" altLang="ko-KR" dirty="0"/>
              <a:t>,  </a:t>
            </a:r>
            <a:r>
              <a:rPr lang="ko-KR" altLang="en-US" dirty="0"/>
              <a:t>누적 평점과 수행 </a:t>
            </a:r>
            <a:r>
              <a:rPr lang="ko-KR" altLang="en-US" dirty="0" err="1"/>
              <a:t>완료율</a:t>
            </a:r>
            <a:r>
              <a:rPr lang="ko-KR" altLang="en-US" dirty="0"/>
              <a:t> 등을 그래프로 </a:t>
            </a:r>
            <a:r>
              <a:rPr lang="ko-KR" altLang="en-US" dirty="0" err="1"/>
              <a:t>시각화하여</a:t>
            </a:r>
            <a:r>
              <a:rPr lang="ko-KR" altLang="en-US" dirty="0"/>
              <a:t> 제공</a:t>
            </a:r>
            <a:endParaRPr lang="ko-KR" sz="105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C312F949-F1B3-EC83-E71F-502CBE9F0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773" y="2174982"/>
            <a:ext cx="1332091" cy="2812191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AE51E94F-3F2F-35D1-9B97-ADCCF87E9D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2887" y="2174982"/>
            <a:ext cx="1332091" cy="2812192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17EAFDAC-423B-8402-E274-7BB8003A02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0126" y="2174982"/>
            <a:ext cx="1332091" cy="2812192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A6BBE912-6376-6AE5-B049-DF805E616A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2217" y="2174983"/>
            <a:ext cx="1332092" cy="2812193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D84AA141-3A88-1575-36B2-4B79933F12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3558" y="2174986"/>
            <a:ext cx="1332090" cy="281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081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73943" y="949896"/>
            <a:ext cx="470743" cy="263947"/>
          </a:xfrm>
          <a:prstGeom prst="roundRect">
            <a:avLst>
              <a:gd name="adj" fmla="val 17238"/>
            </a:avLst>
          </a:prstGeom>
          <a:noFill/>
          <a:ln w="4763">
            <a:solidFill>
              <a:srgbClr val="1A2D7A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Text 1"/>
          <p:cNvSpPr/>
          <p:nvPr/>
        </p:nvSpPr>
        <p:spPr>
          <a:xfrm>
            <a:off x="559891" y="995214"/>
            <a:ext cx="756047" cy="173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ko-KR" altLang="en-US" sz="850" dirty="0">
                <a:solidFill>
                  <a:srgbClr val="1A2D7A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마무리</a:t>
            </a:r>
            <a:endParaRPr lang="ko-KR" sz="850" dirty="0"/>
          </a:p>
        </p:txBody>
      </p:sp>
      <p:sp>
        <p:nvSpPr>
          <p:cNvPr id="4" name="Text 2"/>
          <p:cNvSpPr/>
          <p:nvPr/>
        </p:nvSpPr>
        <p:spPr>
          <a:xfrm>
            <a:off x="473943" y="1267941"/>
            <a:ext cx="4020666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2800" dirty="0">
                <a:solidFill>
                  <a:srgbClr val="1F1E1E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구현 완료 &amp; 향후 계획</a:t>
            </a:r>
            <a:endParaRPr lang="ko-KR" sz="2800" dirty="0"/>
          </a:p>
        </p:txBody>
      </p:sp>
      <p:sp>
        <p:nvSpPr>
          <p:cNvPr id="5" name="Shape 3"/>
          <p:cNvSpPr/>
          <p:nvPr/>
        </p:nvSpPr>
        <p:spPr>
          <a:xfrm>
            <a:off x="376386" y="1916459"/>
            <a:ext cx="4127971" cy="1617043"/>
          </a:xfrm>
          <a:prstGeom prst="roundRect">
            <a:avLst>
              <a:gd name="adj" fmla="val 6292"/>
            </a:avLst>
          </a:prstGeom>
          <a:solidFill>
            <a:srgbClr val="F2F2F3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6" name="Text 4"/>
          <p:cNvSpPr/>
          <p:nvPr/>
        </p:nvSpPr>
        <p:spPr>
          <a:xfrm>
            <a:off x="511746" y="2051819"/>
            <a:ext cx="22388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1400" dirty="0">
                <a:solidFill>
                  <a:srgbClr val="000000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✅</a:t>
            </a:r>
            <a:r>
              <a:rPr lang="ko-KR" altLang="en-US" sz="1400" dirty="0">
                <a:solidFill>
                  <a:srgbClr val="1F1E1E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 현재 구현 완료</a:t>
            </a:r>
            <a:endParaRPr lang="ko-KR" sz="1400" dirty="0"/>
          </a:p>
        </p:txBody>
      </p:sp>
      <p:sp>
        <p:nvSpPr>
          <p:cNvPr id="7" name="Text 5"/>
          <p:cNvSpPr/>
          <p:nvPr/>
        </p:nvSpPr>
        <p:spPr>
          <a:xfrm>
            <a:off x="511746" y="2409825"/>
            <a:ext cx="3857253" cy="10087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ko-KR" alt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고객 / 헬퍼 모드 분리</a:t>
            </a:r>
            <a:endParaRPr lang="ko-KR" sz="10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ko-KR" alt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실시간 심부름 매칭</a:t>
            </a:r>
            <a:endParaRPr lang="ko-KR" sz="10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ko-KR" alt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1:1 채팅 (Firebase)</a:t>
            </a:r>
            <a:endParaRPr lang="ko-KR" sz="10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ko-KR" alt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가상 계좌 결제 시스템</a:t>
            </a:r>
            <a:endParaRPr lang="en-US" altLang="ko-KR" sz="1050" dirty="0">
              <a:solidFill>
                <a:srgbClr val="3B3535"/>
              </a:solidFill>
              <a:latin typeface="Sora Light" pitchFamily="34" charset="0"/>
              <a:ea typeface="Sora Light" pitchFamily="34" charset="-122"/>
              <a:cs typeface="Sora Light" pitchFamily="34" charset="-120"/>
            </a:endParaRPr>
          </a:p>
          <a:p>
            <a:pPr marL="342900" indent="-342900">
              <a:lnSpc>
                <a:spcPct val="133000"/>
              </a:lnSpc>
              <a:buSzPct val="100000"/>
              <a:buFontTx/>
              <a:buChar char="•"/>
            </a:pPr>
            <a:r>
              <a:rPr lang="ko-KR" alt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리뷰 &amp; </a:t>
            </a:r>
            <a:r>
              <a:rPr lang="ko-KR" altLang="en-US" sz="1050" dirty="0" err="1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별점</a:t>
            </a:r>
            <a:r>
              <a:rPr lang="ko-KR" alt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평가 시스템 도입</a:t>
            </a:r>
            <a:endParaRPr lang="ko-KR" altLang="ko-KR" sz="10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endParaRPr lang="ko-KR" sz="1050" dirty="0"/>
          </a:p>
        </p:txBody>
      </p:sp>
      <p:sp>
        <p:nvSpPr>
          <p:cNvPr id="8" name="Text 6"/>
          <p:cNvSpPr/>
          <p:nvPr/>
        </p:nvSpPr>
        <p:spPr>
          <a:xfrm>
            <a:off x="4741962" y="2051819"/>
            <a:ext cx="22388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ko-KR" altLang="en-US" sz="1400" dirty="0">
                <a:solidFill>
                  <a:srgbClr val="000000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🚀</a:t>
            </a:r>
            <a:r>
              <a:rPr lang="ko-KR" altLang="en-US" sz="1400" dirty="0">
                <a:solidFill>
                  <a:srgbClr val="1F1E1E"/>
                </a:solidFill>
                <a:latin typeface="Alexandria SemiBold" pitchFamily="34" charset="0"/>
                <a:ea typeface="Alexandria SemiBold" pitchFamily="34" charset="-122"/>
                <a:cs typeface="Alexandria SemiBold" pitchFamily="34" charset="-120"/>
              </a:rPr>
              <a:t> 향후 발전 계획</a:t>
            </a:r>
            <a:endParaRPr lang="ko-KR" sz="1400" dirty="0"/>
          </a:p>
        </p:txBody>
      </p:sp>
      <p:sp>
        <p:nvSpPr>
          <p:cNvPr id="9" name="Text 7"/>
          <p:cNvSpPr/>
          <p:nvPr/>
        </p:nvSpPr>
        <p:spPr>
          <a:xfrm>
            <a:off x="4741962" y="2409825"/>
            <a:ext cx="3932858" cy="7447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ko-KR" alt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GPS 기반 현재 위치 자동 등록 </a:t>
            </a:r>
            <a:endParaRPr lang="en-US" altLang="ko-KR" sz="1050" dirty="0">
              <a:solidFill>
                <a:srgbClr val="3B3535"/>
              </a:solidFill>
              <a:latin typeface="Sora Light" pitchFamily="34" charset="0"/>
              <a:ea typeface="Sora Light" pitchFamily="34" charset="-122"/>
              <a:cs typeface="Sora Light" pitchFamily="34" charset="-120"/>
            </a:endParaRPr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ko-KR" altLang="en-US" sz="10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신고 기능 및 관리자 어드민 페이지</a:t>
            </a:r>
            <a:endParaRPr lang="ko-KR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432</Words>
  <Application>Microsoft Office PowerPoint</Application>
  <PresentationFormat>화면 슬라이드 쇼(16:9)</PresentationFormat>
  <Paragraphs>91</Paragraphs>
  <Slides>11</Slides>
  <Notes>10</Notes>
  <HiddenSlides>0</HiddenSlides>
  <MMClips>1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6" baseType="lpstr">
      <vt:lpstr>함초롬돋움</vt:lpstr>
      <vt:lpstr>Sora Light</vt:lpstr>
      <vt:lpstr>Arial</vt:lpstr>
      <vt:lpstr>Alexandria SemiBold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이현권</cp:lastModifiedBy>
  <cp:revision>6</cp:revision>
  <dcterms:created xsi:type="dcterms:W3CDTF">2026-06-01T07:39:30Z</dcterms:created>
  <dcterms:modified xsi:type="dcterms:W3CDTF">2026-06-01T16:42:06Z</dcterms:modified>
</cp:coreProperties>
</file>