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Seol Sans" panose="020B0600000101010101" charset="-127"/>
      <p:regular r:id="rId17"/>
    </p:embeddedFont>
    <p:embeddedFont>
      <p:font typeface="Seol Sans Bold" panose="020B0600000101010101" charset="-127"/>
      <p:regular r:id="rId18"/>
    </p:embeddedFont>
    <p:embeddedFont>
      <p:font typeface="Tlab 모던라이프 Bold" panose="020B0600000101010101" charset="-127"/>
      <p:regular r:id="rId19"/>
    </p:embeddedFont>
    <p:embeddedFont>
      <p:font typeface="네모라운드 얇은 Bold" panose="020B0600000101010101" charset="-127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aret" panose="020B0600000101010101" charset="0"/>
      <p:regular r:id="rId25"/>
    </p:embeddedFont>
    <p:embeddedFont>
      <p:font typeface="Garet Bold" panose="020B0600000101010101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923" y="1057348"/>
            <a:ext cx="16461387" cy="8640778"/>
            <a:chOff x="0" y="0"/>
            <a:chExt cx="4335509" cy="22757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35509" cy="2275761"/>
            </a:xfrm>
            <a:custGeom>
              <a:avLst/>
              <a:gdLst/>
              <a:ahLst/>
              <a:cxnLst/>
              <a:rect l="l" t="t" r="r" b="b"/>
              <a:pathLst>
                <a:path w="4335509" h="2275761">
                  <a:moveTo>
                    <a:pt x="7525" y="0"/>
                  </a:moveTo>
                  <a:lnTo>
                    <a:pt x="4327985" y="0"/>
                  </a:lnTo>
                  <a:cubicBezTo>
                    <a:pt x="4329980" y="0"/>
                    <a:pt x="4331894" y="793"/>
                    <a:pt x="4333305" y="2204"/>
                  </a:cubicBezTo>
                  <a:cubicBezTo>
                    <a:pt x="4334716" y="3615"/>
                    <a:pt x="4335509" y="5529"/>
                    <a:pt x="4335509" y="7525"/>
                  </a:cubicBezTo>
                  <a:lnTo>
                    <a:pt x="4335509" y="2268236"/>
                  </a:lnTo>
                  <a:cubicBezTo>
                    <a:pt x="4335509" y="2270231"/>
                    <a:pt x="4334716" y="2272145"/>
                    <a:pt x="4333305" y="2273557"/>
                  </a:cubicBezTo>
                  <a:cubicBezTo>
                    <a:pt x="4331894" y="2274968"/>
                    <a:pt x="4329980" y="2275761"/>
                    <a:pt x="4327985" y="2275761"/>
                  </a:cubicBezTo>
                  <a:lnTo>
                    <a:pt x="7525" y="2275761"/>
                  </a:lnTo>
                  <a:cubicBezTo>
                    <a:pt x="5529" y="2275761"/>
                    <a:pt x="3615" y="2274968"/>
                    <a:pt x="2204" y="2273557"/>
                  </a:cubicBezTo>
                  <a:cubicBezTo>
                    <a:pt x="793" y="2272145"/>
                    <a:pt x="0" y="2270231"/>
                    <a:pt x="0" y="2268236"/>
                  </a:cubicBezTo>
                  <a:lnTo>
                    <a:pt x="0" y="7525"/>
                  </a:lnTo>
                  <a:cubicBezTo>
                    <a:pt x="0" y="5529"/>
                    <a:pt x="793" y="3615"/>
                    <a:pt x="2204" y="2204"/>
                  </a:cubicBezTo>
                  <a:cubicBezTo>
                    <a:pt x="3615" y="793"/>
                    <a:pt x="5529" y="0"/>
                    <a:pt x="7525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4335509" cy="2218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07483" y="2369964"/>
            <a:ext cx="1209150" cy="1008403"/>
            <a:chOff x="0" y="0"/>
            <a:chExt cx="318459" cy="2655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8459" cy="265588"/>
            </a:xfrm>
            <a:custGeom>
              <a:avLst/>
              <a:gdLst/>
              <a:ahLst/>
              <a:cxnLst/>
              <a:rect l="l" t="t" r="r" b="b"/>
              <a:pathLst>
                <a:path w="318459" h="265588">
                  <a:moveTo>
                    <a:pt x="102444" y="0"/>
                  </a:moveTo>
                  <a:lnTo>
                    <a:pt x="216015" y="0"/>
                  </a:lnTo>
                  <a:cubicBezTo>
                    <a:pt x="272593" y="0"/>
                    <a:pt x="318459" y="45866"/>
                    <a:pt x="318459" y="102444"/>
                  </a:cubicBezTo>
                  <a:lnTo>
                    <a:pt x="318459" y="163143"/>
                  </a:lnTo>
                  <a:cubicBezTo>
                    <a:pt x="318459" y="219722"/>
                    <a:pt x="272593" y="265588"/>
                    <a:pt x="216015" y="265588"/>
                  </a:cubicBezTo>
                  <a:lnTo>
                    <a:pt x="102444" y="265588"/>
                  </a:lnTo>
                  <a:cubicBezTo>
                    <a:pt x="45866" y="265588"/>
                    <a:pt x="0" y="219722"/>
                    <a:pt x="0" y="163143"/>
                  </a:cubicBezTo>
                  <a:lnTo>
                    <a:pt x="0" y="102444"/>
                  </a:lnTo>
                  <a:cubicBezTo>
                    <a:pt x="0" y="45866"/>
                    <a:pt x="45866" y="0"/>
                    <a:pt x="102444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318459" cy="20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07483" y="3471040"/>
            <a:ext cx="1209150" cy="1008403"/>
            <a:chOff x="0" y="0"/>
            <a:chExt cx="318459" cy="2655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8459" cy="265588"/>
            </a:xfrm>
            <a:custGeom>
              <a:avLst/>
              <a:gdLst/>
              <a:ahLst/>
              <a:cxnLst/>
              <a:rect l="l" t="t" r="r" b="b"/>
              <a:pathLst>
                <a:path w="318459" h="265588">
                  <a:moveTo>
                    <a:pt x="102444" y="0"/>
                  </a:moveTo>
                  <a:lnTo>
                    <a:pt x="216015" y="0"/>
                  </a:lnTo>
                  <a:cubicBezTo>
                    <a:pt x="272593" y="0"/>
                    <a:pt x="318459" y="45866"/>
                    <a:pt x="318459" y="102444"/>
                  </a:cubicBezTo>
                  <a:lnTo>
                    <a:pt x="318459" y="163143"/>
                  </a:lnTo>
                  <a:cubicBezTo>
                    <a:pt x="318459" y="219722"/>
                    <a:pt x="272593" y="265588"/>
                    <a:pt x="216015" y="265588"/>
                  </a:cubicBezTo>
                  <a:lnTo>
                    <a:pt x="102444" y="265588"/>
                  </a:lnTo>
                  <a:cubicBezTo>
                    <a:pt x="45866" y="265588"/>
                    <a:pt x="0" y="219722"/>
                    <a:pt x="0" y="163143"/>
                  </a:cubicBezTo>
                  <a:lnTo>
                    <a:pt x="0" y="102444"/>
                  </a:lnTo>
                  <a:cubicBezTo>
                    <a:pt x="0" y="45866"/>
                    <a:pt x="45866" y="0"/>
                    <a:pt x="102444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57150"/>
              <a:ext cx="318459" cy="20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40988"/>
            <a:ext cx="16461387" cy="8640778"/>
            <a:chOff x="0" y="0"/>
            <a:chExt cx="4335509" cy="22757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35509" cy="2275761"/>
            </a:xfrm>
            <a:custGeom>
              <a:avLst/>
              <a:gdLst/>
              <a:ahLst/>
              <a:cxnLst/>
              <a:rect l="l" t="t" r="r" b="b"/>
              <a:pathLst>
                <a:path w="4335509" h="2275761">
                  <a:moveTo>
                    <a:pt x="7525" y="0"/>
                  </a:moveTo>
                  <a:lnTo>
                    <a:pt x="4327985" y="0"/>
                  </a:lnTo>
                  <a:cubicBezTo>
                    <a:pt x="4329980" y="0"/>
                    <a:pt x="4331894" y="793"/>
                    <a:pt x="4333305" y="2204"/>
                  </a:cubicBezTo>
                  <a:cubicBezTo>
                    <a:pt x="4334716" y="3615"/>
                    <a:pt x="4335509" y="5529"/>
                    <a:pt x="4335509" y="7525"/>
                  </a:cubicBezTo>
                  <a:lnTo>
                    <a:pt x="4335509" y="2268236"/>
                  </a:lnTo>
                  <a:cubicBezTo>
                    <a:pt x="4335509" y="2270231"/>
                    <a:pt x="4334716" y="2272145"/>
                    <a:pt x="4333305" y="2273557"/>
                  </a:cubicBezTo>
                  <a:cubicBezTo>
                    <a:pt x="4331894" y="2274968"/>
                    <a:pt x="4329980" y="2275761"/>
                    <a:pt x="4327985" y="2275761"/>
                  </a:cubicBezTo>
                  <a:lnTo>
                    <a:pt x="7525" y="2275761"/>
                  </a:lnTo>
                  <a:cubicBezTo>
                    <a:pt x="5529" y="2275761"/>
                    <a:pt x="3615" y="2274968"/>
                    <a:pt x="2204" y="2273557"/>
                  </a:cubicBezTo>
                  <a:cubicBezTo>
                    <a:pt x="793" y="2272145"/>
                    <a:pt x="0" y="2270231"/>
                    <a:pt x="0" y="2268236"/>
                  </a:cubicBezTo>
                  <a:lnTo>
                    <a:pt x="0" y="7525"/>
                  </a:lnTo>
                  <a:cubicBezTo>
                    <a:pt x="0" y="5529"/>
                    <a:pt x="793" y="3615"/>
                    <a:pt x="2204" y="2204"/>
                  </a:cubicBezTo>
                  <a:cubicBezTo>
                    <a:pt x="3615" y="793"/>
                    <a:pt x="5529" y="0"/>
                    <a:pt x="7525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57150"/>
              <a:ext cx="4335509" cy="2218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707483" y="1263872"/>
            <a:ext cx="1209150" cy="1008403"/>
            <a:chOff x="0" y="0"/>
            <a:chExt cx="318459" cy="2655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8459" cy="265588"/>
            </a:xfrm>
            <a:custGeom>
              <a:avLst/>
              <a:gdLst/>
              <a:ahLst/>
              <a:cxnLst/>
              <a:rect l="l" t="t" r="r" b="b"/>
              <a:pathLst>
                <a:path w="318459" h="265588">
                  <a:moveTo>
                    <a:pt x="102444" y="0"/>
                  </a:moveTo>
                  <a:lnTo>
                    <a:pt x="216015" y="0"/>
                  </a:lnTo>
                  <a:cubicBezTo>
                    <a:pt x="272593" y="0"/>
                    <a:pt x="318459" y="45866"/>
                    <a:pt x="318459" y="102444"/>
                  </a:cubicBezTo>
                  <a:lnTo>
                    <a:pt x="318459" y="163143"/>
                  </a:lnTo>
                  <a:cubicBezTo>
                    <a:pt x="318459" y="219722"/>
                    <a:pt x="272593" y="265588"/>
                    <a:pt x="216015" y="265588"/>
                  </a:cubicBezTo>
                  <a:lnTo>
                    <a:pt x="102444" y="265588"/>
                  </a:lnTo>
                  <a:cubicBezTo>
                    <a:pt x="45866" y="265588"/>
                    <a:pt x="0" y="219722"/>
                    <a:pt x="0" y="163143"/>
                  </a:cubicBezTo>
                  <a:lnTo>
                    <a:pt x="0" y="102444"/>
                  </a:lnTo>
                  <a:cubicBezTo>
                    <a:pt x="0" y="45866"/>
                    <a:pt x="45866" y="0"/>
                    <a:pt x="102444" y="0"/>
                  </a:cubicBezTo>
                  <a:close/>
                </a:path>
              </a:pathLst>
            </a:custGeom>
            <a:solidFill>
              <a:srgbClr val="F0F8FF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57150"/>
              <a:ext cx="318459" cy="20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3307" y="823111"/>
            <a:ext cx="16461387" cy="8640778"/>
            <a:chOff x="0" y="0"/>
            <a:chExt cx="4335509" cy="22757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335509" cy="2275761"/>
            </a:xfrm>
            <a:custGeom>
              <a:avLst/>
              <a:gdLst/>
              <a:ahLst/>
              <a:cxnLst/>
              <a:rect l="l" t="t" r="r" b="b"/>
              <a:pathLst>
                <a:path w="4335509" h="2275761">
                  <a:moveTo>
                    <a:pt x="7525" y="0"/>
                  </a:moveTo>
                  <a:lnTo>
                    <a:pt x="4327985" y="0"/>
                  </a:lnTo>
                  <a:cubicBezTo>
                    <a:pt x="4329980" y="0"/>
                    <a:pt x="4331894" y="793"/>
                    <a:pt x="4333305" y="2204"/>
                  </a:cubicBezTo>
                  <a:cubicBezTo>
                    <a:pt x="4334716" y="3615"/>
                    <a:pt x="4335509" y="5529"/>
                    <a:pt x="4335509" y="7525"/>
                  </a:cubicBezTo>
                  <a:lnTo>
                    <a:pt x="4335509" y="2268236"/>
                  </a:lnTo>
                  <a:cubicBezTo>
                    <a:pt x="4335509" y="2270231"/>
                    <a:pt x="4334716" y="2272145"/>
                    <a:pt x="4333305" y="2273557"/>
                  </a:cubicBezTo>
                  <a:cubicBezTo>
                    <a:pt x="4331894" y="2274968"/>
                    <a:pt x="4329980" y="2275761"/>
                    <a:pt x="4327985" y="2275761"/>
                  </a:cubicBezTo>
                  <a:lnTo>
                    <a:pt x="7525" y="2275761"/>
                  </a:lnTo>
                  <a:cubicBezTo>
                    <a:pt x="5529" y="2275761"/>
                    <a:pt x="3615" y="2274968"/>
                    <a:pt x="2204" y="2273557"/>
                  </a:cubicBezTo>
                  <a:cubicBezTo>
                    <a:pt x="793" y="2272145"/>
                    <a:pt x="0" y="2270231"/>
                    <a:pt x="0" y="2268236"/>
                  </a:cubicBezTo>
                  <a:lnTo>
                    <a:pt x="0" y="7525"/>
                  </a:lnTo>
                  <a:cubicBezTo>
                    <a:pt x="0" y="5529"/>
                    <a:pt x="793" y="3615"/>
                    <a:pt x="2204" y="2204"/>
                  </a:cubicBezTo>
                  <a:cubicBezTo>
                    <a:pt x="3615" y="793"/>
                    <a:pt x="5529" y="0"/>
                    <a:pt x="7525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57150"/>
              <a:ext cx="4335509" cy="2218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983324" y="1777954"/>
            <a:ext cx="3334038" cy="806710"/>
            <a:chOff x="0" y="0"/>
            <a:chExt cx="878101" cy="212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78101" cy="212467"/>
            </a:xfrm>
            <a:custGeom>
              <a:avLst/>
              <a:gdLst/>
              <a:ahLst/>
              <a:cxnLst/>
              <a:rect l="l" t="t" r="r" b="b"/>
              <a:pathLst>
                <a:path w="878101" h="212467">
                  <a:moveTo>
                    <a:pt x="71985" y="0"/>
                  </a:moveTo>
                  <a:lnTo>
                    <a:pt x="806116" y="0"/>
                  </a:lnTo>
                  <a:cubicBezTo>
                    <a:pt x="845872" y="0"/>
                    <a:pt x="878101" y="32229"/>
                    <a:pt x="878101" y="71985"/>
                  </a:cubicBezTo>
                  <a:lnTo>
                    <a:pt x="878101" y="140482"/>
                  </a:lnTo>
                  <a:cubicBezTo>
                    <a:pt x="878101" y="180238"/>
                    <a:pt x="845872" y="212467"/>
                    <a:pt x="806116" y="212467"/>
                  </a:cubicBezTo>
                  <a:lnTo>
                    <a:pt x="71985" y="212467"/>
                  </a:lnTo>
                  <a:cubicBezTo>
                    <a:pt x="32229" y="212467"/>
                    <a:pt x="0" y="180238"/>
                    <a:pt x="0" y="140482"/>
                  </a:cubicBezTo>
                  <a:lnTo>
                    <a:pt x="0" y="71985"/>
                  </a:lnTo>
                  <a:cubicBezTo>
                    <a:pt x="0" y="32229"/>
                    <a:pt x="32229" y="0"/>
                    <a:pt x="71985" y="0"/>
                  </a:cubicBezTo>
                  <a:close/>
                </a:path>
              </a:pathLst>
            </a:custGeom>
            <a:solidFill>
              <a:srgbClr val="B9D0E6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78101" cy="241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327083" y="2016859"/>
            <a:ext cx="2564904" cy="4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0"/>
              </a:lnSpc>
              <a:spcBef>
                <a:spcPct val="0"/>
              </a:spcBef>
            </a:pPr>
            <a:r>
              <a:rPr lang="en-US" sz="3000" spc="-108">
                <a:solidFill>
                  <a:srgbClr val="FFFFFF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안산대 중고마켓</a:t>
            </a:r>
          </a:p>
        </p:txBody>
      </p:sp>
      <p:sp>
        <p:nvSpPr>
          <p:cNvPr id="24" name="AutoShape 24"/>
          <p:cNvSpPr/>
          <p:nvPr/>
        </p:nvSpPr>
        <p:spPr>
          <a:xfrm>
            <a:off x="1964274" y="7719595"/>
            <a:ext cx="14361576" cy="0"/>
          </a:xfrm>
          <a:prstGeom prst="line">
            <a:avLst/>
          </a:prstGeom>
          <a:ln w="28575" cap="flat">
            <a:solidFill>
              <a:srgbClr val="3747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TextBox 25"/>
          <p:cNvSpPr txBox="1"/>
          <p:nvPr/>
        </p:nvSpPr>
        <p:spPr>
          <a:xfrm>
            <a:off x="1964274" y="3047464"/>
            <a:ext cx="9031928" cy="2165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75"/>
              </a:lnSpc>
            </a:pPr>
            <a:r>
              <a:rPr lang="en-US" sz="14229" b="1" spc="-426">
                <a:solidFill>
                  <a:srgbClr val="2A3944"/>
                </a:solidFill>
                <a:latin typeface="Tlab 모던라이프 Bold"/>
                <a:ea typeface="Tlab 모던라이프 Bold"/>
                <a:cs typeface="Tlab 모던라이프 Bold"/>
                <a:sym typeface="Tlab 모던라이프 Bold"/>
              </a:rPr>
              <a:t>A-CIRCLE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83324" y="7094791"/>
            <a:ext cx="9176565" cy="4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200" spc="-115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“</a:t>
            </a:r>
            <a:r>
              <a:rPr lang="en-US" sz="3200" spc="-115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박수쳐조</a:t>
            </a:r>
            <a:r>
              <a:rPr lang="en-US" sz="3200" spc="-115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”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83324" y="8149680"/>
            <a:ext cx="9176565" cy="4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200" spc="320">
                <a:solidFill>
                  <a:srgbClr val="3372A6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안산대학교 컴퓨터정보학과 프로젝트종합설계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951044" y="8191082"/>
            <a:ext cx="4508156" cy="368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47"/>
              </a:lnSpc>
            </a:pPr>
            <a:r>
              <a:rPr lang="en-US" sz="2661" spc="-95" dirty="0" err="1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최지원</a:t>
            </a:r>
            <a:r>
              <a:rPr lang="en-US" sz="2661" spc="-95" dirty="0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altLang="ko-KR" sz="2661" spc="-95" dirty="0" err="1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이소연</a:t>
            </a:r>
            <a:r>
              <a:rPr lang="en-US" altLang="ko-KR" sz="2661" spc="-95" dirty="0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661" spc="-95" dirty="0" err="1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강혜영</a:t>
            </a:r>
            <a:r>
              <a:rPr lang="en-US" sz="2661" spc="-95" dirty="0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661" spc="-95" dirty="0" err="1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이연채</a:t>
            </a:r>
            <a:endParaRPr lang="en-US" sz="2661" spc="-95" dirty="0">
              <a:solidFill>
                <a:srgbClr val="3372A6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181100" y="1086696"/>
            <a:ext cx="15925800" cy="1331987"/>
            <a:chOff x="0" y="0"/>
            <a:chExt cx="4194449" cy="350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181100" y="3136645"/>
            <a:ext cx="3595846" cy="5753353"/>
          </a:xfrm>
          <a:custGeom>
            <a:avLst/>
            <a:gdLst/>
            <a:ahLst/>
            <a:cxnLst/>
            <a:rect l="l" t="t" r="r" b="b"/>
            <a:pathLst>
              <a:path w="3595846" h="5753353">
                <a:moveTo>
                  <a:pt x="0" y="0"/>
                </a:moveTo>
                <a:lnTo>
                  <a:pt x="3595846" y="0"/>
                </a:lnTo>
                <a:lnTo>
                  <a:pt x="3595846" y="5753353"/>
                </a:lnTo>
                <a:lnTo>
                  <a:pt x="0" y="5753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942892" y="3136645"/>
            <a:ext cx="3595846" cy="5753353"/>
          </a:xfrm>
          <a:custGeom>
            <a:avLst/>
            <a:gdLst/>
            <a:ahLst/>
            <a:cxnLst/>
            <a:rect l="l" t="t" r="r" b="b"/>
            <a:pathLst>
              <a:path w="3595846" h="5753353">
                <a:moveTo>
                  <a:pt x="0" y="0"/>
                </a:moveTo>
                <a:lnTo>
                  <a:pt x="3595846" y="0"/>
                </a:lnTo>
                <a:lnTo>
                  <a:pt x="3595846" y="5753353"/>
                </a:lnTo>
                <a:lnTo>
                  <a:pt x="0" y="5753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704357" y="1578387"/>
            <a:ext cx="3477243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상세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기능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소개</a:t>
            </a:r>
            <a:endParaRPr lang="en-US" sz="3799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899379" y="3610654"/>
            <a:ext cx="508472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마이페이지 및 프로필 수정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899379" y="4369613"/>
            <a:ext cx="8029769" cy="497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endParaRPr/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학교</a:t>
            </a: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생활 중 전과나 정보 변경이 발생할 수 있기 때문에 프로필 수정 기능을 통해 학과나 기본 정보를 자유롭게 업데이트할 수 있습니다.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또한 사용자는 내가 작성한 게시글을 한눈에 확인할 수 있으며, 관심 있는 게시글에 눌렀던 관심목록도 따로 모아볼 수 </a:t>
            </a:r>
          </a:p>
          <a:p>
            <a:pPr algn="l">
              <a:lnSpc>
                <a:spcPts val="3500"/>
              </a:lnSpc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    있습니다.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중고거래나 공동구매에 참여한 경우에는 판매내역과 활동 기록도 확인할 수 있어, 자신의 이용 현황을 편리하게 관리할 수 </a:t>
            </a:r>
          </a:p>
          <a:p>
            <a:pPr algn="l">
              <a:lnSpc>
                <a:spcPts val="3500"/>
              </a:lnSpc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   있습니다.</a:t>
            </a:r>
          </a:p>
          <a:p>
            <a:pPr algn="l">
              <a:lnSpc>
                <a:spcPts val="3500"/>
              </a:lnSpc>
            </a:pPr>
            <a:endParaRPr lang="en-US" sz="2500" u="none" strike="noStrike" spc="-187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181100" y="1086696"/>
            <a:ext cx="15925800" cy="1331987"/>
            <a:chOff x="0" y="0"/>
            <a:chExt cx="4194449" cy="350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98911" y="3220710"/>
            <a:ext cx="4842466" cy="5268970"/>
            <a:chOff x="0" y="0"/>
            <a:chExt cx="1008431" cy="109724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08431" cy="1097249"/>
            </a:xfrm>
            <a:custGeom>
              <a:avLst/>
              <a:gdLst/>
              <a:ahLst/>
              <a:cxnLst/>
              <a:rect l="l" t="t" r="r" b="b"/>
              <a:pathLst>
                <a:path w="1008431" h="1097249">
                  <a:moveTo>
                    <a:pt x="47963" y="0"/>
                  </a:moveTo>
                  <a:lnTo>
                    <a:pt x="960468" y="0"/>
                  </a:lnTo>
                  <a:cubicBezTo>
                    <a:pt x="973189" y="0"/>
                    <a:pt x="985388" y="5053"/>
                    <a:pt x="994383" y="14048"/>
                  </a:cubicBezTo>
                  <a:cubicBezTo>
                    <a:pt x="1003378" y="23043"/>
                    <a:pt x="1008431" y="35242"/>
                    <a:pt x="1008431" y="47963"/>
                  </a:cubicBezTo>
                  <a:lnTo>
                    <a:pt x="1008431" y="1049286"/>
                  </a:lnTo>
                  <a:cubicBezTo>
                    <a:pt x="1008431" y="1062007"/>
                    <a:pt x="1003378" y="1074206"/>
                    <a:pt x="994383" y="1083201"/>
                  </a:cubicBezTo>
                  <a:cubicBezTo>
                    <a:pt x="985388" y="1092196"/>
                    <a:pt x="973189" y="1097249"/>
                    <a:pt x="960468" y="1097249"/>
                  </a:cubicBezTo>
                  <a:lnTo>
                    <a:pt x="47963" y="1097249"/>
                  </a:lnTo>
                  <a:cubicBezTo>
                    <a:pt x="35242" y="1097249"/>
                    <a:pt x="23043" y="1092196"/>
                    <a:pt x="14048" y="1083201"/>
                  </a:cubicBezTo>
                  <a:cubicBezTo>
                    <a:pt x="5053" y="1074206"/>
                    <a:pt x="0" y="1062007"/>
                    <a:pt x="0" y="1049286"/>
                  </a:cubicBezTo>
                  <a:lnTo>
                    <a:pt x="0" y="47963"/>
                  </a:lnTo>
                  <a:cubicBezTo>
                    <a:pt x="0" y="35242"/>
                    <a:pt x="5053" y="23043"/>
                    <a:pt x="14048" y="14048"/>
                  </a:cubicBezTo>
                  <a:cubicBezTo>
                    <a:pt x="23043" y="5053"/>
                    <a:pt x="35242" y="0"/>
                    <a:pt x="47963" y="0"/>
                  </a:cubicBezTo>
                  <a:close/>
                </a:path>
              </a:pathLst>
            </a:custGeom>
            <a:solidFill>
              <a:srgbClr val="FFFDF4"/>
            </a:solidFill>
            <a:ln w="19050" cap="rnd">
              <a:solidFill>
                <a:srgbClr val="B9D0E6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008431" cy="1125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724478" y="3220710"/>
            <a:ext cx="4842466" cy="5268970"/>
            <a:chOff x="0" y="0"/>
            <a:chExt cx="1008431" cy="109724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08431" cy="1097249"/>
            </a:xfrm>
            <a:custGeom>
              <a:avLst/>
              <a:gdLst/>
              <a:ahLst/>
              <a:cxnLst/>
              <a:rect l="l" t="t" r="r" b="b"/>
              <a:pathLst>
                <a:path w="1008431" h="1097249">
                  <a:moveTo>
                    <a:pt x="47963" y="0"/>
                  </a:moveTo>
                  <a:lnTo>
                    <a:pt x="960468" y="0"/>
                  </a:lnTo>
                  <a:cubicBezTo>
                    <a:pt x="973189" y="0"/>
                    <a:pt x="985388" y="5053"/>
                    <a:pt x="994383" y="14048"/>
                  </a:cubicBezTo>
                  <a:cubicBezTo>
                    <a:pt x="1003378" y="23043"/>
                    <a:pt x="1008431" y="35242"/>
                    <a:pt x="1008431" y="47963"/>
                  </a:cubicBezTo>
                  <a:lnTo>
                    <a:pt x="1008431" y="1049286"/>
                  </a:lnTo>
                  <a:cubicBezTo>
                    <a:pt x="1008431" y="1062007"/>
                    <a:pt x="1003378" y="1074206"/>
                    <a:pt x="994383" y="1083201"/>
                  </a:cubicBezTo>
                  <a:cubicBezTo>
                    <a:pt x="985388" y="1092196"/>
                    <a:pt x="973189" y="1097249"/>
                    <a:pt x="960468" y="1097249"/>
                  </a:cubicBezTo>
                  <a:lnTo>
                    <a:pt x="47963" y="1097249"/>
                  </a:lnTo>
                  <a:cubicBezTo>
                    <a:pt x="35242" y="1097249"/>
                    <a:pt x="23043" y="1092196"/>
                    <a:pt x="14048" y="1083201"/>
                  </a:cubicBezTo>
                  <a:cubicBezTo>
                    <a:pt x="5053" y="1074206"/>
                    <a:pt x="0" y="1062007"/>
                    <a:pt x="0" y="1049286"/>
                  </a:cubicBezTo>
                  <a:lnTo>
                    <a:pt x="0" y="47963"/>
                  </a:lnTo>
                  <a:cubicBezTo>
                    <a:pt x="0" y="35242"/>
                    <a:pt x="5053" y="23043"/>
                    <a:pt x="14048" y="14048"/>
                  </a:cubicBezTo>
                  <a:cubicBezTo>
                    <a:pt x="23043" y="5053"/>
                    <a:pt x="35242" y="0"/>
                    <a:pt x="47963" y="0"/>
                  </a:cubicBezTo>
                  <a:close/>
                </a:path>
              </a:pathLst>
            </a:custGeom>
            <a:solidFill>
              <a:srgbClr val="F8FFF0"/>
            </a:solidFill>
            <a:ln w="19050" cap="rnd">
              <a:solidFill>
                <a:srgbClr val="B9D0E6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008431" cy="1125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846624" y="3220710"/>
            <a:ext cx="4842466" cy="5268970"/>
            <a:chOff x="0" y="0"/>
            <a:chExt cx="1008431" cy="109724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008431" cy="1097249"/>
            </a:xfrm>
            <a:custGeom>
              <a:avLst/>
              <a:gdLst/>
              <a:ahLst/>
              <a:cxnLst/>
              <a:rect l="l" t="t" r="r" b="b"/>
              <a:pathLst>
                <a:path w="1008431" h="1097249">
                  <a:moveTo>
                    <a:pt x="47963" y="0"/>
                  </a:moveTo>
                  <a:lnTo>
                    <a:pt x="960468" y="0"/>
                  </a:lnTo>
                  <a:cubicBezTo>
                    <a:pt x="973189" y="0"/>
                    <a:pt x="985388" y="5053"/>
                    <a:pt x="994383" y="14048"/>
                  </a:cubicBezTo>
                  <a:cubicBezTo>
                    <a:pt x="1003378" y="23043"/>
                    <a:pt x="1008431" y="35242"/>
                    <a:pt x="1008431" y="47963"/>
                  </a:cubicBezTo>
                  <a:lnTo>
                    <a:pt x="1008431" y="1049286"/>
                  </a:lnTo>
                  <a:cubicBezTo>
                    <a:pt x="1008431" y="1062007"/>
                    <a:pt x="1003378" y="1074206"/>
                    <a:pt x="994383" y="1083201"/>
                  </a:cubicBezTo>
                  <a:cubicBezTo>
                    <a:pt x="985388" y="1092196"/>
                    <a:pt x="973189" y="1097249"/>
                    <a:pt x="960468" y="1097249"/>
                  </a:cubicBezTo>
                  <a:lnTo>
                    <a:pt x="47963" y="1097249"/>
                  </a:lnTo>
                  <a:cubicBezTo>
                    <a:pt x="35242" y="1097249"/>
                    <a:pt x="23043" y="1092196"/>
                    <a:pt x="14048" y="1083201"/>
                  </a:cubicBezTo>
                  <a:cubicBezTo>
                    <a:pt x="5053" y="1074206"/>
                    <a:pt x="0" y="1062007"/>
                    <a:pt x="0" y="1049286"/>
                  </a:cubicBezTo>
                  <a:lnTo>
                    <a:pt x="0" y="47963"/>
                  </a:lnTo>
                  <a:cubicBezTo>
                    <a:pt x="0" y="35242"/>
                    <a:pt x="5053" y="23043"/>
                    <a:pt x="14048" y="14048"/>
                  </a:cubicBezTo>
                  <a:cubicBezTo>
                    <a:pt x="23043" y="5053"/>
                    <a:pt x="35242" y="0"/>
                    <a:pt x="47963" y="0"/>
                  </a:cubicBezTo>
                  <a:close/>
                </a:path>
              </a:pathLst>
            </a:custGeom>
            <a:solidFill>
              <a:srgbClr val="F1FFF0"/>
            </a:solidFill>
            <a:ln w="19050" cap="rnd">
              <a:solidFill>
                <a:srgbClr val="B9D0E6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1008431" cy="1125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704357" y="1578387"/>
            <a:ext cx="7354044" cy="52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유사 플랫폼과의 서비스 구조 비교 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04357" y="5163849"/>
            <a:ext cx="4508369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당O마켓 :</a:t>
            </a: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지역 기반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   (동네 주민 중심)</a:t>
            </a:r>
          </a:p>
          <a:p>
            <a:pPr marL="539753" lvl="1" indent="-269876" algn="l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A-CIRCLE : 대학생 기반으로 같은 학교 학생들만 이용 → 더 높은 친밀감·소통력</a:t>
            </a:r>
          </a:p>
          <a:p>
            <a:pPr marL="0" lvl="1" indent="0" algn="l">
              <a:lnSpc>
                <a:spcPts val="3500"/>
              </a:lnSpc>
              <a:spcBef>
                <a:spcPct val="0"/>
              </a:spcBef>
            </a:pPr>
            <a:endParaRPr lang="en-US" sz="2500" u="none" strike="noStrike" spc="-187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953129" y="5163849"/>
            <a:ext cx="4358383" cy="322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당O마켓 :</a:t>
            </a: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주로 중고거래, 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    동네생활 중심</a:t>
            </a:r>
          </a:p>
          <a:p>
            <a:pPr marL="539753" lvl="1" indent="-269876" algn="l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A-CIRCLE : 중고거래/공동구매/소모임/기숙사 전용 게시판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    → 학교 생활에 직접 필요한 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    카테고리로 구성</a:t>
            </a:r>
          </a:p>
          <a:p>
            <a:pPr marL="0" lvl="1" indent="0" algn="l">
              <a:lnSpc>
                <a:spcPts val="3500"/>
              </a:lnSpc>
              <a:spcBef>
                <a:spcPct val="0"/>
              </a:spcBef>
            </a:pPr>
            <a:endParaRPr lang="en-US" sz="2500" u="none" strike="noStrike" spc="-187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2081294" y="5163849"/>
            <a:ext cx="4352363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당O마켓 : 지역</a:t>
            </a: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생활 편의 중심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endParaRPr lang="en-US" sz="2500" u="none" strike="noStrike" spc="-187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  <a:p>
            <a:pPr marL="539753" lvl="1" indent="-269876" algn="l">
              <a:lnSpc>
                <a:spcPts val="350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A-CIRCLE : 학교 생활 편의 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   극대화 학생들끼리 안전하고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   빠르게 소통·거래·모임 형성 가능</a:t>
            </a:r>
          </a:p>
          <a:p>
            <a:pPr marL="0" lvl="1" indent="0" algn="l">
              <a:lnSpc>
                <a:spcPts val="3500"/>
              </a:lnSpc>
              <a:spcBef>
                <a:spcPct val="0"/>
              </a:spcBef>
            </a:pPr>
            <a:endParaRPr lang="en-US" sz="2500" u="none" strike="noStrike" spc="-187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175717" y="3911371"/>
            <a:ext cx="368885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사용자 기반의 차이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301285" y="3911371"/>
            <a:ext cx="368885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게시판 구성의 차이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423430" y="3911371"/>
            <a:ext cx="368885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목적의 차이</a:t>
            </a:r>
          </a:p>
        </p:txBody>
      </p:sp>
      <p:sp>
        <p:nvSpPr>
          <p:cNvPr id="40" name="AutoShape 40"/>
          <p:cNvSpPr/>
          <p:nvPr/>
        </p:nvSpPr>
        <p:spPr>
          <a:xfrm>
            <a:off x="2175717" y="4696882"/>
            <a:ext cx="3688853" cy="0"/>
          </a:xfrm>
          <a:prstGeom prst="line">
            <a:avLst/>
          </a:prstGeom>
          <a:ln w="19050" cap="flat">
            <a:solidFill>
              <a:srgbClr val="B9D0E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>
            <a:off x="7301285" y="4696882"/>
            <a:ext cx="3688853" cy="0"/>
          </a:xfrm>
          <a:prstGeom prst="line">
            <a:avLst/>
          </a:prstGeom>
          <a:ln w="19050" cap="flat">
            <a:solidFill>
              <a:srgbClr val="B9D0E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>
            <a:off x="12424194" y="4696882"/>
            <a:ext cx="3688853" cy="0"/>
          </a:xfrm>
          <a:prstGeom prst="line">
            <a:avLst/>
          </a:prstGeom>
          <a:ln w="19050" cap="flat">
            <a:solidFill>
              <a:srgbClr val="B9D0E6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181100" y="1086696"/>
            <a:ext cx="15925800" cy="1331987"/>
            <a:chOff x="0" y="0"/>
            <a:chExt cx="4194449" cy="350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4" name="Picture 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952405" y="2418682"/>
            <a:ext cx="4383191" cy="701310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04357" y="1578387"/>
            <a:ext cx="2486643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시연영상</a:t>
            </a:r>
            <a:endParaRPr lang="en-US" sz="3799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181100" y="1086696"/>
            <a:ext cx="15925800" cy="1331987"/>
            <a:chOff x="0" y="0"/>
            <a:chExt cx="4194449" cy="350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704356" y="1578387"/>
            <a:ext cx="2029443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향후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계획</a:t>
            </a:r>
            <a:endParaRPr lang="en-US" sz="3799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826953" y="3223854"/>
            <a:ext cx="594744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 u="none" strike="noStrike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기능 확장 및 고도화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26953" y="5081831"/>
            <a:ext cx="594744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안전·신뢰성</a:t>
            </a:r>
            <a:r>
              <a:rPr lang="en-US" sz="3399" u="none" strike="noStrike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강화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826953" y="6996480"/>
            <a:ext cx="594744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대학</a:t>
            </a:r>
            <a:r>
              <a:rPr lang="en-US" sz="3399" u="none" strike="noStrike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커뮤니티 확장 및 제휴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826953" y="3784649"/>
            <a:ext cx="8505314" cy="103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알림·추천 시스템 강화 → 관심 글, 활동, 이벤트를 실시간으로 안내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사용자 경험(UX) 지속 개선으로 편리한 서비스 제공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826953" y="5642626"/>
            <a:ext cx="12635211" cy="103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채팅과 거래 내역 관리 고도화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신원 확인, 신고 시스템, 이용자 평판 관리 등 신뢰 기반 커뮤니티 확립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826953" y="7557275"/>
            <a:ext cx="12635211" cy="190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더 많은 학교로 서비스 확장 → 대학생 전용 네트워크 구축</a:t>
            </a:r>
          </a:p>
          <a:p>
            <a:pPr algn="l">
              <a:lnSpc>
                <a:spcPts val="3500"/>
              </a:lnSpc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대학 동아리, 학생회, 기숙사 등과 제휴하여 커뮤니티 활성화 및 참여 유도</a:t>
            </a:r>
          </a:p>
          <a:p>
            <a:pPr algn="l">
              <a:lnSpc>
                <a:spcPts val="3500"/>
              </a:lnSpc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학교 맞춤형 이벤트, 공동구매 혜택 등 서비스 차별화</a:t>
            </a:r>
          </a:p>
          <a:p>
            <a:pPr algn="l">
              <a:lnSpc>
                <a:spcPts val="3500"/>
              </a:lnSpc>
              <a:spcBef>
                <a:spcPct val="0"/>
              </a:spcBef>
            </a:pPr>
            <a:endParaRPr lang="en-US" sz="2500" spc="-187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1704357" y="3139521"/>
            <a:ext cx="773321" cy="777630"/>
            <a:chOff x="0" y="0"/>
            <a:chExt cx="812800" cy="81732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7329"/>
            </a:xfrm>
            <a:custGeom>
              <a:avLst/>
              <a:gdLst/>
              <a:ahLst/>
              <a:cxnLst/>
              <a:rect l="l" t="t" r="r" b="b"/>
              <a:pathLst>
                <a:path w="812800" h="817329">
                  <a:moveTo>
                    <a:pt x="406400" y="0"/>
                  </a:moveTo>
                  <a:cubicBezTo>
                    <a:pt x="181951" y="0"/>
                    <a:pt x="0" y="182965"/>
                    <a:pt x="0" y="408664"/>
                  </a:cubicBezTo>
                  <a:cubicBezTo>
                    <a:pt x="0" y="634363"/>
                    <a:pt x="181951" y="817329"/>
                    <a:pt x="406400" y="817329"/>
                  </a:cubicBezTo>
                  <a:cubicBezTo>
                    <a:pt x="630849" y="817329"/>
                    <a:pt x="812800" y="634363"/>
                    <a:pt x="812800" y="408664"/>
                  </a:cubicBezTo>
                  <a:cubicBezTo>
                    <a:pt x="812800" y="182965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0F8FF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76200" y="29000"/>
              <a:ext cx="660400" cy="711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6BACE1"/>
                  </a:solidFill>
                  <a:latin typeface="Garet"/>
                  <a:ea typeface="Garet"/>
                  <a:cs typeface="Garet"/>
                  <a:sym typeface="Garet"/>
                </a:rPr>
                <a:t>1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704357" y="4997498"/>
            <a:ext cx="773321" cy="777630"/>
            <a:chOff x="0" y="0"/>
            <a:chExt cx="812800" cy="81732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7329"/>
            </a:xfrm>
            <a:custGeom>
              <a:avLst/>
              <a:gdLst/>
              <a:ahLst/>
              <a:cxnLst/>
              <a:rect l="l" t="t" r="r" b="b"/>
              <a:pathLst>
                <a:path w="812800" h="817329">
                  <a:moveTo>
                    <a:pt x="406400" y="0"/>
                  </a:moveTo>
                  <a:cubicBezTo>
                    <a:pt x="181951" y="0"/>
                    <a:pt x="0" y="182965"/>
                    <a:pt x="0" y="408664"/>
                  </a:cubicBezTo>
                  <a:cubicBezTo>
                    <a:pt x="0" y="634363"/>
                    <a:pt x="181951" y="817329"/>
                    <a:pt x="406400" y="817329"/>
                  </a:cubicBezTo>
                  <a:cubicBezTo>
                    <a:pt x="630849" y="817329"/>
                    <a:pt x="812800" y="634363"/>
                    <a:pt x="812800" y="408664"/>
                  </a:cubicBezTo>
                  <a:cubicBezTo>
                    <a:pt x="812800" y="182965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0F8FF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76200" y="29000"/>
              <a:ext cx="660400" cy="711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6BACE1"/>
                  </a:solidFill>
                  <a:latin typeface="Garet"/>
                  <a:ea typeface="Garet"/>
                  <a:cs typeface="Garet"/>
                  <a:sym typeface="Garet"/>
                </a:rPr>
                <a:t>2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704357" y="6912147"/>
            <a:ext cx="773321" cy="777630"/>
            <a:chOff x="0" y="0"/>
            <a:chExt cx="812800" cy="81732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7329"/>
            </a:xfrm>
            <a:custGeom>
              <a:avLst/>
              <a:gdLst/>
              <a:ahLst/>
              <a:cxnLst/>
              <a:rect l="l" t="t" r="r" b="b"/>
              <a:pathLst>
                <a:path w="812800" h="817329">
                  <a:moveTo>
                    <a:pt x="406400" y="0"/>
                  </a:moveTo>
                  <a:cubicBezTo>
                    <a:pt x="181951" y="0"/>
                    <a:pt x="0" y="182965"/>
                    <a:pt x="0" y="408664"/>
                  </a:cubicBezTo>
                  <a:cubicBezTo>
                    <a:pt x="0" y="634363"/>
                    <a:pt x="181951" y="817329"/>
                    <a:pt x="406400" y="817329"/>
                  </a:cubicBezTo>
                  <a:cubicBezTo>
                    <a:pt x="630849" y="817329"/>
                    <a:pt x="812800" y="634363"/>
                    <a:pt x="812800" y="408664"/>
                  </a:cubicBezTo>
                  <a:cubicBezTo>
                    <a:pt x="812800" y="182965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0F8FF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76200" y="29000"/>
              <a:ext cx="660400" cy="711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6BACE1"/>
                  </a:solidFill>
                  <a:latin typeface="Garet"/>
                  <a:ea typeface="Garet"/>
                  <a:cs typeface="Garet"/>
                  <a:sym typeface="Garet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6086201" y="3975241"/>
            <a:ext cx="6115597" cy="2391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8095"/>
              </a:lnSpc>
              <a:spcBef>
                <a:spcPct val="0"/>
              </a:spcBef>
            </a:pPr>
            <a:r>
              <a:rPr lang="en-US" sz="16911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Q&amp;A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3830758" y="4083737"/>
            <a:ext cx="10247900" cy="1002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559"/>
              </a:lnSpc>
              <a:spcBef>
                <a:spcPct val="0"/>
              </a:spcBef>
            </a:pPr>
            <a:r>
              <a:rPr lang="en-US" sz="7065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경청해주셔서</a:t>
            </a:r>
            <a:r>
              <a:rPr lang="en-US" sz="7065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ko-KR" altLang="en-US" sz="7065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고맙습</a:t>
            </a:r>
            <a:r>
              <a:rPr lang="en-US" sz="7065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니다</a:t>
            </a:r>
            <a:r>
              <a:rPr lang="en-US" sz="7065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.</a:t>
            </a:r>
          </a:p>
        </p:txBody>
      </p:sp>
      <p:sp>
        <p:nvSpPr>
          <p:cNvPr id="22" name="AutoShape 22"/>
          <p:cNvSpPr/>
          <p:nvPr/>
        </p:nvSpPr>
        <p:spPr>
          <a:xfrm>
            <a:off x="1964274" y="7719595"/>
            <a:ext cx="14361576" cy="0"/>
          </a:xfrm>
          <a:prstGeom prst="line">
            <a:avLst/>
          </a:prstGeom>
          <a:ln w="28575" cap="flat">
            <a:solidFill>
              <a:srgbClr val="3747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1983324" y="7094791"/>
            <a:ext cx="9176565" cy="4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200" spc="-115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“</a:t>
            </a:r>
            <a:r>
              <a:rPr lang="en-US" sz="3200" spc="-115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박수쳐조</a:t>
            </a:r>
            <a:r>
              <a:rPr lang="en-US" sz="3200" spc="-115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”</a:t>
            </a:r>
            <a:endParaRPr lang="en-US" sz="3200" spc="-115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983324" y="8149680"/>
            <a:ext cx="9176565" cy="452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3200" spc="320">
                <a:solidFill>
                  <a:srgbClr val="3372A6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안산대학교 컴퓨터정보학과 프로젝트종합설계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58600" y="8191082"/>
            <a:ext cx="4756440" cy="368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47"/>
              </a:lnSpc>
            </a:pPr>
            <a:r>
              <a:rPr lang="en-US" sz="2661" spc="-95" dirty="0" err="1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최지원</a:t>
            </a:r>
            <a:r>
              <a:rPr lang="en-US" sz="2661" spc="-95" dirty="0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661" spc="-95" dirty="0" err="1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강혜영</a:t>
            </a:r>
            <a:r>
              <a:rPr lang="en-US" sz="2661" spc="-95" dirty="0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661" spc="-95" dirty="0" err="1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이소연</a:t>
            </a:r>
            <a:r>
              <a:rPr lang="en-US" sz="2661" spc="-95" dirty="0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661" spc="-95" dirty="0" err="1">
                <a:solidFill>
                  <a:srgbClr val="3372A6"/>
                </a:solidFill>
                <a:latin typeface="Garet"/>
                <a:ea typeface="Garet"/>
                <a:cs typeface="Garet"/>
                <a:sym typeface="Garet"/>
              </a:rPr>
              <a:t>이연채</a:t>
            </a:r>
            <a:endParaRPr lang="en-US" sz="2661" spc="-95" dirty="0">
              <a:solidFill>
                <a:srgbClr val="3372A6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05993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371600" y="1086696"/>
            <a:ext cx="15925800" cy="1331987"/>
            <a:chOff x="0" y="0"/>
            <a:chExt cx="4194449" cy="350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C2DBF4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704357" y="1578387"/>
            <a:ext cx="1343643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목 차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051049" y="3134033"/>
            <a:ext cx="681812" cy="688850"/>
            <a:chOff x="0" y="0"/>
            <a:chExt cx="812800" cy="8211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21190"/>
            </a:xfrm>
            <a:custGeom>
              <a:avLst/>
              <a:gdLst/>
              <a:ahLst/>
              <a:cxnLst/>
              <a:rect l="l" t="t" r="r" b="b"/>
              <a:pathLst>
                <a:path w="812800" h="821190">
                  <a:moveTo>
                    <a:pt x="406400" y="0"/>
                  </a:moveTo>
                  <a:cubicBezTo>
                    <a:pt x="181951" y="0"/>
                    <a:pt x="0" y="183830"/>
                    <a:pt x="0" y="410595"/>
                  </a:cubicBezTo>
                  <a:cubicBezTo>
                    <a:pt x="0" y="637360"/>
                    <a:pt x="181951" y="821190"/>
                    <a:pt x="406400" y="821190"/>
                  </a:cubicBezTo>
                  <a:cubicBezTo>
                    <a:pt x="630849" y="821190"/>
                    <a:pt x="812800" y="637360"/>
                    <a:pt x="812800" y="410595"/>
                  </a:cubicBezTo>
                  <a:cubicBezTo>
                    <a:pt x="812800" y="1838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DBF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134137"/>
              <a:ext cx="660400" cy="6100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73"/>
                </a:lnSpc>
              </a:pPr>
              <a:r>
                <a:rPr lang="en-US" sz="2700" b="1">
                  <a:solidFill>
                    <a:srgbClr val="2A3944"/>
                  </a:solidFill>
                  <a:latin typeface="Garet Bold"/>
                  <a:ea typeface="Garet Bold"/>
                  <a:cs typeface="Garet Bold"/>
                  <a:sym typeface="Garet Bold"/>
                </a:rPr>
                <a:t>1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051049" y="4358771"/>
            <a:ext cx="681812" cy="688850"/>
            <a:chOff x="0" y="0"/>
            <a:chExt cx="812800" cy="82119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21190"/>
            </a:xfrm>
            <a:custGeom>
              <a:avLst/>
              <a:gdLst/>
              <a:ahLst/>
              <a:cxnLst/>
              <a:rect l="l" t="t" r="r" b="b"/>
              <a:pathLst>
                <a:path w="812800" h="821190">
                  <a:moveTo>
                    <a:pt x="406400" y="0"/>
                  </a:moveTo>
                  <a:cubicBezTo>
                    <a:pt x="181951" y="0"/>
                    <a:pt x="0" y="183830"/>
                    <a:pt x="0" y="410595"/>
                  </a:cubicBezTo>
                  <a:cubicBezTo>
                    <a:pt x="0" y="637360"/>
                    <a:pt x="181951" y="821190"/>
                    <a:pt x="406400" y="821190"/>
                  </a:cubicBezTo>
                  <a:cubicBezTo>
                    <a:pt x="630849" y="821190"/>
                    <a:pt x="812800" y="637360"/>
                    <a:pt x="812800" y="410595"/>
                  </a:cubicBezTo>
                  <a:cubicBezTo>
                    <a:pt x="812800" y="1838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DBF4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34137"/>
              <a:ext cx="660400" cy="6100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73"/>
                </a:lnSpc>
              </a:pPr>
              <a:r>
                <a:rPr lang="en-US" sz="2700" b="1">
                  <a:solidFill>
                    <a:srgbClr val="2A3944"/>
                  </a:solidFill>
                  <a:latin typeface="Garet Bold"/>
                  <a:ea typeface="Garet Bold"/>
                  <a:cs typeface="Garet Bold"/>
                  <a:sym typeface="Garet Bold"/>
                </a:rPr>
                <a:t>2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051049" y="5583508"/>
            <a:ext cx="681812" cy="688850"/>
            <a:chOff x="0" y="0"/>
            <a:chExt cx="812800" cy="82119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21190"/>
            </a:xfrm>
            <a:custGeom>
              <a:avLst/>
              <a:gdLst/>
              <a:ahLst/>
              <a:cxnLst/>
              <a:rect l="l" t="t" r="r" b="b"/>
              <a:pathLst>
                <a:path w="812800" h="821190">
                  <a:moveTo>
                    <a:pt x="406400" y="0"/>
                  </a:moveTo>
                  <a:cubicBezTo>
                    <a:pt x="181951" y="0"/>
                    <a:pt x="0" y="183830"/>
                    <a:pt x="0" y="410595"/>
                  </a:cubicBezTo>
                  <a:cubicBezTo>
                    <a:pt x="0" y="637360"/>
                    <a:pt x="181951" y="821190"/>
                    <a:pt x="406400" y="821190"/>
                  </a:cubicBezTo>
                  <a:cubicBezTo>
                    <a:pt x="630849" y="821190"/>
                    <a:pt x="812800" y="637360"/>
                    <a:pt x="812800" y="410595"/>
                  </a:cubicBezTo>
                  <a:cubicBezTo>
                    <a:pt x="812800" y="1838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DBF4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134137"/>
              <a:ext cx="660400" cy="6100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73"/>
                </a:lnSpc>
              </a:pPr>
              <a:r>
                <a:rPr lang="en-US" sz="2700" b="1">
                  <a:solidFill>
                    <a:srgbClr val="2A3944"/>
                  </a:solidFill>
                  <a:latin typeface="Garet Bold"/>
                  <a:ea typeface="Garet Bold"/>
                  <a:cs typeface="Garet Bold"/>
                  <a:sym typeface="Garet Bold"/>
                </a:rPr>
                <a:t>3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051049" y="6809998"/>
            <a:ext cx="681812" cy="688850"/>
            <a:chOff x="0" y="0"/>
            <a:chExt cx="812800" cy="82119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21190"/>
            </a:xfrm>
            <a:custGeom>
              <a:avLst/>
              <a:gdLst/>
              <a:ahLst/>
              <a:cxnLst/>
              <a:rect l="l" t="t" r="r" b="b"/>
              <a:pathLst>
                <a:path w="812800" h="821190">
                  <a:moveTo>
                    <a:pt x="406400" y="0"/>
                  </a:moveTo>
                  <a:cubicBezTo>
                    <a:pt x="181951" y="0"/>
                    <a:pt x="0" y="183830"/>
                    <a:pt x="0" y="410595"/>
                  </a:cubicBezTo>
                  <a:cubicBezTo>
                    <a:pt x="0" y="637360"/>
                    <a:pt x="181951" y="821190"/>
                    <a:pt x="406400" y="821190"/>
                  </a:cubicBezTo>
                  <a:cubicBezTo>
                    <a:pt x="630849" y="821190"/>
                    <a:pt x="812800" y="637360"/>
                    <a:pt x="812800" y="410595"/>
                  </a:cubicBezTo>
                  <a:cubicBezTo>
                    <a:pt x="812800" y="1838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DBF4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34137"/>
              <a:ext cx="660400" cy="6100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73"/>
                </a:lnSpc>
              </a:pPr>
              <a:r>
                <a:rPr lang="en-US" sz="2700" b="1">
                  <a:solidFill>
                    <a:srgbClr val="2A3944"/>
                  </a:solidFill>
                  <a:latin typeface="Garet Bold"/>
                  <a:ea typeface="Garet Bold"/>
                  <a:cs typeface="Garet Bold"/>
                  <a:sym typeface="Garet Bold"/>
                </a:rPr>
                <a:t>4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6047041" y="3281836"/>
            <a:ext cx="7211463" cy="49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4"/>
              </a:lnSpc>
              <a:spcBef>
                <a:spcPct val="0"/>
              </a:spcBef>
            </a:pPr>
            <a:r>
              <a:rPr lang="en-US" sz="3499" spc="-125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작품 소개 및 설명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047041" y="4506573"/>
            <a:ext cx="7211463" cy="49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4"/>
              </a:lnSpc>
              <a:spcBef>
                <a:spcPct val="0"/>
              </a:spcBef>
            </a:pPr>
            <a:r>
              <a:rPr lang="en-US" sz="3499" spc="-125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주요 기능 소개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047041" y="5731311"/>
            <a:ext cx="7211463" cy="49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4"/>
              </a:lnSpc>
              <a:spcBef>
                <a:spcPct val="0"/>
              </a:spcBef>
            </a:pPr>
            <a:r>
              <a:rPr lang="en-US" sz="3499" spc="-125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상세 기능 소개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047041" y="6957801"/>
            <a:ext cx="7211463" cy="49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4"/>
              </a:lnSpc>
              <a:spcBef>
                <a:spcPct val="0"/>
              </a:spcBef>
            </a:pPr>
            <a:r>
              <a:rPr lang="en-US" sz="3499" spc="-125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시연 영상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5051049" y="8034736"/>
            <a:ext cx="681812" cy="688850"/>
            <a:chOff x="0" y="0"/>
            <a:chExt cx="812800" cy="82119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21190"/>
            </a:xfrm>
            <a:custGeom>
              <a:avLst/>
              <a:gdLst/>
              <a:ahLst/>
              <a:cxnLst/>
              <a:rect l="l" t="t" r="r" b="b"/>
              <a:pathLst>
                <a:path w="812800" h="821190">
                  <a:moveTo>
                    <a:pt x="406400" y="0"/>
                  </a:moveTo>
                  <a:cubicBezTo>
                    <a:pt x="181951" y="0"/>
                    <a:pt x="0" y="183830"/>
                    <a:pt x="0" y="410595"/>
                  </a:cubicBezTo>
                  <a:cubicBezTo>
                    <a:pt x="0" y="637360"/>
                    <a:pt x="181951" y="821190"/>
                    <a:pt x="406400" y="821190"/>
                  </a:cubicBezTo>
                  <a:cubicBezTo>
                    <a:pt x="630849" y="821190"/>
                    <a:pt x="812800" y="637360"/>
                    <a:pt x="812800" y="410595"/>
                  </a:cubicBezTo>
                  <a:cubicBezTo>
                    <a:pt x="812800" y="18383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2DBF4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76200" y="134137"/>
              <a:ext cx="660400" cy="61006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2673"/>
                </a:lnSpc>
              </a:pPr>
              <a:r>
                <a:rPr lang="en-US" sz="2700" b="1">
                  <a:solidFill>
                    <a:srgbClr val="2A3944"/>
                  </a:solidFill>
                  <a:latin typeface="Garet Bold"/>
                  <a:ea typeface="Garet Bold"/>
                  <a:cs typeface="Garet Bold"/>
                  <a:sym typeface="Garet Bold"/>
                </a:rPr>
                <a:t>5</a:t>
              </a: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6047041" y="8182539"/>
            <a:ext cx="7211463" cy="49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44"/>
              </a:lnSpc>
              <a:spcBef>
                <a:spcPct val="0"/>
              </a:spcBef>
            </a:pPr>
            <a:r>
              <a:rPr lang="en-US" sz="3499" spc="-125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향후 계획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181100" y="1086696"/>
            <a:ext cx="15925800" cy="1331987"/>
            <a:chOff x="0" y="0"/>
            <a:chExt cx="4194449" cy="350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552984" y="2629323"/>
            <a:ext cx="5629859" cy="5629859"/>
          </a:xfrm>
          <a:custGeom>
            <a:avLst/>
            <a:gdLst/>
            <a:ahLst/>
            <a:cxnLst/>
            <a:rect l="l" t="t" r="r" b="b"/>
            <a:pathLst>
              <a:path w="5629859" h="5629859">
                <a:moveTo>
                  <a:pt x="0" y="0"/>
                </a:moveTo>
                <a:lnTo>
                  <a:pt x="5629860" y="0"/>
                </a:lnTo>
                <a:lnTo>
                  <a:pt x="5629860" y="5629859"/>
                </a:lnTo>
                <a:lnTo>
                  <a:pt x="0" y="5629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633810" y="1558861"/>
            <a:ext cx="4462190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A-CIRCLE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이름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소개</a:t>
            </a:r>
            <a:endParaRPr lang="en-US" sz="3799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44000" y="3176130"/>
            <a:ext cx="7710927" cy="208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8"/>
              </a:lnSpc>
            </a:pPr>
            <a:r>
              <a:rPr lang="en-US" sz="5034" spc="-37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Ansan University : </a:t>
            </a:r>
            <a:r>
              <a:rPr lang="en-US" sz="5034" b="1" spc="-377">
                <a:solidFill>
                  <a:srgbClr val="6C7D8B"/>
                </a:solidFill>
                <a:latin typeface="Seol Sans Bold"/>
                <a:ea typeface="Seol Sans Bold"/>
                <a:cs typeface="Seol Sans Bold"/>
                <a:sym typeface="Seol Sans Bold"/>
              </a:rPr>
              <a:t>A</a:t>
            </a:r>
          </a:p>
          <a:p>
            <a:pPr algn="l">
              <a:lnSpc>
                <a:spcPts val="7048"/>
              </a:lnSpc>
              <a:spcBef>
                <a:spcPct val="0"/>
              </a:spcBef>
            </a:pPr>
            <a:r>
              <a:rPr lang="en-US" sz="5034" spc="-37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공동체 : </a:t>
            </a:r>
            <a:r>
              <a:rPr lang="en-US" sz="5034" b="1" spc="-377">
                <a:solidFill>
                  <a:srgbClr val="6C7D8B"/>
                </a:solidFill>
                <a:latin typeface="Seol Sans Bold"/>
                <a:ea typeface="Seol Sans Bold"/>
                <a:cs typeface="Seol Sans Bold"/>
                <a:sym typeface="Seol Sans Bold"/>
              </a:rPr>
              <a:t>Circle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44000" y="5380918"/>
            <a:ext cx="7710927" cy="208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8"/>
              </a:lnSpc>
            </a:pPr>
            <a:r>
              <a:rPr lang="en-US" sz="5034" spc="-37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안산대 학생들을 </a:t>
            </a:r>
          </a:p>
          <a:p>
            <a:pPr algn="l">
              <a:lnSpc>
                <a:spcPts val="7048"/>
              </a:lnSpc>
              <a:spcBef>
                <a:spcPct val="0"/>
              </a:spcBef>
            </a:pPr>
            <a:r>
              <a:rPr lang="en-US" sz="5034" spc="-37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하나로 연결하는 공간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181100" y="1086696"/>
            <a:ext cx="15925800" cy="1331987"/>
            <a:chOff x="0" y="0"/>
            <a:chExt cx="4194449" cy="350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 flipV="1">
            <a:off x="9153525" y="3785430"/>
            <a:ext cx="0" cy="4354758"/>
          </a:xfrm>
          <a:prstGeom prst="line">
            <a:avLst/>
          </a:prstGeom>
          <a:ln w="19050" cap="flat">
            <a:solidFill>
              <a:srgbClr val="3372A6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2603272" y="3785430"/>
            <a:ext cx="5210680" cy="2842189"/>
            <a:chOff x="0" y="0"/>
            <a:chExt cx="9421054" cy="513875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421054" cy="5138756"/>
            </a:xfrm>
            <a:custGeom>
              <a:avLst/>
              <a:gdLst/>
              <a:ahLst/>
              <a:cxnLst/>
              <a:rect l="l" t="t" r="r" b="b"/>
              <a:pathLst>
                <a:path w="9421054" h="5138756">
                  <a:moveTo>
                    <a:pt x="0" y="0"/>
                  </a:moveTo>
                  <a:lnTo>
                    <a:pt x="9421054" y="0"/>
                  </a:lnTo>
                  <a:lnTo>
                    <a:pt x="9421054" y="5138756"/>
                  </a:lnTo>
                  <a:lnTo>
                    <a:pt x="0" y="5138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632" b="-1632"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12041518" y="3827086"/>
            <a:ext cx="2275501" cy="2632827"/>
          </a:xfrm>
          <a:custGeom>
            <a:avLst/>
            <a:gdLst/>
            <a:ahLst/>
            <a:cxnLst/>
            <a:rect l="l" t="t" r="r" b="b"/>
            <a:pathLst>
              <a:path w="2275501" h="2632827">
                <a:moveTo>
                  <a:pt x="0" y="0"/>
                </a:moveTo>
                <a:lnTo>
                  <a:pt x="2275501" y="0"/>
                </a:lnTo>
                <a:lnTo>
                  <a:pt x="2275501" y="2632828"/>
                </a:lnTo>
                <a:lnTo>
                  <a:pt x="0" y="2632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185" t="-17413" r="-29791" b="-19987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704357" y="1578387"/>
            <a:ext cx="3020043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사용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프로그램</a:t>
            </a:r>
            <a:endParaRPr lang="en-US" sz="3799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385875" y="6497507"/>
            <a:ext cx="5645474" cy="164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6"/>
              </a:lnSpc>
            </a:pPr>
            <a:r>
              <a:rPr lang="en-US" sz="3968" spc="-29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코틀린 기반 </a:t>
            </a:r>
          </a:p>
          <a:p>
            <a:pPr algn="l">
              <a:lnSpc>
                <a:spcPts val="5556"/>
              </a:lnSpc>
              <a:spcBef>
                <a:spcPct val="0"/>
              </a:spcBef>
            </a:pPr>
            <a:r>
              <a:rPr lang="en-US" sz="3968" spc="-29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모바일 앱 개발 및 테스트 환경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356531" y="6497507"/>
            <a:ext cx="5645474" cy="164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6"/>
              </a:lnSpc>
              <a:spcBef>
                <a:spcPct val="0"/>
              </a:spcBef>
            </a:pPr>
            <a:r>
              <a:rPr lang="en-US" sz="3968" spc="-29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서버</a:t>
            </a:r>
            <a:r>
              <a:rPr lang="en-US" sz="3968" spc="-29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3968" spc="-29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구축</a:t>
            </a:r>
            <a:r>
              <a:rPr lang="en-US" sz="3968" spc="-29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3968" spc="-29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없이</a:t>
            </a:r>
            <a:r>
              <a:rPr lang="en-US" sz="3968" spc="-29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3968" spc="-29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실시간</a:t>
            </a:r>
            <a:r>
              <a:rPr lang="en-US" sz="3968" spc="-29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3968" spc="-29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백엔드</a:t>
            </a:r>
            <a:r>
              <a:rPr lang="en-US" sz="3968" spc="-29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3968" spc="-29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서비스</a:t>
            </a:r>
            <a:r>
              <a:rPr lang="en-US" sz="3968" spc="-29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3968" spc="-29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제공</a:t>
            </a:r>
            <a:endParaRPr lang="en-US" sz="3968" spc="-297" dirty="0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923" y="1057348"/>
            <a:ext cx="16461387" cy="8640778"/>
            <a:chOff x="0" y="0"/>
            <a:chExt cx="4335509" cy="22757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35509" cy="2275761"/>
            </a:xfrm>
            <a:custGeom>
              <a:avLst/>
              <a:gdLst/>
              <a:ahLst/>
              <a:cxnLst/>
              <a:rect l="l" t="t" r="r" b="b"/>
              <a:pathLst>
                <a:path w="4335509" h="2275761">
                  <a:moveTo>
                    <a:pt x="7525" y="0"/>
                  </a:moveTo>
                  <a:lnTo>
                    <a:pt x="4327985" y="0"/>
                  </a:lnTo>
                  <a:cubicBezTo>
                    <a:pt x="4329980" y="0"/>
                    <a:pt x="4331894" y="793"/>
                    <a:pt x="4333305" y="2204"/>
                  </a:cubicBezTo>
                  <a:cubicBezTo>
                    <a:pt x="4334716" y="3615"/>
                    <a:pt x="4335509" y="5529"/>
                    <a:pt x="4335509" y="7525"/>
                  </a:cubicBezTo>
                  <a:lnTo>
                    <a:pt x="4335509" y="2268236"/>
                  </a:lnTo>
                  <a:cubicBezTo>
                    <a:pt x="4335509" y="2270231"/>
                    <a:pt x="4334716" y="2272145"/>
                    <a:pt x="4333305" y="2273557"/>
                  </a:cubicBezTo>
                  <a:cubicBezTo>
                    <a:pt x="4331894" y="2274968"/>
                    <a:pt x="4329980" y="2275761"/>
                    <a:pt x="4327985" y="2275761"/>
                  </a:cubicBezTo>
                  <a:lnTo>
                    <a:pt x="7525" y="2275761"/>
                  </a:lnTo>
                  <a:cubicBezTo>
                    <a:pt x="5529" y="2275761"/>
                    <a:pt x="3615" y="2274968"/>
                    <a:pt x="2204" y="2273557"/>
                  </a:cubicBezTo>
                  <a:cubicBezTo>
                    <a:pt x="793" y="2272145"/>
                    <a:pt x="0" y="2270231"/>
                    <a:pt x="0" y="2268236"/>
                  </a:cubicBezTo>
                  <a:lnTo>
                    <a:pt x="0" y="7525"/>
                  </a:lnTo>
                  <a:cubicBezTo>
                    <a:pt x="0" y="5529"/>
                    <a:pt x="793" y="3615"/>
                    <a:pt x="2204" y="2204"/>
                  </a:cubicBezTo>
                  <a:cubicBezTo>
                    <a:pt x="3615" y="793"/>
                    <a:pt x="5529" y="0"/>
                    <a:pt x="7525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4335509" cy="2218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07483" y="2369964"/>
            <a:ext cx="1209150" cy="1008403"/>
            <a:chOff x="0" y="0"/>
            <a:chExt cx="318459" cy="2655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8459" cy="265588"/>
            </a:xfrm>
            <a:custGeom>
              <a:avLst/>
              <a:gdLst/>
              <a:ahLst/>
              <a:cxnLst/>
              <a:rect l="l" t="t" r="r" b="b"/>
              <a:pathLst>
                <a:path w="318459" h="265588">
                  <a:moveTo>
                    <a:pt x="102444" y="0"/>
                  </a:moveTo>
                  <a:lnTo>
                    <a:pt x="216015" y="0"/>
                  </a:lnTo>
                  <a:cubicBezTo>
                    <a:pt x="272593" y="0"/>
                    <a:pt x="318459" y="45866"/>
                    <a:pt x="318459" y="102444"/>
                  </a:cubicBezTo>
                  <a:lnTo>
                    <a:pt x="318459" y="163143"/>
                  </a:lnTo>
                  <a:cubicBezTo>
                    <a:pt x="318459" y="219722"/>
                    <a:pt x="272593" y="265588"/>
                    <a:pt x="216015" y="265588"/>
                  </a:cubicBezTo>
                  <a:lnTo>
                    <a:pt x="102444" y="265588"/>
                  </a:lnTo>
                  <a:cubicBezTo>
                    <a:pt x="45866" y="265588"/>
                    <a:pt x="0" y="219722"/>
                    <a:pt x="0" y="163143"/>
                  </a:cubicBezTo>
                  <a:lnTo>
                    <a:pt x="0" y="102444"/>
                  </a:lnTo>
                  <a:cubicBezTo>
                    <a:pt x="0" y="45866"/>
                    <a:pt x="45866" y="0"/>
                    <a:pt x="102444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318459" cy="20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07483" y="3471040"/>
            <a:ext cx="1209150" cy="1008403"/>
            <a:chOff x="0" y="0"/>
            <a:chExt cx="318459" cy="2655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8459" cy="265588"/>
            </a:xfrm>
            <a:custGeom>
              <a:avLst/>
              <a:gdLst/>
              <a:ahLst/>
              <a:cxnLst/>
              <a:rect l="l" t="t" r="r" b="b"/>
              <a:pathLst>
                <a:path w="318459" h="265588">
                  <a:moveTo>
                    <a:pt x="102444" y="0"/>
                  </a:moveTo>
                  <a:lnTo>
                    <a:pt x="216015" y="0"/>
                  </a:lnTo>
                  <a:cubicBezTo>
                    <a:pt x="272593" y="0"/>
                    <a:pt x="318459" y="45866"/>
                    <a:pt x="318459" y="102444"/>
                  </a:cubicBezTo>
                  <a:lnTo>
                    <a:pt x="318459" y="163143"/>
                  </a:lnTo>
                  <a:cubicBezTo>
                    <a:pt x="318459" y="219722"/>
                    <a:pt x="272593" y="265588"/>
                    <a:pt x="216015" y="265588"/>
                  </a:cubicBezTo>
                  <a:lnTo>
                    <a:pt x="102444" y="265588"/>
                  </a:lnTo>
                  <a:cubicBezTo>
                    <a:pt x="45866" y="265588"/>
                    <a:pt x="0" y="219722"/>
                    <a:pt x="0" y="163143"/>
                  </a:cubicBezTo>
                  <a:lnTo>
                    <a:pt x="0" y="102444"/>
                  </a:lnTo>
                  <a:cubicBezTo>
                    <a:pt x="0" y="45866"/>
                    <a:pt x="45866" y="0"/>
                    <a:pt x="102444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57150"/>
              <a:ext cx="318459" cy="20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40988"/>
            <a:ext cx="16461387" cy="8640778"/>
            <a:chOff x="0" y="0"/>
            <a:chExt cx="4335509" cy="22757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35509" cy="2275761"/>
            </a:xfrm>
            <a:custGeom>
              <a:avLst/>
              <a:gdLst/>
              <a:ahLst/>
              <a:cxnLst/>
              <a:rect l="l" t="t" r="r" b="b"/>
              <a:pathLst>
                <a:path w="4335509" h="2275761">
                  <a:moveTo>
                    <a:pt x="7525" y="0"/>
                  </a:moveTo>
                  <a:lnTo>
                    <a:pt x="4327985" y="0"/>
                  </a:lnTo>
                  <a:cubicBezTo>
                    <a:pt x="4329980" y="0"/>
                    <a:pt x="4331894" y="793"/>
                    <a:pt x="4333305" y="2204"/>
                  </a:cubicBezTo>
                  <a:cubicBezTo>
                    <a:pt x="4334716" y="3615"/>
                    <a:pt x="4335509" y="5529"/>
                    <a:pt x="4335509" y="7525"/>
                  </a:cubicBezTo>
                  <a:lnTo>
                    <a:pt x="4335509" y="2268236"/>
                  </a:lnTo>
                  <a:cubicBezTo>
                    <a:pt x="4335509" y="2270231"/>
                    <a:pt x="4334716" y="2272145"/>
                    <a:pt x="4333305" y="2273557"/>
                  </a:cubicBezTo>
                  <a:cubicBezTo>
                    <a:pt x="4331894" y="2274968"/>
                    <a:pt x="4329980" y="2275761"/>
                    <a:pt x="4327985" y="2275761"/>
                  </a:cubicBezTo>
                  <a:lnTo>
                    <a:pt x="7525" y="2275761"/>
                  </a:lnTo>
                  <a:cubicBezTo>
                    <a:pt x="5529" y="2275761"/>
                    <a:pt x="3615" y="2274968"/>
                    <a:pt x="2204" y="2273557"/>
                  </a:cubicBezTo>
                  <a:cubicBezTo>
                    <a:pt x="793" y="2272145"/>
                    <a:pt x="0" y="2270231"/>
                    <a:pt x="0" y="2268236"/>
                  </a:cubicBezTo>
                  <a:lnTo>
                    <a:pt x="0" y="7525"/>
                  </a:lnTo>
                  <a:cubicBezTo>
                    <a:pt x="0" y="5529"/>
                    <a:pt x="793" y="3615"/>
                    <a:pt x="2204" y="2204"/>
                  </a:cubicBezTo>
                  <a:cubicBezTo>
                    <a:pt x="3615" y="793"/>
                    <a:pt x="5529" y="0"/>
                    <a:pt x="7525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57150"/>
              <a:ext cx="4335509" cy="2218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707483" y="1263872"/>
            <a:ext cx="1209150" cy="1008403"/>
            <a:chOff x="0" y="0"/>
            <a:chExt cx="318459" cy="2655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8459" cy="265588"/>
            </a:xfrm>
            <a:custGeom>
              <a:avLst/>
              <a:gdLst/>
              <a:ahLst/>
              <a:cxnLst/>
              <a:rect l="l" t="t" r="r" b="b"/>
              <a:pathLst>
                <a:path w="318459" h="265588">
                  <a:moveTo>
                    <a:pt x="102444" y="0"/>
                  </a:moveTo>
                  <a:lnTo>
                    <a:pt x="216015" y="0"/>
                  </a:lnTo>
                  <a:cubicBezTo>
                    <a:pt x="272593" y="0"/>
                    <a:pt x="318459" y="45866"/>
                    <a:pt x="318459" y="102444"/>
                  </a:cubicBezTo>
                  <a:lnTo>
                    <a:pt x="318459" y="163143"/>
                  </a:lnTo>
                  <a:cubicBezTo>
                    <a:pt x="318459" y="219722"/>
                    <a:pt x="272593" y="265588"/>
                    <a:pt x="216015" y="265588"/>
                  </a:cubicBezTo>
                  <a:lnTo>
                    <a:pt x="102444" y="265588"/>
                  </a:lnTo>
                  <a:cubicBezTo>
                    <a:pt x="45866" y="265588"/>
                    <a:pt x="0" y="219722"/>
                    <a:pt x="0" y="163143"/>
                  </a:cubicBezTo>
                  <a:lnTo>
                    <a:pt x="0" y="102444"/>
                  </a:lnTo>
                  <a:cubicBezTo>
                    <a:pt x="0" y="45866"/>
                    <a:pt x="45866" y="0"/>
                    <a:pt x="102444" y="0"/>
                  </a:cubicBezTo>
                  <a:close/>
                </a:path>
              </a:pathLst>
            </a:custGeom>
            <a:solidFill>
              <a:srgbClr val="F0F8FF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57150"/>
              <a:ext cx="318459" cy="20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3307" y="823111"/>
            <a:ext cx="16461387" cy="8640778"/>
            <a:chOff x="0" y="0"/>
            <a:chExt cx="4335509" cy="22757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335509" cy="2275761"/>
            </a:xfrm>
            <a:custGeom>
              <a:avLst/>
              <a:gdLst/>
              <a:ahLst/>
              <a:cxnLst/>
              <a:rect l="l" t="t" r="r" b="b"/>
              <a:pathLst>
                <a:path w="4335509" h="2275761">
                  <a:moveTo>
                    <a:pt x="7525" y="0"/>
                  </a:moveTo>
                  <a:lnTo>
                    <a:pt x="4327985" y="0"/>
                  </a:lnTo>
                  <a:cubicBezTo>
                    <a:pt x="4329980" y="0"/>
                    <a:pt x="4331894" y="793"/>
                    <a:pt x="4333305" y="2204"/>
                  </a:cubicBezTo>
                  <a:cubicBezTo>
                    <a:pt x="4334716" y="3615"/>
                    <a:pt x="4335509" y="5529"/>
                    <a:pt x="4335509" y="7525"/>
                  </a:cubicBezTo>
                  <a:lnTo>
                    <a:pt x="4335509" y="2268236"/>
                  </a:lnTo>
                  <a:cubicBezTo>
                    <a:pt x="4335509" y="2270231"/>
                    <a:pt x="4334716" y="2272145"/>
                    <a:pt x="4333305" y="2273557"/>
                  </a:cubicBezTo>
                  <a:cubicBezTo>
                    <a:pt x="4331894" y="2274968"/>
                    <a:pt x="4329980" y="2275761"/>
                    <a:pt x="4327985" y="2275761"/>
                  </a:cubicBezTo>
                  <a:lnTo>
                    <a:pt x="7525" y="2275761"/>
                  </a:lnTo>
                  <a:cubicBezTo>
                    <a:pt x="5529" y="2275761"/>
                    <a:pt x="3615" y="2274968"/>
                    <a:pt x="2204" y="2273557"/>
                  </a:cubicBezTo>
                  <a:cubicBezTo>
                    <a:pt x="793" y="2272145"/>
                    <a:pt x="0" y="2270231"/>
                    <a:pt x="0" y="2268236"/>
                  </a:cubicBezTo>
                  <a:lnTo>
                    <a:pt x="0" y="7525"/>
                  </a:lnTo>
                  <a:cubicBezTo>
                    <a:pt x="0" y="5529"/>
                    <a:pt x="793" y="3615"/>
                    <a:pt x="2204" y="2204"/>
                  </a:cubicBezTo>
                  <a:cubicBezTo>
                    <a:pt x="3615" y="793"/>
                    <a:pt x="5529" y="0"/>
                    <a:pt x="7525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57150"/>
              <a:ext cx="4335509" cy="2218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1100" y="1153313"/>
            <a:ext cx="15925800" cy="1331987"/>
            <a:chOff x="0" y="0"/>
            <a:chExt cx="4194449" cy="35081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V="1">
            <a:off x="9144000" y="3507050"/>
            <a:ext cx="0" cy="4645946"/>
          </a:xfrm>
          <a:prstGeom prst="line">
            <a:avLst/>
          </a:prstGeom>
          <a:ln w="19050" cap="flat">
            <a:solidFill>
              <a:srgbClr val="3372A6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1704357" y="3596141"/>
            <a:ext cx="773321" cy="777630"/>
            <a:chOff x="0" y="0"/>
            <a:chExt cx="812800" cy="81732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7329"/>
            </a:xfrm>
            <a:custGeom>
              <a:avLst/>
              <a:gdLst/>
              <a:ahLst/>
              <a:cxnLst/>
              <a:rect l="l" t="t" r="r" b="b"/>
              <a:pathLst>
                <a:path w="812800" h="817329">
                  <a:moveTo>
                    <a:pt x="406400" y="0"/>
                  </a:moveTo>
                  <a:cubicBezTo>
                    <a:pt x="181951" y="0"/>
                    <a:pt x="0" y="182965"/>
                    <a:pt x="0" y="408664"/>
                  </a:cubicBezTo>
                  <a:cubicBezTo>
                    <a:pt x="0" y="634363"/>
                    <a:pt x="181951" y="817329"/>
                    <a:pt x="406400" y="817329"/>
                  </a:cubicBezTo>
                  <a:cubicBezTo>
                    <a:pt x="630849" y="817329"/>
                    <a:pt x="812800" y="634363"/>
                    <a:pt x="812800" y="408664"/>
                  </a:cubicBezTo>
                  <a:cubicBezTo>
                    <a:pt x="812800" y="182965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0F8FF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29000"/>
              <a:ext cx="660400" cy="711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6BACE1"/>
                  </a:solidFill>
                  <a:latin typeface="Garet"/>
                  <a:ea typeface="Garet"/>
                  <a:cs typeface="Garet"/>
                  <a:sym typeface="Garet"/>
                </a:rPr>
                <a:t>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43906" y="3596141"/>
            <a:ext cx="773321" cy="777630"/>
            <a:chOff x="0" y="0"/>
            <a:chExt cx="812800" cy="81732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7329"/>
            </a:xfrm>
            <a:custGeom>
              <a:avLst/>
              <a:gdLst/>
              <a:ahLst/>
              <a:cxnLst/>
              <a:rect l="l" t="t" r="r" b="b"/>
              <a:pathLst>
                <a:path w="812800" h="817329">
                  <a:moveTo>
                    <a:pt x="406400" y="0"/>
                  </a:moveTo>
                  <a:cubicBezTo>
                    <a:pt x="181951" y="0"/>
                    <a:pt x="0" y="182965"/>
                    <a:pt x="0" y="408664"/>
                  </a:cubicBezTo>
                  <a:cubicBezTo>
                    <a:pt x="0" y="634363"/>
                    <a:pt x="181951" y="817329"/>
                    <a:pt x="406400" y="817329"/>
                  </a:cubicBezTo>
                  <a:cubicBezTo>
                    <a:pt x="630849" y="817329"/>
                    <a:pt x="812800" y="634363"/>
                    <a:pt x="812800" y="408664"/>
                  </a:cubicBezTo>
                  <a:cubicBezTo>
                    <a:pt x="812800" y="182965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0F8FF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29000"/>
              <a:ext cx="660400" cy="711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6BACE1"/>
                  </a:solidFill>
                  <a:latin typeface="Garet"/>
                  <a:ea typeface="Garet"/>
                  <a:cs typeface="Garet"/>
                  <a:sym typeface="Garet"/>
                </a:rPr>
                <a:t>2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704357" y="1578387"/>
            <a:ext cx="3324843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주요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기능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소개</a:t>
            </a:r>
            <a:endParaRPr lang="en-US" sz="3799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839618" y="3719485"/>
            <a:ext cx="401597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공동 구매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079177" y="3719485"/>
            <a:ext cx="402495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중고 거래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66232" y="4592846"/>
            <a:ext cx="6762750" cy="86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공동구매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기능을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통해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학생들은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비용을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절약할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수 </a:t>
            </a:r>
          </a:p>
          <a:p>
            <a:pPr marL="269877" lvl="1" algn="l">
              <a:lnSpc>
                <a:spcPts val="3500"/>
              </a:lnSpc>
            </a:pP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있습니다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66232" y="6279406"/>
            <a:ext cx="6762750" cy="1315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다양한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상품을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접하고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새로운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제품을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발견·경험할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</a:p>
          <a:p>
            <a:pPr marL="269877" lvl="1" algn="l">
              <a:lnSpc>
                <a:spcPts val="3500"/>
              </a:lnSpc>
            </a:pP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기회가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생기며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일정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인원이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모이면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목표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인원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달성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시 </a:t>
            </a:r>
          </a:p>
          <a:p>
            <a:pPr marL="269877" lvl="1" algn="l">
              <a:lnSpc>
                <a:spcPts val="3500"/>
              </a:lnSpc>
            </a:pPr>
            <a:r>
              <a:rPr lang="ko-KR" alt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주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문이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성사되는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구조로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운영됩니다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705781" y="4592846"/>
            <a:ext cx="6762750" cy="867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중고거래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기능은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간단한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검색과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채팅을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통해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</a:p>
          <a:p>
            <a:pPr marL="269877" lvl="1" algn="l">
              <a:lnSpc>
                <a:spcPts val="3500"/>
              </a:lnSpc>
            </a:pP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구매자와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안전하게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소통할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수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있습니다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705781" y="6279406"/>
            <a:ext cx="6762750" cy="103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사용하지</a:t>
            </a: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않는 물건을 재사용함으로써 자원 순환과 환경 보호에 기여할 수 있습니다.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923" y="1057348"/>
            <a:ext cx="16461387" cy="8640778"/>
            <a:chOff x="0" y="0"/>
            <a:chExt cx="4335509" cy="22757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35509" cy="2275761"/>
            </a:xfrm>
            <a:custGeom>
              <a:avLst/>
              <a:gdLst/>
              <a:ahLst/>
              <a:cxnLst/>
              <a:rect l="l" t="t" r="r" b="b"/>
              <a:pathLst>
                <a:path w="4335509" h="2275761">
                  <a:moveTo>
                    <a:pt x="7525" y="0"/>
                  </a:moveTo>
                  <a:lnTo>
                    <a:pt x="4327985" y="0"/>
                  </a:lnTo>
                  <a:cubicBezTo>
                    <a:pt x="4329980" y="0"/>
                    <a:pt x="4331894" y="793"/>
                    <a:pt x="4333305" y="2204"/>
                  </a:cubicBezTo>
                  <a:cubicBezTo>
                    <a:pt x="4334716" y="3615"/>
                    <a:pt x="4335509" y="5529"/>
                    <a:pt x="4335509" y="7525"/>
                  </a:cubicBezTo>
                  <a:lnTo>
                    <a:pt x="4335509" y="2268236"/>
                  </a:lnTo>
                  <a:cubicBezTo>
                    <a:pt x="4335509" y="2270231"/>
                    <a:pt x="4334716" y="2272145"/>
                    <a:pt x="4333305" y="2273557"/>
                  </a:cubicBezTo>
                  <a:cubicBezTo>
                    <a:pt x="4331894" y="2274968"/>
                    <a:pt x="4329980" y="2275761"/>
                    <a:pt x="4327985" y="2275761"/>
                  </a:cubicBezTo>
                  <a:lnTo>
                    <a:pt x="7525" y="2275761"/>
                  </a:lnTo>
                  <a:cubicBezTo>
                    <a:pt x="5529" y="2275761"/>
                    <a:pt x="3615" y="2274968"/>
                    <a:pt x="2204" y="2273557"/>
                  </a:cubicBezTo>
                  <a:cubicBezTo>
                    <a:pt x="793" y="2272145"/>
                    <a:pt x="0" y="2270231"/>
                    <a:pt x="0" y="2268236"/>
                  </a:cubicBezTo>
                  <a:lnTo>
                    <a:pt x="0" y="7525"/>
                  </a:lnTo>
                  <a:cubicBezTo>
                    <a:pt x="0" y="5529"/>
                    <a:pt x="793" y="3615"/>
                    <a:pt x="2204" y="2204"/>
                  </a:cubicBezTo>
                  <a:cubicBezTo>
                    <a:pt x="3615" y="793"/>
                    <a:pt x="5529" y="0"/>
                    <a:pt x="7525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4335509" cy="2218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707483" y="2369964"/>
            <a:ext cx="1209150" cy="1008403"/>
            <a:chOff x="0" y="0"/>
            <a:chExt cx="318459" cy="2655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8459" cy="265588"/>
            </a:xfrm>
            <a:custGeom>
              <a:avLst/>
              <a:gdLst/>
              <a:ahLst/>
              <a:cxnLst/>
              <a:rect l="l" t="t" r="r" b="b"/>
              <a:pathLst>
                <a:path w="318459" h="265588">
                  <a:moveTo>
                    <a:pt x="102444" y="0"/>
                  </a:moveTo>
                  <a:lnTo>
                    <a:pt x="216015" y="0"/>
                  </a:lnTo>
                  <a:cubicBezTo>
                    <a:pt x="272593" y="0"/>
                    <a:pt x="318459" y="45866"/>
                    <a:pt x="318459" y="102444"/>
                  </a:cubicBezTo>
                  <a:lnTo>
                    <a:pt x="318459" y="163143"/>
                  </a:lnTo>
                  <a:cubicBezTo>
                    <a:pt x="318459" y="219722"/>
                    <a:pt x="272593" y="265588"/>
                    <a:pt x="216015" y="265588"/>
                  </a:cubicBezTo>
                  <a:lnTo>
                    <a:pt x="102444" y="265588"/>
                  </a:lnTo>
                  <a:cubicBezTo>
                    <a:pt x="45866" y="265588"/>
                    <a:pt x="0" y="219722"/>
                    <a:pt x="0" y="163143"/>
                  </a:cubicBezTo>
                  <a:lnTo>
                    <a:pt x="0" y="102444"/>
                  </a:lnTo>
                  <a:cubicBezTo>
                    <a:pt x="0" y="45866"/>
                    <a:pt x="45866" y="0"/>
                    <a:pt x="102444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57150"/>
              <a:ext cx="318459" cy="20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707483" y="3471040"/>
            <a:ext cx="1209150" cy="1008403"/>
            <a:chOff x="0" y="0"/>
            <a:chExt cx="318459" cy="2655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8459" cy="265588"/>
            </a:xfrm>
            <a:custGeom>
              <a:avLst/>
              <a:gdLst/>
              <a:ahLst/>
              <a:cxnLst/>
              <a:rect l="l" t="t" r="r" b="b"/>
              <a:pathLst>
                <a:path w="318459" h="265588">
                  <a:moveTo>
                    <a:pt x="102444" y="0"/>
                  </a:moveTo>
                  <a:lnTo>
                    <a:pt x="216015" y="0"/>
                  </a:lnTo>
                  <a:cubicBezTo>
                    <a:pt x="272593" y="0"/>
                    <a:pt x="318459" y="45866"/>
                    <a:pt x="318459" y="102444"/>
                  </a:cubicBezTo>
                  <a:lnTo>
                    <a:pt x="318459" y="163143"/>
                  </a:lnTo>
                  <a:cubicBezTo>
                    <a:pt x="318459" y="219722"/>
                    <a:pt x="272593" y="265588"/>
                    <a:pt x="216015" y="265588"/>
                  </a:cubicBezTo>
                  <a:lnTo>
                    <a:pt x="102444" y="265588"/>
                  </a:lnTo>
                  <a:cubicBezTo>
                    <a:pt x="45866" y="265588"/>
                    <a:pt x="0" y="219722"/>
                    <a:pt x="0" y="163143"/>
                  </a:cubicBezTo>
                  <a:lnTo>
                    <a:pt x="0" y="102444"/>
                  </a:lnTo>
                  <a:cubicBezTo>
                    <a:pt x="0" y="45866"/>
                    <a:pt x="45866" y="0"/>
                    <a:pt x="102444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57150"/>
              <a:ext cx="318459" cy="20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940988"/>
            <a:ext cx="16461387" cy="8640778"/>
            <a:chOff x="0" y="0"/>
            <a:chExt cx="4335509" cy="22757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35509" cy="2275761"/>
            </a:xfrm>
            <a:custGeom>
              <a:avLst/>
              <a:gdLst/>
              <a:ahLst/>
              <a:cxnLst/>
              <a:rect l="l" t="t" r="r" b="b"/>
              <a:pathLst>
                <a:path w="4335509" h="2275761">
                  <a:moveTo>
                    <a:pt x="7525" y="0"/>
                  </a:moveTo>
                  <a:lnTo>
                    <a:pt x="4327985" y="0"/>
                  </a:lnTo>
                  <a:cubicBezTo>
                    <a:pt x="4329980" y="0"/>
                    <a:pt x="4331894" y="793"/>
                    <a:pt x="4333305" y="2204"/>
                  </a:cubicBezTo>
                  <a:cubicBezTo>
                    <a:pt x="4334716" y="3615"/>
                    <a:pt x="4335509" y="5529"/>
                    <a:pt x="4335509" y="7525"/>
                  </a:cubicBezTo>
                  <a:lnTo>
                    <a:pt x="4335509" y="2268236"/>
                  </a:lnTo>
                  <a:cubicBezTo>
                    <a:pt x="4335509" y="2270231"/>
                    <a:pt x="4334716" y="2272145"/>
                    <a:pt x="4333305" y="2273557"/>
                  </a:cubicBezTo>
                  <a:cubicBezTo>
                    <a:pt x="4331894" y="2274968"/>
                    <a:pt x="4329980" y="2275761"/>
                    <a:pt x="4327985" y="2275761"/>
                  </a:cubicBezTo>
                  <a:lnTo>
                    <a:pt x="7525" y="2275761"/>
                  </a:lnTo>
                  <a:cubicBezTo>
                    <a:pt x="5529" y="2275761"/>
                    <a:pt x="3615" y="2274968"/>
                    <a:pt x="2204" y="2273557"/>
                  </a:cubicBezTo>
                  <a:cubicBezTo>
                    <a:pt x="793" y="2272145"/>
                    <a:pt x="0" y="2270231"/>
                    <a:pt x="0" y="2268236"/>
                  </a:cubicBezTo>
                  <a:lnTo>
                    <a:pt x="0" y="7525"/>
                  </a:lnTo>
                  <a:cubicBezTo>
                    <a:pt x="0" y="5529"/>
                    <a:pt x="793" y="3615"/>
                    <a:pt x="2204" y="2204"/>
                  </a:cubicBezTo>
                  <a:cubicBezTo>
                    <a:pt x="3615" y="793"/>
                    <a:pt x="5529" y="0"/>
                    <a:pt x="7525" y="0"/>
                  </a:cubicBezTo>
                  <a:close/>
                </a:path>
              </a:pathLst>
            </a:custGeom>
            <a:solidFill>
              <a:srgbClr val="B9D0E6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57150"/>
              <a:ext cx="4335509" cy="2218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707483" y="1263872"/>
            <a:ext cx="1209150" cy="1008403"/>
            <a:chOff x="0" y="0"/>
            <a:chExt cx="318459" cy="2655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8459" cy="265588"/>
            </a:xfrm>
            <a:custGeom>
              <a:avLst/>
              <a:gdLst/>
              <a:ahLst/>
              <a:cxnLst/>
              <a:rect l="l" t="t" r="r" b="b"/>
              <a:pathLst>
                <a:path w="318459" h="265588">
                  <a:moveTo>
                    <a:pt x="102444" y="0"/>
                  </a:moveTo>
                  <a:lnTo>
                    <a:pt x="216015" y="0"/>
                  </a:lnTo>
                  <a:cubicBezTo>
                    <a:pt x="272593" y="0"/>
                    <a:pt x="318459" y="45866"/>
                    <a:pt x="318459" y="102444"/>
                  </a:cubicBezTo>
                  <a:lnTo>
                    <a:pt x="318459" y="163143"/>
                  </a:lnTo>
                  <a:cubicBezTo>
                    <a:pt x="318459" y="219722"/>
                    <a:pt x="272593" y="265588"/>
                    <a:pt x="216015" y="265588"/>
                  </a:cubicBezTo>
                  <a:lnTo>
                    <a:pt x="102444" y="265588"/>
                  </a:lnTo>
                  <a:cubicBezTo>
                    <a:pt x="45866" y="265588"/>
                    <a:pt x="0" y="219722"/>
                    <a:pt x="0" y="163143"/>
                  </a:cubicBezTo>
                  <a:lnTo>
                    <a:pt x="0" y="102444"/>
                  </a:lnTo>
                  <a:cubicBezTo>
                    <a:pt x="0" y="45866"/>
                    <a:pt x="45866" y="0"/>
                    <a:pt x="102444" y="0"/>
                  </a:cubicBezTo>
                  <a:close/>
                </a:path>
              </a:pathLst>
            </a:custGeom>
            <a:solidFill>
              <a:srgbClr val="F0F8FF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57150"/>
              <a:ext cx="318459" cy="208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3307" y="823111"/>
            <a:ext cx="16461387" cy="8640778"/>
            <a:chOff x="0" y="0"/>
            <a:chExt cx="4335509" cy="22757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335509" cy="2275761"/>
            </a:xfrm>
            <a:custGeom>
              <a:avLst/>
              <a:gdLst/>
              <a:ahLst/>
              <a:cxnLst/>
              <a:rect l="l" t="t" r="r" b="b"/>
              <a:pathLst>
                <a:path w="4335509" h="2275761">
                  <a:moveTo>
                    <a:pt x="7525" y="0"/>
                  </a:moveTo>
                  <a:lnTo>
                    <a:pt x="4327985" y="0"/>
                  </a:lnTo>
                  <a:cubicBezTo>
                    <a:pt x="4329980" y="0"/>
                    <a:pt x="4331894" y="793"/>
                    <a:pt x="4333305" y="2204"/>
                  </a:cubicBezTo>
                  <a:cubicBezTo>
                    <a:pt x="4334716" y="3615"/>
                    <a:pt x="4335509" y="5529"/>
                    <a:pt x="4335509" y="7525"/>
                  </a:cubicBezTo>
                  <a:lnTo>
                    <a:pt x="4335509" y="2268236"/>
                  </a:lnTo>
                  <a:cubicBezTo>
                    <a:pt x="4335509" y="2270231"/>
                    <a:pt x="4334716" y="2272145"/>
                    <a:pt x="4333305" y="2273557"/>
                  </a:cubicBezTo>
                  <a:cubicBezTo>
                    <a:pt x="4331894" y="2274968"/>
                    <a:pt x="4329980" y="2275761"/>
                    <a:pt x="4327985" y="2275761"/>
                  </a:cubicBezTo>
                  <a:lnTo>
                    <a:pt x="7525" y="2275761"/>
                  </a:lnTo>
                  <a:cubicBezTo>
                    <a:pt x="5529" y="2275761"/>
                    <a:pt x="3615" y="2274968"/>
                    <a:pt x="2204" y="2273557"/>
                  </a:cubicBezTo>
                  <a:cubicBezTo>
                    <a:pt x="793" y="2272145"/>
                    <a:pt x="0" y="2270231"/>
                    <a:pt x="0" y="2268236"/>
                  </a:cubicBezTo>
                  <a:lnTo>
                    <a:pt x="0" y="7525"/>
                  </a:lnTo>
                  <a:cubicBezTo>
                    <a:pt x="0" y="5529"/>
                    <a:pt x="793" y="3615"/>
                    <a:pt x="2204" y="2204"/>
                  </a:cubicBezTo>
                  <a:cubicBezTo>
                    <a:pt x="3615" y="793"/>
                    <a:pt x="5529" y="0"/>
                    <a:pt x="7525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2A3944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57150"/>
              <a:ext cx="4335509" cy="2218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1100" y="1086696"/>
            <a:ext cx="15925800" cy="1331987"/>
            <a:chOff x="0" y="0"/>
            <a:chExt cx="4194449" cy="35081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AutoShape 23"/>
          <p:cNvSpPr/>
          <p:nvPr/>
        </p:nvSpPr>
        <p:spPr>
          <a:xfrm flipV="1">
            <a:off x="9144000" y="3507050"/>
            <a:ext cx="0" cy="4645946"/>
          </a:xfrm>
          <a:prstGeom prst="line">
            <a:avLst/>
          </a:prstGeom>
          <a:ln w="19050" cap="flat">
            <a:solidFill>
              <a:srgbClr val="3372A6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1704357" y="3596141"/>
            <a:ext cx="773321" cy="777630"/>
            <a:chOff x="0" y="0"/>
            <a:chExt cx="812800" cy="81732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7329"/>
            </a:xfrm>
            <a:custGeom>
              <a:avLst/>
              <a:gdLst/>
              <a:ahLst/>
              <a:cxnLst/>
              <a:rect l="l" t="t" r="r" b="b"/>
              <a:pathLst>
                <a:path w="812800" h="817329">
                  <a:moveTo>
                    <a:pt x="406400" y="0"/>
                  </a:moveTo>
                  <a:cubicBezTo>
                    <a:pt x="181951" y="0"/>
                    <a:pt x="0" y="182965"/>
                    <a:pt x="0" y="408664"/>
                  </a:cubicBezTo>
                  <a:cubicBezTo>
                    <a:pt x="0" y="634363"/>
                    <a:pt x="181951" y="817329"/>
                    <a:pt x="406400" y="817329"/>
                  </a:cubicBezTo>
                  <a:cubicBezTo>
                    <a:pt x="630849" y="817329"/>
                    <a:pt x="812800" y="634363"/>
                    <a:pt x="812800" y="408664"/>
                  </a:cubicBezTo>
                  <a:cubicBezTo>
                    <a:pt x="812800" y="182965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0F8FF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76200" y="29000"/>
              <a:ext cx="660400" cy="711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6BACE1"/>
                  </a:solidFill>
                  <a:latin typeface="Garet"/>
                  <a:ea typeface="Garet"/>
                  <a:cs typeface="Garet"/>
                  <a:sym typeface="Garet"/>
                </a:rPr>
                <a:t>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43906" y="3596141"/>
            <a:ext cx="773321" cy="777630"/>
            <a:chOff x="0" y="0"/>
            <a:chExt cx="812800" cy="81732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7329"/>
            </a:xfrm>
            <a:custGeom>
              <a:avLst/>
              <a:gdLst/>
              <a:ahLst/>
              <a:cxnLst/>
              <a:rect l="l" t="t" r="r" b="b"/>
              <a:pathLst>
                <a:path w="812800" h="817329">
                  <a:moveTo>
                    <a:pt x="406400" y="0"/>
                  </a:moveTo>
                  <a:cubicBezTo>
                    <a:pt x="181951" y="0"/>
                    <a:pt x="0" y="182965"/>
                    <a:pt x="0" y="408664"/>
                  </a:cubicBezTo>
                  <a:cubicBezTo>
                    <a:pt x="0" y="634363"/>
                    <a:pt x="181951" y="817329"/>
                    <a:pt x="406400" y="817329"/>
                  </a:cubicBezTo>
                  <a:cubicBezTo>
                    <a:pt x="630849" y="817329"/>
                    <a:pt x="812800" y="634363"/>
                    <a:pt x="812800" y="408664"/>
                  </a:cubicBezTo>
                  <a:cubicBezTo>
                    <a:pt x="812800" y="182965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F0F8FF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29000"/>
              <a:ext cx="660400" cy="711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6BACE1"/>
                  </a:solidFill>
                  <a:latin typeface="Garet"/>
                  <a:ea typeface="Garet"/>
                  <a:cs typeface="Garet"/>
                  <a:sym typeface="Garet"/>
                </a:rPr>
                <a:t>4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704357" y="1578387"/>
            <a:ext cx="3858243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주요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기능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소개</a:t>
            </a:r>
            <a:endParaRPr lang="en-US" sz="3799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839618" y="3719485"/>
            <a:ext cx="568298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소모임 멤버 구하기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079177" y="3719485"/>
            <a:ext cx="402495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기숙사 전용 게시판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66232" y="4592846"/>
            <a:ext cx="6762750" cy="103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초기</a:t>
            </a: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비용이나 복잡한 절차 없이 스마트폰만 있으면 소모임을 구할 수 있어 부담이 적습니다.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66232" y="6279406"/>
            <a:ext cx="6762750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게임, 통합OTT </a:t>
            </a: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등 취향에 맞는 소모임을 쉽게 찾을 수 있고, 재능을 나누거나 새로운 친구를 사귈 기회도 많아집니다.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705781" y="4592846"/>
            <a:ext cx="6762750" cy="103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생활 </a:t>
            </a: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정보 및 공지 전달: 입사생 모집, 행사, 시설 이용 안내 등 필수 정보를 신속하게 공유할 수 있습니다.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705781" y="5707906"/>
            <a:ext cx="6762750" cy="1315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생활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불편이나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개선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사항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등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다양한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의견을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게시판에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올려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반영될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수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있어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,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쾌적한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환경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조성에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도움이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</a:p>
          <a:p>
            <a:pPr marL="269877" lvl="1" algn="l">
              <a:lnSpc>
                <a:spcPts val="3500"/>
              </a:lnSpc>
            </a:pP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됩니다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.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10282" y="7263656"/>
            <a:ext cx="6762750" cy="1315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기숙사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규칙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,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안전수칙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,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비상연락망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등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필수</a:t>
            </a: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정보가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게시되어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신입생이나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장기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거주자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모두에게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</a:p>
          <a:p>
            <a:pPr marL="269877" lvl="1" algn="l">
              <a:lnSpc>
                <a:spcPts val="3500"/>
              </a:lnSpc>
            </a:pP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유용합니다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181100" y="1086696"/>
            <a:ext cx="15925800" cy="1331987"/>
            <a:chOff x="0" y="0"/>
            <a:chExt cx="4194449" cy="350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263738" y="3097178"/>
            <a:ext cx="3397541" cy="5436065"/>
          </a:xfrm>
          <a:custGeom>
            <a:avLst/>
            <a:gdLst/>
            <a:ahLst/>
            <a:cxnLst/>
            <a:rect l="l" t="t" r="r" b="b"/>
            <a:pathLst>
              <a:path w="3397541" h="5436065">
                <a:moveTo>
                  <a:pt x="0" y="0"/>
                </a:moveTo>
                <a:lnTo>
                  <a:pt x="3397541" y="0"/>
                </a:lnTo>
                <a:lnTo>
                  <a:pt x="3397541" y="5436065"/>
                </a:lnTo>
                <a:lnTo>
                  <a:pt x="0" y="5436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773342" y="3097178"/>
            <a:ext cx="3397541" cy="5436065"/>
          </a:xfrm>
          <a:custGeom>
            <a:avLst/>
            <a:gdLst/>
            <a:ahLst/>
            <a:cxnLst/>
            <a:rect l="l" t="t" r="r" b="b"/>
            <a:pathLst>
              <a:path w="3397541" h="5436065">
                <a:moveTo>
                  <a:pt x="0" y="0"/>
                </a:moveTo>
                <a:lnTo>
                  <a:pt x="3397541" y="0"/>
                </a:lnTo>
                <a:lnTo>
                  <a:pt x="3397541" y="5436065"/>
                </a:lnTo>
                <a:lnTo>
                  <a:pt x="0" y="5436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704357" y="1578387"/>
            <a:ext cx="3858243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상세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기능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소개</a:t>
            </a:r>
            <a:endParaRPr lang="en-US" sz="3799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899379" y="3610654"/>
            <a:ext cx="477674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로그인 및 회원가입 기능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899379" y="4369613"/>
            <a:ext cx="8029769" cy="221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안산대학교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이메일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(@ansan.ac.kr 등)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로만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회원가입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및 </a:t>
            </a:r>
          </a:p>
          <a:p>
            <a:pPr marL="269877" lvl="1" algn="l">
              <a:lnSpc>
                <a:spcPts val="3500"/>
              </a:lnSpc>
            </a:pP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로그인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가능</a:t>
            </a:r>
            <a:endParaRPr lang="en-US" sz="2500" u="none" strike="noStrike" spc="-187" dirty="0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외부인은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접근할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수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없는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폐쇄형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커뮤니티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구성</a:t>
            </a:r>
            <a:endParaRPr lang="en-US" sz="2500" u="none" strike="noStrike" spc="-187" dirty="0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학교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구성원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(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재학생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/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교직원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)만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이용하도록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보안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강화</a:t>
            </a:r>
            <a:endParaRPr lang="en-US" sz="2500" u="none" strike="noStrike" spc="-187" dirty="0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  <a:p>
            <a:pPr algn="l">
              <a:lnSpc>
                <a:spcPts val="3500"/>
              </a:lnSpc>
            </a:pPr>
            <a:endParaRPr lang="en-US" sz="2500" u="none" strike="noStrike" spc="-187" dirty="0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899379" y="6186918"/>
            <a:ext cx="7392385" cy="190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학교</a:t>
            </a: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이메일 인증 코드 발송 및 인증 완료 후 프로필 등록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등록된 학교 이메일로 임시 비밀번호 발송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비밀번호 변경 절차를 통해 계정 보안 보장</a:t>
            </a:r>
          </a:p>
          <a:p>
            <a:pPr algn="l">
              <a:lnSpc>
                <a:spcPts val="3500"/>
              </a:lnSpc>
            </a:pPr>
            <a:endParaRPr lang="en-US" sz="2500" u="none" strike="noStrike" spc="-187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181100" y="1086696"/>
            <a:ext cx="15925800" cy="1331987"/>
            <a:chOff x="0" y="0"/>
            <a:chExt cx="4194449" cy="350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74152" y="2758022"/>
            <a:ext cx="4776744" cy="6414121"/>
          </a:xfrm>
          <a:custGeom>
            <a:avLst/>
            <a:gdLst/>
            <a:ahLst/>
            <a:cxnLst/>
            <a:rect l="l" t="t" r="r" b="b"/>
            <a:pathLst>
              <a:path w="4008825" h="6414121">
                <a:moveTo>
                  <a:pt x="0" y="0"/>
                </a:moveTo>
                <a:lnTo>
                  <a:pt x="4008825" y="0"/>
                </a:lnTo>
                <a:lnTo>
                  <a:pt x="4008825" y="6414121"/>
                </a:lnTo>
                <a:lnTo>
                  <a:pt x="0" y="6414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704357" y="1578387"/>
            <a:ext cx="3858243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상세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기능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소개</a:t>
            </a:r>
            <a:endParaRPr lang="en-US" sz="3799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475429" y="3866876"/>
            <a:ext cx="477674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메인 화면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75429" y="4625835"/>
            <a:ext cx="8207521" cy="453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메인화면은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중고거래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,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공동구매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,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소모임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,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기숙사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전용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게시판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</a:p>
          <a:p>
            <a:pPr algn="l">
              <a:lnSpc>
                <a:spcPts val="3500"/>
              </a:lnSpc>
            </a:pP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   총 4개의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카테고리로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구성되어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있습니다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.</a:t>
            </a:r>
          </a:p>
          <a:p>
            <a:pPr algn="l">
              <a:lnSpc>
                <a:spcPts val="3500"/>
              </a:lnSpc>
            </a:pPr>
            <a:endParaRPr lang="en-US" sz="2500" u="none" strike="noStrike" spc="-187" dirty="0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또한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카테고리와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상관없이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최근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30분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이내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등록된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최신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게시물만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메인에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노출되어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사용자가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가장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빠른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정보를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받을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수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있도록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</a:p>
          <a:p>
            <a:pPr marL="269877" lvl="1" algn="l">
              <a:lnSpc>
                <a:spcPts val="3500"/>
              </a:lnSpc>
            </a:pPr>
            <a:r>
              <a:rPr lang="en-US" sz="2500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돕습니다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.</a:t>
            </a:r>
          </a:p>
          <a:p>
            <a:pPr algn="l">
              <a:lnSpc>
                <a:spcPts val="3500"/>
              </a:lnSpc>
            </a:pPr>
            <a:endParaRPr lang="en-US" sz="2500" u="none" strike="noStrike" spc="-187" dirty="0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하단에는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홈,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채팅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,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마이페이지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메뉴가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배치되어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있어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</a:p>
          <a:p>
            <a:pPr algn="l">
              <a:lnSpc>
                <a:spcPts val="3500"/>
              </a:lnSpc>
            </a:pP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       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주요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기능에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쉽게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접근할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수 </a:t>
            </a:r>
            <a:r>
              <a:rPr lang="en-US" sz="2500" u="none" strike="noStrike" spc="-187" dirty="0" err="1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있습니다</a:t>
            </a:r>
            <a:r>
              <a:rPr lang="en-US" sz="2500" u="none" strike="noStrike" spc="-187" dirty="0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.</a:t>
            </a:r>
          </a:p>
          <a:p>
            <a:pPr algn="l">
              <a:lnSpc>
                <a:spcPts val="3500"/>
              </a:lnSpc>
            </a:pPr>
            <a:endParaRPr lang="en-US" sz="2500" u="none" strike="noStrike" spc="-187" dirty="0">
              <a:solidFill>
                <a:srgbClr val="6C7D8B"/>
              </a:solidFill>
              <a:latin typeface="Seol Sans"/>
              <a:ea typeface="Seol Sans"/>
              <a:cs typeface="Seol Sans"/>
              <a:sym typeface="Seo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307" y="823111"/>
            <a:ext cx="17003327" cy="8875014"/>
            <a:chOff x="0" y="0"/>
            <a:chExt cx="22671102" cy="11833353"/>
          </a:xfrm>
        </p:grpSpPr>
        <p:grpSp>
          <p:nvGrpSpPr>
            <p:cNvPr id="3" name="Group 3"/>
            <p:cNvGrpSpPr/>
            <p:nvPr/>
          </p:nvGrpSpPr>
          <p:grpSpPr>
            <a:xfrm>
              <a:off x="314155" y="312315"/>
              <a:ext cx="21948516" cy="11521037"/>
              <a:chOff x="0" y="0"/>
              <a:chExt cx="4335509" cy="22757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21058902" y="2062471"/>
              <a:ext cx="1612201" cy="1344538"/>
              <a:chOff x="0" y="0"/>
              <a:chExt cx="318459" cy="26558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21058902" y="3530572"/>
              <a:ext cx="1612201" cy="1344538"/>
              <a:chOff x="0" y="0"/>
              <a:chExt cx="318459" cy="26558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53858" y="157169"/>
              <a:ext cx="21948516" cy="11521037"/>
              <a:chOff x="0" y="0"/>
              <a:chExt cx="4335509" cy="227576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B9D0E6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1058902" y="587681"/>
              <a:ext cx="1612201" cy="1344538"/>
              <a:chOff x="0" y="0"/>
              <a:chExt cx="318459" cy="26558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8459" cy="265588"/>
              </a:xfrm>
              <a:custGeom>
                <a:avLst/>
                <a:gdLst/>
                <a:ahLst/>
                <a:cxnLst/>
                <a:rect l="l" t="t" r="r" b="b"/>
                <a:pathLst>
                  <a:path w="318459" h="265588">
                    <a:moveTo>
                      <a:pt x="102444" y="0"/>
                    </a:moveTo>
                    <a:lnTo>
                      <a:pt x="216015" y="0"/>
                    </a:lnTo>
                    <a:cubicBezTo>
                      <a:pt x="272593" y="0"/>
                      <a:pt x="318459" y="45866"/>
                      <a:pt x="318459" y="102444"/>
                    </a:cubicBezTo>
                    <a:lnTo>
                      <a:pt x="318459" y="163143"/>
                    </a:lnTo>
                    <a:cubicBezTo>
                      <a:pt x="318459" y="219722"/>
                      <a:pt x="272593" y="265588"/>
                      <a:pt x="216015" y="265588"/>
                    </a:cubicBezTo>
                    <a:lnTo>
                      <a:pt x="102444" y="265588"/>
                    </a:lnTo>
                    <a:cubicBezTo>
                      <a:pt x="45866" y="265588"/>
                      <a:pt x="0" y="219722"/>
                      <a:pt x="0" y="163143"/>
                    </a:cubicBezTo>
                    <a:lnTo>
                      <a:pt x="0" y="102444"/>
                    </a:lnTo>
                    <a:cubicBezTo>
                      <a:pt x="0" y="45866"/>
                      <a:pt x="45866" y="0"/>
                      <a:pt x="102444" y="0"/>
                    </a:cubicBezTo>
                    <a:close/>
                  </a:path>
                </a:pathLst>
              </a:custGeom>
              <a:solidFill>
                <a:srgbClr val="F0F8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57150"/>
                <a:ext cx="318459" cy="208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0"/>
              <a:ext cx="21948516" cy="11521037"/>
              <a:chOff x="0" y="0"/>
              <a:chExt cx="4335509" cy="227576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335509" cy="2275761"/>
              </a:xfrm>
              <a:custGeom>
                <a:avLst/>
                <a:gdLst/>
                <a:ahLst/>
                <a:cxnLst/>
                <a:rect l="l" t="t" r="r" b="b"/>
                <a:pathLst>
                  <a:path w="4335509" h="2275761">
                    <a:moveTo>
                      <a:pt x="7525" y="0"/>
                    </a:moveTo>
                    <a:lnTo>
                      <a:pt x="4327985" y="0"/>
                    </a:lnTo>
                    <a:cubicBezTo>
                      <a:pt x="4329980" y="0"/>
                      <a:pt x="4331894" y="793"/>
                      <a:pt x="4333305" y="2204"/>
                    </a:cubicBezTo>
                    <a:cubicBezTo>
                      <a:pt x="4334716" y="3615"/>
                      <a:pt x="4335509" y="5529"/>
                      <a:pt x="4335509" y="7525"/>
                    </a:cubicBezTo>
                    <a:lnTo>
                      <a:pt x="4335509" y="2268236"/>
                    </a:lnTo>
                    <a:cubicBezTo>
                      <a:pt x="4335509" y="2270231"/>
                      <a:pt x="4334716" y="2272145"/>
                      <a:pt x="4333305" y="2273557"/>
                    </a:cubicBezTo>
                    <a:cubicBezTo>
                      <a:pt x="4331894" y="2274968"/>
                      <a:pt x="4329980" y="2275761"/>
                      <a:pt x="4327985" y="2275761"/>
                    </a:cubicBezTo>
                    <a:lnTo>
                      <a:pt x="7525" y="2275761"/>
                    </a:lnTo>
                    <a:cubicBezTo>
                      <a:pt x="5529" y="2275761"/>
                      <a:pt x="3615" y="2274968"/>
                      <a:pt x="2204" y="2273557"/>
                    </a:cubicBezTo>
                    <a:cubicBezTo>
                      <a:pt x="793" y="2272145"/>
                      <a:pt x="0" y="2270231"/>
                      <a:pt x="0" y="2268236"/>
                    </a:cubicBezTo>
                    <a:lnTo>
                      <a:pt x="0" y="7525"/>
                    </a:lnTo>
                    <a:cubicBezTo>
                      <a:pt x="0" y="5529"/>
                      <a:pt x="793" y="3615"/>
                      <a:pt x="2204" y="2204"/>
                    </a:cubicBezTo>
                    <a:cubicBezTo>
                      <a:pt x="3615" y="793"/>
                      <a:pt x="5529" y="0"/>
                      <a:pt x="7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2A3944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57150"/>
                <a:ext cx="4335509" cy="22186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6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1181100" y="1086696"/>
            <a:ext cx="15925800" cy="1331987"/>
            <a:chOff x="0" y="0"/>
            <a:chExt cx="4194449" cy="3508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94449" cy="350811"/>
            </a:xfrm>
            <a:custGeom>
              <a:avLst/>
              <a:gdLst/>
              <a:ahLst/>
              <a:cxnLst/>
              <a:rect l="l" t="t" r="r" b="b"/>
              <a:pathLst>
                <a:path w="4194449" h="350811">
                  <a:moveTo>
                    <a:pt x="5347" y="0"/>
                  </a:moveTo>
                  <a:lnTo>
                    <a:pt x="4189102" y="0"/>
                  </a:lnTo>
                  <a:cubicBezTo>
                    <a:pt x="4190520" y="0"/>
                    <a:pt x="4191881" y="563"/>
                    <a:pt x="4192883" y="1566"/>
                  </a:cubicBezTo>
                  <a:cubicBezTo>
                    <a:pt x="4193886" y="2569"/>
                    <a:pt x="4194449" y="3929"/>
                    <a:pt x="4194449" y="5347"/>
                  </a:cubicBezTo>
                  <a:lnTo>
                    <a:pt x="4194449" y="345464"/>
                  </a:lnTo>
                  <a:cubicBezTo>
                    <a:pt x="4194449" y="346882"/>
                    <a:pt x="4193886" y="348242"/>
                    <a:pt x="4192883" y="349245"/>
                  </a:cubicBezTo>
                  <a:cubicBezTo>
                    <a:pt x="4191881" y="350248"/>
                    <a:pt x="4190520" y="350811"/>
                    <a:pt x="4189102" y="350811"/>
                  </a:cubicBezTo>
                  <a:lnTo>
                    <a:pt x="5347" y="350811"/>
                  </a:lnTo>
                  <a:cubicBezTo>
                    <a:pt x="3929" y="350811"/>
                    <a:pt x="2569" y="350248"/>
                    <a:pt x="1566" y="349245"/>
                  </a:cubicBezTo>
                  <a:cubicBezTo>
                    <a:pt x="563" y="348242"/>
                    <a:pt x="0" y="346882"/>
                    <a:pt x="0" y="345464"/>
                  </a:cubicBezTo>
                  <a:lnTo>
                    <a:pt x="0" y="5347"/>
                  </a:lnTo>
                  <a:cubicBezTo>
                    <a:pt x="0" y="3929"/>
                    <a:pt x="563" y="2569"/>
                    <a:pt x="1566" y="1566"/>
                  </a:cubicBezTo>
                  <a:cubicBezTo>
                    <a:pt x="2569" y="563"/>
                    <a:pt x="3929" y="0"/>
                    <a:pt x="5347" y="0"/>
                  </a:cubicBezTo>
                  <a:close/>
                </a:path>
              </a:pathLst>
            </a:custGeom>
            <a:solidFill>
              <a:srgbClr val="B9D0E6"/>
            </a:solidFill>
            <a:ln w="19050" cap="sq">
              <a:solidFill>
                <a:srgbClr val="B9D0E6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4194449" cy="37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181100" y="3062587"/>
            <a:ext cx="3761163" cy="6017861"/>
          </a:xfrm>
          <a:custGeom>
            <a:avLst/>
            <a:gdLst/>
            <a:ahLst/>
            <a:cxnLst/>
            <a:rect l="l" t="t" r="r" b="b"/>
            <a:pathLst>
              <a:path w="3761163" h="6017861">
                <a:moveTo>
                  <a:pt x="0" y="0"/>
                </a:moveTo>
                <a:lnTo>
                  <a:pt x="3761163" y="0"/>
                </a:lnTo>
                <a:lnTo>
                  <a:pt x="3761163" y="6017861"/>
                </a:lnTo>
                <a:lnTo>
                  <a:pt x="0" y="601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065698" y="3062587"/>
            <a:ext cx="3710247" cy="5936394"/>
          </a:xfrm>
          <a:custGeom>
            <a:avLst/>
            <a:gdLst/>
            <a:ahLst/>
            <a:cxnLst/>
            <a:rect l="l" t="t" r="r" b="b"/>
            <a:pathLst>
              <a:path w="3710247" h="5936394">
                <a:moveTo>
                  <a:pt x="0" y="0"/>
                </a:moveTo>
                <a:lnTo>
                  <a:pt x="3710246" y="0"/>
                </a:lnTo>
                <a:lnTo>
                  <a:pt x="3710246" y="5936394"/>
                </a:lnTo>
                <a:lnTo>
                  <a:pt x="0" y="5936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704357" y="1578387"/>
            <a:ext cx="3237906" cy="54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65"/>
              </a:lnSpc>
              <a:spcBef>
                <a:spcPct val="0"/>
              </a:spcBef>
            </a:pP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상세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기능</a:t>
            </a:r>
            <a:r>
              <a:rPr lang="en-US" sz="3799" dirty="0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 </a:t>
            </a:r>
            <a:r>
              <a:rPr lang="en-US" sz="3799" dirty="0" err="1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소개</a:t>
            </a:r>
            <a:endParaRPr lang="en-US" sz="3799" dirty="0">
              <a:solidFill>
                <a:srgbClr val="2A3944"/>
              </a:solidFill>
              <a:latin typeface="네모라운드 얇은 Bold"/>
              <a:ea typeface="네모라운드 얇은 Bold"/>
              <a:cs typeface="네모라운드 얇은 Bold"/>
              <a:sym typeface="네모라운드 얇은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899379" y="3610654"/>
            <a:ext cx="477674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</a:pPr>
            <a:r>
              <a:rPr lang="en-US" sz="3399">
                <a:solidFill>
                  <a:srgbClr val="2A3944"/>
                </a:solidFill>
                <a:latin typeface="네모라운드 얇은 Bold"/>
                <a:ea typeface="네모라운드 얇은 Bold"/>
                <a:cs typeface="네모라운드 얇은 Bold"/>
                <a:sym typeface="네모라운드 얇은 Bold"/>
              </a:rPr>
              <a:t>채팅 기능 활성화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899379" y="4023757"/>
            <a:ext cx="8359921" cy="453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endParaRPr/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소모임 채팅은 그룹 채팅 형태로 제공되어</a:t>
            </a: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 여러 사용자가 동시에 참여할 수 있습니다.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사용자는 채팅방에서 그룹원 모집, 모임 일정 조율, 활동 계획 공유 등을 할 수 있습니다.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중고거래와 공동구매 채팅은 1:1 또는 소규모 다자간 채팅으로 운영됩니다.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게시글과 관련된 대화가 명확히 구분되어 있어, 정보 확인과 소통이 효율적으로 이루어집니다.</a:t>
            </a: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 u="none" strike="noStrike" spc="-187">
                <a:solidFill>
                  <a:srgbClr val="6C7D8B"/>
                </a:solidFill>
                <a:latin typeface="Seol Sans"/>
                <a:ea typeface="Seol Sans"/>
                <a:cs typeface="Seol Sans"/>
                <a:sym typeface="Seol Sans"/>
              </a:rPr>
              <a:t>사용자 간 소통 기록이 남아 활동 흐름을 쉽게 관리할 수 있습니다.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724</Words>
  <Application>Microsoft Office PowerPoint</Application>
  <PresentationFormat>사용자 지정</PresentationFormat>
  <Paragraphs>122</Paragraphs>
  <Slides>15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4" baseType="lpstr">
      <vt:lpstr>네모라운드 얇은 Bold</vt:lpstr>
      <vt:lpstr>Arial</vt:lpstr>
      <vt:lpstr>Seol Sans Bold</vt:lpstr>
      <vt:lpstr>Garet Bold</vt:lpstr>
      <vt:lpstr>Garet</vt:lpstr>
      <vt:lpstr>Calibri</vt:lpstr>
      <vt:lpstr>Seol Sans</vt:lpstr>
      <vt:lpstr>Tlab 모던라이프 Bold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안산대 번개마켓</dc:title>
  <cp:lastModifiedBy>ASU</cp:lastModifiedBy>
  <cp:revision>2</cp:revision>
  <dcterms:created xsi:type="dcterms:W3CDTF">2006-08-16T00:00:00Z</dcterms:created>
  <dcterms:modified xsi:type="dcterms:W3CDTF">2025-11-18T00:37:07Z</dcterms:modified>
  <dc:identifier>DAG46AOkEFE</dc:identifier>
</cp:coreProperties>
</file>