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0" r:id="rId8"/>
    <p:sldId id="274" r:id="rId9"/>
    <p:sldId id="273" r:id="rId10"/>
    <p:sldId id="264" r:id="rId11"/>
    <p:sldId id="267" r:id="rId12"/>
    <p:sldId id="271" r:id="rId13"/>
    <p:sldId id="276" r:id="rId14"/>
  </p:sldIdLst>
  <p:sldSz cx="18288000" cy="10287000"/>
  <p:notesSz cx="6858000" cy="9144000"/>
  <p:embeddedFontLst>
    <p:embeddedFont>
      <p:font typeface="Gmarket Sans Bold" panose="020B0600000101010101" charset="-127"/>
      <p:bold r:id="rId15"/>
    </p:embeddedFont>
    <p:embeddedFont>
      <p:font typeface="Gmarket Sans Light" panose="020B0600000101010101" charset="-127"/>
      <p:regular r:id="rId16"/>
    </p:embeddedFont>
    <p:embeddedFont>
      <p:font typeface="Gmarket Sans Medium" panose="020B0600000101010101" charset="-127"/>
      <p:regular r:id="rId17"/>
    </p:embeddedFont>
    <p:embeddedFont>
      <p:font typeface="Pretendard Bold" panose="020B0600000101010101" charset="-127"/>
      <p:bold r:id="rId18"/>
    </p:embeddedFont>
    <p:embeddedFont>
      <p:font typeface="Pretendard Light" panose="020B0600000101010101" charset="-127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5DB87-96DB-4661-9CAF-62329481A7D6}" v="2" dt="2025-06-04T17:04:40.505"/>
    <p1510:client id="{D60B36C3-8F5E-471D-AC01-A5B616973144}" v="1410" dt="2025-06-04T19:48:13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22" autoAdjust="0"/>
  </p:normalViewPr>
  <p:slideViewPr>
    <p:cSldViewPr>
      <p:cViewPr varScale="1">
        <p:scale>
          <a:sx n="48" d="100"/>
          <a:sy n="48" d="100"/>
        </p:scale>
        <p:origin x="7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8229600"/>
            <a:ext cx="16395700" cy="3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3365500" y="8978900"/>
            <a:ext cx="144780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6807200" y="8978900"/>
            <a:ext cx="14478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698500"/>
            <a:ext cx="16395700" cy="38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0300" y="4356100"/>
            <a:ext cx="80899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000" b="0" i="0" u="none" strike="noStrike" spc="-200" dirty="0">
                <a:solidFill>
                  <a:srgbClr val="000000"/>
                </a:solidFill>
                <a:latin typeface="Gmarket Sans Light"/>
              </a:rPr>
              <a:t>2D </a:t>
            </a:r>
            <a:r>
              <a:rPr lang="ko-KR" sz="4000" b="0" i="0" u="none" strike="noStrike" spc="-200" dirty="0">
                <a:solidFill>
                  <a:srgbClr val="000000"/>
                </a:solidFill>
                <a:ea typeface="Gmarket Sans Light"/>
              </a:rPr>
              <a:t>힐링게임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3300" y="1282700"/>
            <a:ext cx="9779000" cy="2921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5449"/>
              </a:lnSpc>
            </a:pPr>
            <a:r>
              <a:rPr lang="ko-KR" sz="10000" b="0" i="0" u="none" strike="noStrike" spc="-400" dirty="0">
                <a:solidFill>
                  <a:srgbClr val="000000"/>
                </a:solidFill>
                <a:ea typeface="Gmarket Sans Bold"/>
              </a:rPr>
              <a:t>다운타운</a:t>
            </a:r>
            <a:endParaRPr lang="en-US" altLang="ko-KR" sz="10000" b="0" i="0" u="none" strike="noStrike" spc="-400" dirty="0">
              <a:solidFill>
                <a:srgbClr val="000000"/>
              </a:solidFill>
              <a:ea typeface="Gmarket Sans Bold"/>
            </a:endParaRPr>
          </a:p>
          <a:p>
            <a:pPr lvl="0" algn="l">
              <a:lnSpc>
                <a:spcPct val="95449"/>
              </a:lnSpc>
            </a:pPr>
            <a:r>
              <a:rPr lang="en-US" sz="10000" b="0" i="0" u="none" strike="noStrike" spc="-400" dirty="0">
                <a:solidFill>
                  <a:srgbClr val="000000"/>
                </a:solidFill>
                <a:latin typeface="Gmarket Sans Bold"/>
              </a:rPr>
              <a:t>(DownTown)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7800" y="8516340"/>
            <a:ext cx="32893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500" b="0" i="0" u="none" strike="noStrike" spc="-100" dirty="0">
                <a:solidFill>
                  <a:srgbClr val="000000"/>
                </a:solidFill>
                <a:ea typeface="Pretendard Bold"/>
              </a:rPr>
              <a:t>안산대학교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Bold"/>
              </a:rPr>
              <a:t> </a:t>
            </a:r>
          </a:p>
          <a:p>
            <a:pPr lvl="0" algn="l">
              <a:lnSpc>
                <a:spcPct val="116199"/>
              </a:lnSpc>
            </a:pPr>
            <a:r>
              <a:rPr lang="ko-KR" sz="2500" b="0" i="0" u="none" strike="noStrike" spc="-100" dirty="0">
                <a:solidFill>
                  <a:srgbClr val="000000"/>
                </a:solidFill>
                <a:ea typeface="Pretendard Bold"/>
              </a:rPr>
              <a:t>컴퓨터정보학과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63361" y="8166100"/>
            <a:ext cx="2806700" cy="1778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202351028 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최지원</a:t>
            </a:r>
          </a:p>
          <a:p>
            <a:pPr lvl="0" algn="l">
              <a:lnSpc>
                <a:spcPct val="116199"/>
              </a:lnSpc>
            </a:pP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202351017 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이소연</a:t>
            </a:r>
          </a:p>
          <a:p>
            <a:pPr lvl="0" algn="l">
              <a:lnSpc>
                <a:spcPct val="116199"/>
              </a:lnSpc>
            </a:pP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202351018 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이연채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0034" y="8540750"/>
            <a:ext cx="32385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2025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년</a:t>
            </a: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 06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월</a:t>
            </a: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 12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35200" y="8293100"/>
            <a:ext cx="2438400" cy="1651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4400" b="0" i="0" u="none" strike="noStrike" spc="-200" dirty="0">
                <a:solidFill>
                  <a:srgbClr val="000000"/>
                </a:solidFill>
                <a:latin typeface="Gmarket Sans Bold"/>
              </a:rPr>
              <a:t>Down</a:t>
            </a:r>
          </a:p>
          <a:p>
            <a:pPr lvl="0" algn="r">
              <a:lnSpc>
                <a:spcPct val="99600"/>
              </a:lnSpc>
            </a:pPr>
            <a:r>
              <a:rPr lang="en-US" sz="4400" b="0" i="0" u="none" strike="noStrike" spc="-200" dirty="0">
                <a:solidFill>
                  <a:srgbClr val="000000"/>
                </a:solidFill>
                <a:latin typeface="Gmarket Sans Bold"/>
              </a:rPr>
              <a:t>Town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7700"/>
            <a:ext cx="2768600" cy="381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62000" y="190500"/>
            <a:ext cx="54356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7000" b="0" i="0" u="none" strike="noStrike" spc="-300" dirty="0">
                <a:solidFill>
                  <a:srgbClr val="000000"/>
                </a:solidFill>
                <a:ea typeface="Gmarket Sans Bold"/>
              </a:rPr>
              <a:t>시연</a:t>
            </a:r>
            <a:r>
              <a:rPr lang="en-US" sz="7000" b="0" i="0" u="none" strike="noStrike" spc="-300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7000" b="0" i="0" u="none" strike="noStrike" spc="-300" dirty="0">
                <a:solidFill>
                  <a:srgbClr val="000000"/>
                </a:solidFill>
                <a:ea typeface="Gmarket Sans Bold"/>
              </a:rPr>
              <a:t>영상</a:t>
            </a:r>
          </a:p>
        </p:txBody>
      </p:sp>
      <p:pic>
        <p:nvPicPr>
          <p:cNvPr id="2" name="시연영상">
            <a:hlinkClick r:id="" action="ppaction://media"/>
            <a:extLst>
              <a:ext uri="{FF2B5EF4-FFF2-40B4-BE49-F238E27FC236}">
                <a16:creationId xmlns:a16="http://schemas.microsoft.com/office/drawing/2014/main" id="{B1A86201-8391-A2AB-5ED2-8733686FC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71450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5156200"/>
            <a:ext cx="13055600" cy="436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3657600" y="5118100"/>
            <a:ext cx="885190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711200"/>
            <a:ext cx="10680700" cy="38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25000"/>
            <a:ext cx="17411700" cy="38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800" y="5143500"/>
            <a:ext cx="13017500" cy="12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98700" y="1727200"/>
            <a:ext cx="46482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000" b="0" i="0" u="none" strike="noStrike" spc="-200" dirty="0">
                <a:solidFill>
                  <a:srgbClr val="000000"/>
                </a:solidFill>
                <a:latin typeface="Gmarket Sans Medium"/>
              </a:rPr>
              <a:t> NPC </a:t>
            </a:r>
            <a:r>
              <a:rPr lang="ko-KR" sz="4000" b="0" i="0" u="none" strike="noStrike" spc="-200" dirty="0">
                <a:solidFill>
                  <a:srgbClr val="000000"/>
                </a:solidFill>
                <a:ea typeface="Gmarket Sans Medium"/>
              </a:rPr>
              <a:t>적용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1400" y="114300"/>
            <a:ext cx="61976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000" b="0" i="0" u="none" strike="noStrike" spc="-300" dirty="0">
                <a:solidFill>
                  <a:srgbClr val="000000"/>
                </a:solidFill>
                <a:ea typeface="Gmarket Sans Bold"/>
              </a:rPr>
              <a:t>추후 계획</a:t>
            </a:r>
            <a:endParaRPr lang="ko-KR" sz="7000" b="0" i="0" u="none" strike="noStrike" spc="-300" dirty="0">
              <a:solidFill>
                <a:srgbClr val="000000"/>
              </a:solidFill>
              <a:ea typeface="Gmarket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75200" y="5537200"/>
            <a:ext cx="21590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4000" b="0" i="0" u="none" strike="noStrike" spc="-200" dirty="0">
                <a:solidFill>
                  <a:srgbClr val="000000"/>
                </a:solidFill>
                <a:ea typeface="Gmarket Sans Medium"/>
              </a:rPr>
              <a:t>결과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53200" y="1714500"/>
            <a:ext cx="11087100" cy="281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마을에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다양한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NPC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를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배치하여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플레이어와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상호작용할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수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있도록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만들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예정입니다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.</a:t>
            </a:r>
          </a:p>
          <a:p>
            <a:pPr lvl="0" algn="l">
              <a:lnSpc>
                <a:spcPct val="99600"/>
              </a:lnSpc>
            </a:pPr>
            <a:endParaRPr lang="en-US" sz="3000" b="0" i="0" u="none" strike="noStrike" spc="-100" dirty="0">
              <a:solidFill>
                <a:srgbClr val="000000"/>
              </a:solidFill>
              <a:latin typeface="Gmarket Sans Light"/>
            </a:endParaRPr>
          </a:p>
          <a:p>
            <a:pPr lvl="0" algn="l">
              <a:lnSpc>
                <a:spcPct val="99600"/>
              </a:lnSpc>
            </a:pP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대화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,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선물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,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퀘스트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등으로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게임의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몰입도와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서사를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강화하는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역할을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하며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,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하루의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흐름에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따라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이동하거나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반응하는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행동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패턴도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고려하고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000" b="0" i="0" u="none" strike="noStrike" spc="-100" dirty="0">
                <a:solidFill>
                  <a:srgbClr val="000000"/>
                </a:solidFill>
                <a:ea typeface="Gmarket Sans Light"/>
              </a:rPr>
              <a:t>있습니다</a:t>
            </a:r>
            <a:r>
              <a:rPr lang="en-US" sz="3000" b="0" i="0" u="none" strike="noStrike" spc="-100" dirty="0">
                <a:solidFill>
                  <a:srgbClr val="000000"/>
                </a:solidFill>
                <a:latin typeface="Gmarket Sans Ligh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03900" y="6464300"/>
            <a:ext cx="11353800" cy="2438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다양한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외형과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개성을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가진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NPC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등장</a:t>
            </a:r>
          </a:p>
          <a:p>
            <a:pPr lvl="0" algn="l">
              <a:lnSpc>
                <a:spcPct val="99600"/>
              </a:lnSpc>
            </a:pPr>
            <a:endParaRPr lang="ko-KR" sz="3100" b="0" i="0" u="none" strike="noStrike" spc="-100" dirty="0">
              <a:solidFill>
                <a:srgbClr val="000000"/>
              </a:solidFill>
              <a:ea typeface="Gmarket Sans Light"/>
            </a:endParaRP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플레이어와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대화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및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퀘스트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수락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등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상호작용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가능</a:t>
            </a:r>
          </a:p>
          <a:p>
            <a:pPr lvl="0" algn="l">
              <a:lnSpc>
                <a:spcPct val="99600"/>
              </a:lnSpc>
            </a:pPr>
            <a:endParaRPr lang="ko-KR" sz="3100" b="0" i="0" u="none" strike="noStrike" spc="-100" dirty="0">
              <a:solidFill>
                <a:srgbClr val="000000"/>
              </a:solidFill>
              <a:ea typeface="Gmarket Sans Light"/>
            </a:endParaRPr>
          </a:p>
          <a:p>
            <a:pPr marL="342900" lvl="0" indent="-342900" algn="l">
              <a:lnSpc>
                <a:spcPct val="99600"/>
              </a:lnSpc>
              <a:buClr>
                <a:srgbClr val="000000"/>
              </a:buClr>
              <a:buFont typeface="Arial"/>
              <a:buChar char="●"/>
            </a:pP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힐링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감성을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더해주는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분위기</a:t>
            </a:r>
            <a:r>
              <a:rPr lang="en-US" sz="3100" b="0" i="0" u="none" strike="noStrike" spc="-1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3100" b="0" i="0" u="none" strike="noStrike" spc="-100" dirty="0">
                <a:solidFill>
                  <a:srgbClr val="000000"/>
                </a:solidFill>
                <a:ea typeface="Gmarket Sans Light"/>
              </a:rPr>
              <a:t>연출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D99B1-8531-32F9-C529-3314CA05A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6EDC047-F0A4-73E7-B9B1-04BA03A09168}"/>
              </a:ext>
            </a:extLst>
          </p:cNvPr>
          <p:cNvSpPr txBox="1"/>
          <p:nvPr/>
        </p:nvSpPr>
        <p:spPr>
          <a:xfrm>
            <a:off x="838200" y="266700"/>
            <a:ext cx="54356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000" b="0" i="0" u="none" strike="noStrike" spc="-300" dirty="0">
                <a:solidFill>
                  <a:srgbClr val="000000"/>
                </a:solidFill>
                <a:ea typeface="Gmarket Sans Bold"/>
              </a:rPr>
              <a:t>개발 소감</a:t>
            </a:r>
            <a:endParaRPr lang="ko-KR" sz="7000" b="0" i="0" u="none" strike="noStrike" spc="-300" dirty="0">
              <a:solidFill>
                <a:srgbClr val="000000"/>
              </a:solidFill>
              <a:ea typeface="Gmarket Sans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F79F8-636B-A5D0-D58D-12BD0CE06FA8}"/>
              </a:ext>
            </a:extLst>
          </p:cNvPr>
          <p:cNvSpPr txBox="1"/>
          <p:nvPr/>
        </p:nvSpPr>
        <p:spPr>
          <a:xfrm>
            <a:off x="1066800" y="1868596"/>
            <a:ext cx="168783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세 명이 한 팀이 되어 처음으로 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Unity</a:t>
            </a: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를 다뤄보면서 </a:t>
            </a:r>
            <a:endParaRPr lang="en-US" altLang="ko-KR" sz="3600" dirty="0">
              <a:latin typeface="Gmarket Sans Light" panose="020B0600000101010101" charset="-127"/>
              <a:ea typeface="Gmarket Sans Light" panose="020B0600000101010101" charset="-127"/>
            </a:endParaRPr>
          </a:p>
          <a:p>
            <a:pPr>
              <a:buNone/>
            </a:pP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많은 걸 배우고 느낀 프로젝트였습니다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.</a:t>
            </a:r>
          </a:p>
          <a:p>
            <a:pPr>
              <a:buNone/>
            </a:pP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처음에는 간단할 거라 생각했던 기능들도 막상 구현하려고 하니 생각보다 복잡하고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, </a:t>
            </a:r>
          </a:p>
          <a:p>
            <a:pPr>
              <a:buNone/>
            </a:pP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예상치 못한 오류들도 많이 발생해서 어려움이 있었지만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, </a:t>
            </a:r>
          </a:p>
          <a:p>
            <a:pPr>
              <a:buNone/>
            </a:pP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그만큼 팀원들과 함께 고민하고 해결해나가며 협업의 중요성을 많이 느꼈습니다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.</a:t>
            </a:r>
          </a:p>
          <a:p>
            <a:pPr>
              <a:buNone/>
            </a:pP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특히 인벤토리 시스템이나 맵 간 이동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, </a:t>
            </a:r>
          </a:p>
          <a:p>
            <a:pPr>
              <a:buNone/>
            </a:pP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NPC</a:t>
            </a: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와의 상호작용 같은 기능은 서로 의견을 나누고 </a:t>
            </a:r>
            <a:endParaRPr lang="en-US" altLang="ko-KR" sz="3600" dirty="0">
              <a:latin typeface="Gmarket Sans Light" panose="020B0600000101010101" charset="-127"/>
              <a:ea typeface="Gmarket Sans Light" panose="020B0600000101010101" charset="-127"/>
            </a:endParaRPr>
          </a:p>
          <a:p>
            <a:pPr>
              <a:buNone/>
            </a:pP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역할을 나눠가며 구현했던 기억이 남습니다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.</a:t>
            </a:r>
          </a:p>
          <a:p>
            <a:pPr>
              <a:buNone/>
            </a:pP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개발하면서 힘든 순간도 많았지만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, </a:t>
            </a: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하나씩 완성될 때마다 성취감을 느낄 수 있었고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, </a:t>
            </a:r>
          </a:p>
          <a:p>
            <a:pPr>
              <a:buNone/>
            </a:pP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결과적으로는 저희만의 게임을 만들 수 있어 뿌듯합니다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.</a:t>
            </a:r>
          </a:p>
          <a:p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이번 프로젝트를 통해 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Unity </a:t>
            </a: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개발뿐만 아니라 팀워크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, </a:t>
            </a:r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문제 해결력도 함께 </a:t>
            </a:r>
            <a:endParaRPr lang="en-US" altLang="ko-KR" sz="3600" dirty="0">
              <a:latin typeface="Gmarket Sans Light" panose="020B0600000101010101" charset="-127"/>
              <a:ea typeface="Gmarket Sans Light" panose="020B0600000101010101" charset="-127"/>
            </a:endParaRPr>
          </a:p>
          <a:p>
            <a:r>
              <a:rPr lang="ko-KR" altLang="en-US" sz="3600" dirty="0">
                <a:latin typeface="Gmarket Sans Light" panose="020B0600000101010101" charset="-127"/>
                <a:ea typeface="Gmarket Sans Light" panose="020B0600000101010101" charset="-127"/>
              </a:rPr>
              <a:t>성장할 수 있었던 값진 시간이었습니다</a:t>
            </a:r>
            <a:r>
              <a:rPr lang="en-US" altLang="ko-KR" sz="3600" dirty="0">
                <a:latin typeface="Gmarket Sans Light" panose="020B0600000101010101" charset="-127"/>
                <a:ea typeface="Gmarket Sans Light" panose="020B0600000101010101" charset="-127"/>
              </a:rPr>
              <a:t>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A815AD4-565F-03A7-7FDA-43F514BE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914400"/>
            <a:ext cx="13055600" cy="381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D0DA44A-1007-6B27-C636-93D850C36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0"/>
            <a:ext cx="174117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51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8229600"/>
            <a:ext cx="16395700" cy="3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3365500" y="8978900"/>
            <a:ext cx="144780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6807200" y="8978900"/>
            <a:ext cx="14478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698500"/>
            <a:ext cx="16395700" cy="38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03300" y="1282700"/>
            <a:ext cx="9779000" cy="2921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5449"/>
              </a:lnSpc>
            </a:pPr>
            <a:r>
              <a:rPr lang="ko-KR" sz="10000" b="0" i="0" u="none" strike="noStrike" spc="-400" dirty="0">
                <a:solidFill>
                  <a:srgbClr val="000000"/>
                </a:solidFill>
                <a:ea typeface="Gmarket Sans Bold"/>
              </a:rPr>
              <a:t>다운타운</a:t>
            </a:r>
            <a:endParaRPr lang="en-US" altLang="ko-KR" sz="10000" b="0" i="0" u="none" strike="noStrike" spc="-400" dirty="0">
              <a:solidFill>
                <a:srgbClr val="000000"/>
              </a:solidFill>
              <a:ea typeface="Gmarket Sans Bold"/>
            </a:endParaRPr>
          </a:p>
          <a:p>
            <a:pPr lvl="0" algn="l">
              <a:lnSpc>
                <a:spcPct val="95449"/>
              </a:lnSpc>
            </a:pPr>
            <a:r>
              <a:rPr lang="en-US" sz="10000" b="0" i="0" u="none" strike="noStrike" spc="-400" dirty="0">
                <a:solidFill>
                  <a:srgbClr val="000000"/>
                </a:solidFill>
                <a:latin typeface="Gmarket Sans Bold"/>
              </a:rPr>
              <a:t>(DownTown)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7800" y="8516340"/>
            <a:ext cx="32893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500" b="0" i="0" u="none" strike="noStrike" spc="-100" dirty="0">
                <a:solidFill>
                  <a:srgbClr val="000000"/>
                </a:solidFill>
                <a:ea typeface="Pretendard Bold"/>
              </a:rPr>
              <a:t>안산대학교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Bold"/>
              </a:rPr>
              <a:t> </a:t>
            </a:r>
          </a:p>
          <a:p>
            <a:pPr lvl="0" algn="l">
              <a:lnSpc>
                <a:spcPct val="116199"/>
              </a:lnSpc>
            </a:pPr>
            <a:r>
              <a:rPr lang="ko-KR" sz="2500" b="0" i="0" u="none" strike="noStrike" spc="-100" dirty="0">
                <a:solidFill>
                  <a:srgbClr val="000000"/>
                </a:solidFill>
                <a:ea typeface="Pretendard Bold"/>
              </a:rPr>
              <a:t>컴퓨터정보학과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63361" y="8166100"/>
            <a:ext cx="2806700" cy="1778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202351028 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최지원</a:t>
            </a:r>
          </a:p>
          <a:p>
            <a:pPr lvl="0" algn="l">
              <a:lnSpc>
                <a:spcPct val="116199"/>
              </a:lnSpc>
            </a:pP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202351017 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이소연</a:t>
            </a:r>
          </a:p>
          <a:p>
            <a:pPr lvl="0" algn="l">
              <a:lnSpc>
                <a:spcPct val="116199"/>
              </a:lnSpc>
            </a:pP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202351018 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이연채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0034" y="8540750"/>
            <a:ext cx="32385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2025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년</a:t>
            </a: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 06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월</a:t>
            </a:r>
            <a:r>
              <a:rPr lang="en-US" sz="2400" b="0" i="0" u="none" strike="noStrike" spc="-100" dirty="0">
                <a:solidFill>
                  <a:srgbClr val="000000"/>
                </a:solidFill>
                <a:latin typeface="Pretendard Bold"/>
              </a:rPr>
              <a:t> 12</a:t>
            </a:r>
            <a:r>
              <a:rPr lang="ko-KR" sz="2400" b="0" i="0" u="none" strike="noStrike" spc="-100" dirty="0">
                <a:solidFill>
                  <a:srgbClr val="000000"/>
                </a:solidFill>
                <a:ea typeface="Pretendard Bold"/>
              </a:rPr>
              <a:t>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35200" y="8293100"/>
            <a:ext cx="2438400" cy="1651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4400" b="0" i="0" u="none" strike="noStrike" spc="-200" dirty="0">
                <a:solidFill>
                  <a:srgbClr val="000000"/>
                </a:solidFill>
                <a:latin typeface="Gmarket Sans Bold"/>
              </a:rPr>
              <a:t>Down</a:t>
            </a:r>
          </a:p>
          <a:p>
            <a:pPr lvl="0" algn="r">
              <a:lnSpc>
                <a:spcPct val="99600"/>
              </a:lnSpc>
            </a:pPr>
            <a:r>
              <a:rPr lang="en-US" sz="4400" b="0" i="0" u="none" strike="noStrike" spc="-200" dirty="0">
                <a:solidFill>
                  <a:srgbClr val="000000"/>
                </a:solidFill>
                <a:latin typeface="Gmarket Sans Bold"/>
              </a:rPr>
              <a:t>Town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6A79CB29-CEB3-4F4B-932D-D8D7BC973E7A}"/>
              </a:ext>
            </a:extLst>
          </p:cNvPr>
          <p:cNvSpPr txBox="1"/>
          <p:nvPr/>
        </p:nvSpPr>
        <p:spPr>
          <a:xfrm>
            <a:off x="1145534" y="4203700"/>
            <a:ext cx="13589000" cy="1193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6700" b="0" i="0" u="none" strike="noStrike" spc="-400" dirty="0">
                <a:solidFill>
                  <a:srgbClr val="000000"/>
                </a:solidFill>
                <a:ea typeface="Gmarket Sans Light"/>
              </a:rPr>
              <a:t>감사합니다</a:t>
            </a:r>
            <a:r>
              <a:rPr lang="en-US" sz="6700" b="0" i="0" u="none" strike="noStrike" spc="-400" dirty="0">
                <a:solidFill>
                  <a:srgbClr val="000000"/>
                </a:solidFill>
                <a:latin typeface="Gmarket Sans Light"/>
              </a:rPr>
              <a:t> :)</a:t>
            </a:r>
          </a:p>
        </p:txBody>
      </p:sp>
    </p:spTree>
    <p:extLst>
      <p:ext uri="{BB962C8B-B14F-4D97-AF65-F5344CB8AC3E}">
        <p14:creationId xmlns:p14="http://schemas.microsoft.com/office/powerpoint/2010/main" val="300317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698500"/>
            <a:ext cx="16395700" cy="3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9525000"/>
            <a:ext cx="16395700" cy="381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3300" y="1143000"/>
            <a:ext cx="23495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7000" b="0" i="0" u="none" strike="noStrike" spc="-300" dirty="0">
                <a:solidFill>
                  <a:srgbClr val="000000"/>
                </a:solidFill>
                <a:ea typeface="Gmarket Sans Bold"/>
              </a:rPr>
              <a:t>목차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9F50805-6FAC-12F4-E68A-74AC03B653AD}"/>
              </a:ext>
            </a:extLst>
          </p:cNvPr>
          <p:cNvGrpSpPr/>
          <p:nvPr/>
        </p:nvGrpSpPr>
        <p:grpSpPr>
          <a:xfrm>
            <a:off x="762000" y="2839066"/>
            <a:ext cx="6044380" cy="2961967"/>
            <a:chOff x="762000" y="2839066"/>
            <a:chExt cx="6044380" cy="2961967"/>
          </a:xfrm>
        </p:grpSpPr>
        <p:sp>
          <p:nvSpPr>
            <p:cNvPr id="12" name="육각형 11">
              <a:extLst>
                <a:ext uri="{FF2B5EF4-FFF2-40B4-BE49-F238E27FC236}">
                  <a16:creationId xmlns:a16="http://schemas.microsoft.com/office/drawing/2014/main" id="{0138A185-E33C-363B-9255-4485072C9327}"/>
                </a:ext>
              </a:extLst>
            </p:cNvPr>
            <p:cNvSpPr/>
            <p:nvPr/>
          </p:nvSpPr>
          <p:spPr>
            <a:xfrm>
              <a:off x="762000" y="2839066"/>
              <a:ext cx="3588774" cy="2961967"/>
            </a:xfrm>
            <a:prstGeom prst="hexag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99380" y="3968954"/>
              <a:ext cx="5207000" cy="711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ct val="99600"/>
                </a:lnSpc>
              </a:pPr>
              <a:r>
                <a:rPr lang="en-US" sz="4000" b="0" i="0" u="none" strike="noStrike" spc="-200" dirty="0">
                  <a:solidFill>
                    <a:srgbClr val="000000"/>
                  </a:solidFill>
                  <a:latin typeface="Gmarket Sans Light"/>
                </a:rPr>
                <a:t>01. </a:t>
              </a:r>
              <a:endParaRPr lang="ko-KR" altLang="en-US" dirty="0"/>
            </a:p>
            <a:p>
              <a:pPr lvl="0" algn="l">
                <a:lnSpc>
                  <a:spcPct val="99600"/>
                </a:lnSpc>
              </a:pPr>
              <a:r>
                <a:rPr lang="ko-KR" sz="4000" b="0" i="0" u="none" strike="noStrike" dirty="0">
                  <a:solidFill>
                    <a:srgbClr val="000000"/>
                  </a:solidFill>
                  <a:ea typeface="Gmarket Sans Light"/>
                </a:rPr>
                <a:t>작품</a:t>
              </a:r>
              <a:r>
                <a:rPr lang="en-US" sz="4000" b="0" i="0" u="none" strike="noStrike" dirty="0">
                  <a:solidFill>
                    <a:srgbClr val="000000"/>
                  </a:solidFill>
                  <a:latin typeface="Gmarket Sans Light"/>
                </a:rPr>
                <a:t> </a:t>
              </a:r>
              <a:r>
                <a:rPr lang="ko-KR" sz="4000" b="0" i="0" u="none" strike="noStrike" dirty="0">
                  <a:solidFill>
                    <a:srgbClr val="000000"/>
                  </a:solidFill>
                  <a:ea typeface="Gmarket Sans Light"/>
                </a:rPr>
                <a:t>동기</a:t>
              </a:r>
              <a:endParaRPr lang="ko-KR" dirty="0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08720C3-0E0D-F74F-96A2-621A3584B70E}"/>
              </a:ext>
            </a:extLst>
          </p:cNvPr>
          <p:cNvGrpSpPr/>
          <p:nvPr/>
        </p:nvGrpSpPr>
        <p:grpSpPr>
          <a:xfrm>
            <a:off x="3404417" y="5383163"/>
            <a:ext cx="6366390" cy="2961967"/>
            <a:chOff x="3404417" y="5383163"/>
            <a:chExt cx="6366390" cy="2961967"/>
          </a:xfrm>
        </p:grpSpPr>
        <p:sp>
          <p:nvSpPr>
            <p:cNvPr id="13" name="육각형 12">
              <a:extLst>
                <a:ext uri="{FF2B5EF4-FFF2-40B4-BE49-F238E27FC236}">
                  <a16:creationId xmlns:a16="http://schemas.microsoft.com/office/drawing/2014/main" id="{198147DE-83F6-763C-B412-79592A84B885}"/>
                </a:ext>
              </a:extLst>
            </p:cNvPr>
            <p:cNvSpPr/>
            <p:nvPr/>
          </p:nvSpPr>
          <p:spPr>
            <a:xfrm>
              <a:off x="3404417" y="5383163"/>
              <a:ext cx="3588774" cy="2961967"/>
            </a:xfrm>
            <a:prstGeom prst="hexag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208207" y="6439310"/>
              <a:ext cx="5562600" cy="711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ct val="99600"/>
                </a:lnSpc>
              </a:pPr>
              <a:r>
                <a:rPr lang="en-US" sz="4000" b="0" i="0" u="none" strike="noStrike" spc="-200" dirty="0">
                  <a:solidFill>
                    <a:srgbClr val="000000"/>
                  </a:solidFill>
                  <a:latin typeface="Gmarket Sans Light"/>
                </a:rPr>
                <a:t>02. </a:t>
              </a:r>
              <a:endParaRPr lang="ko-KR" altLang="en-US" dirty="0"/>
            </a:p>
            <a:p>
              <a:pPr lvl="0" algn="l">
                <a:lnSpc>
                  <a:spcPct val="99600"/>
                </a:lnSpc>
              </a:pPr>
              <a:r>
                <a:rPr lang="ko-KR" sz="4000" b="0" i="0" u="none" strike="noStrike" dirty="0">
                  <a:solidFill>
                    <a:srgbClr val="000000"/>
                  </a:solidFill>
                  <a:ea typeface="Gmarket Sans Light"/>
                </a:rPr>
                <a:t>구현</a:t>
              </a:r>
              <a:r>
                <a:rPr lang="en-US" sz="4000" b="0" i="0" u="none" strike="noStrike" dirty="0">
                  <a:solidFill>
                    <a:srgbClr val="000000"/>
                  </a:solidFill>
                  <a:latin typeface="Gmarket Sans Light"/>
                </a:rPr>
                <a:t> </a:t>
              </a:r>
              <a:r>
                <a:rPr lang="ko-KR" sz="4000" b="0" i="0" u="none" strike="noStrike" dirty="0">
                  <a:solidFill>
                    <a:srgbClr val="000000"/>
                  </a:solidFill>
                  <a:ea typeface="Gmarket Sans Light"/>
                </a:rPr>
                <a:t>과정</a:t>
              </a:r>
              <a:endParaRPr lang="ko-KR" dirty="0"/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8E6B8D16-1790-A907-6399-F80305FA5DCF}"/>
              </a:ext>
            </a:extLst>
          </p:cNvPr>
          <p:cNvGrpSpPr/>
          <p:nvPr/>
        </p:nvGrpSpPr>
        <p:grpSpPr>
          <a:xfrm>
            <a:off x="6022256" y="2839065"/>
            <a:ext cx="6901427" cy="2961967"/>
            <a:chOff x="6022256" y="2839065"/>
            <a:chExt cx="6901427" cy="2961967"/>
          </a:xfrm>
        </p:grpSpPr>
        <p:sp>
          <p:nvSpPr>
            <p:cNvPr id="14" name="육각형 13">
              <a:extLst>
                <a:ext uri="{FF2B5EF4-FFF2-40B4-BE49-F238E27FC236}">
                  <a16:creationId xmlns:a16="http://schemas.microsoft.com/office/drawing/2014/main" id="{805D341B-6502-2AB7-A65B-8C10D073C187}"/>
                </a:ext>
              </a:extLst>
            </p:cNvPr>
            <p:cNvSpPr/>
            <p:nvPr/>
          </p:nvSpPr>
          <p:spPr>
            <a:xfrm>
              <a:off x="6022256" y="2839065"/>
              <a:ext cx="3588774" cy="2961967"/>
            </a:xfrm>
            <a:prstGeom prst="hexag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ko-KR" altLang="en-US" dirty="0">
                <a:ea typeface="맑은 고딕"/>
                <a:cs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437283" y="3967726"/>
              <a:ext cx="5486400" cy="711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ct val="99600"/>
                </a:lnSpc>
              </a:pPr>
              <a:r>
                <a:rPr lang="en-US" sz="4000" b="0" i="0" u="none" strike="noStrike" spc="-200" dirty="0">
                  <a:solidFill>
                    <a:srgbClr val="000000"/>
                  </a:solidFill>
                  <a:latin typeface="Gmarket Sans Light"/>
                </a:rPr>
                <a:t>03. </a:t>
              </a:r>
              <a:endParaRPr lang="ko-KR" altLang="en-US" dirty="0"/>
            </a:p>
            <a:p>
              <a:pPr>
                <a:lnSpc>
                  <a:spcPct val="99600"/>
                </a:lnSpc>
              </a:pPr>
              <a:r>
                <a:rPr lang="ko-KR" sz="4000" b="0" i="0" u="none" strike="noStrike" spc="-200" dirty="0">
                  <a:solidFill>
                    <a:srgbClr val="000000"/>
                  </a:solidFill>
                  <a:ea typeface="Gmarket Sans Light"/>
                </a:rPr>
                <a:t>맵</a:t>
              </a:r>
              <a:endParaRPr lang="ko-KR" dirty="0"/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DC62624-6318-7EF6-92E9-5F713AA80E19}"/>
              </a:ext>
            </a:extLst>
          </p:cNvPr>
          <p:cNvGrpSpPr/>
          <p:nvPr/>
        </p:nvGrpSpPr>
        <p:grpSpPr>
          <a:xfrm>
            <a:off x="8750707" y="5309420"/>
            <a:ext cx="6893645" cy="2961967"/>
            <a:chOff x="8750707" y="5309420"/>
            <a:chExt cx="6893645" cy="2961967"/>
          </a:xfrm>
        </p:grpSpPr>
        <p:sp>
          <p:nvSpPr>
            <p:cNvPr id="15" name="육각형 14">
              <a:extLst>
                <a:ext uri="{FF2B5EF4-FFF2-40B4-BE49-F238E27FC236}">
                  <a16:creationId xmlns:a16="http://schemas.microsoft.com/office/drawing/2014/main" id="{C1E17EE2-E88F-3330-C9F7-BDB623E194AB}"/>
                </a:ext>
              </a:extLst>
            </p:cNvPr>
            <p:cNvSpPr/>
            <p:nvPr/>
          </p:nvSpPr>
          <p:spPr>
            <a:xfrm>
              <a:off x="8750707" y="5309420"/>
              <a:ext cx="3588774" cy="2961967"/>
            </a:xfrm>
            <a:prstGeom prst="hexag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738852" y="6438081"/>
              <a:ext cx="5905500" cy="711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ct val="99600"/>
                </a:lnSpc>
              </a:pPr>
              <a:r>
                <a:rPr lang="en-US" sz="4000" b="0" i="0" u="none" strike="noStrike" spc="-200" dirty="0">
                  <a:solidFill>
                    <a:srgbClr val="000000"/>
                  </a:solidFill>
                  <a:latin typeface="Gmarket Sans Light"/>
                </a:rPr>
                <a:t>04. </a:t>
              </a:r>
              <a:endParaRPr lang="ko-KR" dirty="0">
                <a:solidFill>
                  <a:srgbClr val="000000"/>
                </a:solidFill>
                <a:ea typeface="맑은 고딕"/>
              </a:endParaRPr>
            </a:p>
            <a:p>
              <a:pPr>
                <a:lnSpc>
                  <a:spcPct val="99600"/>
                </a:lnSpc>
              </a:pPr>
              <a:r>
                <a:rPr lang="ko-KR" altLang="en-US" sz="4000" spc="-200" dirty="0">
                  <a:solidFill>
                    <a:srgbClr val="000000"/>
                  </a:solidFill>
                  <a:ea typeface="Gmarket Sans Light"/>
                </a:rPr>
                <a:t>구현기능</a:t>
              </a:r>
              <a:endParaRPr lang="ko-KR" dirty="0">
                <a:ea typeface="맑은 고딕"/>
                <a:cs typeface="Calibri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753D5C3-4770-72B4-22A1-949B50DD2CE6}"/>
              </a:ext>
            </a:extLst>
          </p:cNvPr>
          <p:cNvGrpSpPr/>
          <p:nvPr/>
        </p:nvGrpSpPr>
        <p:grpSpPr>
          <a:xfrm>
            <a:off x="11466868" y="2839065"/>
            <a:ext cx="6376223" cy="2961967"/>
            <a:chOff x="11466868" y="2839065"/>
            <a:chExt cx="6376223" cy="2961967"/>
          </a:xfrm>
        </p:grpSpPr>
        <p:sp>
          <p:nvSpPr>
            <p:cNvPr id="16" name="육각형 15">
              <a:extLst>
                <a:ext uri="{FF2B5EF4-FFF2-40B4-BE49-F238E27FC236}">
                  <a16:creationId xmlns:a16="http://schemas.microsoft.com/office/drawing/2014/main" id="{4DE9A9FB-186C-0D48-1F71-963132249B85}"/>
                </a:ext>
              </a:extLst>
            </p:cNvPr>
            <p:cNvSpPr/>
            <p:nvPr/>
          </p:nvSpPr>
          <p:spPr>
            <a:xfrm>
              <a:off x="11466868" y="2839065"/>
              <a:ext cx="3588774" cy="2961967"/>
            </a:xfrm>
            <a:prstGeom prst="hexag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255091" y="3959532"/>
              <a:ext cx="5588000" cy="711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ct val="99600"/>
                </a:lnSpc>
              </a:pPr>
              <a:r>
                <a:rPr lang="en-US" sz="4000" b="0" i="0" u="none" strike="noStrike" spc="-200" dirty="0">
                  <a:solidFill>
                    <a:srgbClr val="000000"/>
                  </a:solidFill>
                  <a:latin typeface="Gmarket Sans Light"/>
                </a:rPr>
                <a:t>05. </a:t>
              </a:r>
              <a:endParaRPr lang="ko-KR" altLang="en-US" dirty="0"/>
            </a:p>
            <a:p>
              <a:pPr lvl="0" algn="l">
                <a:lnSpc>
                  <a:spcPct val="99600"/>
                </a:lnSpc>
              </a:pPr>
              <a:r>
                <a:rPr lang="ko-KR" sz="4000" b="0" i="0" u="none" strike="noStrike" spc="-200" dirty="0">
                  <a:solidFill>
                    <a:srgbClr val="000000"/>
                  </a:solidFill>
                  <a:ea typeface="Gmarket Sans Light"/>
                </a:rPr>
                <a:t>시연</a:t>
              </a:r>
              <a:r>
                <a:rPr lang="en-US" sz="4000" b="0" i="0" u="none" strike="noStrike" spc="-200" dirty="0">
                  <a:solidFill>
                    <a:srgbClr val="000000"/>
                  </a:solidFill>
                  <a:latin typeface="Gmarket Sans Light"/>
                </a:rPr>
                <a:t> </a:t>
              </a:r>
              <a:r>
                <a:rPr lang="ko-KR" sz="4000" b="0" i="0" u="none" strike="noStrike" spc="-200" dirty="0">
                  <a:solidFill>
                    <a:srgbClr val="000000"/>
                  </a:solidFill>
                  <a:ea typeface="Gmarket Sans Light"/>
                </a:rPr>
                <a:t>영상</a:t>
              </a:r>
              <a:endParaRPr lang="ko-KR" dirty="0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9E1A489-580A-371D-D3BF-D82BE95100E2}"/>
              </a:ext>
            </a:extLst>
          </p:cNvPr>
          <p:cNvGrpSpPr/>
          <p:nvPr/>
        </p:nvGrpSpPr>
        <p:grpSpPr>
          <a:xfrm>
            <a:off x="14183030" y="5309420"/>
            <a:ext cx="6892415" cy="2961967"/>
            <a:chOff x="14183030" y="5309420"/>
            <a:chExt cx="6892415" cy="2961967"/>
          </a:xfrm>
        </p:grpSpPr>
        <p:sp>
          <p:nvSpPr>
            <p:cNvPr id="17" name="육각형 16">
              <a:extLst>
                <a:ext uri="{FF2B5EF4-FFF2-40B4-BE49-F238E27FC236}">
                  <a16:creationId xmlns:a16="http://schemas.microsoft.com/office/drawing/2014/main" id="{789C6E7D-C090-9ED0-7DDA-3161E2E589DF}"/>
                </a:ext>
              </a:extLst>
            </p:cNvPr>
            <p:cNvSpPr/>
            <p:nvPr/>
          </p:nvSpPr>
          <p:spPr>
            <a:xfrm>
              <a:off x="14183030" y="5309420"/>
              <a:ext cx="3588774" cy="2961967"/>
            </a:xfrm>
            <a:prstGeom prst="hexag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C9B217F4-81CA-F84B-CFEA-1A2756813486}"/>
                </a:ext>
              </a:extLst>
            </p:cNvPr>
            <p:cNvSpPr txBox="1"/>
            <p:nvPr/>
          </p:nvSpPr>
          <p:spPr>
            <a:xfrm>
              <a:off x="15487445" y="6429886"/>
              <a:ext cx="5588000" cy="711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ct val="99600"/>
                </a:lnSpc>
              </a:pPr>
              <a:r>
                <a:rPr lang="en-US" sz="4000" spc="-200" dirty="0">
                  <a:solidFill>
                    <a:srgbClr val="000000"/>
                  </a:solidFill>
                  <a:latin typeface="Gmarket Sans Light"/>
                </a:rPr>
                <a:t>06</a:t>
              </a:r>
              <a:r>
                <a:rPr lang="en-US" sz="4000" b="0" i="0" u="none" strike="noStrike" spc="-200" dirty="0">
                  <a:solidFill>
                    <a:srgbClr val="000000"/>
                  </a:solidFill>
                  <a:latin typeface="Gmarket Sans Light"/>
                </a:rPr>
                <a:t>. </a:t>
              </a:r>
              <a:endParaRPr lang="ko-KR" altLang="en-US" dirty="0"/>
            </a:p>
            <a:p>
              <a:pPr lvl="0" algn="l">
                <a:lnSpc>
                  <a:spcPct val="99600"/>
                </a:lnSpc>
              </a:pPr>
              <a:r>
                <a:rPr lang="ko-KR" altLang="en-US" sz="4000" spc="-200" dirty="0">
                  <a:solidFill>
                    <a:srgbClr val="000000"/>
                  </a:solidFill>
                  <a:ea typeface="Gmarket Sans Light"/>
                </a:rPr>
                <a:t>소감</a:t>
              </a:r>
              <a:endParaRPr lang="ko-KR" sz="4000" spc="-200" dirty="0">
                <a:ea typeface="Gmarket Sans Light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9525000"/>
            <a:ext cx="174117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698500"/>
            <a:ext cx="13055600" cy="381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62000" y="114300"/>
            <a:ext cx="37719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7000" b="0" i="0" u="none" strike="noStrike" spc="-300" dirty="0">
                <a:solidFill>
                  <a:srgbClr val="000000"/>
                </a:solidFill>
                <a:ea typeface="Gmarket Sans Bold"/>
              </a:rPr>
              <a:t>작품</a:t>
            </a:r>
            <a:r>
              <a:rPr lang="en-US" sz="7000" b="0" i="0" u="none" strike="noStrike" spc="-300" dirty="0">
                <a:solidFill>
                  <a:srgbClr val="000000"/>
                </a:solidFill>
                <a:latin typeface="Gmarket Sans Bold"/>
              </a:rPr>
              <a:t> </a:t>
            </a:r>
            <a:r>
              <a:rPr lang="ko-KR" sz="7000" b="0" i="0" u="none" strike="noStrike" spc="-300" dirty="0">
                <a:solidFill>
                  <a:srgbClr val="000000"/>
                </a:solidFill>
                <a:ea typeface="Gmarket Sans Bold"/>
              </a:rPr>
              <a:t>동기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7600" y="1993900"/>
            <a:ext cx="16548100" cy="681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현대인의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삶은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빠르게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변화하고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복잡해지며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,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정신적인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여유를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찾기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어려운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경우가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많습니다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.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이러한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상황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속에서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단순한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휴식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이상의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감정을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제공하고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,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잊혀진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여유와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따뜻함을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되찾을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수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있는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공간을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만들어보고자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했습니다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.</a:t>
            </a:r>
          </a:p>
          <a:p>
            <a:pPr lvl="0" algn="l">
              <a:lnSpc>
                <a:spcPct val="99600"/>
              </a:lnSpc>
            </a:pPr>
            <a:endParaRPr lang="en-US" sz="4400" b="0" i="0" u="none" strike="noStrike" spc="-400" dirty="0">
              <a:solidFill>
                <a:srgbClr val="000000"/>
              </a:solidFill>
              <a:latin typeface="Gmarket Sans Light"/>
            </a:endParaRPr>
          </a:p>
          <a:p>
            <a:pPr lvl="0" algn="l">
              <a:lnSpc>
                <a:spcPct val="99600"/>
              </a:lnSpc>
            </a:pP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게임은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현실에서의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스트레스를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해소하고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,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자연과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조화를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이루는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삶을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체험할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수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있는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가장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효과적인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매체라고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판단했습니다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. </a:t>
            </a:r>
          </a:p>
          <a:p>
            <a:pPr lvl="0" algn="l">
              <a:lnSpc>
                <a:spcPct val="99600"/>
              </a:lnSpc>
            </a:pPr>
            <a:endParaRPr lang="en-US" sz="4400" b="0" i="0" u="none" strike="noStrike" spc="-400" dirty="0">
              <a:solidFill>
                <a:srgbClr val="000000"/>
              </a:solidFill>
              <a:latin typeface="Gmarket Sans Light"/>
            </a:endParaRPr>
          </a:p>
          <a:p>
            <a:pPr lvl="0" algn="l">
              <a:lnSpc>
                <a:spcPct val="99600"/>
              </a:lnSpc>
            </a:pP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특히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,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농사와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소소한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일상을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통해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플레이어가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스스로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성장하며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휴식과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치유를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경험할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수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있는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콘텐츠를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통해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현대인의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지친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마음에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작지만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깊은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위안을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전달하고자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이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프로젝트를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기획하게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4400" b="0" i="0" u="none" strike="noStrike" spc="-400" dirty="0">
                <a:solidFill>
                  <a:srgbClr val="000000"/>
                </a:solidFill>
                <a:ea typeface="Gmarket Sans Light"/>
              </a:rPr>
              <a:t>되었습니다</a:t>
            </a:r>
            <a:r>
              <a:rPr lang="en-US" sz="4400" b="0" i="0" u="none" strike="noStrike" spc="-400" dirty="0">
                <a:solidFill>
                  <a:srgbClr val="000000"/>
                </a:solidFill>
                <a:latin typeface="Gmarket Sans Light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화이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07E98F-5C49-E9B2-E5D8-3442C132D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312" y="12372960"/>
            <a:ext cx="18287456" cy="54798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698500"/>
            <a:ext cx="13055600" cy="38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5626100"/>
            <a:ext cx="17411700" cy="38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5000"/>
            <a:ext cx="17411700" cy="381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2000" y="114300"/>
            <a:ext cx="37719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7000" b="0" i="0" u="none" strike="noStrike" spc="-300" dirty="0">
                <a:solidFill>
                  <a:srgbClr val="000000"/>
                </a:solidFill>
                <a:ea typeface="Gmarket Sans Bold"/>
              </a:rPr>
              <a:t>구현</a:t>
            </a:r>
            <a:r>
              <a:rPr lang="en-US" sz="7000" b="0" i="0" u="none" strike="noStrike" spc="-300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7000" b="0" i="0" u="none" strike="noStrike" spc="-300" dirty="0">
                <a:solidFill>
                  <a:srgbClr val="000000"/>
                </a:solidFill>
                <a:ea typeface="Gmarket Sans Bold"/>
              </a:rPr>
              <a:t>과정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75700" y="2387600"/>
            <a:ext cx="69850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000" b="0" i="0" u="none" strike="noStrike" spc="-200" dirty="0">
                <a:solidFill>
                  <a:srgbClr val="000000"/>
                </a:solidFill>
                <a:latin typeface="Gmarket Sans Medium"/>
              </a:rPr>
              <a:t>01. Tiled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75700" y="3276600"/>
            <a:ext cx="7683500" cy="1778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Tiled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는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타일맵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기반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배경을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제작하기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위한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도구로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, 2D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환경을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체계적으로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구성할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수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있습니다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.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다양한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타일셋을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활용해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지도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형태의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배경을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설계하고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,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세부적인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요소까지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정밀하게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배치하여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게임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배경의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기초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틀을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완성했습니다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75700" y="6324600"/>
            <a:ext cx="69850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000" b="0" i="0" u="none" strike="noStrike" spc="-200" dirty="0">
                <a:solidFill>
                  <a:srgbClr val="000000"/>
                </a:solidFill>
                <a:latin typeface="Gmarket Sans Medium"/>
              </a:rPr>
              <a:t>02. Unity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75700" y="7213600"/>
            <a:ext cx="7683500" cy="1778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Unity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에서는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Tiled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에서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구성한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배경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데이터를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바탕으로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실제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게임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환경을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구현했습니다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.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배경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요소에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애니메이션과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조명을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추가해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생동감을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높였으며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,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캐릭터와의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상호작용을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고려하여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현실감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있는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게임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씬을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 </a:t>
            </a:r>
            <a:r>
              <a:rPr lang="ko-KR" sz="2500" b="0" i="0" u="none" strike="noStrike" spc="-100" dirty="0">
                <a:solidFill>
                  <a:srgbClr val="000000"/>
                </a:solidFill>
                <a:ea typeface="Pretendard Light"/>
              </a:rPr>
              <a:t>구성했습니다</a:t>
            </a:r>
            <a:r>
              <a:rPr lang="en-US" sz="2500" b="0" i="0" u="none" strike="noStrike" spc="-100" dirty="0">
                <a:solidFill>
                  <a:srgbClr val="000000"/>
                </a:solidFill>
                <a:latin typeface="Pretendard Light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139" y="2422076"/>
            <a:ext cx="6959600" cy="3225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139" y="6322554"/>
            <a:ext cx="6959600" cy="3225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-3657600" y="5118100"/>
            <a:ext cx="8851900" cy="12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0"/>
            <a:ext cx="17411700" cy="38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310" y="5372100"/>
            <a:ext cx="1676400" cy="12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7800" y="5372100"/>
            <a:ext cx="1676400" cy="12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83300" y="5651500"/>
            <a:ext cx="6477000" cy="127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54200" y="114300"/>
            <a:ext cx="11176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7000" b="0" i="0" u="none" strike="noStrike" spc="-300" dirty="0">
                <a:solidFill>
                  <a:srgbClr val="000000"/>
                </a:solidFill>
                <a:ea typeface="Gmarket Sans Bold"/>
              </a:rPr>
              <a:t>맵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6A0856E-D3EE-DAE7-9835-F4BBE09AD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033" y="1878061"/>
            <a:ext cx="3255750" cy="326552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928C3E9-A632-4BAC-2376-A4F877638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958" y="1875893"/>
            <a:ext cx="3255737" cy="326986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F3B18D8-4CF3-3142-360F-AF020AB37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5877863"/>
            <a:ext cx="3267417" cy="325792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B299E368-ACDD-5E92-BC2C-DBB64C32F2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0872" y="5876869"/>
            <a:ext cx="3259908" cy="325990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8354B75-EF8D-2719-33FC-341D72703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4901" y="1872880"/>
            <a:ext cx="3259908" cy="327588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B45723F-DE94-6EE3-9AFC-A55C8B9C5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98654" y="1849017"/>
            <a:ext cx="3298087" cy="33236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57A1BEB-2A73-FC86-4DCE-354140628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92200" y="6235076"/>
            <a:ext cx="4110995" cy="254349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AE328BE1-0052-DD3B-5187-15A9A2AEB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7400" y="6200124"/>
            <a:ext cx="3774910" cy="26133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60D4F8E-D530-2CDD-0954-005A663A7D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8800" y="698500"/>
            <a:ext cx="13055600" cy="38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70A8-FFEB-2FD8-A365-1B6F50F4F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달, 하늘, 스크린샷, 천체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072A1DC-08FB-B03F-CE97-9E5428FB7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r="11865"/>
          <a:stretch/>
        </p:blipFill>
        <p:spPr>
          <a:xfrm>
            <a:off x="863599" y="2767652"/>
            <a:ext cx="7289801" cy="539828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F319C53-00CA-AA25-A3CB-2F8CBDBB0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813" y="713945"/>
            <a:ext cx="8344587" cy="883508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556CC00-3CDE-9EDA-D5EB-09EA567D1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5000"/>
            <a:ext cx="17411700" cy="381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2C30B79D-B1AF-7193-28E7-E47A9A1349E2}"/>
              </a:ext>
            </a:extLst>
          </p:cNvPr>
          <p:cNvSpPr txBox="1"/>
          <p:nvPr/>
        </p:nvSpPr>
        <p:spPr>
          <a:xfrm>
            <a:off x="533400" y="114300"/>
            <a:ext cx="54356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000" spc="-300" dirty="0">
                <a:solidFill>
                  <a:srgbClr val="000000"/>
                </a:solidFill>
                <a:ea typeface="Gmarket Sans Bold"/>
              </a:rPr>
              <a:t>구현</a:t>
            </a:r>
            <a:r>
              <a:rPr lang="en-US" sz="7000" b="0" i="0" u="none" strike="noStrike" spc="-300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altLang="en-US" sz="7000" spc="-300" dirty="0">
                <a:solidFill>
                  <a:srgbClr val="000000"/>
                </a:solidFill>
                <a:ea typeface="Gmarket Sans Bold"/>
              </a:rPr>
              <a:t>기능</a:t>
            </a:r>
            <a:endParaRPr lang="ko-KR" sz="7000" b="0" i="0" u="none" strike="noStrike" spc="-300" dirty="0">
              <a:solidFill>
                <a:srgbClr val="000000"/>
              </a:solidFill>
              <a:ea typeface="Gmarket Sans Bold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85350B8C-65A9-7745-75CD-34FDFFC4DA89}"/>
              </a:ext>
            </a:extLst>
          </p:cNvPr>
          <p:cNvCxnSpPr>
            <a:cxnSpLocks/>
          </p:cNvCxnSpPr>
          <p:nvPr/>
        </p:nvCxnSpPr>
        <p:spPr>
          <a:xfrm flipV="1">
            <a:off x="9869958" y="2100648"/>
            <a:ext cx="6997013" cy="15447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C9C2D9-5EFE-29AE-7577-A7413C8B4D4B}"/>
              </a:ext>
            </a:extLst>
          </p:cNvPr>
          <p:cNvSpPr txBox="1"/>
          <p:nvPr/>
        </p:nvSpPr>
        <p:spPr>
          <a:xfrm>
            <a:off x="10072659" y="912562"/>
            <a:ext cx="6591611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ko-KR" sz="7000" b="0" i="0" u="none" strike="noStrike" spc="-700" dirty="0">
                <a:solidFill>
                  <a:srgbClr val="000000"/>
                </a:solidFill>
                <a:ea typeface="Gmarket Sans Light"/>
              </a:rPr>
              <a:t>플레이어</a:t>
            </a:r>
            <a:r>
              <a:rPr lang="en-US" altLang="ko-KR" sz="7000" b="0" i="0" u="none" strike="noStrike" spc="-7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altLang="ko-KR" sz="7000" b="0" i="0" u="none" strike="noStrike" spc="-700" dirty="0">
                <a:solidFill>
                  <a:srgbClr val="000000"/>
                </a:solidFill>
                <a:ea typeface="Gmarket Sans Light"/>
              </a:rPr>
              <a:t>인벤토리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030E5D2-F2CC-9BED-ED58-D183EA05F716}"/>
              </a:ext>
            </a:extLst>
          </p:cNvPr>
          <p:cNvSpPr txBox="1"/>
          <p:nvPr/>
        </p:nvSpPr>
        <p:spPr>
          <a:xfrm>
            <a:off x="9845008" y="2781300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24499"/>
              </a:lnSpc>
            </a:pPr>
            <a:r>
              <a:rPr lang="en-US" sz="3200" b="1" spc="-100" dirty="0">
                <a:ea typeface="+mn-lt"/>
                <a:cs typeface="+mn-lt"/>
              </a:rPr>
              <a:t>기본 기능 구현</a:t>
            </a:r>
            <a:endParaRPr lang="ko-KR" altLang="en-US" sz="3200" b="1" dirty="0">
              <a:ea typeface="맑은 고딕"/>
              <a:cs typeface="Calibri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EDBB73A2-FEAC-07A3-E156-935F202C40AA}"/>
              </a:ext>
            </a:extLst>
          </p:cNvPr>
          <p:cNvSpPr txBox="1"/>
          <p:nvPr/>
        </p:nvSpPr>
        <p:spPr>
          <a:xfrm>
            <a:off x="9845008" y="3648488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24499"/>
              </a:lnSpc>
            </a:pPr>
            <a:r>
              <a:rPr lang="ko-KR" altLang="en-US" sz="2800" spc="-100" dirty="0">
                <a:latin typeface="Calibri"/>
                <a:ea typeface="Calibri"/>
                <a:cs typeface="Calibri"/>
              </a:rPr>
              <a:t>●</a:t>
            </a:r>
            <a:r>
              <a:rPr lang="en-US" altLang="ko-KR" sz="2800" spc="-100" dirty="0">
                <a:latin typeface="Calibri"/>
                <a:ea typeface="Calibri"/>
                <a:cs typeface="Calibri"/>
              </a:rPr>
              <a:t>  </a:t>
            </a:r>
            <a:r>
              <a:rPr lang="ko-KR" sz="2800" b="1" spc="-100" dirty="0">
                <a:latin typeface="Pretendard Light"/>
                <a:ea typeface="Pretendard Light"/>
              </a:rPr>
              <a:t>E</a:t>
            </a:r>
            <a:r>
              <a:rPr lang="ko-KR" altLang="en-US" sz="2800" b="1" spc="-100" dirty="0">
                <a:latin typeface="Pretendard Light"/>
                <a:ea typeface="Pretendard Light"/>
              </a:rPr>
              <a:t>키</a:t>
            </a:r>
            <a:r>
              <a:rPr lang="ko-KR" altLang="en-US" sz="2800" spc="-100" dirty="0">
                <a:latin typeface="Pretendard Light"/>
                <a:ea typeface="Pretendard Light"/>
              </a:rPr>
              <a:t> : 바닥에 떨어진 아이템 </a:t>
            </a:r>
            <a:r>
              <a:rPr lang="ko-KR" altLang="en-US" sz="2800" b="1" spc="-100" dirty="0">
                <a:latin typeface="Pretendard Light"/>
                <a:ea typeface="Pretendard Light"/>
              </a:rPr>
              <a:t>습득</a:t>
            </a:r>
            <a:endParaRPr lang="ko-KR" altLang="en-US" sz="2800" b="1" spc="-100" dirty="0">
              <a:latin typeface="Pretendard Light"/>
              <a:ea typeface="Pretendard Light"/>
              <a:cs typeface="Calibri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24EA20AC-276C-2B59-0B52-804657B9AE2C}"/>
              </a:ext>
            </a:extLst>
          </p:cNvPr>
          <p:cNvSpPr txBox="1"/>
          <p:nvPr/>
        </p:nvSpPr>
        <p:spPr>
          <a:xfrm>
            <a:off x="9845008" y="4515676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24499"/>
              </a:lnSpc>
            </a:pPr>
            <a:r>
              <a:rPr lang="ko-KR" altLang="en-US" sz="1600" spc="-100" dirty="0">
                <a:latin typeface="Calibri"/>
                <a:ea typeface="Pretendard Light"/>
                <a:cs typeface="Calibri"/>
              </a:rPr>
              <a:t>●</a:t>
            </a:r>
            <a:r>
              <a:rPr lang="ko-KR" altLang="en-US" sz="2800" spc="-100" dirty="0">
                <a:latin typeface="Calibri"/>
                <a:ea typeface="Pretendard Light"/>
                <a:cs typeface="Calibri"/>
              </a:rPr>
              <a:t>   </a:t>
            </a:r>
            <a:r>
              <a:rPr lang="ko-KR" altLang="en-US" sz="2800" b="1" spc="-100" dirty="0">
                <a:latin typeface="Pretendard Light"/>
                <a:ea typeface="Pretendard Light"/>
              </a:rPr>
              <a:t>I키</a:t>
            </a:r>
            <a:r>
              <a:rPr lang="ko-KR" altLang="en-US" sz="2800" spc="-100" dirty="0">
                <a:latin typeface="Pretendard Light"/>
                <a:ea typeface="Pretendard Light"/>
              </a:rPr>
              <a:t> : </a:t>
            </a:r>
            <a:r>
              <a:rPr lang="ko-KR" altLang="en-US" sz="2800" b="1" spc="-100" dirty="0">
                <a:latin typeface="Pretendard Light"/>
                <a:ea typeface="Pretendard Light"/>
              </a:rPr>
              <a:t>인벤토리 열기 / 닫기</a:t>
            </a:r>
            <a:endParaRPr lang="ko-KR" sz="2800" b="1" dirty="0">
              <a:latin typeface="Calibri"/>
              <a:ea typeface="맑은 고딕"/>
              <a:cs typeface="Calibri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712177F9-D05B-F70E-2088-C005B3627A90}"/>
              </a:ext>
            </a:extLst>
          </p:cNvPr>
          <p:cNvSpPr txBox="1"/>
          <p:nvPr/>
        </p:nvSpPr>
        <p:spPr>
          <a:xfrm>
            <a:off x="9845008" y="5562600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24499"/>
              </a:lnSpc>
            </a:pPr>
            <a:endParaRPr lang="en-US" altLang="ko-KR" sz="2800" spc="-100" dirty="0">
              <a:ea typeface="Calibri"/>
              <a:cs typeface="Calibri"/>
            </a:endParaRPr>
          </a:p>
          <a:p>
            <a:pPr>
              <a:lnSpc>
                <a:spcPct val="124499"/>
              </a:lnSpc>
            </a:pPr>
            <a:r>
              <a:rPr lang="ko-KR" altLang="en-US" sz="1600" spc="-100" dirty="0">
                <a:latin typeface="Calibri"/>
                <a:ea typeface="Pretendard Light"/>
                <a:cs typeface="Calibri"/>
              </a:rPr>
              <a:t>●     </a:t>
            </a:r>
            <a:r>
              <a:rPr lang="ko-KR" altLang="en-US" sz="2800" b="1" spc="-100" dirty="0">
                <a:latin typeface="Pretendard Light"/>
                <a:ea typeface="Pretendard Light"/>
              </a:rPr>
              <a:t>아이템 선택</a:t>
            </a:r>
            <a:r>
              <a:rPr lang="ko-KR" altLang="en-US" sz="2800" spc="-100" dirty="0">
                <a:latin typeface="Pretendard Light"/>
                <a:ea typeface="Pretendard Light"/>
              </a:rPr>
              <a:t> 후 </a:t>
            </a:r>
            <a:r>
              <a:rPr lang="ko-KR" altLang="en-US" sz="2800" b="1" spc="-100" dirty="0">
                <a:latin typeface="Pretendard Light"/>
                <a:ea typeface="Pretendard Light"/>
              </a:rPr>
              <a:t>우클릭</a:t>
            </a:r>
            <a:r>
              <a:rPr lang="ko-KR" altLang="en-US" sz="2800" spc="-100" dirty="0">
                <a:latin typeface="Pretendard Light"/>
                <a:ea typeface="Pretendard Light"/>
              </a:rPr>
              <a:t> 시 메뉴 팝업</a:t>
            </a:r>
            <a:endParaRPr lang="ko-KR" sz="2800" dirty="0">
              <a:ea typeface="맑은 고딕"/>
              <a:cs typeface="Calibri"/>
            </a:endParaRPr>
          </a:p>
          <a:p>
            <a:pPr>
              <a:lnSpc>
                <a:spcPct val="124499"/>
              </a:lnSpc>
            </a:pPr>
            <a:r>
              <a:rPr lang="ko-KR" altLang="en-US" sz="2800" spc="-100" dirty="0">
                <a:ea typeface="Pretendard Light"/>
                <a:cs typeface="Calibri"/>
              </a:rPr>
              <a:t>→ </a:t>
            </a:r>
            <a:r>
              <a:rPr lang="ko-KR" altLang="en-US" sz="2800" b="1" spc="-100" dirty="0">
                <a:ea typeface="Pretendard Light"/>
                <a:cs typeface="Calibri"/>
              </a:rPr>
              <a:t>[사용하기], [버리기]</a:t>
            </a:r>
            <a:r>
              <a:rPr lang="ko-KR" altLang="en-US" sz="2800" spc="-100" dirty="0">
                <a:ea typeface="Pretendard Light"/>
                <a:cs typeface="Calibri"/>
              </a:rPr>
              <a:t> 기능 제공</a:t>
            </a:r>
          </a:p>
          <a:p>
            <a:pPr>
              <a:lnSpc>
                <a:spcPct val="124499"/>
              </a:lnSpc>
            </a:pPr>
            <a:endParaRPr lang="ko-KR" altLang="en-US" sz="3600" spc="-100" dirty="0">
              <a:latin typeface="Pretendard Light"/>
              <a:ea typeface="Pretendard Light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FCA962FF-FD39-5127-A92A-320B855B7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00" y="698500"/>
            <a:ext cx="130556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8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05D088-BCBC-7C0C-9AE7-EFDED54DF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만화 영화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69180B17-9F2B-96DC-7634-590F1711B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" y="2762848"/>
            <a:ext cx="9429566" cy="530413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3844089-7F26-0747-4BB1-228B938EB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813" y="713945"/>
            <a:ext cx="8344587" cy="883508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C520147-5A3A-A0A6-64F5-B7426B98B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5000"/>
            <a:ext cx="17411700" cy="381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A501C543-1BE2-B7DD-18BE-D5F22052F087}"/>
              </a:ext>
            </a:extLst>
          </p:cNvPr>
          <p:cNvSpPr txBox="1"/>
          <p:nvPr/>
        </p:nvSpPr>
        <p:spPr>
          <a:xfrm>
            <a:off x="762000" y="114300"/>
            <a:ext cx="54356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000" spc="-300" dirty="0">
                <a:solidFill>
                  <a:srgbClr val="000000"/>
                </a:solidFill>
                <a:ea typeface="Gmarket Sans Bold"/>
              </a:rPr>
              <a:t>구현</a:t>
            </a:r>
            <a:r>
              <a:rPr lang="en-US" sz="7000" b="0" i="0" u="none" strike="noStrike" spc="-300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altLang="en-US" sz="7000" spc="-300" dirty="0">
                <a:solidFill>
                  <a:srgbClr val="000000"/>
                </a:solidFill>
                <a:ea typeface="Gmarket Sans Bold"/>
              </a:rPr>
              <a:t>기능</a:t>
            </a:r>
            <a:endParaRPr lang="ko-KR" sz="7000" b="0" i="0" u="none" strike="noStrike" spc="-300" dirty="0">
              <a:solidFill>
                <a:srgbClr val="000000"/>
              </a:solidFill>
              <a:ea typeface="Gmarket Sans Bold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481E0C6E-549D-2C50-2350-46722C53E4C5}"/>
              </a:ext>
            </a:extLst>
          </p:cNvPr>
          <p:cNvCxnSpPr>
            <a:cxnSpLocks/>
          </p:cNvCxnSpPr>
          <p:nvPr/>
        </p:nvCxnSpPr>
        <p:spPr>
          <a:xfrm flipV="1">
            <a:off x="9869958" y="2100648"/>
            <a:ext cx="6997013" cy="15447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A230F-0256-FE26-A514-D149D1184F7E}"/>
              </a:ext>
            </a:extLst>
          </p:cNvPr>
          <p:cNvSpPr txBox="1"/>
          <p:nvPr/>
        </p:nvSpPr>
        <p:spPr>
          <a:xfrm>
            <a:off x="10933153" y="912562"/>
            <a:ext cx="4870622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ko-KR" sz="7000" b="0" i="0" u="none" strike="noStrike" spc="-700" dirty="0">
                <a:solidFill>
                  <a:srgbClr val="000000"/>
                </a:solidFill>
                <a:ea typeface="Gmarket Sans Light"/>
              </a:rPr>
              <a:t>플레이어</a:t>
            </a:r>
            <a:r>
              <a:rPr lang="en-US" altLang="ko-KR" sz="7000" b="0" i="0" u="none" strike="noStrike" spc="-7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altLang="ko-KR" sz="7000" b="0" i="0" u="none" strike="noStrike" spc="-700" dirty="0">
                <a:solidFill>
                  <a:srgbClr val="000000"/>
                </a:solidFill>
                <a:ea typeface="Gmarket Sans Light"/>
              </a:rPr>
              <a:t>이동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EA564EF-CAE9-5C72-44F2-A4F1F1F95451}"/>
              </a:ext>
            </a:extLst>
          </p:cNvPr>
          <p:cNvSpPr txBox="1"/>
          <p:nvPr/>
        </p:nvSpPr>
        <p:spPr>
          <a:xfrm>
            <a:off x="9817029" y="2389764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3200" b="1" spc="-100" dirty="0">
                <a:solidFill>
                  <a:srgbClr val="000000"/>
                </a:solidFill>
                <a:ea typeface="+mn-lt"/>
                <a:cs typeface="+mn-lt"/>
              </a:rPr>
              <a:t>기본</a:t>
            </a:r>
            <a:r>
              <a:rPr lang="en-US" sz="3200" b="1" spc="-100" dirty="0">
                <a:solidFill>
                  <a:srgbClr val="000000"/>
                </a:solidFill>
                <a:ea typeface="+mn-lt"/>
                <a:cs typeface="+mn-lt"/>
              </a:rPr>
              <a:t> 이동 </a:t>
            </a:r>
            <a:r>
              <a:rPr lang="ko-KR" altLang="en-US" sz="3200" b="1" spc="-100" dirty="0">
                <a:solidFill>
                  <a:srgbClr val="000000"/>
                </a:solidFill>
                <a:ea typeface="+mn-lt"/>
                <a:cs typeface="+mn-lt"/>
              </a:rPr>
              <a:t>기능</a:t>
            </a:r>
            <a:endParaRPr lang="ko-KR" altLang="en-US" sz="1600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7E334278-398D-555C-CB6D-7AA49B4E737E}"/>
              </a:ext>
            </a:extLst>
          </p:cNvPr>
          <p:cNvSpPr txBox="1"/>
          <p:nvPr/>
        </p:nvSpPr>
        <p:spPr>
          <a:xfrm>
            <a:off x="9817029" y="7673289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400" spc="-100" dirty="0">
                <a:solidFill>
                  <a:srgbClr val="000000"/>
                </a:solidFill>
                <a:ea typeface="+mn-lt"/>
                <a:cs typeface="+mn-lt"/>
              </a:rPr>
              <a:t>●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  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매끄러운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움직임으로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게임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몰입도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향상</a:t>
            </a:r>
            <a:endParaRPr lang="ko-KR" sz="2800" i="0" u="none" strike="noStrike" dirty="0">
              <a:solidFill>
                <a:srgbClr val="000000"/>
              </a:solidFill>
              <a:ea typeface="맑은 고딕"/>
              <a:cs typeface="Calibri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739FF0D-F981-7B6B-D29D-5603795F342C}"/>
              </a:ext>
            </a:extLst>
          </p:cNvPr>
          <p:cNvSpPr txBox="1"/>
          <p:nvPr/>
        </p:nvSpPr>
        <p:spPr>
          <a:xfrm>
            <a:off x="9817029" y="3423328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400" spc="-100" dirty="0">
                <a:solidFill>
                  <a:srgbClr val="000000"/>
                </a:solidFill>
                <a:ea typeface="+mn-lt"/>
                <a:cs typeface="+mn-lt"/>
              </a:rPr>
              <a:t>●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  </a:t>
            </a:r>
            <a:r>
              <a:rPr lang="en-US" altLang="ko-KR" sz="2800" b="1" i="0" u="none" strike="noStrike" spc="-100" dirty="0">
                <a:solidFill>
                  <a:srgbClr val="000000"/>
                </a:solidFill>
                <a:ea typeface="+mn-lt"/>
                <a:cs typeface="+mn-lt"/>
              </a:rPr>
              <a:t>W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altLang="ko-KR" sz="2800" b="1" i="0" u="none" strike="noStrike" spc="-100" dirty="0">
                <a:solidFill>
                  <a:srgbClr val="000000"/>
                </a:solidFill>
                <a:ea typeface="+mn-lt"/>
                <a:cs typeface="+mn-lt"/>
              </a:rPr>
              <a:t>A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altLang="ko-KR" sz="2800" b="1" i="0" u="none" strike="noStrike" spc="-100" dirty="0">
                <a:solidFill>
                  <a:srgbClr val="000000"/>
                </a:solidFill>
                <a:ea typeface="+mn-lt"/>
                <a:cs typeface="+mn-lt"/>
              </a:rPr>
              <a:t>S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altLang="ko-KR" sz="2800" b="1" i="0" u="none" strike="noStrike" spc="-100" dirty="0">
                <a:solidFill>
                  <a:srgbClr val="000000"/>
                </a:solidFill>
                <a:ea typeface="+mn-lt"/>
                <a:cs typeface="+mn-lt"/>
              </a:rPr>
              <a:t>D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키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 입력을 통해</a:t>
            </a:r>
            <a:br>
              <a:rPr lang="ko-KR" altLang="en-US" sz="2800" spc="-100" dirty="0">
                <a:ea typeface="+mn-lt"/>
                <a:cs typeface="+mn-lt"/>
              </a:rPr>
            </a:b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 →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상 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좌 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하 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 우 방향으로 </a:t>
            </a:r>
            <a:r>
              <a:rPr lang="ko-KR" sz="2800" b="1" i="0" u="none" strike="noStrike" spc="-100" dirty="0">
                <a:solidFill>
                  <a:srgbClr val="000000"/>
                </a:solidFill>
                <a:ea typeface="+mn-lt"/>
                <a:cs typeface="+mn-lt"/>
              </a:rPr>
              <a:t>플레이어</a:t>
            </a:r>
            <a:r>
              <a:rPr lang="ko-KR" altLang="en-US" sz="2800" b="1" i="0" u="none" strike="noStrike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sz="2800" b="1" i="0" u="none" strike="noStrike" spc="-100" dirty="0">
                <a:solidFill>
                  <a:srgbClr val="000000"/>
                </a:solidFill>
                <a:ea typeface="+mn-lt"/>
                <a:cs typeface="+mn-lt"/>
              </a:rPr>
              <a:t>이동</a:t>
            </a:r>
            <a:endParaRPr lang="ko-KR" altLang="en-US" sz="2800" b="1" spc="-100" dirty="0">
              <a:ea typeface="+mn-lt"/>
              <a:cs typeface="+mn-lt"/>
            </a:endParaRPr>
          </a:p>
          <a:p>
            <a:pPr marL="342900" indent="-342900">
              <a:lnSpc>
                <a:spcPct val="124499"/>
              </a:lnSpc>
              <a:buClr>
                <a:srgbClr val="000000"/>
              </a:buClr>
              <a:buFont typeface="Arial"/>
              <a:buChar char="●"/>
            </a:pPr>
            <a:endParaRPr lang="ko-KR" sz="2800" spc="-100" dirty="0">
              <a:ea typeface="Pretendard Light"/>
              <a:cs typeface="+mn-lt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122708EE-219E-0A7C-9FD7-2AD83D8CD8A1}"/>
              </a:ext>
            </a:extLst>
          </p:cNvPr>
          <p:cNvSpPr txBox="1"/>
          <p:nvPr/>
        </p:nvSpPr>
        <p:spPr>
          <a:xfrm>
            <a:off x="9817029" y="4305300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sz="1400" spc="-100" dirty="0">
                <a:ea typeface="맑은 고딕"/>
                <a:cs typeface="+mn-lt"/>
              </a:rPr>
              <a:t>●</a:t>
            </a:r>
            <a:r>
              <a:rPr lang="ko-KR" altLang="en-US" sz="2800" spc="-100" dirty="0">
                <a:ea typeface="맑은 고딕"/>
                <a:cs typeface="+mn-lt"/>
              </a:rPr>
              <a:t>  키보드 기반 조작으로 </a:t>
            </a:r>
            <a:r>
              <a:rPr lang="ko-KR" altLang="en-US" sz="2800" b="1" spc="-100" dirty="0">
                <a:ea typeface="맑은 고딕"/>
                <a:cs typeface="+mn-lt"/>
              </a:rPr>
              <a:t>직관적인 컨트롤 제공</a:t>
            </a:r>
            <a:endParaRPr lang="ko-KR" altLang="en-US" sz="2800" dirty="0">
              <a:ea typeface="맑은 고딕"/>
              <a:cs typeface="+mn-lt"/>
            </a:endParaRPr>
          </a:p>
          <a:p>
            <a:pPr marL="342900" lvl="0" indent="-342900" algn="l">
              <a:lnSpc>
                <a:spcPct val="124499"/>
              </a:lnSpc>
              <a:buClr>
                <a:srgbClr val="000000"/>
              </a:buClr>
              <a:buFont typeface="Arial"/>
              <a:buChar char="●"/>
            </a:pPr>
            <a:endParaRPr lang="ko-KR" sz="2800" b="0" i="0" u="none" strike="noStrike" spc="-100" dirty="0">
              <a:solidFill>
                <a:srgbClr val="000000"/>
              </a:solidFill>
              <a:ea typeface="Pretendard Light"/>
              <a:cs typeface="Calibri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0D18C8B-CB73-024F-6DF3-F72905EDF352}"/>
              </a:ext>
            </a:extLst>
          </p:cNvPr>
          <p:cNvSpPr txBox="1"/>
          <p:nvPr/>
        </p:nvSpPr>
        <p:spPr>
          <a:xfrm>
            <a:off x="9817029" y="5295900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en-US" sz="3200" dirty="0"/>
              <a:t> </a:t>
            </a:r>
            <a:r>
              <a:rPr lang="en-US" sz="3200" b="1" dirty="0"/>
              <a:t>NPC</a:t>
            </a:r>
            <a:r>
              <a:rPr lang="ko-KR" altLang="en-US" sz="3200" b="1" dirty="0">
                <a:ea typeface="맑은 고딕"/>
              </a:rPr>
              <a:t>와의</a:t>
            </a:r>
            <a:r>
              <a:rPr lang="en-US" altLang="ko-KR" sz="3200" b="1" dirty="0">
                <a:ea typeface="맑은 고딕"/>
              </a:rPr>
              <a:t> </a:t>
            </a:r>
            <a:r>
              <a:rPr lang="ko-KR" altLang="en-US" sz="3200" b="1" dirty="0">
                <a:ea typeface="맑은 고딕"/>
              </a:rPr>
              <a:t>자연스러운</a:t>
            </a:r>
            <a:r>
              <a:rPr lang="en-US" sz="3200" b="1" dirty="0"/>
              <a:t> 충돌 </a:t>
            </a:r>
            <a:r>
              <a:rPr lang="ko-KR" altLang="en-US" sz="3200" b="1" dirty="0">
                <a:ea typeface="맑은 고딕"/>
              </a:rPr>
              <a:t>방지</a:t>
            </a:r>
            <a:endParaRPr lang="ko-KR" altLang="en-US" sz="2800" dirty="0">
              <a:ea typeface="맑은 고딕"/>
              <a:cs typeface="Calibri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6E5691F1-7D43-E715-1001-BA49158B66D1}"/>
              </a:ext>
            </a:extLst>
          </p:cNvPr>
          <p:cNvSpPr txBox="1"/>
          <p:nvPr/>
        </p:nvSpPr>
        <p:spPr>
          <a:xfrm>
            <a:off x="9817029" y="6088363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endParaRPr lang="ko-KR" sz="3200" b="1" dirty="0">
              <a:ea typeface="맑은 고딕"/>
              <a:cs typeface="Calibri"/>
            </a:endParaRPr>
          </a:p>
          <a:p>
            <a:r>
              <a:rPr lang="ko-KR" altLang="en-US" sz="2400" spc="-100" dirty="0">
                <a:solidFill>
                  <a:srgbClr val="000000"/>
                </a:solidFill>
                <a:ea typeface="+mn-lt"/>
                <a:cs typeface="+mn-lt"/>
              </a:rPr>
              <a:t>●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  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플레이어와</a:t>
            </a:r>
            <a:r>
              <a:rPr lang="en-US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NPC</a:t>
            </a:r>
            <a:r>
              <a:rPr lang="en-US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간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충돌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감지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구현</a:t>
            </a:r>
            <a:endParaRPr lang="ko-KR" sz="2800" dirty="0">
              <a:ea typeface="맑은 고딕"/>
              <a:cs typeface="Calibri"/>
            </a:endParaRPr>
          </a:p>
          <a:p>
            <a:endParaRPr lang="en-US" altLang="ko-KR" sz="3200" b="1" spc="-100" dirty="0">
              <a:ea typeface="Calibri"/>
              <a:cs typeface="Calibri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095C7AA2-2E20-150E-7E13-24EFB77361B4}"/>
              </a:ext>
            </a:extLst>
          </p:cNvPr>
          <p:cNvSpPr txBox="1"/>
          <p:nvPr/>
        </p:nvSpPr>
        <p:spPr>
          <a:xfrm>
            <a:off x="9817029" y="6880826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sz="2400" spc="-100" dirty="0">
                <a:solidFill>
                  <a:srgbClr val="000000"/>
                </a:solidFill>
                <a:ea typeface="+mn-lt"/>
                <a:cs typeface="+mn-lt"/>
              </a:rPr>
              <a:t>●</a:t>
            </a:r>
            <a:r>
              <a:rPr lang="en-US" sz="2800" spc="-100" dirty="0">
                <a:solidFill>
                  <a:srgbClr val="000000"/>
                </a:solidFill>
                <a:ea typeface="+mn-lt"/>
                <a:cs typeface="+mn-lt"/>
              </a:rPr>
              <a:t>  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NPC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를</a:t>
            </a:r>
            <a:r>
              <a:rPr lang="en-US" sz="2800" spc="-100" dirty="0">
                <a:solidFill>
                  <a:srgbClr val="000000"/>
                </a:solidFill>
                <a:ea typeface="+mn-lt"/>
                <a:cs typeface="+mn-lt"/>
              </a:rPr>
              <a:t> 통과하지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800" spc="-100" dirty="0">
                <a:solidFill>
                  <a:srgbClr val="000000"/>
                </a:solidFill>
                <a:ea typeface="+mn-lt"/>
                <a:cs typeface="+mn-lt"/>
              </a:rPr>
              <a:t>않도록</a:t>
            </a: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설정하여</a:t>
            </a:r>
            <a:br>
              <a:rPr lang="en-US" altLang="ko-KR" sz="2800" spc="-100" dirty="0">
                <a:ea typeface="+mn-lt"/>
                <a:cs typeface="+mn-lt"/>
              </a:rPr>
            </a:br>
            <a:r>
              <a:rPr lang="en-US" altLang="ko-KR" sz="2800" spc="-100" dirty="0">
                <a:solidFill>
                  <a:srgbClr val="000000"/>
                </a:solidFill>
                <a:ea typeface="+mn-lt"/>
                <a:cs typeface="+mn-lt"/>
              </a:rPr>
              <a:t> →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현실감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있는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동선</a:t>
            </a:r>
            <a:r>
              <a:rPr lang="en-US" alt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구성</a:t>
            </a:r>
            <a:endParaRPr lang="ko-KR" sz="2800" dirty="0">
              <a:ea typeface="맑은 고딕"/>
              <a:cs typeface="Calibri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F81503FB-02F0-63D6-4BEE-BFD2A6EE4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00" y="698500"/>
            <a:ext cx="130556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95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B77ED-B911-1FC3-6F11-219C2233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그린, 스크린샷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8CBF1CA-F0B2-C256-F3DF-70DF6AE35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12" y="2760256"/>
            <a:ext cx="9384612" cy="52788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72EB042-36DE-A554-0EF2-0F755011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813" y="723900"/>
            <a:ext cx="8344587" cy="883508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470FA1D-4F6D-958F-F05E-4AABDE901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5000"/>
            <a:ext cx="17411700" cy="381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4E9D51B2-BD22-2B2B-2533-DE95D20FD486}"/>
              </a:ext>
            </a:extLst>
          </p:cNvPr>
          <p:cNvSpPr txBox="1"/>
          <p:nvPr/>
        </p:nvSpPr>
        <p:spPr>
          <a:xfrm>
            <a:off x="762000" y="114300"/>
            <a:ext cx="54356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000" spc="-300" dirty="0">
                <a:solidFill>
                  <a:srgbClr val="000000"/>
                </a:solidFill>
                <a:ea typeface="Gmarket Sans Bold"/>
              </a:rPr>
              <a:t>구현</a:t>
            </a:r>
            <a:r>
              <a:rPr lang="en-US" sz="7000" b="0" i="0" u="none" strike="noStrike" spc="-300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altLang="en-US" sz="7000" spc="-300" dirty="0">
                <a:solidFill>
                  <a:srgbClr val="000000"/>
                </a:solidFill>
                <a:ea typeface="Gmarket Sans Bold"/>
              </a:rPr>
              <a:t>기능</a:t>
            </a:r>
            <a:endParaRPr lang="ko-KR" sz="7000" b="0" i="0" u="none" strike="noStrike" spc="-300" dirty="0">
              <a:solidFill>
                <a:srgbClr val="000000"/>
              </a:solidFill>
              <a:ea typeface="Gmarket Sans Bold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58A8E262-DE39-7799-FD13-FC4825172DA6}"/>
              </a:ext>
            </a:extLst>
          </p:cNvPr>
          <p:cNvCxnSpPr>
            <a:cxnSpLocks/>
          </p:cNvCxnSpPr>
          <p:nvPr/>
        </p:nvCxnSpPr>
        <p:spPr>
          <a:xfrm flipV="1">
            <a:off x="9869958" y="2100648"/>
            <a:ext cx="6997013" cy="15447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AED35C-CDD2-AF00-645C-007C463B5D43}"/>
              </a:ext>
            </a:extLst>
          </p:cNvPr>
          <p:cNvSpPr txBox="1"/>
          <p:nvPr/>
        </p:nvSpPr>
        <p:spPr>
          <a:xfrm>
            <a:off x="10895053" y="952500"/>
            <a:ext cx="4946822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7000" b="0" i="0" u="none" strike="noStrike" spc="-700" dirty="0">
                <a:solidFill>
                  <a:srgbClr val="000000"/>
                </a:solidFill>
                <a:ea typeface="Gmarket Sans Light"/>
              </a:rPr>
              <a:t>대화</a:t>
            </a:r>
            <a:r>
              <a:rPr lang="en-US" sz="7000" b="0" i="0" u="none" strike="noStrike" spc="-700" dirty="0">
                <a:solidFill>
                  <a:srgbClr val="000000"/>
                </a:solidFill>
                <a:latin typeface="Gmarket Sans Light"/>
              </a:rPr>
              <a:t> </a:t>
            </a:r>
            <a:r>
              <a:rPr lang="ko-KR" sz="7000" b="0" i="0" u="none" strike="noStrike" spc="-700" dirty="0">
                <a:solidFill>
                  <a:srgbClr val="000000"/>
                </a:solidFill>
                <a:ea typeface="Gmarket Sans Light"/>
              </a:rPr>
              <a:t>상호작용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BD9D4058-117F-F240-D045-E116FA39C3F2}"/>
              </a:ext>
            </a:extLst>
          </p:cNvPr>
          <p:cNvSpPr txBox="1"/>
          <p:nvPr/>
        </p:nvSpPr>
        <p:spPr>
          <a:xfrm>
            <a:off x="9503728" y="2587232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buClr>
                <a:srgbClr val="000000"/>
              </a:buClr>
            </a:pPr>
            <a:r>
              <a:rPr lang="ko-KR" sz="3200" b="1" dirty="0">
                <a:ea typeface="맑은 고딕"/>
              </a:rPr>
              <a:t>플레이어와</a:t>
            </a:r>
            <a:r>
              <a:rPr lang="en-US" sz="3200" b="1" dirty="0"/>
              <a:t> NPC </a:t>
            </a:r>
            <a:r>
              <a:rPr lang="ko-KR" sz="3200" b="1" dirty="0">
                <a:ea typeface="맑은 고딕"/>
              </a:rPr>
              <a:t>간</a:t>
            </a:r>
            <a:r>
              <a:rPr lang="en-US" sz="3200" b="1" dirty="0"/>
              <a:t> </a:t>
            </a:r>
            <a:r>
              <a:rPr lang="ko-KR" altLang="en-US" sz="3200" b="1" dirty="0">
                <a:ea typeface="맑은 고딕"/>
              </a:rPr>
              <a:t>상호작용</a:t>
            </a:r>
            <a:endParaRPr lang="ko-KR" altLang="en-US" sz="3200" dirty="0">
              <a:ea typeface="맑은 고딕"/>
              <a:cs typeface="Calibri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05DCA6D4-095E-15CC-48E2-50FEDEAA9811}"/>
              </a:ext>
            </a:extLst>
          </p:cNvPr>
          <p:cNvSpPr txBox="1"/>
          <p:nvPr/>
        </p:nvSpPr>
        <p:spPr>
          <a:xfrm>
            <a:off x="9565180" y="3349231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400" spc="-100" dirty="0">
                <a:solidFill>
                  <a:srgbClr val="000000"/>
                </a:solidFill>
                <a:ea typeface="+mn-lt"/>
                <a:cs typeface="+mn-lt"/>
              </a:rPr>
              <a:t>●</a:t>
            </a:r>
            <a:r>
              <a:rPr lang="ko-KR" altLang="en-US" sz="1400" spc="-100" dirty="0">
                <a:solidFill>
                  <a:srgbClr val="000000"/>
                </a:solidFill>
                <a:ea typeface="+mn-lt"/>
                <a:cs typeface="+mn-lt"/>
              </a:rPr>
              <a:t>   </a:t>
            </a:r>
            <a:r>
              <a:rPr lang="en-US" altLang="ko-KR" sz="3200" b="1" spc="-100" dirty="0">
                <a:solidFill>
                  <a:srgbClr val="000000"/>
                </a:solidFill>
                <a:ea typeface="+mn-lt"/>
                <a:cs typeface="+mn-lt"/>
              </a:rPr>
              <a:t>NPC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와의 </a:t>
            </a:r>
            <a:r>
              <a:rPr lang="ko-KR" sz="2800" b="1" i="0" u="none" strike="noStrike" spc="-100" dirty="0">
                <a:solidFill>
                  <a:srgbClr val="000000"/>
                </a:solidFill>
                <a:ea typeface="+mn-lt"/>
                <a:cs typeface="+mn-lt"/>
              </a:rPr>
              <a:t>대화</a:t>
            </a:r>
            <a:r>
              <a:rPr lang="ko-KR" altLang="en-US" sz="2800" b="1" i="0" u="none" strike="noStrike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시스템 구현</a:t>
            </a:r>
            <a:endParaRPr lang="ko-KR" altLang="en-US" sz="2800" dirty="0">
              <a:ea typeface="맑은 고딕" panose="020B0503020000020004" pitchFamily="34" charset="-127"/>
              <a:cs typeface="Calibri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4DD49DD0-A6FB-DD29-70C1-1ED2BAC7C851}"/>
              </a:ext>
            </a:extLst>
          </p:cNvPr>
          <p:cNvSpPr txBox="1"/>
          <p:nvPr/>
        </p:nvSpPr>
        <p:spPr>
          <a:xfrm>
            <a:off x="9565180" y="5448300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sz="2400" spc="-100" dirty="0">
                <a:solidFill>
                  <a:srgbClr val="000000"/>
                </a:solidFill>
                <a:ea typeface="+mn-lt"/>
                <a:cs typeface="+mn-lt"/>
              </a:rPr>
              <a:t>●  </a:t>
            </a:r>
            <a:r>
              <a:rPr lang="ko-KR" altLang="en-US" sz="2800" b="1" spc="-100" dirty="0">
                <a:solidFill>
                  <a:srgbClr val="000000"/>
                </a:solidFill>
                <a:ea typeface="+mn-lt"/>
                <a:cs typeface="+mn-lt"/>
              </a:rPr>
              <a:t>상호작용 (클릭) 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입력으로 대화 시작 가능</a:t>
            </a:r>
            <a:endParaRPr lang="en-US" sz="2800" dirty="0">
              <a:ea typeface="Calibri"/>
              <a:cs typeface="Calibri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95A7B0D-A414-C896-01A5-B40798F64DC9}"/>
              </a:ext>
            </a:extLst>
          </p:cNvPr>
          <p:cNvSpPr txBox="1"/>
          <p:nvPr/>
        </p:nvSpPr>
        <p:spPr>
          <a:xfrm>
            <a:off x="9565180" y="6248400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sz="2400" spc="-100" dirty="0">
                <a:solidFill>
                  <a:srgbClr val="000000"/>
                </a:solidFill>
                <a:ea typeface="+mn-lt"/>
                <a:cs typeface="+mn-lt"/>
              </a:rPr>
              <a:t>● </a:t>
            </a:r>
            <a:r>
              <a:rPr lang="ko-KR" altLang="en-US" sz="24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sz="2800" spc="-100" dirty="0">
                <a:solidFill>
                  <a:srgbClr val="000000"/>
                </a:solidFill>
                <a:ea typeface="+mn-lt"/>
                <a:cs typeface="+mn-lt"/>
              </a:rPr>
              <a:t>대화 도중</a:t>
            </a:r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ko-KR" sz="2800" b="1" spc="-100" dirty="0">
                <a:solidFill>
                  <a:srgbClr val="000000"/>
                </a:solidFill>
                <a:ea typeface="+mn-lt"/>
                <a:cs typeface="+mn-lt"/>
              </a:rPr>
              <a:t>퀘스트 제안 및 수락 가능</a:t>
            </a:r>
            <a:endParaRPr lang="en-US" sz="2800" b="1" dirty="0">
              <a:ea typeface="+mn-lt"/>
              <a:cs typeface="+mn-l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4B86A0E-1424-6BF9-6CCE-B728438E4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00" y="698500"/>
            <a:ext cx="13055600" cy="381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4DE85D60-B96E-4BEF-9FF2-5FBD9561A046}"/>
              </a:ext>
            </a:extLst>
          </p:cNvPr>
          <p:cNvGrpSpPr/>
          <p:nvPr/>
        </p:nvGrpSpPr>
        <p:grpSpPr>
          <a:xfrm>
            <a:off x="9565180" y="4115328"/>
            <a:ext cx="8582433" cy="1451693"/>
            <a:chOff x="9565180" y="4115328"/>
            <a:chExt cx="8582433" cy="1451693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B05CE969-E1A8-AD3A-A91E-CF56AA9EE01D}"/>
                </a:ext>
              </a:extLst>
            </p:cNvPr>
            <p:cNvSpPr txBox="1"/>
            <p:nvPr/>
          </p:nvSpPr>
          <p:spPr>
            <a:xfrm>
              <a:off x="9565180" y="4115328"/>
              <a:ext cx="8343900" cy="952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r>
                <a:rPr lang="ko-KR" sz="2400" spc="-100" dirty="0">
                  <a:solidFill>
                    <a:srgbClr val="000000"/>
                  </a:solidFill>
                  <a:ea typeface="+mn-lt"/>
                  <a:cs typeface="+mn-lt"/>
                </a:rPr>
                <a:t>● </a:t>
              </a:r>
              <a:r>
                <a:rPr lang="ko-KR" altLang="en-US" sz="2400" spc="-100" dirty="0">
                  <a:solidFill>
                    <a:srgbClr val="000000"/>
                  </a:solidFill>
                  <a:ea typeface="+mn-lt"/>
                  <a:cs typeface="+mn-lt"/>
                </a:rPr>
                <a:t> </a:t>
              </a:r>
              <a:r>
                <a:rPr lang="ko-KR" altLang="en-US" sz="2800" b="1" spc="-100" dirty="0">
                  <a:solidFill>
                    <a:srgbClr val="000000"/>
                  </a:solidFill>
                  <a:ea typeface="+mn-lt"/>
                  <a:cs typeface="+mn-lt"/>
                </a:rPr>
                <a:t>대화박스</a:t>
              </a:r>
              <a:r>
                <a:rPr lang="ko-KR" altLang="en-US" sz="2800" b="1" i="0" u="none" strike="noStrike" spc="-100" dirty="0">
                  <a:solidFill>
                    <a:srgbClr val="000000"/>
                  </a:solidFill>
                  <a:ea typeface="+mn-lt"/>
                  <a:cs typeface="+mn-lt"/>
                </a:rPr>
                <a:t> </a:t>
              </a:r>
              <a:r>
                <a:rPr lang="en-US" altLang="ko-KR" sz="2800" b="1" i="0" u="none" strike="noStrike" spc="-100" dirty="0">
                  <a:solidFill>
                    <a:srgbClr val="000000"/>
                  </a:solidFill>
                  <a:ea typeface="+mn-lt"/>
                  <a:cs typeface="+mn-lt"/>
                </a:rPr>
                <a:t>UI</a:t>
              </a:r>
              <a:r>
                <a:rPr lang="ko-KR" altLang="en-US" sz="2800" spc="-100" dirty="0">
                  <a:solidFill>
                    <a:srgbClr val="000000"/>
                  </a:solidFill>
                  <a:ea typeface="+mn-lt"/>
                  <a:cs typeface="+mn-lt"/>
                </a:rPr>
                <a:t>를 통해 자연스럽고</a:t>
              </a:r>
              <a:endParaRPr lang="en-US" sz="2800" dirty="0">
                <a:ea typeface="Calibri"/>
                <a:cs typeface="Calibri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B7774562-9E4F-493E-BC3D-71CA2CF2F801}"/>
                </a:ext>
              </a:extLst>
            </p:cNvPr>
            <p:cNvSpPr txBox="1"/>
            <p:nvPr/>
          </p:nvSpPr>
          <p:spPr>
            <a:xfrm>
              <a:off x="9803713" y="4614521"/>
              <a:ext cx="8343900" cy="952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r>
                <a:rPr lang="ko-KR" altLang="en-US" sz="2800" spc="-100" dirty="0">
                  <a:solidFill>
                    <a:srgbClr val="000000"/>
                  </a:solidFill>
                  <a:ea typeface="+mn-lt"/>
                  <a:cs typeface="+mn-lt"/>
                </a:rPr>
                <a:t>직관적인 대화 흐름</a:t>
              </a:r>
              <a:r>
                <a:rPr lang="en-US" altLang="ko-KR" sz="2800" spc="-100" dirty="0">
                  <a:solidFill>
                    <a:srgbClr val="000000"/>
                  </a:solidFill>
                  <a:ea typeface="+mn-lt"/>
                  <a:cs typeface="+mn-lt"/>
                </a:rPr>
                <a:t> </a:t>
              </a:r>
              <a:r>
                <a:rPr lang="ko-KR" altLang="en-US" sz="2800" spc="-100" dirty="0">
                  <a:solidFill>
                    <a:srgbClr val="000000"/>
                  </a:solidFill>
                  <a:ea typeface="+mn-lt"/>
                  <a:cs typeface="+mn-lt"/>
                </a:rPr>
                <a:t>제공</a:t>
              </a:r>
              <a:endParaRPr lang="en-US" sz="2800" dirty="0"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5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C90CF-D1F4-7BF6-C900-F71B3A194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공, 그린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7C84E8C-99BC-A160-23A9-E1B549A28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95" y="5846951"/>
            <a:ext cx="5744679" cy="3231382"/>
          </a:xfrm>
          <a:prstGeom prst="rect">
            <a:avLst/>
          </a:prstGeom>
        </p:spPr>
      </p:pic>
      <p:pic>
        <p:nvPicPr>
          <p:cNvPr id="7" name="그림 6" descr="만화 영화, 아동 미술, 집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8B0818A4-7598-2226-BB2B-32AA63532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4" y="1901080"/>
            <a:ext cx="5222435" cy="293762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A6C6680-5A07-C8A2-8F91-B94E124F9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813" y="713945"/>
            <a:ext cx="8344587" cy="883508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6BC28D9-9536-3714-A814-EC871B080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25000"/>
            <a:ext cx="17411700" cy="381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E70B87E9-52BD-1A92-5FBC-74EC1B49B850}"/>
              </a:ext>
            </a:extLst>
          </p:cNvPr>
          <p:cNvSpPr txBox="1"/>
          <p:nvPr/>
        </p:nvSpPr>
        <p:spPr>
          <a:xfrm>
            <a:off x="762000" y="114300"/>
            <a:ext cx="54356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000" spc="-300" dirty="0">
                <a:solidFill>
                  <a:srgbClr val="000000"/>
                </a:solidFill>
                <a:ea typeface="Gmarket Sans Bold"/>
              </a:rPr>
              <a:t>구현</a:t>
            </a:r>
            <a:r>
              <a:rPr lang="en-US" sz="7000" b="0" i="0" u="none" strike="noStrike" spc="-300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altLang="en-US" sz="7000" spc="-300" dirty="0">
                <a:solidFill>
                  <a:srgbClr val="000000"/>
                </a:solidFill>
                <a:ea typeface="Gmarket Sans Bold"/>
              </a:rPr>
              <a:t>기능</a:t>
            </a:r>
            <a:endParaRPr lang="ko-KR" sz="7000" b="0" i="0" u="none" strike="noStrike" spc="-300" dirty="0">
              <a:solidFill>
                <a:srgbClr val="000000"/>
              </a:solidFill>
              <a:ea typeface="Gmarket Sans Bold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762B12A9-F0D8-8D0A-82CB-FA63CF9EE024}"/>
              </a:ext>
            </a:extLst>
          </p:cNvPr>
          <p:cNvCxnSpPr/>
          <p:nvPr/>
        </p:nvCxnSpPr>
        <p:spPr>
          <a:xfrm flipV="1">
            <a:off x="9869958" y="2100648"/>
            <a:ext cx="6997013" cy="15447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6D575A-EFE7-4178-E8FF-3B40FBBB1AC7}"/>
              </a:ext>
            </a:extLst>
          </p:cNvPr>
          <p:cNvSpPr txBox="1"/>
          <p:nvPr/>
        </p:nvSpPr>
        <p:spPr>
          <a:xfrm>
            <a:off x="12115800" y="952500"/>
            <a:ext cx="2844800" cy="1244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000" spc="-700" dirty="0">
                <a:solidFill>
                  <a:srgbClr val="000000"/>
                </a:solidFill>
                <a:ea typeface="Gmarket Sans Light"/>
              </a:rPr>
              <a:t>맵  이동</a:t>
            </a:r>
            <a:endParaRPr lang="ko-KR" sz="7000" b="0" i="0" u="none" strike="noStrike" spc="-700" dirty="0">
              <a:solidFill>
                <a:srgbClr val="000000"/>
              </a:solidFill>
              <a:ea typeface="Gmarket Sans Light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5C55B301-3331-AF6B-F42E-1072E2883670}"/>
              </a:ext>
            </a:extLst>
          </p:cNvPr>
          <p:cNvSpPr txBox="1"/>
          <p:nvPr/>
        </p:nvSpPr>
        <p:spPr>
          <a:xfrm>
            <a:off x="9531560" y="3238500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●  </a:t>
            </a:r>
            <a:r>
              <a:rPr lang="ko-KR" altLang="en-US" sz="2800" dirty="0">
                <a:ea typeface="Calibri"/>
                <a:cs typeface="Calibri"/>
              </a:rPr>
              <a:t>문 앞에 접근 시 </a:t>
            </a:r>
            <a:r>
              <a:rPr lang="en-US" altLang="ko-KR" sz="2800" b="1">
                <a:ea typeface="Calibri"/>
                <a:cs typeface="Calibri"/>
              </a:rPr>
              <a:t>x</a:t>
            </a:r>
            <a:r>
              <a:rPr lang="ko-KR" altLang="en-US" sz="2800" b="1" dirty="0">
                <a:ea typeface="Calibri"/>
                <a:cs typeface="Calibri"/>
              </a:rPr>
              <a:t>키</a:t>
            </a:r>
            <a:r>
              <a:rPr lang="ko-KR" altLang="en-US" sz="2800" dirty="0">
                <a:ea typeface="Calibri"/>
                <a:cs typeface="Calibri"/>
              </a:rPr>
              <a:t>를 눌러 실내로 진입 가능</a:t>
            </a:r>
            <a:endParaRPr lang="en-US" sz="2800" dirty="0">
              <a:ea typeface="Calibri"/>
              <a:cs typeface="Calibri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6916D115-7F8A-5276-0CBD-79710C56F152}"/>
              </a:ext>
            </a:extLst>
          </p:cNvPr>
          <p:cNvSpPr txBox="1"/>
          <p:nvPr/>
        </p:nvSpPr>
        <p:spPr>
          <a:xfrm>
            <a:off x="9601200" y="5791200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●  </a:t>
            </a:r>
            <a:r>
              <a:rPr lang="ko-KR" altLang="en-US" sz="2800" b="1" dirty="0">
                <a:ea typeface="+mn-lt"/>
                <a:cs typeface="+mn-lt"/>
              </a:rPr>
              <a:t>플레이어의 위치에 따라 자동 이동 트리거 작동</a:t>
            </a:r>
            <a:endParaRPr lang="en-US" sz="2800" b="1" dirty="0">
              <a:ea typeface="+mn-lt"/>
              <a:cs typeface="+mn-lt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88CABAFC-74C0-6CDB-CA60-9E5E93F7A8C2}"/>
              </a:ext>
            </a:extLst>
          </p:cNvPr>
          <p:cNvSpPr txBox="1"/>
          <p:nvPr/>
        </p:nvSpPr>
        <p:spPr>
          <a:xfrm>
            <a:off x="9531560" y="4514850"/>
            <a:ext cx="8343900" cy="952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r>
              <a:rPr lang="ko-KR" altLang="en-US" sz="2800" spc="-100" dirty="0">
                <a:solidFill>
                  <a:srgbClr val="000000"/>
                </a:solidFill>
                <a:ea typeface="+mn-lt"/>
                <a:cs typeface="+mn-lt"/>
              </a:rPr>
              <a:t>●  </a:t>
            </a:r>
            <a:r>
              <a:rPr lang="ko-KR" altLang="en-US" sz="2800" dirty="0" err="1">
                <a:ea typeface="Calibri"/>
                <a:cs typeface="Calibri"/>
              </a:rPr>
              <a:t>맵의</a:t>
            </a:r>
            <a:r>
              <a:rPr lang="ko-KR" altLang="en-US" sz="2800" dirty="0">
                <a:ea typeface="Calibri"/>
                <a:cs typeface="Calibri"/>
              </a:rPr>
              <a:t> 경계 중 </a:t>
            </a:r>
            <a:r>
              <a:rPr lang="ko-KR" altLang="en-US" sz="2800" b="1" dirty="0">
                <a:ea typeface="Calibri"/>
                <a:cs typeface="Calibri"/>
              </a:rPr>
              <a:t>일정 부분에 접촉 시 자동으로 </a:t>
            </a:r>
            <a:r>
              <a:rPr lang="ko-KR" altLang="en-US" sz="2800" dirty="0">
                <a:ea typeface="Calibri"/>
                <a:cs typeface="Calibri"/>
              </a:rPr>
              <a:t>다른</a:t>
            </a:r>
            <a:endParaRPr lang="en-US" altLang="ko-KR" sz="2800" dirty="0">
              <a:ea typeface="Calibri"/>
              <a:cs typeface="Calibri"/>
            </a:endParaRPr>
          </a:p>
          <a:p>
            <a:r>
              <a:rPr lang="ko-KR" altLang="en-US" sz="2800" dirty="0">
                <a:ea typeface="Calibri"/>
                <a:cs typeface="Calibri"/>
              </a:rPr>
              <a:t>맵으로 이동 가능</a:t>
            </a:r>
            <a:endParaRPr lang="en-US" sz="2800" dirty="0">
              <a:ea typeface="Calibri"/>
              <a:cs typeface="Calibri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991C240-92A8-88CB-38F2-6EB2251B5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800" y="698500"/>
            <a:ext cx="130556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13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572</Words>
  <Application>Microsoft Office PowerPoint</Application>
  <PresentationFormat>사용자 지정</PresentationFormat>
  <Paragraphs>104</Paragraphs>
  <Slides>13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Gmarket Sans Bold</vt:lpstr>
      <vt:lpstr>Arial</vt:lpstr>
      <vt:lpstr>Pretendard Bold</vt:lpstr>
      <vt:lpstr>Pretendard Light</vt:lpstr>
      <vt:lpstr>Calibri</vt:lpstr>
      <vt:lpstr>Gmarket Sans Light</vt:lpstr>
      <vt:lpstr>Gmarket Sans Medium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LeeSoYeon</dc:creator>
  <cp:lastModifiedBy>ASU</cp:lastModifiedBy>
  <cp:revision>617</cp:revision>
  <dcterms:created xsi:type="dcterms:W3CDTF">2006-08-16T00:00:00Z</dcterms:created>
  <dcterms:modified xsi:type="dcterms:W3CDTF">2025-06-12T01:25:32Z</dcterms:modified>
</cp:coreProperties>
</file>