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210 OmniGothic 04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6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1.png" Type="http://schemas.openxmlformats.org/officeDocument/2006/relationships/image"/><Relationship Id="rId6" Target="../media/image14.png" Type="http://schemas.openxmlformats.org/officeDocument/2006/relationships/image"/><Relationship Id="rId7" Target="../media/image6.png" Type="http://schemas.openxmlformats.org/officeDocument/2006/relationships/image"/><Relationship Id="rId8" Target="../media/image15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9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Relationship Id="rId5" Target="../media/image34.png" Type="http://schemas.openxmlformats.org/officeDocument/2006/relationships/image"/><Relationship Id="rId6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06400" y="7429500"/>
            <a:ext cx="4965700" cy="2222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9563100"/>
            <a:ext cx="18338800" cy="825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-840000">
            <a:off x="11125200" y="2425700"/>
            <a:ext cx="939800" cy="1574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994900" y="2298700"/>
            <a:ext cx="6172200" cy="6172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838200" y="3378200"/>
            <a:ext cx="10312400" cy="1816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101259"/>
              </a:lnSpc>
            </a:pPr>
            <a:r>
              <a:rPr lang="en-US" sz="10200" b="false" i="false" u="none" strike="noStrike">
                <a:solidFill>
                  <a:srgbClr val="A499F2"/>
                </a:solidFill>
                <a:latin typeface="210 OmniGothic 040"/>
              </a:rPr>
              <a:t>Aura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" y="5816600"/>
            <a:ext cx="100330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000" b="tru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책</a:t>
            </a:r>
            <a:r>
              <a:rPr lang="en-US" sz="3000" b="tru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 </a:t>
            </a:r>
            <a:r>
              <a:rPr lang="ko-KR" sz="3000" b="tru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읽고</a:t>
            </a:r>
            <a:r>
              <a:rPr lang="en-US" sz="3000" b="tru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 </a:t>
            </a:r>
            <a:r>
              <a:rPr lang="ko-KR" sz="3000" b="tru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공유하고</a:t>
            </a:r>
            <a:r>
              <a:rPr lang="en-US" sz="3000" b="tru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 </a:t>
            </a:r>
            <a:r>
              <a:rPr lang="ko-KR" sz="3000" b="tru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함께</a:t>
            </a:r>
            <a:r>
              <a:rPr lang="en-US" sz="3000" b="tru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 </a:t>
            </a:r>
            <a:r>
              <a:rPr lang="ko-KR" sz="3000" b="tru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지식</a:t>
            </a:r>
            <a:r>
              <a:rPr lang="en-US" sz="3000" b="tru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 </a:t>
            </a:r>
            <a:r>
              <a:rPr lang="ko-KR" sz="3000" b="tru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쌓자</a:t>
            </a:r>
            <a:r>
              <a:rPr lang="en-US" sz="3000" b="tru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3600" y="5181600"/>
            <a:ext cx="8115300" cy="431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ReadUS |  202351013 </a:t>
            </a: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신유림</a:t>
            </a: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(</a:t>
            </a: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팀장</a:t>
            </a:r>
            <a:r>
              <a:rPr lang="en-US" sz="24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), 202251008</a:t>
            </a:r>
            <a:r>
              <a:rPr lang="ko-KR" sz="2400" b="false" i="false" u="none" strike="noStrike">
                <a:solidFill>
                  <a:srgbClr val="000000">
                    <a:alpha val="72941"/>
                  </a:srgbClr>
                </a:solidFill>
                <a:ea typeface="ONE Mobile OTF Regular"/>
              </a:rPr>
              <a:t>박보연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6100" y="1079500"/>
            <a:ext cx="965200" cy="508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485900" y="6096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목차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3300" y="5270500"/>
            <a:ext cx="38227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321300" y="1828800"/>
            <a:ext cx="5715000" cy="25527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295900" y="18796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842000" y="27051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ReadUS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소개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개발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환경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854700" y="3289300"/>
            <a:ext cx="49530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플랫폼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정의와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목적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PHP, phpMyAdmin, VS Code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308600" y="4584700"/>
            <a:ext cx="5715000" cy="25527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5283200" y="46355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29300" y="54610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이달의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책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기능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42000" y="6045200"/>
            <a:ext cx="49530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선정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기준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관리자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등록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프로세스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308600" y="7327900"/>
            <a:ext cx="5715000" cy="25527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5283200" y="73787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829300" y="82042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소셜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기능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도서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추천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842000" y="8788400"/>
            <a:ext cx="49530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친구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추가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기능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맞춤형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도서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추천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569700" y="1828800"/>
            <a:ext cx="5715000" cy="25527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1544300" y="18796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090400" y="27051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회원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관리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시스템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90400" y="3289300"/>
            <a:ext cx="49530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회원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정보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수정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회원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탈퇴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프로세스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557000" y="4584700"/>
            <a:ext cx="5715000" cy="2552700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1531600" y="46355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077700" y="54610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개인화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독서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경험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090400" y="6045200"/>
            <a:ext cx="4953000" cy="812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책갈피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메모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기능</a:t>
            </a:r>
          </a:p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리뷰</a:t>
            </a:r>
            <a:r>
              <a:rPr lang="en-US" sz="22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200" b="false" i="false" u="none" strike="noStrike">
                <a:solidFill>
                  <a:srgbClr val="556269"/>
                </a:solidFill>
                <a:ea typeface="ONE Mobile OTF Regular"/>
              </a:rPr>
              <a:t>시스템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557000" y="7327900"/>
            <a:ext cx="5715000" cy="2552700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11531600" y="7378700"/>
            <a:ext cx="5715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FFFF"/>
                </a:solidFill>
                <a:latin typeface="ONE Mobile OTF Regular"/>
              </a:rPr>
              <a:t>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963400" y="80010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ReadUS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추후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계획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963400" y="8559800"/>
            <a:ext cx="4965700" cy="4191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ReadUS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개발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Bold"/>
              </a:rPr>
              <a:t>후기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1800" y="2286000"/>
            <a:ext cx="2044700" cy="508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930400" y="1270000"/>
            <a:ext cx="10096500" cy="939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ReadUS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소개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30400" y="2616200"/>
            <a:ext cx="11823700" cy="1104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RedUS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는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en-US" sz="3000" b="true" i="false" u="none" strike="noStrike">
                <a:solidFill>
                  <a:srgbClr val="556269"/>
                </a:solidFill>
                <a:latin typeface="ONE Mobile OTF Regular"/>
              </a:rPr>
              <a:t>“Read”(</a:t>
            </a:r>
            <a:r>
              <a:rPr lang="ko-KR" sz="3000" b="true" i="false" u="none" strike="noStrike">
                <a:solidFill>
                  <a:srgbClr val="556269"/>
                </a:solidFill>
                <a:ea typeface="ONE Mobile OTF Regular"/>
              </a:rPr>
              <a:t>읽다</a:t>
            </a:r>
            <a:r>
              <a:rPr lang="en-US" sz="3000" b="true" i="false" u="none" strike="noStrike">
                <a:solidFill>
                  <a:srgbClr val="556269"/>
                </a:solidFill>
                <a:latin typeface="ONE Mobile OTF Regular"/>
              </a:rPr>
              <a:t>)</a:t>
            </a:r>
            <a:r>
              <a:rPr lang="ko-KR" sz="3000" b="true" i="false" u="none" strike="noStrike">
                <a:solidFill>
                  <a:srgbClr val="556269"/>
                </a:solidFill>
                <a:ea typeface="ONE Mobile OTF Regular"/>
              </a:rPr>
              <a:t>와</a:t>
            </a:r>
            <a:r>
              <a:rPr lang="en-US" sz="3000" b="true" i="false" u="none" strike="noStrike">
                <a:solidFill>
                  <a:srgbClr val="556269"/>
                </a:solidFill>
                <a:latin typeface="ONE Mobile OTF Regular"/>
              </a:rPr>
              <a:t> “US”(</a:t>
            </a:r>
            <a:r>
              <a:rPr lang="ko-KR" sz="3000" b="true" i="false" u="none" strike="noStrike">
                <a:solidFill>
                  <a:srgbClr val="556269"/>
                </a:solidFill>
                <a:ea typeface="ONE Mobile OTF Regular"/>
              </a:rPr>
              <a:t>우리</a:t>
            </a:r>
            <a:r>
              <a:rPr lang="en-US" sz="3000" b="true" i="false" u="none" strike="noStrike">
                <a:solidFill>
                  <a:srgbClr val="556269"/>
                </a:solidFill>
                <a:latin typeface="ONE Mobile OTF Regular"/>
              </a:rPr>
              <a:t>)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를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합친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말로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, </a:t>
            </a:r>
          </a:p>
          <a:p>
            <a:pPr algn="l" lvl="0">
              <a:lnSpc>
                <a:spcPct val="124499"/>
              </a:lnSpc>
            </a:pP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모두가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함께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책을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읽고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지식을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나누는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공간이라는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의미를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담고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Regular"/>
              </a:rPr>
              <a:t>있습니다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Regular"/>
              </a:rPr>
              <a:t>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82700" y="3784600"/>
            <a:ext cx="6375400" cy="5765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376400" y="177800"/>
            <a:ext cx="3606800" cy="36068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8267700" y="3987800"/>
            <a:ext cx="88138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PHP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기반의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혁신적인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도서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플랫폼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80400" y="4737100"/>
            <a:ext cx="8788400" cy="187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en-US" sz="2500" b="true" i="false" u="none" strike="noStrike">
                <a:solidFill>
                  <a:srgbClr val="556269"/>
                </a:solidFill>
                <a:latin typeface="ONE Mobile OTF Regular"/>
              </a:rPr>
              <a:t>PHP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: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서버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사이드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스크립팅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언어</a:t>
            </a:r>
          </a:p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en-US" sz="2500" b="true" i="false" u="none" strike="noStrike">
                <a:solidFill>
                  <a:srgbClr val="556269"/>
                </a:solidFill>
                <a:latin typeface="ONE Mobile OTF Regular"/>
              </a:rPr>
              <a:t>phpMyAdmin: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데이터베이스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관리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도구</a:t>
            </a:r>
          </a:p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en-US" sz="2500" b="true" i="false" u="none" strike="noStrike">
                <a:solidFill>
                  <a:srgbClr val="556269"/>
                </a:solidFill>
                <a:latin typeface="ONE Mobile OTF Regular"/>
              </a:rPr>
              <a:t>VS Code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: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효율적인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코드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편집기</a:t>
            </a:r>
          </a:p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사용자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중심의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직관적인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인터페이스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67700" y="7023100"/>
            <a:ext cx="88138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개발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환경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주요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특징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80400" y="7823200"/>
            <a:ext cx="8788400" cy="187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개인화된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독서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경험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제공</a:t>
            </a:r>
          </a:p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소셜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네트워킹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기능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통합</a:t>
            </a:r>
          </a:p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도서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추천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시스템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구현</a:t>
            </a:r>
          </a:p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반응형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웹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디자인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적용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54100" y="2159000"/>
            <a:ext cx="5702300" cy="3454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75500" y="5994400"/>
            <a:ext cx="10058400" cy="3454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6687800" y="8623300"/>
            <a:ext cx="2324100" cy="762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46100" y="1079500"/>
            <a:ext cx="965200" cy="50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485900" y="6096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회원</a:t>
            </a: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관리</a:t>
            </a: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시스템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50800" y="9880600"/>
            <a:ext cx="18402300" cy="4699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54100" y="5994400"/>
            <a:ext cx="5702300" cy="34544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7505700" y="6591300"/>
            <a:ext cx="9461500" cy="4953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556269"/>
                </a:solidFill>
                <a:ea typeface="ONE Mobile OTF Bold"/>
              </a:rPr>
              <a:t>회원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Bold"/>
              </a:rPr>
              <a:t>정보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Bold"/>
              </a:rPr>
              <a:t>보호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Bold"/>
              </a:rPr>
              <a:t>정책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05700" y="7327900"/>
            <a:ext cx="9448800" cy="1879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회원가입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입력한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비밀번호는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데이터베이스에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암호화되어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저장되며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사용자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본인도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직접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확인할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수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없습니다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.</a:t>
            </a:r>
          </a:p>
          <a:p>
            <a:pPr algn="l" lvl="0">
              <a:lnSpc>
                <a:spcPct val="124499"/>
              </a:lnSpc>
            </a:pP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이는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보안을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강화하고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개인정보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유출을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방지하기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위한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조치로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관리자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또한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사용자의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비밀번호를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열람할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수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없습니다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.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175500" y="2159000"/>
            <a:ext cx="10058400" cy="34544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7505700" y="2768600"/>
            <a:ext cx="9461500" cy="4953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800" b="false" i="false" u="none" strike="noStrike">
                <a:solidFill>
                  <a:srgbClr val="556269"/>
                </a:solidFill>
                <a:ea typeface="ONE Mobile OTF Bold"/>
              </a:rPr>
              <a:t>회원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Bold"/>
              </a:rPr>
              <a:t>정보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Bold"/>
              </a:rPr>
              <a:t>수정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Bold"/>
              </a:rPr>
              <a:t>탈퇴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Bold"/>
              </a:rPr>
              <a:t>프로세스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05700" y="3505200"/>
            <a:ext cx="9448800" cy="927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간편한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회원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정보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수정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인터페이스</a:t>
            </a:r>
          </a:p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탈퇴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시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데이터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처리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정책</a:t>
            </a:r>
            <a:r>
              <a:rPr lang="en-US" sz="25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500" b="false" i="false" u="none" strike="noStrike">
                <a:solidFill>
                  <a:srgbClr val="556269"/>
                </a:solidFill>
                <a:ea typeface="ONE Mobile OTF Regular"/>
              </a:rPr>
              <a:t>명확화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54100" y="1981200"/>
            <a:ext cx="5181600" cy="3098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540500" y="1981200"/>
            <a:ext cx="5207000" cy="3098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26900" y="1981200"/>
            <a:ext cx="5207000" cy="3098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28700" y="5422900"/>
            <a:ext cx="5207000" cy="4038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327400" y="5143500"/>
            <a:ext cx="609600" cy="6096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2893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1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540500" y="5422900"/>
            <a:ext cx="5207000" cy="4038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839200" y="5143500"/>
            <a:ext cx="609600" cy="6096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88138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2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026900" y="5435600"/>
            <a:ext cx="5207000" cy="4013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325600" y="5143500"/>
            <a:ext cx="609600" cy="6096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43002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3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6687800" y="8623300"/>
            <a:ext cx="2324100" cy="762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46100" y="1079500"/>
            <a:ext cx="965200" cy="508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485900" y="6096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이달의</a:t>
            </a: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책</a:t>
            </a: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기능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50800" y="9880600"/>
            <a:ext cx="18402300" cy="4699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320800" y="5905500"/>
            <a:ext cx="47244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이달의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책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선정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기준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8100" y="6743700"/>
            <a:ext cx="4711700" cy="156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관리자가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직접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선정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베스트셀러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리뷰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평점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참고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계절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주제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다양성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고려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718300" y="5638800"/>
            <a:ext cx="5003800" cy="9906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이달의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책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등록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프로세스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(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실제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구현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중신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781800" y="6870700"/>
            <a:ext cx="4762500" cy="2222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Regular"/>
              </a:rPr>
              <a:t>이달의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Regular"/>
              </a:rPr>
              <a:t>책에서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Regular"/>
              </a:rPr>
              <a:t>책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Regular"/>
              </a:rPr>
              <a:t>제목과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 </a:t>
            </a:r>
          </a:p>
          <a:p>
            <a:pPr algn="l" lvl="0">
              <a:lnSpc>
                <a:spcPct val="124499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   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Regular"/>
              </a:rPr>
              <a:t>이미지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Regular"/>
              </a:rPr>
              <a:t>등록</a:t>
            </a:r>
          </a:p>
          <a:p>
            <a:pPr algn="l" lvl="0">
              <a:lnSpc>
                <a:spcPct val="124499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-DB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Regular"/>
              </a:rPr>
              <a:t>에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Regular"/>
              </a:rPr>
              <a:t>자동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400" b="false" i="false" u="none" strike="noStrike">
                <a:solidFill>
                  <a:srgbClr val="556269"/>
                </a:solidFill>
                <a:ea typeface="ONE Mobile OTF Regular"/>
              </a:rPr>
              <a:t>저장</a:t>
            </a: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 </a:t>
            </a:r>
          </a:p>
          <a:p>
            <a:pPr algn="l" lvl="0">
              <a:lnSpc>
                <a:spcPct val="124499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>  (php + MySQL)</a:t>
            </a:r>
          </a:p>
          <a:p>
            <a:pPr algn="l" lvl="0">
              <a:lnSpc>
                <a:spcPct val="124499"/>
              </a:lnSpc>
            </a:pPr>
            <a:r>
              <a:rPr lang="en-US" sz="2400" b="false" i="false" u="none" strike="noStrike">
                <a:solidFill>
                  <a:srgbClr val="556269"/>
                </a:solidFill>
                <a:latin typeface="ONE Mobile OTF Regular"/>
              </a:rPr>
              <a:t/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319000" y="5842000"/>
            <a:ext cx="47244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사용자에게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표시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방식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331700" y="6769100"/>
            <a:ext cx="4711700" cy="1028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-is_monthly_featured = 1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최신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등록순으로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표시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54100" y="1981200"/>
            <a:ext cx="5181600" cy="3098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540500" y="1981200"/>
            <a:ext cx="5207000" cy="3098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026900" y="1981200"/>
            <a:ext cx="5207000" cy="3098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28700" y="5422900"/>
            <a:ext cx="5207000" cy="4038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3327400" y="5143500"/>
            <a:ext cx="609600" cy="6096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2893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1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540500" y="5422900"/>
            <a:ext cx="5207000" cy="40386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839200" y="5143500"/>
            <a:ext cx="609600" cy="6096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88138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2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026900" y="5435600"/>
            <a:ext cx="5207000" cy="4013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325600" y="5143500"/>
            <a:ext cx="609600" cy="6096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43002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3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6687800" y="8623300"/>
            <a:ext cx="2324100" cy="762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46100" y="1079500"/>
            <a:ext cx="965200" cy="508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485900" y="6096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 MyPage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50800" y="9880600"/>
            <a:ext cx="18402300" cy="4699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308100" y="5829300"/>
            <a:ext cx="47244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내가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읽은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책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목록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19200" y="6680200"/>
            <a:ext cx="5080000" cy="2095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-DB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에서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사용자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ID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기준으로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 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 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읽은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책을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조회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각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책의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정보를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표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형식으로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 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 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보여줌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718300" y="5829300"/>
            <a:ext cx="50038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책갈피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메모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기능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832600" y="6743700"/>
            <a:ext cx="4711700" cy="2628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사용자가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작성한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리뷰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조회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도서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제목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평점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,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리뷰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내용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 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   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표시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리뷰를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삭제할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수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있는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버튼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       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제공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319000" y="5829300"/>
            <a:ext cx="47244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리뷰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별점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기능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331700" y="6172200"/>
            <a:ext cx="4711700" cy="156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읽은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책이나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리뷰처럼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테이블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형식으로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출력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47800" y="1981200"/>
            <a:ext cx="6451600" cy="3098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09700" y="5422900"/>
            <a:ext cx="6489700" cy="4038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356100" y="5143500"/>
            <a:ext cx="609600" cy="6096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330700" y="51943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1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6687800" y="8623300"/>
            <a:ext cx="2324100" cy="762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46100" y="1079500"/>
            <a:ext cx="9652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485900" y="6096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ReadUS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의</a:t>
            </a: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소셜</a:t>
            </a: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기능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-50800" y="9880600"/>
            <a:ext cx="18402300" cy="4699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727200" y="5994400"/>
            <a:ext cx="59436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친구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추가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및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소셜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네트워크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확장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63700" y="6324600"/>
            <a:ext cx="5930900" cy="156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이메일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또는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사용자명으로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친구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검색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/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414000" y="2019300"/>
            <a:ext cx="6451600" cy="3098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388600" y="5448300"/>
            <a:ext cx="6489700" cy="4038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407400" y="5003800"/>
            <a:ext cx="1485900" cy="1485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296900" y="5105400"/>
            <a:ext cx="609600" cy="6096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693400" y="6019800"/>
            <a:ext cx="59436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친구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간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책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추천</a:t>
            </a:r>
            <a:r>
              <a:rPr lang="en-US" sz="3000" b="false" i="false" u="none" strike="noStrike">
                <a:solidFill>
                  <a:srgbClr val="556269"/>
                </a:solidFill>
                <a:latin typeface="ONE Mobile OTF Bold"/>
              </a:rPr>
              <a:t> </a:t>
            </a:r>
            <a:r>
              <a:rPr lang="ko-KR" sz="3000" b="false" i="false" u="none" strike="noStrike">
                <a:solidFill>
                  <a:srgbClr val="556269"/>
                </a:solidFill>
                <a:ea typeface="ONE Mobile OTF Bold"/>
              </a:rPr>
              <a:t>시스템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668000" y="6299200"/>
            <a:ext cx="5930900" cy="1562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-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친구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간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직접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책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추천</a:t>
            </a: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> </a:t>
            </a:r>
            <a:r>
              <a:rPr lang="ko-KR" sz="2800" b="false" i="false" u="none" strike="noStrike">
                <a:solidFill>
                  <a:srgbClr val="556269"/>
                </a:solidFill>
                <a:ea typeface="ONE Mobile OTF Regular"/>
              </a:rPr>
              <a:t>기능</a:t>
            </a:r>
          </a:p>
          <a:p>
            <a:pPr algn="l" lvl="0">
              <a:lnSpc>
                <a:spcPct val="124499"/>
              </a:lnSpc>
            </a:pPr>
            <a:r>
              <a:rPr lang="en-US" sz="2800" b="false" i="false" u="none" strike="noStrike">
                <a:solidFill>
                  <a:srgbClr val="556269"/>
                </a:solidFill>
                <a:latin typeface="ONE Mobile OTF Regular"/>
              </a:rPr>
              <a:t/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258800" y="5168900"/>
            <a:ext cx="660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FFFFFF"/>
                </a:solidFill>
                <a:latin typeface="ONE Mobile OTF Regular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30300" y="4140200"/>
            <a:ext cx="37084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700" b="false" i="false" u="none" strike="noStrike">
                <a:solidFill>
                  <a:srgbClr val="FFFFFF"/>
                </a:solidFill>
                <a:ea typeface="ONE Mobile OTF Bold"/>
              </a:rPr>
              <a:t>직관적</a:t>
            </a:r>
            <a:r>
              <a:rPr lang="en-US" sz="2700" b="false" i="false" u="none" strike="noStrike">
                <a:solidFill>
                  <a:srgbClr val="FFFFFF"/>
                </a:solidFill>
                <a:latin typeface="ONE Mobile OTF Bold"/>
              </a:rPr>
              <a:t> UI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538200" y="4140200"/>
            <a:ext cx="3619500" cy="482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700" b="false" i="false" u="none" strike="noStrike">
                <a:solidFill>
                  <a:srgbClr val="FFFFFF"/>
                </a:solidFill>
                <a:ea typeface="ONE Mobile OTF Bold"/>
              </a:rPr>
              <a:t>사용자</a:t>
            </a:r>
            <a:r>
              <a:rPr lang="en-US" sz="2700" b="false" i="false" u="none" strike="noStrike">
                <a:solidFill>
                  <a:srgbClr val="FFFFFF"/>
                </a:solidFill>
                <a:latin typeface="ONE Mobile OTF Bold"/>
              </a:rPr>
              <a:t> </a:t>
            </a:r>
            <a:r>
              <a:rPr lang="ko-KR" sz="2700" b="false" i="false" u="none" strike="noStrike">
                <a:solidFill>
                  <a:srgbClr val="FFFFFF"/>
                </a:solidFill>
                <a:ea typeface="ONE Mobile OTF Bold"/>
              </a:rPr>
              <a:t>피드백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416800" y="1295400"/>
            <a:ext cx="736600" cy="965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2700" y="3124200"/>
            <a:ext cx="2044700" cy="50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300200" y="177800"/>
            <a:ext cx="3695700" cy="36957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473200" y="3302000"/>
            <a:ext cx="12852400" cy="939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ReadUS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개발</a:t>
            </a: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후기</a:t>
            </a: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 (PHP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사용</a:t>
            </a: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73200" y="1358900"/>
            <a:ext cx="12852400" cy="9398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ReadUS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추후</a:t>
            </a: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 </a:t>
            </a:r>
            <a:r>
              <a:rPr lang="ko-KR" sz="5300" b="false" i="false" u="none" strike="noStrike">
                <a:solidFill>
                  <a:srgbClr val="A499F2"/>
                </a:solidFill>
                <a:ea typeface="210 OmniGothic 040"/>
              </a:rPr>
              <a:t>계획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85900" y="2514600"/>
            <a:ext cx="12788900" cy="533400"/>
          </a:xfrm>
          <a:prstGeom prst="rect">
            <a:avLst/>
          </a:prstGeom>
        </p:spPr>
        <p:txBody>
          <a:bodyPr anchor="b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000" b="true" i="false" u="none" strike="noStrike">
                <a:solidFill>
                  <a:srgbClr val="000000"/>
                </a:solidFill>
                <a:ea typeface="BareunDotumPro 1"/>
              </a:rPr>
              <a:t>카카오페이</a:t>
            </a:r>
            <a:r>
              <a:rPr lang="en-US" sz="3000" b="tru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000000"/>
                </a:solidFill>
                <a:ea typeface="BareunDotumPro 1"/>
              </a:rPr>
              <a:t>결제창은</a:t>
            </a:r>
            <a:r>
              <a:rPr lang="en-US" sz="3000" b="tru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000000"/>
                </a:solidFill>
                <a:ea typeface="BareunDotumPro 1"/>
              </a:rPr>
              <a:t>추후에</a:t>
            </a:r>
            <a:r>
              <a:rPr lang="en-US" sz="3000" b="tru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000000"/>
                </a:solidFill>
                <a:ea typeface="BareunDotumPro 1"/>
              </a:rPr>
              <a:t>구현할</a:t>
            </a:r>
            <a:r>
              <a:rPr lang="en-US" sz="3000" b="tru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000000"/>
                </a:solidFill>
                <a:ea typeface="BareunDotumPro 1"/>
              </a:rPr>
              <a:t>예정입니다</a:t>
            </a:r>
            <a:r>
              <a:rPr lang="en-US" sz="3000" b="true" i="false" u="none" strike="noStrike">
                <a:solidFill>
                  <a:srgbClr val="000000"/>
                </a:solidFill>
                <a:latin typeface="BareunDotumPro 1"/>
              </a:rPr>
              <a:t>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8600" y="4495800"/>
            <a:ext cx="15697200" cy="5105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PHP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로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회원가입과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로그인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기능을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직접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만들어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보면서</a:t>
            </a:r>
            <a:r>
              <a:rPr lang="en-US" sz="3000" b="fals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웹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개발의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기본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흐름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을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이해할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수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있었습니다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.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MySQL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과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연동해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도서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정보와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사용자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데이터를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효과적으로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관리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할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수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있었고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,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폼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입력값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처리와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데이터베이스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저장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과정을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경험하며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실무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감각도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 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익힐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수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있었습니다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..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또한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,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오류가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발생했을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때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직접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문제를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찾아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수정하면서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문제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해결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능력이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많이</a:t>
            </a:r>
            <a:r>
              <a:rPr lang="en-US" sz="3000" b="true" i="false" u="none" strike="noStrike">
                <a:solidFill>
                  <a:srgbClr val="F50101"/>
                </a:solidFill>
                <a:latin typeface="BareunDotumPro 1"/>
              </a:rPr>
              <a:t> </a:t>
            </a:r>
            <a:r>
              <a:rPr lang="ko-KR" sz="3000" b="true" i="false" u="none" strike="noStrike">
                <a:solidFill>
                  <a:srgbClr val="F50101"/>
                </a:solidFill>
                <a:ea typeface="BareunDotumPro 1"/>
              </a:rPr>
              <a:t>향상</a:t>
            </a:r>
            <a:r>
              <a:rPr lang="ko-KR" sz="3000" b="false" i="false" u="none" strike="noStrike">
                <a:solidFill>
                  <a:srgbClr val="000000"/>
                </a:solidFill>
                <a:ea typeface="BareunDotumPro 1"/>
              </a:rPr>
              <a:t>되었습니다</a:t>
            </a:r>
            <a:r>
              <a:rPr lang="en-US" sz="3000" b="false" i="false" u="none" strike="noStrike">
                <a:solidFill>
                  <a:srgbClr val="000000"/>
                </a:solidFill>
                <a:latin typeface="BareunDotumPro 1"/>
              </a:rPr>
              <a:t>.</a:t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000000"/>
                </a:solidFill>
                <a:latin typeface="ONE Mobile OTF Regular"/>
              </a:rPr>
              <a:t/>
            </a:r>
          </a:p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000000"/>
                </a:solidFill>
                <a:latin typeface="ONE Mobile OTF Regular"/>
              </a:rPr>
              <a:t/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955800" y="2705100"/>
            <a:ext cx="14389100" cy="54737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430000" y="7061200"/>
            <a:ext cx="6921500" cy="3556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7162800"/>
            <a:ext cx="7861300" cy="35052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438400" y="4737100"/>
            <a:ext cx="13474700" cy="1778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32800"/>
              </a:lnSpc>
            </a:pPr>
            <a:r>
              <a:rPr lang="en-US" sz="10000" b="false" i="false" u="none" strike="noStrike">
                <a:solidFill>
                  <a:srgbClr val="000000">
                    <a:alpha val="72941"/>
                  </a:srgbClr>
                </a:solidFill>
                <a:latin typeface="ONE Mobile OTF Regular"/>
              </a:rPr>
              <a:t>Q &amp; A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46100" y="1282700"/>
            <a:ext cx="965200" cy="50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485900" y="812800"/>
            <a:ext cx="15925800" cy="939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5300" b="false" i="false" u="none" strike="noStrike">
                <a:solidFill>
                  <a:srgbClr val="A499F2"/>
                </a:solidFill>
                <a:latin typeface="210 OmniGothic 040"/>
              </a:rPr>
              <a:t>ReadUS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