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7" r:id="rId10"/>
    <p:sldId id="263" r:id="rId11"/>
    <p:sldId id="274" r:id="rId12"/>
    <p:sldId id="272" r:id="rId13"/>
    <p:sldId id="275" r:id="rId14"/>
    <p:sldId id="266" r:id="rId15"/>
    <p:sldId id="264" r:id="rId16"/>
    <p:sldId id="268" r:id="rId17"/>
    <p:sldId id="273" r:id="rId18"/>
    <p:sldId id="269" r:id="rId19"/>
    <p:sldId id="270" r:id="rId20"/>
    <p:sldId id="271" r:id="rId21"/>
  </p:sldIdLst>
  <p:sldSz cx="12192000" cy="6858000"/>
  <p:notesSz cx="6858000" cy="9144000"/>
  <p:embeddedFontLst>
    <p:embeddedFont>
      <p:font typeface="맑은 고딕" panose="020B0503020000020004" pitchFamily="50" charset="-127"/>
      <p:regular r:id="rId22"/>
      <p:bold r:id="rId23"/>
    </p:embeddedFont>
    <p:embeddedFont>
      <p:font typeface="메이플스토리" panose="02000800000000000000" pitchFamily="2" charset="-127"/>
      <p:bold r:id="rId24"/>
    </p:embeddedFont>
    <p:embeddedFont>
      <p:font typeface="Abadi" panose="020B0604020104020204" pitchFamily="34" charset="0"/>
      <p:regular r:id="rId25"/>
      <p:bold r:id="rId26"/>
      <p:italic r:id="rId27"/>
      <p:boldItalic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224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E58D38-FE33-BDF7-A4DF-C0F4A134F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E921100-C835-C984-3FD2-2DD6158A1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013D667-7E8C-6F30-3152-ED831041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E922A5-AD7F-655B-891D-214CB7B3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20793-F4DE-B6BC-259D-9A4EC7EB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96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DE2DF7-8AB0-3BF7-6872-87BA5361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E70C68A-15A6-4C0B-F349-E83E26EE9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5AFF226-DBD3-057F-3D28-516D6505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CC97F8-D7C1-6487-10E4-004ADA8D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9E1AED9-F6F1-B327-111E-CE6240D7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76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5D06EDF-8FA0-58F3-FFB3-B33E57A31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BE27BDE-DF34-6580-ED94-6403E11D3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FB09C2C-0023-8743-6BEB-936F7DF5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02F91B9-C5F0-DCE5-3917-1954E5A1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15EDB8E-8627-F377-53E6-741B7B71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81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4AF857-DB6F-BDE6-25D2-3C7DD0E9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CC2C82-92E4-5A88-67FC-81FF8A014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13DEE0-AB6F-7DE6-8816-2EB8A0DA3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E5F9A6-6C6E-366F-43BF-0D7D16CD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0948B6C-4096-6CE7-F28D-4245EFA5D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FE7FE1-7EEA-BEDE-AF50-45E23410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2EE145-67B5-6CA4-D1F4-C9F012A49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09B77D-CD0F-6D2D-CE09-D8B2A547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E0C847-2F0D-CC5D-9BAD-AB1C3D48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4AB72F5-FC25-99B8-4734-9767B8C7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2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A1A870-140B-5416-62BF-5485C63F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D70CDC1-C960-FF59-D5F5-3D8B8A676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30E305-884D-40FE-73D9-CF520138B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5E4DB99-AAE5-6BC2-937D-3953A625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AF4F08-E431-9D16-3685-AB3557DB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C70053C-52AC-9ED0-AE86-4042A54C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59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966D24-6A89-1BBC-A781-B3F22A42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517B3A-A084-8D1D-38FE-EFB01AFDF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348D550-765D-A469-87F5-ABE60B4DB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78EE824-B37E-411C-9305-410095D8E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03F8CEC-238F-DD3A-F05D-57203DA40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33F1BE9-CC15-828A-7CB7-EAAF2CE3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0E00D9E-63B6-D0B7-B9A1-ED862DC4A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702C45D-982D-5F74-37BD-36CDC3BC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4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6A8F9E-AC8A-A5AE-1151-A130073E8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1E989E9-2859-C477-9631-BA0162EC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EBEF284-FEB7-402D-0FEC-6F2EE08C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EC1E40A-E9DB-CDAF-6811-05F91775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17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8F6229-E86A-DBFB-9566-2CEDABAD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BD5257A-D51A-2013-5F96-6D45139E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F03320-CB4B-8CA4-005B-9FA64E65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3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AC645B-40D7-8438-6FC1-153C242E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2AF3680-DAF9-4D14-63AC-5225B3CF8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8A71AB6-DB85-FEB7-1D08-22BD4F192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6573B10-4287-3C66-A4B8-DE4E2985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FA3D8F-9EC8-1FB4-BBB0-56CA927D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4E0BBFA-B945-2F9C-991F-EFAE017C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49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439ACA-F22F-ADF8-5E3D-6CD4B959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1F927A1-E8DC-7104-4DC2-E89721EF8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C96B659-CCF9-FEE3-4799-C37327315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8D8EB7E-AE83-30D2-8C6B-AD3C4E11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953C53D-7DF4-754B-E227-B4F14E5AD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07A31A4-A25E-1E6F-E504-3056A891F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49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4B6D841-459B-25A4-1701-2AF3FEA3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AD66856-806C-A79F-3519-2B1EC1383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444050-2510-B33C-E0C0-A32233AB3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9CA191-8ED8-4906-978E-BC23B54D2B7B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05566D-E22A-7C08-B965-BD5688956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02296F-1860-33C2-F3A6-130E14567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80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7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5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8.gif"/><Relationship Id="rId5" Type="http://schemas.openxmlformats.org/officeDocument/2006/relationships/image" Target="../media/image5.pn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0.gif"/><Relationship Id="rId5" Type="http://schemas.openxmlformats.org/officeDocument/2006/relationships/image" Target="../media/image5.png"/><Relationship Id="rId10" Type="http://schemas.openxmlformats.org/officeDocument/2006/relationships/image" Target="../media/image19.gif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858A31-BEDD-3FB1-56AE-62276D071083}"/>
              </a:ext>
            </a:extLst>
          </p:cNvPr>
          <p:cNvSpPr txBox="1"/>
          <p:nvPr/>
        </p:nvSpPr>
        <p:spPr>
          <a:xfrm>
            <a:off x="974163" y="2320551"/>
            <a:ext cx="104349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500" b="1" dirty="0">
                <a:ln w="31750">
                  <a:solidFill>
                    <a:schemeClr val="bg1"/>
                  </a:solidFill>
                  <a:prstDash val="solid"/>
                </a:ln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프로젝트 종합설계</a:t>
            </a:r>
            <a:endParaRPr lang="ko-KR" altLang="en-US" sz="5400" b="1" dirty="0">
              <a:ln w="31750">
                <a:solidFill>
                  <a:schemeClr val="bg1"/>
                </a:solidFill>
                <a:prstDash val="solid"/>
              </a:ln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메이플스토리" panose="02000800000000000000" pitchFamily="2" charset="-127"/>
              <a:ea typeface="메이플스토리" panose="02000800000000000000" pitchFamily="2" charset="-127"/>
              <a:cs typeface="둥근모꼴" panose="020B0500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BADD4-BC5D-049C-DBEA-BA08307CB0DF}"/>
              </a:ext>
            </a:extLst>
          </p:cNvPr>
          <p:cNvSpPr txBox="1"/>
          <p:nvPr/>
        </p:nvSpPr>
        <p:spPr>
          <a:xfrm>
            <a:off x="6810617" y="5302891"/>
            <a:ext cx="4019049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85000"/>
                <a:lumOff val="1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>
                <a:ln w="317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1">
                      <a:lumMod val="85000"/>
                      <a:lumOff val="1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202151035 </a:t>
            </a:r>
            <a:r>
              <a:rPr lang="ko-KR" altLang="en-US" sz="3600" dirty="0">
                <a:ln w="317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1">
                      <a:lumMod val="85000"/>
                      <a:lumOff val="1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권성진</a:t>
            </a:r>
            <a:endParaRPr lang="ko-KR" altLang="en-US" sz="9600" dirty="0">
              <a:ln w="3175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1">
                    <a:lumMod val="85000"/>
                    <a:lumOff val="15000"/>
                  </a:schemeClr>
                </a:outerShdw>
              </a:effectLst>
              <a:latin typeface="메이플스토리" panose="02000800000000000000" pitchFamily="2" charset="-127"/>
              <a:ea typeface="메이플스토리" panose="02000800000000000000" pitchFamily="2" charset="-127"/>
              <a:cs typeface="둥근모꼴" panose="020B0500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3B099CAF-9C1E-A9FB-2FA1-9570E398B1E1}"/>
              </a:ext>
            </a:extLst>
          </p:cNvPr>
          <p:cNvGrpSpPr/>
          <p:nvPr/>
        </p:nvGrpSpPr>
        <p:grpSpPr>
          <a:xfrm>
            <a:off x="4127787" y="4237677"/>
            <a:ext cx="3619213" cy="789616"/>
            <a:chOff x="3884379" y="4042801"/>
            <a:chExt cx="4423241" cy="490267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446955B-A9E7-EE99-84EF-EE4847872AFE}"/>
                </a:ext>
              </a:extLst>
            </p:cNvPr>
            <p:cNvGrpSpPr/>
            <p:nvPr/>
          </p:nvGrpSpPr>
          <p:grpSpPr>
            <a:xfrm>
              <a:off x="3884379" y="4042801"/>
              <a:ext cx="4423241" cy="490267"/>
              <a:chOff x="3844038" y="3971083"/>
              <a:chExt cx="4423241" cy="490267"/>
            </a:xfrm>
          </p:grpSpPr>
          <p:pic>
            <p:nvPicPr>
              <p:cNvPr id="8" name="그림 7" descr="유리이(가) 표시된 사진&#10;&#10;자동 생성된 설명">
                <a:extLst>
                  <a:ext uri="{FF2B5EF4-FFF2-40B4-BE49-F238E27FC236}">
                    <a16:creationId xmlns:a16="http://schemas.microsoft.com/office/drawing/2014/main" id="{96C30F4E-DC42-4582-5A22-FFAB33902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4038" y="3971083"/>
                <a:ext cx="3356442" cy="490267"/>
              </a:xfrm>
              <a:prstGeom prst="rect">
                <a:avLst/>
              </a:prstGeom>
            </p:spPr>
          </p:pic>
          <p:pic>
            <p:nvPicPr>
              <p:cNvPr id="9" name="그림 8" descr="유리이(가) 표시된 사진&#10;&#10;자동 생성된 설명">
                <a:extLst>
                  <a:ext uri="{FF2B5EF4-FFF2-40B4-BE49-F238E27FC236}">
                    <a16:creationId xmlns:a16="http://schemas.microsoft.com/office/drawing/2014/main" id="{679E63EB-E3BF-CC24-3A1C-120A70CD7A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36"/>
              <a:stretch/>
            </p:blipFill>
            <p:spPr>
              <a:xfrm>
                <a:off x="5244352" y="3971083"/>
                <a:ext cx="3022927" cy="490267"/>
              </a:xfrm>
              <a:prstGeom prst="rect">
                <a:avLst/>
              </a:prstGeom>
            </p:spPr>
          </p:pic>
        </p:grp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311D3FD9-3DBC-D656-3A22-E0D58A6062AE}"/>
                </a:ext>
              </a:extLst>
            </p:cNvPr>
            <p:cNvSpPr/>
            <p:nvPr/>
          </p:nvSpPr>
          <p:spPr>
            <a:xfrm rot="5400000">
              <a:off x="4327129" y="4016267"/>
              <a:ext cx="261657" cy="55754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09305A-F241-F62F-8DD9-955C13F00A40}"/>
              </a:ext>
            </a:extLst>
          </p:cNvPr>
          <p:cNvSpPr txBox="1"/>
          <p:nvPr/>
        </p:nvSpPr>
        <p:spPr>
          <a:xfrm>
            <a:off x="5010801" y="4309319"/>
            <a:ext cx="2361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rgbClr val="FFC000"/>
                </a:solidFill>
                <a:latin typeface="메이플스토리" panose="02000800000000000000" pitchFamily="2" charset="-127"/>
                <a:ea typeface="메이플스토리" panose="02000800000000000000" pitchFamily="2" charset="-127"/>
              </a:rPr>
              <a:t>메모리 필드</a:t>
            </a:r>
          </a:p>
        </p:txBody>
      </p:sp>
    </p:spTree>
    <p:extLst>
      <p:ext uri="{BB962C8B-B14F-4D97-AF65-F5344CB8AC3E}">
        <p14:creationId xmlns:p14="http://schemas.microsoft.com/office/powerpoint/2010/main" val="193063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으아ㅡ야ㅏㅏㄹ">
            <a:hlinkClick r:id="" action="ppaction://media"/>
            <a:extLst>
              <a:ext uri="{FF2B5EF4-FFF2-40B4-BE49-F238E27FC236}">
                <a16:creationId xmlns:a16="http://schemas.microsoft.com/office/drawing/2014/main" id="{CCD9B314-EB68-16BA-1B84-00D6E0E2B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PC 게임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D1EF2B-6F8D-9051-DDA4-CBDEEA3DB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74"/>
          <a:stretch>
            <a:fillRect/>
          </a:stretch>
        </p:blipFill>
        <p:spPr>
          <a:xfrm>
            <a:off x="989658" y="2678052"/>
            <a:ext cx="1926979" cy="3761219"/>
          </a:xfrm>
          <a:prstGeom prst="rect">
            <a:avLst/>
          </a:prstGeom>
        </p:spPr>
      </p:pic>
      <p:pic>
        <p:nvPicPr>
          <p:cNvPr id="7" name="그림 6" descr="텍스트, 스크린샷, 멀티미디어 소프트웨어, PC 게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0C3E07-B135-6C61-62D6-E9D95845D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3"/>
          <a:stretch>
            <a:fillRect/>
          </a:stretch>
        </p:blipFill>
        <p:spPr>
          <a:xfrm>
            <a:off x="2916637" y="2678052"/>
            <a:ext cx="1807763" cy="3761220"/>
          </a:xfrm>
          <a:prstGeom prst="rect">
            <a:avLst/>
          </a:prstGeom>
        </p:spPr>
      </p:pic>
      <p:pic>
        <p:nvPicPr>
          <p:cNvPr id="11" name="그림 10" descr="텍스트, 스크린샷, PC 게임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040546-3157-2A0A-1E4E-554D680A1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3"/>
          <a:stretch>
            <a:fillRect/>
          </a:stretch>
        </p:blipFill>
        <p:spPr>
          <a:xfrm>
            <a:off x="4724400" y="2678050"/>
            <a:ext cx="1926979" cy="3761221"/>
          </a:xfrm>
          <a:prstGeom prst="rect">
            <a:avLst/>
          </a:prstGeom>
        </p:spPr>
      </p:pic>
      <p:pic>
        <p:nvPicPr>
          <p:cNvPr id="13" name="그림 12" descr="텍스트, 만화 영화, 스크린샷, PC 게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362708-407C-8D2A-E059-44CB2407A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89"/>
          <a:stretch>
            <a:fillRect/>
          </a:stretch>
        </p:blipFill>
        <p:spPr>
          <a:xfrm>
            <a:off x="6651379" y="2678050"/>
            <a:ext cx="1654421" cy="3761222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0D77E19-9C69-2DE8-4578-181242B3D0D2}"/>
              </a:ext>
            </a:extLst>
          </p:cNvPr>
          <p:cNvGrpSpPr/>
          <p:nvPr/>
        </p:nvGrpSpPr>
        <p:grpSpPr>
          <a:xfrm>
            <a:off x="237579" y="257707"/>
            <a:ext cx="6278905" cy="1433945"/>
            <a:chOff x="2917279" y="3115207"/>
            <a:chExt cx="6278905" cy="1433945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8A4A04E-B4A2-57E9-D308-10D72CC99029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18" name="그림 17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039E1429-E0ED-5629-C5AC-E8F7065E4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8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B36A31D2-2BAE-D3F2-9CBC-CD41EE98D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0" name="그림 1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C171BFEB-47FD-4460-9CE5-B95898EC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E51FA91E-8152-9476-D6A8-A33BA4553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7B0F815B-FB69-32C5-116A-30E4F215C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3631F7D2-8C2F-F924-8509-956AD9921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80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870CC7-B245-0689-8A7A-F0352F22A519}"/>
                </a:ext>
              </a:extLst>
            </p:cNvPr>
            <p:cNvSpPr txBox="1"/>
            <p:nvPr/>
          </p:nvSpPr>
          <p:spPr>
            <a:xfrm>
              <a:off x="3775748" y="3447283"/>
              <a:ext cx="48746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17" name="그림 16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5631C0A4-26D2-10F5-A06F-6BBE210DF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pic>
        <p:nvPicPr>
          <p:cNvPr id="25" name="그림 24" descr="텍스트, 스크린샷, PC 게임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01DCEC-807E-9019-D58E-812DE98E77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0"/>
          <a:stretch>
            <a:fillRect/>
          </a:stretch>
        </p:blipFill>
        <p:spPr>
          <a:xfrm>
            <a:off x="8305800" y="2678050"/>
            <a:ext cx="2489200" cy="37612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BD3129-A2DF-D3B0-3859-70C0CC5CC37C}"/>
              </a:ext>
            </a:extLst>
          </p:cNvPr>
          <p:cNvSpPr txBox="1"/>
          <p:nvPr/>
        </p:nvSpPr>
        <p:spPr>
          <a:xfrm>
            <a:off x="542622" y="1954020"/>
            <a:ext cx="6696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Ai 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다양한 </a:t>
            </a:r>
            <a:r>
              <a:rPr lang="ko-KR" altLang="en-US" sz="2400" dirty="0" err="1">
                <a:latin typeface="메이플스토리" panose="02000800000000000000" pitchFamily="2" charset="-127"/>
                <a:ea typeface="메이플스토리" panose="02000800000000000000" pitchFamily="2" charset="-127"/>
              </a:rPr>
              <a:t>감정표현이미지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사진 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603D70B-10D0-71B1-5D4D-CE1E16747B8A}"/>
              </a:ext>
            </a:extLst>
          </p:cNvPr>
          <p:cNvSpPr/>
          <p:nvPr/>
        </p:nvSpPr>
        <p:spPr>
          <a:xfrm>
            <a:off x="989658" y="2678049"/>
            <a:ext cx="9805342" cy="3761222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78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5AA5669D-0745-8318-F54D-FB6D8C3CF48F}"/>
              </a:ext>
            </a:extLst>
          </p:cNvPr>
          <p:cNvGrpSpPr/>
          <p:nvPr/>
        </p:nvGrpSpPr>
        <p:grpSpPr>
          <a:xfrm>
            <a:off x="237579" y="257707"/>
            <a:ext cx="6278905" cy="1433945"/>
            <a:chOff x="2917279" y="3115207"/>
            <a:chExt cx="6278905" cy="14339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71AF8C8-8187-101D-5780-66A426426596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8" name="그림 7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EC7A8242-7853-90C7-F097-9C132D5D7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8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CCBCACC5-F19A-6FDA-95FB-80BE0959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그림 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14FBFF7F-A91D-E979-3166-C7AFF0582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7B87A8FD-B360-8B33-2BB9-CE5701A57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6A87A889-516D-9CA7-4B57-A57B0220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0D1530BF-8908-433B-77ED-B4FD00483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80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2B46CD-E876-6791-9C34-EB5EE43A59FB}"/>
                </a:ext>
              </a:extLst>
            </p:cNvPr>
            <p:cNvSpPr txBox="1"/>
            <p:nvPr/>
          </p:nvSpPr>
          <p:spPr>
            <a:xfrm>
              <a:off x="3775748" y="3447283"/>
              <a:ext cx="48746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7" name="그림 6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1CF8EDA3-46D6-BC40-38E5-7515FCC8A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21D453BA-6C37-1E62-A8F1-DEC48A189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80" y="2616949"/>
            <a:ext cx="5447220" cy="352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그림 21" descr="스크린샷, 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B58760-D7FE-C465-6C0E-053AF4A66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6" y="2616949"/>
            <a:ext cx="5652604" cy="352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43CCD8-49F7-422B-7352-8F412DAAE313}"/>
              </a:ext>
            </a:extLst>
          </p:cNvPr>
          <p:cNvSpPr txBox="1"/>
          <p:nvPr/>
        </p:nvSpPr>
        <p:spPr>
          <a:xfrm>
            <a:off x="542622" y="1954020"/>
            <a:ext cx="6696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제작시스템과 컨테이너 및 제련소 시스템  </a:t>
            </a:r>
          </a:p>
        </p:txBody>
      </p:sp>
    </p:spTree>
    <p:extLst>
      <p:ext uri="{BB962C8B-B14F-4D97-AF65-F5344CB8AC3E}">
        <p14:creationId xmlns:p14="http://schemas.microsoft.com/office/powerpoint/2010/main" val="409445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BC5EB35-B3F9-1B25-BF80-9613F06EBF13}"/>
              </a:ext>
            </a:extLst>
          </p:cNvPr>
          <p:cNvGrpSpPr/>
          <p:nvPr/>
        </p:nvGrpSpPr>
        <p:grpSpPr>
          <a:xfrm>
            <a:off x="237579" y="257707"/>
            <a:ext cx="6278905" cy="1433945"/>
            <a:chOff x="2917279" y="3115207"/>
            <a:chExt cx="6278905" cy="14339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70FA19A-39DB-F8C2-C190-88EE03AF5555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8" name="그림 7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C91EFEB1-92AF-079F-FD9C-63E3CC467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8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19115E0F-AEAA-B4A4-0E79-5EBB88E6F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그림 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372DD7C4-71DC-D853-2F7F-BBB692D96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57148806-CA65-0031-330F-C98A56B98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72361C6A-677B-6BD1-40B7-DB57366AA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661F5D15-908A-50BE-FE36-4C36980AF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80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7AC114-617C-DB2B-8F48-3B0B1A817A23}"/>
                </a:ext>
              </a:extLst>
            </p:cNvPr>
            <p:cNvSpPr txBox="1"/>
            <p:nvPr/>
          </p:nvSpPr>
          <p:spPr>
            <a:xfrm>
              <a:off x="3775748" y="3447283"/>
              <a:ext cx="48746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7" name="그림 6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B19E12E2-663C-CC4B-6BDB-EA41C50DE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23E1132-1E4C-458D-95E5-FD947425BBEC}"/>
              </a:ext>
            </a:extLst>
          </p:cNvPr>
          <p:cNvSpPr txBox="1"/>
          <p:nvPr/>
        </p:nvSpPr>
        <p:spPr>
          <a:xfrm>
            <a:off x="806534" y="2118241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o-KR" altLang="en-US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기본 농사 시스템 </a:t>
            </a:r>
            <a:r>
              <a:rPr lang="en-US" altLang="ko-KR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(Farming System)</a:t>
            </a:r>
          </a:p>
          <a:p>
            <a:pPr>
              <a:buNone/>
            </a:pPr>
            <a:endParaRPr lang="en-US" altLang="ko-KR" sz="2800" b="1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작물 심기</a:t>
            </a:r>
            <a:r>
              <a:rPr lang="en-US" altLang="ko-KR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(Planting)</a:t>
            </a:r>
            <a:endParaRPr lang="en-US" altLang="ko-KR" sz="28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작물 성장</a:t>
            </a:r>
            <a:r>
              <a:rPr lang="en-US" altLang="ko-KR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(Growth Cycle)</a:t>
            </a:r>
            <a:endParaRPr lang="en-US" altLang="ko-KR" sz="28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수확</a:t>
            </a:r>
            <a:r>
              <a:rPr lang="en-US" altLang="ko-KR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(Harvesting)</a:t>
            </a:r>
            <a:endParaRPr lang="en-US" altLang="ko-KR" sz="28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제거</a:t>
            </a:r>
            <a:r>
              <a:rPr lang="en-US" altLang="ko-KR" sz="28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(Removing / Clearing)</a:t>
            </a:r>
            <a:endParaRPr lang="en-US" altLang="ko-KR" sz="28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F2D730-B5CC-1F80-7DE5-FC0433B993B6}"/>
              </a:ext>
            </a:extLst>
          </p:cNvPr>
          <p:cNvSpPr txBox="1"/>
          <p:nvPr/>
        </p:nvSpPr>
        <p:spPr>
          <a:xfrm>
            <a:off x="819335" y="5386707"/>
            <a:ext cx="9724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작물 심기 → 성장 → 수확까지 직접 관리하는 농사 시스템</a:t>
            </a:r>
          </a:p>
        </p:txBody>
      </p:sp>
    </p:spTree>
    <p:extLst>
      <p:ext uri="{BB962C8B-B14F-4D97-AF65-F5344CB8AC3E}">
        <p14:creationId xmlns:p14="http://schemas.microsoft.com/office/powerpoint/2010/main" val="2801196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농사">
            <a:hlinkClick r:id="" action="ppaction://media"/>
            <a:extLst>
              <a:ext uri="{FF2B5EF4-FFF2-40B4-BE49-F238E27FC236}">
                <a16:creationId xmlns:a16="http://schemas.microsoft.com/office/drawing/2014/main" id="{CCC5BD67-04DD-F1E6-ECCE-2E8D4644A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2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8788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6D78C-BDB6-5254-A2D8-3E0040B6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948FFA2E-B4D5-B101-59DA-4B14C02D3FD9}"/>
              </a:ext>
            </a:extLst>
          </p:cNvPr>
          <p:cNvGrpSpPr/>
          <p:nvPr/>
        </p:nvGrpSpPr>
        <p:grpSpPr>
          <a:xfrm>
            <a:off x="237579" y="257707"/>
            <a:ext cx="6278905" cy="1433945"/>
            <a:chOff x="2917279" y="3115207"/>
            <a:chExt cx="6278905" cy="1433945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0F2DC8FE-4F69-C0F5-F6CB-5E4CC112D4BE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24" name="그림 23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99EB1C2C-F04A-3143-56AB-A6678AA01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8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B5738D3C-E631-C163-437C-4526C88EC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6" name="그림 25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CB8ACCF3-C5FE-E1F4-3213-CD9CDB3FD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9648E537-B7A0-964E-3108-739C4DEC4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4CF59B35-0703-FDC1-DD74-CE15EF19E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A16E3380-E14C-9ED8-7853-4703E39E0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80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534B47-48FA-A2C4-D869-5F3CEAF39463}"/>
                </a:ext>
              </a:extLst>
            </p:cNvPr>
            <p:cNvSpPr txBox="1"/>
            <p:nvPr/>
          </p:nvSpPr>
          <p:spPr>
            <a:xfrm>
              <a:off x="3775748" y="3447283"/>
              <a:ext cx="48746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23" name="그림 22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1080B424-6365-D57D-6213-A162A1AF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B208992E-604F-A053-EAF1-066895B094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063"/>
          <a:stretch>
            <a:fillRect/>
          </a:stretch>
        </p:blipFill>
        <p:spPr>
          <a:xfrm>
            <a:off x="4885267" y="2616949"/>
            <a:ext cx="2988736" cy="3747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5975F315-F9E0-C695-A616-A347EF744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2971" y="2616949"/>
            <a:ext cx="3020829" cy="3747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그림 37" descr="텍스트, 스크린샷, 멀티미디어 소프트웨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BC3DE2-E373-70E8-9E7F-C4FB935C90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0" y="2678053"/>
            <a:ext cx="3606110" cy="35901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F7AF3C-827E-F51D-C9DB-82A65185869E}"/>
              </a:ext>
            </a:extLst>
          </p:cNvPr>
          <p:cNvSpPr txBox="1"/>
          <p:nvPr/>
        </p:nvSpPr>
        <p:spPr>
          <a:xfrm>
            <a:off x="542622" y="1954020"/>
            <a:ext cx="6696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간의 작물 데이터베이스 시스템 </a:t>
            </a:r>
          </a:p>
        </p:txBody>
      </p:sp>
    </p:spTree>
    <p:extLst>
      <p:ext uri="{BB962C8B-B14F-4D97-AF65-F5344CB8AC3E}">
        <p14:creationId xmlns:p14="http://schemas.microsoft.com/office/powerpoint/2010/main" val="2719858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D2CEE3B-9B25-048C-96FC-AE6661663F5D}"/>
              </a:ext>
            </a:extLst>
          </p:cNvPr>
          <p:cNvGrpSpPr/>
          <p:nvPr/>
        </p:nvGrpSpPr>
        <p:grpSpPr>
          <a:xfrm>
            <a:off x="237579" y="257707"/>
            <a:ext cx="6278905" cy="1433945"/>
            <a:chOff x="2917279" y="3115207"/>
            <a:chExt cx="6278905" cy="14339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F843B82B-84F0-2A3B-0E01-28CED7EFD3FE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8" name="그림 7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A81F4177-CC97-41F4-CF91-22CF8502A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8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B83B404E-F481-11B5-5819-6FB734A84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그림 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292A8085-0D6D-B9D4-0EBB-94EFF93EC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E2517EC0-4428-7352-53DA-975FC759A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975F93EB-9379-FB71-36C6-1FEEF51E1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C40E0DED-A877-B254-FA7A-39ABAB271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80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CB5304-3AA6-B560-6642-FFEB38AE2E47}"/>
                </a:ext>
              </a:extLst>
            </p:cNvPr>
            <p:cNvSpPr txBox="1"/>
            <p:nvPr/>
          </p:nvSpPr>
          <p:spPr>
            <a:xfrm>
              <a:off x="3775748" y="3447283"/>
              <a:ext cx="48746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7" name="그림 6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FA767E3D-36D4-FAEC-5261-4EC007B7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471DF84-A485-7195-2951-7CE07B9FB611}"/>
              </a:ext>
            </a:extLst>
          </p:cNvPr>
          <p:cNvSpPr txBox="1"/>
          <p:nvPr/>
        </p:nvSpPr>
        <p:spPr>
          <a:xfrm>
            <a:off x="485357" y="187116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전투관련 시스템 요약  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D5B117D6-A2A1-D5CF-BF8C-ED7E96C9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71" y="2758556"/>
            <a:ext cx="627620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en-US" sz="2800" dirty="0"/>
              <a:t> </a:t>
            </a:r>
            <a:r>
              <a:rPr lang="ko-KR" altLang="en-US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씬 이동</a:t>
            </a:r>
            <a:r>
              <a:rPr lang="en-US" altLang="ko-KR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(Scene Transition)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몬스터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스폰</a:t>
            </a: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Monster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Spawn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경험치 시스템(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Experience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System)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레벨업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Level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Up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스킬 선택(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Skill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Selection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랜덤 스킬 시스템(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Random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Skill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Offer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HP 감소(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Damage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/ HP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Reduction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플레이어 사망(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Player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Death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520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전투 시연영상">
            <a:hlinkClick r:id="" action="ppaction://media"/>
            <a:extLst>
              <a:ext uri="{FF2B5EF4-FFF2-40B4-BE49-F238E27FC236}">
                <a16:creationId xmlns:a16="http://schemas.microsoft.com/office/drawing/2014/main" id="{86DFA291-ED5C-6AA2-E810-9BDD55F4BF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460F047-E52A-DB64-A3D2-3BAF7BB2CD62}"/>
              </a:ext>
            </a:extLst>
          </p:cNvPr>
          <p:cNvSpPr txBox="1"/>
          <p:nvPr/>
        </p:nvSpPr>
        <p:spPr>
          <a:xfrm>
            <a:off x="914398" y="2451810"/>
            <a:ext cx="7010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0" i="0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1. Ai NPC</a:t>
            </a:r>
            <a:r>
              <a:rPr lang="ko-KR" altLang="en-US" sz="4000" b="0" i="0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의 반응 </a:t>
            </a:r>
            <a:r>
              <a:rPr lang="ko-KR" altLang="en-US" sz="4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감정 추가 </a:t>
            </a:r>
            <a:r>
              <a:rPr lang="ko-KR" altLang="en-US" sz="4000" b="1" i="0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개선</a:t>
            </a:r>
            <a:endParaRPr lang="ko-KR" altLang="en-US" sz="40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96BB9C-0CF3-3D63-4C0A-5B263BF0FFDB}"/>
              </a:ext>
            </a:extLst>
          </p:cNvPr>
          <p:cNvSpPr txBox="1"/>
          <p:nvPr/>
        </p:nvSpPr>
        <p:spPr>
          <a:xfrm>
            <a:off x="914398" y="3336667"/>
            <a:ext cx="103248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2.</a:t>
            </a:r>
            <a:r>
              <a:rPr lang="ko-KR" altLang="en-US" sz="4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 </a:t>
            </a:r>
            <a:r>
              <a:rPr lang="ko-KR" altLang="en-US" sz="4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몬스터가 배치된 무한 </a:t>
            </a:r>
            <a:r>
              <a:rPr lang="ko-KR" altLang="en-US" sz="4000" b="1" dirty="0" err="1">
                <a:latin typeface="메이플스토리" panose="02000800000000000000" pitchFamily="2" charset="-127"/>
                <a:ea typeface="메이플스토리" panose="02000800000000000000" pitchFamily="2" charset="-127"/>
              </a:rPr>
              <a:t>맵을</a:t>
            </a:r>
            <a:r>
              <a:rPr lang="ko-KR" altLang="en-US" sz="4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수정</a:t>
            </a:r>
            <a:r>
              <a:rPr lang="en-US" altLang="ko-KR" sz="4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,</a:t>
            </a:r>
            <a:r>
              <a:rPr lang="ko-KR" altLang="en-US" sz="4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 </a:t>
            </a:r>
            <a:r>
              <a:rPr lang="ko-KR" altLang="en-US" sz="4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특정 오브젝트를</a:t>
            </a:r>
            <a:endParaRPr lang="en-US" altLang="ko-KR" sz="4000" b="1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r>
              <a:rPr lang="ko-KR" altLang="en-US" sz="4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   클릭하면 보스가 등장</a:t>
            </a:r>
            <a:r>
              <a:rPr lang="ko-KR" altLang="en-US" sz="4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하도록 구현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F6368F-F74B-2106-0094-DD4369132D9E}"/>
              </a:ext>
            </a:extLst>
          </p:cNvPr>
          <p:cNvSpPr txBox="1"/>
          <p:nvPr/>
        </p:nvSpPr>
        <p:spPr>
          <a:xfrm>
            <a:off x="952742" y="485006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3.</a:t>
            </a:r>
            <a:r>
              <a:rPr lang="ko-KR" altLang="en-US" sz="4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 기존 버그들 수정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B6DE6050-CCC4-A5BD-5C50-F5AE780DEB43}"/>
              </a:ext>
            </a:extLst>
          </p:cNvPr>
          <p:cNvGrpSpPr/>
          <p:nvPr/>
        </p:nvGrpSpPr>
        <p:grpSpPr>
          <a:xfrm>
            <a:off x="623200" y="891162"/>
            <a:ext cx="6406250" cy="1336333"/>
            <a:chOff x="3523107" y="1938177"/>
            <a:chExt cx="4815169" cy="1336333"/>
          </a:xfrm>
        </p:grpSpPr>
        <p:pic>
          <p:nvPicPr>
            <p:cNvPr id="32" name="그림 31" descr="조류이(가) 표시된 사진&#10;&#10;자동 생성된 설명">
              <a:extLst>
                <a:ext uri="{FF2B5EF4-FFF2-40B4-BE49-F238E27FC236}">
                  <a16:creationId xmlns:a16="http://schemas.microsoft.com/office/drawing/2014/main" id="{3C4A5B41-332D-5451-DE35-5A3CD38C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B61AECBB-5A9F-F77B-B637-77F0AFCB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그림 33" descr="테이블이(가) 표시된 사진&#10;&#10;자동 생성된 설명">
              <a:extLst>
                <a:ext uri="{FF2B5EF4-FFF2-40B4-BE49-F238E27FC236}">
                  <a16:creationId xmlns:a16="http://schemas.microsoft.com/office/drawing/2014/main" id="{CECC6A06-A232-F6D1-5753-745E1AE4F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B110ED7D-8687-689D-C770-48AD7BE7F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F447CFD4-59A4-4354-B9E8-801ADF9E5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47564D9D-8849-6D77-10BD-FE7C64AEC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37B3E27-232B-DB0E-DA4B-4B9082F40A32}"/>
              </a:ext>
            </a:extLst>
          </p:cNvPr>
          <p:cNvSpPr txBox="1"/>
          <p:nvPr/>
        </p:nvSpPr>
        <p:spPr>
          <a:xfrm>
            <a:off x="1624927" y="1185954"/>
            <a:ext cx="5063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03. </a:t>
            </a:r>
            <a:r>
              <a:rPr lang="ko-KR" altLang="en-US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게임 향후 계획</a:t>
            </a:r>
          </a:p>
        </p:txBody>
      </p:sp>
      <p:pic>
        <p:nvPicPr>
          <p:cNvPr id="39" name="그림 38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68FB1C34-433D-3EAE-9C39-666851BD3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27" y="1361418"/>
            <a:ext cx="502405" cy="5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99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6265F11-B46E-9680-03CE-715596789FE5}"/>
              </a:ext>
            </a:extLst>
          </p:cNvPr>
          <p:cNvGrpSpPr/>
          <p:nvPr/>
        </p:nvGrpSpPr>
        <p:grpSpPr>
          <a:xfrm>
            <a:off x="1200695" y="898634"/>
            <a:ext cx="9790610" cy="5202895"/>
            <a:chOff x="1276576" y="998417"/>
            <a:chExt cx="9638847" cy="5024284"/>
          </a:xfrm>
          <a:effectLst/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7B1BC3FF-53D0-14A4-FDD7-D1FE71DC2849}"/>
                </a:ext>
              </a:extLst>
            </p:cNvPr>
            <p:cNvSpPr/>
            <p:nvPr/>
          </p:nvSpPr>
          <p:spPr>
            <a:xfrm>
              <a:off x="1276576" y="998417"/>
              <a:ext cx="9638847" cy="5024284"/>
            </a:xfrm>
            <a:prstGeom prst="roundRect">
              <a:avLst>
                <a:gd name="adj" fmla="val 4243"/>
              </a:avLst>
            </a:prstGeom>
            <a:solidFill>
              <a:schemeClr val="tx1"/>
            </a:solidFill>
            <a:ln w="165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2B5B88-7D9A-9CBD-1904-D7309E93ECAF}"/>
                </a:ext>
              </a:extLst>
            </p:cNvPr>
            <p:cNvSpPr txBox="1"/>
            <p:nvPr/>
          </p:nvSpPr>
          <p:spPr>
            <a:xfrm>
              <a:off x="6165614" y="1511948"/>
              <a:ext cx="1847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52899AA-14D1-7F1E-AB06-B25F5124E034}"/>
                </a:ext>
              </a:extLst>
            </p:cNvPr>
            <p:cNvGrpSpPr/>
            <p:nvPr/>
          </p:nvGrpSpPr>
          <p:grpSpPr>
            <a:xfrm>
              <a:off x="10279160" y="1264195"/>
              <a:ext cx="294695" cy="294695"/>
              <a:chOff x="10288125" y="1264195"/>
              <a:chExt cx="294695" cy="294695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E6E1F838-EFCE-9C84-AC54-991EB7D9C221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D77F9809-306F-4116-68AD-C6580F7B9841}"/>
                  </a:ext>
                </a:extLst>
              </p:cNvPr>
              <p:cNvCxnSpPr>
                <a:stCxn id="20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CB173B28-5EED-6688-58CC-0F4553ED90C6}"/>
                  </a:ext>
                </a:extLst>
              </p:cNvPr>
              <p:cNvCxnSpPr>
                <a:stCxn id="20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E29EC927-D5CD-8101-F459-4A9CF2459DD4}"/>
                </a:ext>
              </a:extLst>
            </p:cNvPr>
            <p:cNvGrpSpPr/>
            <p:nvPr/>
          </p:nvGrpSpPr>
          <p:grpSpPr>
            <a:xfrm>
              <a:off x="10279160" y="5396925"/>
              <a:ext cx="294695" cy="294695"/>
              <a:chOff x="10288125" y="1264195"/>
              <a:chExt cx="294695" cy="294695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14271A2F-FBCC-5FCC-79D7-6CA747F739B5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317807D-FCBE-B02C-E683-6E26EEE91B5B}"/>
                  </a:ext>
                </a:extLst>
              </p:cNvPr>
              <p:cNvCxnSpPr>
                <a:stCxn id="17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8AAE8328-1DF6-3D87-A6AE-25E927BC6F2E}"/>
                  </a:ext>
                </a:extLst>
              </p:cNvPr>
              <p:cNvCxnSpPr>
                <a:stCxn id="17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EE0CDC4-72E9-E860-943E-1A54BB2D38BD}"/>
                </a:ext>
              </a:extLst>
            </p:cNvPr>
            <p:cNvGrpSpPr/>
            <p:nvPr/>
          </p:nvGrpSpPr>
          <p:grpSpPr>
            <a:xfrm>
              <a:off x="1601327" y="5396925"/>
              <a:ext cx="294695" cy="294695"/>
              <a:chOff x="10288125" y="1264195"/>
              <a:chExt cx="294695" cy="294695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F9E77B31-791E-561B-CEF0-C44A000BA4C6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D9B948BA-FB15-E0CD-3B8D-0BA845050C8E}"/>
                  </a:ext>
                </a:extLst>
              </p:cNvPr>
              <p:cNvCxnSpPr>
                <a:stCxn id="14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8A769E99-D518-494B-736D-F7621FB37B11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69989B5-4757-AC38-A9D9-0344758B7B33}"/>
                </a:ext>
              </a:extLst>
            </p:cNvPr>
            <p:cNvGrpSpPr/>
            <p:nvPr/>
          </p:nvGrpSpPr>
          <p:grpSpPr>
            <a:xfrm>
              <a:off x="1601327" y="1264195"/>
              <a:ext cx="294695" cy="294695"/>
              <a:chOff x="10288125" y="1264195"/>
              <a:chExt cx="294695" cy="294695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9BDCECB6-D5A8-1966-D190-78837109FAF9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93E2AA65-7711-E955-AFAA-A530D7381CC5}"/>
                  </a:ext>
                </a:extLst>
              </p:cNvPr>
              <p:cNvCxnSpPr>
                <a:stCxn id="11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E570E4F7-13DA-649C-BD55-2F6F566CDE4B}"/>
                  </a:ext>
                </a:extLst>
              </p:cNvPr>
              <p:cNvCxnSpPr>
                <a:stCxn id="11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C4A63BC-2272-06B1-B77D-544F09602F8B}"/>
              </a:ext>
            </a:extLst>
          </p:cNvPr>
          <p:cNvSpPr txBox="1"/>
          <p:nvPr/>
        </p:nvSpPr>
        <p:spPr>
          <a:xfrm>
            <a:off x="1040072" y="1878075"/>
            <a:ext cx="9604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r>
              <a:rPr lang="en-US" altLang="ko-KR" sz="8800" b="1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Q&amp;A</a:t>
            </a:r>
            <a:endParaRPr lang="ko-KR" altLang="en-US" sz="6000" b="1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메이플스토리" panose="02000800000000000000" pitchFamily="2" charset="-127"/>
              <a:ea typeface="메이플스토리" panose="02000800000000000000" pitchFamily="2" charset="-127"/>
              <a:cs typeface="둥근모꼴" panose="020B0500000000000000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9F96A-BB4C-84B2-F321-12285D80A92F}"/>
              </a:ext>
            </a:extLst>
          </p:cNvPr>
          <p:cNvSpPr txBox="1"/>
          <p:nvPr/>
        </p:nvSpPr>
        <p:spPr>
          <a:xfrm>
            <a:off x="1200695" y="3552069"/>
            <a:ext cx="9604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r>
              <a:rPr lang="ko-KR" altLang="en-US" sz="8800" b="1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질의 응답 시간</a:t>
            </a:r>
            <a:endParaRPr lang="ko-KR" altLang="en-US" sz="6000" b="1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메이플스토리" panose="02000800000000000000" pitchFamily="2" charset="-127"/>
              <a:ea typeface="메이플스토리" panose="02000800000000000000" pitchFamily="2" charset="-127"/>
              <a:cs typeface="둥근모꼴" panose="020B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5389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E55F8A3-A0CE-498F-388B-E5B176AA3157}"/>
              </a:ext>
            </a:extLst>
          </p:cNvPr>
          <p:cNvSpPr txBox="1"/>
          <p:nvPr/>
        </p:nvSpPr>
        <p:spPr>
          <a:xfrm>
            <a:off x="4959561" y="665204"/>
            <a:ext cx="2194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n w="254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635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목차</a:t>
            </a:r>
            <a:r>
              <a:rPr lang="ko-KR" altLang="en-US" sz="6600" dirty="0">
                <a:latin typeface="Abadi" panose="020F050202020403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endParaRPr lang="en-US" altLang="ko-KR" sz="6600" dirty="0">
              <a:latin typeface="Abadi" panose="020F0502020204030204" pitchFamily="34" charset="0"/>
              <a:ea typeface="둥근모꼴" panose="020B0500000000000000" pitchFamily="50" charset="-127"/>
              <a:cs typeface="둥근모꼴" panose="020B0500000000000000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F27932E-1D09-3C84-FEB9-F6B2C0EB81C7}"/>
              </a:ext>
            </a:extLst>
          </p:cNvPr>
          <p:cNvGrpSpPr/>
          <p:nvPr/>
        </p:nvGrpSpPr>
        <p:grpSpPr>
          <a:xfrm>
            <a:off x="3303470" y="1827271"/>
            <a:ext cx="4838934" cy="1336333"/>
            <a:chOff x="3523107" y="1938177"/>
            <a:chExt cx="4838934" cy="1336333"/>
          </a:xfrm>
        </p:grpSpPr>
        <p:pic>
          <p:nvPicPr>
            <p:cNvPr id="14" name="그림 13" descr="조류이(가) 표시된 사진&#10;&#10;자동 생성된 설명">
              <a:extLst>
                <a:ext uri="{FF2B5EF4-FFF2-40B4-BE49-F238E27FC236}">
                  <a16:creationId xmlns:a16="http://schemas.microsoft.com/office/drawing/2014/main" id="{A08B01B1-B5D1-905A-EF36-A1BCE6111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2DAC6F70-8C90-394A-AB31-346901CA4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그림 15" descr="테이블이(가) 표시된 사진&#10;&#10;자동 생성된 설명">
              <a:extLst>
                <a:ext uri="{FF2B5EF4-FFF2-40B4-BE49-F238E27FC236}">
                  <a16:creationId xmlns:a16="http://schemas.microsoft.com/office/drawing/2014/main" id="{F5E9C977-02B1-5B58-6E95-C3739BB9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4765845-B5BE-B264-3DDF-EADE0A7E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58CA585-21D2-B80F-FF56-0C1BF59B8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2BFBC425-5FF3-3733-F1F5-BEBF4AB1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B835E2-A377-4F89-AB5C-4A9062642F3A}"/>
                </a:ext>
              </a:extLst>
            </p:cNvPr>
            <p:cNvSpPr txBox="1"/>
            <p:nvPr/>
          </p:nvSpPr>
          <p:spPr>
            <a:xfrm>
              <a:off x="4389299" y="2195741"/>
              <a:ext cx="39727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01.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개요</a:t>
              </a:r>
            </a:p>
          </p:txBody>
        </p: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F3CE3E21-D50A-2086-F43D-60342AD8B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40" y="2418779"/>
              <a:ext cx="502090" cy="484714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AE39784-8D9F-4D0F-BED5-D882858D4ABF}"/>
              </a:ext>
            </a:extLst>
          </p:cNvPr>
          <p:cNvGrpSpPr/>
          <p:nvPr/>
        </p:nvGrpSpPr>
        <p:grpSpPr>
          <a:xfrm>
            <a:off x="2946286" y="4481123"/>
            <a:ext cx="6249898" cy="1336333"/>
            <a:chOff x="3894885" y="1889312"/>
            <a:chExt cx="6188487" cy="1039625"/>
          </a:xfrm>
        </p:grpSpPr>
        <p:pic>
          <p:nvPicPr>
            <p:cNvPr id="23" name="그림 22" descr="조류이(가) 표시된 사진&#10;&#10;자동 생성된 설명">
              <a:extLst>
                <a:ext uri="{FF2B5EF4-FFF2-40B4-BE49-F238E27FC236}">
                  <a16:creationId xmlns:a16="http://schemas.microsoft.com/office/drawing/2014/main" id="{E4556CE1-8819-C856-11F0-C49C281C2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802" y="2019962"/>
              <a:ext cx="5893138" cy="789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CFF7025-E47E-A301-8F61-C6B1EE48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247" y="2482767"/>
              <a:ext cx="238125" cy="238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그림 24" descr="테이블이(가) 표시된 사진&#10;&#10;자동 생성된 설명">
              <a:extLst>
                <a:ext uri="{FF2B5EF4-FFF2-40B4-BE49-F238E27FC236}">
                  <a16:creationId xmlns:a16="http://schemas.microsoft.com/office/drawing/2014/main" id="{023C2457-067D-5F39-3297-C93024C06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805" y="1889312"/>
              <a:ext cx="484842" cy="3966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209C320-B88C-4A54-2DFB-286C6E6CB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847" y="2110068"/>
              <a:ext cx="271462" cy="2714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A07D1036-8E98-492A-9E70-96756F78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885" y="2263205"/>
              <a:ext cx="223837" cy="2238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E6FCE9B4-9C05-145C-4926-B3C5B62A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80" y="2690812"/>
              <a:ext cx="238125" cy="238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A80D966-FAC4-2B1D-DD7C-364FDB6AC8BA}"/>
              </a:ext>
            </a:extLst>
          </p:cNvPr>
          <p:cNvSpPr txBox="1"/>
          <p:nvPr/>
        </p:nvSpPr>
        <p:spPr>
          <a:xfrm>
            <a:off x="3892657" y="4757275"/>
            <a:ext cx="5063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7F719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03. </a:t>
            </a:r>
            <a:r>
              <a:rPr lang="ko-KR" altLang="en-US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7F719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게임 향후 계획</a:t>
            </a:r>
          </a:p>
        </p:txBody>
      </p:sp>
      <p:pic>
        <p:nvPicPr>
          <p:cNvPr id="30" name="그림 29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196FCF94-7E36-9B2B-6416-52282D30E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57" y="4932739"/>
            <a:ext cx="502405" cy="565513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9F483627-E54B-E6C4-7F5B-E86AE7B5C644}"/>
              </a:ext>
            </a:extLst>
          </p:cNvPr>
          <p:cNvGrpSpPr/>
          <p:nvPr/>
        </p:nvGrpSpPr>
        <p:grpSpPr>
          <a:xfrm>
            <a:off x="2917279" y="3115207"/>
            <a:ext cx="6278905" cy="1433945"/>
            <a:chOff x="3894885" y="1889312"/>
            <a:chExt cx="6188487" cy="1039625"/>
          </a:xfrm>
        </p:grpSpPr>
        <p:pic>
          <p:nvPicPr>
            <p:cNvPr id="32" name="그림 31" descr="조류이(가) 표시된 사진&#10;&#10;자동 생성된 설명">
              <a:extLst>
                <a:ext uri="{FF2B5EF4-FFF2-40B4-BE49-F238E27FC236}">
                  <a16:creationId xmlns:a16="http://schemas.microsoft.com/office/drawing/2014/main" id="{BDA6319D-60EF-65A3-5964-B9E627E0F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802" y="2019962"/>
              <a:ext cx="5893138" cy="789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8E751276-5929-A9ED-FB91-982228B7B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247" y="2482767"/>
              <a:ext cx="238125" cy="238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그림 33" descr="테이블이(가) 표시된 사진&#10;&#10;자동 생성된 설명">
              <a:extLst>
                <a:ext uri="{FF2B5EF4-FFF2-40B4-BE49-F238E27FC236}">
                  <a16:creationId xmlns:a16="http://schemas.microsoft.com/office/drawing/2014/main" id="{A503C47A-BCC2-2100-33B4-1C7D2EF73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805" y="1889312"/>
              <a:ext cx="484842" cy="3966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3E2860A5-8713-7C0D-006D-AC5F35686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847" y="2110068"/>
              <a:ext cx="271462" cy="2714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4058FAC6-9E73-D105-2523-AB9FB120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885" y="2263205"/>
              <a:ext cx="223837" cy="2238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521FFFA6-447F-1148-D2CC-7CC5A534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80" y="2690812"/>
              <a:ext cx="238125" cy="238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D3AB8BE-5190-B5C1-5162-5ED0067F9E43}"/>
              </a:ext>
            </a:extLst>
          </p:cNvPr>
          <p:cNvSpPr txBox="1"/>
          <p:nvPr/>
        </p:nvSpPr>
        <p:spPr>
          <a:xfrm>
            <a:off x="3775748" y="3447283"/>
            <a:ext cx="48746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02. </a:t>
            </a:r>
            <a:r>
              <a:rPr lang="ko-KR" altLang="en-US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게임 진행 상황</a:t>
            </a:r>
          </a:p>
        </p:txBody>
      </p:sp>
      <p:pic>
        <p:nvPicPr>
          <p:cNvPr id="39" name="그림 38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AA8E76FD-E770-D1A5-11A1-CEFC34C2B7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23" y="3570903"/>
            <a:ext cx="553425" cy="5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74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BA46F4F7-3D77-90E7-2183-9DE9AC6B4BAE}"/>
              </a:ext>
            </a:extLst>
          </p:cNvPr>
          <p:cNvGrpSpPr/>
          <p:nvPr/>
        </p:nvGrpSpPr>
        <p:grpSpPr>
          <a:xfrm>
            <a:off x="1200695" y="898634"/>
            <a:ext cx="9790610" cy="5202895"/>
            <a:chOff x="1276576" y="998417"/>
            <a:chExt cx="9638847" cy="5024284"/>
          </a:xfrm>
          <a:effectLst/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287080B-398B-DF62-362D-36B75714498E}"/>
                </a:ext>
              </a:extLst>
            </p:cNvPr>
            <p:cNvSpPr/>
            <p:nvPr/>
          </p:nvSpPr>
          <p:spPr>
            <a:xfrm>
              <a:off x="1276576" y="998417"/>
              <a:ext cx="9638847" cy="5024284"/>
            </a:xfrm>
            <a:prstGeom prst="roundRect">
              <a:avLst>
                <a:gd name="adj" fmla="val 4243"/>
              </a:avLst>
            </a:prstGeom>
            <a:solidFill>
              <a:schemeClr val="tx1"/>
            </a:solidFill>
            <a:ln w="165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E16869-B83C-D461-9E21-F208F18BA9E5}"/>
                </a:ext>
              </a:extLst>
            </p:cNvPr>
            <p:cNvSpPr txBox="1"/>
            <p:nvPr/>
          </p:nvSpPr>
          <p:spPr>
            <a:xfrm>
              <a:off x="6165614" y="1511948"/>
              <a:ext cx="1847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E228CC3-35F9-C76A-888C-AF8F52E78E5F}"/>
                </a:ext>
              </a:extLst>
            </p:cNvPr>
            <p:cNvGrpSpPr/>
            <p:nvPr/>
          </p:nvGrpSpPr>
          <p:grpSpPr>
            <a:xfrm>
              <a:off x="10279160" y="1264195"/>
              <a:ext cx="294695" cy="294695"/>
              <a:chOff x="10288125" y="1264195"/>
              <a:chExt cx="294695" cy="294695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1DE96DA9-1248-E1A5-8529-9DEFE8F9C0A2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946FC093-E717-EA84-0084-55283B712B74}"/>
                  </a:ext>
                </a:extLst>
              </p:cNvPr>
              <p:cNvCxnSpPr>
                <a:stCxn id="20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26C8A5E8-FC7E-40C0-773D-F6CB77DD5C6B}"/>
                  </a:ext>
                </a:extLst>
              </p:cNvPr>
              <p:cNvCxnSpPr>
                <a:stCxn id="20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ED47CB8A-67D5-7657-9A81-D60F66E9DEA0}"/>
                </a:ext>
              </a:extLst>
            </p:cNvPr>
            <p:cNvGrpSpPr/>
            <p:nvPr/>
          </p:nvGrpSpPr>
          <p:grpSpPr>
            <a:xfrm>
              <a:off x="10279160" y="5396925"/>
              <a:ext cx="294695" cy="294695"/>
              <a:chOff x="10288125" y="1264195"/>
              <a:chExt cx="294695" cy="294695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E22BBC7C-5AF8-961C-0A13-0F51736CCC1B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3D78F31-F2BB-4FE5-BAD0-A49A329069EA}"/>
                  </a:ext>
                </a:extLst>
              </p:cNvPr>
              <p:cNvCxnSpPr>
                <a:stCxn id="17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4F7E3CC2-6E46-43CA-F00C-3FA3B0884122}"/>
                  </a:ext>
                </a:extLst>
              </p:cNvPr>
              <p:cNvCxnSpPr>
                <a:stCxn id="17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E1203645-7E79-44EA-B860-126A8299E687}"/>
                </a:ext>
              </a:extLst>
            </p:cNvPr>
            <p:cNvGrpSpPr/>
            <p:nvPr/>
          </p:nvGrpSpPr>
          <p:grpSpPr>
            <a:xfrm>
              <a:off x="1601327" y="5396925"/>
              <a:ext cx="294695" cy="294695"/>
              <a:chOff x="10288125" y="1264195"/>
              <a:chExt cx="294695" cy="294695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3580C1A0-CFF8-897F-9E37-CB2EB0E8A19D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55F1AE28-6FAA-2C57-A6C9-14AD4A839C59}"/>
                  </a:ext>
                </a:extLst>
              </p:cNvPr>
              <p:cNvCxnSpPr>
                <a:stCxn id="14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A4A18E15-4195-F10E-213B-C3AB909411EB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1BB075F-A494-ABCB-4436-049C27E5F4FD}"/>
                </a:ext>
              </a:extLst>
            </p:cNvPr>
            <p:cNvGrpSpPr/>
            <p:nvPr/>
          </p:nvGrpSpPr>
          <p:grpSpPr>
            <a:xfrm>
              <a:off x="1601327" y="1264195"/>
              <a:ext cx="294695" cy="294695"/>
              <a:chOff x="10288125" y="1264195"/>
              <a:chExt cx="294695" cy="294695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65E49A0-0DB2-88C4-6DD2-C335731A255F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8A91FF38-A6E2-6CC9-7B53-6ACB23222826}"/>
                  </a:ext>
                </a:extLst>
              </p:cNvPr>
              <p:cNvCxnSpPr>
                <a:stCxn id="11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A729C12F-12CB-A1F0-5F5F-0F2F928502CB}"/>
                  </a:ext>
                </a:extLst>
              </p:cNvPr>
              <p:cNvCxnSpPr>
                <a:stCxn id="11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1E3151-1657-16FC-DA29-D262E202E22E}"/>
              </a:ext>
            </a:extLst>
          </p:cNvPr>
          <p:cNvSpPr txBox="1"/>
          <p:nvPr/>
        </p:nvSpPr>
        <p:spPr>
          <a:xfrm>
            <a:off x="3415910" y="4922328"/>
            <a:ext cx="485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spc="30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경청해주셔서</a:t>
            </a:r>
            <a:r>
              <a:rPr lang="ko-KR" altLang="en-US" sz="3200" b="1" spc="30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 감사합니다</a:t>
            </a:r>
            <a:r>
              <a:rPr lang="en-US" altLang="ko-KR" sz="3200" b="1" spc="30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!</a:t>
            </a:r>
            <a:endParaRPr lang="ko-KR" altLang="en-US" sz="3200" b="1" spc="300" dirty="0">
              <a:ln w="95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메이플스토리" panose="02000800000000000000" pitchFamily="2" charset="-127"/>
              <a:ea typeface="메이플스토리" panose="02000800000000000000" pitchFamily="2" charset="-127"/>
              <a:cs typeface="둥근모꼴" panose="020B0500000000000000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516E6F-3F58-5BCD-6C68-F3ECD65F121B}"/>
              </a:ext>
            </a:extLst>
          </p:cNvPr>
          <p:cNvSpPr txBox="1"/>
          <p:nvPr/>
        </p:nvSpPr>
        <p:spPr>
          <a:xfrm>
            <a:off x="1040072" y="1712097"/>
            <a:ext cx="9604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n>
                  <a:solidFill>
                    <a:schemeClr val="bg1"/>
                  </a:solidFill>
                </a:ln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r>
              <a:rPr lang="en-US" altLang="ko-KR" sz="8800" b="1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Thank you!</a:t>
            </a:r>
            <a:endParaRPr lang="ko-KR" altLang="en-US" sz="6000" b="1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메이플스토리" panose="02000800000000000000" pitchFamily="2" charset="-127"/>
              <a:ea typeface="메이플스토리" panose="02000800000000000000" pitchFamily="2" charset="-127"/>
              <a:cs typeface="둥근모꼴" panose="020B0500000000000000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9E22E7-7192-306C-9570-485D21A54FDC}"/>
              </a:ext>
            </a:extLst>
          </p:cNvPr>
          <p:cNvSpPr txBox="1"/>
          <p:nvPr/>
        </p:nvSpPr>
        <p:spPr>
          <a:xfrm>
            <a:off x="1461433" y="3440323"/>
            <a:ext cx="9033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r>
              <a:rPr lang="ko-KR" altLang="en-US" sz="7200" b="1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메이플스토리" panose="02000800000000000000" pitchFamily="2" charset="-127"/>
                <a:ea typeface="메이플스토리" panose="02000800000000000000" pitchFamily="2" charset="-127"/>
                <a:cs typeface="둥근모꼴" panose="020B0500000000000000" pitchFamily="50" charset="-127"/>
              </a:rPr>
              <a:t>발표를 마치겠습니다</a:t>
            </a:r>
            <a:endParaRPr lang="ko-KR" altLang="en-US" sz="6000" b="1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메이플스토리" panose="02000800000000000000" pitchFamily="2" charset="-127"/>
              <a:ea typeface="메이플스토리" panose="02000800000000000000" pitchFamily="2" charset="-127"/>
              <a:cs typeface="둥근모꼴" panose="020B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56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1E85A3-C7D4-0305-3EFF-0DEC36835CDA}"/>
              </a:ext>
            </a:extLst>
          </p:cNvPr>
          <p:cNvSpPr txBox="1"/>
          <p:nvPr/>
        </p:nvSpPr>
        <p:spPr>
          <a:xfrm>
            <a:off x="1087795" y="4860638"/>
            <a:ext cx="9165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이 게임은 플레이어가 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NPC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와 실제로 대화를 나눌 수 있는 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AI 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기반 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NPC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가 존재하는 세계에서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농사를 짓고 전투를 즐기는 </a:t>
            </a:r>
            <a:r>
              <a:rPr lang="ko-KR" altLang="en-US" sz="2400" dirty="0" err="1">
                <a:latin typeface="메이플스토리" panose="02000800000000000000" pitchFamily="2" charset="-127"/>
                <a:ea typeface="메이플스토리" panose="02000800000000000000" pitchFamily="2" charset="-127"/>
              </a:rPr>
              <a:t>로그라이크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RPG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입니다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.</a:t>
            </a:r>
            <a:br>
              <a:rPr lang="ko-KR" altLang="en-US" sz="2400" dirty="0"/>
            </a:br>
            <a:endParaRPr lang="ko-KR" alt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8690E-70B4-A20C-085D-661EF07978F4}"/>
              </a:ext>
            </a:extLst>
          </p:cNvPr>
          <p:cNvSpPr txBox="1"/>
          <p:nvPr/>
        </p:nvSpPr>
        <p:spPr>
          <a:xfrm>
            <a:off x="1087796" y="1830058"/>
            <a:ext cx="4295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게임 이름 </a:t>
            </a:r>
            <a:r>
              <a:rPr lang="en-US" altLang="ko-KR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: </a:t>
            </a:r>
            <a:r>
              <a:rPr lang="ko-KR" altLang="en-US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메모리 필드</a:t>
            </a:r>
            <a:endParaRPr lang="ko-KR" altLang="en-US" sz="2800" b="0" dirty="0"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CFFD6-8746-9CEC-4BBC-BE68367D6B80}"/>
              </a:ext>
            </a:extLst>
          </p:cNvPr>
          <p:cNvSpPr txBox="1"/>
          <p:nvPr/>
        </p:nvSpPr>
        <p:spPr>
          <a:xfrm>
            <a:off x="992827" y="3498569"/>
            <a:ext cx="88973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0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게임 </a:t>
            </a:r>
            <a:r>
              <a:rPr lang="ko-KR" altLang="en-US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주제 </a:t>
            </a:r>
            <a:r>
              <a:rPr lang="en-US" altLang="ko-KR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: AI NPC</a:t>
            </a:r>
            <a:r>
              <a:rPr lang="ko-KR" altLang="en-US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와 관계를 형성하며 농사를 짓고</a:t>
            </a:r>
            <a:r>
              <a:rPr lang="en-US" altLang="ko-KR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, 	</a:t>
            </a: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메이플스토리" panose="02000800000000000000" pitchFamily="2" charset="-127"/>
                <a:ea typeface="메이플스토리" panose="02000800000000000000" pitchFamily="2" charset="-127"/>
              </a:rPr>
              <a:t>	       </a:t>
            </a:r>
            <a:r>
              <a:rPr lang="ko-KR" altLang="en-US" sz="2800" dirty="0" err="1">
                <a:latin typeface="메이플스토리" panose="02000800000000000000" pitchFamily="2" charset="-127"/>
                <a:ea typeface="메이플스토리" panose="02000800000000000000" pitchFamily="2" charset="-127"/>
              </a:rPr>
              <a:t>로그라이크</a:t>
            </a:r>
            <a:r>
              <a:rPr lang="ko-KR" altLang="en-US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액션으로 생존하는 전략 </a:t>
            </a:r>
            <a:r>
              <a:rPr lang="en-US" altLang="ko-KR" sz="28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RPG</a:t>
            </a:r>
            <a:endParaRPr lang="ko-KR" altLang="en-US" sz="2800" b="0" dirty="0"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F19CA-1B9D-EFE1-A3A7-9B40C368015D}"/>
              </a:ext>
            </a:extLst>
          </p:cNvPr>
          <p:cNvSpPr txBox="1"/>
          <p:nvPr/>
        </p:nvSpPr>
        <p:spPr>
          <a:xfrm>
            <a:off x="1087796" y="2567387"/>
            <a:ext cx="8897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제작 기간 </a:t>
            </a:r>
            <a:r>
              <a:rPr lang="en-US" altLang="ko-KR" sz="2800" b="0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: 2025.8.26 ~ 2025.12.4</a:t>
            </a:r>
            <a:endParaRPr lang="ko-KR" altLang="en-US" sz="2800" b="0" dirty="0"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4BCC314-2553-A6C1-9518-C8E46CE18472}"/>
              </a:ext>
            </a:extLst>
          </p:cNvPr>
          <p:cNvGrpSpPr/>
          <p:nvPr/>
        </p:nvGrpSpPr>
        <p:grpSpPr>
          <a:xfrm>
            <a:off x="221604" y="250072"/>
            <a:ext cx="4838934" cy="1336333"/>
            <a:chOff x="3523107" y="1938177"/>
            <a:chExt cx="4838934" cy="1336333"/>
          </a:xfrm>
        </p:grpSpPr>
        <p:pic>
          <p:nvPicPr>
            <p:cNvPr id="18" name="그림 17" descr="조류이(가) 표시된 사진&#10;&#10;자동 생성된 설명">
              <a:extLst>
                <a:ext uri="{FF2B5EF4-FFF2-40B4-BE49-F238E27FC236}">
                  <a16:creationId xmlns:a16="http://schemas.microsoft.com/office/drawing/2014/main" id="{B0B357E4-F23F-3520-4BC4-05F72ADD5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B7FA8C4-640A-95DB-9BF2-5103AB70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그림 19" descr="테이블이(가) 표시된 사진&#10;&#10;자동 생성된 설명">
              <a:extLst>
                <a:ext uri="{FF2B5EF4-FFF2-40B4-BE49-F238E27FC236}">
                  <a16:creationId xmlns:a16="http://schemas.microsoft.com/office/drawing/2014/main" id="{62B08F88-AF4B-DB1A-19B2-38E6121BB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F566890C-9E5C-798D-7922-D2DB6BC3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0CA3C359-D6BD-79B8-5818-383C20403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EF616DB3-4A60-CB54-AF1C-C3820774B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3F14EF-6856-7E64-620D-CC5558DD70B6}"/>
                </a:ext>
              </a:extLst>
            </p:cNvPr>
            <p:cNvSpPr txBox="1"/>
            <p:nvPr/>
          </p:nvSpPr>
          <p:spPr>
            <a:xfrm>
              <a:off x="4389299" y="2195741"/>
              <a:ext cx="39727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01.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개요</a:t>
              </a:r>
            </a:p>
          </p:txBody>
        </p: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5D08FDC9-8529-7739-4495-290ED5AD3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40" y="2418779"/>
              <a:ext cx="502090" cy="484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2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13C116-D0DB-BB5B-513E-1D5C8C4C9DA4}"/>
              </a:ext>
            </a:extLst>
          </p:cNvPr>
          <p:cNvSpPr txBox="1"/>
          <p:nvPr/>
        </p:nvSpPr>
        <p:spPr>
          <a:xfrm>
            <a:off x="543141" y="4157184"/>
            <a:ext cx="4295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게임 계발 도구  </a:t>
            </a:r>
            <a:r>
              <a:rPr lang="en-US" altLang="ko-KR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: </a:t>
            </a:r>
            <a:endParaRPr lang="ko-KR" altLang="en-US" sz="2800" b="0" dirty="0"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CA933-93EF-8950-36AD-98A58C9D01A4}"/>
              </a:ext>
            </a:extLst>
          </p:cNvPr>
          <p:cNvSpPr txBox="1"/>
          <p:nvPr/>
        </p:nvSpPr>
        <p:spPr>
          <a:xfrm>
            <a:off x="1241502" y="2587452"/>
            <a:ext cx="4295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게임 동기  </a:t>
            </a:r>
            <a:r>
              <a:rPr lang="en-US" altLang="ko-KR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: </a:t>
            </a:r>
            <a:endParaRPr lang="ko-KR" altLang="en-US" sz="2800" b="0" dirty="0"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4ACA443-C003-65AE-74CF-1683FE905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15" y="3807065"/>
            <a:ext cx="2783631" cy="141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C0BEE36-CA36-7084-B1C1-87D5FE3E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834" y="3418538"/>
            <a:ext cx="1945524" cy="197904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FCFF356-E478-1149-A61B-2B7A11D0F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326" y="3807065"/>
            <a:ext cx="2770728" cy="141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8D5CCB-E785-BDB5-8FC1-BB7601D9511C}"/>
              </a:ext>
            </a:extLst>
          </p:cNvPr>
          <p:cNvSpPr txBox="1"/>
          <p:nvPr/>
        </p:nvSpPr>
        <p:spPr>
          <a:xfrm>
            <a:off x="3074167" y="2570177"/>
            <a:ext cx="78763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다른 사람들에게 게임 속 </a:t>
            </a:r>
            <a:r>
              <a:rPr lang="en-US" altLang="ko-KR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NPC</a:t>
            </a:r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가 일정 대사 반복이 아니라</a:t>
            </a:r>
            <a:r>
              <a:rPr lang="en-US" altLang="ko-KR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, </a:t>
            </a:r>
            <a:r>
              <a:rPr lang="ko-KR" altLang="en-US" sz="2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플레이어의 입력에 맞춰 실제로 답변하고</a:t>
            </a:r>
            <a:r>
              <a:rPr lang="en-US" altLang="ko-KR" sz="2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lang="ko-KR" altLang="en-US" sz="2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반응하는 색다른 경험의 게임을 느끼게 하고 싶었습니다</a:t>
            </a:r>
            <a:r>
              <a:rPr lang="en-US" altLang="ko-KR" sz="2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.</a:t>
            </a:r>
            <a:endParaRPr lang="ko-KR" altLang="en-US" sz="20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F81D-2A45-20C8-5CE9-5AB0ACB83A0A}"/>
              </a:ext>
            </a:extLst>
          </p:cNvPr>
          <p:cNvGrpSpPr/>
          <p:nvPr/>
        </p:nvGrpSpPr>
        <p:grpSpPr>
          <a:xfrm>
            <a:off x="221604" y="250072"/>
            <a:ext cx="4838934" cy="1336333"/>
            <a:chOff x="3523107" y="1938177"/>
            <a:chExt cx="4838934" cy="1336333"/>
          </a:xfrm>
        </p:grpSpPr>
        <p:pic>
          <p:nvPicPr>
            <p:cNvPr id="17" name="그림 16" descr="조류이(가) 표시된 사진&#10;&#10;자동 생성된 설명">
              <a:extLst>
                <a:ext uri="{FF2B5EF4-FFF2-40B4-BE49-F238E27FC236}">
                  <a16:creationId xmlns:a16="http://schemas.microsoft.com/office/drawing/2014/main" id="{B006697A-4C3B-EDBF-EE3B-D9AA4861B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ABF30E2A-F4B9-4513-F94C-87893E8B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그림 18" descr="테이블이(가) 표시된 사진&#10;&#10;자동 생성된 설명">
              <a:extLst>
                <a:ext uri="{FF2B5EF4-FFF2-40B4-BE49-F238E27FC236}">
                  <a16:creationId xmlns:a16="http://schemas.microsoft.com/office/drawing/2014/main" id="{D20F7ED0-F0DB-8252-EE2E-1C885AC4C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3DD88EFD-457B-93D7-7A0C-C4BDC52BD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1E6D1A07-5D82-35E9-18A5-5E4CF212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F37ACFC-ADF3-BB98-03F9-3E7EB5527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9CDB33-D573-67F0-A3F9-A1D6DDE1AC10}"/>
                </a:ext>
              </a:extLst>
            </p:cNvPr>
            <p:cNvSpPr txBox="1"/>
            <p:nvPr/>
          </p:nvSpPr>
          <p:spPr>
            <a:xfrm>
              <a:off x="4389299" y="2195741"/>
              <a:ext cx="39727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01.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개요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5B771CDF-4C36-2BCB-38A5-9066D3398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40" y="2418779"/>
              <a:ext cx="502090" cy="484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951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C23B7A2E-F7D6-183C-ECF8-BF9C80F20E95}"/>
              </a:ext>
            </a:extLst>
          </p:cNvPr>
          <p:cNvSpPr/>
          <p:nvPr/>
        </p:nvSpPr>
        <p:spPr>
          <a:xfrm>
            <a:off x="623200" y="3402541"/>
            <a:ext cx="10807190" cy="580391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rgbClr val="3591B9"/>
              </a:gs>
              <a:gs pos="100000">
                <a:srgbClr val="5673FE"/>
              </a:gs>
              <a:gs pos="0">
                <a:srgbClr val="1DA8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21F8182-DF05-C8AF-E469-127C9C5F88DB}"/>
              </a:ext>
            </a:extLst>
          </p:cNvPr>
          <p:cNvSpPr/>
          <p:nvPr/>
        </p:nvSpPr>
        <p:spPr>
          <a:xfrm>
            <a:off x="738293" y="4135975"/>
            <a:ext cx="10361508" cy="580391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rgbClr val="3591B9"/>
              </a:gs>
              <a:gs pos="100000">
                <a:srgbClr val="5673FE"/>
              </a:gs>
              <a:gs pos="0">
                <a:srgbClr val="1DA8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1BB4E220-F0BD-4D47-7CBD-F216C4451397}"/>
              </a:ext>
            </a:extLst>
          </p:cNvPr>
          <p:cNvSpPr/>
          <p:nvPr/>
        </p:nvSpPr>
        <p:spPr>
          <a:xfrm>
            <a:off x="1200151" y="4819885"/>
            <a:ext cx="9467849" cy="568254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rgbClr val="3591B9"/>
              </a:gs>
              <a:gs pos="100000">
                <a:srgbClr val="5673FE"/>
              </a:gs>
              <a:gs pos="0">
                <a:srgbClr val="1DA8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04F8C94-CA89-9F0C-0C14-E940AFE9640C}"/>
              </a:ext>
            </a:extLst>
          </p:cNvPr>
          <p:cNvSpPr/>
          <p:nvPr/>
        </p:nvSpPr>
        <p:spPr>
          <a:xfrm>
            <a:off x="1489392" y="5530181"/>
            <a:ext cx="8784908" cy="568254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rgbClr val="3591B9"/>
              </a:gs>
              <a:gs pos="100000">
                <a:srgbClr val="5673FE"/>
              </a:gs>
              <a:gs pos="0">
                <a:srgbClr val="1DA8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8DB8C8B-557B-7338-174F-649E5FA504E9}"/>
              </a:ext>
            </a:extLst>
          </p:cNvPr>
          <p:cNvSpPr/>
          <p:nvPr/>
        </p:nvSpPr>
        <p:spPr>
          <a:xfrm>
            <a:off x="5185468" y="2847135"/>
            <a:ext cx="1345066" cy="3251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B65060B-F1CD-AEB8-865D-52889A5748A4}"/>
              </a:ext>
            </a:extLst>
          </p:cNvPr>
          <p:cNvSpPr/>
          <p:nvPr/>
        </p:nvSpPr>
        <p:spPr>
          <a:xfrm>
            <a:off x="4428000" y="2412000"/>
            <a:ext cx="2819400" cy="989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9A71501-67B9-7669-2A5D-727F2CBB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087" y="1625252"/>
            <a:ext cx="2295561" cy="1469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305C014-4E46-C9FA-035A-164623710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410" y="1631441"/>
            <a:ext cx="2287650" cy="1463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D1F7156-E7AA-26DB-20DB-653924FADFDF}"/>
              </a:ext>
            </a:extLst>
          </p:cNvPr>
          <p:cNvSpPr/>
          <p:nvPr/>
        </p:nvSpPr>
        <p:spPr>
          <a:xfrm>
            <a:off x="4445000" y="6120000"/>
            <a:ext cx="2802400" cy="2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48BDD-EDDA-5A8E-C208-5AABF8E90A1D}"/>
              </a:ext>
            </a:extLst>
          </p:cNvPr>
          <p:cNvSpPr txBox="1"/>
          <p:nvPr/>
        </p:nvSpPr>
        <p:spPr>
          <a:xfrm>
            <a:off x="5399875" y="3381410"/>
            <a:ext cx="106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성능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87F46-24AD-B17B-7037-1A682309E9E0}"/>
              </a:ext>
            </a:extLst>
          </p:cNvPr>
          <p:cNvSpPr txBox="1"/>
          <p:nvPr/>
        </p:nvSpPr>
        <p:spPr>
          <a:xfrm>
            <a:off x="5405641" y="5508616"/>
            <a:ext cx="106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비용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97F2E2-C890-8CDA-EE4C-E3FCC3CF119F}"/>
              </a:ext>
            </a:extLst>
          </p:cNvPr>
          <p:cNvSpPr txBox="1"/>
          <p:nvPr/>
        </p:nvSpPr>
        <p:spPr>
          <a:xfrm>
            <a:off x="4995507" y="4084007"/>
            <a:ext cx="2371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/>
              <a:t> </a:t>
            </a:r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접근 및 배포</a:t>
            </a:r>
            <a:endParaRPr lang="ko-KR" altLang="en-US" sz="32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89E5B-EF7F-A35F-442B-1619DF4ACB94}"/>
              </a:ext>
            </a:extLst>
          </p:cNvPr>
          <p:cNvSpPr txBox="1"/>
          <p:nvPr/>
        </p:nvSpPr>
        <p:spPr>
          <a:xfrm>
            <a:off x="5240117" y="4835044"/>
            <a:ext cx="1882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보안성</a:t>
            </a:r>
            <a:endParaRPr lang="ko-KR" altLang="en-US" sz="32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F5B6D9-20EF-5EBB-4E28-AAFE030C1C1E}"/>
              </a:ext>
            </a:extLst>
          </p:cNvPr>
          <p:cNvSpPr txBox="1"/>
          <p:nvPr/>
        </p:nvSpPr>
        <p:spPr>
          <a:xfrm>
            <a:off x="1235841" y="3470728"/>
            <a:ext cx="5657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벤치마크 및 추론 능력에서 준수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77F40A-5287-2370-F5A1-E30A3E3596D0}"/>
              </a:ext>
            </a:extLst>
          </p:cNvPr>
          <p:cNvSpPr txBox="1"/>
          <p:nvPr/>
        </p:nvSpPr>
        <p:spPr>
          <a:xfrm>
            <a:off x="682272" y="4239672"/>
            <a:ext cx="4503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오픈</a:t>
            </a:r>
            <a:r>
              <a:rPr lang="en-US" altLang="ko-KR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Ai API</a:t>
            </a:r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로만 접근 가능</a:t>
            </a:r>
            <a:r>
              <a:rPr lang="en-US" altLang="ko-KR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, </a:t>
            </a:r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맞춤제작</a:t>
            </a:r>
            <a:r>
              <a:rPr lang="ko-KR" altLang="en-US" sz="20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제한적</a:t>
            </a:r>
            <a:endParaRPr lang="ko-KR" altLang="en-US" sz="20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41D39-0838-058D-1B9C-6FC04E20821C}"/>
              </a:ext>
            </a:extLst>
          </p:cNvPr>
          <p:cNvSpPr txBox="1"/>
          <p:nvPr/>
        </p:nvSpPr>
        <p:spPr>
          <a:xfrm>
            <a:off x="1772343" y="4881248"/>
            <a:ext cx="6826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데이터가 외부 기업의 통제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CB59D8-8A6D-3DED-520B-99DD7EE8A9F7}"/>
              </a:ext>
            </a:extLst>
          </p:cNvPr>
          <p:cNvSpPr txBox="1"/>
          <p:nvPr/>
        </p:nvSpPr>
        <p:spPr>
          <a:xfrm>
            <a:off x="2647950" y="5602935"/>
            <a:ext cx="657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유료</a:t>
            </a:r>
            <a:r>
              <a:rPr lang="en-US" altLang="ko-KR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</a:t>
            </a:r>
            <a:r>
              <a:rPr lang="ko-KR" altLang="en-US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입출력시 </a:t>
            </a:r>
            <a:r>
              <a:rPr lang="en-US" altLang="ko-KR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6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$</a:t>
            </a:r>
            <a:r>
              <a:rPr lang="en-US" altLang="ko-KR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r>
              <a:rPr lang="ko-KR" alt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2BC97-894D-47A4-9392-F25CB817CBF7}"/>
              </a:ext>
            </a:extLst>
          </p:cNvPr>
          <p:cNvSpPr txBox="1"/>
          <p:nvPr/>
        </p:nvSpPr>
        <p:spPr>
          <a:xfrm>
            <a:off x="6682682" y="344645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오픈소스 모델 중 최고 수준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B89DAC-8E4E-CDF9-11A7-704D577CD39E}"/>
              </a:ext>
            </a:extLst>
          </p:cNvPr>
          <p:cNvSpPr txBox="1"/>
          <p:nvPr/>
        </p:nvSpPr>
        <p:spPr>
          <a:xfrm>
            <a:off x="6617899" y="4238221"/>
            <a:ext cx="632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제한 없이 배포 및 맞춤 제작 가능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A12D6E-8E3F-28C9-EDEC-2740E075037A}"/>
              </a:ext>
            </a:extLst>
          </p:cNvPr>
          <p:cNvSpPr txBox="1"/>
          <p:nvPr/>
        </p:nvSpPr>
        <p:spPr>
          <a:xfrm>
            <a:off x="6647278" y="4868474"/>
            <a:ext cx="6470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데이터 유출 제로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F98DC8-0769-4FA0-452B-B0C7A75BA867}"/>
              </a:ext>
            </a:extLst>
          </p:cNvPr>
          <p:cNvSpPr txBox="1"/>
          <p:nvPr/>
        </p:nvSpPr>
        <p:spPr>
          <a:xfrm>
            <a:off x="6750174" y="5583475"/>
            <a:ext cx="657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무료</a:t>
            </a:r>
            <a:r>
              <a:rPr lang="ko-KR" altLang="en-US" dirty="0"/>
              <a:t> 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6481121-7ED1-84C0-B2EB-1E92D8C19084}"/>
              </a:ext>
            </a:extLst>
          </p:cNvPr>
          <p:cNvGrpSpPr/>
          <p:nvPr/>
        </p:nvGrpSpPr>
        <p:grpSpPr>
          <a:xfrm>
            <a:off x="221604" y="250072"/>
            <a:ext cx="4838934" cy="1336333"/>
            <a:chOff x="3523107" y="1938177"/>
            <a:chExt cx="4838934" cy="1336333"/>
          </a:xfrm>
        </p:grpSpPr>
        <p:pic>
          <p:nvPicPr>
            <p:cNvPr id="26" name="그림 25" descr="조류이(가) 표시된 사진&#10;&#10;자동 생성된 설명">
              <a:extLst>
                <a:ext uri="{FF2B5EF4-FFF2-40B4-BE49-F238E27FC236}">
                  <a16:creationId xmlns:a16="http://schemas.microsoft.com/office/drawing/2014/main" id="{8D2FF476-BB77-DCA5-E80F-A2DE2D16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0FFC391F-251F-7C69-3376-786141074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그림 27" descr="테이블이(가) 표시된 사진&#10;&#10;자동 생성된 설명">
              <a:extLst>
                <a:ext uri="{FF2B5EF4-FFF2-40B4-BE49-F238E27FC236}">
                  <a16:creationId xmlns:a16="http://schemas.microsoft.com/office/drawing/2014/main" id="{1240A242-E25F-89DD-90C3-5C14669A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DBEA2106-CB4A-F131-8757-ED7312C5E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91D69D11-FD56-6915-7A37-9D632A9B0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D049A948-FBDD-7A15-142F-B17EC4E7C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92A38F-91E8-59F9-571A-D8370D3D2E16}"/>
                </a:ext>
              </a:extLst>
            </p:cNvPr>
            <p:cNvSpPr txBox="1"/>
            <p:nvPr/>
          </p:nvSpPr>
          <p:spPr>
            <a:xfrm>
              <a:off x="4389299" y="2195741"/>
              <a:ext cx="39727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01.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개요</a:t>
              </a: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992CD6D1-AFE2-1E17-2960-1C39A9F25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40" y="2418779"/>
              <a:ext cx="502090" cy="484714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44EA3EA-B73C-8943-1F86-1D35656CDF0F}"/>
              </a:ext>
            </a:extLst>
          </p:cNvPr>
          <p:cNvSpPr txBox="1"/>
          <p:nvPr/>
        </p:nvSpPr>
        <p:spPr>
          <a:xfrm>
            <a:off x="4732911" y="2155260"/>
            <a:ext cx="2371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AI </a:t>
            </a:r>
            <a:r>
              <a:rPr lang="ko-KR" altLang="en-US" sz="32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선택이유</a:t>
            </a:r>
          </a:p>
        </p:txBody>
      </p:sp>
    </p:spTree>
    <p:extLst>
      <p:ext uri="{BB962C8B-B14F-4D97-AF65-F5344CB8AC3E}">
        <p14:creationId xmlns:p14="http://schemas.microsoft.com/office/powerpoint/2010/main" val="350825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138DE283-5F22-3D23-9FD1-D134F060E85F}"/>
              </a:ext>
            </a:extLst>
          </p:cNvPr>
          <p:cNvCxnSpPr>
            <a:cxnSpLocks/>
          </p:cNvCxnSpPr>
          <p:nvPr/>
        </p:nvCxnSpPr>
        <p:spPr>
          <a:xfrm>
            <a:off x="8023857" y="3437473"/>
            <a:ext cx="729600" cy="699445"/>
          </a:xfrm>
          <a:prstGeom prst="straightConnector1">
            <a:avLst/>
          </a:prstGeom>
          <a:ln w="63500" cap="rnd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9E907E2-A7A2-BCBD-27D7-17C62B5C4FEC}"/>
              </a:ext>
            </a:extLst>
          </p:cNvPr>
          <p:cNvGrpSpPr/>
          <p:nvPr/>
        </p:nvGrpSpPr>
        <p:grpSpPr>
          <a:xfrm>
            <a:off x="237579" y="257707"/>
            <a:ext cx="6278905" cy="1433945"/>
            <a:chOff x="2917279" y="3115207"/>
            <a:chExt cx="6278905" cy="1433945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A881F11-A54D-F706-4144-0068DD83BA30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12" name="그림 11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1D285AC6-D1F7-7CB9-00D2-9FFC28A2F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8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7F6534D6-F896-00CB-7A15-98BE77B9C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4" name="그림 13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BAB84B6A-05DA-B257-FB48-FAA374B50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49D456DE-32AA-E75C-70B7-A230EF82A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A7741D49-407D-CBEA-5F80-06D60F118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B42CF423-2088-43B0-96A6-E4CBADA04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80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E75342-1E99-A2FF-1D0D-04E288BAF731}"/>
                </a:ext>
              </a:extLst>
            </p:cNvPr>
            <p:cNvSpPr txBox="1"/>
            <p:nvPr/>
          </p:nvSpPr>
          <p:spPr>
            <a:xfrm>
              <a:off x="3775748" y="3447283"/>
              <a:ext cx="48746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19" name="그림 18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329FE774-C246-E980-DAA4-D0500F779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FA8F24D-F065-B27F-D0AD-2E8358D3B4E0}"/>
              </a:ext>
            </a:extLst>
          </p:cNvPr>
          <p:cNvSpPr/>
          <p:nvPr/>
        </p:nvSpPr>
        <p:spPr>
          <a:xfrm>
            <a:off x="464686" y="2411822"/>
            <a:ext cx="2108784" cy="661578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603DABD-699A-59E1-F2D8-D702B99D7C1F}"/>
              </a:ext>
            </a:extLst>
          </p:cNvPr>
          <p:cNvSpPr/>
          <p:nvPr/>
        </p:nvSpPr>
        <p:spPr>
          <a:xfrm>
            <a:off x="6146984" y="2610240"/>
            <a:ext cx="1873736" cy="155565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6F410BDB-EC3C-C538-25E4-7F60A2B7D59F}"/>
              </a:ext>
            </a:extLst>
          </p:cNvPr>
          <p:cNvSpPr/>
          <p:nvPr/>
        </p:nvSpPr>
        <p:spPr>
          <a:xfrm>
            <a:off x="4252829" y="4581642"/>
            <a:ext cx="1867424" cy="1799198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E86396B-E1EE-7977-92C4-DD7A9061CF26}"/>
              </a:ext>
            </a:extLst>
          </p:cNvPr>
          <p:cNvSpPr/>
          <p:nvPr/>
        </p:nvSpPr>
        <p:spPr>
          <a:xfrm>
            <a:off x="8020720" y="4528456"/>
            <a:ext cx="1971526" cy="185238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006D90BE-67B5-45A7-3CC6-EA5A9A2CE1E0}"/>
              </a:ext>
            </a:extLst>
          </p:cNvPr>
          <p:cNvCxnSpPr>
            <a:cxnSpLocks/>
          </p:cNvCxnSpPr>
          <p:nvPr/>
        </p:nvCxnSpPr>
        <p:spPr>
          <a:xfrm>
            <a:off x="2573470" y="2850295"/>
            <a:ext cx="1177550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5D5B5EE-D6DC-1AF5-B724-F0D0102CEA26}"/>
              </a:ext>
            </a:extLst>
          </p:cNvPr>
          <p:cNvSpPr txBox="1"/>
          <p:nvPr/>
        </p:nvSpPr>
        <p:spPr>
          <a:xfrm>
            <a:off x="6553967" y="2275779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플레이어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11B986-5BB2-9D11-6347-7A8C81600049}"/>
              </a:ext>
            </a:extLst>
          </p:cNvPr>
          <p:cNvSpPr txBox="1"/>
          <p:nvPr/>
        </p:nvSpPr>
        <p:spPr>
          <a:xfrm>
            <a:off x="747423" y="1991002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게임 시작 화면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A58B9C-E72D-85B5-984F-C9389AEF8B63}"/>
              </a:ext>
            </a:extLst>
          </p:cNvPr>
          <p:cNvSpPr txBox="1"/>
          <p:nvPr/>
        </p:nvSpPr>
        <p:spPr>
          <a:xfrm>
            <a:off x="4466732" y="4181532"/>
            <a:ext cx="1516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기본메뉴 </a:t>
            </a:r>
            <a:r>
              <a:rPr lang="en-US" altLang="ko-KR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UI</a:t>
            </a:r>
            <a:endParaRPr lang="ko-KR" altLang="en-US" sz="20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251EBD-5ECC-3561-6032-F3A7BD1BC7DE}"/>
              </a:ext>
            </a:extLst>
          </p:cNvPr>
          <p:cNvSpPr txBox="1"/>
          <p:nvPr/>
        </p:nvSpPr>
        <p:spPr>
          <a:xfrm>
            <a:off x="6288925" y="3228945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latin typeface="메이플스토리" panose="02000800000000000000" pitchFamily="2" charset="-127"/>
                <a:ea typeface="메이플스토리" panose="02000800000000000000" pitchFamily="2" charset="-127"/>
              </a:rPr>
              <a:t>wasd</a:t>
            </a:r>
            <a:r>
              <a:rPr lang="en-US" altLang="ko-KR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lang="ko-KR" altLang="en-US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이동 방향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B3B11D-1CE4-496B-4B67-59164E2F83C6}"/>
              </a:ext>
            </a:extLst>
          </p:cNvPr>
          <p:cNvSpPr txBox="1"/>
          <p:nvPr/>
        </p:nvSpPr>
        <p:spPr>
          <a:xfrm>
            <a:off x="6577672" y="2730044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마우스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DCCBE9-8364-46B8-C462-150D29DB03A7}"/>
              </a:ext>
            </a:extLst>
          </p:cNvPr>
          <p:cNvSpPr txBox="1"/>
          <p:nvPr/>
        </p:nvSpPr>
        <p:spPr>
          <a:xfrm>
            <a:off x="8455489" y="4107436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오브젝트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3640FB1-0DAA-C2C4-DEEE-21C28508917D}"/>
              </a:ext>
            </a:extLst>
          </p:cNvPr>
          <p:cNvSpPr/>
          <p:nvPr/>
        </p:nvSpPr>
        <p:spPr>
          <a:xfrm>
            <a:off x="3796379" y="2240908"/>
            <a:ext cx="6655722" cy="4299591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C1F64A-8F85-4212-F796-3AEDF6E699CA}"/>
              </a:ext>
            </a:extLst>
          </p:cNvPr>
          <p:cNvSpPr txBox="1"/>
          <p:nvPr/>
        </p:nvSpPr>
        <p:spPr>
          <a:xfrm>
            <a:off x="5794136" y="1732765"/>
            <a:ext cx="25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게임 기본 컴포넌트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3BD54A-530A-C911-433E-F59E1C3BDECA}"/>
              </a:ext>
            </a:extLst>
          </p:cNvPr>
          <p:cNvSpPr txBox="1"/>
          <p:nvPr/>
        </p:nvSpPr>
        <p:spPr>
          <a:xfrm>
            <a:off x="6575814" y="3639728"/>
            <a:ext cx="111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특정 키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B720D0-028D-CD8B-7B54-E3760C59F52F}"/>
              </a:ext>
            </a:extLst>
          </p:cNvPr>
          <p:cNvSpPr txBox="1"/>
          <p:nvPr/>
        </p:nvSpPr>
        <p:spPr>
          <a:xfrm>
            <a:off x="4609711" y="4739968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>
                <a:latin typeface="메이플스토리" panose="02000800000000000000" pitchFamily="2" charset="-127"/>
                <a:ea typeface="메이플스토리" panose="02000800000000000000" pitchFamily="2" charset="-127"/>
              </a:rPr>
              <a:t>Hp,Mp</a:t>
            </a:r>
            <a:endParaRPr lang="ko-KR" altLang="en-US" sz="24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625394-A505-FC70-E960-1C9F5942C745}"/>
              </a:ext>
            </a:extLst>
          </p:cNvPr>
          <p:cNvSpPr txBox="1"/>
          <p:nvPr/>
        </p:nvSpPr>
        <p:spPr>
          <a:xfrm>
            <a:off x="4356046" y="5295119"/>
            <a:ext cx="27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경험치 및 레벨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B090FA-7733-B99A-B91B-232E7E5C46B5}"/>
              </a:ext>
            </a:extLst>
          </p:cNvPr>
          <p:cNvSpPr txBox="1"/>
          <p:nvPr/>
        </p:nvSpPr>
        <p:spPr>
          <a:xfrm>
            <a:off x="4466732" y="5806552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lang="ko-KR" altLang="en-US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.. </a:t>
            </a:r>
            <a:r>
              <a:rPr lang="ko-KR" altLang="en-US" sz="2400" dirty="0" err="1">
                <a:latin typeface="메이플스토리" panose="02000800000000000000" pitchFamily="2" charset="-127"/>
                <a:ea typeface="메이플스토리" panose="02000800000000000000" pitchFamily="2" charset="-127"/>
              </a:rPr>
              <a:t>그외</a:t>
            </a:r>
            <a:endParaRPr lang="ko-KR" altLang="en-US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5DD92C-B9D6-91E7-E951-B9DE38F7C6C1}"/>
              </a:ext>
            </a:extLst>
          </p:cNvPr>
          <p:cNvSpPr txBox="1"/>
          <p:nvPr/>
        </p:nvSpPr>
        <p:spPr>
          <a:xfrm>
            <a:off x="8179862" y="4672478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환경 오브젝트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FC04B4-197F-9566-652C-8C74549AD37E}"/>
              </a:ext>
            </a:extLst>
          </p:cNvPr>
          <p:cNvSpPr txBox="1"/>
          <p:nvPr/>
        </p:nvSpPr>
        <p:spPr>
          <a:xfrm>
            <a:off x="8625170" y="5304010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NPC</a:t>
            </a:r>
            <a:endParaRPr lang="ko-KR" altLang="en-US" sz="24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8BD6E0-F192-EF02-3AA0-C5A872B45CCB}"/>
              </a:ext>
            </a:extLst>
          </p:cNvPr>
          <p:cNvSpPr txBox="1"/>
          <p:nvPr/>
        </p:nvSpPr>
        <p:spPr>
          <a:xfrm>
            <a:off x="901815" y="2478174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저장 기능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CB9E4D-9737-5EC6-D52B-451CB53CB7F1}"/>
              </a:ext>
            </a:extLst>
          </p:cNvPr>
          <p:cNvSpPr txBox="1"/>
          <p:nvPr/>
        </p:nvSpPr>
        <p:spPr>
          <a:xfrm>
            <a:off x="2670443" y="2373063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메이플스토리" panose="02000800000000000000" pitchFamily="2" charset="-127"/>
                <a:ea typeface="메이플스토리" panose="02000800000000000000" pitchFamily="2" charset="-127"/>
              </a:rPr>
              <a:t>게임 시작</a:t>
            </a:r>
            <a:endParaRPr lang="ko-KR" altLang="en-US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AFD8E1-C1B3-15EC-AE25-945D1230E5B3}"/>
              </a:ext>
            </a:extLst>
          </p:cNvPr>
          <p:cNvSpPr txBox="1"/>
          <p:nvPr/>
        </p:nvSpPr>
        <p:spPr>
          <a:xfrm>
            <a:off x="8561384" y="5822095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몬스터</a:t>
            </a:r>
          </a:p>
        </p:txBody>
      </p: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5D8C9214-EB32-0589-DD3C-36CE9710D6DA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5616187" y="3388065"/>
            <a:ext cx="530797" cy="742439"/>
          </a:xfrm>
          <a:prstGeom prst="straightConnector1">
            <a:avLst/>
          </a:prstGeom>
          <a:ln w="63500">
            <a:solidFill>
              <a:schemeClr val="tx1"/>
            </a:solidFill>
            <a:round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84D41C18-8AF5-9E5F-C49F-A25F190FFA56}"/>
              </a:ext>
            </a:extLst>
          </p:cNvPr>
          <p:cNvCxnSpPr>
            <a:cxnSpLocks/>
          </p:cNvCxnSpPr>
          <p:nvPr/>
        </p:nvCxnSpPr>
        <p:spPr>
          <a:xfrm flipV="1">
            <a:off x="6142762" y="4317475"/>
            <a:ext cx="612316" cy="1177317"/>
          </a:xfrm>
          <a:prstGeom prst="straightConnector1">
            <a:avLst/>
          </a:prstGeom>
          <a:ln w="63500" cap="rnd">
            <a:solidFill>
              <a:schemeClr val="tx1"/>
            </a:solidFill>
            <a:round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725CCE90-4196-7F21-7A4B-CF048E6E2D16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415892" y="4345446"/>
            <a:ext cx="604828" cy="1109202"/>
          </a:xfrm>
          <a:prstGeom prst="straightConnector1">
            <a:avLst/>
          </a:prstGeom>
          <a:ln w="63500" cap="rnd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C1FFAF8B-9039-FE95-679E-8DD84AD48445}"/>
              </a:ext>
            </a:extLst>
          </p:cNvPr>
          <p:cNvCxnSpPr>
            <a:cxnSpLocks/>
          </p:cNvCxnSpPr>
          <p:nvPr/>
        </p:nvCxnSpPr>
        <p:spPr>
          <a:xfrm flipV="1">
            <a:off x="6142762" y="6283760"/>
            <a:ext cx="1505063" cy="6855"/>
          </a:xfrm>
          <a:prstGeom prst="straightConnector1">
            <a:avLst/>
          </a:prstGeom>
          <a:ln w="63500" cap="rnd">
            <a:solidFill>
              <a:schemeClr val="tx1"/>
            </a:solidFill>
            <a:round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C77F671D-0899-756E-B69E-4D90525667B4}"/>
              </a:ext>
            </a:extLst>
          </p:cNvPr>
          <p:cNvCxnSpPr>
            <a:cxnSpLocks/>
          </p:cNvCxnSpPr>
          <p:nvPr/>
        </p:nvCxnSpPr>
        <p:spPr>
          <a:xfrm flipH="1" flipV="1">
            <a:off x="6530599" y="5946175"/>
            <a:ext cx="1467441" cy="13985"/>
          </a:xfrm>
          <a:prstGeom prst="straightConnector1">
            <a:avLst/>
          </a:prstGeom>
          <a:ln w="63500" cap="rnd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086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찐 게임메뉴">
            <a:hlinkClick r:id="" action="ppaction://media"/>
            <a:extLst>
              <a:ext uri="{FF2B5EF4-FFF2-40B4-BE49-F238E27FC236}">
                <a16:creationId xmlns:a16="http://schemas.microsoft.com/office/drawing/2014/main" id="{0303E56D-6A3F-A8B4-38B0-9673A28DA9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558E8092-C399-429E-D39D-50019EDC2EE0}"/>
              </a:ext>
            </a:extLst>
          </p:cNvPr>
          <p:cNvGrpSpPr/>
          <p:nvPr/>
        </p:nvGrpSpPr>
        <p:grpSpPr>
          <a:xfrm>
            <a:off x="237579" y="257707"/>
            <a:ext cx="6278905" cy="1433945"/>
            <a:chOff x="2917279" y="3115207"/>
            <a:chExt cx="6278905" cy="14339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119FAD3-8086-AE79-4FF1-04F720A5E2EF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8" name="그림 7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F074A98D-D1BF-4EAD-13F5-0467D9C3A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8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4CA6B824-7A5C-59C2-FC0F-D2E280659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그림 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72F5BCB0-F072-F7A5-6BCE-03211B5F0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67B69DD5-8E42-6A08-AFBC-75E8C6013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EBC2F993-6287-9554-7288-983968ED7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35B5EDA6-D19D-E563-961C-2479391F5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80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E62788-A26C-5232-642E-6B5A7B68638B}"/>
                </a:ext>
              </a:extLst>
            </p:cNvPr>
            <p:cNvSpPr txBox="1"/>
            <p:nvPr/>
          </p:nvSpPr>
          <p:spPr>
            <a:xfrm>
              <a:off x="3775748" y="3447283"/>
              <a:ext cx="48746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7" name="그림 6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883539B2-BB47-B2BF-4B96-879EC86AE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0037EFF-90FB-338C-649F-984AE9DC90B7}"/>
              </a:ext>
            </a:extLst>
          </p:cNvPr>
          <p:cNvSpPr txBox="1"/>
          <p:nvPr/>
        </p:nvSpPr>
        <p:spPr>
          <a:xfrm>
            <a:off x="542622" y="1954020"/>
            <a:ext cx="6696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슬립 시스템과 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Day-Night Cycle 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시스템</a:t>
            </a:r>
          </a:p>
        </p:txBody>
      </p:sp>
      <p:pic>
        <p:nvPicPr>
          <p:cNvPr id="45" name="그림 44" descr="스크린샷, 텍스트, PC 게임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2973B6-EAD3-773D-68D5-103FA3E4B2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4" y="2709043"/>
            <a:ext cx="4987653" cy="35591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" name="그림 46" descr="스크린샷, 만화 영화, 사각형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B55420-26D9-F60C-C9E3-41F782D54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13" y="2712487"/>
            <a:ext cx="4987653" cy="35557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167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825154CE-796E-273A-847A-0E71697D6BA3}"/>
              </a:ext>
            </a:extLst>
          </p:cNvPr>
          <p:cNvGrpSpPr/>
          <p:nvPr/>
        </p:nvGrpSpPr>
        <p:grpSpPr>
          <a:xfrm>
            <a:off x="237579" y="257707"/>
            <a:ext cx="6278905" cy="1433945"/>
            <a:chOff x="2917279" y="3115207"/>
            <a:chExt cx="6278905" cy="14339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9316E15-AA73-B6C9-6D3A-C599EF2ACF0C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8" name="그림 7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9C024F54-1ECC-AB67-8D52-5E1B0CD2B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8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F696EFA9-446D-DB70-45C6-6E3C91D3F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그림 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C248B919-E3BB-36AA-809F-56D3CC58F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E30590AF-8A73-B3F6-E6A9-B38CDC711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D347C582-E323-5022-C4A0-135EE05FF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531C0912-4CCD-4F67-3D73-6BB3169D5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80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68DA80-18CE-12D6-5D62-1A7D71CE74DB}"/>
                </a:ext>
              </a:extLst>
            </p:cNvPr>
            <p:cNvSpPr txBox="1"/>
            <p:nvPr/>
          </p:nvSpPr>
          <p:spPr>
            <a:xfrm>
              <a:off x="3775748" y="3447283"/>
              <a:ext cx="48746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메이플스토리" panose="02000800000000000000" pitchFamily="2" charset="-127"/>
                  <a:ea typeface="메이플스토리" panose="02000800000000000000" pitchFamily="2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7" name="그림 6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71095076-21E5-0FD0-4D3F-E9BAA1DA6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sp>
        <p:nvSpPr>
          <p:cNvPr id="20" name="Rectangle 1">
            <a:extLst>
              <a:ext uri="{FF2B5EF4-FFF2-40B4-BE49-F238E27FC236}">
                <a16:creationId xmlns:a16="http://schemas.microsoft.com/office/drawing/2014/main" id="{3DB55343-7378-D1EB-B634-9D397912B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23" y="4574937"/>
            <a:ext cx="833676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실시간 대화(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Real-time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Chat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Interaction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kumimoji="0" lang="ko-KR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동적 반응(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Dynamic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Response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kumimoji="0" lang="ko-KR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감정/호감도 변화(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Affection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&amp;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Emotion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System)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endParaRPr lang="en-US" altLang="ko-KR" sz="24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lang="ko-KR" altLang="en-US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롤플레잉 기반 자율 대화</a:t>
            </a:r>
            <a:r>
              <a:rPr lang="en-US" altLang="ko-KR" sz="2400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(RP-based Autonomous Behavior)</a:t>
            </a:r>
            <a:endParaRPr kumimoji="0" lang="ko-KR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02828A-DD2E-66DC-A3A2-3E5BB91E6DD0}"/>
              </a:ext>
            </a:extLst>
          </p:cNvPr>
          <p:cNvSpPr txBox="1"/>
          <p:nvPr/>
        </p:nvSpPr>
        <p:spPr>
          <a:xfrm>
            <a:off x="615160" y="3913217"/>
            <a:ext cx="8088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ko-KR" altLang="en-US" dirty="0"/>
            </a:b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8A55FE-7210-23F5-C297-A3C26E3FB164}"/>
              </a:ext>
            </a:extLst>
          </p:cNvPr>
          <p:cNvSpPr txBox="1"/>
          <p:nvPr/>
        </p:nvSpPr>
        <p:spPr>
          <a:xfrm>
            <a:off x="687697" y="4073011"/>
            <a:ext cx="808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altLang="ko-KR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AI NPC </a:t>
            </a:r>
            <a:r>
              <a:rPr lang="ko-KR" altLang="en-US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관련 시스템</a:t>
            </a:r>
            <a:r>
              <a:rPr lang="en-US" altLang="ko-KR" sz="2800" b="0" i="0" u="none" strike="noStrike" dirty="0">
                <a:solidFill>
                  <a:schemeClr val="bg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lang="ko-KR" altLang="en-US" sz="2800" b="0" dirty="0">
              <a:solidFill>
                <a:schemeClr val="bg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None/>
            </a:pPr>
            <a:br>
              <a:rPr lang="ko-KR" altLang="en-US" dirty="0"/>
            </a:br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3B3D84-843D-821E-F1D2-ED713E12DC75}"/>
              </a:ext>
            </a:extLst>
          </p:cNvPr>
          <p:cNvSpPr txBox="1"/>
          <p:nvPr/>
        </p:nvSpPr>
        <p:spPr>
          <a:xfrm>
            <a:off x="560571" y="244931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고정 대사</a:t>
            </a:r>
            <a:r>
              <a:rPr lang="en-US" altLang="ko-KR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(Fixed Dialogue)</a:t>
            </a:r>
            <a:endParaRPr lang="en-US" altLang="ko-KR" sz="24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기본 상호작용</a:t>
            </a:r>
            <a:r>
              <a:rPr lang="en-US" altLang="ko-KR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(Basic Interaction)</a:t>
            </a:r>
            <a:endParaRPr lang="en-US" altLang="ko-KR" sz="24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상점 기능</a:t>
            </a:r>
            <a:r>
              <a:rPr lang="en-US" altLang="ko-KR" sz="2400" b="1" dirty="0">
                <a:latin typeface="메이플스토리" panose="02000800000000000000" pitchFamily="2" charset="-127"/>
                <a:ea typeface="메이플스토리" panose="02000800000000000000" pitchFamily="2" charset="-127"/>
              </a:rPr>
              <a:t>(Shop NPC)</a:t>
            </a:r>
            <a:endParaRPr lang="en-US" altLang="ko-KR" sz="2400" dirty="0"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FE4605-A8F4-77D8-1923-7A8FF8BFA277}"/>
              </a:ext>
            </a:extLst>
          </p:cNvPr>
          <p:cNvSpPr txBox="1"/>
          <p:nvPr/>
        </p:nvSpPr>
        <p:spPr>
          <a:xfrm>
            <a:off x="687697" y="1914119"/>
            <a:ext cx="808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일반 </a:t>
            </a:r>
            <a:r>
              <a:rPr lang="en-US" altLang="ko-KR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NPC </a:t>
            </a:r>
            <a:r>
              <a:rPr lang="ko-KR" altLang="en-US" sz="2800" b="0" i="0" u="none" strike="noStrike" dirty="0"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관련 시스템</a:t>
            </a:r>
            <a:r>
              <a:rPr lang="en-US" altLang="ko-KR" sz="2800" b="0" i="0" u="none" strike="noStrike" dirty="0">
                <a:solidFill>
                  <a:schemeClr val="bg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lang="ko-KR" altLang="en-US" sz="2800" b="0" dirty="0">
              <a:solidFill>
                <a:schemeClr val="bg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None/>
            </a:pPr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4711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477</Words>
  <Application>Microsoft Office PowerPoint</Application>
  <PresentationFormat>와이드스크린</PresentationFormat>
  <Paragraphs>96</Paragraphs>
  <Slides>20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맑은 고딕</vt:lpstr>
      <vt:lpstr>메이플스토리</vt:lpstr>
      <vt:lpstr>Abadi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rnjstjdwls8400@outlook.kr</dc:creator>
  <cp:lastModifiedBy>rnjstjdwls8400@outlook.kr</cp:lastModifiedBy>
  <cp:revision>16</cp:revision>
  <dcterms:created xsi:type="dcterms:W3CDTF">2025-11-15T17:51:12Z</dcterms:created>
  <dcterms:modified xsi:type="dcterms:W3CDTF">2025-11-17T23:00:07Z</dcterms:modified>
</cp:coreProperties>
</file>