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7" r:id="rId10"/>
    <p:sldId id="263" r:id="rId11"/>
    <p:sldId id="274" r:id="rId12"/>
    <p:sldId id="275" r:id="rId13"/>
    <p:sldId id="266" r:id="rId14"/>
    <p:sldId id="264" r:id="rId15"/>
    <p:sldId id="268" r:id="rId16"/>
    <p:sldId id="273" r:id="rId17"/>
    <p:sldId id="269" r:id="rId18"/>
    <p:sldId id="270" r:id="rId19"/>
    <p:sldId id="271" r:id="rId20"/>
  </p:sldIdLst>
  <p:sldSz cx="12192000" cy="6858000"/>
  <p:notesSz cx="6858000" cy="9144000"/>
  <p:embeddedFontLst>
    <p:embeddedFont>
      <p:font typeface="메이플스토리" panose="020B0600000101010101" charset="-127"/>
      <p:bold r:id="rId21"/>
    </p:embeddedFont>
    <p:embeddedFont>
      <p:font typeface="Abadi" panose="020B0604020104020204" pitchFamily="34" charset="0"/>
      <p:regular r:id="rId22"/>
      <p:bold r:id="rId23"/>
      <p:italic r:id="rId24"/>
      <p:boldItalic r:id="rId25"/>
    </p:embeddedFont>
    <p:embeddedFont>
      <p:font typeface="HY견고딕" panose="02030600000101010101" pitchFamily="18" charset="-127"/>
      <p:regular r:id="rId26"/>
    </p:embeddedFont>
    <p:embeddedFont>
      <p:font typeface="HY헤드라인M" panose="02030600000101010101" pitchFamily="18" charset="-127"/>
      <p:regular r:id="rId27"/>
    </p:embeddedFont>
    <p:embeddedFont>
      <p:font typeface="맑은 고딕" panose="020B0503020000020004" pitchFamily="50" charset="-127"/>
      <p:regular r:id="rId28"/>
      <p:bold r:id="rId29"/>
    </p:embeddedFont>
    <p:embeddedFont>
      <p:font typeface="휴먼둥근헤드라인" panose="02030504000101010101" pitchFamily="18" charset="-127"/>
      <p:regular r:id="rId3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E58D38-FE33-BDF7-A4DF-C0F4A134F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E921100-C835-C984-3FD2-2DD6158A1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013D667-7E8C-6F30-3152-ED8310419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A191-8ED8-4906-978E-BC23B54D2B7B}" type="datetimeFigureOut">
              <a:rPr lang="ko-KR" altLang="en-US" smtClean="0"/>
              <a:t>2025-11-26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9E922A5-AD7F-655B-891D-214CB7B3D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20793-F4DE-B6BC-259D-9A4EC7EB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3961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BDE2DF7-8AB0-3BF7-6872-87BA53617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E70C68A-15A6-4C0B-F349-E83E26EE9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5AFF226-DBD3-057F-3D28-516D65050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A191-8ED8-4906-978E-BC23B54D2B7B}" type="datetimeFigureOut">
              <a:rPr lang="ko-KR" altLang="en-US" smtClean="0"/>
              <a:t>2025-11-26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0CC97F8-D7C1-6487-10E4-004ADA8D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9E1AED9-F6F1-B327-111E-CE6240D7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8768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5D06EDF-8FA0-58F3-FFB3-B33E57A31B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BE27BDE-DF34-6580-ED94-6403E11D3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FB09C2C-0023-8743-6BEB-936F7DF54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A191-8ED8-4906-978E-BC23B54D2B7B}" type="datetimeFigureOut">
              <a:rPr lang="ko-KR" altLang="en-US" smtClean="0"/>
              <a:t>2025-11-26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02F91B9-C5F0-DCE5-3917-1954E5A1E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15EDB8E-8627-F377-53E6-741B7B719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2812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04AF857-DB6F-BDE6-25D2-3C7DD0E95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CC2C82-92E4-5A88-67FC-81FF8A014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D13DEE0-AB6F-7DE6-8816-2EB8A0DA3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A191-8ED8-4906-978E-BC23B54D2B7B}" type="datetimeFigureOut">
              <a:rPr lang="ko-KR" altLang="en-US" smtClean="0"/>
              <a:t>2025-11-26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8E5F9A6-6C6E-366F-43BF-0D7D16CD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0948B6C-4096-6CE7-F28D-4245EFA5D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31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FE7FE1-7EEA-BEDE-AF50-45E234105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B2EE145-67B5-6CA4-D1F4-C9F012A49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609B77D-CD0F-6D2D-CE09-D8B2A5476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A191-8ED8-4906-978E-BC23B54D2B7B}" type="datetimeFigureOut">
              <a:rPr lang="ko-KR" altLang="en-US" smtClean="0"/>
              <a:t>2025-11-26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3E0C847-2F0D-CC5D-9BAD-AB1C3D48A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4AB72F5-FC25-99B8-4734-9767B8C7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8246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A1A870-140B-5416-62BF-5485C63FF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D70CDC1-C960-FF59-D5F5-3D8B8A676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230E305-884D-40FE-73D9-CF520138B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5E4DB99-AAE5-6BC2-937D-3953A6250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A191-8ED8-4906-978E-BC23B54D2B7B}" type="datetimeFigureOut">
              <a:rPr lang="ko-KR" altLang="en-US" smtClean="0"/>
              <a:t>2025-11-26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7AF4F08-E431-9D16-3685-AB3557DB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C70053C-52AC-9ED0-AE86-4042A54C6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859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966D24-6A89-1BBC-A781-B3F22A428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B517B3A-A084-8D1D-38FE-EFB01AFDF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348D550-765D-A469-87F5-ABE60B4DB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78EE824-B37E-411C-9305-410095D8EA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03F8CEC-238F-DD3A-F05D-57203DA406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233F1BE9-CC15-828A-7CB7-EAAF2CE32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A191-8ED8-4906-978E-BC23B54D2B7B}" type="datetimeFigureOut">
              <a:rPr lang="ko-KR" altLang="en-US" smtClean="0"/>
              <a:t>2025-11-26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0E00D9E-63B6-D0B7-B9A1-ED862DC4A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702C45D-982D-5F74-37BD-36CDC3BCE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3450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06A8F9E-AC8A-A5AE-1151-A130073E8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1E989E9-2859-C477-9631-BA0162EC1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A191-8ED8-4906-978E-BC23B54D2B7B}" type="datetimeFigureOut">
              <a:rPr lang="ko-KR" altLang="en-US" smtClean="0"/>
              <a:t>2025-11-26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EBEF284-FEB7-402D-0FEC-6F2EE08C7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EC1E40A-E9DB-CDAF-6811-05F91775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0178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18F6229-E86A-DBFB-9566-2CEDABADC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A191-8ED8-4906-978E-BC23B54D2B7B}" type="datetimeFigureOut">
              <a:rPr lang="ko-KR" altLang="en-US" smtClean="0"/>
              <a:t>2025-11-26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BD5257A-D51A-2013-5F96-6D45139E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F03320-CB4B-8CA4-005B-9FA64E659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3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AC645B-40D7-8438-6FC1-153C242E3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2AF3680-DAF9-4D14-63AC-5225B3CF8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8A71AB6-DB85-FEB7-1D08-22BD4F192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6573B10-4287-3C66-A4B8-DE4E2985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A191-8ED8-4906-978E-BC23B54D2B7B}" type="datetimeFigureOut">
              <a:rPr lang="ko-KR" altLang="en-US" smtClean="0"/>
              <a:t>2025-11-26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9FA3D8F-9EC8-1FB4-BBB0-56CA927D8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4E0BBFA-B945-2F9C-991F-EFAE017C3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1499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E439ACA-F22F-ADF8-5E3D-6CD4B959F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1F927A1-E8DC-7104-4DC2-E89721EF8E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C96B659-CCF9-FEE3-4799-C37327315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8D8EB7E-AE83-30D2-8C6B-AD3C4E11A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A191-8ED8-4906-978E-BC23B54D2B7B}" type="datetimeFigureOut">
              <a:rPr lang="ko-KR" altLang="en-US" smtClean="0"/>
              <a:t>2025-11-26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953C53D-7DF4-754B-E227-B4F14E5AD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07A31A4-A25E-1E6F-E504-3056A891F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1491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14B6D841-459B-25A4-1701-2AF3FEA37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AD66856-806C-A79F-3519-2B1EC1383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7444050-2510-B33C-E0C0-A32233AB3D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9CA191-8ED8-4906-978E-BC23B54D2B7B}" type="datetimeFigureOut">
              <a:rPr lang="ko-KR" altLang="en-US" smtClean="0"/>
              <a:t>2025-11-26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805566D-E22A-7C08-B965-BD56889566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802296F-1860-33C2-F3A6-130E14567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8F1970-653A-4551-BA98-708E17C265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80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0" Type="http://schemas.openxmlformats.org/officeDocument/2006/relationships/image" Target="../media/image5.png"/><Relationship Id="rId4" Type="http://schemas.openxmlformats.org/officeDocument/2006/relationships/image" Target="../media/image23.PNG"/><Relationship Id="rId9" Type="http://schemas.openxmlformats.org/officeDocument/2006/relationships/image" Target="../media/image4.png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8.pn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30.gif"/><Relationship Id="rId10" Type="http://schemas.openxmlformats.org/officeDocument/2006/relationships/image" Target="../media/image7.png"/><Relationship Id="rId4" Type="http://schemas.openxmlformats.org/officeDocument/2006/relationships/image" Target="../media/image29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.gif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0.gif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858A31-BEDD-3FB1-56AE-62276D071083}"/>
              </a:ext>
            </a:extLst>
          </p:cNvPr>
          <p:cNvSpPr txBox="1"/>
          <p:nvPr/>
        </p:nvSpPr>
        <p:spPr>
          <a:xfrm>
            <a:off x="974163" y="2320551"/>
            <a:ext cx="104349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>
                <a:ln w="31750">
                  <a:solidFill>
                    <a:schemeClr val="bg1"/>
                  </a:solidFill>
                  <a:prstDash val="solid"/>
                </a:ln>
                <a:effectLst>
                  <a:outerShdw dist="76200" dir="3360000" algn="bl" rotWithShape="0">
                    <a:schemeClr val="tx2">
                      <a:lumMod val="75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둥근모꼴" panose="020B0500000000000000" pitchFamily="50" charset="-127"/>
              </a:rPr>
              <a:t>프로젝트 종합설계</a:t>
            </a:r>
            <a:endParaRPr lang="ko-KR" altLang="en-US" sz="4400" dirty="0">
              <a:ln w="31750">
                <a:solidFill>
                  <a:schemeClr val="bg1"/>
                </a:solidFill>
                <a:prstDash val="solid"/>
              </a:ln>
              <a:effectLst>
                <a:outerShdw dist="76200" dir="3360000" algn="bl" rotWithShape="0">
                  <a:schemeClr val="tx2">
                    <a:lumMod val="75000"/>
                  </a:schemeClr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  <a:cs typeface="둥근모꼴" panose="020B0500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6BADD4-BC5D-049C-DBEA-BA08307CB0DF}"/>
              </a:ext>
            </a:extLst>
          </p:cNvPr>
          <p:cNvSpPr txBox="1"/>
          <p:nvPr/>
        </p:nvSpPr>
        <p:spPr>
          <a:xfrm>
            <a:off x="6433911" y="5302891"/>
            <a:ext cx="4772461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85000"/>
                <a:lumOff val="15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dirty="0">
                <a:ln w="317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76200" dir="3360000" algn="bl" rotWithShape="0">
                    <a:schemeClr val="tx1">
                      <a:lumMod val="85000"/>
                      <a:lumOff val="15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둥근모꼴" panose="020B0500000000000000" pitchFamily="50" charset="-127"/>
              </a:rPr>
              <a:t>202151035 </a:t>
            </a:r>
            <a:r>
              <a:rPr lang="ko-KR" altLang="en-US" sz="3600" dirty="0">
                <a:ln w="317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76200" dir="3360000" algn="bl" rotWithShape="0">
                    <a:schemeClr val="tx1">
                      <a:lumMod val="85000"/>
                      <a:lumOff val="15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둥근모꼴" panose="020B0500000000000000" pitchFamily="50" charset="-127"/>
              </a:rPr>
              <a:t>권성진</a:t>
            </a:r>
            <a:endParaRPr lang="ko-KR" altLang="en-US" sz="9600" dirty="0">
              <a:ln w="3175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dist="76200" dir="3360000" algn="bl" rotWithShape="0">
                  <a:schemeClr val="tx1">
                    <a:lumMod val="85000"/>
                    <a:lumOff val="15000"/>
                  </a:schemeClr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  <a:cs typeface="둥근모꼴" panose="020B0500000000000000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3B099CAF-9C1E-A9FB-2FA1-9570E398B1E1}"/>
              </a:ext>
            </a:extLst>
          </p:cNvPr>
          <p:cNvGrpSpPr/>
          <p:nvPr/>
        </p:nvGrpSpPr>
        <p:grpSpPr>
          <a:xfrm>
            <a:off x="4127787" y="4237677"/>
            <a:ext cx="3924260" cy="789616"/>
            <a:chOff x="3884379" y="4042801"/>
            <a:chExt cx="4423241" cy="490267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F446955B-A9E7-EE99-84EF-EE4847872AFE}"/>
                </a:ext>
              </a:extLst>
            </p:cNvPr>
            <p:cNvGrpSpPr/>
            <p:nvPr/>
          </p:nvGrpSpPr>
          <p:grpSpPr>
            <a:xfrm>
              <a:off x="3884379" y="4042801"/>
              <a:ext cx="4423241" cy="490267"/>
              <a:chOff x="3844038" y="3971083"/>
              <a:chExt cx="4423241" cy="490267"/>
            </a:xfrm>
          </p:grpSpPr>
          <p:pic>
            <p:nvPicPr>
              <p:cNvPr id="8" name="그림 7" descr="유리이(가) 표시된 사진&#10;&#10;자동 생성된 설명">
                <a:extLst>
                  <a:ext uri="{FF2B5EF4-FFF2-40B4-BE49-F238E27FC236}">
                    <a16:creationId xmlns:a16="http://schemas.microsoft.com/office/drawing/2014/main" id="{96C30F4E-DC42-4582-5A22-FFAB33902F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44038" y="3971083"/>
                <a:ext cx="3356442" cy="490267"/>
              </a:xfrm>
              <a:prstGeom prst="rect">
                <a:avLst/>
              </a:prstGeom>
            </p:spPr>
          </p:pic>
          <p:pic>
            <p:nvPicPr>
              <p:cNvPr id="9" name="그림 8" descr="유리이(가) 표시된 사진&#10;&#10;자동 생성된 설명">
                <a:extLst>
                  <a:ext uri="{FF2B5EF4-FFF2-40B4-BE49-F238E27FC236}">
                    <a16:creationId xmlns:a16="http://schemas.microsoft.com/office/drawing/2014/main" id="{679E63EB-E3BF-CC24-3A1C-120A70CD7A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36"/>
              <a:stretch/>
            </p:blipFill>
            <p:spPr>
              <a:xfrm>
                <a:off x="5244352" y="3971083"/>
                <a:ext cx="3022927" cy="490267"/>
              </a:xfrm>
              <a:prstGeom prst="rect">
                <a:avLst/>
              </a:prstGeom>
            </p:spPr>
          </p:pic>
        </p:grpSp>
        <p:sp>
          <p:nvSpPr>
            <p:cNvPr id="7" name="이등변 삼각형 6">
              <a:extLst>
                <a:ext uri="{FF2B5EF4-FFF2-40B4-BE49-F238E27FC236}">
                  <a16:creationId xmlns:a16="http://schemas.microsoft.com/office/drawing/2014/main" id="{311D3FD9-3DBC-D656-3A22-E0D58A6062AE}"/>
                </a:ext>
              </a:extLst>
            </p:cNvPr>
            <p:cNvSpPr/>
            <p:nvPr/>
          </p:nvSpPr>
          <p:spPr>
            <a:xfrm rot="5400000">
              <a:off x="4291106" y="4122047"/>
              <a:ext cx="236117" cy="38254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209305A-F241-F62F-8DD9-955C13F00A40}"/>
              </a:ext>
            </a:extLst>
          </p:cNvPr>
          <p:cNvSpPr txBox="1"/>
          <p:nvPr/>
        </p:nvSpPr>
        <p:spPr>
          <a:xfrm>
            <a:off x="5010800" y="4309319"/>
            <a:ext cx="2736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>
                <a:solidFill>
                  <a:srgbClr val="FFC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메모리 필드</a:t>
            </a:r>
          </a:p>
        </p:txBody>
      </p:sp>
    </p:spTree>
    <p:extLst>
      <p:ext uri="{BB962C8B-B14F-4D97-AF65-F5344CB8AC3E}">
        <p14:creationId xmlns:p14="http://schemas.microsoft.com/office/powerpoint/2010/main" val="1930635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으아ㅡ야ㅏㅏㄹ">
            <a:hlinkClick r:id="" action="ppaction://media"/>
            <a:extLst>
              <a:ext uri="{FF2B5EF4-FFF2-40B4-BE49-F238E27FC236}">
                <a16:creationId xmlns:a16="http://schemas.microsoft.com/office/drawing/2014/main" id="{CCD9B314-EB68-16BA-1B84-00D6E0E2BE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1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스크린샷, PC 게임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BD1EF2B-6F8D-9051-DDA4-CBDEEA3DB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74"/>
          <a:stretch>
            <a:fillRect/>
          </a:stretch>
        </p:blipFill>
        <p:spPr>
          <a:xfrm>
            <a:off x="989658" y="2678052"/>
            <a:ext cx="1926979" cy="3761219"/>
          </a:xfrm>
          <a:prstGeom prst="rect">
            <a:avLst/>
          </a:prstGeom>
        </p:spPr>
      </p:pic>
      <p:pic>
        <p:nvPicPr>
          <p:cNvPr id="7" name="그림 6" descr="텍스트, 스크린샷, 멀티미디어 소프트웨어, PC 게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40C3E07-B135-6C61-62D6-E9D95845D5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83"/>
          <a:stretch>
            <a:fillRect/>
          </a:stretch>
        </p:blipFill>
        <p:spPr>
          <a:xfrm>
            <a:off x="2916637" y="2678052"/>
            <a:ext cx="1807763" cy="3761220"/>
          </a:xfrm>
          <a:prstGeom prst="rect">
            <a:avLst/>
          </a:prstGeom>
        </p:spPr>
      </p:pic>
      <p:pic>
        <p:nvPicPr>
          <p:cNvPr id="11" name="그림 10" descr="텍스트, 스크린샷, PC 게임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7040546-3157-2A0A-1E4E-554D680A1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63"/>
          <a:stretch>
            <a:fillRect/>
          </a:stretch>
        </p:blipFill>
        <p:spPr>
          <a:xfrm>
            <a:off x="4724400" y="2678050"/>
            <a:ext cx="1926979" cy="3761221"/>
          </a:xfrm>
          <a:prstGeom prst="rect">
            <a:avLst/>
          </a:prstGeom>
        </p:spPr>
      </p:pic>
      <p:pic>
        <p:nvPicPr>
          <p:cNvPr id="13" name="그림 12" descr="텍스트, 만화 영화, 스크린샷, PC 게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1362708-407C-8D2A-E059-44CB2407A7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89"/>
          <a:stretch>
            <a:fillRect/>
          </a:stretch>
        </p:blipFill>
        <p:spPr>
          <a:xfrm>
            <a:off x="6651379" y="2678050"/>
            <a:ext cx="1654421" cy="3761222"/>
          </a:xfrm>
          <a:prstGeom prst="rect">
            <a:avLst/>
          </a:prstGeom>
        </p:spPr>
      </p:pic>
      <p:pic>
        <p:nvPicPr>
          <p:cNvPr id="25" name="그림 24" descr="텍스트, 스크린샷, PC 게임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01DCEC-807E-9019-D58E-812DE98E77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60"/>
          <a:stretch>
            <a:fillRect/>
          </a:stretch>
        </p:blipFill>
        <p:spPr>
          <a:xfrm>
            <a:off x="8305800" y="2678050"/>
            <a:ext cx="2489200" cy="376122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6BD3129-A2DF-D3B0-3859-70C0CC5CC37C}"/>
              </a:ext>
            </a:extLst>
          </p:cNvPr>
          <p:cNvSpPr txBox="1"/>
          <p:nvPr/>
        </p:nvSpPr>
        <p:spPr>
          <a:xfrm>
            <a:off x="542622" y="1954020"/>
            <a:ext cx="6696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Ai 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다양한 </a:t>
            </a:r>
            <a:r>
              <a:rPr lang="ko-KR" altLang="en-US" sz="24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감정표현이미지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사진 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5603D70B-10D0-71B1-5D4D-CE1E16747B8A}"/>
              </a:ext>
            </a:extLst>
          </p:cNvPr>
          <p:cNvSpPr/>
          <p:nvPr/>
        </p:nvSpPr>
        <p:spPr>
          <a:xfrm>
            <a:off x="989658" y="2678049"/>
            <a:ext cx="9805342" cy="3761222"/>
          </a:xfrm>
          <a:prstGeom prst="rect">
            <a:avLst/>
          </a:prstGeom>
          <a:noFill/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80597097-F2DF-4F53-AD8A-45F9F3F1E90D}"/>
              </a:ext>
            </a:extLst>
          </p:cNvPr>
          <p:cNvGrpSpPr/>
          <p:nvPr/>
        </p:nvGrpSpPr>
        <p:grpSpPr>
          <a:xfrm>
            <a:off x="237579" y="257707"/>
            <a:ext cx="7720383" cy="1433945"/>
            <a:chOff x="2917279" y="3115207"/>
            <a:chExt cx="6695881" cy="1433945"/>
          </a:xfrm>
        </p:grpSpPr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2D23CD10-FEF6-4E22-8ED3-467CE014EF2D}"/>
                </a:ext>
              </a:extLst>
            </p:cNvPr>
            <p:cNvGrpSpPr/>
            <p:nvPr/>
          </p:nvGrpSpPr>
          <p:grpSpPr>
            <a:xfrm>
              <a:off x="2917279" y="3115207"/>
              <a:ext cx="6278905" cy="1433945"/>
              <a:chOff x="3894885" y="1889312"/>
              <a:chExt cx="6188487" cy="1039625"/>
            </a:xfrm>
          </p:grpSpPr>
          <p:pic>
            <p:nvPicPr>
              <p:cNvPr id="41" name="그림 40" descr="조류이(가) 표시된 사진&#10;&#10;자동 생성된 설명">
                <a:extLst>
                  <a:ext uri="{FF2B5EF4-FFF2-40B4-BE49-F238E27FC236}">
                    <a16:creationId xmlns:a16="http://schemas.microsoft.com/office/drawing/2014/main" id="{CFDE8166-79B3-4D04-A50D-C987F26A9C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2802" y="2019962"/>
                <a:ext cx="5893139" cy="7899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2" name="그림 41">
                <a:extLst>
                  <a:ext uri="{FF2B5EF4-FFF2-40B4-BE49-F238E27FC236}">
                    <a16:creationId xmlns:a16="http://schemas.microsoft.com/office/drawing/2014/main" id="{659BC0E7-2663-49BF-9D47-D9808C8B2B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45247" y="2482767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3" name="그림 42" descr="테이블이(가) 표시된 사진&#10;&#10;자동 생성된 설명">
                <a:extLst>
                  <a:ext uri="{FF2B5EF4-FFF2-40B4-BE49-F238E27FC236}">
                    <a16:creationId xmlns:a16="http://schemas.microsoft.com/office/drawing/2014/main" id="{B1A00E1C-7A07-4D02-A6AF-19580AD18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0805" y="1889312"/>
                <a:ext cx="484842" cy="39668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4" name="그림 43">
                <a:extLst>
                  <a:ext uri="{FF2B5EF4-FFF2-40B4-BE49-F238E27FC236}">
                    <a16:creationId xmlns:a16="http://schemas.microsoft.com/office/drawing/2014/main" id="{04D4FF29-8569-4028-9E02-D432BCA95F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92847" y="2110068"/>
                <a:ext cx="271462" cy="27146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5" name="그림 44">
                <a:extLst>
                  <a:ext uri="{FF2B5EF4-FFF2-40B4-BE49-F238E27FC236}">
                    <a16:creationId xmlns:a16="http://schemas.microsoft.com/office/drawing/2014/main" id="{C5B74A1F-7C37-44CD-93C3-8FC8666177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4885" y="2263205"/>
                <a:ext cx="223837" cy="22383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6" name="그림 45">
                <a:extLst>
                  <a:ext uri="{FF2B5EF4-FFF2-40B4-BE49-F238E27FC236}">
                    <a16:creationId xmlns:a16="http://schemas.microsoft.com/office/drawing/2014/main" id="{2AD12D2A-10F8-4ADD-89B0-3B5463876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9279" y="2690812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F84761C-18D8-4EA5-AF27-9432264B52F6}"/>
                </a:ext>
              </a:extLst>
            </p:cNvPr>
            <p:cNvSpPr txBox="1"/>
            <p:nvPr/>
          </p:nvSpPr>
          <p:spPr>
            <a:xfrm>
              <a:off x="3775748" y="3447283"/>
              <a:ext cx="583741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휴먼둥근헤드라인" panose="02030504000101010101" pitchFamily="18" charset="-127"/>
                  <a:ea typeface="휴먼둥근헤드라인" panose="02030504000101010101" pitchFamily="18" charset="-127"/>
                  <a:cs typeface="둥근모꼴" panose="020B0500000000000000" pitchFamily="50" charset="-127"/>
                </a:rPr>
                <a:t>02. </a:t>
              </a:r>
              <a:r>
                <a:rPr lang="ko-KR" alt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휴먼둥근헤드라인" panose="02030504000101010101" pitchFamily="18" charset="-127"/>
                  <a:ea typeface="휴먼둥근헤드라인" panose="02030504000101010101" pitchFamily="18" charset="-127"/>
                  <a:cs typeface="둥근모꼴" panose="020B0500000000000000" pitchFamily="50" charset="-127"/>
                </a:rPr>
                <a:t>게임 진행 상황</a:t>
              </a:r>
            </a:p>
          </p:txBody>
        </p:sp>
        <p:pic>
          <p:nvPicPr>
            <p:cNvPr id="40" name="그림 39" descr="스크린샷, 그리기이(가) 표시된 사진&#10;&#10;자동 생성된 설명">
              <a:extLst>
                <a:ext uri="{FF2B5EF4-FFF2-40B4-BE49-F238E27FC236}">
                  <a16:creationId xmlns:a16="http://schemas.microsoft.com/office/drawing/2014/main" id="{A1D3E3C9-ACB4-400F-9EC1-97B98E208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323" y="3570903"/>
              <a:ext cx="553425" cy="557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8786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323E1132-1E4C-458D-95E5-FD947425BBEC}"/>
              </a:ext>
            </a:extLst>
          </p:cNvPr>
          <p:cNvSpPr txBox="1"/>
          <p:nvPr/>
        </p:nvSpPr>
        <p:spPr>
          <a:xfrm>
            <a:off x="819334" y="2090172"/>
            <a:ext cx="766771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기본 농사 시스템 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(Farming System)</a:t>
            </a:r>
          </a:p>
          <a:p>
            <a:pPr>
              <a:buNone/>
            </a:pPr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작물 심기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(Planting)</a:t>
            </a:r>
            <a:endParaRPr lang="en-US" altLang="ko-KR" sz="2800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작물 성장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(Growth Cycle)</a:t>
            </a:r>
            <a:endParaRPr lang="en-US" altLang="ko-KR" sz="2800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수확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(Harvesting)</a:t>
            </a:r>
            <a:endParaRPr lang="en-US" altLang="ko-KR" sz="2800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제거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(Removing / Clearing)</a:t>
            </a:r>
            <a:endParaRPr lang="en-US" altLang="ko-KR" sz="2800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F2D730-B5CC-1F80-7DE5-FC0433B993B6}"/>
              </a:ext>
            </a:extLst>
          </p:cNvPr>
          <p:cNvSpPr txBox="1"/>
          <p:nvPr/>
        </p:nvSpPr>
        <p:spPr>
          <a:xfrm>
            <a:off x="819335" y="5386707"/>
            <a:ext cx="115472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작물 심기 → 성장 → 수확까지 직접 관리하는 농사 시스템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45E19423-4871-4459-B319-7EBE2AD80C40}"/>
              </a:ext>
            </a:extLst>
          </p:cNvPr>
          <p:cNvGrpSpPr/>
          <p:nvPr/>
        </p:nvGrpSpPr>
        <p:grpSpPr>
          <a:xfrm>
            <a:off x="237579" y="257707"/>
            <a:ext cx="7720383" cy="1433945"/>
            <a:chOff x="2917279" y="3115207"/>
            <a:chExt cx="6695881" cy="1433945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9E8242E4-A736-4EC2-AF3F-E97FC3EABBFD}"/>
                </a:ext>
              </a:extLst>
            </p:cNvPr>
            <p:cNvGrpSpPr/>
            <p:nvPr/>
          </p:nvGrpSpPr>
          <p:grpSpPr>
            <a:xfrm>
              <a:off x="2917279" y="3115207"/>
              <a:ext cx="6278905" cy="1433945"/>
              <a:chOff x="3894885" y="1889312"/>
              <a:chExt cx="6188487" cy="1039625"/>
            </a:xfrm>
          </p:grpSpPr>
          <p:pic>
            <p:nvPicPr>
              <p:cNvPr id="18" name="그림 17" descr="조류이(가) 표시된 사진&#10;&#10;자동 생성된 설명">
                <a:extLst>
                  <a:ext uri="{FF2B5EF4-FFF2-40B4-BE49-F238E27FC236}">
                    <a16:creationId xmlns:a16="http://schemas.microsoft.com/office/drawing/2014/main" id="{38946E07-E4BE-4B96-B2AE-2E3E02E25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2802" y="2019962"/>
                <a:ext cx="5893139" cy="7899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9" name="그림 18">
                <a:extLst>
                  <a:ext uri="{FF2B5EF4-FFF2-40B4-BE49-F238E27FC236}">
                    <a16:creationId xmlns:a16="http://schemas.microsoft.com/office/drawing/2014/main" id="{9B2ACC87-B0DC-486C-910D-6F18121293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45247" y="2482767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0" name="그림 19" descr="테이블이(가) 표시된 사진&#10;&#10;자동 생성된 설명">
                <a:extLst>
                  <a:ext uri="{FF2B5EF4-FFF2-40B4-BE49-F238E27FC236}">
                    <a16:creationId xmlns:a16="http://schemas.microsoft.com/office/drawing/2014/main" id="{8CB52950-3A45-4B3B-8A35-A0868DF2F5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0805" y="1889312"/>
                <a:ext cx="484842" cy="39668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1" name="그림 20">
                <a:extLst>
                  <a:ext uri="{FF2B5EF4-FFF2-40B4-BE49-F238E27FC236}">
                    <a16:creationId xmlns:a16="http://schemas.microsoft.com/office/drawing/2014/main" id="{686F115E-7555-4D0B-B900-6F8ECC9D7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92847" y="2110068"/>
                <a:ext cx="271462" cy="27146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2" name="그림 21">
                <a:extLst>
                  <a:ext uri="{FF2B5EF4-FFF2-40B4-BE49-F238E27FC236}">
                    <a16:creationId xmlns:a16="http://schemas.microsoft.com/office/drawing/2014/main" id="{2A488977-7425-4209-9ED7-D439A9B06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4885" y="2263205"/>
                <a:ext cx="223837" cy="22383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3" name="그림 22">
                <a:extLst>
                  <a:ext uri="{FF2B5EF4-FFF2-40B4-BE49-F238E27FC236}">
                    <a16:creationId xmlns:a16="http://schemas.microsoft.com/office/drawing/2014/main" id="{0A55DAFD-C7F1-47A6-ABBC-DFA45CA0E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9279" y="2690812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9DBE52D-B4E2-446E-A22F-A1ECF8C3E5F8}"/>
                </a:ext>
              </a:extLst>
            </p:cNvPr>
            <p:cNvSpPr txBox="1"/>
            <p:nvPr/>
          </p:nvSpPr>
          <p:spPr>
            <a:xfrm>
              <a:off x="3775748" y="3447283"/>
              <a:ext cx="583741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휴먼둥근헤드라인" panose="02030504000101010101" pitchFamily="18" charset="-127"/>
                  <a:ea typeface="휴먼둥근헤드라인" panose="02030504000101010101" pitchFamily="18" charset="-127"/>
                  <a:cs typeface="둥근모꼴" panose="020B0500000000000000" pitchFamily="50" charset="-127"/>
                </a:rPr>
                <a:t>02. </a:t>
              </a:r>
              <a:r>
                <a:rPr lang="ko-KR" alt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휴먼둥근헤드라인" panose="02030504000101010101" pitchFamily="18" charset="-127"/>
                  <a:ea typeface="휴먼둥근헤드라인" panose="02030504000101010101" pitchFamily="18" charset="-127"/>
                  <a:cs typeface="둥근모꼴" panose="020B0500000000000000" pitchFamily="50" charset="-127"/>
                </a:rPr>
                <a:t>게임 진행 상황</a:t>
              </a:r>
            </a:p>
          </p:txBody>
        </p:sp>
        <p:pic>
          <p:nvPicPr>
            <p:cNvPr id="17" name="그림 16" descr="스크린샷, 그리기이(가) 표시된 사진&#10;&#10;자동 생성된 설명">
              <a:extLst>
                <a:ext uri="{FF2B5EF4-FFF2-40B4-BE49-F238E27FC236}">
                  <a16:creationId xmlns:a16="http://schemas.microsoft.com/office/drawing/2014/main" id="{C01A4A8E-1C3A-4939-9A38-EBFC88C38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323" y="3570903"/>
              <a:ext cx="553425" cy="557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1196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농사">
            <a:hlinkClick r:id="" action="ppaction://media"/>
            <a:extLst>
              <a:ext uri="{FF2B5EF4-FFF2-40B4-BE49-F238E27FC236}">
                <a16:creationId xmlns:a16="http://schemas.microsoft.com/office/drawing/2014/main" id="{CCC5BD67-04DD-F1E6-ECCE-2E8D4644A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21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8788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06D78C-BDB6-5254-A2D8-3E0040B64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>
            <a:extLst>
              <a:ext uri="{FF2B5EF4-FFF2-40B4-BE49-F238E27FC236}">
                <a16:creationId xmlns:a16="http://schemas.microsoft.com/office/drawing/2014/main" id="{B208992E-604F-A053-EAF1-066895B094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63"/>
          <a:stretch>
            <a:fillRect/>
          </a:stretch>
        </p:blipFill>
        <p:spPr>
          <a:xfrm>
            <a:off x="4885267" y="2616949"/>
            <a:ext cx="2988736" cy="3747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5975F315-F9E0-C695-A616-A347EF744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971" y="2616949"/>
            <a:ext cx="3020829" cy="37478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그림 37" descr="텍스트, 스크린샷, 멀티미디어 소프트웨어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2BC3DE2-E373-70E8-9E7F-C4FB935C9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90" y="2678053"/>
            <a:ext cx="3606110" cy="359016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DF7AF3C-827E-F51D-C9DB-82A65185869E}"/>
              </a:ext>
            </a:extLst>
          </p:cNvPr>
          <p:cNvSpPr txBox="1"/>
          <p:nvPr/>
        </p:nvSpPr>
        <p:spPr>
          <a:xfrm>
            <a:off x="542622" y="1954020"/>
            <a:ext cx="6696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간의 작물 데이터베이스 시스템 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7418B091-D9E6-4D59-B262-890B8CA3E113}"/>
              </a:ext>
            </a:extLst>
          </p:cNvPr>
          <p:cNvGrpSpPr/>
          <p:nvPr/>
        </p:nvGrpSpPr>
        <p:grpSpPr>
          <a:xfrm>
            <a:off x="237579" y="257707"/>
            <a:ext cx="7720383" cy="1433945"/>
            <a:chOff x="2917279" y="3115207"/>
            <a:chExt cx="6695881" cy="1433945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C2E0C2F1-7F65-4072-BE93-B8810DF5F2DB}"/>
                </a:ext>
              </a:extLst>
            </p:cNvPr>
            <p:cNvGrpSpPr/>
            <p:nvPr/>
          </p:nvGrpSpPr>
          <p:grpSpPr>
            <a:xfrm>
              <a:off x="2917279" y="3115207"/>
              <a:ext cx="6278905" cy="1433945"/>
              <a:chOff x="3894885" y="1889312"/>
              <a:chExt cx="6188487" cy="1039625"/>
            </a:xfrm>
          </p:grpSpPr>
          <p:pic>
            <p:nvPicPr>
              <p:cNvPr id="30" name="그림 29" descr="조류이(가) 표시된 사진&#10;&#10;자동 생성된 설명">
                <a:extLst>
                  <a:ext uri="{FF2B5EF4-FFF2-40B4-BE49-F238E27FC236}">
                    <a16:creationId xmlns:a16="http://schemas.microsoft.com/office/drawing/2014/main" id="{52120BC4-6AF8-43AE-83FD-F6A79E90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2802" y="2019962"/>
                <a:ext cx="5893139" cy="7899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1" name="그림 30">
                <a:extLst>
                  <a:ext uri="{FF2B5EF4-FFF2-40B4-BE49-F238E27FC236}">
                    <a16:creationId xmlns:a16="http://schemas.microsoft.com/office/drawing/2014/main" id="{22F67E0C-21E5-44BF-8BC9-20A215E535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45247" y="2482767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3" name="그림 32" descr="테이블이(가) 표시된 사진&#10;&#10;자동 생성된 설명">
                <a:extLst>
                  <a:ext uri="{FF2B5EF4-FFF2-40B4-BE49-F238E27FC236}">
                    <a16:creationId xmlns:a16="http://schemas.microsoft.com/office/drawing/2014/main" id="{8EC42211-3DDB-4C75-ADE2-974B7A19F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0805" y="1889312"/>
                <a:ext cx="484842" cy="39668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4" name="그림 33">
                <a:extLst>
                  <a:ext uri="{FF2B5EF4-FFF2-40B4-BE49-F238E27FC236}">
                    <a16:creationId xmlns:a16="http://schemas.microsoft.com/office/drawing/2014/main" id="{CBD67EEF-89D5-4173-A744-CF8A3A1707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92847" y="2110068"/>
                <a:ext cx="271462" cy="27146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5" name="그림 34">
                <a:extLst>
                  <a:ext uri="{FF2B5EF4-FFF2-40B4-BE49-F238E27FC236}">
                    <a16:creationId xmlns:a16="http://schemas.microsoft.com/office/drawing/2014/main" id="{FFC768D4-8C8A-423D-93CD-6EF047D83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4885" y="2263205"/>
                <a:ext cx="223837" cy="22383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7" name="그림 36">
                <a:extLst>
                  <a:ext uri="{FF2B5EF4-FFF2-40B4-BE49-F238E27FC236}">
                    <a16:creationId xmlns:a16="http://schemas.microsoft.com/office/drawing/2014/main" id="{F805E8A3-2ABB-4130-BC59-D10573841A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9279" y="2690812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41D940-20B6-4454-98F9-0F1043A102F8}"/>
                </a:ext>
              </a:extLst>
            </p:cNvPr>
            <p:cNvSpPr txBox="1"/>
            <p:nvPr/>
          </p:nvSpPr>
          <p:spPr>
            <a:xfrm>
              <a:off x="3775748" y="3447283"/>
              <a:ext cx="583741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휴먼둥근헤드라인" panose="02030504000101010101" pitchFamily="18" charset="-127"/>
                  <a:ea typeface="휴먼둥근헤드라인" panose="02030504000101010101" pitchFamily="18" charset="-127"/>
                  <a:cs typeface="둥근모꼴" panose="020B0500000000000000" pitchFamily="50" charset="-127"/>
                </a:rPr>
                <a:t>02. </a:t>
              </a:r>
              <a:r>
                <a:rPr lang="ko-KR" alt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휴먼둥근헤드라인" panose="02030504000101010101" pitchFamily="18" charset="-127"/>
                  <a:ea typeface="휴먼둥근헤드라인" panose="02030504000101010101" pitchFamily="18" charset="-127"/>
                  <a:cs typeface="둥근모꼴" panose="020B0500000000000000" pitchFamily="50" charset="-127"/>
                </a:rPr>
                <a:t>게임 진행 상황</a:t>
              </a:r>
            </a:p>
          </p:txBody>
        </p:sp>
        <p:pic>
          <p:nvPicPr>
            <p:cNvPr id="19" name="그림 18" descr="스크린샷, 그리기이(가) 표시된 사진&#10;&#10;자동 생성된 설명">
              <a:extLst>
                <a:ext uri="{FF2B5EF4-FFF2-40B4-BE49-F238E27FC236}">
                  <a16:creationId xmlns:a16="http://schemas.microsoft.com/office/drawing/2014/main" id="{4A4BFE64-CDFE-4DC7-BDCE-20F127C37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323" y="3570903"/>
              <a:ext cx="553425" cy="557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9858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3D2CEE3B-9B25-048C-96FC-AE6661663F5D}"/>
              </a:ext>
            </a:extLst>
          </p:cNvPr>
          <p:cNvGrpSpPr/>
          <p:nvPr/>
        </p:nvGrpSpPr>
        <p:grpSpPr>
          <a:xfrm>
            <a:off x="237579" y="257707"/>
            <a:ext cx="7720383" cy="1433945"/>
            <a:chOff x="2917279" y="3115207"/>
            <a:chExt cx="6695881" cy="1433945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F843B82B-84F0-2A3B-0E01-28CED7EFD3FE}"/>
                </a:ext>
              </a:extLst>
            </p:cNvPr>
            <p:cNvGrpSpPr/>
            <p:nvPr/>
          </p:nvGrpSpPr>
          <p:grpSpPr>
            <a:xfrm>
              <a:off x="2917279" y="3115207"/>
              <a:ext cx="6278905" cy="1433945"/>
              <a:chOff x="3894885" y="1889312"/>
              <a:chExt cx="6188487" cy="1039625"/>
            </a:xfrm>
          </p:grpSpPr>
          <p:pic>
            <p:nvPicPr>
              <p:cNvPr id="8" name="그림 7" descr="조류이(가) 표시된 사진&#10;&#10;자동 생성된 설명">
                <a:extLst>
                  <a:ext uri="{FF2B5EF4-FFF2-40B4-BE49-F238E27FC236}">
                    <a16:creationId xmlns:a16="http://schemas.microsoft.com/office/drawing/2014/main" id="{A81F4177-CC97-41F4-CF91-22CF8502A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2802" y="2019962"/>
                <a:ext cx="5893139" cy="7899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B83B404E-F481-11B5-5819-6FB734A84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45247" y="2482767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0" name="그림 9" descr="테이블이(가) 표시된 사진&#10;&#10;자동 생성된 설명">
                <a:extLst>
                  <a:ext uri="{FF2B5EF4-FFF2-40B4-BE49-F238E27FC236}">
                    <a16:creationId xmlns:a16="http://schemas.microsoft.com/office/drawing/2014/main" id="{292A8085-0D6D-B9D4-0EBB-94EFF93ECB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0805" y="1889312"/>
                <a:ext cx="484842" cy="39668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1" name="그림 10">
                <a:extLst>
                  <a:ext uri="{FF2B5EF4-FFF2-40B4-BE49-F238E27FC236}">
                    <a16:creationId xmlns:a16="http://schemas.microsoft.com/office/drawing/2014/main" id="{E2517EC0-4428-7352-53DA-975FC759A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92847" y="2110068"/>
                <a:ext cx="271462" cy="27146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975F93EB-9379-FB71-36C6-1FEEF51E1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4885" y="2263205"/>
                <a:ext cx="223837" cy="22383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C40E0DED-A877-B254-FA7A-39ABAB2714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9279" y="2690812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CB5304-3AA6-B560-6642-FFEB38AE2E47}"/>
                </a:ext>
              </a:extLst>
            </p:cNvPr>
            <p:cNvSpPr txBox="1"/>
            <p:nvPr/>
          </p:nvSpPr>
          <p:spPr>
            <a:xfrm>
              <a:off x="3775748" y="3447283"/>
              <a:ext cx="583741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휴먼둥근헤드라인" panose="02030504000101010101" pitchFamily="18" charset="-127"/>
                  <a:ea typeface="휴먼둥근헤드라인" panose="02030504000101010101" pitchFamily="18" charset="-127"/>
                  <a:cs typeface="둥근모꼴" panose="020B0500000000000000" pitchFamily="50" charset="-127"/>
                </a:rPr>
                <a:t>02. </a:t>
              </a:r>
              <a:r>
                <a:rPr lang="ko-KR" alt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휴먼둥근헤드라인" panose="02030504000101010101" pitchFamily="18" charset="-127"/>
                  <a:ea typeface="휴먼둥근헤드라인" panose="02030504000101010101" pitchFamily="18" charset="-127"/>
                  <a:cs typeface="둥근모꼴" panose="020B0500000000000000" pitchFamily="50" charset="-127"/>
                </a:rPr>
                <a:t>게임 진행 상황</a:t>
              </a:r>
            </a:p>
          </p:txBody>
        </p:sp>
        <p:pic>
          <p:nvPicPr>
            <p:cNvPr id="7" name="그림 6" descr="스크린샷, 그리기이(가) 표시된 사진&#10;&#10;자동 생성된 설명">
              <a:extLst>
                <a:ext uri="{FF2B5EF4-FFF2-40B4-BE49-F238E27FC236}">
                  <a16:creationId xmlns:a16="http://schemas.microsoft.com/office/drawing/2014/main" id="{FA767E3D-36D4-FAEC-5261-4EC007B72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323" y="3570903"/>
              <a:ext cx="553425" cy="557724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471DF84-A485-7195-2951-7CE07B9FB611}"/>
              </a:ext>
            </a:extLst>
          </p:cNvPr>
          <p:cNvSpPr txBox="1"/>
          <p:nvPr/>
        </p:nvSpPr>
        <p:spPr>
          <a:xfrm>
            <a:off x="485357" y="187116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40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전투관련 시스템 요약  </a:t>
            </a: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D5B117D6-A2A1-D5CF-BF8C-ED7E96C9C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71" y="2758556"/>
            <a:ext cx="7720383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ko-KR" altLang="en-US" sz="2800" dirty="0"/>
              <a:t> </a:t>
            </a:r>
            <a:r>
              <a:rPr lang="ko-KR" altLang="en-US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씬 이동</a:t>
            </a:r>
            <a:r>
              <a:rPr lang="en-US" altLang="ko-KR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(Scene Transition)</a:t>
            </a: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몬스터 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스폰</a:t>
            </a:r>
            <a:r>
              <a:rPr kumimoji="0" lang="en-US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(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Monster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Spawn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</a:t>
            </a:r>
            <a:endParaRPr kumimoji="0" lang="ko-KR" altLang="ko-K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경험치 시스템(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Experience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System)</a:t>
            </a:r>
            <a:endParaRPr kumimoji="0" lang="ko-KR" altLang="ko-K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레벨업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(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Level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Up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</a:t>
            </a:r>
            <a:endParaRPr kumimoji="0" lang="ko-KR" altLang="ko-K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스킬 선택(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Skill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Selection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</a:t>
            </a:r>
            <a:endParaRPr kumimoji="0" lang="ko-KR" altLang="ko-K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랜덤 스킬 시스템(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Random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Skill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Offer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</a:t>
            </a:r>
            <a:endParaRPr kumimoji="0" lang="ko-KR" altLang="ko-K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HP 감소(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Damage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/ HP 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Reduction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</a:t>
            </a:r>
            <a:endParaRPr kumimoji="0" lang="ko-KR" altLang="ko-K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플레이어 사망(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Player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kumimoji="0" lang="ko-KR" altLang="ko-K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Death</a:t>
            </a:r>
            <a:r>
              <a:rPr kumimoji="0" lang="ko-KR" altLang="ko-K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</a:t>
            </a:r>
            <a:endParaRPr kumimoji="0" lang="ko-KR" altLang="ko-K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75207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전투 시연영상">
            <a:hlinkClick r:id="" action="ppaction://media"/>
            <a:extLst>
              <a:ext uri="{FF2B5EF4-FFF2-40B4-BE49-F238E27FC236}">
                <a16:creationId xmlns:a16="http://schemas.microsoft.com/office/drawing/2014/main" id="{86DFA291-ED5C-6AA2-E810-9BDD55F4BF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7460F047-E52A-DB64-A3D2-3BAF7BB2CD62}"/>
              </a:ext>
            </a:extLst>
          </p:cNvPr>
          <p:cNvSpPr txBox="1"/>
          <p:nvPr/>
        </p:nvSpPr>
        <p:spPr>
          <a:xfrm>
            <a:off x="914398" y="2451810"/>
            <a:ext cx="80520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000" b="0" i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1. Ai NPC</a:t>
            </a:r>
            <a:r>
              <a:rPr lang="ko-KR" altLang="en-US" sz="4000" b="0" i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의 반응 </a:t>
            </a:r>
            <a:r>
              <a:rPr lang="ko-KR" altLang="en-US" sz="4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감정 추가 </a:t>
            </a:r>
            <a:r>
              <a:rPr lang="ko-KR" altLang="en-US" sz="4000" b="1" i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개선</a:t>
            </a:r>
            <a:endParaRPr lang="ko-KR" altLang="en-US" sz="4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96BB9C-0CF3-3D63-4C0A-5B263BF0FFDB}"/>
              </a:ext>
            </a:extLst>
          </p:cNvPr>
          <p:cNvSpPr txBox="1"/>
          <p:nvPr/>
        </p:nvSpPr>
        <p:spPr>
          <a:xfrm>
            <a:off x="914398" y="3336667"/>
            <a:ext cx="103248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2.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 </a:t>
            </a:r>
            <a:r>
              <a:rPr lang="ko-KR" altLang="en-US" sz="4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몬스터가 배치된 무한 </a:t>
            </a:r>
            <a:r>
              <a:rPr lang="ko-KR" altLang="en-US" sz="4000" b="1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맵을</a:t>
            </a:r>
            <a:r>
              <a:rPr lang="ko-KR" altLang="en-US" sz="4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수정</a:t>
            </a:r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 </a:t>
            </a:r>
            <a:r>
              <a:rPr lang="ko-KR" altLang="en-US" sz="4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특정 오브젝트를 클릭하면 보스가 등장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하도록 구현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F6368F-F74B-2106-0094-DD4369132D9E}"/>
              </a:ext>
            </a:extLst>
          </p:cNvPr>
          <p:cNvSpPr txBox="1"/>
          <p:nvPr/>
        </p:nvSpPr>
        <p:spPr>
          <a:xfrm>
            <a:off x="952742" y="4850068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3.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 기존 버그들 수정</a:t>
            </a: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B6DE6050-CCC4-A5BD-5C50-F5AE780DEB43}"/>
              </a:ext>
            </a:extLst>
          </p:cNvPr>
          <p:cNvGrpSpPr/>
          <p:nvPr/>
        </p:nvGrpSpPr>
        <p:grpSpPr>
          <a:xfrm>
            <a:off x="623199" y="891162"/>
            <a:ext cx="7301599" cy="1336333"/>
            <a:chOff x="3523107" y="1938177"/>
            <a:chExt cx="4815169" cy="1336333"/>
          </a:xfrm>
        </p:grpSpPr>
        <p:pic>
          <p:nvPicPr>
            <p:cNvPr id="32" name="그림 31" descr="조류이(가) 표시된 사진&#10;&#10;자동 생성된 설명">
              <a:extLst>
                <a:ext uri="{FF2B5EF4-FFF2-40B4-BE49-F238E27FC236}">
                  <a16:creationId xmlns:a16="http://schemas.microsoft.com/office/drawing/2014/main" id="{3C4A5B41-332D-5451-DE35-5A3CD38C2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99" y="2106114"/>
              <a:ext cx="4585362" cy="10153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B61AECBB-5A9F-F77B-B637-77F0AFCB4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2995" y="2701004"/>
              <a:ext cx="185281" cy="306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4" name="그림 33" descr="테이블이(가) 표시된 사진&#10;&#10;자동 생성된 설명">
              <a:extLst>
                <a:ext uri="{FF2B5EF4-FFF2-40B4-BE49-F238E27FC236}">
                  <a16:creationId xmlns:a16="http://schemas.microsoft.com/office/drawing/2014/main" id="{CECC6A06-A232-F6D1-5753-745E1AE4F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179" y="1938177"/>
              <a:ext cx="377248" cy="5099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B110ED7D-8687-689D-C770-48AD7BE7F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414" y="2221937"/>
              <a:ext cx="211221" cy="3489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F447CFD4-59A4-4354-B9E8-801ADF9E5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3107" y="2418779"/>
              <a:ext cx="174164" cy="2877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47564D9D-8849-6D77-10BD-FE7C64AEC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2735" y="2968424"/>
              <a:ext cx="185281" cy="306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37B3E27-232B-DB0E-DA4B-4B9082F40A32}"/>
              </a:ext>
            </a:extLst>
          </p:cNvPr>
          <p:cNvSpPr txBox="1"/>
          <p:nvPr/>
        </p:nvSpPr>
        <p:spPr>
          <a:xfrm>
            <a:off x="1624927" y="1185954"/>
            <a:ext cx="58944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8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76200" dir="3360000" algn="bl" rotWithShape="0">
                    <a:schemeClr val="tx2">
                      <a:lumMod val="75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둥근모꼴" panose="020B0500000000000000" pitchFamily="50" charset="-127"/>
              </a:rPr>
              <a:t>03. </a:t>
            </a:r>
            <a:r>
              <a:rPr lang="ko-KR" altLang="en-US" sz="48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76200" dir="3360000" algn="bl" rotWithShape="0">
                    <a:schemeClr val="tx2">
                      <a:lumMod val="75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둥근모꼴" panose="020B0500000000000000" pitchFamily="50" charset="-127"/>
              </a:rPr>
              <a:t>게임 향후 계획</a:t>
            </a:r>
          </a:p>
        </p:txBody>
      </p:sp>
      <p:pic>
        <p:nvPicPr>
          <p:cNvPr id="39" name="그림 38" descr="스크린샷, 그리기이(가) 표시된 사진&#10;&#10;자동 생성된 설명">
            <a:extLst>
              <a:ext uri="{FF2B5EF4-FFF2-40B4-BE49-F238E27FC236}">
                <a16:creationId xmlns:a16="http://schemas.microsoft.com/office/drawing/2014/main" id="{68FB1C34-433D-3EAE-9C39-666851BD31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27" y="1361418"/>
            <a:ext cx="502405" cy="56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99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36265F11-B46E-9680-03CE-715596789FE5}"/>
              </a:ext>
            </a:extLst>
          </p:cNvPr>
          <p:cNvGrpSpPr/>
          <p:nvPr/>
        </p:nvGrpSpPr>
        <p:grpSpPr>
          <a:xfrm>
            <a:off x="1200695" y="898634"/>
            <a:ext cx="9790610" cy="5202895"/>
            <a:chOff x="1276576" y="998417"/>
            <a:chExt cx="9638847" cy="5024284"/>
          </a:xfrm>
          <a:effectLst/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7B1BC3FF-53D0-14A4-FDD7-D1FE71DC2849}"/>
                </a:ext>
              </a:extLst>
            </p:cNvPr>
            <p:cNvSpPr/>
            <p:nvPr/>
          </p:nvSpPr>
          <p:spPr>
            <a:xfrm>
              <a:off x="1276576" y="998417"/>
              <a:ext cx="9638847" cy="5024284"/>
            </a:xfrm>
            <a:prstGeom prst="roundRect">
              <a:avLst>
                <a:gd name="adj" fmla="val 4243"/>
              </a:avLst>
            </a:prstGeom>
            <a:solidFill>
              <a:schemeClr val="tx1"/>
            </a:solidFill>
            <a:ln w="165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2B5B88-7D9A-9CBD-1904-D7309E93ECAF}"/>
                </a:ext>
              </a:extLst>
            </p:cNvPr>
            <p:cNvSpPr txBox="1"/>
            <p:nvPr/>
          </p:nvSpPr>
          <p:spPr>
            <a:xfrm>
              <a:off x="6165614" y="1511948"/>
              <a:ext cx="1847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altLang="ko-KR" sz="6000" dirty="0">
                <a:latin typeface="Abadi" panose="020B0604020104020204" pitchFamily="34" charset="0"/>
                <a:ea typeface="둥근모꼴" panose="020B0500000000000000" pitchFamily="50" charset="-127"/>
                <a:cs typeface="둥근모꼴" panose="020B0500000000000000" pitchFamily="50" charset="-127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A52899AA-14D1-7F1E-AB06-B25F5124E034}"/>
                </a:ext>
              </a:extLst>
            </p:cNvPr>
            <p:cNvGrpSpPr/>
            <p:nvPr/>
          </p:nvGrpSpPr>
          <p:grpSpPr>
            <a:xfrm>
              <a:off x="10279160" y="1264195"/>
              <a:ext cx="294695" cy="294695"/>
              <a:chOff x="10288125" y="1264195"/>
              <a:chExt cx="294695" cy="294695"/>
            </a:xfrm>
          </p:grpSpPr>
          <p:sp>
            <p:nvSpPr>
              <p:cNvPr id="20" name="타원 19">
                <a:extLst>
                  <a:ext uri="{FF2B5EF4-FFF2-40B4-BE49-F238E27FC236}">
                    <a16:creationId xmlns:a16="http://schemas.microsoft.com/office/drawing/2014/main" id="{E6E1F838-EFCE-9C84-AC54-991EB7D9C221}"/>
                  </a:ext>
                </a:extLst>
              </p:cNvPr>
              <p:cNvSpPr/>
              <p:nvPr/>
            </p:nvSpPr>
            <p:spPr>
              <a:xfrm>
                <a:off x="10288125" y="1264195"/>
                <a:ext cx="294695" cy="294695"/>
              </a:xfrm>
              <a:prstGeom prst="ellipse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D77F9809-306F-4116-68AD-C6580F7B9841}"/>
                  </a:ext>
                </a:extLst>
              </p:cNvPr>
              <p:cNvCxnSpPr>
                <a:stCxn id="20" idx="2"/>
              </p:cNvCxnSpPr>
              <p:nvPr/>
            </p:nvCxnSpPr>
            <p:spPr>
              <a:xfrm flipV="1">
                <a:off x="10288125" y="1411542"/>
                <a:ext cx="294695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연결선 21">
                <a:extLst>
                  <a:ext uri="{FF2B5EF4-FFF2-40B4-BE49-F238E27FC236}">
                    <a16:creationId xmlns:a16="http://schemas.microsoft.com/office/drawing/2014/main" id="{CB173B28-5EED-6688-58CC-0F4553ED90C6}"/>
                  </a:ext>
                </a:extLst>
              </p:cNvPr>
              <p:cNvCxnSpPr>
                <a:stCxn id="20" idx="0"/>
              </p:cNvCxnSpPr>
              <p:nvPr/>
            </p:nvCxnSpPr>
            <p:spPr>
              <a:xfrm flipH="1">
                <a:off x="10435472" y="1264195"/>
                <a:ext cx="1" cy="29469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E29EC927-D5CD-8101-F459-4A9CF2459DD4}"/>
                </a:ext>
              </a:extLst>
            </p:cNvPr>
            <p:cNvGrpSpPr/>
            <p:nvPr/>
          </p:nvGrpSpPr>
          <p:grpSpPr>
            <a:xfrm>
              <a:off x="10279160" y="5396925"/>
              <a:ext cx="294695" cy="294695"/>
              <a:chOff x="10288125" y="1264195"/>
              <a:chExt cx="294695" cy="294695"/>
            </a:xfrm>
          </p:grpSpPr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14271A2F-FBCC-5FCC-79D7-6CA747F739B5}"/>
                  </a:ext>
                </a:extLst>
              </p:cNvPr>
              <p:cNvSpPr/>
              <p:nvPr/>
            </p:nvSpPr>
            <p:spPr>
              <a:xfrm>
                <a:off x="10288125" y="1264195"/>
                <a:ext cx="294695" cy="294695"/>
              </a:xfrm>
              <a:prstGeom prst="ellipse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3317807D-FCBE-B02C-E683-6E26EEE91B5B}"/>
                  </a:ext>
                </a:extLst>
              </p:cNvPr>
              <p:cNvCxnSpPr>
                <a:stCxn id="17" idx="2"/>
              </p:cNvCxnSpPr>
              <p:nvPr/>
            </p:nvCxnSpPr>
            <p:spPr>
              <a:xfrm flipV="1">
                <a:off x="10288125" y="1411542"/>
                <a:ext cx="294695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8AAE8328-1DF6-3D87-A6AE-25E927BC6F2E}"/>
                  </a:ext>
                </a:extLst>
              </p:cNvPr>
              <p:cNvCxnSpPr>
                <a:stCxn id="17" idx="0"/>
              </p:cNvCxnSpPr>
              <p:nvPr/>
            </p:nvCxnSpPr>
            <p:spPr>
              <a:xfrm flipH="1">
                <a:off x="10435472" y="1264195"/>
                <a:ext cx="1" cy="29469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5EE0CDC4-72E9-E860-943E-1A54BB2D38BD}"/>
                </a:ext>
              </a:extLst>
            </p:cNvPr>
            <p:cNvGrpSpPr/>
            <p:nvPr/>
          </p:nvGrpSpPr>
          <p:grpSpPr>
            <a:xfrm>
              <a:off x="1601327" y="5396925"/>
              <a:ext cx="294695" cy="294695"/>
              <a:chOff x="10288125" y="1264195"/>
              <a:chExt cx="294695" cy="294695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F9E77B31-791E-561B-CEF0-C44A000BA4C6}"/>
                  </a:ext>
                </a:extLst>
              </p:cNvPr>
              <p:cNvSpPr/>
              <p:nvPr/>
            </p:nvSpPr>
            <p:spPr>
              <a:xfrm>
                <a:off x="10288125" y="1264195"/>
                <a:ext cx="294695" cy="294695"/>
              </a:xfrm>
              <a:prstGeom prst="ellipse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D9B948BA-FB15-E0CD-3B8D-0BA845050C8E}"/>
                  </a:ext>
                </a:extLst>
              </p:cNvPr>
              <p:cNvCxnSpPr>
                <a:stCxn id="14" idx="2"/>
              </p:cNvCxnSpPr>
              <p:nvPr/>
            </p:nvCxnSpPr>
            <p:spPr>
              <a:xfrm flipV="1">
                <a:off x="10288125" y="1411542"/>
                <a:ext cx="294695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직선 연결선 15">
                <a:extLst>
                  <a:ext uri="{FF2B5EF4-FFF2-40B4-BE49-F238E27FC236}">
                    <a16:creationId xmlns:a16="http://schemas.microsoft.com/office/drawing/2014/main" id="{8A769E99-D518-494B-736D-F7621FB37B11}"/>
                  </a:ext>
                </a:extLst>
              </p:cNvPr>
              <p:cNvCxnSpPr>
                <a:stCxn id="14" idx="0"/>
              </p:cNvCxnSpPr>
              <p:nvPr/>
            </p:nvCxnSpPr>
            <p:spPr>
              <a:xfrm flipH="1">
                <a:off x="10435472" y="1264195"/>
                <a:ext cx="1" cy="29469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F69989B5-4757-AC38-A9D9-0344758B7B33}"/>
                </a:ext>
              </a:extLst>
            </p:cNvPr>
            <p:cNvGrpSpPr/>
            <p:nvPr/>
          </p:nvGrpSpPr>
          <p:grpSpPr>
            <a:xfrm>
              <a:off x="1601327" y="1264195"/>
              <a:ext cx="294695" cy="294695"/>
              <a:chOff x="10288125" y="1264195"/>
              <a:chExt cx="294695" cy="294695"/>
            </a:xfrm>
          </p:grpSpPr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9BDCECB6-D5A8-1966-D190-78837109FAF9}"/>
                  </a:ext>
                </a:extLst>
              </p:cNvPr>
              <p:cNvSpPr/>
              <p:nvPr/>
            </p:nvSpPr>
            <p:spPr>
              <a:xfrm>
                <a:off x="10288125" y="1264195"/>
                <a:ext cx="294695" cy="294695"/>
              </a:xfrm>
              <a:prstGeom prst="ellipse">
                <a:avLst/>
              </a:prstGeom>
              <a:solidFill>
                <a:schemeClr val="bg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93E2AA65-7711-E955-AFAA-A530D7381CC5}"/>
                  </a:ext>
                </a:extLst>
              </p:cNvPr>
              <p:cNvCxnSpPr>
                <a:stCxn id="11" idx="2"/>
              </p:cNvCxnSpPr>
              <p:nvPr/>
            </p:nvCxnSpPr>
            <p:spPr>
              <a:xfrm flipV="1">
                <a:off x="10288125" y="1411542"/>
                <a:ext cx="294695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직선 연결선 12">
                <a:extLst>
                  <a:ext uri="{FF2B5EF4-FFF2-40B4-BE49-F238E27FC236}">
                    <a16:creationId xmlns:a16="http://schemas.microsoft.com/office/drawing/2014/main" id="{E570E4F7-13DA-649C-BD55-2F6F566CDE4B}"/>
                  </a:ext>
                </a:extLst>
              </p:cNvPr>
              <p:cNvCxnSpPr>
                <a:stCxn id="11" idx="0"/>
              </p:cNvCxnSpPr>
              <p:nvPr/>
            </p:nvCxnSpPr>
            <p:spPr>
              <a:xfrm flipH="1">
                <a:off x="10435472" y="1264195"/>
                <a:ext cx="1" cy="29469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C4A63BC-2272-06B1-B77D-544F09602F8B}"/>
              </a:ext>
            </a:extLst>
          </p:cNvPr>
          <p:cNvSpPr txBox="1"/>
          <p:nvPr/>
        </p:nvSpPr>
        <p:spPr>
          <a:xfrm>
            <a:off x="1040072" y="1878075"/>
            <a:ext cx="9604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>
                <a:latin typeface="Abadi" panose="020B0604020104020204" pitchFamily="34" charset="0"/>
                <a:ea typeface="둥근모꼴" panose="020B0500000000000000" pitchFamily="50" charset="-127"/>
                <a:cs typeface="둥근모꼴" panose="020B0500000000000000" pitchFamily="50" charset="-127"/>
              </a:rPr>
              <a:t> </a:t>
            </a:r>
            <a:r>
              <a:rPr lang="en-US" altLang="ko-KR" sz="8800" b="1" dirty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76200" dir="3360000" algn="bl" rotWithShape="0">
                    <a:schemeClr val="tx2">
                      <a:lumMod val="75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둥근모꼴" panose="020B0500000000000000" pitchFamily="50" charset="-127"/>
              </a:rPr>
              <a:t>Q&amp;A</a:t>
            </a:r>
            <a:endParaRPr lang="ko-KR" altLang="en-US" sz="6000" b="1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76200" dir="3360000" algn="bl" rotWithShape="0">
                  <a:schemeClr val="tx2">
                    <a:lumMod val="75000"/>
                  </a:schemeClr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  <a:cs typeface="둥근모꼴" panose="020B0500000000000000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09F96A-BB4C-84B2-F321-12285D80A92F}"/>
              </a:ext>
            </a:extLst>
          </p:cNvPr>
          <p:cNvSpPr txBox="1"/>
          <p:nvPr/>
        </p:nvSpPr>
        <p:spPr>
          <a:xfrm>
            <a:off x="1200695" y="3552069"/>
            <a:ext cx="9604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>
                <a:latin typeface="Abadi" panose="020B0604020104020204" pitchFamily="34" charset="0"/>
                <a:ea typeface="둥근모꼴" panose="020B0500000000000000" pitchFamily="50" charset="-127"/>
                <a:cs typeface="둥근모꼴" panose="020B0500000000000000" pitchFamily="50" charset="-127"/>
              </a:rPr>
              <a:t> </a:t>
            </a:r>
            <a:r>
              <a:rPr lang="ko-KR" altLang="en-US" sz="8800" b="1" dirty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76200" dir="3360000" algn="bl" rotWithShape="0">
                    <a:schemeClr val="tx2">
                      <a:lumMod val="75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둥근모꼴" panose="020B0500000000000000" pitchFamily="50" charset="-127"/>
              </a:rPr>
              <a:t>질의 응답 시간</a:t>
            </a:r>
            <a:endParaRPr lang="ko-KR" altLang="en-US" sz="6000" b="1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76200" dir="3360000" algn="bl" rotWithShape="0">
                  <a:schemeClr val="tx2">
                    <a:lumMod val="75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  <a:cs typeface="둥근모꼴" panose="020B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05389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BA46F4F7-3D77-90E7-2183-9DE9AC6B4BAE}"/>
              </a:ext>
            </a:extLst>
          </p:cNvPr>
          <p:cNvGrpSpPr/>
          <p:nvPr/>
        </p:nvGrpSpPr>
        <p:grpSpPr>
          <a:xfrm>
            <a:off x="1200695" y="898634"/>
            <a:ext cx="9790610" cy="5202895"/>
            <a:chOff x="1276576" y="998417"/>
            <a:chExt cx="9638847" cy="5024284"/>
          </a:xfrm>
          <a:effectLst/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4287080B-398B-DF62-362D-36B75714498E}"/>
                </a:ext>
              </a:extLst>
            </p:cNvPr>
            <p:cNvSpPr/>
            <p:nvPr/>
          </p:nvSpPr>
          <p:spPr>
            <a:xfrm>
              <a:off x="1276576" y="998417"/>
              <a:ext cx="9638847" cy="5024284"/>
            </a:xfrm>
            <a:prstGeom prst="roundRect">
              <a:avLst>
                <a:gd name="adj" fmla="val 4243"/>
              </a:avLst>
            </a:prstGeom>
            <a:solidFill>
              <a:schemeClr val="tx1"/>
            </a:solidFill>
            <a:ln w="165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E16869-B83C-D461-9E21-F208F18BA9E5}"/>
                </a:ext>
              </a:extLst>
            </p:cNvPr>
            <p:cNvSpPr txBox="1"/>
            <p:nvPr/>
          </p:nvSpPr>
          <p:spPr>
            <a:xfrm>
              <a:off x="6165614" y="1511948"/>
              <a:ext cx="1847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altLang="ko-KR" sz="6000" dirty="0">
                <a:latin typeface="Abadi" panose="020B0604020104020204" pitchFamily="34" charset="0"/>
                <a:ea typeface="둥근모꼴" panose="020B0500000000000000" pitchFamily="50" charset="-127"/>
                <a:cs typeface="둥근모꼴" panose="020B0500000000000000" pitchFamily="50" charset="-127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AE228CC3-35F9-C76A-888C-AF8F52E78E5F}"/>
                </a:ext>
              </a:extLst>
            </p:cNvPr>
            <p:cNvGrpSpPr/>
            <p:nvPr/>
          </p:nvGrpSpPr>
          <p:grpSpPr>
            <a:xfrm>
              <a:off x="10279160" y="1264195"/>
              <a:ext cx="294695" cy="294695"/>
              <a:chOff x="10288125" y="1264195"/>
              <a:chExt cx="294695" cy="294695"/>
            </a:xfrm>
          </p:grpSpPr>
          <p:sp>
            <p:nvSpPr>
              <p:cNvPr id="20" name="타원 19">
                <a:extLst>
                  <a:ext uri="{FF2B5EF4-FFF2-40B4-BE49-F238E27FC236}">
                    <a16:creationId xmlns:a16="http://schemas.microsoft.com/office/drawing/2014/main" id="{1DE96DA9-1248-E1A5-8529-9DEFE8F9C0A2}"/>
                  </a:ext>
                </a:extLst>
              </p:cNvPr>
              <p:cNvSpPr/>
              <p:nvPr/>
            </p:nvSpPr>
            <p:spPr>
              <a:xfrm>
                <a:off x="10288125" y="1264195"/>
                <a:ext cx="294695" cy="294695"/>
              </a:xfrm>
              <a:prstGeom prst="ellipse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946FC093-E717-EA84-0084-55283B712B74}"/>
                  </a:ext>
                </a:extLst>
              </p:cNvPr>
              <p:cNvCxnSpPr>
                <a:stCxn id="20" idx="2"/>
              </p:cNvCxnSpPr>
              <p:nvPr/>
            </p:nvCxnSpPr>
            <p:spPr>
              <a:xfrm flipV="1">
                <a:off x="10288125" y="1411542"/>
                <a:ext cx="294695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연결선 21">
                <a:extLst>
                  <a:ext uri="{FF2B5EF4-FFF2-40B4-BE49-F238E27FC236}">
                    <a16:creationId xmlns:a16="http://schemas.microsoft.com/office/drawing/2014/main" id="{26C8A5E8-FC7E-40C0-773D-F6CB77DD5C6B}"/>
                  </a:ext>
                </a:extLst>
              </p:cNvPr>
              <p:cNvCxnSpPr>
                <a:stCxn id="20" idx="0"/>
              </p:cNvCxnSpPr>
              <p:nvPr/>
            </p:nvCxnSpPr>
            <p:spPr>
              <a:xfrm flipH="1">
                <a:off x="10435472" y="1264195"/>
                <a:ext cx="1" cy="29469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ED47CB8A-67D5-7657-9A81-D60F66E9DEA0}"/>
                </a:ext>
              </a:extLst>
            </p:cNvPr>
            <p:cNvGrpSpPr/>
            <p:nvPr/>
          </p:nvGrpSpPr>
          <p:grpSpPr>
            <a:xfrm>
              <a:off x="10279160" y="5396925"/>
              <a:ext cx="294695" cy="294695"/>
              <a:chOff x="10288125" y="1264195"/>
              <a:chExt cx="294695" cy="294695"/>
            </a:xfrm>
          </p:grpSpPr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E22BBC7C-5AF8-961C-0A13-0F51736CCC1B}"/>
                  </a:ext>
                </a:extLst>
              </p:cNvPr>
              <p:cNvSpPr/>
              <p:nvPr/>
            </p:nvSpPr>
            <p:spPr>
              <a:xfrm>
                <a:off x="10288125" y="1264195"/>
                <a:ext cx="294695" cy="294695"/>
              </a:xfrm>
              <a:prstGeom prst="ellipse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33D78F31-F2BB-4FE5-BAD0-A49A329069EA}"/>
                  </a:ext>
                </a:extLst>
              </p:cNvPr>
              <p:cNvCxnSpPr>
                <a:stCxn id="17" idx="2"/>
              </p:cNvCxnSpPr>
              <p:nvPr/>
            </p:nvCxnSpPr>
            <p:spPr>
              <a:xfrm flipV="1">
                <a:off x="10288125" y="1411542"/>
                <a:ext cx="294695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4F7E3CC2-6E46-43CA-F00C-3FA3B0884122}"/>
                  </a:ext>
                </a:extLst>
              </p:cNvPr>
              <p:cNvCxnSpPr>
                <a:stCxn id="17" idx="0"/>
              </p:cNvCxnSpPr>
              <p:nvPr/>
            </p:nvCxnSpPr>
            <p:spPr>
              <a:xfrm flipH="1">
                <a:off x="10435472" y="1264195"/>
                <a:ext cx="1" cy="29469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E1203645-7E79-44EA-B860-126A8299E687}"/>
                </a:ext>
              </a:extLst>
            </p:cNvPr>
            <p:cNvGrpSpPr/>
            <p:nvPr/>
          </p:nvGrpSpPr>
          <p:grpSpPr>
            <a:xfrm>
              <a:off x="1601327" y="5396925"/>
              <a:ext cx="294695" cy="294695"/>
              <a:chOff x="10288125" y="1264195"/>
              <a:chExt cx="294695" cy="294695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3580C1A0-CFF8-897F-9E37-CB2EB0E8A19D}"/>
                  </a:ext>
                </a:extLst>
              </p:cNvPr>
              <p:cNvSpPr/>
              <p:nvPr/>
            </p:nvSpPr>
            <p:spPr>
              <a:xfrm>
                <a:off x="10288125" y="1264195"/>
                <a:ext cx="294695" cy="294695"/>
              </a:xfrm>
              <a:prstGeom prst="ellipse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55F1AE28-6FAA-2C57-A6C9-14AD4A839C59}"/>
                  </a:ext>
                </a:extLst>
              </p:cNvPr>
              <p:cNvCxnSpPr>
                <a:stCxn id="14" idx="2"/>
              </p:cNvCxnSpPr>
              <p:nvPr/>
            </p:nvCxnSpPr>
            <p:spPr>
              <a:xfrm flipV="1">
                <a:off x="10288125" y="1411542"/>
                <a:ext cx="294695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직선 연결선 15">
                <a:extLst>
                  <a:ext uri="{FF2B5EF4-FFF2-40B4-BE49-F238E27FC236}">
                    <a16:creationId xmlns:a16="http://schemas.microsoft.com/office/drawing/2014/main" id="{A4A18E15-4195-F10E-213B-C3AB909411EB}"/>
                  </a:ext>
                </a:extLst>
              </p:cNvPr>
              <p:cNvCxnSpPr>
                <a:stCxn id="14" idx="0"/>
              </p:cNvCxnSpPr>
              <p:nvPr/>
            </p:nvCxnSpPr>
            <p:spPr>
              <a:xfrm flipH="1">
                <a:off x="10435472" y="1264195"/>
                <a:ext cx="1" cy="29469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1BB075F-A494-ABCB-4436-049C27E5F4FD}"/>
                </a:ext>
              </a:extLst>
            </p:cNvPr>
            <p:cNvGrpSpPr/>
            <p:nvPr/>
          </p:nvGrpSpPr>
          <p:grpSpPr>
            <a:xfrm>
              <a:off x="1601327" y="1264195"/>
              <a:ext cx="294695" cy="294695"/>
              <a:chOff x="10288125" y="1264195"/>
              <a:chExt cx="294695" cy="294695"/>
            </a:xfrm>
          </p:grpSpPr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F65E49A0-0DB2-88C4-6DD2-C335731A255F}"/>
                  </a:ext>
                </a:extLst>
              </p:cNvPr>
              <p:cNvSpPr/>
              <p:nvPr/>
            </p:nvSpPr>
            <p:spPr>
              <a:xfrm>
                <a:off x="10288125" y="1264195"/>
                <a:ext cx="294695" cy="294695"/>
              </a:xfrm>
              <a:prstGeom prst="ellipse">
                <a:avLst/>
              </a:prstGeom>
              <a:solidFill>
                <a:schemeClr val="bg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8A91FF38-A6E2-6CC9-7B53-6ACB23222826}"/>
                  </a:ext>
                </a:extLst>
              </p:cNvPr>
              <p:cNvCxnSpPr>
                <a:stCxn id="11" idx="2"/>
              </p:cNvCxnSpPr>
              <p:nvPr/>
            </p:nvCxnSpPr>
            <p:spPr>
              <a:xfrm flipV="1">
                <a:off x="10288125" y="1411542"/>
                <a:ext cx="294695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직선 연결선 12">
                <a:extLst>
                  <a:ext uri="{FF2B5EF4-FFF2-40B4-BE49-F238E27FC236}">
                    <a16:creationId xmlns:a16="http://schemas.microsoft.com/office/drawing/2014/main" id="{A729C12F-12CB-A1F0-5F5F-0F2F928502CB}"/>
                  </a:ext>
                </a:extLst>
              </p:cNvPr>
              <p:cNvCxnSpPr>
                <a:stCxn id="11" idx="0"/>
              </p:cNvCxnSpPr>
              <p:nvPr/>
            </p:nvCxnSpPr>
            <p:spPr>
              <a:xfrm flipH="1">
                <a:off x="10435472" y="1264195"/>
                <a:ext cx="1" cy="29469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41E3151-1657-16FC-DA29-D262E202E22E}"/>
              </a:ext>
            </a:extLst>
          </p:cNvPr>
          <p:cNvSpPr txBox="1"/>
          <p:nvPr/>
        </p:nvSpPr>
        <p:spPr>
          <a:xfrm>
            <a:off x="3415910" y="4922328"/>
            <a:ext cx="5495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spc="300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둥근모꼴" panose="020B0500000000000000" pitchFamily="50" charset="-127"/>
              </a:rPr>
              <a:t>경청해주셔서</a:t>
            </a:r>
            <a:r>
              <a:rPr lang="ko-KR" altLang="en-US" sz="3200" b="1" spc="30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둥근모꼴" panose="020B0500000000000000" pitchFamily="50" charset="-127"/>
              </a:rPr>
              <a:t> 감사합니다</a:t>
            </a:r>
            <a:r>
              <a:rPr lang="en-US" altLang="ko-KR" sz="3200" b="1" spc="30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둥근모꼴" panose="020B0500000000000000" pitchFamily="50" charset="-127"/>
              </a:rPr>
              <a:t>!</a:t>
            </a:r>
            <a:endParaRPr lang="ko-KR" altLang="en-US" sz="3200" b="1" spc="300" dirty="0">
              <a:ln w="952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  <a:cs typeface="둥근모꼴" panose="020B0500000000000000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516E6F-3F58-5BCD-6C68-F3ECD65F121B}"/>
              </a:ext>
            </a:extLst>
          </p:cNvPr>
          <p:cNvSpPr txBox="1"/>
          <p:nvPr/>
        </p:nvSpPr>
        <p:spPr>
          <a:xfrm>
            <a:off x="1040072" y="1712097"/>
            <a:ext cx="9604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>
                <a:ln>
                  <a:solidFill>
                    <a:schemeClr val="bg1"/>
                  </a:solidFill>
                </a:ln>
                <a:latin typeface="Abadi" panose="020B0604020104020204" pitchFamily="34" charset="0"/>
                <a:ea typeface="둥근모꼴" panose="020B0500000000000000" pitchFamily="50" charset="-127"/>
                <a:cs typeface="둥근모꼴" panose="020B0500000000000000" pitchFamily="50" charset="-127"/>
              </a:rPr>
              <a:t> </a:t>
            </a:r>
            <a:r>
              <a:rPr lang="en-US" altLang="ko-KR" sz="8800" b="1" dirty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76200" dir="3360000" algn="bl" rotWithShape="0">
                    <a:schemeClr val="tx2">
                      <a:lumMod val="75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둥근모꼴" panose="020B0500000000000000" pitchFamily="50" charset="-127"/>
              </a:rPr>
              <a:t>Thank you!</a:t>
            </a:r>
            <a:endParaRPr lang="ko-KR" altLang="en-US" sz="6000" b="1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76200" dir="3360000" algn="bl" rotWithShape="0">
                  <a:schemeClr val="tx2">
                    <a:lumMod val="75000"/>
                  </a:schemeClr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  <a:cs typeface="둥근모꼴" panose="020B0500000000000000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9E22E7-7192-306C-9570-485D21A54FDC}"/>
              </a:ext>
            </a:extLst>
          </p:cNvPr>
          <p:cNvSpPr txBox="1"/>
          <p:nvPr/>
        </p:nvSpPr>
        <p:spPr>
          <a:xfrm>
            <a:off x="1461433" y="3440323"/>
            <a:ext cx="9529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>
                <a:latin typeface="Abadi" panose="020B0604020104020204" pitchFamily="34" charset="0"/>
                <a:ea typeface="둥근모꼴" panose="020B0500000000000000" pitchFamily="50" charset="-127"/>
                <a:cs typeface="둥근모꼴" panose="020B0500000000000000" pitchFamily="50" charset="-127"/>
              </a:rPr>
              <a:t> </a:t>
            </a:r>
            <a:r>
              <a:rPr lang="ko-KR" altLang="en-US" sz="7200" dirty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76200" dir="3360000" algn="bl" rotWithShape="0">
                    <a:schemeClr val="tx2">
                      <a:lumMod val="75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둥근모꼴" panose="020B0500000000000000" pitchFamily="50" charset="-127"/>
              </a:rPr>
              <a:t>발표를 마치겠습니다</a:t>
            </a:r>
            <a:endParaRPr lang="ko-KR" altLang="en-US" sz="600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76200" dir="3360000" algn="bl" rotWithShape="0">
                  <a:schemeClr val="tx2">
                    <a:lumMod val="75000"/>
                  </a:schemeClr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  <a:cs typeface="둥근모꼴" panose="020B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556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E55F8A3-A0CE-498F-388B-E5B176AA3157}"/>
              </a:ext>
            </a:extLst>
          </p:cNvPr>
          <p:cNvSpPr txBox="1"/>
          <p:nvPr/>
        </p:nvSpPr>
        <p:spPr>
          <a:xfrm>
            <a:off x="4959561" y="665204"/>
            <a:ext cx="2194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b="1" dirty="0">
                <a:ln w="254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63500" dir="3360000" algn="bl" rotWithShape="0">
                    <a:schemeClr val="tx2">
                      <a:lumMod val="75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둥근모꼴" panose="020B0500000000000000" pitchFamily="50" charset="-127"/>
              </a:rPr>
              <a:t>목차</a:t>
            </a:r>
            <a:r>
              <a:rPr lang="ko-KR" altLang="en-US" sz="6600" dirty="0">
                <a:latin typeface="Abadi" panose="020F0502020204030204" pitchFamily="34" charset="0"/>
                <a:ea typeface="둥근모꼴" panose="020B0500000000000000" pitchFamily="50" charset="-127"/>
                <a:cs typeface="둥근모꼴" panose="020B0500000000000000" pitchFamily="50" charset="-127"/>
              </a:rPr>
              <a:t> </a:t>
            </a:r>
            <a:endParaRPr lang="en-US" altLang="ko-KR" sz="6600" dirty="0">
              <a:latin typeface="Abadi" panose="020F0502020204030204" pitchFamily="34" charset="0"/>
              <a:ea typeface="둥근모꼴" panose="020B0500000000000000" pitchFamily="50" charset="-127"/>
              <a:cs typeface="둥근모꼴" panose="020B0500000000000000" pitchFamily="50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FF27932E-1D09-3C84-FEB9-F6B2C0EB81C7}"/>
              </a:ext>
            </a:extLst>
          </p:cNvPr>
          <p:cNvGrpSpPr/>
          <p:nvPr/>
        </p:nvGrpSpPr>
        <p:grpSpPr>
          <a:xfrm>
            <a:off x="3303470" y="1827271"/>
            <a:ext cx="6586254" cy="1336333"/>
            <a:chOff x="3523107" y="1938177"/>
            <a:chExt cx="5574200" cy="1336333"/>
          </a:xfrm>
        </p:grpSpPr>
        <p:pic>
          <p:nvPicPr>
            <p:cNvPr id="14" name="그림 13" descr="조류이(가) 표시된 사진&#10;&#10;자동 생성된 설명">
              <a:extLst>
                <a:ext uri="{FF2B5EF4-FFF2-40B4-BE49-F238E27FC236}">
                  <a16:creationId xmlns:a16="http://schemas.microsoft.com/office/drawing/2014/main" id="{A08B01B1-B5D1-905A-EF36-A1BCE6111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99" y="2106114"/>
              <a:ext cx="4585362" cy="10153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2DAC6F70-8C90-394A-AB31-346901CA4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2995" y="2701004"/>
              <a:ext cx="185281" cy="306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그림 15" descr="테이블이(가) 표시된 사진&#10;&#10;자동 생성된 설명">
              <a:extLst>
                <a:ext uri="{FF2B5EF4-FFF2-40B4-BE49-F238E27FC236}">
                  <a16:creationId xmlns:a16="http://schemas.microsoft.com/office/drawing/2014/main" id="{F5E9C977-02B1-5B58-6E95-C3739BB98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179" y="1938177"/>
              <a:ext cx="377248" cy="5099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F4765845-B5BE-B264-3DDF-EADE0A7EC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414" y="2221937"/>
              <a:ext cx="211221" cy="3489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D58CA585-21D2-B80F-FF56-0C1BF59B8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3107" y="2418779"/>
              <a:ext cx="174164" cy="2877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2BFBC425-5FF3-3733-F1F5-BEBF4AB10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2735" y="2968424"/>
              <a:ext cx="185281" cy="306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7B835E2-A377-4F89-AB5C-4A9062642F3A}"/>
                </a:ext>
              </a:extLst>
            </p:cNvPr>
            <p:cNvSpPr txBox="1"/>
            <p:nvPr/>
          </p:nvSpPr>
          <p:spPr>
            <a:xfrm>
              <a:off x="4389299" y="2195741"/>
              <a:ext cx="470800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휴먼둥근헤드라인" panose="02030504000101010101" pitchFamily="18" charset="-127"/>
                  <a:ea typeface="휴먼둥근헤드라인" panose="02030504000101010101" pitchFamily="18" charset="-127"/>
                  <a:cs typeface="둥근모꼴" panose="020B0500000000000000" pitchFamily="50" charset="-127"/>
                </a:rPr>
                <a:t>01. </a:t>
              </a:r>
              <a:r>
                <a:rPr lang="ko-KR" alt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휴먼둥근헤드라인" panose="02030504000101010101" pitchFamily="18" charset="-127"/>
                  <a:ea typeface="휴먼둥근헤드라인" panose="02030504000101010101" pitchFamily="18" charset="-127"/>
                  <a:cs typeface="둥근모꼴" panose="020B0500000000000000" pitchFamily="50" charset="-127"/>
                </a:rPr>
                <a:t>게임 개요</a:t>
              </a:r>
            </a:p>
          </p:txBody>
        </p:sp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F3CE3E21-D50A-2086-F43D-60342AD8B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240" y="2418779"/>
              <a:ext cx="502090" cy="484714"/>
            </a:xfrm>
            <a:prstGeom prst="rect">
              <a:avLst/>
            </a:prstGeom>
          </p:spPr>
        </p:pic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9AE39784-8D9F-4D0F-BED5-D882858D4ABF}"/>
              </a:ext>
            </a:extLst>
          </p:cNvPr>
          <p:cNvGrpSpPr/>
          <p:nvPr/>
        </p:nvGrpSpPr>
        <p:grpSpPr>
          <a:xfrm>
            <a:off x="2946286" y="4481123"/>
            <a:ext cx="7049970" cy="1336333"/>
            <a:chOff x="3894885" y="1889312"/>
            <a:chExt cx="6188487" cy="1039625"/>
          </a:xfrm>
        </p:grpSpPr>
        <p:pic>
          <p:nvPicPr>
            <p:cNvPr id="23" name="그림 22" descr="조류이(가) 표시된 사진&#10;&#10;자동 생성된 설명">
              <a:extLst>
                <a:ext uri="{FF2B5EF4-FFF2-40B4-BE49-F238E27FC236}">
                  <a16:creationId xmlns:a16="http://schemas.microsoft.com/office/drawing/2014/main" id="{E4556CE1-8819-C856-11F0-C49C281C2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802" y="2019962"/>
              <a:ext cx="5893138" cy="7899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9CFF7025-E47E-A301-8F61-C6B1EE481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5247" y="2482767"/>
              <a:ext cx="238125" cy="2381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" name="그림 24" descr="테이블이(가) 표시된 사진&#10;&#10;자동 생성된 설명">
              <a:extLst>
                <a:ext uri="{FF2B5EF4-FFF2-40B4-BE49-F238E27FC236}">
                  <a16:creationId xmlns:a16="http://schemas.microsoft.com/office/drawing/2014/main" id="{023C2457-067D-5F39-3297-C93024C06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0805" y="1889312"/>
              <a:ext cx="484842" cy="3966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1209C320-B88C-4A54-2DFB-286C6E6CB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2847" y="2110068"/>
              <a:ext cx="271462" cy="27146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A07D1036-8E98-492A-9E70-96756F789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885" y="2263205"/>
              <a:ext cx="223837" cy="2238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E6FCE9B4-9C05-145C-4926-B3C5B62A4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280" y="2690812"/>
              <a:ext cx="238125" cy="2381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A80D966-FAC4-2B1D-DD7C-364FDB6AC8BA}"/>
              </a:ext>
            </a:extLst>
          </p:cNvPr>
          <p:cNvSpPr txBox="1"/>
          <p:nvPr/>
        </p:nvSpPr>
        <p:spPr>
          <a:xfrm>
            <a:off x="3892657" y="4757275"/>
            <a:ext cx="59970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8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7F719"/>
                </a:solidFill>
                <a:effectLst>
                  <a:outerShdw dist="76200" dir="3360000" algn="bl" rotWithShape="0">
                    <a:schemeClr val="tx2">
                      <a:lumMod val="75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둥근모꼴" panose="020B0500000000000000" pitchFamily="50" charset="-127"/>
              </a:rPr>
              <a:t>03. </a:t>
            </a:r>
            <a:r>
              <a:rPr lang="ko-KR" altLang="en-US" sz="48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7F719"/>
                </a:solidFill>
                <a:effectLst>
                  <a:outerShdw dist="76200" dir="3360000" algn="bl" rotWithShape="0">
                    <a:schemeClr val="tx2">
                      <a:lumMod val="75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둥근모꼴" panose="020B0500000000000000" pitchFamily="50" charset="-127"/>
              </a:rPr>
              <a:t>게임 향후 계획</a:t>
            </a:r>
          </a:p>
        </p:txBody>
      </p:sp>
      <p:pic>
        <p:nvPicPr>
          <p:cNvPr id="30" name="그림 29" descr="스크린샷, 그리기이(가) 표시된 사진&#10;&#10;자동 생성된 설명">
            <a:extLst>
              <a:ext uri="{FF2B5EF4-FFF2-40B4-BE49-F238E27FC236}">
                <a16:creationId xmlns:a16="http://schemas.microsoft.com/office/drawing/2014/main" id="{196FCF94-7E36-9B2B-6416-52282D30EA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57" y="4932739"/>
            <a:ext cx="502405" cy="565513"/>
          </a:xfrm>
          <a:prstGeom prst="rect">
            <a:avLst/>
          </a:prstGeom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9F483627-E54B-E6C4-7F5B-E86AE7B5C644}"/>
              </a:ext>
            </a:extLst>
          </p:cNvPr>
          <p:cNvGrpSpPr/>
          <p:nvPr/>
        </p:nvGrpSpPr>
        <p:grpSpPr>
          <a:xfrm>
            <a:off x="2917279" y="3115207"/>
            <a:ext cx="6972445" cy="1433945"/>
            <a:chOff x="3894885" y="1889312"/>
            <a:chExt cx="6188487" cy="1039625"/>
          </a:xfrm>
        </p:grpSpPr>
        <p:pic>
          <p:nvPicPr>
            <p:cNvPr id="32" name="그림 31" descr="조류이(가) 표시된 사진&#10;&#10;자동 생성된 설명">
              <a:extLst>
                <a:ext uri="{FF2B5EF4-FFF2-40B4-BE49-F238E27FC236}">
                  <a16:creationId xmlns:a16="http://schemas.microsoft.com/office/drawing/2014/main" id="{BDA6319D-60EF-65A3-5964-B9E627E0F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802" y="2019962"/>
              <a:ext cx="5893138" cy="7899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8E751276-5929-A9ED-FB91-982228B7B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5247" y="2482767"/>
              <a:ext cx="238125" cy="2381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4" name="그림 33" descr="테이블이(가) 표시된 사진&#10;&#10;자동 생성된 설명">
              <a:extLst>
                <a:ext uri="{FF2B5EF4-FFF2-40B4-BE49-F238E27FC236}">
                  <a16:creationId xmlns:a16="http://schemas.microsoft.com/office/drawing/2014/main" id="{A503C47A-BCC2-2100-33B4-1C7D2EF73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0805" y="1889312"/>
              <a:ext cx="484842" cy="3966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3E2860A5-8713-7C0D-006D-AC5F35686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2847" y="2110068"/>
              <a:ext cx="271462" cy="27146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4058FAC6-9E73-D105-2523-AB9FB120B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885" y="2263205"/>
              <a:ext cx="223837" cy="2238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521FFFA6-447F-1148-D2CC-7CC5A534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280" y="2690812"/>
              <a:ext cx="238125" cy="2381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D3AB8BE-5190-B5C1-5162-5ED0067F9E43}"/>
              </a:ext>
            </a:extLst>
          </p:cNvPr>
          <p:cNvSpPr txBox="1"/>
          <p:nvPr/>
        </p:nvSpPr>
        <p:spPr>
          <a:xfrm>
            <a:off x="3775748" y="3447283"/>
            <a:ext cx="59798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8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dist="76200" dir="3360000" algn="bl" rotWithShape="0">
                    <a:schemeClr val="tx2">
                      <a:lumMod val="75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둥근모꼴" panose="020B0500000000000000" pitchFamily="50" charset="-127"/>
              </a:rPr>
              <a:t>02. </a:t>
            </a:r>
            <a:r>
              <a:rPr lang="ko-KR" altLang="en-US" sz="48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dist="76200" dir="3360000" algn="bl" rotWithShape="0">
                    <a:schemeClr val="tx2">
                      <a:lumMod val="75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둥근모꼴" panose="020B0500000000000000" pitchFamily="50" charset="-127"/>
              </a:rPr>
              <a:t>게임 진행 상황</a:t>
            </a:r>
          </a:p>
        </p:txBody>
      </p:sp>
      <p:pic>
        <p:nvPicPr>
          <p:cNvPr id="39" name="그림 38" descr="스크린샷, 그리기이(가) 표시된 사진&#10;&#10;자동 생성된 설명">
            <a:extLst>
              <a:ext uri="{FF2B5EF4-FFF2-40B4-BE49-F238E27FC236}">
                <a16:creationId xmlns:a16="http://schemas.microsoft.com/office/drawing/2014/main" id="{AA8E76FD-E770-D1A5-11A1-CEFC34C2B7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323" y="3570903"/>
            <a:ext cx="553425" cy="55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74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1E85A3-C7D4-0305-3EFF-0DEC36835CDA}"/>
              </a:ext>
            </a:extLst>
          </p:cNvPr>
          <p:cNvSpPr txBox="1"/>
          <p:nvPr/>
        </p:nvSpPr>
        <p:spPr>
          <a:xfrm>
            <a:off x="1087795" y="4860638"/>
            <a:ext cx="91659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 게임은 플레이어가 </a:t>
            </a:r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NPC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와 실제로 대화를 나눌 수 있는 </a:t>
            </a:r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AI 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기반 </a:t>
            </a:r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NPC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가 존재하는 세계에서</a:t>
            </a:r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농사를 짓고 전투를 즐기는 </a:t>
            </a:r>
            <a:r>
              <a:rPr lang="ko-KR" altLang="en-US" sz="24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로그라이크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RPG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입니다</a:t>
            </a:r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b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endParaRPr lang="ko-KR" altLang="en-US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8690E-70B4-A20C-085D-661EF07978F4}"/>
              </a:ext>
            </a:extLst>
          </p:cNvPr>
          <p:cNvSpPr txBox="1"/>
          <p:nvPr/>
        </p:nvSpPr>
        <p:spPr>
          <a:xfrm>
            <a:off x="1087796" y="1830058"/>
            <a:ext cx="4295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ko-KR" altLang="en-US" sz="2800" b="0" i="0" u="none" strike="noStrike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게임 이름 </a:t>
            </a:r>
            <a:r>
              <a:rPr lang="en-US" altLang="ko-KR" sz="2800" b="0" i="0" u="none" strike="noStrike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메모리 필드</a:t>
            </a:r>
            <a:endParaRPr lang="ko-KR" altLang="en-US" sz="2800" b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ECFFD6-8746-9CEC-4BBC-BE68367D6B80}"/>
              </a:ext>
            </a:extLst>
          </p:cNvPr>
          <p:cNvSpPr txBox="1"/>
          <p:nvPr/>
        </p:nvSpPr>
        <p:spPr>
          <a:xfrm>
            <a:off x="992827" y="3498569"/>
            <a:ext cx="88973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게임 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주제 </a:t>
            </a:r>
            <a:r>
              <a:rPr lang="en-US" altLang="ko-KR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AI NPC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와 관계를 형성하며 농사를 짓고</a:t>
            </a:r>
            <a:r>
              <a:rPr lang="en-US" altLang="ko-KR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	</a:t>
            </a:r>
            <a:r>
              <a:rPr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	       </a:t>
            </a:r>
            <a:r>
              <a:rPr lang="ko-KR" altLang="en-US" sz="28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로그라이크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액션으로 생존하는 전략 </a:t>
            </a:r>
            <a:r>
              <a:rPr lang="en-US" altLang="ko-KR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RPG</a:t>
            </a:r>
            <a:endParaRPr lang="ko-KR" altLang="en-US" sz="2800" b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F19CA-1B9D-EFE1-A3A7-9B40C368015D}"/>
              </a:ext>
            </a:extLst>
          </p:cNvPr>
          <p:cNvSpPr txBox="1"/>
          <p:nvPr/>
        </p:nvSpPr>
        <p:spPr>
          <a:xfrm>
            <a:off x="1087796" y="2567387"/>
            <a:ext cx="88973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ko-KR" altLang="en-US" sz="2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제작 기간 </a:t>
            </a:r>
            <a:r>
              <a:rPr lang="en-US" altLang="ko-KR" sz="2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: 2025.8.26 ~ 2025.12.4</a:t>
            </a:r>
            <a:endParaRPr lang="ko-KR" altLang="en-US" sz="2800" b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8F955DC6-D8BA-4343-833A-E1750EE59A72}"/>
              </a:ext>
            </a:extLst>
          </p:cNvPr>
          <p:cNvGrpSpPr/>
          <p:nvPr/>
        </p:nvGrpSpPr>
        <p:grpSpPr>
          <a:xfrm>
            <a:off x="221603" y="250072"/>
            <a:ext cx="6246671" cy="1336333"/>
            <a:chOff x="3523107" y="1938177"/>
            <a:chExt cx="5264796" cy="1336333"/>
          </a:xfrm>
        </p:grpSpPr>
        <p:pic>
          <p:nvPicPr>
            <p:cNvPr id="16" name="그림 15" descr="조류이(가) 표시된 사진&#10;&#10;자동 생성된 설명">
              <a:extLst>
                <a:ext uri="{FF2B5EF4-FFF2-40B4-BE49-F238E27FC236}">
                  <a16:creationId xmlns:a16="http://schemas.microsoft.com/office/drawing/2014/main" id="{584C7744-8E97-4795-9912-0D0998C1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99" y="2106114"/>
              <a:ext cx="4585362" cy="10153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9CB88AF8-C190-46DD-A6A3-86E1E87D4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2995" y="2701004"/>
              <a:ext cx="185281" cy="306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7" name="그림 26" descr="테이블이(가) 표시된 사진&#10;&#10;자동 생성된 설명">
              <a:extLst>
                <a:ext uri="{FF2B5EF4-FFF2-40B4-BE49-F238E27FC236}">
                  <a16:creationId xmlns:a16="http://schemas.microsoft.com/office/drawing/2014/main" id="{E352EB10-9DC0-46D3-8B60-F0BD8EFB6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179" y="1938177"/>
              <a:ext cx="377248" cy="5099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55229BAB-C08D-4E74-8412-39FE346C3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414" y="2221937"/>
              <a:ext cx="211221" cy="3489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35F8C46F-CC7C-4ABF-9AE3-590109D0D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3107" y="2418779"/>
              <a:ext cx="174164" cy="2877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39643C11-E713-4F39-831C-7F80FE7BB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2735" y="2968424"/>
              <a:ext cx="185281" cy="306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4B0C87-61CD-415E-96BB-4398C527B3D5}"/>
                </a:ext>
              </a:extLst>
            </p:cNvPr>
            <p:cNvSpPr txBox="1"/>
            <p:nvPr/>
          </p:nvSpPr>
          <p:spPr>
            <a:xfrm>
              <a:off x="4389299" y="2195741"/>
              <a:ext cx="439860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휴먼둥근헤드라인" panose="02030504000101010101" pitchFamily="18" charset="-127"/>
                  <a:ea typeface="휴먼둥근헤드라인" panose="02030504000101010101" pitchFamily="18" charset="-127"/>
                  <a:cs typeface="둥근모꼴" panose="020B0500000000000000" pitchFamily="50" charset="-127"/>
                </a:rPr>
                <a:t>01. </a:t>
              </a:r>
              <a:r>
                <a:rPr lang="ko-KR" alt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휴먼둥근헤드라인" panose="02030504000101010101" pitchFamily="18" charset="-127"/>
                  <a:ea typeface="휴먼둥근헤드라인" panose="02030504000101010101" pitchFamily="18" charset="-127"/>
                  <a:cs typeface="둥근모꼴" panose="020B0500000000000000" pitchFamily="50" charset="-127"/>
                </a:rPr>
                <a:t>게임 개요</a:t>
              </a:r>
            </a:p>
          </p:txBody>
        </p:sp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F9DDFD54-88B5-4F3C-8780-0AFBFFCC0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240" y="2418779"/>
              <a:ext cx="502090" cy="484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82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B13C116-D0DB-BB5B-513E-1D5C8C4C9DA4}"/>
              </a:ext>
            </a:extLst>
          </p:cNvPr>
          <p:cNvSpPr txBox="1"/>
          <p:nvPr/>
        </p:nvSpPr>
        <p:spPr>
          <a:xfrm>
            <a:off x="697642" y="4131030"/>
            <a:ext cx="4295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ko-KR" altLang="en-US" sz="2000" b="0" i="0" u="none" strike="noStrike" dirty="0"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게임 계발 도구  </a:t>
            </a:r>
            <a:r>
              <a:rPr lang="en-US" altLang="ko-KR" sz="2000" b="0" i="0" u="none" strike="noStrike" dirty="0"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: </a:t>
            </a:r>
            <a:endParaRPr lang="ko-KR" altLang="en-US" sz="2000" b="0" dirty="0"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CA933-93EF-8950-36AD-98A58C9D01A4}"/>
              </a:ext>
            </a:extLst>
          </p:cNvPr>
          <p:cNvSpPr txBox="1"/>
          <p:nvPr/>
        </p:nvSpPr>
        <p:spPr>
          <a:xfrm>
            <a:off x="739296" y="2582675"/>
            <a:ext cx="4295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ko-KR" altLang="en-US" sz="2800" b="0" i="0" u="none" strike="noStrike" dirty="0"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게임 동기  </a:t>
            </a:r>
            <a:r>
              <a:rPr lang="en-US" altLang="ko-KR" sz="2800" b="0" i="0" u="none" strike="noStrike" dirty="0"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: </a:t>
            </a:r>
            <a:endParaRPr lang="ko-KR" altLang="en-US" sz="2800" b="0" dirty="0"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4ACA443-C003-65AE-74CF-1683FE905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915" y="3807065"/>
            <a:ext cx="2783631" cy="141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C0BEE36-CA36-7084-B1C1-87D5FE3EE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8834" y="3418538"/>
            <a:ext cx="1945524" cy="197904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FCFF356-E478-1149-A61B-2B7A11D0F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326" y="3807065"/>
            <a:ext cx="2770728" cy="141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8D5CCB-E785-BDB5-8FC1-BB7601D9511C}"/>
              </a:ext>
            </a:extLst>
          </p:cNvPr>
          <p:cNvSpPr txBox="1"/>
          <p:nvPr/>
        </p:nvSpPr>
        <p:spPr>
          <a:xfrm>
            <a:off x="3078421" y="2427055"/>
            <a:ext cx="79696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0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다른 사람들에게 게임 속 </a:t>
            </a:r>
            <a:r>
              <a:rPr lang="en-US" altLang="ko-KR" sz="20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NPC</a:t>
            </a:r>
            <a:r>
              <a:rPr lang="ko-KR" altLang="en-US" sz="20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가 일정 대사 반복이 아니라</a:t>
            </a:r>
            <a:r>
              <a:rPr lang="en-US" altLang="ko-KR" sz="20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20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플레이어의 입력에 맞춰 실제로 답변하고</a:t>
            </a:r>
            <a:r>
              <a:rPr lang="en-US" altLang="ko-KR" sz="20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altLang="en-US" sz="20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반응하는 색다른 경험의 게임을 느끼게 하고 싶었습니다</a:t>
            </a:r>
            <a:r>
              <a:rPr lang="en-US" altLang="ko-KR" sz="20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  <a:endParaRPr lang="ko-KR" altLang="en-US" sz="2000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6BD1C89C-8B20-4767-B1DE-A4DCD2BCC226}"/>
              </a:ext>
            </a:extLst>
          </p:cNvPr>
          <p:cNvGrpSpPr/>
          <p:nvPr/>
        </p:nvGrpSpPr>
        <p:grpSpPr>
          <a:xfrm>
            <a:off x="221603" y="250072"/>
            <a:ext cx="6246671" cy="1336333"/>
            <a:chOff x="3523107" y="1938177"/>
            <a:chExt cx="5264796" cy="1336333"/>
          </a:xfrm>
        </p:grpSpPr>
        <p:pic>
          <p:nvPicPr>
            <p:cNvPr id="26" name="그림 25" descr="조류이(가) 표시된 사진&#10;&#10;자동 생성된 설명">
              <a:extLst>
                <a:ext uri="{FF2B5EF4-FFF2-40B4-BE49-F238E27FC236}">
                  <a16:creationId xmlns:a16="http://schemas.microsoft.com/office/drawing/2014/main" id="{D1256BC4-3233-40DB-8FA6-2FF63EE9E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99" y="2106114"/>
              <a:ext cx="4585362" cy="10153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92603463-51B1-4C30-BC24-67CE95CCE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2995" y="2701004"/>
              <a:ext cx="185281" cy="306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8" name="그림 27" descr="테이블이(가) 표시된 사진&#10;&#10;자동 생성된 설명">
              <a:extLst>
                <a:ext uri="{FF2B5EF4-FFF2-40B4-BE49-F238E27FC236}">
                  <a16:creationId xmlns:a16="http://schemas.microsoft.com/office/drawing/2014/main" id="{7CF3CBF6-FB80-4B11-9EF8-6CB05AEB0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179" y="1938177"/>
              <a:ext cx="377248" cy="5099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012A1BDE-DC58-49F3-9E54-38DAAE66B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414" y="2221937"/>
              <a:ext cx="211221" cy="3489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55436723-DB6E-4891-BE4F-F6531A974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3107" y="2418779"/>
              <a:ext cx="174164" cy="2877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DC0CF669-89F7-4201-A5A8-0CCACCC4E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2735" y="2968424"/>
              <a:ext cx="185281" cy="306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491F075-80A4-46EA-B16B-4ED93B3E8D6C}"/>
                </a:ext>
              </a:extLst>
            </p:cNvPr>
            <p:cNvSpPr txBox="1"/>
            <p:nvPr/>
          </p:nvSpPr>
          <p:spPr>
            <a:xfrm>
              <a:off x="4389299" y="2195741"/>
              <a:ext cx="439860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휴먼둥근헤드라인" panose="02030504000101010101" pitchFamily="18" charset="-127"/>
                  <a:ea typeface="휴먼둥근헤드라인" panose="02030504000101010101" pitchFamily="18" charset="-127"/>
                  <a:cs typeface="둥근모꼴" panose="020B0500000000000000" pitchFamily="50" charset="-127"/>
                </a:rPr>
                <a:t>01. </a:t>
              </a:r>
              <a:r>
                <a:rPr lang="ko-KR" alt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휴먼둥근헤드라인" panose="02030504000101010101" pitchFamily="18" charset="-127"/>
                  <a:ea typeface="휴먼둥근헤드라인" panose="02030504000101010101" pitchFamily="18" charset="-127"/>
                  <a:cs typeface="둥근모꼴" panose="020B0500000000000000" pitchFamily="50" charset="-127"/>
                </a:rPr>
                <a:t>게임 개요</a:t>
              </a:r>
            </a:p>
          </p:txBody>
        </p: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856143DA-8F14-4E05-BE57-9C70F75D5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240" y="2418779"/>
              <a:ext cx="502090" cy="484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0951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C23B7A2E-F7D6-183C-ECF8-BF9C80F20E95}"/>
              </a:ext>
            </a:extLst>
          </p:cNvPr>
          <p:cNvSpPr/>
          <p:nvPr/>
        </p:nvSpPr>
        <p:spPr>
          <a:xfrm>
            <a:off x="623200" y="3402541"/>
            <a:ext cx="10807190" cy="580391"/>
          </a:xfrm>
          <a:prstGeom prst="roundRect">
            <a:avLst>
              <a:gd name="adj" fmla="val 50000"/>
            </a:avLst>
          </a:prstGeom>
          <a:gradFill>
            <a:gsLst>
              <a:gs pos="56000">
                <a:srgbClr val="3591B9"/>
              </a:gs>
              <a:gs pos="100000">
                <a:srgbClr val="5673FE"/>
              </a:gs>
              <a:gs pos="0">
                <a:srgbClr val="1DA88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321F8182-DF05-C8AF-E469-127C9C5F88DB}"/>
              </a:ext>
            </a:extLst>
          </p:cNvPr>
          <p:cNvSpPr/>
          <p:nvPr/>
        </p:nvSpPr>
        <p:spPr>
          <a:xfrm>
            <a:off x="738293" y="4135975"/>
            <a:ext cx="10361508" cy="580391"/>
          </a:xfrm>
          <a:prstGeom prst="roundRect">
            <a:avLst>
              <a:gd name="adj" fmla="val 50000"/>
            </a:avLst>
          </a:prstGeom>
          <a:gradFill>
            <a:gsLst>
              <a:gs pos="56000">
                <a:srgbClr val="3591B9"/>
              </a:gs>
              <a:gs pos="100000">
                <a:srgbClr val="5673FE"/>
              </a:gs>
              <a:gs pos="0">
                <a:srgbClr val="1DA88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1BB4E220-F0BD-4D47-7CBD-F216C4451397}"/>
              </a:ext>
            </a:extLst>
          </p:cNvPr>
          <p:cNvSpPr/>
          <p:nvPr/>
        </p:nvSpPr>
        <p:spPr>
          <a:xfrm>
            <a:off x="1200151" y="4819885"/>
            <a:ext cx="9467849" cy="568254"/>
          </a:xfrm>
          <a:prstGeom prst="roundRect">
            <a:avLst>
              <a:gd name="adj" fmla="val 50000"/>
            </a:avLst>
          </a:prstGeom>
          <a:gradFill>
            <a:gsLst>
              <a:gs pos="56000">
                <a:srgbClr val="3591B9"/>
              </a:gs>
              <a:gs pos="100000">
                <a:srgbClr val="5673FE"/>
              </a:gs>
              <a:gs pos="0">
                <a:srgbClr val="1DA88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504F8C94-CA89-9F0C-0C14-E940AFE9640C}"/>
              </a:ext>
            </a:extLst>
          </p:cNvPr>
          <p:cNvSpPr/>
          <p:nvPr/>
        </p:nvSpPr>
        <p:spPr>
          <a:xfrm>
            <a:off x="1489392" y="5530181"/>
            <a:ext cx="8784908" cy="568254"/>
          </a:xfrm>
          <a:prstGeom prst="roundRect">
            <a:avLst>
              <a:gd name="adj" fmla="val 50000"/>
            </a:avLst>
          </a:prstGeom>
          <a:gradFill>
            <a:gsLst>
              <a:gs pos="56000">
                <a:srgbClr val="3591B9"/>
              </a:gs>
              <a:gs pos="100000">
                <a:srgbClr val="5673FE"/>
              </a:gs>
              <a:gs pos="0">
                <a:srgbClr val="1DA88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8DB8C8B-557B-7338-174F-649E5FA504E9}"/>
              </a:ext>
            </a:extLst>
          </p:cNvPr>
          <p:cNvSpPr/>
          <p:nvPr/>
        </p:nvSpPr>
        <p:spPr>
          <a:xfrm>
            <a:off x="5185468" y="2847135"/>
            <a:ext cx="1345066" cy="3251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B65060B-F1CD-AEB8-865D-52889A5748A4}"/>
              </a:ext>
            </a:extLst>
          </p:cNvPr>
          <p:cNvSpPr/>
          <p:nvPr/>
        </p:nvSpPr>
        <p:spPr>
          <a:xfrm>
            <a:off x="4428000" y="2412000"/>
            <a:ext cx="2819400" cy="989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9A71501-67B9-7669-2A5D-727F2CBB3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087" y="1625252"/>
            <a:ext cx="2295561" cy="1469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305C014-4E46-C9FA-035A-164623710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410" y="1631441"/>
            <a:ext cx="2287650" cy="14635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CD1F7156-E7AA-26DB-20DB-653924FADFDF}"/>
              </a:ext>
            </a:extLst>
          </p:cNvPr>
          <p:cNvSpPr/>
          <p:nvPr/>
        </p:nvSpPr>
        <p:spPr>
          <a:xfrm>
            <a:off x="4445000" y="6120000"/>
            <a:ext cx="2802400" cy="2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148BDD-EDDA-5A8E-C208-5AABF8E90A1D}"/>
              </a:ext>
            </a:extLst>
          </p:cNvPr>
          <p:cNvSpPr txBox="1"/>
          <p:nvPr/>
        </p:nvSpPr>
        <p:spPr>
          <a:xfrm>
            <a:off x="5399875" y="3381410"/>
            <a:ext cx="106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성능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687F46-24AD-B17B-7037-1A682309E9E0}"/>
              </a:ext>
            </a:extLst>
          </p:cNvPr>
          <p:cNvSpPr txBox="1"/>
          <p:nvPr/>
        </p:nvSpPr>
        <p:spPr>
          <a:xfrm>
            <a:off x="5405641" y="5508616"/>
            <a:ext cx="106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비용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97F2E2-C890-8CDA-EE4C-E3FCC3CF119F}"/>
              </a:ext>
            </a:extLst>
          </p:cNvPr>
          <p:cNvSpPr txBox="1"/>
          <p:nvPr/>
        </p:nvSpPr>
        <p:spPr>
          <a:xfrm>
            <a:off x="4995507" y="4084007"/>
            <a:ext cx="23715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altLang="en-US" sz="16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접근 및 배포</a:t>
            </a:r>
            <a:endParaRPr lang="ko-KR" altLang="en-US" sz="3200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C89E5B-EF7F-A35F-442B-1619DF4ACB94}"/>
              </a:ext>
            </a:extLst>
          </p:cNvPr>
          <p:cNvSpPr txBox="1"/>
          <p:nvPr/>
        </p:nvSpPr>
        <p:spPr>
          <a:xfrm>
            <a:off x="5154819" y="4826041"/>
            <a:ext cx="18823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보안성</a:t>
            </a:r>
            <a:endParaRPr lang="ko-KR" altLang="en-US" sz="3200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F5B6D9-20EF-5EBB-4E28-AAFE030C1C1E}"/>
              </a:ext>
            </a:extLst>
          </p:cNvPr>
          <p:cNvSpPr txBox="1"/>
          <p:nvPr/>
        </p:nvSpPr>
        <p:spPr>
          <a:xfrm>
            <a:off x="1249338" y="3534007"/>
            <a:ext cx="5657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벤치마크 및 추론 능력에서 준수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77F40A-5287-2370-F5A1-E30A3E3596D0}"/>
              </a:ext>
            </a:extLst>
          </p:cNvPr>
          <p:cNvSpPr txBox="1"/>
          <p:nvPr/>
        </p:nvSpPr>
        <p:spPr>
          <a:xfrm>
            <a:off x="682272" y="4239672"/>
            <a:ext cx="45031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오픈</a:t>
            </a:r>
            <a:r>
              <a:rPr lang="en-US" altLang="ko-KR" sz="16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Ai API</a:t>
            </a:r>
            <a:r>
              <a:rPr lang="ko-KR" altLang="en-US" sz="16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로만 접근 가능</a:t>
            </a:r>
            <a:r>
              <a:rPr lang="en-US" altLang="ko-KR" sz="16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16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맞춤제작</a:t>
            </a:r>
            <a:r>
              <a:rPr lang="ko-KR" altLang="en-US" sz="16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제한적</a:t>
            </a:r>
            <a:endParaRPr lang="ko-KR" altLang="en-US" sz="1600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A41D39-0838-058D-1B9C-6FC04E20821C}"/>
              </a:ext>
            </a:extLst>
          </p:cNvPr>
          <p:cNvSpPr txBox="1"/>
          <p:nvPr/>
        </p:nvSpPr>
        <p:spPr>
          <a:xfrm>
            <a:off x="1688617" y="4914642"/>
            <a:ext cx="6826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0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데이터가 외부 기업의 통제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CB59D8-8A6D-3DED-520B-99DD7EE8A9F7}"/>
              </a:ext>
            </a:extLst>
          </p:cNvPr>
          <p:cNvSpPr txBox="1"/>
          <p:nvPr/>
        </p:nvSpPr>
        <p:spPr>
          <a:xfrm>
            <a:off x="2113750" y="5594257"/>
            <a:ext cx="6572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유료</a:t>
            </a:r>
            <a:r>
              <a:rPr lang="en-US" altLang="ko-KR" sz="24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(</a:t>
            </a:r>
            <a:r>
              <a:rPr lang="ko-KR" altLang="en-US" sz="24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입출력시 </a:t>
            </a:r>
            <a:r>
              <a:rPr lang="en-US" altLang="ko-KR" sz="24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6</a:t>
            </a:r>
            <a:r>
              <a:rPr lang="en-US" altLang="ko-KR" sz="24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$</a:t>
            </a:r>
            <a:r>
              <a:rPr lang="en-US" altLang="ko-KR" sz="24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</a:t>
            </a:r>
            <a:r>
              <a:rPr lang="ko-KR" altLang="en-US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62BC97-894D-47A4-9392-F25CB817CBF7}"/>
              </a:ext>
            </a:extLst>
          </p:cNvPr>
          <p:cNvSpPr txBox="1"/>
          <p:nvPr/>
        </p:nvSpPr>
        <p:spPr>
          <a:xfrm>
            <a:off x="6682682" y="344645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오픈소스 모델 중 최고 수준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B89DAC-8E4E-CDF9-11A7-704D577CD39E}"/>
              </a:ext>
            </a:extLst>
          </p:cNvPr>
          <p:cNvSpPr txBox="1"/>
          <p:nvPr/>
        </p:nvSpPr>
        <p:spPr>
          <a:xfrm>
            <a:off x="6617899" y="4238221"/>
            <a:ext cx="6324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0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제한 없이 배포 및 맞춤 제작 가능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A12D6E-8E3F-28C9-EDEC-2740E075037A}"/>
              </a:ext>
            </a:extLst>
          </p:cNvPr>
          <p:cNvSpPr txBox="1"/>
          <p:nvPr/>
        </p:nvSpPr>
        <p:spPr>
          <a:xfrm>
            <a:off x="6647278" y="4868474"/>
            <a:ext cx="6470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데이터 유출 제로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F98DC8-0769-4FA0-452B-B0C7A75BA867}"/>
              </a:ext>
            </a:extLst>
          </p:cNvPr>
          <p:cNvSpPr txBox="1"/>
          <p:nvPr/>
        </p:nvSpPr>
        <p:spPr>
          <a:xfrm>
            <a:off x="6750174" y="5583475"/>
            <a:ext cx="6572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무료</a:t>
            </a:r>
            <a:r>
              <a:rPr lang="ko-KR" altLang="en-US" dirty="0"/>
              <a:t> 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36481121-7ED1-84C0-B2EB-1E92D8C19084}"/>
              </a:ext>
            </a:extLst>
          </p:cNvPr>
          <p:cNvGrpSpPr/>
          <p:nvPr/>
        </p:nvGrpSpPr>
        <p:grpSpPr>
          <a:xfrm>
            <a:off x="221603" y="250072"/>
            <a:ext cx="6246671" cy="1336333"/>
            <a:chOff x="3523107" y="1938177"/>
            <a:chExt cx="5264796" cy="1336333"/>
          </a:xfrm>
        </p:grpSpPr>
        <p:pic>
          <p:nvPicPr>
            <p:cNvPr id="26" name="그림 25" descr="조류이(가) 표시된 사진&#10;&#10;자동 생성된 설명">
              <a:extLst>
                <a:ext uri="{FF2B5EF4-FFF2-40B4-BE49-F238E27FC236}">
                  <a16:creationId xmlns:a16="http://schemas.microsoft.com/office/drawing/2014/main" id="{8D2FF476-BB77-DCA5-E80F-A2DE2D164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99" y="2106114"/>
              <a:ext cx="4585362" cy="10153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0FFC391F-251F-7C69-3376-786141074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2995" y="2701004"/>
              <a:ext cx="185281" cy="306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8" name="그림 27" descr="테이블이(가) 표시된 사진&#10;&#10;자동 생성된 설명">
              <a:extLst>
                <a:ext uri="{FF2B5EF4-FFF2-40B4-BE49-F238E27FC236}">
                  <a16:creationId xmlns:a16="http://schemas.microsoft.com/office/drawing/2014/main" id="{1240A242-E25F-89DD-90C3-5C14669A8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179" y="1938177"/>
              <a:ext cx="377248" cy="5099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DBEA2106-CB4A-F131-8757-ED7312C5E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414" y="2221937"/>
              <a:ext cx="211221" cy="3489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91D69D11-FD56-6915-7A37-9D632A9B0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3107" y="2418779"/>
              <a:ext cx="174164" cy="2877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D049A948-FBDD-7A15-142F-B17EC4E7C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2735" y="2968424"/>
              <a:ext cx="185281" cy="306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692A38F-91E8-59F9-571A-D8370D3D2E16}"/>
                </a:ext>
              </a:extLst>
            </p:cNvPr>
            <p:cNvSpPr txBox="1"/>
            <p:nvPr/>
          </p:nvSpPr>
          <p:spPr>
            <a:xfrm>
              <a:off x="4389299" y="2195741"/>
              <a:ext cx="439860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휴먼둥근헤드라인" panose="02030504000101010101" pitchFamily="18" charset="-127"/>
                  <a:ea typeface="휴먼둥근헤드라인" panose="02030504000101010101" pitchFamily="18" charset="-127"/>
                  <a:cs typeface="둥근모꼴" panose="020B0500000000000000" pitchFamily="50" charset="-127"/>
                </a:rPr>
                <a:t>01. </a:t>
              </a:r>
              <a:r>
                <a:rPr lang="ko-KR" alt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휴먼둥근헤드라인" panose="02030504000101010101" pitchFamily="18" charset="-127"/>
                  <a:ea typeface="휴먼둥근헤드라인" panose="02030504000101010101" pitchFamily="18" charset="-127"/>
                  <a:cs typeface="둥근모꼴" panose="020B0500000000000000" pitchFamily="50" charset="-127"/>
                </a:rPr>
                <a:t>게임 개요</a:t>
              </a:r>
            </a:p>
          </p:txBody>
        </p: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992CD6D1-AFE2-1E17-2960-1C39A9F25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240" y="2418779"/>
              <a:ext cx="502090" cy="484714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44EA3EA-B73C-8943-1F86-1D35656CDF0F}"/>
              </a:ext>
            </a:extLst>
          </p:cNvPr>
          <p:cNvSpPr txBox="1"/>
          <p:nvPr/>
        </p:nvSpPr>
        <p:spPr>
          <a:xfrm>
            <a:off x="4502410" y="2173279"/>
            <a:ext cx="2937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AI </a:t>
            </a:r>
            <a:r>
              <a:rPr lang="ko-KR" altLang="en-US" sz="32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선택이유</a:t>
            </a:r>
          </a:p>
        </p:txBody>
      </p:sp>
    </p:spTree>
    <p:extLst>
      <p:ext uri="{BB962C8B-B14F-4D97-AF65-F5344CB8AC3E}">
        <p14:creationId xmlns:p14="http://schemas.microsoft.com/office/powerpoint/2010/main" val="3508259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직선 화살표 연결선 77">
            <a:extLst>
              <a:ext uri="{FF2B5EF4-FFF2-40B4-BE49-F238E27FC236}">
                <a16:creationId xmlns:a16="http://schemas.microsoft.com/office/drawing/2014/main" id="{138DE283-5F22-3D23-9FD1-D134F060E85F}"/>
              </a:ext>
            </a:extLst>
          </p:cNvPr>
          <p:cNvCxnSpPr>
            <a:cxnSpLocks/>
          </p:cNvCxnSpPr>
          <p:nvPr/>
        </p:nvCxnSpPr>
        <p:spPr>
          <a:xfrm>
            <a:off x="8023857" y="3437473"/>
            <a:ext cx="729600" cy="699445"/>
          </a:xfrm>
          <a:prstGeom prst="straightConnector1">
            <a:avLst/>
          </a:prstGeom>
          <a:ln w="63500" cap="rnd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EFA8F24D-F065-B27F-D0AD-2E8358D3B4E0}"/>
              </a:ext>
            </a:extLst>
          </p:cNvPr>
          <p:cNvSpPr/>
          <p:nvPr/>
        </p:nvSpPr>
        <p:spPr>
          <a:xfrm>
            <a:off x="464686" y="2411822"/>
            <a:ext cx="2108784" cy="661578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E603DABD-699A-59E1-F2D8-D702B99D7C1F}"/>
              </a:ext>
            </a:extLst>
          </p:cNvPr>
          <p:cNvSpPr/>
          <p:nvPr/>
        </p:nvSpPr>
        <p:spPr>
          <a:xfrm>
            <a:off x="6146984" y="2610240"/>
            <a:ext cx="1873736" cy="1555650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6F410BDB-EC3C-C538-25E4-7F60A2B7D59F}"/>
              </a:ext>
            </a:extLst>
          </p:cNvPr>
          <p:cNvSpPr/>
          <p:nvPr/>
        </p:nvSpPr>
        <p:spPr>
          <a:xfrm>
            <a:off x="4252829" y="4581642"/>
            <a:ext cx="1867424" cy="1799198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5E86396B-E1EE-7977-92C4-DD7A9061CF26}"/>
              </a:ext>
            </a:extLst>
          </p:cNvPr>
          <p:cNvSpPr/>
          <p:nvPr/>
        </p:nvSpPr>
        <p:spPr>
          <a:xfrm>
            <a:off x="8020720" y="4528456"/>
            <a:ext cx="1971526" cy="1852384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006D90BE-67B5-45A7-3CC6-EA5A9A2CE1E0}"/>
              </a:ext>
            </a:extLst>
          </p:cNvPr>
          <p:cNvCxnSpPr>
            <a:cxnSpLocks/>
          </p:cNvCxnSpPr>
          <p:nvPr/>
        </p:nvCxnSpPr>
        <p:spPr>
          <a:xfrm>
            <a:off x="2573470" y="2850295"/>
            <a:ext cx="1177550" cy="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5D5B5EE-D6DC-1AF5-B724-F0D0102CEA26}"/>
              </a:ext>
            </a:extLst>
          </p:cNvPr>
          <p:cNvSpPr txBox="1"/>
          <p:nvPr/>
        </p:nvSpPr>
        <p:spPr>
          <a:xfrm>
            <a:off x="6553967" y="2275779"/>
            <a:ext cx="27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플레이어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11B986-5BB2-9D11-6347-7A8C81600049}"/>
              </a:ext>
            </a:extLst>
          </p:cNvPr>
          <p:cNvSpPr txBox="1"/>
          <p:nvPr/>
        </p:nvSpPr>
        <p:spPr>
          <a:xfrm>
            <a:off x="747423" y="1991002"/>
            <a:ext cx="27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게임 시작 화면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A58B9C-E72D-85B5-984F-C9389AEF8B63}"/>
              </a:ext>
            </a:extLst>
          </p:cNvPr>
          <p:cNvSpPr txBox="1"/>
          <p:nvPr/>
        </p:nvSpPr>
        <p:spPr>
          <a:xfrm>
            <a:off x="4466732" y="4181532"/>
            <a:ext cx="1516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기본메뉴 </a:t>
            </a:r>
            <a:r>
              <a:rPr lang="en-US" altLang="ko-KR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UI</a:t>
            </a:r>
            <a:endParaRPr lang="ko-KR" altLang="en-US" sz="2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251EBD-5ECC-3561-6032-F3A7BD1BC7DE}"/>
              </a:ext>
            </a:extLst>
          </p:cNvPr>
          <p:cNvSpPr txBox="1"/>
          <p:nvPr/>
        </p:nvSpPr>
        <p:spPr>
          <a:xfrm>
            <a:off x="6193172" y="3228945"/>
            <a:ext cx="27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wasd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이동 방향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0B3B11D-1CE4-496B-4B67-59164E2F83C6}"/>
              </a:ext>
            </a:extLst>
          </p:cNvPr>
          <p:cNvSpPr txBox="1"/>
          <p:nvPr/>
        </p:nvSpPr>
        <p:spPr>
          <a:xfrm>
            <a:off x="6577672" y="2730044"/>
            <a:ext cx="271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마우스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DCCBE9-8364-46B8-C462-150D29DB03A7}"/>
              </a:ext>
            </a:extLst>
          </p:cNvPr>
          <p:cNvSpPr txBox="1"/>
          <p:nvPr/>
        </p:nvSpPr>
        <p:spPr>
          <a:xfrm>
            <a:off x="8243879" y="4089095"/>
            <a:ext cx="271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오브젝트</a:t>
            </a: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C3640FB1-0DAA-C2C4-DEEE-21C28508917D}"/>
              </a:ext>
            </a:extLst>
          </p:cNvPr>
          <p:cNvSpPr/>
          <p:nvPr/>
        </p:nvSpPr>
        <p:spPr>
          <a:xfrm>
            <a:off x="3796379" y="2240908"/>
            <a:ext cx="6655722" cy="4299591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C1F64A-8F85-4212-F796-3AEDF6E699CA}"/>
              </a:ext>
            </a:extLst>
          </p:cNvPr>
          <p:cNvSpPr txBox="1"/>
          <p:nvPr/>
        </p:nvSpPr>
        <p:spPr>
          <a:xfrm>
            <a:off x="5794136" y="1732765"/>
            <a:ext cx="3278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게임 기본 컴포넌트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3BD54A-530A-C911-433E-F59E1C3BDECA}"/>
              </a:ext>
            </a:extLst>
          </p:cNvPr>
          <p:cNvSpPr txBox="1"/>
          <p:nvPr/>
        </p:nvSpPr>
        <p:spPr>
          <a:xfrm>
            <a:off x="6478140" y="3631864"/>
            <a:ext cx="160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특정 키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B720D0-028D-CD8B-7B54-E3760C59F52F}"/>
              </a:ext>
            </a:extLst>
          </p:cNvPr>
          <p:cNvSpPr txBox="1"/>
          <p:nvPr/>
        </p:nvSpPr>
        <p:spPr>
          <a:xfrm>
            <a:off x="4581732" y="4721568"/>
            <a:ext cx="271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Hp,Mp</a:t>
            </a:r>
            <a:endParaRPr lang="ko-KR" altLang="en-US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625394-A505-FC70-E960-1C9F5942C745}"/>
              </a:ext>
            </a:extLst>
          </p:cNvPr>
          <p:cNvSpPr txBox="1"/>
          <p:nvPr/>
        </p:nvSpPr>
        <p:spPr>
          <a:xfrm>
            <a:off x="4356046" y="5295119"/>
            <a:ext cx="27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경험치 및 레벨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0B090FA-7733-B99A-B91B-232E7E5C46B5}"/>
              </a:ext>
            </a:extLst>
          </p:cNvPr>
          <p:cNvSpPr txBox="1"/>
          <p:nvPr/>
        </p:nvSpPr>
        <p:spPr>
          <a:xfrm>
            <a:off x="4466732" y="5806552"/>
            <a:ext cx="271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.. </a:t>
            </a:r>
            <a:r>
              <a:rPr lang="ko-KR" altLang="en-US" sz="24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그외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5DD92C-B9D6-91E7-E951-B9DE38F7C6C1}"/>
              </a:ext>
            </a:extLst>
          </p:cNvPr>
          <p:cNvSpPr txBox="1"/>
          <p:nvPr/>
        </p:nvSpPr>
        <p:spPr>
          <a:xfrm>
            <a:off x="8147843" y="4634302"/>
            <a:ext cx="271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환경 오브젝트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1FC04B4-197F-9566-652C-8C74549AD37E}"/>
              </a:ext>
            </a:extLst>
          </p:cNvPr>
          <p:cNvSpPr txBox="1"/>
          <p:nvPr/>
        </p:nvSpPr>
        <p:spPr>
          <a:xfrm>
            <a:off x="8554309" y="5149920"/>
            <a:ext cx="271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NPC</a:t>
            </a:r>
            <a:endParaRPr lang="ko-KR" altLang="en-US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8BD6E0-F192-EF02-3AA0-C5A872B45CCB}"/>
              </a:ext>
            </a:extLst>
          </p:cNvPr>
          <p:cNvSpPr txBox="1"/>
          <p:nvPr/>
        </p:nvSpPr>
        <p:spPr>
          <a:xfrm>
            <a:off x="703814" y="2524291"/>
            <a:ext cx="271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저장 기능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9CB9E4D-9737-5EC6-D52B-451CB53CB7F1}"/>
              </a:ext>
            </a:extLst>
          </p:cNvPr>
          <p:cNvSpPr txBox="1"/>
          <p:nvPr/>
        </p:nvSpPr>
        <p:spPr>
          <a:xfrm>
            <a:off x="2670443" y="2373063"/>
            <a:ext cx="27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HY헤드라인M" panose="02030600000101010101" pitchFamily="18" charset="-127"/>
                <a:ea typeface="HY헤드라인M" panose="02030600000101010101" pitchFamily="18" charset="-127"/>
              </a:rPr>
              <a:t>게임 시작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DAFD8E1-C1B3-15EC-AE25-945D1230E5B3}"/>
              </a:ext>
            </a:extLst>
          </p:cNvPr>
          <p:cNvSpPr txBox="1"/>
          <p:nvPr/>
        </p:nvSpPr>
        <p:spPr>
          <a:xfrm>
            <a:off x="8387416" y="5695229"/>
            <a:ext cx="271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몬스터</a:t>
            </a:r>
          </a:p>
        </p:txBody>
      </p:sp>
      <p:cxnSp>
        <p:nvCxnSpPr>
          <p:cNvPr id="54" name="직선 화살표 연결선 53">
            <a:extLst>
              <a:ext uri="{FF2B5EF4-FFF2-40B4-BE49-F238E27FC236}">
                <a16:creationId xmlns:a16="http://schemas.microsoft.com/office/drawing/2014/main" id="{5D8C9214-EB32-0589-DD3C-36CE9710D6DA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5616187" y="3388065"/>
            <a:ext cx="530797" cy="742439"/>
          </a:xfrm>
          <a:prstGeom prst="straightConnector1">
            <a:avLst/>
          </a:prstGeom>
          <a:ln w="63500">
            <a:solidFill>
              <a:schemeClr val="tx1"/>
            </a:solidFill>
            <a:round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>
            <a:extLst>
              <a:ext uri="{FF2B5EF4-FFF2-40B4-BE49-F238E27FC236}">
                <a16:creationId xmlns:a16="http://schemas.microsoft.com/office/drawing/2014/main" id="{84D41C18-8AF5-9E5F-C49F-A25F190FFA56}"/>
              </a:ext>
            </a:extLst>
          </p:cNvPr>
          <p:cNvCxnSpPr>
            <a:cxnSpLocks/>
          </p:cNvCxnSpPr>
          <p:nvPr/>
        </p:nvCxnSpPr>
        <p:spPr>
          <a:xfrm flipV="1">
            <a:off x="6142762" y="4317475"/>
            <a:ext cx="612316" cy="1177317"/>
          </a:xfrm>
          <a:prstGeom prst="straightConnector1">
            <a:avLst/>
          </a:prstGeom>
          <a:ln w="63500" cap="rnd">
            <a:solidFill>
              <a:schemeClr val="tx1"/>
            </a:solidFill>
            <a:round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직선 화살표 연결선 66">
            <a:extLst>
              <a:ext uri="{FF2B5EF4-FFF2-40B4-BE49-F238E27FC236}">
                <a16:creationId xmlns:a16="http://schemas.microsoft.com/office/drawing/2014/main" id="{725CCE90-4196-7F21-7A4B-CF048E6E2D16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7415892" y="4345446"/>
            <a:ext cx="604828" cy="1109202"/>
          </a:xfrm>
          <a:prstGeom prst="straightConnector1">
            <a:avLst/>
          </a:prstGeom>
          <a:ln w="63500" cap="rnd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직선 화살표 연결선 101">
            <a:extLst>
              <a:ext uri="{FF2B5EF4-FFF2-40B4-BE49-F238E27FC236}">
                <a16:creationId xmlns:a16="http://schemas.microsoft.com/office/drawing/2014/main" id="{C1FFAF8B-9039-FE95-679E-8DD84AD48445}"/>
              </a:ext>
            </a:extLst>
          </p:cNvPr>
          <p:cNvCxnSpPr>
            <a:cxnSpLocks/>
          </p:cNvCxnSpPr>
          <p:nvPr/>
        </p:nvCxnSpPr>
        <p:spPr>
          <a:xfrm flipV="1">
            <a:off x="6142762" y="6283760"/>
            <a:ext cx="1505063" cy="6855"/>
          </a:xfrm>
          <a:prstGeom prst="straightConnector1">
            <a:avLst/>
          </a:prstGeom>
          <a:ln w="63500" cap="rnd">
            <a:solidFill>
              <a:schemeClr val="tx1"/>
            </a:solidFill>
            <a:round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직선 화살표 연결선 103">
            <a:extLst>
              <a:ext uri="{FF2B5EF4-FFF2-40B4-BE49-F238E27FC236}">
                <a16:creationId xmlns:a16="http://schemas.microsoft.com/office/drawing/2014/main" id="{C77F671D-0899-756E-B69E-4D90525667B4}"/>
              </a:ext>
            </a:extLst>
          </p:cNvPr>
          <p:cNvCxnSpPr>
            <a:cxnSpLocks/>
          </p:cNvCxnSpPr>
          <p:nvPr/>
        </p:nvCxnSpPr>
        <p:spPr>
          <a:xfrm flipH="1" flipV="1">
            <a:off x="6530599" y="5946175"/>
            <a:ext cx="1467441" cy="13985"/>
          </a:xfrm>
          <a:prstGeom prst="straightConnector1">
            <a:avLst/>
          </a:prstGeom>
          <a:ln w="63500" cap="rnd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5AFD0206-2CAF-457C-BE96-FCF0F74C42DC}"/>
              </a:ext>
            </a:extLst>
          </p:cNvPr>
          <p:cNvGrpSpPr/>
          <p:nvPr/>
        </p:nvGrpSpPr>
        <p:grpSpPr>
          <a:xfrm>
            <a:off x="237579" y="257707"/>
            <a:ext cx="7720383" cy="1433945"/>
            <a:chOff x="2917279" y="3115207"/>
            <a:chExt cx="6695881" cy="1433945"/>
          </a:xfrm>
        </p:grpSpPr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3C740D2B-681E-4C1C-BF53-65BFAE3EF013}"/>
                </a:ext>
              </a:extLst>
            </p:cNvPr>
            <p:cNvGrpSpPr/>
            <p:nvPr/>
          </p:nvGrpSpPr>
          <p:grpSpPr>
            <a:xfrm>
              <a:off x="2917279" y="3115207"/>
              <a:ext cx="6278905" cy="1433945"/>
              <a:chOff x="3894885" y="1889312"/>
              <a:chExt cx="6188487" cy="1039625"/>
            </a:xfrm>
          </p:grpSpPr>
          <p:pic>
            <p:nvPicPr>
              <p:cNvPr id="49" name="그림 48" descr="조류이(가) 표시된 사진&#10;&#10;자동 생성된 설명">
                <a:extLst>
                  <a:ext uri="{FF2B5EF4-FFF2-40B4-BE49-F238E27FC236}">
                    <a16:creationId xmlns:a16="http://schemas.microsoft.com/office/drawing/2014/main" id="{332A4FF3-859E-445B-ACD2-954DD4189C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2802" y="2019962"/>
                <a:ext cx="5893139" cy="7899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51" name="그림 50">
                <a:extLst>
                  <a:ext uri="{FF2B5EF4-FFF2-40B4-BE49-F238E27FC236}">
                    <a16:creationId xmlns:a16="http://schemas.microsoft.com/office/drawing/2014/main" id="{127DD505-4B50-42A9-A004-3BD84A844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45247" y="2482767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53" name="그림 52" descr="테이블이(가) 표시된 사진&#10;&#10;자동 생성된 설명">
                <a:extLst>
                  <a:ext uri="{FF2B5EF4-FFF2-40B4-BE49-F238E27FC236}">
                    <a16:creationId xmlns:a16="http://schemas.microsoft.com/office/drawing/2014/main" id="{60606B82-CB1F-4BE1-9ECD-AA5C64EE72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0805" y="1889312"/>
                <a:ext cx="484842" cy="39668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55" name="그림 54">
                <a:extLst>
                  <a:ext uri="{FF2B5EF4-FFF2-40B4-BE49-F238E27FC236}">
                    <a16:creationId xmlns:a16="http://schemas.microsoft.com/office/drawing/2014/main" id="{0075A632-44F1-46A0-8259-DF62A2609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92847" y="2110068"/>
                <a:ext cx="271462" cy="27146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57" name="그림 56">
                <a:extLst>
                  <a:ext uri="{FF2B5EF4-FFF2-40B4-BE49-F238E27FC236}">
                    <a16:creationId xmlns:a16="http://schemas.microsoft.com/office/drawing/2014/main" id="{8CB18E0B-0B3E-4D46-B851-5AF66BE9BA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4885" y="2263205"/>
                <a:ext cx="223837" cy="22383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58" name="그림 57">
                <a:extLst>
                  <a:ext uri="{FF2B5EF4-FFF2-40B4-BE49-F238E27FC236}">
                    <a16:creationId xmlns:a16="http://schemas.microsoft.com/office/drawing/2014/main" id="{73AC4CFD-1D12-4AB8-85C1-15682D083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9279" y="2690812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2127F46-5CB8-47C7-9DCD-026B958C0550}"/>
                </a:ext>
              </a:extLst>
            </p:cNvPr>
            <p:cNvSpPr txBox="1"/>
            <p:nvPr/>
          </p:nvSpPr>
          <p:spPr>
            <a:xfrm>
              <a:off x="3775748" y="3447283"/>
              <a:ext cx="583741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휴먼둥근헤드라인" panose="02030504000101010101" pitchFamily="18" charset="-127"/>
                  <a:ea typeface="휴먼둥근헤드라인" panose="02030504000101010101" pitchFamily="18" charset="-127"/>
                  <a:cs typeface="둥근모꼴" panose="020B0500000000000000" pitchFamily="50" charset="-127"/>
                </a:rPr>
                <a:t>02. </a:t>
              </a:r>
              <a:r>
                <a:rPr lang="ko-KR" alt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휴먼둥근헤드라인" panose="02030504000101010101" pitchFamily="18" charset="-127"/>
                  <a:ea typeface="휴먼둥근헤드라인" panose="02030504000101010101" pitchFamily="18" charset="-127"/>
                  <a:cs typeface="둥근모꼴" panose="020B0500000000000000" pitchFamily="50" charset="-127"/>
                </a:rPr>
                <a:t>게임 진행 상황</a:t>
              </a:r>
            </a:p>
          </p:txBody>
        </p:sp>
        <p:pic>
          <p:nvPicPr>
            <p:cNvPr id="48" name="그림 47" descr="스크린샷, 그리기이(가) 표시된 사진&#10;&#10;자동 생성된 설명">
              <a:extLst>
                <a:ext uri="{FF2B5EF4-FFF2-40B4-BE49-F238E27FC236}">
                  <a16:creationId xmlns:a16="http://schemas.microsoft.com/office/drawing/2014/main" id="{DED42078-5D92-474D-A380-646FF0B90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323" y="3570903"/>
              <a:ext cx="553425" cy="557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7086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찐 게임메뉴">
            <a:hlinkClick r:id="" action="ppaction://media"/>
            <a:extLst>
              <a:ext uri="{FF2B5EF4-FFF2-40B4-BE49-F238E27FC236}">
                <a16:creationId xmlns:a16="http://schemas.microsoft.com/office/drawing/2014/main" id="{0303E56D-6A3F-A8B4-38B0-9673A28DA9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1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90037EFF-90FB-338C-649F-984AE9DC90B7}"/>
              </a:ext>
            </a:extLst>
          </p:cNvPr>
          <p:cNvSpPr txBox="1"/>
          <p:nvPr/>
        </p:nvSpPr>
        <p:spPr>
          <a:xfrm>
            <a:off x="542622" y="1954020"/>
            <a:ext cx="6696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슬립 시스템과 </a:t>
            </a:r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Day-Night Cycle 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시스템</a:t>
            </a:r>
          </a:p>
        </p:txBody>
      </p:sp>
      <p:pic>
        <p:nvPicPr>
          <p:cNvPr id="45" name="그림 44" descr="스크린샷, 텍스트, PC 게임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D2973B6-EAD3-773D-68D5-103FA3E4B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4" y="2709043"/>
            <a:ext cx="4987653" cy="355917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7" name="그림 46" descr="스크린샷, 만화 영화, 사각형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BB55420-26D9-F60C-C9E3-41F782D54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813" y="2712487"/>
            <a:ext cx="4987653" cy="355573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id="{816BCD8D-3BA3-471C-8E93-8B17A7C75231}"/>
              </a:ext>
            </a:extLst>
          </p:cNvPr>
          <p:cNvGrpSpPr/>
          <p:nvPr/>
        </p:nvGrpSpPr>
        <p:grpSpPr>
          <a:xfrm>
            <a:off x="237579" y="257707"/>
            <a:ext cx="7720383" cy="1433945"/>
            <a:chOff x="2917279" y="3115207"/>
            <a:chExt cx="6695881" cy="1433945"/>
          </a:xfrm>
        </p:grpSpPr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43DC9BCA-4955-4C6B-ACE9-1C73E9D34903}"/>
                </a:ext>
              </a:extLst>
            </p:cNvPr>
            <p:cNvGrpSpPr/>
            <p:nvPr/>
          </p:nvGrpSpPr>
          <p:grpSpPr>
            <a:xfrm>
              <a:off x="2917279" y="3115207"/>
              <a:ext cx="6278905" cy="1433945"/>
              <a:chOff x="3894885" y="1889312"/>
              <a:chExt cx="6188487" cy="1039625"/>
            </a:xfrm>
          </p:grpSpPr>
          <p:pic>
            <p:nvPicPr>
              <p:cNvPr id="29" name="그림 28" descr="조류이(가) 표시된 사진&#10;&#10;자동 생성된 설명">
                <a:extLst>
                  <a:ext uri="{FF2B5EF4-FFF2-40B4-BE49-F238E27FC236}">
                    <a16:creationId xmlns:a16="http://schemas.microsoft.com/office/drawing/2014/main" id="{2A87ACE9-3555-4ACD-95C6-A58D77815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2802" y="2019962"/>
                <a:ext cx="5893139" cy="7899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0" name="그림 29">
                <a:extLst>
                  <a:ext uri="{FF2B5EF4-FFF2-40B4-BE49-F238E27FC236}">
                    <a16:creationId xmlns:a16="http://schemas.microsoft.com/office/drawing/2014/main" id="{9D6C3FBE-A6F1-4853-AEB0-C135028005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45247" y="2482767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1" name="그림 30" descr="테이블이(가) 표시된 사진&#10;&#10;자동 생성된 설명">
                <a:extLst>
                  <a:ext uri="{FF2B5EF4-FFF2-40B4-BE49-F238E27FC236}">
                    <a16:creationId xmlns:a16="http://schemas.microsoft.com/office/drawing/2014/main" id="{7267570A-8959-40BE-8A4C-E40963DE21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0805" y="1889312"/>
                <a:ext cx="484842" cy="39668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2" name="그림 31">
                <a:extLst>
                  <a:ext uri="{FF2B5EF4-FFF2-40B4-BE49-F238E27FC236}">
                    <a16:creationId xmlns:a16="http://schemas.microsoft.com/office/drawing/2014/main" id="{5E0EA7CD-36A1-4F64-9D4C-CDF9D93283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92847" y="2110068"/>
                <a:ext cx="271462" cy="27146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3" name="그림 32">
                <a:extLst>
                  <a:ext uri="{FF2B5EF4-FFF2-40B4-BE49-F238E27FC236}">
                    <a16:creationId xmlns:a16="http://schemas.microsoft.com/office/drawing/2014/main" id="{9098D24D-4BCC-4918-9D8F-363D7FBB0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4885" y="2263205"/>
                <a:ext cx="223837" cy="22383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4" name="그림 33">
                <a:extLst>
                  <a:ext uri="{FF2B5EF4-FFF2-40B4-BE49-F238E27FC236}">
                    <a16:creationId xmlns:a16="http://schemas.microsoft.com/office/drawing/2014/main" id="{A0D8FB09-EEC2-4612-AF69-D6ADCEBDF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9279" y="2690812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E00EB6-2E2F-4EE2-A59D-43D7D3169227}"/>
                </a:ext>
              </a:extLst>
            </p:cNvPr>
            <p:cNvSpPr txBox="1"/>
            <p:nvPr/>
          </p:nvSpPr>
          <p:spPr>
            <a:xfrm>
              <a:off x="3775748" y="3447283"/>
              <a:ext cx="583741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휴먼둥근헤드라인" panose="02030504000101010101" pitchFamily="18" charset="-127"/>
                  <a:ea typeface="휴먼둥근헤드라인" panose="02030504000101010101" pitchFamily="18" charset="-127"/>
                  <a:cs typeface="둥근모꼴" panose="020B0500000000000000" pitchFamily="50" charset="-127"/>
                </a:rPr>
                <a:t>02. </a:t>
              </a:r>
              <a:r>
                <a:rPr lang="ko-KR" alt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휴먼둥근헤드라인" panose="02030504000101010101" pitchFamily="18" charset="-127"/>
                  <a:ea typeface="휴먼둥근헤드라인" panose="02030504000101010101" pitchFamily="18" charset="-127"/>
                  <a:cs typeface="둥근모꼴" panose="020B0500000000000000" pitchFamily="50" charset="-127"/>
                </a:rPr>
                <a:t>게임 진행 상황</a:t>
              </a:r>
            </a:p>
          </p:txBody>
        </p:sp>
        <p:pic>
          <p:nvPicPr>
            <p:cNvPr id="28" name="그림 27" descr="스크린샷, 그리기이(가) 표시된 사진&#10;&#10;자동 생성된 설명">
              <a:extLst>
                <a:ext uri="{FF2B5EF4-FFF2-40B4-BE49-F238E27FC236}">
                  <a16:creationId xmlns:a16="http://schemas.microsoft.com/office/drawing/2014/main" id="{BA666A6F-6383-42FF-96F4-E4DEE37EF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323" y="3570903"/>
              <a:ext cx="553425" cy="557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1677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>
            <a:extLst>
              <a:ext uri="{FF2B5EF4-FFF2-40B4-BE49-F238E27FC236}">
                <a16:creationId xmlns:a16="http://schemas.microsoft.com/office/drawing/2014/main" id="{3DB55343-7378-D1EB-B634-9D397912B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23" y="4574937"/>
            <a:ext cx="873829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 </a:t>
            </a:r>
            <a:r>
              <a:rPr kumimoji="0" lang="ko-KR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실시간 대화(</a:t>
            </a:r>
            <a:r>
              <a:rPr kumimoji="0" lang="ko-KR" altLang="ko-KR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Real-time</a:t>
            </a:r>
            <a:r>
              <a:rPr kumimoji="0" lang="ko-KR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kumimoji="0" lang="ko-KR" altLang="ko-KR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Chat</a:t>
            </a:r>
            <a:r>
              <a:rPr kumimoji="0" lang="ko-KR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kumimoji="0" lang="ko-KR" altLang="ko-KR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Interaction</a:t>
            </a:r>
            <a:r>
              <a:rPr kumimoji="0" lang="ko-KR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kumimoji="0" lang="ko-KR" altLang="ko-K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kumimoji="0" lang="ko-KR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동적 반응(</a:t>
            </a:r>
            <a:r>
              <a:rPr kumimoji="0" lang="ko-KR" altLang="ko-KR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Dynamic</a:t>
            </a:r>
            <a:r>
              <a:rPr kumimoji="0" lang="ko-KR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kumimoji="0" lang="ko-KR" altLang="ko-KR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Response</a:t>
            </a:r>
            <a:r>
              <a:rPr kumimoji="0" lang="ko-KR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kumimoji="0" lang="ko-KR" altLang="ko-K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kumimoji="0" lang="ko-KR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감정/호감도 변화(</a:t>
            </a:r>
            <a:r>
              <a:rPr kumimoji="0" lang="ko-KR" altLang="ko-KR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Affection</a:t>
            </a:r>
            <a:r>
              <a:rPr kumimoji="0" lang="ko-KR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&amp; </a:t>
            </a:r>
            <a:r>
              <a:rPr kumimoji="0" lang="ko-KR" altLang="ko-KR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Emotion</a:t>
            </a:r>
            <a:r>
              <a:rPr kumimoji="0" lang="ko-KR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System)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롤플레잉 기반 자율 대화</a:t>
            </a:r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(RP-based Autonomous Behavior)</a:t>
            </a:r>
            <a:endParaRPr kumimoji="0" lang="ko-KR" altLang="ko-K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02828A-DD2E-66DC-A3A2-3E5BB91E6DD0}"/>
              </a:ext>
            </a:extLst>
          </p:cNvPr>
          <p:cNvSpPr txBox="1"/>
          <p:nvPr/>
        </p:nvSpPr>
        <p:spPr>
          <a:xfrm>
            <a:off x="615160" y="3913217"/>
            <a:ext cx="8088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ko-KR" altLang="en-US" dirty="0"/>
            </a:b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8A55FE-7210-23F5-C297-A3C26E3FB164}"/>
              </a:ext>
            </a:extLst>
          </p:cNvPr>
          <p:cNvSpPr txBox="1"/>
          <p:nvPr/>
        </p:nvSpPr>
        <p:spPr>
          <a:xfrm>
            <a:off x="687697" y="4073011"/>
            <a:ext cx="80880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altLang="ko-KR" sz="2800" b="0" i="0" u="none" strike="noStrike" dirty="0"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AI NPC </a:t>
            </a:r>
            <a:r>
              <a:rPr lang="ko-KR" altLang="en-US" sz="2800" b="0" i="0" u="none" strike="noStrike" dirty="0"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관련 시스템</a:t>
            </a:r>
            <a:r>
              <a:rPr lang="en-US" altLang="ko-KR" sz="2800" b="0" i="0" u="none" strike="noStrike" dirty="0">
                <a:solidFill>
                  <a:schemeClr val="bg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)</a:t>
            </a:r>
            <a:endParaRPr lang="ko-KR" altLang="en-US" sz="2800" b="0" dirty="0">
              <a:solidFill>
                <a:schemeClr val="bg1"/>
              </a:solidFill>
              <a:effectLst/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  <a:p>
            <a:pPr>
              <a:buNone/>
            </a:pPr>
            <a:br>
              <a:rPr lang="ko-KR" altLang="en-US" dirty="0"/>
            </a:br>
            <a:endParaRPr lang="ko-KR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3B3D84-843D-821E-F1D2-ED713E12DC75}"/>
              </a:ext>
            </a:extLst>
          </p:cNvPr>
          <p:cNvSpPr txBox="1"/>
          <p:nvPr/>
        </p:nvSpPr>
        <p:spPr>
          <a:xfrm>
            <a:off x="560571" y="2449311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고정 대사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(Fixed Dialogue)</a:t>
            </a:r>
            <a:endParaRPr lang="en-US" altLang="ko-KR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기본 상호작용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(Basic Interaction)</a:t>
            </a:r>
            <a:endParaRPr lang="en-US" altLang="ko-KR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상점 기능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(Shop NPC)</a:t>
            </a:r>
            <a:endParaRPr lang="en-US" altLang="ko-KR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FE4605-A8F4-77D8-1923-7A8FF8BFA277}"/>
              </a:ext>
            </a:extLst>
          </p:cNvPr>
          <p:cNvSpPr txBox="1"/>
          <p:nvPr/>
        </p:nvSpPr>
        <p:spPr>
          <a:xfrm>
            <a:off x="687697" y="1914119"/>
            <a:ext cx="80880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ko-KR" altLang="en-US" sz="2800" b="0" i="0" u="none" strike="noStrike" dirty="0"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일반 </a:t>
            </a:r>
            <a:r>
              <a:rPr lang="en-US" altLang="ko-KR" sz="2800" b="0" i="0" u="none" strike="noStrike" dirty="0"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NPC </a:t>
            </a:r>
            <a:r>
              <a:rPr lang="ko-KR" altLang="en-US" sz="2800" b="0" i="0" u="none" strike="noStrike" dirty="0"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관련 시스템</a:t>
            </a:r>
            <a:r>
              <a:rPr lang="en-US" altLang="ko-KR" sz="2800" b="0" i="0" u="none" strike="noStrike" dirty="0">
                <a:solidFill>
                  <a:schemeClr val="bg1"/>
                </a:solidFill>
                <a:effectLst/>
                <a:latin typeface="메이플스토리" panose="02000800000000000000" pitchFamily="2" charset="-127"/>
                <a:ea typeface="메이플스토리" panose="02000800000000000000" pitchFamily="2" charset="-127"/>
              </a:rPr>
              <a:t>)</a:t>
            </a:r>
            <a:endParaRPr lang="ko-KR" altLang="en-US" sz="2800" b="0" dirty="0">
              <a:solidFill>
                <a:schemeClr val="bg1"/>
              </a:solidFill>
              <a:effectLst/>
              <a:latin typeface="메이플스토리" panose="02000800000000000000" pitchFamily="2" charset="-127"/>
              <a:ea typeface="메이플스토리" panose="02000800000000000000" pitchFamily="2" charset="-127"/>
            </a:endParaRPr>
          </a:p>
          <a:p>
            <a:pPr>
              <a:buNone/>
            </a:pPr>
            <a:br>
              <a:rPr lang="ko-KR" altLang="en-US" dirty="0"/>
            </a:br>
            <a:endParaRPr lang="ko-KR" altLang="en-US" dirty="0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E679A4E5-6221-49E5-897F-7D5343783025}"/>
              </a:ext>
            </a:extLst>
          </p:cNvPr>
          <p:cNvGrpSpPr/>
          <p:nvPr/>
        </p:nvGrpSpPr>
        <p:grpSpPr>
          <a:xfrm>
            <a:off x="237579" y="257707"/>
            <a:ext cx="7720383" cy="1433945"/>
            <a:chOff x="2917279" y="3115207"/>
            <a:chExt cx="6695881" cy="1433945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D35463B4-D7C0-4514-831D-8DAA6E6EBF08}"/>
                </a:ext>
              </a:extLst>
            </p:cNvPr>
            <p:cNvGrpSpPr/>
            <p:nvPr/>
          </p:nvGrpSpPr>
          <p:grpSpPr>
            <a:xfrm>
              <a:off x="2917279" y="3115207"/>
              <a:ext cx="6278905" cy="1433945"/>
              <a:chOff x="3894885" y="1889312"/>
              <a:chExt cx="6188487" cy="1039625"/>
            </a:xfrm>
          </p:grpSpPr>
          <p:pic>
            <p:nvPicPr>
              <p:cNvPr id="26" name="그림 25" descr="조류이(가) 표시된 사진&#10;&#10;자동 생성된 설명">
                <a:extLst>
                  <a:ext uri="{FF2B5EF4-FFF2-40B4-BE49-F238E27FC236}">
                    <a16:creationId xmlns:a16="http://schemas.microsoft.com/office/drawing/2014/main" id="{DFD9F39E-6828-438B-861A-960599E73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2802" y="2019962"/>
                <a:ext cx="5893139" cy="7899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7" name="그림 26">
                <a:extLst>
                  <a:ext uri="{FF2B5EF4-FFF2-40B4-BE49-F238E27FC236}">
                    <a16:creationId xmlns:a16="http://schemas.microsoft.com/office/drawing/2014/main" id="{6D297612-8B48-4FAE-A02D-3E15119ED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45247" y="2482767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8" name="그림 27" descr="테이블이(가) 표시된 사진&#10;&#10;자동 생성된 설명">
                <a:extLst>
                  <a:ext uri="{FF2B5EF4-FFF2-40B4-BE49-F238E27FC236}">
                    <a16:creationId xmlns:a16="http://schemas.microsoft.com/office/drawing/2014/main" id="{71A726D4-87BA-4A92-8F11-1FE46F5D7D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0805" y="1889312"/>
                <a:ext cx="484842" cy="39668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9" name="그림 28">
                <a:extLst>
                  <a:ext uri="{FF2B5EF4-FFF2-40B4-BE49-F238E27FC236}">
                    <a16:creationId xmlns:a16="http://schemas.microsoft.com/office/drawing/2014/main" id="{ADD6AC6E-4173-4D64-A2ED-94152F8443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92847" y="2110068"/>
                <a:ext cx="271462" cy="27146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0" name="그림 29">
                <a:extLst>
                  <a:ext uri="{FF2B5EF4-FFF2-40B4-BE49-F238E27FC236}">
                    <a16:creationId xmlns:a16="http://schemas.microsoft.com/office/drawing/2014/main" id="{DAE1CEEE-A6E1-4046-9D88-7CB1689A4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4885" y="2263205"/>
                <a:ext cx="223837" cy="22383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1" name="그림 30">
                <a:extLst>
                  <a:ext uri="{FF2B5EF4-FFF2-40B4-BE49-F238E27FC236}">
                    <a16:creationId xmlns:a16="http://schemas.microsoft.com/office/drawing/2014/main" id="{DF703F1A-56E3-419D-9CD0-9F12A1196C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9279" y="2690812"/>
                <a:ext cx="238125" cy="2381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BAEA533-96B6-4C6D-A7FB-933BB93A77C8}"/>
                </a:ext>
              </a:extLst>
            </p:cNvPr>
            <p:cNvSpPr txBox="1"/>
            <p:nvPr/>
          </p:nvSpPr>
          <p:spPr>
            <a:xfrm>
              <a:off x="3775748" y="3447283"/>
              <a:ext cx="583741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휴먼둥근헤드라인" panose="02030504000101010101" pitchFamily="18" charset="-127"/>
                  <a:ea typeface="휴먼둥근헤드라인" panose="02030504000101010101" pitchFamily="18" charset="-127"/>
                  <a:cs typeface="둥근모꼴" panose="020B0500000000000000" pitchFamily="50" charset="-127"/>
                </a:rPr>
                <a:t>02. </a:t>
              </a:r>
              <a:r>
                <a:rPr lang="ko-KR" alt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76200" dir="3360000" algn="bl" rotWithShape="0">
                      <a:schemeClr val="tx2">
                        <a:lumMod val="75000"/>
                      </a:schemeClr>
                    </a:outerShdw>
                  </a:effectLst>
                  <a:latin typeface="휴먼둥근헤드라인" panose="02030504000101010101" pitchFamily="18" charset="-127"/>
                  <a:ea typeface="휴먼둥근헤드라인" panose="02030504000101010101" pitchFamily="18" charset="-127"/>
                  <a:cs typeface="둥근모꼴" panose="020B0500000000000000" pitchFamily="50" charset="-127"/>
                </a:rPr>
                <a:t>게임 진행 상황</a:t>
              </a:r>
            </a:p>
          </p:txBody>
        </p:sp>
        <p:pic>
          <p:nvPicPr>
            <p:cNvPr id="23" name="그림 22" descr="스크린샷, 그리기이(가) 표시된 사진&#10;&#10;자동 생성된 설명">
              <a:extLst>
                <a:ext uri="{FF2B5EF4-FFF2-40B4-BE49-F238E27FC236}">
                  <a16:creationId xmlns:a16="http://schemas.microsoft.com/office/drawing/2014/main" id="{26982682-2517-4735-8A58-32637312B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323" y="3570903"/>
              <a:ext cx="553425" cy="557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4711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466</Words>
  <Application>Microsoft Office PowerPoint</Application>
  <PresentationFormat>와이드스크린</PresentationFormat>
  <Paragraphs>93</Paragraphs>
  <Slides>19</Slides>
  <Notes>0</Notes>
  <HiddenSlides>0</HiddenSlides>
  <MMClips>4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7" baseType="lpstr">
      <vt:lpstr>휴먼둥근헤드라인</vt:lpstr>
      <vt:lpstr>맑은 고딕</vt:lpstr>
      <vt:lpstr>HY헤드라인M</vt:lpstr>
      <vt:lpstr>Arial</vt:lpstr>
      <vt:lpstr>메이플스토리</vt:lpstr>
      <vt:lpstr>Abadi</vt:lpstr>
      <vt:lpstr>HY견고딕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rnjstjdwls8400@outlook.kr</dc:creator>
  <cp:lastModifiedBy>ASU</cp:lastModifiedBy>
  <cp:revision>20</cp:revision>
  <dcterms:created xsi:type="dcterms:W3CDTF">2025-11-15T17:51:12Z</dcterms:created>
  <dcterms:modified xsi:type="dcterms:W3CDTF">2025-11-26T03:33:30Z</dcterms:modified>
</cp:coreProperties>
</file>