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91" r:id="rId4"/>
    <p:sldId id="257" r:id="rId5"/>
    <p:sldId id="264" r:id="rId6"/>
    <p:sldId id="278" r:id="rId7"/>
    <p:sldId id="269" r:id="rId8"/>
    <p:sldId id="265" r:id="rId9"/>
    <p:sldId id="270" r:id="rId10"/>
    <p:sldId id="271" r:id="rId11"/>
    <p:sldId id="273" r:id="rId12"/>
    <p:sldId id="272" r:id="rId13"/>
    <p:sldId id="274" r:id="rId14"/>
    <p:sldId id="290" r:id="rId15"/>
    <p:sldId id="276" r:id="rId16"/>
    <p:sldId id="275" r:id="rId17"/>
    <p:sldId id="277" r:id="rId18"/>
    <p:sldId id="281" r:id="rId19"/>
    <p:sldId id="282" r:id="rId20"/>
    <p:sldId id="258" r:id="rId21"/>
    <p:sldId id="262" r:id="rId22"/>
    <p:sldId id="286" r:id="rId23"/>
    <p:sldId id="260" r:id="rId24"/>
    <p:sldId id="287" r:id="rId25"/>
    <p:sldId id="288" r:id="rId26"/>
    <p:sldId id="289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gkim" initials="y" lastIdx="1" clrIdx="0">
    <p:extLst>
      <p:ext uri="{19B8F6BF-5375-455C-9EA6-DF929625EA0E}">
        <p15:presenceInfo xmlns:p15="http://schemas.microsoft.com/office/powerpoint/2012/main" userId="ygk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4631" autoAdjust="0"/>
  </p:normalViewPr>
  <p:slideViewPr>
    <p:cSldViewPr snapToGrid="0">
      <p:cViewPr varScale="1">
        <p:scale>
          <a:sx n="75" d="100"/>
          <a:sy n="75" d="100"/>
        </p:scale>
        <p:origin x="19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기획문서작성</c:v>
                </c:pt>
                <c:pt idx="1">
                  <c:v>영어</c:v>
                </c:pt>
                <c:pt idx="2">
                  <c:v>비즈니스예절</c:v>
                </c:pt>
                <c:pt idx="3">
                  <c:v>프레젠테이션</c:v>
                </c:pt>
                <c:pt idx="4">
                  <c:v>경영학기초</c:v>
                </c:pt>
                <c:pt idx="5">
                  <c:v>커뮤니케이션</c:v>
                </c:pt>
                <c:pt idx="6">
                  <c:v>전공프로젝트 수행</c:v>
                </c:pt>
                <c:pt idx="7">
                  <c:v>전공현장실습</c:v>
                </c:pt>
                <c:pt idx="8">
                  <c:v>전공이론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42</c:v>
                </c:pt>
                <c:pt idx="1">
                  <c:v>41.4</c:v>
                </c:pt>
                <c:pt idx="2">
                  <c:v>40.1</c:v>
                </c:pt>
                <c:pt idx="3">
                  <c:v>38.9</c:v>
                </c:pt>
                <c:pt idx="4">
                  <c:v>34</c:v>
                </c:pt>
                <c:pt idx="5">
                  <c:v>30.9</c:v>
                </c:pt>
                <c:pt idx="6">
                  <c:v>24.1</c:v>
                </c:pt>
                <c:pt idx="7">
                  <c:v>17.3</c:v>
                </c:pt>
                <c:pt idx="8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1733784"/>
        <c:axId val="251734176"/>
        <c:axId val="0"/>
      </c:bar3DChart>
      <c:catAx>
        <c:axId val="251733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1734176"/>
        <c:crosses val="autoZero"/>
        <c:auto val="1"/>
        <c:lblAlgn val="ctr"/>
        <c:lblOffset val="100"/>
        <c:noMultiLvlLbl val="0"/>
      </c:catAx>
      <c:valAx>
        <c:axId val="25173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1733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043-9D95-4D02-A68E-455946263254}" type="datetimeFigureOut">
              <a:rPr lang="ko-KR" altLang="en-US" smtClean="0"/>
              <a:t>2015-03-10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45E-04A4-4255-BAEC-C811F7589E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2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97413-9650-4382-9EC0-92548CEFB508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19113" y="92075"/>
            <a:ext cx="4846638" cy="2727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69850" y="3114675"/>
            <a:ext cx="6716713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85" tIns="46043" rIns="92085" bIns="4604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400" b="0"/>
              <a:t>Summary</a:t>
            </a:r>
          </a:p>
          <a:p>
            <a:pPr algn="l">
              <a:spcBef>
                <a:spcPct val="50000"/>
              </a:spcBef>
            </a:pPr>
            <a:r>
              <a:rPr lang="en-US" altLang="ko-KR" sz="1400" b="0" u="sng"/>
              <a:t>Heading</a:t>
            </a:r>
            <a:r>
              <a:rPr lang="en-US" altLang="ko-KR" sz="1400" b="0"/>
              <a:t>.  Text.  </a:t>
            </a:r>
          </a:p>
          <a:p>
            <a:pPr algn="l">
              <a:spcBef>
                <a:spcPct val="50000"/>
              </a:spcBef>
            </a:pPr>
            <a:r>
              <a:rPr lang="en-US" altLang="ko-KR" sz="1400" b="0" u="sng"/>
              <a:t>Heading</a:t>
            </a:r>
            <a:r>
              <a:rPr lang="en-US" altLang="ko-KR" sz="1400" b="0"/>
              <a:t>.  Text.</a:t>
            </a:r>
          </a:p>
          <a:p>
            <a:pPr algn="l">
              <a:spcBef>
                <a:spcPct val="50000"/>
              </a:spcBef>
            </a:pPr>
            <a:r>
              <a:rPr lang="en-US" altLang="ko-KR" sz="1400" b="0" u="sng"/>
              <a:t>Heading</a:t>
            </a:r>
            <a:r>
              <a:rPr lang="en-US" altLang="ko-KR" sz="1400" b="0"/>
              <a:t>.  Text.</a:t>
            </a:r>
          </a:p>
          <a:p>
            <a:pPr algn="l">
              <a:spcBef>
                <a:spcPct val="50000"/>
              </a:spcBef>
            </a:pPr>
            <a:r>
              <a:rPr lang="en-US" altLang="ko-KR" sz="1400" b="0" u="sng"/>
              <a:t>Heading</a:t>
            </a:r>
            <a:r>
              <a:rPr lang="en-US" altLang="ko-KR" sz="1400" b="0"/>
              <a:t>.  Text.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3870325" y="341313"/>
            <a:ext cx="28448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85" tIns="46043" rIns="92085" bIns="4604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400" b="0"/>
              <a:t>Use this space for overall reminders or special tips linked to the slide or occassion.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406065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0C419-47CC-45F4-A22D-2D4BB0735C52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33713" y="98425"/>
            <a:ext cx="5224462" cy="29400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147638" y="125413"/>
            <a:ext cx="4294187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7" tIns="46029" rIns="92057" bIns="46029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800">
                <a:solidFill>
                  <a:schemeClr val="tx1"/>
                </a:solidFill>
              </a:rPr>
              <a:t>Speaker Notes</a:t>
            </a:r>
            <a:endParaRPr lang="en-US" altLang="ko-KR" sz="1800" b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altLang="ko-KR" sz="1400" b="0">
                <a:solidFill>
                  <a:schemeClr val="tx1"/>
                </a:solidFill>
              </a:rPr>
              <a:t>Use this space for overall notes and general comments.  Simply select this text and replace it with your own comments.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57150" y="3228975"/>
            <a:ext cx="6713538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7" tIns="46029" rIns="92057" bIns="46029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400" b="0">
                <a:solidFill>
                  <a:schemeClr val="tx1"/>
                </a:solidFill>
              </a:rPr>
              <a:t>Summary</a:t>
            </a:r>
          </a:p>
          <a:p>
            <a:pPr algn="l">
              <a:spcBef>
                <a:spcPct val="50000"/>
              </a:spcBef>
            </a:pPr>
            <a:r>
              <a:rPr lang="en-US" altLang="ko-KR" sz="1400" u="sng">
                <a:solidFill>
                  <a:schemeClr val="tx1"/>
                </a:solidFill>
              </a:rPr>
              <a:t>Heading</a:t>
            </a:r>
            <a:r>
              <a:rPr lang="en-US" altLang="ko-KR" sz="1400" b="0">
                <a:solidFill>
                  <a:schemeClr val="tx1"/>
                </a:solidFill>
              </a:rPr>
              <a:t>.  Text.  </a:t>
            </a:r>
          </a:p>
          <a:p>
            <a:pPr algn="l">
              <a:spcBef>
                <a:spcPct val="50000"/>
              </a:spcBef>
            </a:pPr>
            <a:r>
              <a:rPr lang="en-US" altLang="ko-KR" sz="1400" u="sng">
                <a:solidFill>
                  <a:schemeClr val="tx1"/>
                </a:solidFill>
              </a:rPr>
              <a:t>Heading</a:t>
            </a:r>
            <a:r>
              <a:rPr lang="en-US" altLang="ko-KR" sz="1400" b="0">
                <a:solidFill>
                  <a:schemeClr val="tx1"/>
                </a:solidFill>
              </a:rPr>
              <a:t>.  Text.</a:t>
            </a:r>
          </a:p>
          <a:p>
            <a:pPr algn="l">
              <a:spcBef>
                <a:spcPct val="50000"/>
              </a:spcBef>
            </a:pPr>
            <a:r>
              <a:rPr lang="en-US" altLang="ko-KR" sz="1400" u="sng">
                <a:solidFill>
                  <a:schemeClr val="tx1"/>
                </a:solidFill>
              </a:rPr>
              <a:t>Heading</a:t>
            </a:r>
            <a:r>
              <a:rPr lang="en-US" altLang="ko-KR" sz="1400" b="0">
                <a:solidFill>
                  <a:schemeClr val="tx1"/>
                </a:solidFill>
              </a:rPr>
              <a:t>.  Text.</a:t>
            </a:r>
          </a:p>
          <a:p>
            <a:pPr algn="l">
              <a:spcBef>
                <a:spcPct val="50000"/>
              </a:spcBef>
            </a:pPr>
            <a:r>
              <a:rPr lang="en-US" altLang="ko-KR" sz="1400" u="sng">
                <a:solidFill>
                  <a:schemeClr val="tx1"/>
                </a:solidFill>
              </a:rPr>
              <a:t>Heading</a:t>
            </a:r>
            <a:r>
              <a:rPr lang="en-US" altLang="ko-KR" sz="1400" b="0">
                <a:solidFill>
                  <a:schemeClr val="tx1"/>
                </a:solidFill>
              </a:rPr>
              <a:t>.  Text.</a:t>
            </a:r>
          </a:p>
        </p:txBody>
      </p:sp>
    </p:spTree>
    <p:extLst>
      <p:ext uri="{BB962C8B-B14F-4D97-AF65-F5344CB8AC3E}">
        <p14:creationId xmlns:p14="http://schemas.microsoft.com/office/powerpoint/2010/main" val="315716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45E-04A4-4255-BAEC-C811F7589E7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64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45E-04A4-4255-BAEC-C811F7589E7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23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4B3DF-E0F0-4CD5-B42D-928A75CA5104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06738" y="90488"/>
            <a:ext cx="4227512" cy="2378075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139700" y="2754313"/>
            <a:ext cx="6586538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4" rIns="92066" bIns="46034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altLang="ko-KR" sz="1600"/>
              <a:t>Summary Overview</a:t>
            </a:r>
            <a:endParaRPr lang="en-US" altLang="ko-KR" sz="1400"/>
          </a:p>
          <a:p>
            <a:pPr algn="l">
              <a:spcBef>
                <a:spcPct val="30000"/>
              </a:spcBef>
            </a:pPr>
            <a:r>
              <a:rPr lang="en-US" altLang="ko-KR" sz="1400" b="0"/>
              <a:t>XXXX</a:t>
            </a:r>
            <a:endParaRPr lang="en-US" altLang="ko-KR" sz="1400"/>
          </a:p>
          <a:p>
            <a:pPr algn="l">
              <a:spcBef>
                <a:spcPct val="30000"/>
              </a:spcBef>
            </a:pPr>
            <a:r>
              <a:rPr lang="en-US" altLang="ko-KR" sz="1600"/>
              <a:t>Major Title</a:t>
            </a:r>
            <a:endParaRPr lang="en-US" altLang="ko-KR" sz="1400"/>
          </a:p>
          <a:p>
            <a:pPr algn="l">
              <a:spcBef>
                <a:spcPct val="30000"/>
              </a:spcBef>
            </a:pPr>
            <a:r>
              <a:rPr lang="en-US" altLang="ko-KR" sz="1400" b="0" u="sng"/>
              <a:t>Heading</a:t>
            </a:r>
            <a:r>
              <a:rPr lang="en-US" altLang="ko-KR" sz="1400" b="0"/>
              <a:t>.  XXXX</a:t>
            </a:r>
          </a:p>
          <a:p>
            <a:pPr algn="l">
              <a:spcBef>
                <a:spcPct val="30000"/>
              </a:spcBef>
            </a:pPr>
            <a:r>
              <a:rPr lang="en-US" altLang="ko-KR" sz="1400" b="0" u="sng"/>
              <a:t>Heading</a:t>
            </a:r>
            <a:r>
              <a:rPr lang="en-US" altLang="ko-KR" sz="1400" b="0"/>
              <a:t>.  XXXX</a:t>
            </a:r>
          </a:p>
          <a:p>
            <a:pPr algn="l">
              <a:spcBef>
                <a:spcPct val="30000"/>
              </a:spcBef>
            </a:pPr>
            <a:r>
              <a:rPr lang="en-US" altLang="ko-KR" sz="1400" b="0" u="sng"/>
              <a:t>Heading</a:t>
            </a:r>
            <a:r>
              <a:rPr lang="en-US" altLang="ko-KR" sz="1400" b="0"/>
              <a:t>.  XXXX</a:t>
            </a:r>
          </a:p>
          <a:p>
            <a:pPr algn="l">
              <a:spcBef>
                <a:spcPct val="30000"/>
              </a:spcBef>
            </a:pPr>
            <a:r>
              <a:rPr lang="en-US" altLang="ko-KR" sz="1400" b="0" u="sng"/>
              <a:t>Heading</a:t>
            </a:r>
            <a:r>
              <a:rPr lang="en-US" altLang="ko-KR" sz="1400" b="0"/>
              <a:t>.  XXXX</a:t>
            </a: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139700" y="496888"/>
            <a:ext cx="3300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4" rIns="92066" bIns="460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400"/>
              <a:t>Replace with presentation notes here.</a:t>
            </a:r>
          </a:p>
        </p:txBody>
      </p:sp>
    </p:spTree>
    <p:extLst>
      <p:ext uri="{BB962C8B-B14F-4D97-AF65-F5344CB8AC3E}">
        <p14:creationId xmlns:p14="http://schemas.microsoft.com/office/powerpoint/2010/main" val="184105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A1C-E72F-4354-81A1-8E9ECBFBE6A1}" type="datetimeFigureOut">
              <a:rPr lang="ko-KR" altLang="en-US" smtClean="0"/>
              <a:t>2015-03-10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286A-BCB1-426E-B4FC-B0D59773B9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72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A1C-E72F-4354-81A1-8E9ECBFBE6A1}" type="datetimeFigureOut">
              <a:rPr lang="ko-KR" altLang="en-US" smtClean="0"/>
              <a:t>2015-03-10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286A-BCB1-426E-B4FC-B0D59773B9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59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A1C-E72F-4354-81A1-8E9ECBFBE6A1}" type="datetimeFigureOut">
              <a:rPr lang="ko-KR" altLang="en-US" smtClean="0"/>
              <a:t>2015-03-10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286A-BCB1-426E-B4FC-B0D59773B9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87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A1C-E72F-4354-81A1-8E9ECBFBE6A1}" type="datetimeFigureOut">
              <a:rPr lang="ko-KR" altLang="en-US" smtClean="0"/>
              <a:t>2015-03-10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286A-BCB1-426E-B4FC-B0D59773B9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70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A1C-E72F-4354-81A1-8E9ECBFBE6A1}" type="datetimeFigureOut">
              <a:rPr lang="ko-KR" altLang="en-US" smtClean="0"/>
              <a:t>2015-03-10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286A-BCB1-426E-B4FC-B0D59773B9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23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A1C-E72F-4354-81A1-8E9ECBFBE6A1}" type="datetimeFigureOut">
              <a:rPr lang="ko-KR" altLang="en-US" smtClean="0"/>
              <a:t>2015-03-10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286A-BCB1-426E-B4FC-B0D59773B9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95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A1C-E72F-4354-81A1-8E9ECBFBE6A1}" type="datetimeFigureOut">
              <a:rPr lang="ko-KR" altLang="en-US" smtClean="0"/>
              <a:t>2015-03-10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286A-BCB1-426E-B4FC-B0D59773B9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31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A1C-E72F-4354-81A1-8E9ECBFBE6A1}" type="datetimeFigureOut">
              <a:rPr lang="ko-KR" altLang="en-US" smtClean="0"/>
              <a:t>2015-03-10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286A-BCB1-426E-B4FC-B0D59773B9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5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A1C-E72F-4354-81A1-8E9ECBFBE6A1}" type="datetimeFigureOut">
              <a:rPr lang="ko-KR" altLang="en-US" smtClean="0"/>
              <a:t>2015-03-10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286A-BCB1-426E-B4FC-B0D59773B9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20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A1C-E72F-4354-81A1-8E9ECBFBE6A1}" type="datetimeFigureOut">
              <a:rPr lang="ko-KR" altLang="en-US" smtClean="0"/>
              <a:t>2015-03-10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286A-BCB1-426E-B4FC-B0D59773B9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104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A1C-E72F-4354-81A1-8E9ECBFBE6A1}" type="datetimeFigureOut">
              <a:rPr lang="ko-KR" altLang="en-US" smtClean="0"/>
              <a:t>2015-03-10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286A-BCB1-426E-B4FC-B0D59773B9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24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6A1C-E72F-4354-81A1-8E9ECBFBE6A1}" type="datetimeFigureOut">
              <a:rPr lang="ko-KR" altLang="en-US" smtClean="0"/>
              <a:t>2015-03-10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286A-BCB1-426E-B4FC-B0D59773B9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30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0.png"/><Relationship Id="rId21" Type="http://schemas.openxmlformats.org/officeDocument/2006/relationships/image" Target="../media/image27.wmf"/><Relationship Id="rId7" Type="http://schemas.openxmlformats.org/officeDocument/2006/relationships/image" Target="../media/image13.wmf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24" Type="http://schemas.openxmlformats.org/officeDocument/2006/relationships/image" Target="../media/image9.emf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oleObject" Target="../embeddings/oleObject4.bin"/><Relationship Id="rId10" Type="http://schemas.openxmlformats.org/officeDocument/2006/relationships/image" Target="../media/image16.wmf"/><Relationship Id="rId19" Type="http://schemas.openxmlformats.org/officeDocument/2006/relationships/image" Target="../media/image25.png"/><Relationship Id="rId4" Type="http://schemas.openxmlformats.org/officeDocument/2006/relationships/slide" Target="slide18.xml"/><Relationship Id="rId9" Type="http://schemas.openxmlformats.org/officeDocument/2006/relationships/image" Target="../media/image15.wmf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정보능력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74177"/>
          </a:xfrm>
        </p:spPr>
        <p:txBody>
          <a:bodyPr/>
          <a:lstStyle/>
          <a:p>
            <a:r>
              <a:rPr lang="en-US" altLang="ko-KR" dirty="0" smtClean="0"/>
              <a:t>NCS</a:t>
            </a:r>
            <a:r>
              <a:rPr lang="ko-KR" altLang="en-US" dirty="0" smtClean="0"/>
              <a:t>기반 기초직업능력 모듈 프로그램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91249" y="4776038"/>
            <a:ext cx="109637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국가직무능력표준</a:t>
            </a:r>
            <a:r>
              <a:rPr lang="en-US" altLang="ko-KR" dirty="0">
                <a:latin typeface="+mj-ea"/>
                <a:ea typeface="+mj-ea"/>
              </a:rPr>
              <a:t>(NCS, National Competency </a:t>
            </a:r>
            <a:r>
              <a:rPr lang="en-US" altLang="ko-KR" dirty="0" smtClean="0">
                <a:latin typeface="+mj-ea"/>
                <a:ea typeface="+mj-ea"/>
              </a:rPr>
              <a:t>Standards)</a:t>
            </a:r>
            <a:r>
              <a:rPr lang="ko-KR" altLang="en-US" dirty="0" smtClean="0">
                <a:latin typeface="+mj-ea"/>
                <a:ea typeface="+mj-ea"/>
              </a:rPr>
              <a:t>이란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산업현장에서 자신의 업무를 성공적으로 수행하기 위해 요구되는 직무능력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지식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기술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태도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을 과학적이고 체계적으로 도출하여 표준화한 </a:t>
            </a:r>
            <a:r>
              <a:rPr lang="ko-KR" altLang="en-US" dirty="0" smtClean="0">
                <a:latin typeface="+mj-ea"/>
                <a:ea typeface="+mj-ea"/>
              </a:rPr>
              <a:t>것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86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정보화의 </a:t>
            </a:r>
            <a:r>
              <a:rPr lang="ko-KR" altLang="en-US" dirty="0" smtClean="0"/>
              <a:t>필요성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산업화는 늦었지만 </a:t>
            </a:r>
            <a:r>
              <a:rPr lang="ko-KR" altLang="en-US" dirty="0" smtClean="0"/>
              <a:t>정보화는 앞장서자</a:t>
            </a:r>
            <a:endParaRPr lang="en-US" altLang="ko-KR" dirty="0" smtClean="0"/>
          </a:p>
          <a:p>
            <a:r>
              <a:rPr lang="ko-KR" altLang="en-US" dirty="0"/>
              <a:t>정보화를 이룩하여 기술 대국을 </a:t>
            </a:r>
            <a:r>
              <a:rPr lang="ko-KR" altLang="en-US" dirty="0" smtClean="0"/>
              <a:t>만들자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사례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우리나라 휴대폰 개발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59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대한민국 </a:t>
            </a:r>
            <a:r>
              <a:rPr lang="en-US" altLang="ko-KR" dirty="0" smtClean="0"/>
              <a:t>IT </a:t>
            </a:r>
            <a:r>
              <a:rPr lang="ko-KR" altLang="en-US" dirty="0"/>
              <a:t>패러다임의 변화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-369387" y="2354979"/>
            <a:ext cx="3960000" cy="2880000"/>
          </a:xfrm>
          <a:prstGeom prst="cube">
            <a:avLst>
              <a:gd name="adj" fmla="val 11667"/>
            </a:avLst>
          </a:prstGeom>
          <a:solidFill>
            <a:schemeClr val="tx2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3663" tIns="46038" rIns="93663" bIns="46038" anchor="ctr"/>
          <a:lstStyle>
            <a:lvl1pPr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46355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92710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389063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1851025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3082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7654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2226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6798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lnSpc>
                <a:spcPct val="100000"/>
              </a:lnSpc>
            </a:pPr>
            <a:endParaRPr lang="en-US" altLang="ko-KR" sz="2200" dirty="0">
              <a:latin typeface="Arial" panose="020B06040202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2613615" y="2354979"/>
            <a:ext cx="3960000" cy="2880000"/>
          </a:xfrm>
          <a:prstGeom prst="cube">
            <a:avLst>
              <a:gd name="adj" fmla="val 11667"/>
            </a:avLst>
          </a:prstGeom>
          <a:solidFill>
            <a:schemeClr val="accent1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3663" tIns="46038" rIns="93663" bIns="46038" anchor="ctr"/>
          <a:lstStyle>
            <a:lvl1pPr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46355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92710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389063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1851025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3082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7654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2226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6798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lnSpc>
                <a:spcPct val="100000"/>
              </a:lnSpc>
            </a:pPr>
            <a:endParaRPr lang="en-US" altLang="ko-KR" sz="2200" dirty="0">
              <a:latin typeface="Arial" panose="020B0604020202020204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5596617" y="2354979"/>
            <a:ext cx="3960000" cy="2880000"/>
          </a:xfrm>
          <a:prstGeom prst="cube">
            <a:avLst>
              <a:gd name="adj" fmla="val 11667"/>
            </a:avLst>
          </a:prstGeom>
          <a:solidFill>
            <a:schemeClr val="accent2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3663" tIns="46038" rIns="93663" bIns="46038" anchor="ctr"/>
          <a:lstStyle>
            <a:lvl1pPr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46355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92710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389063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1851025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3082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7654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2226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6798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lnSpc>
                <a:spcPct val="100000"/>
              </a:lnSpc>
            </a:pPr>
            <a:endParaRPr lang="en-US" altLang="ko-KR" sz="2200" dirty="0">
              <a:latin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5400000">
            <a:off x="8579620" y="2354979"/>
            <a:ext cx="3960000" cy="2880000"/>
          </a:xfrm>
          <a:prstGeom prst="cube">
            <a:avLst>
              <a:gd name="adj" fmla="val 11667"/>
            </a:avLst>
          </a:prstGeom>
          <a:solidFill>
            <a:schemeClr val="hlink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3663" tIns="46038" rIns="93663" bIns="46038" anchor="ctr"/>
          <a:lstStyle>
            <a:lvl1pPr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46355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92710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389063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1851025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3082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7654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2226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6798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lnSpc>
                <a:spcPct val="100000"/>
              </a:lnSpc>
            </a:pPr>
            <a:endParaRPr lang="en-US" altLang="ko-KR" sz="2200" dirty="0">
              <a:latin typeface="Arial" panose="020B060402020202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888523" y="2761719"/>
            <a:ext cx="457200" cy="1404000"/>
          </a:xfrm>
          <a:prstGeom prst="rightArrow">
            <a:avLst>
              <a:gd name="adj1" fmla="val 50000"/>
              <a:gd name="adj2" fmla="val 62301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868557" y="2761719"/>
            <a:ext cx="457200" cy="1404000"/>
          </a:xfrm>
          <a:prstGeom prst="rightArrow">
            <a:avLst>
              <a:gd name="adj1" fmla="val 50000"/>
              <a:gd name="adj2" fmla="val 62301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8821267" y="2761719"/>
            <a:ext cx="457200" cy="1404000"/>
          </a:xfrm>
          <a:prstGeom prst="rightArrow">
            <a:avLst>
              <a:gd name="adj1" fmla="val 50000"/>
              <a:gd name="adj2" fmla="val 62301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50734" y="1881522"/>
            <a:ext cx="2353603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2000" b="1" dirty="0" smtClean="0">
                <a:latin typeface="+mj-ea"/>
                <a:ea typeface="+mj-ea"/>
              </a:rPr>
              <a:t>자동화 사회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  <a:defRPr/>
            </a:pPr>
            <a:endParaRPr lang="en-US" altLang="ko-KR" b="1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latin typeface="+mj-ea"/>
                <a:ea typeface="+mj-ea"/>
              </a:rPr>
              <a:t>(</a:t>
            </a:r>
            <a:r>
              <a:rPr lang="ko-KR" altLang="en-US" b="1" dirty="0">
                <a:latin typeface="+mj-ea"/>
                <a:ea typeface="+mj-ea"/>
              </a:rPr>
              <a:t>전산화 단계</a:t>
            </a:r>
            <a:r>
              <a:rPr lang="en-US" altLang="ko-KR" b="1" dirty="0">
                <a:latin typeface="+mj-ea"/>
                <a:ea typeface="+mj-ea"/>
              </a:rPr>
              <a:t>)</a:t>
            </a:r>
          </a:p>
          <a:p>
            <a:pPr>
              <a:lnSpc>
                <a:spcPct val="130000"/>
              </a:lnSpc>
              <a:defRPr/>
            </a:pPr>
            <a:r>
              <a:rPr lang="en-US" altLang="ko-KR" b="1" dirty="0" smtClean="0">
                <a:latin typeface="+mj-ea"/>
                <a:ea typeface="+mj-ea"/>
              </a:rPr>
              <a:t>-</a:t>
            </a:r>
            <a:r>
              <a:rPr lang="en-US" altLang="ko-KR" b="1" dirty="0">
                <a:latin typeface="+mj-ea"/>
                <a:ea typeface="+mj-ea"/>
              </a:rPr>
              <a:t>1980</a:t>
            </a:r>
            <a:r>
              <a:rPr lang="ko-KR" altLang="en-US" b="1" dirty="0">
                <a:latin typeface="+mj-ea"/>
                <a:ea typeface="+mj-ea"/>
              </a:rPr>
              <a:t>년대</a:t>
            </a:r>
            <a:r>
              <a:rPr lang="en-US" altLang="ko-KR" b="1" dirty="0">
                <a:latin typeface="+mj-ea"/>
                <a:ea typeface="+mj-ea"/>
              </a:rPr>
              <a:t>~1994</a:t>
            </a:r>
            <a:r>
              <a:rPr lang="ko-KR" altLang="en-US" b="1" dirty="0">
                <a:latin typeface="+mj-ea"/>
                <a:ea typeface="+mj-ea"/>
              </a:rPr>
              <a:t>년</a:t>
            </a:r>
          </a:p>
          <a:p>
            <a:pPr>
              <a:lnSpc>
                <a:spcPct val="130000"/>
              </a:lnSpc>
              <a:defRPr/>
            </a:pPr>
            <a:r>
              <a:rPr lang="en-US" altLang="ko-KR" b="1" dirty="0">
                <a:latin typeface="+mj-ea"/>
                <a:ea typeface="+mj-ea"/>
              </a:rPr>
              <a:t>-DB</a:t>
            </a:r>
            <a:r>
              <a:rPr lang="ko-KR" altLang="en-US" b="1" dirty="0">
                <a:latin typeface="+mj-ea"/>
                <a:ea typeface="+mj-ea"/>
              </a:rPr>
              <a:t>구축</a:t>
            </a:r>
          </a:p>
          <a:p>
            <a:pPr>
              <a:lnSpc>
                <a:spcPct val="130000"/>
              </a:lnSpc>
              <a:defRPr/>
            </a:pPr>
            <a:r>
              <a:rPr lang="en-US" altLang="ko-KR" b="1" dirty="0">
                <a:latin typeface="+mj-ea"/>
                <a:ea typeface="+mj-ea"/>
              </a:rPr>
              <a:t>-</a:t>
            </a:r>
            <a:r>
              <a:rPr lang="ko-KR" altLang="en-US" b="1" dirty="0">
                <a:latin typeface="+mj-ea"/>
                <a:ea typeface="+mj-ea"/>
              </a:rPr>
              <a:t>개별적 서비스</a:t>
            </a:r>
          </a:p>
          <a:p>
            <a:pPr>
              <a:lnSpc>
                <a:spcPct val="130000"/>
              </a:lnSpc>
              <a:defRPr/>
            </a:pPr>
            <a:r>
              <a:rPr lang="en-US" altLang="ko-KR" b="1" dirty="0">
                <a:latin typeface="+mj-ea"/>
                <a:ea typeface="+mj-ea"/>
              </a:rPr>
              <a:t>-</a:t>
            </a:r>
            <a:r>
              <a:rPr lang="ko-KR" altLang="en-US" b="1" dirty="0">
                <a:latin typeface="+mj-ea"/>
                <a:ea typeface="+mj-ea"/>
              </a:rPr>
              <a:t>정보 축적</a:t>
            </a: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3425820" y="1881522"/>
            <a:ext cx="2282542" cy="3046988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>
                <a:latin typeface="+mj-ea"/>
                <a:ea typeface="+mj-ea"/>
              </a:rPr>
              <a:t>정보화 사회</a:t>
            </a:r>
          </a:p>
          <a:p>
            <a:pPr>
              <a:lnSpc>
                <a:spcPct val="120000"/>
              </a:lnSpc>
            </a:pP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ko-KR" sz="2000" b="1" dirty="0">
                <a:latin typeface="+mj-ea"/>
                <a:ea typeface="+mj-ea"/>
              </a:rPr>
              <a:t>(Cyber Korea: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>
                <a:latin typeface="+mj-ea"/>
                <a:ea typeface="+mj-ea"/>
              </a:rPr>
              <a:t>Online</a:t>
            </a:r>
            <a:r>
              <a:rPr lang="ko-KR" altLang="en-US" sz="2000" b="1" dirty="0">
                <a:latin typeface="+mj-ea"/>
                <a:ea typeface="+mj-ea"/>
              </a:rPr>
              <a:t>화 단계</a:t>
            </a:r>
            <a:r>
              <a:rPr lang="en-US" altLang="ko-KR" sz="2000" b="1" dirty="0">
                <a:latin typeface="+mj-ea"/>
                <a:ea typeface="+mj-e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 smtClean="0">
                <a:latin typeface="+mj-ea"/>
                <a:ea typeface="+mj-ea"/>
              </a:rPr>
              <a:t>-</a:t>
            </a:r>
            <a:r>
              <a:rPr lang="en-US" altLang="ko-KR" sz="2000" b="1" dirty="0">
                <a:latin typeface="+mj-ea"/>
                <a:ea typeface="+mj-ea"/>
              </a:rPr>
              <a:t>1995</a:t>
            </a:r>
            <a:r>
              <a:rPr lang="ko-KR" altLang="en-US" sz="2000" b="1" dirty="0">
                <a:latin typeface="+mj-ea"/>
                <a:ea typeface="+mj-ea"/>
              </a:rPr>
              <a:t>년</a:t>
            </a:r>
            <a:r>
              <a:rPr lang="en-US" altLang="ko-KR" sz="2000" b="1" dirty="0">
                <a:latin typeface="+mj-ea"/>
                <a:ea typeface="+mj-ea"/>
              </a:rPr>
              <a:t>~2002</a:t>
            </a:r>
            <a:r>
              <a:rPr lang="ko-KR" altLang="en-US" sz="2000" b="1" dirty="0">
                <a:latin typeface="+mj-ea"/>
                <a:ea typeface="+mj-ea"/>
              </a:rPr>
              <a:t>년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>
                <a:latin typeface="+mj-ea"/>
                <a:ea typeface="+mj-ea"/>
              </a:rPr>
              <a:t>-</a:t>
            </a:r>
            <a:r>
              <a:rPr lang="ko-KR" altLang="en-US" sz="2000" b="1" dirty="0">
                <a:latin typeface="+mj-ea"/>
                <a:ea typeface="+mj-ea"/>
              </a:rPr>
              <a:t>인터넷 확산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>
                <a:latin typeface="+mj-ea"/>
                <a:ea typeface="+mj-ea"/>
              </a:rPr>
              <a:t>-</a:t>
            </a:r>
            <a:r>
              <a:rPr lang="ko-KR" altLang="en-US" sz="2000" b="1" dirty="0">
                <a:latin typeface="+mj-ea"/>
                <a:ea typeface="+mj-ea"/>
              </a:rPr>
              <a:t>온라인 서비스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>
                <a:latin typeface="+mj-ea"/>
                <a:ea typeface="+mj-ea"/>
              </a:rPr>
              <a:t>-</a:t>
            </a:r>
            <a:r>
              <a:rPr lang="ko-KR" altLang="en-US" sz="2000" b="1" dirty="0">
                <a:latin typeface="+mj-ea"/>
                <a:ea typeface="+mj-ea"/>
              </a:rPr>
              <a:t>정보 확산</a:t>
            </a: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6325757" y="1881522"/>
            <a:ext cx="2501719" cy="3416320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지식기반 사회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ko-KR" sz="2000" b="1" dirty="0" smtClean="0">
                <a:latin typeface="+mj-ea"/>
                <a:ea typeface="+mj-ea"/>
              </a:rPr>
              <a:t>(</a:t>
            </a:r>
            <a:r>
              <a:rPr lang="en-US" altLang="ko-KR" sz="2000" b="1" dirty="0" err="1">
                <a:latin typeface="+mj-ea"/>
                <a:ea typeface="+mj-ea"/>
              </a:rPr>
              <a:t>Brodband</a:t>
            </a:r>
            <a:r>
              <a:rPr lang="en-US" altLang="ko-KR" sz="2000" b="1" dirty="0">
                <a:latin typeface="+mj-ea"/>
                <a:ea typeface="+mj-ea"/>
              </a:rPr>
              <a:t> IT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>
                <a:latin typeface="+mj-ea"/>
                <a:ea typeface="+mj-ea"/>
              </a:rPr>
              <a:t> Korea:</a:t>
            </a:r>
          </a:p>
          <a:p>
            <a:pPr>
              <a:lnSpc>
                <a:spcPct val="120000"/>
              </a:lnSpc>
            </a:pPr>
            <a:r>
              <a:rPr lang="ko-KR" altLang="en-US" sz="2000" b="1" dirty="0">
                <a:latin typeface="+mj-ea"/>
                <a:ea typeface="+mj-ea"/>
              </a:rPr>
              <a:t>통합화 단계</a:t>
            </a:r>
            <a:r>
              <a:rPr lang="en-US" altLang="ko-KR" sz="2000" b="1" dirty="0">
                <a:latin typeface="+mj-ea"/>
                <a:ea typeface="+mj-e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 smtClean="0">
                <a:latin typeface="+mj-ea"/>
                <a:ea typeface="+mj-ea"/>
              </a:rPr>
              <a:t>-</a:t>
            </a:r>
            <a:r>
              <a:rPr lang="en-US" altLang="ko-KR" sz="2000" b="1" dirty="0">
                <a:latin typeface="+mj-ea"/>
                <a:ea typeface="+mj-ea"/>
              </a:rPr>
              <a:t>2003</a:t>
            </a:r>
            <a:r>
              <a:rPr lang="ko-KR" altLang="en-US" sz="2000" b="1" dirty="0">
                <a:latin typeface="+mj-ea"/>
                <a:ea typeface="+mj-ea"/>
              </a:rPr>
              <a:t>년</a:t>
            </a:r>
            <a:r>
              <a:rPr lang="en-US" altLang="ko-KR" sz="2000" b="1" dirty="0">
                <a:latin typeface="+mj-ea"/>
                <a:ea typeface="+mj-ea"/>
              </a:rPr>
              <a:t>~2007</a:t>
            </a:r>
            <a:r>
              <a:rPr lang="ko-KR" altLang="en-US" sz="2000" b="1" dirty="0">
                <a:latin typeface="+mj-ea"/>
                <a:ea typeface="+mj-ea"/>
              </a:rPr>
              <a:t>년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>
                <a:latin typeface="+mj-ea"/>
                <a:ea typeface="+mj-ea"/>
              </a:rPr>
              <a:t>-</a:t>
            </a:r>
            <a:r>
              <a:rPr lang="ko-KR" altLang="en-US" sz="2000" b="1" dirty="0">
                <a:latin typeface="+mj-ea"/>
                <a:ea typeface="+mj-ea"/>
              </a:rPr>
              <a:t>채널</a:t>
            </a:r>
            <a:r>
              <a:rPr lang="en-US" altLang="ko-KR" sz="2000" b="1" dirty="0">
                <a:latin typeface="+mj-ea"/>
                <a:ea typeface="+mj-ea"/>
              </a:rPr>
              <a:t>/</a:t>
            </a:r>
            <a:r>
              <a:rPr lang="ko-KR" altLang="en-US" sz="2000" b="1" dirty="0">
                <a:latin typeface="+mj-ea"/>
                <a:ea typeface="+mj-ea"/>
              </a:rPr>
              <a:t>서비스 통합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>
                <a:latin typeface="+mj-ea"/>
                <a:ea typeface="+mj-ea"/>
              </a:rPr>
              <a:t>-Seamless </a:t>
            </a:r>
            <a:r>
              <a:rPr lang="ko-KR" altLang="en-US" sz="2000" b="1" dirty="0">
                <a:latin typeface="+mj-ea"/>
                <a:ea typeface="+mj-ea"/>
              </a:rPr>
              <a:t>서비스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>
                <a:latin typeface="+mj-ea"/>
                <a:ea typeface="+mj-ea"/>
              </a:rPr>
              <a:t>-</a:t>
            </a:r>
            <a:r>
              <a:rPr lang="ko-KR" altLang="en-US" sz="2000" b="1" dirty="0">
                <a:latin typeface="+mj-ea"/>
                <a:ea typeface="+mj-ea"/>
              </a:rPr>
              <a:t>정보공유</a:t>
            </a:r>
            <a:r>
              <a:rPr lang="en-US" altLang="ko-KR" sz="2000" b="1" dirty="0">
                <a:latin typeface="+mj-ea"/>
                <a:ea typeface="+mj-ea"/>
              </a:rPr>
              <a:t>/</a:t>
            </a:r>
            <a:r>
              <a:rPr lang="ko-KR" altLang="en-US" sz="2000" b="1" dirty="0">
                <a:latin typeface="+mj-ea"/>
                <a:ea typeface="+mj-ea"/>
              </a:rPr>
              <a:t>지식창출</a:t>
            </a: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9278468" y="1881522"/>
            <a:ext cx="2608732" cy="3416320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지능기반 사회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ko-KR" sz="2000" b="1" dirty="0" smtClean="0">
                <a:latin typeface="+mj-ea"/>
                <a:ea typeface="+mj-ea"/>
              </a:rPr>
              <a:t>(</a:t>
            </a:r>
            <a:r>
              <a:rPr lang="en-US" altLang="ko-KR" sz="2000" b="1" dirty="0">
                <a:latin typeface="+mj-ea"/>
                <a:ea typeface="+mj-ea"/>
              </a:rPr>
              <a:t>U-Korea:</a:t>
            </a:r>
          </a:p>
          <a:p>
            <a:pPr>
              <a:lnSpc>
                <a:spcPct val="120000"/>
              </a:lnSpc>
            </a:pPr>
            <a:r>
              <a:rPr lang="ko-KR" altLang="en-US" sz="2000" b="1" dirty="0" err="1" smtClean="0">
                <a:latin typeface="+mj-ea"/>
                <a:ea typeface="+mj-ea"/>
              </a:rPr>
              <a:t>유비쿼터스화</a:t>
            </a:r>
            <a:r>
              <a:rPr lang="ko-KR" altLang="en-US" sz="2000" b="1" dirty="0" smtClean="0">
                <a:latin typeface="+mj-ea"/>
                <a:ea typeface="+mj-ea"/>
              </a:rPr>
              <a:t> 단계</a:t>
            </a:r>
            <a:r>
              <a:rPr lang="en-US" altLang="ko-KR" sz="2000" b="1" dirty="0">
                <a:latin typeface="+mj-ea"/>
                <a:ea typeface="+mj-e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 smtClean="0">
                <a:latin typeface="+mj-ea"/>
                <a:ea typeface="+mj-ea"/>
              </a:rPr>
              <a:t>-</a:t>
            </a:r>
            <a:r>
              <a:rPr lang="en-US" altLang="ko-KR" sz="2000" b="1" dirty="0">
                <a:latin typeface="+mj-ea"/>
                <a:ea typeface="+mj-ea"/>
              </a:rPr>
              <a:t>2007</a:t>
            </a:r>
            <a:r>
              <a:rPr lang="ko-KR" altLang="en-US" sz="2000" b="1" dirty="0">
                <a:latin typeface="+mj-ea"/>
                <a:ea typeface="+mj-ea"/>
              </a:rPr>
              <a:t>년</a:t>
            </a:r>
            <a:r>
              <a:rPr lang="en-US" altLang="ko-KR" sz="2000" b="1" dirty="0">
                <a:latin typeface="+mj-ea"/>
                <a:ea typeface="+mj-ea"/>
              </a:rPr>
              <a:t>~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>
                <a:latin typeface="+mj-ea"/>
                <a:ea typeface="+mj-ea"/>
              </a:rPr>
              <a:t>-</a:t>
            </a:r>
            <a:r>
              <a:rPr lang="ko-KR" altLang="en-US" sz="2000" b="1" dirty="0">
                <a:latin typeface="+mj-ea"/>
                <a:ea typeface="+mj-ea"/>
              </a:rPr>
              <a:t>인간</a:t>
            </a:r>
            <a:r>
              <a:rPr lang="en-US" altLang="ko-KR" sz="2000" b="1" dirty="0">
                <a:latin typeface="+mj-ea"/>
                <a:ea typeface="+mj-ea"/>
              </a:rPr>
              <a:t>/</a:t>
            </a:r>
            <a:r>
              <a:rPr lang="ko-KR" altLang="en-US" sz="2000" b="1" dirty="0">
                <a:latin typeface="+mj-ea"/>
                <a:ea typeface="+mj-ea"/>
              </a:rPr>
              <a:t>사물</a:t>
            </a:r>
            <a:r>
              <a:rPr lang="en-US" altLang="ko-KR" sz="2000" b="1" dirty="0">
                <a:latin typeface="+mj-ea"/>
                <a:ea typeface="+mj-ea"/>
              </a:rPr>
              <a:t>/</a:t>
            </a:r>
            <a:r>
              <a:rPr lang="ko-KR" altLang="en-US" sz="2000" b="1" dirty="0">
                <a:latin typeface="+mj-ea"/>
                <a:ea typeface="+mj-ea"/>
              </a:rPr>
              <a:t>컴퓨터 통합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>
                <a:latin typeface="+mj-ea"/>
                <a:ea typeface="+mj-ea"/>
              </a:rPr>
              <a:t>-</a:t>
            </a:r>
            <a:r>
              <a:rPr lang="ko-KR" altLang="en-US" sz="2000" b="1" dirty="0">
                <a:latin typeface="+mj-ea"/>
                <a:ea typeface="+mj-ea"/>
              </a:rPr>
              <a:t>자율적 서비스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>
                <a:latin typeface="+mj-ea"/>
                <a:ea typeface="+mj-ea"/>
              </a:rPr>
              <a:t>-</a:t>
            </a:r>
            <a:r>
              <a:rPr lang="ko-KR" altLang="en-US" sz="2000" b="1" dirty="0">
                <a:latin typeface="+mj-ea"/>
                <a:ea typeface="+mj-ea"/>
              </a:rPr>
              <a:t>사물 지능화</a:t>
            </a:r>
          </a:p>
        </p:txBody>
      </p:sp>
    </p:spTree>
    <p:extLst>
      <p:ext uri="{BB962C8B-B14F-4D97-AF65-F5344CB8AC3E}">
        <p14:creationId xmlns:p14="http://schemas.microsoft.com/office/powerpoint/2010/main" val="14773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/>
          <a:lstStyle/>
          <a:p>
            <a:r>
              <a:rPr lang="ko-KR" altLang="en-US" b="1" dirty="0"/>
              <a:t>국민소득 </a:t>
            </a:r>
            <a:r>
              <a:rPr lang="en-US" altLang="ko-KR" b="1" dirty="0"/>
              <a:t>1</a:t>
            </a:r>
            <a:r>
              <a:rPr lang="ko-KR" altLang="en-US" b="1" dirty="0" err="1"/>
              <a:t>만불에서</a:t>
            </a:r>
            <a:r>
              <a:rPr lang="ko-KR" altLang="en-US" b="1" dirty="0"/>
              <a:t> </a:t>
            </a:r>
            <a:r>
              <a:rPr lang="en-US" altLang="ko-KR" b="1" dirty="0"/>
              <a:t>2</a:t>
            </a:r>
            <a:r>
              <a:rPr lang="ko-KR" altLang="en-US" b="1" dirty="0"/>
              <a:t>만불 도약 시기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38198" y="1339404"/>
            <a:ext cx="4784679" cy="51244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2000" b="1" dirty="0" smtClean="0">
                <a:latin typeface="+mj-ea"/>
                <a:ea typeface="+mj-ea"/>
              </a:rPr>
              <a:t>&lt;</a:t>
            </a:r>
            <a:r>
              <a:rPr lang="ko-KR" altLang="en-US" sz="2000" b="1" dirty="0">
                <a:latin typeface="+mj-ea"/>
                <a:ea typeface="+mj-ea"/>
              </a:rPr>
              <a:t>주요국가 </a:t>
            </a:r>
            <a:r>
              <a:rPr lang="en-US" altLang="ko-KR" sz="2000" b="1" dirty="0">
                <a:latin typeface="+mj-ea"/>
                <a:ea typeface="+mj-ea"/>
              </a:rPr>
              <a:t>1</a:t>
            </a:r>
            <a:r>
              <a:rPr lang="ko-KR" altLang="en-US" sz="2000" b="1" dirty="0">
                <a:latin typeface="+mj-ea"/>
                <a:ea typeface="+mj-ea"/>
              </a:rPr>
              <a:t>인당 </a:t>
            </a:r>
            <a:r>
              <a:rPr lang="ko-KR" altLang="en-US" sz="2000" b="1" dirty="0" smtClean="0">
                <a:latin typeface="+mj-ea"/>
                <a:ea typeface="+mj-ea"/>
              </a:rPr>
              <a:t>국민소득</a:t>
            </a:r>
            <a:r>
              <a:rPr lang="en-US" altLang="ko-KR" sz="2000" b="1" dirty="0" smtClean="0">
                <a:latin typeface="+mj-ea"/>
                <a:ea typeface="+mj-ea"/>
              </a:rPr>
              <a:t>&gt;</a:t>
            </a:r>
            <a:r>
              <a:rPr lang="ko-KR" altLang="en-US" dirty="0">
                <a:latin typeface="+mj-ea"/>
                <a:ea typeface="+mj-ea"/>
              </a:rPr>
              <a:t>               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dirty="0" smtClean="0">
                <a:latin typeface="+mj-ea"/>
                <a:ea typeface="+mj-ea"/>
              </a:rPr>
              <a:t>- </a:t>
            </a:r>
            <a:r>
              <a:rPr lang="en-US" altLang="ko-KR" dirty="0">
                <a:latin typeface="+mj-ea"/>
                <a:ea typeface="+mj-ea"/>
              </a:rPr>
              <a:t>2006</a:t>
            </a:r>
            <a:r>
              <a:rPr lang="ko-KR" altLang="en-US" dirty="0">
                <a:latin typeface="+mj-ea"/>
                <a:ea typeface="+mj-ea"/>
              </a:rPr>
              <a:t>년 기준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세계은행</a:t>
            </a:r>
            <a:r>
              <a:rPr lang="en-US" altLang="ko-KR" dirty="0">
                <a:latin typeface="+mj-ea"/>
                <a:ea typeface="+mj-ea"/>
              </a:rPr>
              <a:t>) - </a:t>
            </a:r>
            <a:endParaRPr lang="en-US" altLang="ko-KR" dirty="0" smtClean="0">
              <a:latin typeface="+mj-ea"/>
              <a:ea typeface="+mj-ea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위   룩셈부르크  </a:t>
            </a:r>
            <a:r>
              <a:rPr lang="en-US" altLang="ko-KR" dirty="0" smtClean="0">
                <a:latin typeface="+mj-ea"/>
                <a:ea typeface="+mj-ea"/>
              </a:rPr>
              <a:t>7</a:t>
            </a:r>
            <a:r>
              <a:rPr lang="ko-KR" altLang="en-US" dirty="0" smtClean="0">
                <a:latin typeface="+mj-ea"/>
                <a:ea typeface="+mj-ea"/>
              </a:rPr>
              <a:t>만</a:t>
            </a:r>
            <a:r>
              <a:rPr lang="en-US" altLang="ko-KR" dirty="0" smtClean="0">
                <a:latin typeface="+mj-ea"/>
                <a:ea typeface="+mj-ea"/>
              </a:rPr>
              <a:t>6040</a:t>
            </a:r>
            <a:r>
              <a:rPr lang="ko-KR" altLang="en-US" dirty="0" smtClean="0">
                <a:latin typeface="+mj-ea"/>
                <a:ea typeface="+mj-ea"/>
              </a:rPr>
              <a:t>달러  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latin typeface="+mj-ea"/>
                <a:ea typeface="+mj-ea"/>
              </a:rPr>
              <a:t>10</a:t>
            </a:r>
            <a:r>
              <a:rPr lang="ko-KR" altLang="en-US" dirty="0">
                <a:latin typeface="+mj-ea"/>
                <a:ea typeface="+mj-ea"/>
              </a:rPr>
              <a:t>위  미국          </a:t>
            </a:r>
            <a:r>
              <a:rPr lang="en-US" altLang="ko-KR" dirty="0">
                <a:latin typeface="+mj-ea"/>
                <a:ea typeface="+mj-ea"/>
              </a:rPr>
              <a:t>4</a:t>
            </a:r>
            <a:r>
              <a:rPr lang="ko-KR" altLang="en-US" dirty="0">
                <a:latin typeface="+mj-ea"/>
                <a:ea typeface="+mj-ea"/>
              </a:rPr>
              <a:t>만</a:t>
            </a:r>
            <a:r>
              <a:rPr lang="en-US" altLang="ko-KR" dirty="0" smtClean="0">
                <a:latin typeface="+mj-ea"/>
                <a:ea typeface="+mj-ea"/>
              </a:rPr>
              <a:t>4970</a:t>
            </a:r>
            <a:r>
              <a:rPr lang="ko-KR" altLang="en-US" dirty="0" smtClean="0">
                <a:latin typeface="+mj-ea"/>
              </a:rPr>
              <a:t>달러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           </a:t>
            </a:r>
            <a:endParaRPr lang="ko-KR" altLang="en-US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latin typeface="+mj-ea"/>
                <a:ea typeface="+mj-ea"/>
              </a:rPr>
              <a:t>16</a:t>
            </a:r>
            <a:r>
              <a:rPr lang="ko-KR" altLang="en-US" dirty="0">
                <a:latin typeface="+mj-ea"/>
                <a:ea typeface="+mj-ea"/>
              </a:rPr>
              <a:t>위  영국          </a:t>
            </a:r>
            <a:r>
              <a:rPr lang="en-US" altLang="ko-KR" dirty="0">
                <a:latin typeface="+mj-ea"/>
                <a:ea typeface="+mj-ea"/>
              </a:rPr>
              <a:t>4</a:t>
            </a:r>
            <a:r>
              <a:rPr lang="ko-KR" altLang="en-US" dirty="0">
                <a:latin typeface="+mj-ea"/>
                <a:ea typeface="+mj-ea"/>
              </a:rPr>
              <a:t>만</a:t>
            </a:r>
            <a:r>
              <a:rPr lang="en-US" altLang="ko-KR" dirty="0" smtClean="0">
                <a:latin typeface="+mj-ea"/>
                <a:ea typeface="+mj-ea"/>
              </a:rPr>
              <a:t>180</a:t>
            </a:r>
            <a:r>
              <a:rPr lang="ko-KR" altLang="en-US" dirty="0" smtClean="0">
                <a:latin typeface="+mj-ea"/>
              </a:rPr>
              <a:t>달러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latin typeface="+mj-ea"/>
                <a:ea typeface="+mj-ea"/>
              </a:rPr>
              <a:t>19</a:t>
            </a:r>
            <a:r>
              <a:rPr lang="ko-KR" altLang="en-US" dirty="0" smtClean="0">
                <a:latin typeface="+mj-ea"/>
                <a:ea typeface="+mj-ea"/>
              </a:rPr>
              <a:t>위  일본          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만</a:t>
            </a:r>
            <a:r>
              <a:rPr lang="en-US" altLang="ko-KR" dirty="0" smtClean="0">
                <a:latin typeface="+mj-ea"/>
                <a:ea typeface="+mj-ea"/>
              </a:rPr>
              <a:t>8410</a:t>
            </a:r>
            <a:r>
              <a:rPr lang="ko-KR" altLang="en-US" dirty="0" smtClean="0">
                <a:latin typeface="+mj-ea"/>
              </a:rPr>
              <a:t>달러 </a:t>
            </a:r>
            <a:r>
              <a:rPr lang="en-US" altLang="ko-KR" dirty="0" smtClean="0">
                <a:latin typeface="+mj-ea"/>
                <a:ea typeface="+mj-ea"/>
              </a:rPr>
              <a:t>       </a:t>
            </a:r>
            <a:endParaRPr lang="ko-KR" altLang="en-US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latin typeface="+mj-ea"/>
                <a:ea typeface="+mj-ea"/>
              </a:rPr>
              <a:t>20</a:t>
            </a:r>
            <a:r>
              <a:rPr lang="ko-KR" altLang="en-US" dirty="0">
                <a:latin typeface="+mj-ea"/>
                <a:ea typeface="+mj-ea"/>
              </a:rPr>
              <a:t>위  독일          </a:t>
            </a:r>
            <a:r>
              <a:rPr lang="en-US" altLang="ko-KR" dirty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만</a:t>
            </a:r>
            <a:r>
              <a:rPr lang="en-US" altLang="ko-KR" dirty="0" smtClean="0">
                <a:latin typeface="+mj-ea"/>
                <a:ea typeface="+mj-ea"/>
              </a:rPr>
              <a:t>6620</a:t>
            </a:r>
            <a:r>
              <a:rPr lang="ko-KR" altLang="en-US" dirty="0" smtClean="0">
                <a:latin typeface="+mj-ea"/>
              </a:rPr>
              <a:t>달러 </a:t>
            </a:r>
            <a:r>
              <a:rPr lang="ko-KR" altLang="en-US" dirty="0" smtClean="0">
                <a:latin typeface="+mj-ea"/>
                <a:ea typeface="+mj-ea"/>
              </a:rPr>
              <a:t> 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latin typeface="+mj-ea"/>
                <a:ea typeface="+mj-ea"/>
              </a:rPr>
              <a:t>22</a:t>
            </a:r>
            <a:r>
              <a:rPr lang="ko-KR" altLang="en-US" dirty="0" smtClean="0">
                <a:latin typeface="+mj-ea"/>
                <a:ea typeface="+mj-ea"/>
              </a:rPr>
              <a:t>위  프랑스       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만</a:t>
            </a:r>
            <a:r>
              <a:rPr lang="en-US" altLang="ko-KR" dirty="0" smtClean="0">
                <a:latin typeface="+mj-ea"/>
                <a:ea typeface="+mj-ea"/>
              </a:rPr>
              <a:t>6550</a:t>
            </a:r>
            <a:r>
              <a:rPr lang="ko-KR" altLang="en-US" dirty="0" smtClean="0">
                <a:latin typeface="+mj-ea"/>
              </a:rPr>
              <a:t>달러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latin typeface="+mj-ea"/>
                <a:ea typeface="+mj-ea"/>
              </a:rPr>
              <a:t>31</a:t>
            </a:r>
            <a:r>
              <a:rPr lang="ko-KR" altLang="en-US" dirty="0">
                <a:latin typeface="+mj-ea"/>
                <a:ea typeface="+mj-ea"/>
              </a:rPr>
              <a:t>위  싱가포르    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만</a:t>
            </a:r>
            <a:r>
              <a:rPr lang="en-US" altLang="ko-KR" dirty="0" smtClean="0">
                <a:latin typeface="+mj-ea"/>
                <a:ea typeface="+mj-ea"/>
              </a:rPr>
              <a:t>9320</a:t>
            </a:r>
            <a:r>
              <a:rPr lang="ko-KR" altLang="en-US" dirty="0" smtClean="0">
                <a:latin typeface="+mj-ea"/>
              </a:rPr>
              <a:t>달러</a:t>
            </a:r>
            <a:endParaRPr lang="ko-KR" altLang="en-US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latin typeface="+mj-ea"/>
                <a:ea typeface="+mj-ea"/>
              </a:rPr>
              <a:t>32</a:t>
            </a:r>
            <a:r>
              <a:rPr lang="ko-KR" altLang="en-US" dirty="0">
                <a:latin typeface="+mj-ea"/>
                <a:ea typeface="+mj-ea"/>
              </a:rPr>
              <a:t>위  홍콩          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만</a:t>
            </a:r>
            <a:r>
              <a:rPr lang="en-US" altLang="ko-KR" dirty="0" smtClean="0">
                <a:latin typeface="+mj-ea"/>
                <a:ea typeface="+mj-ea"/>
              </a:rPr>
              <a:t>8464</a:t>
            </a:r>
            <a:r>
              <a:rPr lang="ko-KR" altLang="en-US" dirty="0" smtClean="0">
                <a:latin typeface="+mj-ea"/>
              </a:rPr>
              <a:t>달러</a:t>
            </a:r>
            <a:endParaRPr lang="ko-KR" altLang="en-US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latin typeface="+mj-ea"/>
                <a:ea typeface="+mj-ea"/>
              </a:rPr>
              <a:t>40</a:t>
            </a:r>
            <a:r>
              <a:rPr lang="ko-KR" altLang="en-US" dirty="0">
                <a:latin typeface="+mj-ea"/>
                <a:ea typeface="+mj-ea"/>
              </a:rPr>
              <a:t>위  그리스       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만</a:t>
            </a:r>
            <a:r>
              <a:rPr lang="en-US" altLang="ko-KR" dirty="0" smtClean="0">
                <a:latin typeface="+mj-ea"/>
                <a:ea typeface="+mj-ea"/>
              </a:rPr>
              <a:t>1690</a:t>
            </a:r>
            <a:r>
              <a:rPr lang="ko-KR" altLang="en-US" dirty="0" smtClean="0">
                <a:latin typeface="+mj-ea"/>
              </a:rPr>
              <a:t>달러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latin typeface="+mj-ea"/>
                <a:ea typeface="+mj-ea"/>
              </a:rPr>
              <a:t>49</a:t>
            </a:r>
            <a:r>
              <a:rPr lang="ko-KR" altLang="en-US" b="1" dirty="0">
                <a:latin typeface="+mj-ea"/>
                <a:ea typeface="+mj-ea"/>
              </a:rPr>
              <a:t>위  한국      </a:t>
            </a:r>
            <a:r>
              <a:rPr lang="ko-KR" altLang="en-US" b="1" dirty="0" smtClean="0">
                <a:latin typeface="+mj-ea"/>
                <a:ea typeface="+mj-ea"/>
              </a:rPr>
              <a:t>  </a:t>
            </a:r>
            <a:r>
              <a:rPr lang="ko-KR" altLang="en-US" b="1" dirty="0">
                <a:latin typeface="+mj-ea"/>
                <a:ea typeface="+mj-ea"/>
              </a:rPr>
              <a:t> 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051331" y="1339404"/>
            <a:ext cx="460800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latin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미국         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1978-1988(10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년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endParaRPr lang="en-US" altLang="ko-KR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dirty="0">
                <a:latin typeface="+mj-ea"/>
                <a:ea typeface="+mj-ea"/>
              </a:rPr>
              <a:t>프랑스      </a:t>
            </a:r>
            <a:r>
              <a:rPr lang="en-US" altLang="ko-KR" sz="2000" dirty="0" smtClean="0">
                <a:latin typeface="+mj-ea"/>
                <a:ea typeface="+mj-ea"/>
              </a:rPr>
              <a:t>1979-1990(11</a:t>
            </a:r>
            <a:r>
              <a:rPr lang="ko-KR" altLang="en-US" sz="2000" dirty="0" smtClean="0">
                <a:latin typeface="+mj-ea"/>
                <a:ea typeface="+mj-ea"/>
              </a:rPr>
              <a:t>년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endParaRPr lang="ko-KR" altLang="en-US" sz="2000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일본        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1981-1987(6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년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영국         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1987-1996(9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년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endParaRPr lang="en-US" altLang="ko-KR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dirty="0">
                <a:latin typeface="+mj-ea"/>
                <a:ea typeface="+mj-ea"/>
              </a:rPr>
              <a:t>홍콩         </a:t>
            </a:r>
            <a:r>
              <a:rPr lang="en-US" altLang="ko-KR" sz="2000" dirty="0" smtClean="0">
                <a:latin typeface="+mj-ea"/>
                <a:ea typeface="+mj-ea"/>
              </a:rPr>
              <a:t>1988-1993(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5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년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싱가포르   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1989-1994(5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년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endParaRPr lang="en-US" altLang="ko-KR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dirty="0">
                <a:latin typeface="+mj-ea"/>
                <a:ea typeface="+mj-ea"/>
              </a:rPr>
              <a:t>아일랜드   </a:t>
            </a:r>
            <a:r>
              <a:rPr lang="en-US" altLang="ko-KR" sz="2000" dirty="0" smtClean="0">
                <a:latin typeface="+mj-ea"/>
                <a:ea typeface="+mj-ea"/>
              </a:rPr>
              <a:t>1990-1998(8</a:t>
            </a:r>
            <a:r>
              <a:rPr lang="ko-KR" altLang="en-US" sz="2000" dirty="0" smtClean="0">
                <a:latin typeface="+mj-ea"/>
                <a:ea typeface="+mj-ea"/>
              </a:rPr>
              <a:t>년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endParaRPr lang="ko-KR" altLang="en-US" sz="2000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한국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5003" y="5937051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+mj-ea"/>
              </a:rPr>
              <a:t>1</a:t>
            </a:r>
            <a:r>
              <a:rPr lang="ko-KR" altLang="en-US" b="1" dirty="0">
                <a:latin typeface="+mj-ea"/>
              </a:rPr>
              <a:t>만</a:t>
            </a:r>
            <a:r>
              <a:rPr lang="en-US" altLang="ko-KR" b="1" dirty="0">
                <a:latin typeface="+mj-ea"/>
              </a:rPr>
              <a:t>7690</a:t>
            </a:r>
            <a:r>
              <a:rPr lang="ko-KR" altLang="en-US" b="1" dirty="0">
                <a:latin typeface="+mj-ea"/>
              </a:rPr>
              <a:t>달러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7725575" y="4639671"/>
            <a:ext cx="222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000000"/>
                </a:solidFill>
                <a:latin typeface="+mj-ea"/>
              </a:rPr>
              <a:t>1995-2007(12</a:t>
            </a:r>
            <a:r>
              <a:rPr lang="ko-KR" altLang="en-US" sz="2000" b="1" dirty="0">
                <a:solidFill>
                  <a:srgbClr val="000000"/>
                </a:solidFill>
                <a:latin typeface="+mj-ea"/>
              </a:rPr>
              <a:t>년</a:t>
            </a:r>
            <a:r>
              <a:rPr lang="en-US" altLang="ko-KR" sz="2000" b="1" dirty="0">
                <a:solidFill>
                  <a:srgbClr val="000000"/>
                </a:solidFill>
                <a:latin typeface="+mj-ea"/>
              </a:rPr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9536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IT 839 </a:t>
            </a:r>
            <a:r>
              <a:rPr lang="ko-KR" altLang="en-US" dirty="0" smtClean="0"/>
              <a:t>전략</a:t>
            </a:r>
            <a:endParaRPr lang="en-US" altLang="ko-KR" dirty="0" smtClean="0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7729048" y="1485901"/>
            <a:ext cx="3132000" cy="4737100"/>
            <a:chOff x="3787" y="800"/>
            <a:chExt cx="1815" cy="2984"/>
          </a:xfrm>
        </p:grpSpPr>
        <p:sp>
          <p:nvSpPr>
            <p:cNvPr id="8211" name="AutoShape 4"/>
            <p:cNvSpPr>
              <a:spLocks noChangeArrowheads="1"/>
            </p:cNvSpPr>
            <p:nvPr/>
          </p:nvSpPr>
          <p:spPr bwMode="auto">
            <a:xfrm>
              <a:off x="3787" y="935"/>
              <a:ext cx="1815" cy="272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762F47"/>
                </a:gs>
                <a:gs pos="100000">
                  <a:srgbClr val="FF66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A7852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212" name="Rectangl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77" y="1239"/>
              <a:ext cx="1427" cy="1525"/>
            </a:xfrm>
            <a:prstGeom prst="rect">
              <a:avLst/>
            </a:prstGeom>
            <a:noFill/>
            <a:ln>
              <a:noFill/>
            </a:ln>
            <a:effectLst>
              <a:outerShdw dist="40161" dir="1106097" algn="ctr" rotWithShape="0">
                <a:srgbClr val="003300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762F47"/>
                      </a:gs>
                      <a:gs pos="100000">
                        <a:srgbClr val="FF6699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9BBB5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5478" name="Rectangle 6"/>
            <p:cNvSpPr>
              <a:spLocks noChangeArrowheads="1"/>
            </p:cNvSpPr>
            <p:nvPr/>
          </p:nvSpPr>
          <p:spPr bwMode="auto">
            <a:xfrm>
              <a:off x="3956" y="1243"/>
              <a:ext cx="1269" cy="2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4C258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9BBB5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0161" dir="1106097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r>
                <a:rPr lang="ko-KR" altLang="en-US" b="1" dirty="0">
                  <a:latin typeface="+mj-ea"/>
                  <a:ea typeface="+mj-ea"/>
                </a:rPr>
                <a:t>차세대 이동통신</a:t>
              </a:r>
            </a:p>
            <a:p>
              <a:pPr>
                <a:lnSpc>
                  <a:spcPct val="150000"/>
                </a:lnSpc>
              </a:pPr>
              <a:r>
                <a:rPr lang="ko-KR" altLang="en-US" b="1" dirty="0">
                  <a:latin typeface="+mj-ea"/>
                  <a:ea typeface="+mj-ea"/>
                </a:rPr>
                <a:t>디지털 </a:t>
              </a:r>
              <a:r>
                <a:rPr lang="en-US" altLang="ko-KR" b="1" dirty="0">
                  <a:latin typeface="+mj-ea"/>
                  <a:ea typeface="+mj-ea"/>
                </a:rPr>
                <a:t>TV</a:t>
              </a:r>
            </a:p>
            <a:p>
              <a:pPr>
                <a:lnSpc>
                  <a:spcPct val="150000"/>
                </a:lnSpc>
              </a:pPr>
              <a:r>
                <a:rPr lang="ko-KR" altLang="en-US" b="1" dirty="0" err="1">
                  <a:latin typeface="+mj-ea"/>
                  <a:ea typeface="+mj-ea"/>
                </a:rPr>
                <a:t>홈네트워크</a:t>
              </a:r>
              <a:endParaRPr lang="ko-KR" altLang="en-US" b="1" dirty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latin typeface="+mj-ea"/>
                  <a:ea typeface="+mj-ea"/>
                </a:rPr>
                <a:t>IT </a:t>
              </a:r>
              <a:r>
                <a:rPr lang="en-US" altLang="ko-KR" b="1" dirty="0" err="1">
                  <a:latin typeface="+mj-ea"/>
                  <a:ea typeface="+mj-ea"/>
                </a:rPr>
                <a:t>SoC</a:t>
              </a:r>
              <a:endParaRPr lang="en-US" altLang="ko-KR" b="1" dirty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b="1" dirty="0">
                  <a:latin typeface="+mj-ea"/>
                  <a:ea typeface="+mj-ea"/>
                </a:rPr>
                <a:t>차세대 </a:t>
              </a:r>
              <a:r>
                <a:rPr lang="en-US" altLang="ko-KR" b="1" dirty="0">
                  <a:latin typeface="+mj-ea"/>
                  <a:ea typeface="+mj-ea"/>
                </a:rPr>
                <a:t>PC</a:t>
              </a:r>
            </a:p>
            <a:p>
              <a:pPr>
                <a:lnSpc>
                  <a:spcPct val="150000"/>
                </a:lnSpc>
              </a:pPr>
              <a:r>
                <a:rPr lang="ko-KR" altLang="en-US" b="1" dirty="0" err="1">
                  <a:latin typeface="+mj-ea"/>
                  <a:ea typeface="+mj-ea"/>
                </a:rPr>
                <a:t>임베디드</a:t>
              </a:r>
              <a:r>
                <a:rPr lang="ko-KR" altLang="en-US" b="1" dirty="0">
                  <a:latin typeface="+mj-ea"/>
                  <a:ea typeface="+mj-ea"/>
                </a:rPr>
                <a:t> </a:t>
              </a:r>
              <a:r>
                <a:rPr lang="en-US" altLang="ko-KR" b="1" dirty="0">
                  <a:latin typeface="+mj-ea"/>
                  <a:ea typeface="+mj-ea"/>
                </a:rPr>
                <a:t>S/W</a:t>
              </a:r>
            </a:p>
            <a:p>
              <a:pPr>
                <a:lnSpc>
                  <a:spcPct val="150000"/>
                </a:lnSpc>
              </a:pPr>
              <a:r>
                <a:rPr lang="ko-KR" altLang="en-US" b="1" dirty="0" err="1">
                  <a:latin typeface="+mj-ea"/>
                  <a:ea typeface="+mj-ea"/>
                </a:rPr>
                <a:t>디지털콘텐츠</a:t>
              </a:r>
              <a:endParaRPr lang="ko-KR" altLang="en-US" b="1" dirty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b="1" dirty="0" err="1">
                  <a:latin typeface="+mj-ea"/>
                  <a:ea typeface="+mj-ea"/>
                </a:rPr>
                <a:t>텔레매틱스</a:t>
              </a:r>
              <a:endParaRPr lang="ko-KR" altLang="en-US" b="1" dirty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b="1" dirty="0">
                  <a:latin typeface="+mj-ea"/>
                  <a:ea typeface="+mj-ea"/>
                </a:rPr>
                <a:t>지능형 로봇</a:t>
              </a:r>
            </a:p>
          </p:txBody>
        </p:sp>
        <p:grpSp>
          <p:nvGrpSpPr>
            <p:cNvPr id="8214" name="Group 7"/>
            <p:cNvGrpSpPr>
              <a:grpSpLocks/>
            </p:cNvGrpSpPr>
            <p:nvPr/>
          </p:nvGrpSpPr>
          <p:grpSpPr bwMode="auto">
            <a:xfrm>
              <a:off x="3833" y="800"/>
              <a:ext cx="1270" cy="318"/>
              <a:chOff x="1973" y="799"/>
              <a:chExt cx="1134" cy="318"/>
            </a:xfrm>
          </p:grpSpPr>
          <p:sp>
            <p:nvSpPr>
              <p:cNvPr id="105480" name="AutoShape 8"/>
              <p:cNvSpPr>
                <a:spLocks noChangeArrowheads="1"/>
              </p:cNvSpPr>
              <p:nvPr/>
            </p:nvSpPr>
            <p:spPr bwMode="auto">
              <a:xfrm>
                <a:off x="1973" y="799"/>
                <a:ext cx="1134" cy="318"/>
              </a:xfrm>
              <a:prstGeom prst="roundRect">
                <a:avLst>
                  <a:gd name="adj" fmla="val 27356"/>
                </a:avLst>
              </a:prstGeom>
              <a:gradFill rotWithShape="1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8217" name="AutoShape 9"/>
              <p:cNvSpPr>
                <a:spLocks noChangeArrowheads="1"/>
              </p:cNvSpPr>
              <p:nvPr/>
            </p:nvSpPr>
            <p:spPr bwMode="auto">
              <a:xfrm>
                <a:off x="1982" y="808"/>
                <a:ext cx="1114" cy="295"/>
              </a:xfrm>
              <a:prstGeom prst="roundRect">
                <a:avLst>
                  <a:gd name="adj" fmla="val 27356"/>
                </a:avLst>
              </a:prstGeom>
              <a:gradFill rotWithShape="1">
                <a:gsLst>
                  <a:gs pos="0">
                    <a:srgbClr val="FF6699"/>
                  </a:gs>
                  <a:gs pos="100000">
                    <a:srgbClr val="762F47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993D5C"/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3923" y="818"/>
              <a:ext cx="1089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A4C258"/>
                      </a:gs>
                      <a:gs pos="100000">
                        <a:srgbClr val="D7E8A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9BBB5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0161" dir="1106097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altLang="ko-KR" sz="2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9</a:t>
              </a:r>
              <a:r>
                <a:rPr lang="ko-KR" altLang="en-US" sz="2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 </a:t>
              </a:r>
              <a:r>
                <a:rPr lang="ko-KR" altLang="en-US" sz="2000" dirty="0" err="1">
                  <a:latin typeface="HY견고딕" panose="02030600000101010101" pitchFamily="18" charset="-127"/>
                  <a:ea typeface="HY견고딕" panose="02030600000101010101" pitchFamily="18" charset="-127"/>
                </a:rPr>
                <a:t>신성장</a:t>
              </a:r>
              <a:r>
                <a:rPr lang="ko-KR" altLang="en-US" sz="2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 동력</a:t>
              </a:r>
              <a:endPara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sym typeface="Wingdings 2" panose="05020102010507070707" pitchFamily="18" charset="2"/>
              </a:endParaRPr>
            </a:p>
          </p:txBody>
        </p:sp>
      </p:grpSp>
      <p:grpSp>
        <p:nvGrpSpPr>
          <p:cNvPr id="8196" name="Group 11"/>
          <p:cNvGrpSpPr>
            <a:grpSpLocks/>
          </p:cNvGrpSpPr>
          <p:nvPr/>
        </p:nvGrpSpPr>
        <p:grpSpPr bwMode="auto">
          <a:xfrm>
            <a:off x="4715902" y="1498779"/>
            <a:ext cx="3132000" cy="4535488"/>
            <a:chOff x="2108" y="800"/>
            <a:chExt cx="1815" cy="2857"/>
          </a:xfrm>
        </p:grpSpPr>
        <p:sp>
          <p:nvSpPr>
            <p:cNvPr id="8205" name="AutoShape 12"/>
            <p:cNvSpPr>
              <a:spLocks noChangeArrowheads="1"/>
            </p:cNvSpPr>
            <p:nvPr/>
          </p:nvSpPr>
          <p:spPr bwMode="auto">
            <a:xfrm>
              <a:off x="2108" y="935"/>
              <a:ext cx="1815" cy="272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47B26B"/>
                </a:gs>
                <a:gs pos="100000">
                  <a:srgbClr val="66FF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A7852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5485" name="Rectangle 13"/>
            <p:cNvSpPr>
              <a:spLocks noChangeArrowheads="1"/>
            </p:cNvSpPr>
            <p:nvPr/>
          </p:nvSpPr>
          <p:spPr bwMode="auto">
            <a:xfrm>
              <a:off x="2246" y="1389"/>
              <a:ext cx="1450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4C258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9BBB5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0161" dir="1106097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r>
                <a:rPr lang="ko-KR" altLang="en-US" b="1" dirty="0" err="1" smtClean="0">
                  <a:latin typeface="+mj-ea"/>
                  <a:ea typeface="+mj-ea"/>
                </a:rPr>
                <a:t>광대역통합망</a:t>
              </a:r>
              <a:r>
                <a:rPr lang="en-US" altLang="ko-KR" b="1" dirty="0" smtClean="0">
                  <a:latin typeface="+mj-ea"/>
                  <a:ea typeface="+mj-ea"/>
                </a:rPr>
                <a:t>(</a:t>
              </a:r>
              <a:r>
                <a:rPr lang="en-US" altLang="ko-KR" b="1" dirty="0" err="1">
                  <a:latin typeface="+mj-ea"/>
                  <a:ea typeface="+mj-ea"/>
                </a:rPr>
                <a:t>BcN</a:t>
              </a:r>
              <a:r>
                <a:rPr lang="en-US" altLang="ko-KR" b="1" dirty="0">
                  <a:latin typeface="+mj-ea"/>
                  <a:ea typeface="+mj-ea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latin typeface="+mj-ea"/>
                  <a:ea typeface="+mj-ea"/>
                </a:rPr>
                <a:t>U-</a:t>
              </a:r>
              <a:r>
                <a:rPr lang="ko-KR" altLang="en-US" b="1" dirty="0">
                  <a:latin typeface="+mj-ea"/>
                  <a:ea typeface="+mj-ea"/>
                </a:rPr>
                <a:t>센서 </a:t>
              </a:r>
              <a:r>
                <a:rPr lang="ko-KR" altLang="en-US" b="1" dirty="0" smtClean="0">
                  <a:latin typeface="+mj-ea"/>
                  <a:ea typeface="+mj-ea"/>
                </a:rPr>
                <a:t>네트워크</a:t>
              </a:r>
              <a:r>
                <a:rPr lang="en-US" altLang="ko-KR" b="1" dirty="0" smtClean="0">
                  <a:latin typeface="+mj-ea"/>
                  <a:ea typeface="+mj-ea"/>
                </a:rPr>
                <a:t>(</a:t>
              </a:r>
              <a:r>
                <a:rPr lang="en-US" altLang="ko-KR" b="1" dirty="0">
                  <a:latin typeface="+mj-ea"/>
                  <a:ea typeface="+mj-ea"/>
                </a:rPr>
                <a:t>USN)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latin typeface="+mj-ea"/>
                  <a:ea typeface="+mj-ea"/>
                </a:rPr>
                <a:t>IPv6 </a:t>
              </a:r>
              <a:r>
                <a:rPr lang="ko-KR" altLang="en-US" b="1" dirty="0">
                  <a:latin typeface="+mj-ea"/>
                  <a:ea typeface="+mj-ea"/>
                </a:rPr>
                <a:t>도입</a:t>
              </a:r>
            </a:p>
          </p:txBody>
        </p:sp>
        <p:grpSp>
          <p:nvGrpSpPr>
            <p:cNvPr id="8207" name="Group 14"/>
            <p:cNvGrpSpPr>
              <a:grpSpLocks/>
            </p:cNvGrpSpPr>
            <p:nvPr/>
          </p:nvGrpSpPr>
          <p:grpSpPr bwMode="auto">
            <a:xfrm>
              <a:off x="2290" y="800"/>
              <a:ext cx="1044" cy="318"/>
              <a:chOff x="1973" y="799"/>
              <a:chExt cx="1134" cy="318"/>
            </a:xfrm>
          </p:grpSpPr>
          <p:sp>
            <p:nvSpPr>
              <p:cNvPr id="105487" name="AutoShape 15"/>
              <p:cNvSpPr>
                <a:spLocks noChangeArrowheads="1"/>
              </p:cNvSpPr>
              <p:nvPr/>
            </p:nvSpPr>
            <p:spPr bwMode="auto">
              <a:xfrm>
                <a:off x="1973" y="799"/>
                <a:ext cx="1134" cy="318"/>
              </a:xfrm>
              <a:prstGeom prst="roundRect">
                <a:avLst>
                  <a:gd name="adj" fmla="val 27356"/>
                </a:avLst>
              </a:prstGeom>
              <a:gradFill rotWithShape="1">
                <a:gsLst>
                  <a:gs pos="0">
                    <a:srgbClr val="66FF99"/>
                  </a:gs>
                  <a:gs pos="100000">
                    <a:srgbClr val="66FF99">
                      <a:gamma/>
                      <a:shade val="31765"/>
                      <a:invGamma/>
                    </a:srgbClr>
                  </a:gs>
                </a:gsLst>
                <a:lin ang="5400000" scaled="1"/>
              </a:gra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8210" name="AutoShape 16"/>
              <p:cNvSpPr>
                <a:spLocks noChangeArrowheads="1"/>
              </p:cNvSpPr>
              <p:nvPr/>
            </p:nvSpPr>
            <p:spPr bwMode="auto">
              <a:xfrm>
                <a:off x="1982" y="808"/>
                <a:ext cx="1114" cy="295"/>
              </a:xfrm>
              <a:prstGeom prst="roundRect">
                <a:avLst>
                  <a:gd name="adj" fmla="val 27356"/>
                </a:avLst>
              </a:prstGeom>
              <a:gradFill rotWithShape="1">
                <a:gsLst>
                  <a:gs pos="0">
                    <a:srgbClr val="66FF99"/>
                  </a:gs>
                  <a:gs pos="100000">
                    <a:srgbClr val="205131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3D995C"/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  <p:sp>
          <p:nvSpPr>
            <p:cNvPr id="105489" name="Rectangle 17"/>
            <p:cNvSpPr>
              <a:spLocks noChangeArrowheads="1"/>
            </p:cNvSpPr>
            <p:nvPr/>
          </p:nvSpPr>
          <p:spPr bwMode="auto">
            <a:xfrm>
              <a:off x="2245" y="818"/>
              <a:ext cx="1089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A4C258"/>
                      </a:gs>
                      <a:gs pos="100000">
                        <a:srgbClr val="D7E8A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9BBB5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0161" dir="1106097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altLang="ko-KR" sz="2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r>
                <a:rPr lang="ko-KR" altLang="en-US" sz="2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 인프라</a:t>
              </a:r>
            </a:p>
          </p:txBody>
        </p:sp>
      </p:grpSp>
      <p:grpSp>
        <p:nvGrpSpPr>
          <p:cNvPr id="8197" name="Group 18"/>
          <p:cNvGrpSpPr>
            <a:grpSpLocks/>
          </p:cNvGrpSpPr>
          <p:nvPr/>
        </p:nvGrpSpPr>
        <p:grpSpPr bwMode="auto">
          <a:xfrm>
            <a:off x="1728896" y="1557339"/>
            <a:ext cx="3132000" cy="4567237"/>
            <a:chOff x="340" y="799"/>
            <a:chExt cx="1905" cy="2877"/>
          </a:xfrm>
        </p:grpSpPr>
        <p:sp>
          <p:nvSpPr>
            <p:cNvPr id="8198" name="Rectangle 1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1" y="1325"/>
              <a:ext cx="1313" cy="1717"/>
            </a:xfrm>
            <a:prstGeom prst="rect">
              <a:avLst/>
            </a:prstGeom>
            <a:noFill/>
            <a:ln>
              <a:noFill/>
            </a:ln>
            <a:effectLst>
              <a:outerShdw dist="40161" dir="1106097" algn="ctr" rotWithShape="0">
                <a:srgbClr val="003300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A4C258"/>
                      </a:gs>
                      <a:gs pos="100000">
                        <a:srgbClr val="D7E8A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9BBB5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199" name="AutoShape 20"/>
            <p:cNvSpPr>
              <a:spLocks noChangeArrowheads="1"/>
            </p:cNvSpPr>
            <p:nvPr/>
          </p:nvSpPr>
          <p:spPr bwMode="auto">
            <a:xfrm>
              <a:off x="340" y="935"/>
              <a:ext cx="1905" cy="2741"/>
            </a:xfrm>
            <a:prstGeom prst="homePlate">
              <a:avLst>
                <a:gd name="adj" fmla="val 25000"/>
              </a:avLst>
            </a:prstGeom>
            <a:gradFill rotWithShape="0">
              <a:gsLst>
                <a:gs pos="0">
                  <a:srgbClr val="4975C5"/>
                </a:gs>
                <a:gs pos="100000">
                  <a:srgbClr val="9DB5E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335A9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5493" name="Rectangle 21"/>
            <p:cNvSpPr>
              <a:spLocks noChangeArrowheads="1"/>
            </p:cNvSpPr>
            <p:nvPr/>
          </p:nvSpPr>
          <p:spPr bwMode="auto">
            <a:xfrm>
              <a:off x="430" y="890"/>
              <a:ext cx="1452" cy="2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4C258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9BBB5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0161" dir="1106097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latinLnBrk="1" hangingPunct="1">
                <a:defRPr/>
              </a:pPr>
              <a:endParaRPr lang="en-US" altLang="ko-KR" b="1" dirty="0">
                <a:latin typeface="+mj-ea"/>
                <a:ea typeface="+mj-ea"/>
              </a:endParaRPr>
            </a:p>
            <a:p>
              <a:pPr eaLnBrk="1" latinLnBrk="1" hangingPunct="1">
                <a:defRPr/>
              </a:pPr>
              <a:endParaRPr lang="en-US" altLang="ko-KR" b="1" dirty="0">
                <a:latin typeface="+mj-ea"/>
                <a:ea typeface="+mj-ea"/>
              </a:endParaRPr>
            </a:p>
            <a:p>
              <a:pPr eaLnBrk="1" latinLnBrk="1" hangingPunct="1">
                <a:defRPr/>
              </a:pPr>
              <a:r>
                <a:rPr lang="en-US" altLang="ko-KR" b="1" dirty="0" err="1">
                  <a:latin typeface="+mj-ea"/>
                  <a:ea typeface="+mj-ea"/>
                </a:rPr>
                <a:t>WiBro</a:t>
              </a:r>
              <a:r>
                <a:rPr lang="en-US" altLang="ko-KR" b="1" dirty="0">
                  <a:latin typeface="+mj-ea"/>
                  <a:ea typeface="+mj-ea"/>
                </a:rPr>
                <a:t> </a:t>
              </a:r>
              <a:r>
                <a:rPr lang="ko-KR" altLang="en-US" b="1" dirty="0">
                  <a:latin typeface="+mj-ea"/>
                  <a:ea typeface="+mj-ea"/>
                </a:rPr>
                <a:t>서비스</a:t>
              </a:r>
            </a:p>
            <a:p>
              <a:pPr eaLnBrk="1" latinLnBrk="1" hangingPunct="1">
                <a:defRPr/>
              </a:pPr>
              <a:r>
                <a:rPr lang="en-US" altLang="ko-KR" b="1" dirty="0">
                  <a:latin typeface="+mj-ea"/>
                  <a:ea typeface="+mj-ea"/>
                </a:rPr>
                <a:t>(2.3GHz </a:t>
              </a:r>
              <a:r>
                <a:rPr lang="ko-KR" altLang="en-US" b="1" dirty="0" smtClean="0">
                  <a:latin typeface="+mj-ea"/>
                  <a:ea typeface="+mj-ea"/>
                </a:rPr>
                <a:t>휴대인터넷</a:t>
              </a:r>
              <a:r>
                <a:rPr lang="en-US" altLang="ko-KR" b="1" dirty="0" smtClean="0">
                  <a:latin typeface="+mj-ea"/>
                  <a:ea typeface="+mj-ea"/>
                </a:rPr>
                <a:t>)</a:t>
              </a:r>
              <a:endParaRPr lang="ko-KR" altLang="en-US" b="1" dirty="0">
                <a:latin typeface="+mj-ea"/>
                <a:ea typeface="+mj-ea"/>
              </a:endParaRPr>
            </a:p>
            <a:p>
              <a:pPr eaLnBrk="1" latinLnBrk="1" hangingPunct="1">
                <a:lnSpc>
                  <a:spcPct val="170000"/>
                </a:lnSpc>
                <a:defRPr/>
              </a:pPr>
              <a:r>
                <a:rPr lang="en-US" altLang="ko-KR" b="1" dirty="0">
                  <a:latin typeface="+mj-ea"/>
                  <a:ea typeface="+mj-ea"/>
                </a:rPr>
                <a:t>DMB(</a:t>
              </a:r>
              <a:r>
                <a:rPr lang="ko-KR" altLang="en-US" b="1" dirty="0">
                  <a:latin typeface="+mj-ea"/>
                  <a:ea typeface="+mj-ea"/>
                </a:rPr>
                <a:t>위성</a:t>
              </a:r>
              <a:r>
                <a:rPr lang="en-US" altLang="ko-KR" b="1" dirty="0">
                  <a:latin typeface="+mj-ea"/>
                  <a:ea typeface="+mj-ea"/>
                </a:rPr>
                <a:t>/</a:t>
              </a:r>
              <a:r>
                <a:rPr lang="ko-KR" altLang="en-US" b="1" dirty="0" err="1">
                  <a:latin typeface="+mj-ea"/>
                  <a:ea typeface="+mj-ea"/>
                </a:rPr>
                <a:t>지상파</a:t>
              </a:r>
              <a:r>
                <a:rPr lang="en-US" altLang="ko-KR" b="1" dirty="0">
                  <a:latin typeface="+mj-ea"/>
                  <a:ea typeface="+mj-ea"/>
                </a:rPr>
                <a:t>)</a:t>
              </a:r>
            </a:p>
            <a:p>
              <a:pPr eaLnBrk="1" latinLnBrk="1" hangingPunct="1">
                <a:lnSpc>
                  <a:spcPct val="170000"/>
                </a:lnSpc>
                <a:defRPr/>
              </a:pPr>
              <a:r>
                <a:rPr lang="ko-KR" altLang="en-US" b="1" dirty="0" err="1">
                  <a:latin typeface="+mj-ea"/>
                  <a:ea typeface="+mj-ea"/>
                </a:rPr>
                <a:t>홈네트워크</a:t>
              </a:r>
              <a:r>
                <a:rPr lang="ko-KR" altLang="en-US" b="1" dirty="0">
                  <a:latin typeface="+mj-ea"/>
                  <a:ea typeface="+mj-ea"/>
                </a:rPr>
                <a:t> 서비스</a:t>
              </a:r>
            </a:p>
            <a:p>
              <a:pPr eaLnBrk="1" latinLnBrk="1" hangingPunct="1">
                <a:lnSpc>
                  <a:spcPct val="170000"/>
                </a:lnSpc>
                <a:defRPr/>
              </a:pPr>
              <a:r>
                <a:rPr lang="ko-KR" altLang="en-US" b="1" dirty="0" err="1">
                  <a:latin typeface="+mj-ea"/>
                  <a:ea typeface="+mj-ea"/>
                </a:rPr>
                <a:t>텔레매틱스</a:t>
              </a:r>
              <a:r>
                <a:rPr lang="ko-KR" altLang="en-US" b="1" dirty="0">
                  <a:latin typeface="+mj-ea"/>
                  <a:ea typeface="+mj-ea"/>
                </a:rPr>
                <a:t> 서비스</a:t>
              </a:r>
            </a:p>
            <a:p>
              <a:pPr eaLnBrk="1" latinLnBrk="1" hangingPunct="1">
                <a:lnSpc>
                  <a:spcPct val="170000"/>
                </a:lnSpc>
                <a:defRPr/>
              </a:pPr>
              <a:r>
                <a:rPr lang="en-US" altLang="ko-KR" b="1" dirty="0">
                  <a:latin typeface="+mj-ea"/>
                  <a:ea typeface="+mj-ea"/>
                </a:rPr>
                <a:t>RFID</a:t>
              </a:r>
              <a:r>
                <a:rPr lang="ko-KR" altLang="en-US" b="1" dirty="0">
                  <a:latin typeface="+mj-ea"/>
                  <a:ea typeface="+mj-ea"/>
                </a:rPr>
                <a:t>활용 서비스</a:t>
              </a:r>
            </a:p>
            <a:p>
              <a:pPr eaLnBrk="1" latinLnBrk="1" hangingPunct="1">
                <a:lnSpc>
                  <a:spcPct val="170000"/>
                </a:lnSpc>
                <a:defRPr/>
              </a:pPr>
              <a:r>
                <a:rPr lang="en-US" altLang="ko-KR" b="1" dirty="0">
                  <a:latin typeface="+mj-ea"/>
                  <a:ea typeface="+mj-ea"/>
                </a:rPr>
                <a:t>W-CDMA </a:t>
              </a:r>
              <a:r>
                <a:rPr lang="ko-KR" altLang="en-US" b="1" dirty="0">
                  <a:latin typeface="+mj-ea"/>
                  <a:ea typeface="+mj-ea"/>
                </a:rPr>
                <a:t>서비스</a:t>
              </a:r>
            </a:p>
            <a:p>
              <a:pPr eaLnBrk="1" latinLnBrk="1" hangingPunct="1">
                <a:lnSpc>
                  <a:spcPct val="170000"/>
                </a:lnSpc>
                <a:defRPr/>
              </a:pPr>
              <a:r>
                <a:rPr lang="ko-KR" altLang="en-US" b="1" dirty="0" err="1">
                  <a:latin typeface="+mj-ea"/>
                  <a:ea typeface="+mj-ea"/>
                </a:rPr>
                <a:t>지상파</a:t>
              </a:r>
              <a:r>
                <a:rPr lang="ko-KR" altLang="en-US" b="1" dirty="0">
                  <a:latin typeface="+mj-ea"/>
                  <a:ea typeface="+mj-ea"/>
                </a:rPr>
                <a:t> </a:t>
              </a:r>
              <a:r>
                <a:rPr lang="en-US" altLang="ko-KR" b="1" dirty="0">
                  <a:latin typeface="+mj-ea"/>
                  <a:ea typeface="+mj-ea"/>
                </a:rPr>
                <a:t>DTV</a:t>
              </a:r>
            </a:p>
            <a:p>
              <a:pPr eaLnBrk="1" latinLnBrk="1" hangingPunct="1">
                <a:lnSpc>
                  <a:spcPct val="170000"/>
                </a:lnSpc>
                <a:defRPr/>
              </a:pPr>
              <a:r>
                <a:rPr lang="ko-KR" altLang="en-US" b="1" dirty="0">
                  <a:latin typeface="+mj-ea"/>
                  <a:ea typeface="+mj-ea"/>
                </a:rPr>
                <a:t>인터넷전화</a:t>
              </a:r>
              <a:r>
                <a:rPr lang="en-US" altLang="ko-KR" b="1" dirty="0">
                  <a:latin typeface="+mj-ea"/>
                  <a:ea typeface="+mj-ea"/>
                </a:rPr>
                <a:t>(</a:t>
              </a:r>
              <a:r>
                <a:rPr lang="en-US" altLang="ko-KR" b="1" dirty="0" err="1">
                  <a:latin typeface="+mj-ea"/>
                  <a:ea typeface="+mj-ea"/>
                </a:rPr>
                <a:t>VolP</a:t>
              </a:r>
              <a:r>
                <a:rPr lang="en-US" altLang="ko-KR" b="1" dirty="0">
                  <a:latin typeface="+mj-ea"/>
                  <a:ea typeface="+mj-ea"/>
                </a:rPr>
                <a:t>)</a:t>
              </a:r>
            </a:p>
          </p:txBody>
        </p:sp>
        <p:grpSp>
          <p:nvGrpSpPr>
            <p:cNvPr id="8201" name="Group 22"/>
            <p:cNvGrpSpPr>
              <a:grpSpLocks/>
            </p:cNvGrpSpPr>
            <p:nvPr/>
          </p:nvGrpSpPr>
          <p:grpSpPr bwMode="auto">
            <a:xfrm>
              <a:off x="431" y="799"/>
              <a:ext cx="1270" cy="318"/>
              <a:chOff x="1973" y="799"/>
              <a:chExt cx="1134" cy="318"/>
            </a:xfrm>
          </p:grpSpPr>
          <p:sp>
            <p:nvSpPr>
              <p:cNvPr id="105495" name="AutoShape 23"/>
              <p:cNvSpPr>
                <a:spLocks noChangeArrowheads="1"/>
              </p:cNvSpPr>
              <p:nvPr/>
            </p:nvSpPr>
            <p:spPr bwMode="auto">
              <a:xfrm>
                <a:off x="1973" y="799"/>
                <a:ext cx="1134" cy="318"/>
              </a:xfrm>
              <a:prstGeom prst="roundRect">
                <a:avLst>
                  <a:gd name="adj" fmla="val 27356"/>
                </a:avLst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1176"/>
                      <a:invGamma/>
                    </a:schemeClr>
                  </a:gs>
                </a:gsLst>
                <a:lin ang="5400000" scaled="1"/>
              </a:gra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8204" name="AutoShape 24"/>
              <p:cNvSpPr>
                <a:spLocks noChangeArrowheads="1"/>
              </p:cNvSpPr>
              <p:nvPr/>
            </p:nvSpPr>
            <p:spPr bwMode="auto">
              <a:xfrm>
                <a:off x="1982" y="808"/>
                <a:ext cx="1114" cy="295"/>
              </a:xfrm>
              <a:prstGeom prst="roundRect">
                <a:avLst>
                  <a:gd name="adj" fmla="val 27356"/>
                </a:avLst>
              </a:prstGeom>
              <a:gradFill rotWithShape="0">
                <a:gsLst>
                  <a:gs pos="0">
                    <a:srgbClr val="9999FF"/>
                  </a:gs>
                  <a:gs pos="100000">
                    <a:srgbClr val="3F3F69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5C5C99"/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  <p:sp>
          <p:nvSpPr>
            <p:cNvPr id="105497" name="Rectangle 25"/>
            <p:cNvSpPr>
              <a:spLocks noChangeArrowheads="1"/>
            </p:cNvSpPr>
            <p:nvPr/>
          </p:nvSpPr>
          <p:spPr bwMode="auto">
            <a:xfrm>
              <a:off x="521" y="817"/>
              <a:ext cx="1089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A4C258"/>
                      </a:gs>
                      <a:gs pos="100000">
                        <a:srgbClr val="D7E8A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9BBB5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0161" dir="1106097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latinLnBrk="1" hangingPunct="1">
                <a:lnSpc>
                  <a:spcPct val="90000"/>
                </a:lnSpc>
                <a:defRPr/>
              </a:pPr>
              <a:r>
                <a:rPr lang="en-US" altLang="ko-KR" sz="2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8</a:t>
              </a:r>
              <a:r>
                <a:rPr lang="ko-KR" altLang="en-US" sz="2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 신규 서비스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36159" y="6386332"/>
            <a:ext cx="628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정보통신부</a:t>
            </a:r>
            <a:r>
              <a:rPr lang="en-US" altLang="ko-KR" dirty="0" smtClean="0"/>
              <a:t>,</a:t>
            </a:r>
            <a:r>
              <a:rPr lang="ko-KR" altLang="en-US" dirty="0" smtClean="0"/>
              <a:t> 국민소득 </a:t>
            </a:r>
            <a:r>
              <a:rPr lang="en-US" altLang="ko-KR" dirty="0" smtClean="0"/>
              <a:t>2</a:t>
            </a:r>
            <a:r>
              <a:rPr lang="ko-KR" altLang="en-US" dirty="0" smtClean="0"/>
              <a:t>만불 달성을 위한 </a:t>
            </a:r>
            <a:r>
              <a:rPr lang="en-US" altLang="ko-KR" dirty="0" smtClean="0"/>
              <a:t>IT 839 </a:t>
            </a:r>
            <a:r>
              <a:rPr lang="ko-KR" altLang="en-US" dirty="0" smtClean="0"/>
              <a:t>전략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4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6761"/>
            <a:ext cx="10515600" cy="87682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RFID </a:t>
            </a:r>
            <a:r>
              <a:rPr lang="ko-KR" altLang="en-US" dirty="0" smtClean="0"/>
              <a:t>개요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597" y="1023582"/>
            <a:ext cx="10515600" cy="4351338"/>
          </a:xfrm>
        </p:spPr>
        <p:txBody>
          <a:bodyPr/>
          <a:lstStyle/>
          <a:p>
            <a:pPr algn="just" eaLnBrk="1" hangingPunct="1">
              <a:defRPr/>
            </a:pPr>
            <a:r>
              <a:rPr lang="ko-KR" altLang="en-US" sz="2400" dirty="0">
                <a:latin typeface="+mj-ea"/>
                <a:ea typeface="+mj-ea"/>
              </a:rPr>
              <a:t>정의</a:t>
            </a:r>
          </a:p>
          <a:p>
            <a:pPr lvl="1" algn="just" eaLnBrk="1" hangingPunct="1">
              <a:defRPr/>
            </a:pPr>
            <a:r>
              <a:rPr lang="en-US" altLang="ko-KR" sz="1800" dirty="0">
                <a:latin typeface="+mj-ea"/>
                <a:ea typeface="+mj-ea"/>
              </a:rPr>
              <a:t>RFID (</a:t>
            </a:r>
            <a:r>
              <a:rPr lang="ko-KR" altLang="en-US" sz="1800" dirty="0">
                <a:latin typeface="+mj-ea"/>
                <a:ea typeface="+mj-ea"/>
              </a:rPr>
              <a:t>전파식별 </a:t>
            </a:r>
            <a:r>
              <a:rPr lang="en-US" altLang="ko-KR" sz="1800" dirty="0">
                <a:latin typeface="+mj-ea"/>
                <a:ea typeface="+mj-ea"/>
              </a:rPr>
              <a:t>: </a:t>
            </a:r>
            <a:r>
              <a:rPr lang="en-US" altLang="ko-KR" sz="1800" u="sng" dirty="0">
                <a:latin typeface="+mj-ea"/>
                <a:ea typeface="+mj-ea"/>
              </a:rPr>
              <a:t>R</a:t>
            </a:r>
            <a:r>
              <a:rPr lang="en-US" altLang="ko-KR" sz="1800" dirty="0">
                <a:latin typeface="+mj-ea"/>
                <a:ea typeface="+mj-ea"/>
              </a:rPr>
              <a:t>adio </a:t>
            </a:r>
            <a:r>
              <a:rPr lang="en-US" altLang="ko-KR" sz="1800" u="sng" dirty="0">
                <a:latin typeface="+mj-ea"/>
                <a:ea typeface="+mj-ea"/>
              </a:rPr>
              <a:t>F</a:t>
            </a:r>
            <a:r>
              <a:rPr lang="en-US" altLang="ko-KR" sz="1800" dirty="0">
                <a:latin typeface="+mj-ea"/>
                <a:ea typeface="+mj-ea"/>
              </a:rPr>
              <a:t>requency </a:t>
            </a:r>
            <a:r>
              <a:rPr lang="en-US" altLang="ko-KR" sz="1800" u="sng" dirty="0" err="1">
                <a:latin typeface="+mj-ea"/>
                <a:ea typeface="+mj-ea"/>
              </a:rPr>
              <a:t>ID</a:t>
            </a:r>
            <a:r>
              <a:rPr lang="en-US" altLang="ko-KR" sz="1800" dirty="0" err="1">
                <a:latin typeface="+mj-ea"/>
                <a:ea typeface="+mj-ea"/>
              </a:rPr>
              <a:t>entification</a:t>
            </a:r>
            <a:r>
              <a:rPr lang="en-US" altLang="ko-KR" sz="1800" dirty="0">
                <a:latin typeface="+mj-ea"/>
                <a:ea typeface="+mj-ea"/>
              </a:rPr>
              <a:t>)</a:t>
            </a:r>
          </a:p>
          <a:p>
            <a:pPr lvl="1" algn="just" eaLnBrk="1" hangingPunct="1">
              <a:defRPr/>
            </a:pPr>
            <a:r>
              <a:rPr lang="ko-KR" altLang="en-US" sz="1800" dirty="0">
                <a:latin typeface="+mj-ea"/>
                <a:ea typeface="+mj-ea"/>
              </a:rPr>
              <a:t>태그</a:t>
            </a:r>
            <a:r>
              <a:rPr lang="en-US" altLang="ko-KR" sz="1800" dirty="0">
                <a:latin typeface="+mj-ea"/>
                <a:ea typeface="+mj-ea"/>
              </a:rPr>
              <a:t>(Tag)</a:t>
            </a:r>
            <a:r>
              <a:rPr lang="ko-KR" altLang="en-US" sz="1800" dirty="0">
                <a:latin typeface="+mj-ea"/>
                <a:ea typeface="+mj-ea"/>
              </a:rPr>
              <a:t>에 부착된 </a:t>
            </a:r>
            <a:r>
              <a:rPr lang="en-US" altLang="ko-KR" sz="1800" dirty="0">
                <a:latin typeface="+mj-ea"/>
                <a:ea typeface="+mj-ea"/>
              </a:rPr>
              <a:t>IC</a:t>
            </a:r>
            <a:r>
              <a:rPr lang="ko-KR" altLang="en-US" sz="1800" dirty="0">
                <a:latin typeface="+mj-ea"/>
                <a:ea typeface="+mj-ea"/>
              </a:rPr>
              <a:t>칩에 저장되어 있는 고유 정보</a:t>
            </a:r>
            <a:r>
              <a:rPr lang="en-US" altLang="ko-KR" sz="1800" dirty="0">
                <a:latin typeface="+mj-ea"/>
                <a:ea typeface="+mj-ea"/>
              </a:rPr>
              <a:t>(Data)</a:t>
            </a:r>
            <a:r>
              <a:rPr lang="ko-KR" altLang="en-US" sz="1800" dirty="0">
                <a:latin typeface="+mj-ea"/>
                <a:ea typeface="+mj-ea"/>
              </a:rPr>
              <a:t>를 무선주파수를 </a:t>
            </a:r>
            <a:r>
              <a:rPr lang="ko-KR" altLang="en-US" sz="1800" dirty="0" smtClean="0">
                <a:latin typeface="+mj-ea"/>
                <a:ea typeface="+mj-ea"/>
              </a:rPr>
              <a:t>이용하여 </a:t>
            </a:r>
            <a:r>
              <a:rPr lang="ko-KR" altLang="en-US" sz="1800" dirty="0" err="1">
                <a:latin typeface="+mj-ea"/>
                <a:ea typeface="+mj-ea"/>
              </a:rPr>
              <a:t>비접촉식</a:t>
            </a:r>
            <a:r>
              <a:rPr lang="ko-KR" altLang="en-US" sz="1800" dirty="0">
                <a:latin typeface="+mj-ea"/>
                <a:ea typeface="+mj-ea"/>
              </a:rPr>
              <a:t> 방법으로 판독 및 해독하는 식별장치</a:t>
            </a:r>
          </a:p>
          <a:p>
            <a:pPr eaLnBrk="1" hangingPunct="1">
              <a:defRPr/>
            </a:pPr>
            <a:r>
              <a:rPr lang="ko-KR" altLang="en-US" sz="2400" dirty="0" smtClean="0">
                <a:latin typeface="+mj-ea"/>
                <a:ea typeface="+mj-ea"/>
              </a:rPr>
              <a:t>특징</a:t>
            </a:r>
            <a:endParaRPr lang="ko-KR" altLang="en-US" sz="2400" dirty="0">
              <a:latin typeface="+mj-ea"/>
              <a:ea typeface="+mj-ea"/>
            </a:endParaRPr>
          </a:p>
          <a:p>
            <a:pPr lvl="1" algn="just" eaLnBrk="1" hangingPunct="1">
              <a:defRPr/>
            </a:pPr>
            <a:r>
              <a:rPr lang="ko-KR" altLang="en-US" sz="1800" dirty="0">
                <a:latin typeface="+mj-ea"/>
                <a:ea typeface="+mj-ea"/>
              </a:rPr>
              <a:t>장애물 투과기능</a:t>
            </a:r>
          </a:p>
          <a:p>
            <a:pPr lvl="1" eaLnBrk="1" hangingPunct="1">
              <a:defRPr/>
            </a:pPr>
            <a:r>
              <a:rPr lang="ko-KR" altLang="en-US" sz="1800" dirty="0" err="1">
                <a:latin typeface="+mj-ea"/>
                <a:ea typeface="+mj-ea"/>
              </a:rPr>
              <a:t>비접촉식</a:t>
            </a:r>
            <a:endParaRPr lang="ko-KR" altLang="en-US" sz="1800" dirty="0">
              <a:latin typeface="+mj-ea"/>
              <a:ea typeface="+mj-ea"/>
            </a:endParaRPr>
          </a:p>
          <a:p>
            <a:pPr lvl="1" eaLnBrk="1" hangingPunct="1">
              <a:defRPr/>
            </a:pPr>
            <a:r>
              <a:rPr lang="en-US" altLang="ko-KR" sz="1800" dirty="0">
                <a:latin typeface="+mj-ea"/>
                <a:ea typeface="+mj-ea"/>
              </a:rPr>
              <a:t>Data </a:t>
            </a:r>
            <a:r>
              <a:rPr lang="ko-KR" altLang="en-US" sz="1800" dirty="0">
                <a:latin typeface="+mj-ea"/>
                <a:ea typeface="+mj-ea"/>
              </a:rPr>
              <a:t>저장기능</a:t>
            </a:r>
            <a:r>
              <a:rPr lang="en-US" altLang="ko-KR" sz="1800" dirty="0">
                <a:latin typeface="+mj-ea"/>
                <a:ea typeface="+mj-ea"/>
              </a:rPr>
              <a:t>(Memory)</a:t>
            </a:r>
          </a:p>
          <a:p>
            <a:pPr lvl="1" eaLnBrk="1" hangingPunct="1">
              <a:defRPr/>
            </a:pPr>
            <a:r>
              <a:rPr lang="ko-KR" altLang="en-US" sz="1800" dirty="0">
                <a:latin typeface="+mj-ea"/>
                <a:ea typeface="+mj-ea"/>
              </a:rPr>
              <a:t>여러 개의 </a:t>
            </a:r>
            <a:r>
              <a:rPr lang="en-US" altLang="ko-KR" sz="1800" dirty="0">
                <a:latin typeface="+mj-ea"/>
                <a:ea typeface="+mj-ea"/>
              </a:rPr>
              <a:t>Tag</a:t>
            </a:r>
            <a:r>
              <a:rPr lang="ko-KR" altLang="en-US" sz="1800" dirty="0">
                <a:latin typeface="+mj-ea"/>
                <a:ea typeface="+mj-ea"/>
              </a:rPr>
              <a:t>를 동시에 인식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+mj-ea"/>
                <a:ea typeface="+mj-ea"/>
              </a:rPr>
              <a:t>Reusable</a:t>
            </a:r>
          </a:p>
          <a:p>
            <a:pPr lvl="1" eaLnBrk="1" hangingPunct="1">
              <a:defRPr/>
            </a:pPr>
            <a:r>
              <a:rPr lang="ko-KR" altLang="en-US" sz="1800" dirty="0">
                <a:latin typeface="+mj-ea"/>
                <a:ea typeface="+mj-ea"/>
              </a:rPr>
              <a:t>반영구적 사용</a:t>
            </a:r>
            <a:r>
              <a:rPr lang="en-US" altLang="ko-KR" sz="1800" dirty="0">
                <a:latin typeface="+mj-ea"/>
                <a:ea typeface="+mj-ea"/>
              </a:rPr>
              <a:t>(</a:t>
            </a:r>
            <a:r>
              <a:rPr lang="ko-KR" altLang="en-US" sz="1800" dirty="0">
                <a:latin typeface="+mj-ea"/>
                <a:ea typeface="+mj-ea"/>
              </a:rPr>
              <a:t>약 </a:t>
            </a:r>
            <a:r>
              <a:rPr lang="en-US" altLang="ko-KR" sz="1800" dirty="0">
                <a:latin typeface="+mj-ea"/>
                <a:ea typeface="+mj-ea"/>
              </a:rPr>
              <a:t>10</a:t>
            </a:r>
            <a:r>
              <a:rPr lang="ko-KR" altLang="en-US" sz="1800" dirty="0">
                <a:latin typeface="+mj-ea"/>
                <a:ea typeface="+mj-ea"/>
              </a:rPr>
              <a:t>년 이상</a:t>
            </a:r>
            <a:r>
              <a:rPr lang="en-US" altLang="ko-KR" sz="1800" dirty="0">
                <a:latin typeface="+mj-ea"/>
                <a:ea typeface="+mj-ea"/>
              </a:rPr>
              <a:t>)</a:t>
            </a:r>
          </a:p>
          <a:p>
            <a:pPr lvl="1" eaLnBrk="1" hangingPunct="1">
              <a:defRPr/>
            </a:pPr>
            <a:r>
              <a:rPr lang="ko-KR" altLang="en-US" sz="1800" dirty="0">
                <a:latin typeface="+mj-ea"/>
                <a:ea typeface="+mj-ea"/>
              </a:rPr>
              <a:t>대부분의 환경에서 사용가능</a:t>
            </a:r>
          </a:p>
        </p:txBody>
      </p:sp>
      <p:pic>
        <p:nvPicPr>
          <p:cNvPr id="5" name="Picture 6" descr="RFID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54" y="2612670"/>
            <a:ext cx="72009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4754421" y="5080974"/>
            <a:ext cx="6312776" cy="1620077"/>
            <a:chOff x="476" y="2251"/>
            <a:chExt cx="5081" cy="1742"/>
          </a:xfrm>
        </p:grpSpPr>
        <p:pic>
          <p:nvPicPr>
            <p:cNvPr id="7" name="Picture 15" descr="matrics-plastic-t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251"/>
              <a:ext cx="1451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856" y="2341"/>
              <a:ext cx="4701" cy="1652"/>
              <a:chOff x="856" y="2341"/>
              <a:chExt cx="4701" cy="1652"/>
            </a:xfrm>
          </p:grpSpPr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3833" y="2350"/>
                <a:ext cx="1724" cy="1563"/>
                <a:chOff x="3651" y="1026"/>
                <a:chExt cx="1724" cy="1563"/>
              </a:xfrm>
            </p:grpSpPr>
            <p:graphicFrame>
              <p:nvGraphicFramePr>
                <p:cNvPr id="13" name="Object 18"/>
                <p:cNvGraphicFramePr>
                  <a:graphicFrameLocks noChangeAspect="1"/>
                </p:cNvGraphicFramePr>
                <p:nvPr/>
              </p:nvGraphicFramePr>
              <p:xfrm>
                <a:off x="3651" y="1026"/>
                <a:ext cx="1724" cy="13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12" name="비트맵 이미지" r:id="rId5" imgW="4401164" imgH="3371429" progId="Paint.Picture">
                        <p:embed/>
                      </p:oleObj>
                    </mc:Choice>
                    <mc:Fallback>
                      <p:oleObj name="비트맵 이미지" r:id="rId5" imgW="4401164" imgH="3371429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51" y="1026"/>
                              <a:ext cx="1724" cy="132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bg2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043" y="2388"/>
                  <a:ext cx="953" cy="2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200">
                      <a:solidFill>
                        <a:srgbClr val="000000"/>
                      </a:solidFill>
                      <a:latin typeface="Arial" panose="020B0604020202020204" pitchFamily="34" charset="0"/>
                      <a:ea typeface="HY견고딕" panose="02030600000101010101" pitchFamily="18" charset="-127"/>
                    </a:rPr>
                    <a:t>- Hitachi MU chip</a:t>
                  </a:r>
                </a:p>
              </p:txBody>
            </p:sp>
          </p:grpSp>
          <p:graphicFrame>
            <p:nvGraphicFramePr>
              <p:cNvPr id="10" name="Object 20"/>
              <p:cNvGraphicFramePr>
                <a:graphicFrameLocks noChangeAspect="1"/>
              </p:cNvGraphicFramePr>
              <p:nvPr/>
            </p:nvGraphicFramePr>
            <p:xfrm>
              <a:off x="2245" y="2341"/>
              <a:ext cx="1318" cy="1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3" name="훈민정음" r:id="rId7" imgW="952545" imgH="923743" progId="hunmin.doc">
                      <p:embed/>
                    </p:oleObj>
                  </mc:Choice>
                  <mc:Fallback>
                    <p:oleObj name="훈민정음" r:id="rId7" imgW="952545" imgH="923743" progId="hunmin.doc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5" y="2341"/>
                            <a:ext cx="1318" cy="12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52363" dir="842175" algn="ctr" rotWithShape="0">
                                    <a:srgbClr val="999999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856" y="3748"/>
                <a:ext cx="658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77F8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1600" b="0" dirty="0">
                    <a:solidFill>
                      <a:srgbClr val="080808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900MHz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2626" y="3702"/>
                <a:ext cx="788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77F8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1600" b="0">
                    <a:solidFill>
                      <a:srgbClr val="080808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13.56MHz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96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/>
              <a:t>광대역통합망</a:t>
            </a:r>
            <a:r>
              <a:rPr lang="en-US" altLang="ko-KR"/>
              <a:t>(BcN:Brodband Convergence Network)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ko-KR" altLang="en-US" sz="2400" dirty="0">
                <a:latin typeface="+mj-ea"/>
                <a:ea typeface="+mj-ea"/>
              </a:rPr>
              <a:t>통신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방송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인터넷 등을 통합한 </a:t>
            </a:r>
            <a:r>
              <a:rPr lang="ko-KR" altLang="en-US" sz="2400" dirty="0" err="1">
                <a:latin typeface="+mj-ea"/>
                <a:ea typeface="+mj-ea"/>
              </a:rPr>
              <a:t>광대역</a:t>
            </a:r>
            <a:r>
              <a:rPr lang="ko-KR" altLang="en-US" sz="2400" dirty="0">
                <a:latin typeface="+mj-ea"/>
                <a:ea typeface="+mj-ea"/>
              </a:rPr>
              <a:t> 멀티미디어서비스를 언제 어디서나 이용할 수 있는 네트워크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400" dirty="0">
                <a:latin typeface="+mj-ea"/>
                <a:ea typeface="+mj-ea"/>
              </a:rPr>
              <a:t>8</a:t>
            </a:r>
            <a:r>
              <a:rPr lang="ko-KR" altLang="en-US" sz="2400" dirty="0">
                <a:latin typeface="+mj-ea"/>
                <a:ea typeface="+mj-ea"/>
              </a:rPr>
              <a:t>차선 </a:t>
            </a:r>
            <a:r>
              <a:rPr lang="ko-KR" altLang="en-US" sz="2400" dirty="0" err="1">
                <a:latin typeface="+mj-ea"/>
                <a:ea typeface="+mj-ea"/>
              </a:rPr>
              <a:t>고속도로급</a:t>
            </a:r>
            <a:r>
              <a:rPr lang="ko-KR" altLang="en-US" sz="2400" dirty="0">
                <a:latin typeface="+mj-ea"/>
                <a:ea typeface="+mj-ea"/>
              </a:rPr>
              <a:t> 통신망</a:t>
            </a:r>
            <a:r>
              <a:rPr lang="en-US" altLang="ko-KR" sz="2400" dirty="0">
                <a:latin typeface="+mj-ea"/>
                <a:ea typeface="+mj-ea"/>
              </a:rPr>
              <a:t>…</a:t>
            </a:r>
            <a:r>
              <a:rPr lang="ko-KR" altLang="en-US" sz="2400" dirty="0">
                <a:latin typeface="+mj-ea"/>
                <a:ea typeface="+mj-ea"/>
              </a:rPr>
              <a:t>영화 같은 고화질 </a:t>
            </a:r>
            <a:r>
              <a:rPr lang="en-US" altLang="ko-KR" sz="2400" dirty="0">
                <a:latin typeface="+mj-ea"/>
                <a:ea typeface="+mj-ea"/>
              </a:rPr>
              <a:t>HD-TV </a:t>
            </a:r>
            <a:r>
              <a:rPr lang="ko-KR" altLang="en-US" sz="2400" dirty="0">
                <a:latin typeface="+mj-ea"/>
                <a:ea typeface="+mj-ea"/>
              </a:rPr>
              <a:t>감상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400" dirty="0">
                <a:latin typeface="+mj-ea"/>
                <a:ea typeface="+mj-ea"/>
              </a:rPr>
              <a:t>2010</a:t>
            </a:r>
            <a:r>
              <a:rPr lang="ko-KR" altLang="en-US" sz="2400" dirty="0">
                <a:latin typeface="+mj-ea"/>
                <a:ea typeface="+mj-ea"/>
              </a:rPr>
              <a:t>년까지 </a:t>
            </a:r>
            <a:r>
              <a:rPr lang="en-US" altLang="ko-KR" sz="2400" dirty="0">
                <a:latin typeface="+mj-ea"/>
                <a:ea typeface="+mj-ea"/>
              </a:rPr>
              <a:t>2</a:t>
            </a:r>
            <a:r>
              <a:rPr lang="ko-KR" altLang="en-US" sz="2400" dirty="0">
                <a:latin typeface="+mj-ea"/>
                <a:ea typeface="+mj-ea"/>
              </a:rPr>
              <a:t>조원 투입</a:t>
            </a:r>
            <a:r>
              <a:rPr lang="en-US" altLang="ko-KR" sz="2400" dirty="0">
                <a:latin typeface="+mj-ea"/>
                <a:ea typeface="+mj-ea"/>
              </a:rPr>
              <a:t>, 50</a:t>
            </a:r>
            <a:r>
              <a:rPr lang="ko-KR" altLang="en-US" sz="2400" dirty="0">
                <a:latin typeface="+mj-ea"/>
                <a:ea typeface="+mj-ea"/>
              </a:rPr>
              <a:t>배 속도의 </a:t>
            </a:r>
            <a:r>
              <a:rPr lang="en-US" altLang="ko-KR" sz="2400" dirty="0">
                <a:latin typeface="+mj-ea"/>
                <a:ea typeface="+mj-ea"/>
              </a:rPr>
              <a:t>50~100Mbps</a:t>
            </a:r>
            <a:r>
              <a:rPr lang="ko-KR" altLang="en-US" sz="2400" dirty="0">
                <a:latin typeface="+mj-ea"/>
                <a:ea typeface="+mj-ea"/>
              </a:rPr>
              <a:t>급 설치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400" dirty="0">
                <a:latin typeface="+mj-ea"/>
                <a:ea typeface="+mj-ea"/>
              </a:rPr>
              <a:t>TV</a:t>
            </a:r>
            <a:r>
              <a:rPr lang="ko-KR" altLang="en-US" sz="2400" dirty="0">
                <a:latin typeface="+mj-ea"/>
                <a:ea typeface="+mj-ea"/>
              </a:rPr>
              <a:t>를 비디오처럼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안방에서 회화 수업을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dirty="0">
                <a:latin typeface="+mj-ea"/>
                <a:ea typeface="+mj-ea"/>
              </a:rPr>
              <a:t>한국 </a:t>
            </a:r>
            <a:r>
              <a:rPr lang="en-US" altLang="ko-KR" sz="2400" dirty="0" err="1">
                <a:latin typeface="+mj-ea"/>
                <a:ea typeface="+mj-ea"/>
              </a:rPr>
              <a:t>BcN</a:t>
            </a:r>
            <a:r>
              <a:rPr lang="ko-KR" altLang="en-US" sz="2400" dirty="0">
                <a:latin typeface="+mj-ea"/>
                <a:ea typeface="+mj-ea"/>
              </a:rPr>
              <a:t>은 세계적 벤치마킹 대상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400" dirty="0">
                <a:latin typeface="+mj-ea"/>
                <a:ea typeface="+mj-ea"/>
              </a:rPr>
              <a:t>2010</a:t>
            </a:r>
            <a:r>
              <a:rPr lang="ko-KR" altLang="en-US" sz="2400" dirty="0">
                <a:latin typeface="+mj-ea"/>
                <a:ea typeface="+mj-ea"/>
              </a:rPr>
              <a:t>년 누적 생산 </a:t>
            </a:r>
            <a:r>
              <a:rPr lang="en-US" altLang="ko-KR" sz="2400" dirty="0">
                <a:latin typeface="+mj-ea"/>
                <a:ea typeface="+mj-ea"/>
              </a:rPr>
              <a:t>111</a:t>
            </a:r>
            <a:r>
              <a:rPr lang="ko-KR" altLang="en-US" sz="2400" dirty="0">
                <a:latin typeface="+mj-ea"/>
                <a:ea typeface="+mj-ea"/>
              </a:rPr>
              <a:t>조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수출 </a:t>
            </a:r>
            <a:r>
              <a:rPr lang="en-US" altLang="ko-KR" sz="2400" dirty="0">
                <a:latin typeface="+mj-ea"/>
                <a:ea typeface="+mj-ea"/>
              </a:rPr>
              <a:t>508</a:t>
            </a:r>
            <a:r>
              <a:rPr lang="ko-KR" altLang="en-US" sz="2400" dirty="0" err="1">
                <a:latin typeface="+mj-ea"/>
                <a:ea typeface="+mj-ea"/>
              </a:rPr>
              <a:t>억달러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26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>
                <a:solidFill>
                  <a:schemeClr val="tx1"/>
                </a:solidFill>
              </a:rPr>
              <a:t>USN </a:t>
            </a:r>
            <a:r>
              <a:rPr lang="ko-KR" altLang="en-US" smtClean="0">
                <a:solidFill>
                  <a:schemeClr val="tx1"/>
                </a:solidFill>
              </a:rPr>
              <a:t>이란 </a:t>
            </a:r>
            <a:r>
              <a:rPr lang="en-US" altLang="ko-KR" smtClean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33795" name="Group 5"/>
          <p:cNvGrpSpPr>
            <a:grpSpLocks/>
          </p:cNvGrpSpPr>
          <p:nvPr/>
        </p:nvGrpSpPr>
        <p:grpSpPr bwMode="auto">
          <a:xfrm>
            <a:off x="2063751" y="1389063"/>
            <a:ext cx="8208963" cy="1439862"/>
            <a:chOff x="340" y="875"/>
            <a:chExt cx="5171" cy="907"/>
          </a:xfrm>
        </p:grpSpPr>
        <p:sp>
          <p:nvSpPr>
            <p:cNvPr id="34812" name="AutoShape 6"/>
            <p:cNvSpPr>
              <a:spLocks noChangeArrowheads="1"/>
            </p:cNvSpPr>
            <p:nvPr/>
          </p:nvSpPr>
          <p:spPr bwMode="auto">
            <a:xfrm>
              <a:off x="340" y="921"/>
              <a:ext cx="5171" cy="861"/>
            </a:xfrm>
            <a:prstGeom prst="roundRect">
              <a:avLst>
                <a:gd name="adj" fmla="val 9375"/>
              </a:avLst>
            </a:prstGeom>
            <a:gradFill rotWithShape="0">
              <a:gsLst>
                <a:gs pos="0">
                  <a:srgbClr val="DFE4EB"/>
                </a:gs>
                <a:gs pos="100000">
                  <a:srgbClr val="E1E5EC"/>
                </a:gs>
              </a:gsLst>
              <a:lin ang="5400000" scaled="1"/>
            </a:gradFill>
            <a:ln w="25400">
              <a:solidFill>
                <a:srgbClr val="9BABC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l" eaLnBrk="1" hangingPunct="1">
                <a:lnSpc>
                  <a:spcPct val="50000"/>
                </a:lnSpc>
                <a:spcBef>
                  <a:spcPct val="50000"/>
                </a:spcBef>
              </a:pPr>
              <a:endParaRPr lang="en-US" altLang="ko-KR" sz="1500" b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l" eaLnBrk="1" hangingPunct="1">
                <a:lnSpc>
                  <a:spcPct val="50000"/>
                </a:lnSpc>
                <a:spcBef>
                  <a:spcPct val="50000"/>
                </a:spcBef>
              </a:pPr>
              <a:endParaRPr lang="en-US" altLang="ko-KR" sz="2400" b="0">
                <a:solidFill>
                  <a:srgbClr val="00006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4813" name="Rectangle 7"/>
            <p:cNvSpPr>
              <a:spLocks noChangeArrowheads="1"/>
            </p:cNvSpPr>
            <p:nvPr/>
          </p:nvSpPr>
          <p:spPr bwMode="auto">
            <a:xfrm>
              <a:off x="521" y="875"/>
              <a:ext cx="2428" cy="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l" eaLnBrk="1" hangingPunct="1">
                <a:lnSpc>
                  <a:spcPct val="160000"/>
                </a:lnSpc>
                <a:buFontTx/>
                <a:buBlip>
                  <a:blip r:embed="rId3"/>
                </a:buBlip>
              </a:pPr>
              <a:r>
                <a:rPr lang="en-US" altLang="ko-KR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모든 사물에 태그 부착 </a:t>
              </a:r>
            </a:p>
            <a:p>
              <a:pPr algn="l" eaLnBrk="1" hangingPunct="1">
                <a:lnSpc>
                  <a:spcPct val="160000"/>
                </a:lnSpc>
                <a:buFontTx/>
                <a:buBlip>
                  <a:blip r:embed="rId3"/>
                </a:buBlip>
              </a:pPr>
              <a:r>
                <a:rPr lang="ko-KR" altLang="en-US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사물 정보 및 환경정보까지 감지</a:t>
              </a:r>
            </a:p>
            <a:p>
              <a:pPr algn="l" eaLnBrk="1" hangingPunct="1">
                <a:lnSpc>
                  <a:spcPct val="160000"/>
                </a:lnSpc>
                <a:buFontTx/>
                <a:buBlip>
                  <a:blip r:embed="rId3"/>
                </a:buBlip>
              </a:pPr>
              <a:r>
                <a:rPr lang="ko-KR" altLang="en-US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네트워크에 연결하여 실시간 관리</a:t>
              </a:r>
            </a:p>
          </p:txBody>
        </p:sp>
        <p:sp>
          <p:nvSpPr>
            <p:cNvPr id="34814" name="AutoShape 8"/>
            <p:cNvSpPr>
              <a:spLocks noChangeArrowheads="1"/>
            </p:cNvSpPr>
            <p:nvPr/>
          </p:nvSpPr>
          <p:spPr bwMode="auto">
            <a:xfrm rot="5400000">
              <a:off x="3922" y="467"/>
              <a:ext cx="227" cy="1225"/>
            </a:xfrm>
            <a:prstGeom prst="cube">
              <a:avLst>
                <a:gd name="adj" fmla="val 11667"/>
              </a:avLst>
            </a:prstGeom>
            <a:solidFill>
              <a:srgbClr val="3366CC"/>
            </a:solidFill>
            <a:ln w="12700">
              <a:solidFill>
                <a:srgbClr val="3366CC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</p:spPr>
          <p:txBody>
            <a:bodyPr rot="10800000" vert="eaVert" wrap="none" lIns="93663" tIns="46038" rIns="93663" bIns="46038" anchor="ctr"/>
            <a:lstStyle>
              <a:lvl1pPr defTabSz="927100" latinLnBrk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463550" indent="-285750" defTabSz="927100" latinLnBrk="1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927100" indent="-228600" defTabSz="9271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389063" indent="-228600" defTabSz="927100" latinLnBrk="1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1851025" indent="-228600" defTabSz="927100" latinLnBrk="1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308225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765425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222625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679825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400" i="1">
                  <a:solidFill>
                    <a:srgbClr val="FF0000"/>
                  </a:solidFill>
                  <a:latin typeface="Arial" panose="020B0604020202020204" pitchFamily="34" charset="0"/>
                  <a:ea typeface="HY견고딕" panose="02030600000101010101" pitchFamily="18" charset="-127"/>
                  <a:cs typeface="Arial" panose="020B0604020202020204" pitchFamily="34" charset="0"/>
                </a:rPr>
                <a:t>U</a:t>
              </a:r>
              <a:r>
                <a:rPr lang="en-US" altLang="ko-KR" sz="2000" i="1">
                  <a:solidFill>
                    <a:schemeClr val="bg2"/>
                  </a:solidFill>
                  <a:latin typeface="Arial" panose="020B0604020202020204" pitchFamily="34" charset="0"/>
                  <a:ea typeface="HY견고딕" panose="02030600000101010101" pitchFamily="18" charset="-127"/>
                  <a:cs typeface="Arial" panose="020B0604020202020204" pitchFamily="34" charset="0"/>
                </a:rPr>
                <a:t>biquitous</a:t>
              </a:r>
            </a:p>
          </p:txBody>
        </p:sp>
        <p:sp>
          <p:nvSpPr>
            <p:cNvPr id="34815" name="AutoShape 9"/>
            <p:cNvSpPr>
              <a:spLocks noChangeArrowheads="1"/>
            </p:cNvSpPr>
            <p:nvPr/>
          </p:nvSpPr>
          <p:spPr bwMode="auto">
            <a:xfrm rot="5400000">
              <a:off x="4103" y="738"/>
              <a:ext cx="227" cy="1225"/>
            </a:xfrm>
            <a:prstGeom prst="cube">
              <a:avLst>
                <a:gd name="adj" fmla="val 11667"/>
              </a:avLst>
            </a:prstGeom>
            <a:solidFill>
              <a:srgbClr val="3366CC"/>
            </a:solidFill>
            <a:ln w="12700">
              <a:solidFill>
                <a:srgbClr val="3366CC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</p:spPr>
          <p:txBody>
            <a:bodyPr rot="10800000" vert="eaVert" wrap="none" lIns="93663" tIns="46038" rIns="93663" bIns="46038" anchor="ctr"/>
            <a:lstStyle>
              <a:lvl1pPr defTabSz="927100" latinLnBrk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463550" indent="-285750" defTabSz="927100" latinLnBrk="1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927100" indent="-228600" defTabSz="9271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389063" indent="-228600" defTabSz="927100" latinLnBrk="1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1851025" indent="-228600" defTabSz="927100" latinLnBrk="1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308225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765425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222625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679825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400" i="1">
                  <a:solidFill>
                    <a:srgbClr val="FF0000"/>
                  </a:solidFill>
                  <a:latin typeface="Arial" panose="020B0604020202020204" pitchFamily="34" charset="0"/>
                  <a:ea typeface="HY견고딕" panose="02030600000101010101" pitchFamily="18" charset="-127"/>
                  <a:cs typeface="Arial" panose="020B0604020202020204" pitchFamily="34" charset="0"/>
                </a:rPr>
                <a:t>S</a:t>
              </a:r>
              <a:r>
                <a:rPr lang="en-US" altLang="ko-KR" sz="2000" i="1">
                  <a:solidFill>
                    <a:schemeClr val="bg2"/>
                  </a:solidFill>
                  <a:latin typeface="Arial" panose="020B0604020202020204" pitchFamily="34" charset="0"/>
                  <a:ea typeface="HY견고딕" panose="02030600000101010101" pitchFamily="18" charset="-127"/>
                  <a:cs typeface="Arial" panose="020B0604020202020204" pitchFamily="34" charset="0"/>
                </a:rPr>
                <a:t>ensor</a:t>
              </a:r>
            </a:p>
          </p:txBody>
        </p:sp>
        <p:sp>
          <p:nvSpPr>
            <p:cNvPr id="34816" name="AutoShap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4330" y="1011"/>
              <a:ext cx="227" cy="1225"/>
            </a:xfrm>
            <a:prstGeom prst="cube">
              <a:avLst>
                <a:gd name="adj" fmla="val 11667"/>
              </a:avLst>
            </a:prstGeom>
            <a:solidFill>
              <a:srgbClr val="3366CC"/>
            </a:solidFill>
            <a:ln w="12700">
              <a:solidFill>
                <a:srgbClr val="3366CC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</p:spPr>
          <p:txBody>
            <a:bodyPr rot="10800000" vert="eaVert" wrap="none" lIns="93663" tIns="46038" rIns="93663" bIns="46038" anchor="ctr"/>
            <a:lstStyle>
              <a:lvl1pPr defTabSz="927100" latinLnBrk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463550" indent="-285750" defTabSz="927100" latinLnBrk="1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927100" indent="-228600" defTabSz="9271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389063" indent="-228600" defTabSz="927100" latinLnBrk="1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1851025" indent="-228600" defTabSz="927100" latinLnBrk="1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308225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765425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222625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679825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400" i="1">
                  <a:solidFill>
                    <a:srgbClr val="FF0000"/>
                  </a:solidFill>
                  <a:latin typeface="Arial" panose="020B0604020202020204" pitchFamily="34" charset="0"/>
                  <a:ea typeface="HY견고딕" panose="02030600000101010101" pitchFamily="18" charset="-127"/>
                  <a:cs typeface="Arial" panose="020B0604020202020204" pitchFamily="34" charset="0"/>
                </a:rPr>
                <a:t>N</a:t>
              </a:r>
              <a:r>
                <a:rPr lang="en-US" altLang="ko-KR" sz="2000" i="1">
                  <a:solidFill>
                    <a:schemeClr val="bg2"/>
                  </a:solidFill>
                  <a:latin typeface="Arial" panose="020B0604020202020204" pitchFamily="34" charset="0"/>
                  <a:ea typeface="HY견고딕" panose="02030600000101010101" pitchFamily="18" charset="-127"/>
                  <a:cs typeface="Arial" panose="020B0604020202020204" pitchFamily="34" charset="0"/>
                </a:rPr>
                <a:t>etwork</a:t>
              </a:r>
            </a:p>
          </p:txBody>
        </p:sp>
        <p:sp>
          <p:nvSpPr>
            <p:cNvPr id="34817" name="Line 11"/>
            <p:cNvSpPr>
              <a:spLocks noChangeShapeType="1"/>
            </p:cNvSpPr>
            <p:nvPr/>
          </p:nvSpPr>
          <p:spPr bwMode="auto">
            <a:xfrm>
              <a:off x="2788" y="1073"/>
              <a:ext cx="726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34818" name="Line 12"/>
            <p:cNvSpPr>
              <a:spLocks noChangeShapeType="1"/>
            </p:cNvSpPr>
            <p:nvPr/>
          </p:nvSpPr>
          <p:spPr bwMode="auto">
            <a:xfrm>
              <a:off x="2879" y="1345"/>
              <a:ext cx="81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34819" name="Line 13"/>
            <p:cNvSpPr>
              <a:spLocks noChangeShapeType="1"/>
            </p:cNvSpPr>
            <p:nvPr/>
          </p:nvSpPr>
          <p:spPr bwMode="auto">
            <a:xfrm>
              <a:off x="2970" y="1617"/>
              <a:ext cx="952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</p:grpSp>
      <p:grpSp>
        <p:nvGrpSpPr>
          <p:cNvPr id="33796" name="Group 14"/>
          <p:cNvGrpSpPr>
            <a:grpSpLocks/>
          </p:cNvGrpSpPr>
          <p:nvPr/>
        </p:nvGrpSpPr>
        <p:grpSpPr bwMode="auto">
          <a:xfrm>
            <a:off x="1631950" y="2924176"/>
            <a:ext cx="8496300" cy="3457575"/>
            <a:chOff x="340" y="980"/>
            <a:chExt cx="5352" cy="2178"/>
          </a:xfrm>
        </p:grpSpPr>
        <p:pic>
          <p:nvPicPr>
            <p:cNvPr id="33797" name="Picture 15" descr="네온-3"/>
            <p:cNvPicPr>
              <a:picLocks noChangeAspect="1" noChangeArrowheads="1"/>
            </p:cNvPicPr>
            <p:nvPr/>
          </p:nvPicPr>
          <p:blipFill>
            <a:blip r:embed="rId5">
              <a:lum bright="-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980"/>
              <a:ext cx="2089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92" name="Rectangle 16"/>
            <p:cNvSpPr>
              <a:spLocks noChangeArrowheads="1"/>
            </p:cNvSpPr>
            <p:nvPr/>
          </p:nvSpPr>
          <p:spPr bwMode="auto">
            <a:xfrm>
              <a:off x="2382" y="1846"/>
              <a:ext cx="726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A4C258"/>
                      </a:gs>
                      <a:gs pos="100000">
                        <a:srgbClr val="D7E8A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9BBB5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0161" dir="1106097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latinLnBrk="1" hangingPunct="1">
                <a:lnSpc>
                  <a:spcPct val="90000"/>
                </a:lnSpc>
                <a:defRPr/>
              </a:pPr>
              <a:r>
                <a:rPr lang="en-US" altLang="ko-KR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USN</a:t>
              </a:r>
            </a:p>
          </p:txBody>
        </p:sp>
        <p:sp>
          <p:nvSpPr>
            <p:cNvPr id="33799" name="Oval 17"/>
            <p:cNvSpPr>
              <a:spLocks noChangeArrowheads="1"/>
            </p:cNvSpPr>
            <p:nvPr/>
          </p:nvSpPr>
          <p:spPr bwMode="auto">
            <a:xfrm>
              <a:off x="1565" y="1207"/>
              <a:ext cx="2359" cy="1723"/>
            </a:xfrm>
            <a:prstGeom prst="ellipse">
              <a:avLst/>
            </a:prstGeom>
            <a:noFill/>
            <a:ln w="76200" algn="ctr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A4C258"/>
                      </a:gs>
                      <a:gs pos="100000">
                        <a:srgbClr val="D7E8AC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0161" dir="1106097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33800" name="Group 18"/>
            <p:cNvGrpSpPr>
              <a:grpSpLocks/>
            </p:cNvGrpSpPr>
            <p:nvPr/>
          </p:nvGrpSpPr>
          <p:grpSpPr bwMode="auto">
            <a:xfrm>
              <a:off x="3165" y="1059"/>
              <a:ext cx="766" cy="766"/>
              <a:chOff x="4290" y="1706"/>
              <a:chExt cx="766" cy="766"/>
            </a:xfrm>
          </p:grpSpPr>
          <p:sp>
            <p:nvSpPr>
              <p:cNvPr id="34810" name="Oval 19"/>
              <p:cNvSpPr>
                <a:spLocks noChangeArrowheads="1"/>
              </p:cNvSpPr>
              <p:nvPr/>
            </p:nvSpPr>
            <p:spPr bwMode="auto">
              <a:xfrm>
                <a:off x="4290" y="1706"/>
                <a:ext cx="766" cy="766"/>
              </a:xfrm>
              <a:prstGeom prst="ellipse">
                <a:avLst/>
              </a:prstGeom>
              <a:gradFill rotWithShape="1">
                <a:gsLst>
                  <a:gs pos="0">
                    <a:srgbClr val="C5CEDB"/>
                  </a:gs>
                  <a:gs pos="100000">
                    <a:srgbClr val="FFFFFF">
                      <a:alpha val="20000"/>
                    </a:srgbClr>
                  </a:gs>
                </a:gsLst>
                <a:lin ang="5400000" scaled="1"/>
              </a:gradFill>
              <a:ln w="12700" algn="ctr">
                <a:solidFill>
                  <a:srgbClr val="C5CED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1396" name="Oval 20"/>
              <p:cNvSpPr>
                <a:spLocks noChangeArrowheads="1"/>
              </p:cNvSpPr>
              <p:nvPr/>
            </p:nvSpPr>
            <p:spPr bwMode="auto">
              <a:xfrm>
                <a:off x="4330" y="1746"/>
                <a:ext cx="686" cy="686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  <a:alpha val="20000"/>
                    </a:schemeClr>
                  </a:gs>
                </a:gsLst>
                <a:lin ang="5400000" scaled="1"/>
              </a:gradFill>
              <a:ln w="19050" algn="ctr">
                <a:solidFill>
                  <a:srgbClr val="0066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grpSp>
          <p:nvGrpSpPr>
            <p:cNvPr id="33801" name="Group 21"/>
            <p:cNvGrpSpPr>
              <a:grpSpLocks/>
            </p:cNvGrpSpPr>
            <p:nvPr/>
          </p:nvGrpSpPr>
          <p:grpSpPr bwMode="auto">
            <a:xfrm>
              <a:off x="3697" y="1685"/>
              <a:ext cx="766" cy="766"/>
              <a:chOff x="4290" y="1706"/>
              <a:chExt cx="766" cy="766"/>
            </a:xfrm>
          </p:grpSpPr>
          <p:sp>
            <p:nvSpPr>
              <p:cNvPr id="34808" name="Oval 22"/>
              <p:cNvSpPr>
                <a:spLocks noChangeArrowheads="1"/>
              </p:cNvSpPr>
              <p:nvPr/>
            </p:nvSpPr>
            <p:spPr bwMode="auto">
              <a:xfrm>
                <a:off x="4290" y="1706"/>
                <a:ext cx="766" cy="766"/>
              </a:xfrm>
              <a:prstGeom prst="ellipse">
                <a:avLst/>
              </a:prstGeom>
              <a:gradFill rotWithShape="1">
                <a:gsLst>
                  <a:gs pos="0">
                    <a:srgbClr val="C5CEDB"/>
                  </a:gs>
                  <a:gs pos="100000">
                    <a:srgbClr val="FFFFFF">
                      <a:alpha val="20000"/>
                    </a:srgbClr>
                  </a:gs>
                </a:gsLst>
                <a:lin ang="5400000" scaled="1"/>
              </a:gradFill>
              <a:ln w="12700" algn="ctr">
                <a:solidFill>
                  <a:srgbClr val="C5CED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1399" name="Oval 23"/>
              <p:cNvSpPr>
                <a:spLocks noChangeArrowheads="1"/>
              </p:cNvSpPr>
              <p:nvPr/>
            </p:nvSpPr>
            <p:spPr bwMode="auto">
              <a:xfrm>
                <a:off x="4330" y="1746"/>
                <a:ext cx="686" cy="686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  <a:alpha val="20000"/>
                    </a:schemeClr>
                  </a:gs>
                </a:gsLst>
                <a:lin ang="5400000" scaled="1"/>
              </a:gradFill>
              <a:ln w="19050" algn="ctr">
                <a:solidFill>
                  <a:srgbClr val="0066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grpSp>
          <p:nvGrpSpPr>
            <p:cNvPr id="33802" name="Group 24"/>
            <p:cNvGrpSpPr>
              <a:grpSpLocks/>
            </p:cNvGrpSpPr>
            <p:nvPr/>
          </p:nvGrpSpPr>
          <p:grpSpPr bwMode="auto">
            <a:xfrm>
              <a:off x="3198" y="2323"/>
              <a:ext cx="766" cy="766"/>
              <a:chOff x="4290" y="1706"/>
              <a:chExt cx="766" cy="766"/>
            </a:xfrm>
          </p:grpSpPr>
          <p:sp>
            <p:nvSpPr>
              <p:cNvPr id="34806" name="Oval 25"/>
              <p:cNvSpPr>
                <a:spLocks noChangeArrowheads="1"/>
              </p:cNvSpPr>
              <p:nvPr/>
            </p:nvSpPr>
            <p:spPr bwMode="auto">
              <a:xfrm>
                <a:off x="4290" y="1706"/>
                <a:ext cx="766" cy="766"/>
              </a:xfrm>
              <a:prstGeom prst="ellipse">
                <a:avLst/>
              </a:prstGeom>
              <a:gradFill rotWithShape="1">
                <a:gsLst>
                  <a:gs pos="0">
                    <a:srgbClr val="C5CEDB"/>
                  </a:gs>
                  <a:gs pos="100000">
                    <a:srgbClr val="FFFFFF">
                      <a:alpha val="20000"/>
                    </a:srgbClr>
                  </a:gs>
                </a:gsLst>
                <a:lin ang="5400000" scaled="1"/>
              </a:gradFill>
              <a:ln w="12700" algn="ctr">
                <a:solidFill>
                  <a:srgbClr val="C5CED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1402" name="Oval 26"/>
              <p:cNvSpPr>
                <a:spLocks noChangeArrowheads="1"/>
              </p:cNvSpPr>
              <p:nvPr/>
            </p:nvSpPr>
            <p:spPr bwMode="auto">
              <a:xfrm>
                <a:off x="4330" y="1746"/>
                <a:ext cx="686" cy="686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  <a:alpha val="20000"/>
                    </a:schemeClr>
                  </a:gs>
                </a:gsLst>
                <a:lin ang="5400000" scaled="1"/>
              </a:gradFill>
              <a:ln w="19050" algn="ctr">
                <a:solidFill>
                  <a:srgbClr val="0066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grpSp>
          <p:nvGrpSpPr>
            <p:cNvPr id="33803" name="Group 27"/>
            <p:cNvGrpSpPr>
              <a:grpSpLocks/>
            </p:cNvGrpSpPr>
            <p:nvPr/>
          </p:nvGrpSpPr>
          <p:grpSpPr bwMode="auto">
            <a:xfrm>
              <a:off x="1558" y="1092"/>
              <a:ext cx="766" cy="766"/>
              <a:chOff x="4290" y="1706"/>
              <a:chExt cx="766" cy="766"/>
            </a:xfrm>
          </p:grpSpPr>
          <p:sp>
            <p:nvSpPr>
              <p:cNvPr id="34804" name="Oval 28"/>
              <p:cNvSpPr>
                <a:spLocks noChangeArrowheads="1"/>
              </p:cNvSpPr>
              <p:nvPr/>
            </p:nvSpPr>
            <p:spPr bwMode="auto">
              <a:xfrm>
                <a:off x="4290" y="1706"/>
                <a:ext cx="766" cy="766"/>
              </a:xfrm>
              <a:prstGeom prst="ellipse">
                <a:avLst/>
              </a:prstGeom>
              <a:gradFill rotWithShape="1">
                <a:gsLst>
                  <a:gs pos="0">
                    <a:srgbClr val="C5CEDB"/>
                  </a:gs>
                  <a:gs pos="100000">
                    <a:srgbClr val="FFFFFF">
                      <a:alpha val="20000"/>
                    </a:srgbClr>
                  </a:gs>
                </a:gsLst>
                <a:lin ang="5400000" scaled="1"/>
              </a:gradFill>
              <a:ln w="12700" algn="ctr">
                <a:solidFill>
                  <a:srgbClr val="C5CED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1405" name="Oval 29"/>
              <p:cNvSpPr>
                <a:spLocks noChangeArrowheads="1"/>
              </p:cNvSpPr>
              <p:nvPr/>
            </p:nvSpPr>
            <p:spPr bwMode="auto">
              <a:xfrm>
                <a:off x="4330" y="1746"/>
                <a:ext cx="686" cy="686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  <a:alpha val="20000"/>
                    </a:schemeClr>
                  </a:gs>
                </a:gsLst>
                <a:lin ang="5400000" scaled="1"/>
              </a:gradFill>
              <a:ln w="19050" algn="ctr">
                <a:solidFill>
                  <a:srgbClr val="0066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grpSp>
          <p:nvGrpSpPr>
            <p:cNvPr id="33804" name="Group 30"/>
            <p:cNvGrpSpPr>
              <a:grpSpLocks/>
            </p:cNvGrpSpPr>
            <p:nvPr/>
          </p:nvGrpSpPr>
          <p:grpSpPr bwMode="auto">
            <a:xfrm>
              <a:off x="1099" y="1751"/>
              <a:ext cx="766" cy="766"/>
              <a:chOff x="4290" y="1706"/>
              <a:chExt cx="766" cy="766"/>
            </a:xfrm>
          </p:grpSpPr>
          <p:sp>
            <p:nvSpPr>
              <p:cNvPr id="34802" name="Oval 31"/>
              <p:cNvSpPr>
                <a:spLocks noChangeArrowheads="1"/>
              </p:cNvSpPr>
              <p:nvPr/>
            </p:nvSpPr>
            <p:spPr bwMode="auto">
              <a:xfrm>
                <a:off x="4290" y="1706"/>
                <a:ext cx="766" cy="766"/>
              </a:xfrm>
              <a:prstGeom prst="ellipse">
                <a:avLst/>
              </a:prstGeom>
              <a:gradFill rotWithShape="1">
                <a:gsLst>
                  <a:gs pos="0">
                    <a:srgbClr val="C5CEDB"/>
                  </a:gs>
                  <a:gs pos="100000">
                    <a:srgbClr val="FFFFFF">
                      <a:alpha val="20000"/>
                    </a:srgbClr>
                  </a:gs>
                </a:gsLst>
                <a:lin ang="5400000" scaled="1"/>
              </a:gradFill>
              <a:ln w="12700" algn="ctr">
                <a:solidFill>
                  <a:srgbClr val="C5CED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1408" name="Oval 32"/>
              <p:cNvSpPr>
                <a:spLocks noChangeArrowheads="1"/>
              </p:cNvSpPr>
              <p:nvPr/>
            </p:nvSpPr>
            <p:spPr bwMode="auto">
              <a:xfrm>
                <a:off x="4330" y="1746"/>
                <a:ext cx="686" cy="686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  <a:alpha val="20000"/>
                    </a:schemeClr>
                  </a:gs>
                </a:gsLst>
                <a:lin ang="5400000" scaled="1"/>
              </a:gradFill>
              <a:ln w="19050" algn="ctr">
                <a:solidFill>
                  <a:srgbClr val="0066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grpSp>
          <p:nvGrpSpPr>
            <p:cNvPr id="33805" name="Group 33"/>
            <p:cNvGrpSpPr>
              <a:grpSpLocks/>
            </p:cNvGrpSpPr>
            <p:nvPr/>
          </p:nvGrpSpPr>
          <p:grpSpPr bwMode="auto">
            <a:xfrm>
              <a:off x="1664" y="2333"/>
              <a:ext cx="766" cy="766"/>
              <a:chOff x="4290" y="1706"/>
              <a:chExt cx="766" cy="766"/>
            </a:xfrm>
          </p:grpSpPr>
          <p:sp>
            <p:nvSpPr>
              <p:cNvPr id="34800" name="Oval 34"/>
              <p:cNvSpPr>
                <a:spLocks noChangeArrowheads="1"/>
              </p:cNvSpPr>
              <p:nvPr/>
            </p:nvSpPr>
            <p:spPr bwMode="auto">
              <a:xfrm>
                <a:off x="4290" y="1706"/>
                <a:ext cx="766" cy="766"/>
              </a:xfrm>
              <a:prstGeom prst="ellipse">
                <a:avLst/>
              </a:prstGeom>
              <a:gradFill rotWithShape="1">
                <a:gsLst>
                  <a:gs pos="0">
                    <a:srgbClr val="C5CEDB"/>
                  </a:gs>
                  <a:gs pos="100000">
                    <a:srgbClr val="FFFFFF">
                      <a:alpha val="20000"/>
                    </a:srgbClr>
                  </a:gs>
                </a:gsLst>
                <a:lin ang="5400000" scaled="1"/>
              </a:gradFill>
              <a:ln w="12700" algn="ctr">
                <a:solidFill>
                  <a:srgbClr val="C5CED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algn="ctr" latinLnBrk="1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1411" name="Oval 35"/>
              <p:cNvSpPr>
                <a:spLocks noChangeArrowheads="1"/>
              </p:cNvSpPr>
              <p:nvPr/>
            </p:nvSpPr>
            <p:spPr bwMode="auto">
              <a:xfrm>
                <a:off x="4330" y="1746"/>
                <a:ext cx="686" cy="686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  <a:alpha val="20000"/>
                    </a:schemeClr>
                  </a:gs>
                </a:gsLst>
                <a:lin ang="5400000" scaled="1"/>
              </a:gradFill>
              <a:ln w="19050" algn="ctr">
                <a:solidFill>
                  <a:srgbClr val="0066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sp>
          <p:nvSpPr>
            <p:cNvPr id="33806" name="Text Box 36"/>
            <p:cNvSpPr txBox="1">
              <a:spLocks noChangeArrowheads="1"/>
            </p:cNvSpPr>
            <p:nvPr/>
          </p:nvSpPr>
          <p:spPr bwMode="auto">
            <a:xfrm>
              <a:off x="3925" y="2659"/>
              <a:ext cx="1271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l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ko-KR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환경 </a:t>
              </a:r>
              <a:r>
                <a:rPr lang="en-US" altLang="ko-KR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: </a:t>
              </a: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공해감시 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        </a:t>
              </a:r>
              <a:r>
                <a:rPr lang="en-US" altLang="ko-KR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자연</a:t>
              </a:r>
              <a:r>
                <a:rPr lang="en-US" altLang="ko-KR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재해관리</a:t>
              </a:r>
            </a:p>
          </p:txBody>
        </p:sp>
        <p:sp>
          <p:nvSpPr>
            <p:cNvPr id="33807" name="Rectangle 37"/>
            <p:cNvSpPr>
              <a:spLocks noChangeArrowheads="1"/>
            </p:cNvSpPr>
            <p:nvPr/>
          </p:nvSpPr>
          <p:spPr bwMode="auto">
            <a:xfrm>
              <a:off x="839" y="2659"/>
              <a:ext cx="95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l" eaLnBrk="1" hangingPunct="1"/>
              <a:r>
                <a:rPr lang="en-US" altLang="ko-KR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병원환자 관리</a:t>
              </a:r>
            </a:p>
          </p:txBody>
        </p:sp>
        <p:sp>
          <p:nvSpPr>
            <p:cNvPr id="33808" name="Text Box 38"/>
            <p:cNvSpPr txBox="1">
              <a:spLocks noChangeArrowheads="1"/>
            </p:cNvSpPr>
            <p:nvPr/>
          </p:nvSpPr>
          <p:spPr bwMode="auto">
            <a:xfrm>
              <a:off x="340" y="2024"/>
              <a:ext cx="86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홈 네트워크</a:t>
              </a:r>
            </a:p>
          </p:txBody>
        </p:sp>
        <p:sp>
          <p:nvSpPr>
            <p:cNvPr id="33809" name="Text Box 39"/>
            <p:cNvSpPr txBox="1">
              <a:spLocks noChangeArrowheads="1"/>
            </p:cNvSpPr>
            <p:nvPr/>
          </p:nvSpPr>
          <p:spPr bwMode="auto">
            <a:xfrm>
              <a:off x="4422" y="2094"/>
              <a:ext cx="1270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교통 </a:t>
              </a:r>
              <a:r>
                <a:rPr lang="en-US" altLang="ko-KR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: </a:t>
              </a: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텔레매틱스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        </a:t>
              </a:r>
              <a:r>
                <a:rPr lang="en-US" altLang="ko-KR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ITS</a:t>
              </a: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시스템  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        교통요금</a:t>
              </a:r>
            </a:p>
          </p:txBody>
        </p:sp>
        <p:sp>
          <p:nvSpPr>
            <p:cNvPr id="33810" name="Rectangle 40"/>
            <p:cNvSpPr>
              <a:spLocks noChangeArrowheads="1"/>
            </p:cNvSpPr>
            <p:nvPr/>
          </p:nvSpPr>
          <p:spPr bwMode="auto">
            <a:xfrm>
              <a:off x="3909" y="1177"/>
              <a:ext cx="1567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물류</a:t>
              </a:r>
              <a:r>
                <a:rPr lang="en-US" altLang="ko-KR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/</a:t>
              </a: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유통 </a:t>
              </a:r>
              <a:r>
                <a:rPr lang="en-US" altLang="ko-KR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: SCM, </a:t>
              </a: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재고관리</a:t>
              </a:r>
            </a:p>
            <a:p>
              <a:pPr algn="l" eaLnBrk="1" hangingPunct="1">
                <a:lnSpc>
                  <a:spcPct val="120000"/>
                </a:lnSpc>
              </a:pP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쇼핑센터 </a:t>
              </a:r>
              <a:r>
                <a:rPr lang="en-US" altLang="ko-KR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: </a:t>
              </a: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자동계산대</a:t>
              </a:r>
            </a:p>
          </p:txBody>
        </p:sp>
        <p:grpSp>
          <p:nvGrpSpPr>
            <p:cNvPr id="33811" name="Group 41"/>
            <p:cNvGrpSpPr>
              <a:grpSpLocks/>
            </p:cNvGrpSpPr>
            <p:nvPr/>
          </p:nvGrpSpPr>
          <p:grpSpPr bwMode="auto">
            <a:xfrm>
              <a:off x="3107" y="1660"/>
              <a:ext cx="545" cy="771"/>
              <a:chOff x="3288" y="1570"/>
              <a:chExt cx="545" cy="771"/>
            </a:xfrm>
          </p:grpSpPr>
          <p:sp>
            <p:nvSpPr>
              <p:cNvPr id="34797" name="Line 42"/>
              <p:cNvSpPr>
                <a:spLocks noChangeShapeType="1"/>
              </p:cNvSpPr>
              <p:nvPr/>
            </p:nvSpPr>
            <p:spPr bwMode="auto">
              <a:xfrm flipV="1">
                <a:off x="3288" y="1570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4798" name="Line 43"/>
              <p:cNvSpPr>
                <a:spLocks noChangeShapeType="1"/>
              </p:cNvSpPr>
              <p:nvPr/>
            </p:nvSpPr>
            <p:spPr bwMode="auto">
              <a:xfrm>
                <a:off x="3288" y="2205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4799" name="Line 44"/>
              <p:cNvSpPr>
                <a:spLocks noChangeShapeType="1"/>
              </p:cNvSpPr>
              <p:nvPr/>
            </p:nvSpPr>
            <p:spPr bwMode="auto">
              <a:xfrm>
                <a:off x="3334" y="1951"/>
                <a:ext cx="499" cy="0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33812" name="Group 45"/>
            <p:cNvGrpSpPr>
              <a:grpSpLocks/>
            </p:cNvGrpSpPr>
            <p:nvPr/>
          </p:nvGrpSpPr>
          <p:grpSpPr bwMode="auto">
            <a:xfrm flipH="1">
              <a:off x="1883" y="1660"/>
              <a:ext cx="545" cy="771"/>
              <a:chOff x="3288" y="1570"/>
              <a:chExt cx="545" cy="771"/>
            </a:xfrm>
          </p:grpSpPr>
          <p:sp>
            <p:nvSpPr>
              <p:cNvPr id="34794" name="Line 46"/>
              <p:cNvSpPr>
                <a:spLocks noChangeShapeType="1"/>
              </p:cNvSpPr>
              <p:nvPr/>
            </p:nvSpPr>
            <p:spPr bwMode="auto">
              <a:xfrm flipV="1">
                <a:off x="3288" y="1570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4795" name="Line 47"/>
              <p:cNvSpPr>
                <a:spLocks noChangeShapeType="1"/>
              </p:cNvSpPr>
              <p:nvPr/>
            </p:nvSpPr>
            <p:spPr bwMode="auto">
              <a:xfrm>
                <a:off x="3288" y="2205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4796" name="Line 48"/>
              <p:cNvSpPr>
                <a:spLocks noChangeShapeType="1"/>
              </p:cNvSpPr>
              <p:nvPr/>
            </p:nvSpPr>
            <p:spPr bwMode="auto">
              <a:xfrm>
                <a:off x="3334" y="1951"/>
                <a:ext cx="499" cy="0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0161" dir="1106097" algn="ctr" rotWithShape="0">
                        <a:srgbClr val="0033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33813" name="Group 49"/>
            <p:cNvGrpSpPr>
              <a:grpSpLocks/>
            </p:cNvGrpSpPr>
            <p:nvPr/>
          </p:nvGrpSpPr>
          <p:grpSpPr bwMode="auto">
            <a:xfrm>
              <a:off x="3787" y="1888"/>
              <a:ext cx="590" cy="317"/>
              <a:chOff x="4014" y="5653"/>
              <a:chExt cx="1042" cy="560"/>
            </a:xfrm>
          </p:grpSpPr>
          <p:pic>
            <p:nvPicPr>
              <p:cNvPr id="34792" name="Picture 50" descr="lls3i4jo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1" y="5653"/>
                <a:ext cx="725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793" name="Picture 51" descr="j0150080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014" y="5789"/>
                <a:ext cx="635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14" name="Group 52"/>
            <p:cNvGrpSpPr>
              <a:grpSpLocks/>
            </p:cNvGrpSpPr>
            <p:nvPr/>
          </p:nvGrpSpPr>
          <p:grpSpPr bwMode="auto">
            <a:xfrm>
              <a:off x="3243" y="1247"/>
              <a:ext cx="590" cy="377"/>
              <a:chOff x="1610" y="2296"/>
              <a:chExt cx="923" cy="590"/>
            </a:xfrm>
          </p:grpSpPr>
          <p:grpSp>
            <p:nvGrpSpPr>
              <p:cNvPr id="34309" name="Group 53"/>
              <p:cNvGrpSpPr>
                <a:grpSpLocks/>
              </p:cNvGrpSpPr>
              <p:nvPr/>
            </p:nvGrpSpPr>
            <p:grpSpPr bwMode="auto">
              <a:xfrm>
                <a:off x="1610" y="2341"/>
                <a:ext cx="499" cy="404"/>
                <a:chOff x="3974" y="1632"/>
                <a:chExt cx="747" cy="678"/>
              </a:xfrm>
            </p:grpSpPr>
            <p:grpSp>
              <p:nvGrpSpPr>
                <p:cNvPr id="34333" name="Group 54"/>
                <p:cNvGrpSpPr>
                  <a:grpSpLocks/>
                </p:cNvGrpSpPr>
                <p:nvPr/>
              </p:nvGrpSpPr>
              <p:grpSpPr bwMode="auto">
                <a:xfrm>
                  <a:off x="3974" y="1632"/>
                  <a:ext cx="747" cy="678"/>
                  <a:chOff x="3974" y="1632"/>
                  <a:chExt cx="747" cy="678"/>
                </a:xfrm>
              </p:grpSpPr>
              <p:pic>
                <p:nvPicPr>
                  <p:cNvPr id="34341" name="Picture 55" descr="IN01090_[1]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4" y="1632"/>
                    <a:ext cx="726" cy="6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3434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403" y="1970"/>
                    <a:ext cx="318" cy="211"/>
                    <a:chOff x="1383" y="1558"/>
                    <a:chExt cx="998" cy="738"/>
                  </a:xfrm>
                </p:grpSpPr>
                <p:sp>
                  <p:nvSpPr>
                    <p:cNvPr id="34643" name="AutoShape 5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383" y="1797"/>
                      <a:ext cx="998" cy="499"/>
                    </a:xfrm>
                    <a:prstGeom prst="cube">
                      <a:avLst>
                        <a:gd name="adj" fmla="val 73389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grpSp>
                  <p:nvGrpSpPr>
                    <p:cNvPr id="34644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5" y="1558"/>
                      <a:ext cx="410" cy="588"/>
                      <a:chOff x="1427" y="1752"/>
                      <a:chExt cx="410" cy="588"/>
                    </a:xfrm>
                  </p:grpSpPr>
                  <p:grpSp>
                    <p:nvGrpSpPr>
                      <p:cNvPr id="34756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7" y="1752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784" name="AutoShape 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785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786" name="Group 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789" name="Oval 6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90" name="Oval 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91" name="Oval 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787" name="Rectangl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788" name="Line 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757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8" y="184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776" name="AutoShape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777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778" name="Group 7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781" name="Oval 7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82" name="Oval 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83" name="Oval 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779" name="Rectangl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780" name="Line 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758" name="Group 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9" y="1933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768" name="AutoShape 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769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770" name="Group 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773" name="Oval 8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74" name="Oval 8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75" name="Oval 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771" name="Rectangl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772" name="Lin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759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" y="202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760" name="AutoShape 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761" name="Group 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762" name="Group 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765" name="Oval 9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66" name="Oval 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67" name="Oval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763" name="Rectangle 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764" name="Line 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4645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39" y="1560"/>
                      <a:ext cx="410" cy="588"/>
                      <a:chOff x="1427" y="1752"/>
                      <a:chExt cx="410" cy="588"/>
                    </a:xfrm>
                  </p:grpSpPr>
                  <p:grpSp>
                    <p:nvGrpSpPr>
                      <p:cNvPr id="34720" name="Group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7" y="1752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748" name="AutoShape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749" name="Group 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750" name="Group 9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753" name="Oval 10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54" name="Oval 10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55" name="Oval 10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751" name="Rectangl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752" name="Line 1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721" name="Group 1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8" y="184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740" name="AutoShape 1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741" name="Group 1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742" name="Group 1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745" name="Oval 10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46" name="Oval 11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47" name="Oval 11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743" name="Rectangle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744" name="Line 1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722" name="Group 1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9" y="1933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732" name="AutoShap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733" name="Group 1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734" name="Group 1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737" name="Oval 1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38" name="Oval 1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39" name="Oval 1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735" name="Rectangle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736" name="Line 1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723" name="Group 1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" y="202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724" name="AutoShape 1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725" name="Group 1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726" name="Group 1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729" name="Oval 12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30" name="Oval 1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31" name="Oval 1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727" name="Rectangle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728" name="Line 1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4646" name="Group 1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3" y="1558"/>
                      <a:ext cx="410" cy="588"/>
                      <a:chOff x="1427" y="1752"/>
                      <a:chExt cx="410" cy="588"/>
                    </a:xfrm>
                  </p:grpSpPr>
                  <p:grpSp>
                    <p:nvGrpSpPr>
                      <p:cNvPr id="34684" name="Group 1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7" y="1752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712" name="AutoShape 1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713" name="Group 1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714" name="Group 13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717" name="Oval 1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18" name="Oval 13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19" name="Oval 13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715" name="Rectangle 1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716" name="Line 1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685" name="Group 1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8" y="184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704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705" name="Group 1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706" name="Group 1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709" name="Oval 1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10" name="Oval 1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11" name="Oval 1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707" name="Rectangle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708" name="Line 1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686" name="Group 1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9" y="1933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696" name="AutoShape 1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697" name="Group 1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698" name="Group 15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701" name="Oval 15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02" name="Oval 1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703" name="Oval 15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699" name="Rectangl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700" name="Line 1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687" name="Group 1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" y="202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688" name="AutoShape 1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689" name="Group 1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690" name="Group 1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693" name="Oval 1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94" name="Oval 1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95" name="Oval 16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691" name="Rectangle 1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692" name="Line 1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4647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7" y="1558"/>
                      <a:ext cx="410" cy="588"/>
                      <a:chOff x="1427" y="1752"/>
                      <a:chExt cx="410" cy="588"/>
                    </a:xfrm>
                  </p:grpSpPr>
                  <p:grpSp>
                    <p:nvGrpSpPr>
                      <p:cNvPr id="34648" name="Group 1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7" y="1752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676" name="AutoShape 1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677" name="Group 1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678" name="Group 1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681" name="Oval 1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82" name="Oval 1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83" name="Oval 17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679" name="Rectangle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680" name="Line 1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649" name="Group 1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8" y="184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668" name="AutoShape 1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669" name="Group 1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670" name="Group 1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673" name="Oval 1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74" name="Oval 18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75" name="Oval 18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671" name="Rectangle 1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672" name="Line 1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650" name="Group 1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9" y="1933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660" name="AutoShap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661" name="Group 1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662" name="Group 1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665" name="Oval 1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66" name="Oval 1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67" name="Oval 1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663" name="Rectangle 1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664" name="Line 1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651" name="Group 1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" y="202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652" name="AutoShap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653" name="Group 1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654" name="Group 20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657" name="Oval 20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58" name="Oval 20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59" name="Oval 20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655" name="Rectangle 2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656" name="Line 2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34343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4390" y="1813"/>
                    <a:ext cx="318" cy="211"/>
                    <a:chOff x="1383" y="1558"/>
                    <a:chExt cx="998" cy="738"/>
                  </a:xfrm>
                </p:grpSpPr>
                <p:sp>
                  <p:nvSpPr>
                    <p:cNvPr id="34494" name="AutoShape 20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383" y="1797"/>
                      <a:ext cx="998" cy="499"/>
                    </a:xfrm>
                    <a:prstGeom prst="cube">
                      <a:avLst>
                        <a:gd name="adj" fmla="val 73389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grpSp>
                  <p:nvGrpSpPr>
                    <p:cNvPr id="34495" name="Group 2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5" y="1558"/>
                      <a:ext cx="410" cy="588"/>
                      <a:chOff x="1427" y="1752"/>
                      <a:chExt cx="410" cy="588"/>
                    </a:xfrm>
                  </p:grpSpPr>
                  <p:grpSp>
                    <p:nvGrpSpPr>
                      <p:cNvPr id="34607" name="Group 2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7" y="1752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635" name="AutoShape 2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636" name="Group 2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637" name="Group 2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640" name="Oval 21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41" name="Oval 21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42" name="Oval 2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638" name="Rectangle 2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639" name="Line 2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608" name="Group 2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8" y="184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627" name="AutoShape 2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628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629" name="Group 2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632" name="Oval 22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33" name="Oval 2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34" name="Oval 2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630" name="Rectangle 2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631" name="Line 2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609" name="Group 2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9" y="1933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619" name="AutoShape 2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620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621" name="Group 23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624" name="Oval 2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25" name="Oval 2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26" name="Oval 2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622" name="Rectangl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623" name="Line 2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610" name="Group 2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" y="202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611" name="AutoShape 2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612" name="Group 2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613" name="Group 2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616" name="Oval 24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17" name="Oval 2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18" name="Oval 24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614" name="Rectangle 2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615" name="Line 2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4496" name="Group 2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39" y="1560"/>
                      <a:ext cx="410" cy="588"/>
                      <a:chOff x="1427" y="1752"/>
                      <a:chExt cx="410" cy="588"/>
                    </a:xfrm>
                  </p:grpSpPr>
                  <p:grpSp>
                    <p:nvGrpSpPr>
                      <p:cNvPr id="34571" name="Group 2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7" y="1752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599" name="AutoShape 2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600" name="Group 2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601" name="Group 2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604" name="Oval 25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05" name="Oval 25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606" name="Oval 25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602" name="Rectangle 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603" name="Line 2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572" name="Group 2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8" y="184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591" name="AutoShape 2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592" name="Group 2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593" name="Group 2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596" name="Oval 25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97" name="Oval 26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98" name="Oval 26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594" name="Rectangle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595" name="Line 2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573" name="Group 2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9" y="1933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583" name="AutoShape 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584" name="Group 2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585" name="Group 2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588" name="Oval 26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89" name="Oval 26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90" name="Oval 27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586" name="Rectangle 2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587" name="Line 2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574" name="Group 2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" y="202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575" name="AutoShape 2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576" name="Group 2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577" name="Group 2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580" name="Oval 2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81" name="Oval 27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82" name="Oval 27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578" name="Rectangle 2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579" name="Line 2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4497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3" y="1558"/>
                      <a:ext cx="410" cy="588"/>
                      <a:chOff x="1427" y="1752"/>
                      <a:chExt cx="410" cy="588"/>
                    </a:xfrm>
                  </p:grpSpPr>
                  <p:grpSp>
                    <p:nvGrpSpPr>
                      <p:cNvPr id="34535" name="Group 2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7" y="1752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563" name="AutoShape 2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564" name="Group 2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565" name="Group 28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568" name="Oval 28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69" name="Oval 28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70" name="Oval 28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566" name="Rectangle 2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567" name="Line 2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536" name="Group 2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8" y="184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555" name="AutoShape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556" name="Group 2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557" name="Group 29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560" name="Oval 2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61" name="Oval 2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62" name="Oval 2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558" name="Rectangle 2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559" name="Line 3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537" name="Group 3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9" y="1933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547" name="AutoShape 3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548" name="Group 3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549" name="Group 30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552" name="Oval 30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53" name="Oval 30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54" name="Oval 30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550" name="Rectangle 3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551" name="Line 3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538" name="Group 3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" y="202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539" name="AutoShape 3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540" name="Group 3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541" name="Group 31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544" name="Oval 31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45" name="Oval 3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46" name="Oval 3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542" name="Rectangle 3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543" name="Line 3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4498" name="Group 3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7" y="1558"/>
                      <a:ext cx="410" cy="588"/>
                      <a:chOff x="1427" y="1752"/>
                      <a:chExt cx="410" cy="588"/>
                    </a:xfrm>
                  </p:grpSpPr>
                  <p:grpSp>
                    <p:nvGrpSpPr>
                      <p:cNvPr id="34499" name="Group 3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7" y="1752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527" name="AutoShape 3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528" name="Group 3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529" name="Group 3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532" name="Oval 3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33" name="Oval 3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34" name="Oval 3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530" name="Rectangle 3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531" name="Line 3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500" name="Group 3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8" y="184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519" name="AutoShape 3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520" name="Group 3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521" name="Group 3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524" name="Oval 3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25" name="Oval 3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26" name="Oval 33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522" name="Rectangl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523" name="Line 3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501" name="Group 3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9" y="1933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511" name="AutoShape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512" name="Group 3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513" name="Group 3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516" name="Oval 34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17" name="Oval 3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18" name="Oval 34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514" name="Rectangle 3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515" name="Line 3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502" name="Group 3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" y="202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503" name="AutoShape 3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504" name="Group 3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505" name="Group 3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508" name="Oval 35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09" name="Oval 35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510" name="Oval 35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506" name="Rectangle 3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507" name="Line 3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34344" name="Group 356"/>
                  <p:cNvGrpSpPr>
                    <a:grpSpLocks/>
                  </p:cNvGrpSpPr>
                  <p:nvPr/>
                </p:nvGrpSpPr>
                <p:grpSpPr bwMode="auto">
                  <a:xfrm>
                    <a:off x="4393" y="1662"/>
                    <a:ext cx="318" cy="211"/>
                    <a:chOff x="1383" y="1558"/>
                    <a:chExt cx="998" cy="738"/>
                  </a:xfrm>
                </p:grpSpPr>
                <p:sp>
                  <p:nvSpPr>
                    <p:cNvPr id="34345" name="AutoShape 35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383" y="1797"/>
                      <a:ext cx="998" cy="499"/>
                    </a:xfrm>
                    <a:prstGeom prst="cube">
                      <a:avLst>
                        <a:gd name="adj" fmla="val 73389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grpSp>
                  <p:nvGrpSpPr>
                    <p:cNvPr id="34346" name="Group 3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5" y="1558"/>
                      <a:ext cx="410" cy="588"/>
                      <a:chOff x="1427" y="1752"/>
                      <a:chExt cx="410" cy="588"/>
                    </a:xfrm>
                  </p:grpSpPr>
                  <p:grpSp>
                    <p:nvGrpSpPr>
                      <p:cNvPr id="34458" name="Group 3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7" y="1752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486" name="AutoShape 3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487" name="Group 3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488" name="Group 3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491" name="Oval 36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92" name="Oval 3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93" name="Oval 3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489" name="Rectangle 3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490" name="Line 3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459" name="Group 3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8" y="184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478" name="AutoShape 3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479" name="Group 3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480" name="Group 37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483" name="Oval 37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84" name="Oval 3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85" name="Oval 3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481" name="Rectangle 3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482" name="Line 3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460" name="Group 3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9" y="1933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470" name="AutoShape 3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471" name="Group 3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472" name="Group 3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475" name="Oval 38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76" name="Oval 38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77" name="Oval 3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473" name="Rectangle 3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474" name="Line 3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461" name="Group 3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" y="202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462" name="AutoShape 3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463" name="Group 3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464" name="Group 3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467" name="Oval 39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68" name="Oval 3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69" name="Oval 3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465" name="Rectangle 3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466" name="Line 3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4347" name="Group 3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39" y="1560"/>
                      <a:ext cx="410" cy="588"/>
                      <a:chOff x="1427" y="1752"/>
                      <a:chExt cx="410" cy="588"/>
                    </a:xfrm>
                  </p:grpSpPr>
                  <p:grpSp>
                    <p:nvGrpSpPr>
                      <p:cNvPr id="34422" name="Group 3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7" y="1752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450" name="AutoShape 3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451" name="Group 3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452" name="Group 39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455" name="Oval 40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56" name="Oval 40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57" name="Oval 40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453" name="Rectangle 4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454" name="Line 4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423" name="Group 4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8" y="184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442" name="AutoShape 4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443" name="Group 4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444" name="Group 4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447" name="Oval 40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48" name="Oval 41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49" name="Oval 41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445" name="Rectangle 4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446" name="Line 4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424" name="Group 4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9" y="1933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434" name="AutoShape 4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435" name="Group 4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436" name="Group 4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439" name="Oval 4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40" name="Oval 4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41" name="Oval 4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437" name="Rectangle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438" name="Line 4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425" name="Group 4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" y="202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426" name="AutoShape 4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427" name="Group 4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428" name="Group 4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431" name="Oval 42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32" name="Oval 4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33" name="Oval 4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429" name="Rectangle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430" name="Line 4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4348" name="Group 4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3" y="1558"/>
                      <a:ext cx="410" cy="588"/>
                      <a:chOff x="1427" y="1752"/>
                      <a:chExt cx="410" cy="588"/>
                    </a:xfrm>
                  </p:grpSpPr>
                  <p:grpSp>
                    <p:nvGrpSpPr>
                      <p:cNvPr id="34386" name="Group 4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7" y="1752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414" name="AutoShape 4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415" name="Group 4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416" name="Group 43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419" name="Oval 4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20" name="Oval 43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21" name="Oval 43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417" name="Rectangle 4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418" name="Line 4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387" name="Group 4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8" y="184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406" name="AutoShape 4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407" name="Group 4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408" name="Group 4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411" name="Oval 4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12" name="Oval 4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13" name="Oval 4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409" name="Rectangle 4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410" name="Line 4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388" name="Group 4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9" y="1933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398" name="AutoShape 4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399" name="Group 4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400" name="Group 45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403" name="Oval 45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04" name="Oval 4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405" name="Oval 45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401" name="Rectangle 4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402" name="Line 4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389" name="Group 4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" y="202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390" name="AutoShape 4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391" name="Group 4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392" name="Group 4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395" name="Oval 4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396" name="Oval 4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397" name="Oval 46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393" name="Rectangle 4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394" name="Line 4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4349" name="Group 4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7" y="1558"/>
                      <a:ext cx="410" cy="588"/>
                      <a:chOff x="1427" y="1752"/>
                      <a:chExt cx="410" cy="588"/>
                    </a:xfrm>
                  </p:grpSpPr>
                  <p:grpSp>
                    <p:nvGrpSpPr>
                      <p:cNvPr id="34350" name="Group 4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7" y="1752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378" name="AutoShape 4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379" name="Group 4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380" name="Group 4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383" name="Oval 4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384" name="Oval 4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385" name="Oval 47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381" name="Rectangle 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382" name="Line 4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351" name="Group 4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8" y="184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370" name="AutoShape 4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371" name="Group 4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372" name="Group 4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375" name="Oval 4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376" name="Oval 48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377" name="Oval 48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373" name="Rectangle 4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374" name="Line 4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352" name="Group 4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9" y="1933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362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363" name="Group 4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364" name="Group 4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367" name="Oval 4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368" name="Oval 4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369" name="Oval 4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365" name="Rectangle 4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366" name="Line 4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grpSp>
                    <p:nvGrpSpPr>
                      <p:cNvPr id="34353" name="Group 4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" y="2024"/>
                        <a:ext cx="137" cy="316"/>
                        <a:chOff x="793" y="1570"/>
                        <a:chExt cx="363" cy="680"/>
                      </a:xfrm>
                    </p:grpSpPr>
                    <p:sp>
                      <p:nvSpPr>
                        <p:cNvPr id="34354" name="AutoShape 4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" y="1570"/>
                          <a:ext cx="363" cy="680"/>
                        </a:xfrm>
                        <a:prstGeom prst="can">
                          <a:avLst>
                            <a:gd name="adj" fmla="val 46832"/>
                          </a:avLst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1pPr>
                          <a:lvl2pPr marL="742950" indent="-28575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2pPr>
                          <a:lvl3pPr marL="11430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3pPr>
                          <a:lvl4pPr marL="16002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4pPr>
                          <a:lvl5pPr marL="2057400" indent="-228600" algn="ctr" latinLnBrk="1"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굴림" panose="020B0600000101010101" pitchFamily="50" charset="-127"/>
                              <a:ea typeface="굴림" panose="020B0600000101010101" pitchFamily="50" charset="-127"/>
                            </a:defRPr>
                          </a:lvl9pPr>
                        </a:lstStyle>
                        <a:p>
                          <a:pPr eaLnBrk="1" hangingPunct="1"/>
                          <a:endParaRPr lang="ko-KR" altLang="en-US"/>
                        </a:p>
                      </p:txBody>
                    </p:sp>
                    <p:grpSp>
                      <p:nvGrpSpPr>
                        <p:cNvPr id="34355" name="Group 4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9" y="1842"/>
                          <a:ext cx="136" cy="271"/>
                          <a:chOff x="249" y="2114"/>
                          <a:chExt cx="408" cy="636"/>
                        </a:xfrm>
                      </p:grpSpPr>
                      <p:grpSp>
                        <p:nvGrpSpPr>
                          <p:cNvPr id="34356" name="Group 50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" y="2114"/>
                            <a:ext cx="227" cy="227"/>
                            <a:chOff x="1020" y="2523"/>
                            <a:chExt cx="227" cy="227"/>
                          </a:xfrm>
                        </p:grpSpPr>
                        <p:sp>
                          <p:nvSpPr>
                            <p:cNvPr id="34359" name="Oval 50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0" y="2523"/>
                              <a:ext cx="227" cy="22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360" name="Oval 50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6" y="2568"/>
                              <a:ext cx="136" cy="137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34361" name="Oval 50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1" y="2614"/>
                              <a:ext cx="45" cy="45"/>
                            </a:xfrm>
                            <a:prstGeom prst="ellipse">
                              <a:avLst/>
                            </a:prstGeom>
                            <a:noFill/>
                            <a:ln w="38100" cmpd="dbl">
                              <a:solidFill>
                                <a:srgbClr val="FF3399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1pPr>
                              <a:lvl2pPr marL="742950" indent="-28575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2pPr>
                              <a:lvl3pPr marL="11430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3pPr>
                              <a:lvl4pPr marL="16002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4pPr>
                              <a:lvl5pPr marL="2057400" indent="-228600" algn="ctr" latinLnBrk="1"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kumimoji="1" b="1">
                                  <a:solidFill>
                                    <a:schemeClr val="tx1"/>
                                  </a:solidFill>
                                  <a:latin typeface="굴림" panose="020B0600000101010101" pitchFamily="50" charset="-127"/>
                                  <a:ea typeface="굴림" panose="020B0600000101010101" pitchFamily="50" charset="-127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34357" name="Rectangle 5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" y="2523"/>
                            <a:ext cx="408" cy="22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>
                            <a:lvl1pPr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1pPr>
                            <a:lvl2pPr marL="742950" indent="-28575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2pPr>
                            <a:lvl3pPr marL="11430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3pPr>
                            <a:lvl4pPr marL="16002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4pPr>
                            <a:lvl5pPr marL="2057400" indent="-228600" algn="ctr" latinLnBrk="1"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kumimoji="1" b="1">
                                <a:solidFill>
                                  <a:schemeClr val="tx1"/>
                                </a:solidFill>
                                <a:latin typeface="굴림" panose="020B0600000101010101" pitchFamily="50" charset="-127"/>
                                <a:ea typeface="굴림" panose="020B0600000101010101" pitchFamily="50" charset="-127"/>
                              </a:defRPr>
                            </a:lvl9pPr>
                          </a:lstStyle>
                          <a:p>
                            <a:pPr eaLnBrk="1" hangingPunct="1"/>
                            <a:endParaRPr lang="ko-KR" altLang="ko-KR" sz="700" b="0">
                              <a:solidFill>
                                <a:srgbClr val="000000"/>
                              </a:solidFill>
                              <a:latin typeface="HY견고딕" panose="02030600000101010101" pitchFamily="18" charset="-127"/>
                              <a:ea typeface="HY견고딕" panose="02030600000101010101" pitchFamily="18" charset="-127"/>
                            </a:endParaRPr>
                          </a:p>
                        </p:txBody>
                      </p:sp>
                      <p:sp>
                        <p:nvSpPr>
                          <p:cNvPr id="34358" name="Line 5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5" y="2341"/>
                            <a:ext cx="0" cy="18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3399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34334" name="Group 506"/>
                <p:cNvGrpSpPr>
                  <a:grpSpLocks/>
                </p:cNvGrpSpPr>
                <p:nvPr/>
              </p:nvGrpSpPr>
              <p:grpSpPr bwMode="auto">
                <a:xfrm>
                  <a:off x="4027" y="2052"/>
                  <a:ext cx="52" cy="126"/>
                  <a:chOff x="249" y="2114"/>
                  <a:chExt cx="408" cy="636"/>
                </a:xfrm>
              </p:grpSpPr>
              <p:grpSp>
                <p:nvGrpSpPr>
                  <p:cNvPr id="34335" name="Group 507"/>
                  <p:cNvGrpSpPr>
                    <a:grpSpLocks/>
                  </p:cNvGrpSpPr>
                  <p:nvPr/>
                </p:nvGrpSpPr>
                <p:grpSpPr bwMode="auto">
                  <a:xfrm>
                    <a:off x="340" y="2114"/>
                    <a:ext cx="227" cy="227"/>
                    <a:chOff x="1020" y="2523"/>
                    <a:chExt cx="227" cy="227"/>
                  </a:xfrm>
                </p:grpSpPr>
                <p:sp>
                  <p:nvSpPr>
                    <p:cNvPr id="34338" name="Oval 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2523"/>
                      <a:ext cx="227" cy="227"/>
                    </a:xfrm>
                    <a:prstGeom prst="ellipse">
                      <a:avLst/>
                    </a:prstGeom>
                    <a:noFill/>
                    <a:ln w="38100" cmpd="dbl">
                      <a:solidFill>
                        <a:srgbClr val="FF33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4339" name="Oval 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6" y="2568"/>
                      <a:ext cx="136" cy="137"/>
                    </a:xfrm>
                    <a:prstGeom prst="ellipse">
                      <a:avLst/>
                    </a:prstGeom>
                    <a:noFill/>
                    <a:ln w="38100" cmpd="dbl">
                      <a:solidFill>
                        <a:srgbClr val="FF33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4340" name="Oval 5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1" y="2614"/>
                      <a:ext cx="45" cy="45"/>
                    </a:xfrm>
                    <a:prstGeom prst="ellipse">
                      <a:avLst/>
                    </a:prstGeom>
                    <a:noFill/>
                    <a:ln w="38100" cmpd="dbl">
                      <a:solidFill>
                        <a:srgbClr val="FF33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  <p:sp>
                <p:nvSpPr>
                  <p:cNvPr id="34336" name="Rectangle 511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523"/>
                    <a:ext cx="408" cy="227"/>
                  </a:xfrm>
                  <a:prstGeom prst="rect">
                    <a:avLst/>
                  </a:prstGeom>
                  <a:noFill/>
                  <a:ln w="9525">
                    <a:solidFill>
                      <a:srgbClr val="FF33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33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endParaRPr lang="ko-KR" altLang="ko-KR" sz="700" b="0">
                      <a:solidFill>
                        <a:srgbClr val="000000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sp>
                <p:nvSpPr>
                  <p:cNvPr id="34337" name="Line 5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5" y="2341"/>
                    <a:ext cx="0" cy="18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34310" name="Group 513"/>
              <p:cNvGrpSpPr>
                <a:grpSpLocks/>
              </p:cNvGrpSpPr>
              <p:nvPr/>
            </p:nvGrpSpPr>
            <p:grpSpPr bwMode="auto">
              <a:xfrm>
                <a:off x="2064" y="2296"/>
                <a:ext cx="469" cy="590"/>
                <a:chOff x="3152" y="2632"/>
                <a:chExt cx="1084" cy="1331"/>
              </a:xfrm>
            </p:grpSpPr>
            <p:pic>
              <p:nvPicPr>
                <p:cNvPr id="34311" name="Picture 514" descr="kjvbyinn[1]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2" y="2659"/>
                  <a:ext cx="1084" cy="1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4312" name="Group 515"/>
                <p:cNvGrpSpPr>
                  <a:grpSpLocks/>
                </p:cNvGrpSpPr>
                <p:nvPr/>
              </p:nvGrpSpPr>
              <p:grpSpPr bwMode="auto">
                <a:xfrm>
                  <a:off x="3961" y="2632"/>
                  <a:ext cx="98" cy="163"/>
                  <a:chOff x="249" y="2114"/>
                  <a:chExt cx="408" cy="636"/>
                </a:xfrm>
              </p:grpSpPr>
              <p:grpSp>
                <p:nvGrpSpPr>
                  <p:cNvPr id="34327" name="Group 516"/>
                  <p:cNvGrpSpPr>
                    <a:grpSpLocks/>
                  </p:cNvGrpSpPr>
                  <p:nvPr/>
                </p:nvGrpSpPr>
                <p:grpSpPr bwMode="auto">
                  <a:xfrm>
                    <a:off x="340" y="2114"/>
                    <a:ext cx="227" cy="227"/>
                    <a:chOff x="1020" y="2523"/>
                    <a:chExt cx="227" cy="227"/>
                  </a:xfrm>
                </p:grpSpPr>
                <p:sp>
                  <p:nvSpPr>
                    <p:cNvPr id="34330" name="Oval 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2523"/>
                      <a:ext cx="227" cy="2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mpd="dbl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ko-KR" sz="140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p:txBody>
                </p:sp>
                <p:sp>
                  <p:nvSpPr>
                    <p:cNvPr id="34331" name="Oval 5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6" y="2568"/>
                      <a:ext cx="136" cy="13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mpd="dbl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4332" name="Oval 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1" y="2614"/>
                      <a:ext cx="45" cy="4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mpd="dbl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  <p:sp>
                <p:nvSpPr>
                  <p:cNvPr id="34328" name="Rectangle 520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523"/>
                    <a:ext cx="408" cy="22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8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endParaRPr lang="ko-KR" altLang="ko-KR" sz="700" b="0">
                      <a:solidFill>
                        <a:srgbClr val="000000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sp>
                <p:nvSpPr>
                  <p:cNvPr id="34329" name="Line 5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5" y="2341"/>
                    <a:ext cx="0" cy="188"/>
                  </a:xfrm>
                  <a:prstGeom prst="line">
                    <a:avLst/>
                  </a:pr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34313" name="Group 522"/>
                <p:cNvGrpSpPr>
                  <a:grpSpLocks/>
                </p:cNvGrpSpPr>
                <p:nvPr/>
              </p:nvGrpSpPr>
              <p:grpSpPr bwMode="auto">
                <a:xfrm>
                  <a:off x="4014" y="2950"/>
                  <a:ext cx="98" cy="163"/>
                  <a:chOff x="249" y="2114"/>
                  <a:chExt cx="408" cy="636"/>
                </a:xfrm>
              </p:grpSpPr>
              <p:grpSp>
                <p:nvGrpSpPr>
                  <p:cNvPr id="34321" name="Group 523"/>
                  <p:cNvGrpSpPr>
                    <a:grpSpLocks/>
                  </p:cNvGrpSpPr>
                  <p:nvPr/>
                </p:nvGrpSpPr>
                <p:grpSpPr bwMode="auto">
                  <a:xfrm>
                    <a:off x="340" y="2114"/>
                    <a:ext cx="227" cy="227"/>
                    <a:chOff x="1020" y="2523"/>
                    <a:chExt cx="227" cy="227"/>
                  </a:xfrm>
                </p:grpSpPr>
                <p:sp>
                  <p:nvSpPr>
                    <p:cNvPr id="34324" name="Oval 5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2523"/>
                      <a:ext cx="227" cy="2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mpd="dbl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ko-KR" sz="140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p:txBody>
                </p:sp>
                <p:sp>
                  <p:nvSpPr>
                    <p:cNvPr id="34325" name="Oval 5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6" y="2568"/>
                      <a:ext cx="136" cy="13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mpd="dbl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4326" name="Oval 5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1" y="2614"/>
                      <a:ext cx="45" cy="4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mpd="dbl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  <p:sp>
                <p:nvSpPr>
                  <p:cNvPr id="34322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523"/>
                    <a:ext cx="408" cy="22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8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endParaRPr lang="ko-KR" altLang="ko-KR" sz="700" b="0">
                      <a:solidFill>
                        <a:srgbClr val="000000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sp>
                <p:nvSpPr>
                  <p:cNvPr id="34323" name="Line 5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5" y="2341"/>
                    <a:ext cx="0" cy="188"/>
                  </a:xfrm>
                  <a:prstGeom prst="line">
                    <a:avLst/>
                  </a:pr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34314" name="Group 529"/>
                <p:cNvGrpSpPr>
                  <a:grpSpLocks/>
                </p:cNvGrpSpPr>
                <p:nvPr/>
              </p:nvGrpSpPr>
              <p:grpSpPr bwMode="auto">
                <a:xfrm>
                  <a:off x="3787" y="2931"/>
                  <a:ext cx="98" cy="163"/>
                  <a:chOff x="249" y="2114"/>
                  <a:chExt cx="408" cy="636"/>
                </a:xfrm>
              </p:grpSpPr>
              <p:grpSp>
                <p:nvGrpSpPr>
                  <p:cNvPr id="34315" name="Group 530"/>
                  <p:cNvGrpSpPr>
                    <a:grpSpLocks/>
                  </p:cNvGrpSpPr>
                  <p:nvPr/>
                </p:nvGrpSpPr>
                <p:grpSpPr bwMode="auto">
                  <a:xfrm>
                    <a:off x="340" y="2114"/>
                    <a:ext cx="227" cy="227"/>
                    <a:chOff x="1020" y="2523"/>
                    <a:chExt cx="227" cy="227"/>
                  </a:xfrm>
                </p:grpSpPr>
                <p:sp>
                  <p:nvSpPr>
                    <p:cNvPr id="34318" name="Oval 5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2523"/>
                      <a:ext cx="227" cy="2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mpd="dbl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ko-KR" sz="140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p:txBody>
                </p:sp>
                <p:sp>
                  <p:nvSpPr>
                    <p:cNvPr id="34319" name="Oval 5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6" y="2568"/>
                      <a:ext cx="136" cy="13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mpd="dbl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4320" name="Oval 5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1" y="2614"/>
                      <a:ext cx="45" cy="4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mpd="dbl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  <p:sp>
                <p:nvSpPr>
                  <p:cNvPr id="34316" name="Rectangle 534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523"/>
                    <a:ext cx="408" cy="22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8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algn="ctr" latinLnBrk="1"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endParaRPr lang="ko-KR" altLang="ko-KR" sz="700" b="0">
                      <a:solidFill>
                        <a:srgbClr val="000000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sp>
                <p:nvSpPr>
                  <p:cNvPr id="34317" name="Line 5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5" y="2341"/>
                    <a:ext cx="0" cy="188"/>
                  </a:xfrm>
                  <a:prstGeom prst="line">
                    <a:avLst/>
                  </a:pr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</p:grpSp>
        </p:grpSp>
        <p:pic>
          <p:nvPicPr>
            <p:cNvPr id="33815" name="Picture 536" descr="zq2olkmz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" y="2443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16" name="Group 537"/>
            <p:cNvGrpSpPr>
              <a:grpSpLocks/>
            </p:cNvGrpSpPr>
            <p:nvPr/>
          </p:nvGrpSpPr>
          <p:grpSpPr bwMode="auto">
            <a:xfrm>
              <a:off x="1236" y="1933"/>
              <a:ext cx="520" cy="423"/>
              <a:chOff x="1200" y="672"/>
              <a:chExt cx="1296" cy="1201"/>
            </a:xfrm>
          </p:grpSpPr>
          <p:sp>
            <p:nvSpPr>
              <p:cNvPr id="33820" name="Freeform 538"/>
              <p:cNvSpPr>
                <a:spLocks/>
              </p:cNvSpPr>
              <p:nvPr/>
            </p:nvSpPr>
            <p:spPr bwMode="auto">
              <a:xfrm>
                <a:off x="1200" y="672"/>
                <a:ext cx="1296" cy="1008"/>
              </a:xfrm>
              <a:custGeom>
                <a:avLst/>
                <a:gdLst>
                  <a:gd name="T0" fmla="*/ 1066 w 6094"/>
                  <a:gd name="T1" fmla="*/ 121 h 7926"/>
                  <a:gd name="T2" fmla="*/ 1066 w 6094"/>
                  <a:gd name="T3" fmla="*/ 54 h 7926"/>
                  <a:gd name="T4" fmla="*/ 1053 w 6094"/>
                  <a:gd name="T5" fmla="*/ 54 h 7926"/>
                  <a:gd name="T6" fmla="*/ 1053 w 6094"/>
                  <a:gd name="T7" fmla="*/ 14 h 7926"/>
                  <a:gd name="T8" fmla="*/ 1194 w 6094"/>
                  <a:gd name="T9" fmla="*/ 14 h 7926"/>
                  <a:gd name="T10" fmla="*/ 1194 w 6094"/>
                  <a:gd name="T11" fmla="*/ 54 h 7926"/>
                  <a:gd name="T12" fmla="*/ 1181 w 6094"/>
                  <a:gd name="T13" fmla="*/ 54 h 7926"/>
                  <a:gd name="T14" fmla="*/ 1181 w 6094"/>
                  <a:gd name="T15" fmla="*/ 202 h 7926"/>
                  <a:gd name="T16" fmla="*/ 1296 w 6094"/>
                  <a:gd name="T17" fmla="*/ 278 h 7926"/>
                  <a:gd name="T18" fmla="*/ 1296 w 6094"/>
                  <a:gd name="T19" fmla="*/ 356 h 7926"/>
                  <a:gd name="T20" fmla="*/ 1218 w 6094"/>
                  <a:gd name="T21" fmla="*/ 355 h 7926"/>
                  <a:gd name="T22" fmla="*/ 1220 w 6094"/>
                  <a:gd name="T23" fmla="*/ 1008 h 7926"/>
                  <a:gd name="T24" fmla="*/ 64 w 6094"/>
                  <a:gd name="T25" fmla="*/ 1008 h 7926"/>
                  <a:gd name="T26" fmla="*/ 64 w 6094"/>
                  <a:gd name="T27" fmla="*/ 363 h 7926"/>
                  <a:gd name="T28" fmla="*/ 0 w 6094"/>
                  <a:gd name="T29" fmla="*/ 363 h 7926"/>
                  <a:gd name="T30" fmla="*/ 0 w 6094"/>
                  <a:gd name="T31" fmla="*/ 283 h 7926"/>
                  <a:gd name="T32" fmla="*/ 873 w 6094"/>
                  <a:gd name="T33" fmla="*/ 0 h 7926"/>
                  <a:gd name="T34" fmla="*/ 1066 w 6094"/>
                  <a:gd name="T35" fmla="*/ 121 h 79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094" h="7926">
                    <a:moveTo>
                      <a:pt x="5011" y="950"/>
                    </a:moveTo>
                    <a:lnTo>
                      <a:pt x="5011" y="424"/>
                    </a:lnTo>
                    <a:lnTo>
                      <a:pt x="4951" y="424"/>
                    </a:lnTo>
                    <a:lnTo>
                      <a:pt x="4951" y="107"/>
                    </a:lnTo>
                    <a:lnTo>
                      <a:pt x="5616" y="107"/>
                    </a:lnTo>
                    <a:lnTo>
                      <a:pt x="5616" y="424"/>
                    </a:lnTo>
                    <a:lnTo>
                      <a:pt x="5554" y="424"/>
                    </a:lnTo>
                    <a:lnTo>
                      <a:pt x="5554" y="1586"/>
                    </a:lnTo>
                    <a:lnTo>
                      <a:pt x="6094" y="2186"/>
                    </a:lnTo>
                    <a:lnTo>
                      <a:pt x="6094" y="2797"/>
                    </a:lnTo>
                    <a:lnTo>
                      <a:pt x="5726" y="2788"/>
                    </a:lnTo>
                    <a:lnTo>
                      <a:pt x="5736" y="7926"/>
                    </a:lnTo>
                    <a:lnTo>
                      <a:pt x="302" y="7926"/>
                    </a:lnTo>
                    <a:lnTo>
                      <a:pt x="302" y="2853"/>
                    </a:lnTo>
                    <a:lnTo>
                      <a:pt x="0" y="2853"/>
                    </a:lnTo>
                    <a:lnTo>
                      <a:pt x="0" y="2222"/>
                    </a:lnTo>
                    <a:lnTo>
                      <a:pt x="4107" y="0"/>
                    </a:lnTo>
                    <a:lnTo>
                      <a:pt x="5011" y="950"/>
                    </a:lnTo>
                    <a:close/>
                  </a:path>
                </a:pathLst>
              </a:custGeom>
              <a:solidFill>
                <a:srgbClr val="E7E7FF"/>
              </a:solidFill>
              <a:ln w="52388">
                <a:solidFill>
                  <a:srgbClr val="3366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3821" name="Group 539"/>
              <p:cNvGrpSpPr>
                <a:grpSpLocks/>
              </p:cNvGrpSpPr>
              <p:nvPr/>
            </p:nvGrpSpPr>
            <p:grpSpPr bwMode="auto">
              <a:xfrm>
                <a:off x="1344" y="1008"/>
                <a:ext cx="406" cy="545"/>
                <a:chOff x="1261" y="454"/>
                <a:chExt cx="895" cy="1024"/>
              </a:xfrm>
            </p:grpSpPr>
            <p:sp>
              <p:nvSpPr>
                <p:cNvPr id="34301" name="Freeform 540"/>
                <p:cNvSpPr>
                  <a:spLocks/>
                </p:cNvSpPr>
                <p:nvPr/>
              </p:nvSpPr>
              <p:spPr bwMode="auto">
                <a:xfrm>
                  <a:off x="1261" y="684"/>
                  <a:ext cx="895" cy="296"/>
                </a:xfrm>
                <a:custGeom>
                  <a:avLst/>
                  <a:gdLst>
                    <a:gd name="T0" fmla="*/ 894 w 3133"/>
                    <a:gd name="T1" fmla="*/ 136 h 1171"/>
                    <a:gd name="T2" fmla="*/ 886 w 3133"/>
                    <a:gd name="T3" fmla="*/ 118 h 1171"/>
                    <a:gd name="T4" fmla="*/ 872 w 3133"/>
                    <a:gd name="T5" fmla="*/ 100 h 1171"/>
                    <a:gd name="T6" fmla="*/ 851 w 3133"/>
                    <a:gd name="T7" fmla="*/ 84 h 1171"/>
                    <a:gd name="T8" fmla="*/ 824 w 3133"/>
                    <a:gd name="T9" fmla="*/ 68 h 1171"/>
                    <a:gd name="T10" fmla="*/ 792 w 3133"/>
                    <a:gd name="T11" fmla="*/ 53 h 1171"/>
                    <a:gd name="T12" fmla="*/ 754 w 3133"/>
                    <a:gd name="T13" fmla="*/ 40 h 1171"/>
                    <a:gd name="T14" fmla="*/ 712 w 3133"/>
                    <a:gd name="T15" fmla="*/ 29 h 1171"/>
                    <a:gd name="T16" fmla="*/ 666 w 3133"/>
                    <a:gd name="T17" fmla="*/ 19 h 1171"/>
                    <a:gd name="T18" fmla="*/ 617 w 3133"/>
                    <a:gd name="T19" fmla="*/ 11 h 1171"/>
                    <a:gd name="T20" fmla="*/ 565 w 3133"/>
                    <a:gd name="T21" fmla="*/ 5 h 1171"/>
                    <a:gd name="T22" fmla="*/ 511 w 3133"/>
                    <a:gd name="T23" fmla="*/ 2 h 1171"/>
                    <a:gd name="T24" fmla="*/ 457 w 3133"/>
                    <a:gd name="T25" fmla="*/ 0 h 1171"/>
                    <a:gd name="T26" fmla="*/ 402 w 3133"/>
                    <a:gd name="T27" fmla="*/ 1 h 1171"/>
                    <a:gd name="T28" fmla="*/ 348 w 3133"/>
                    <a:gd name="T29" fmla="*/ 4 h 1171"/>
                    <a:gd name="T30" fmla="*/ 296 w 3133"/>
                    <a:gd name="T31" fmla="*/ 9 h 1171"/>
                    <a:gd name="T32" fmla="*/ 245 w 3133"/>
                    <a:gd name="T33" fmla="*/ 16 h 1171"/>
                    <a:gd name="T34" fmla="*/ 198 w 3133"/>
                    <a:gd name="T35" fmla="*/ 25 h 1171"/>
                    <a:gd name="T36" fmla="*/ 155 w 3133"/>
                    <a:gd name="T37" fmla="*/ 36 h 1171"/>
                    <a:gd name="T38" fmla="*/ 115 w 3133"/>
                    <a:gd name="T39" fmla="*/ 49 h 1171"/>
                    <a:gd name="T40" fmla="*/ 82 w 3133"/>
                    <a:gd name="T41" fmla="*/ 63 h 1171"/>
                    <a:gd name="T42" fmla="*/ 53 w 3133"/>
                    <a:gd name="T43" fmla="*/ 79 h 1171"/>
                    <a:gd name="T44" fmla="*/ 30 w 3133"/>
                    <a:gd name="T45" fmla="*/ 95 h 1171"/>
                    <a:gd name="T46" fmla="*/ 13 w 3133"/>
                    <a:gd name="T47" fmla="*/ 112 h 1171"/>
                    <a:gd name="T48" fmla="*/ 3 w 3133"/>
                    <a:gd name="T49" fmla="*/ 130 h 1171"/>
                    <a:gd name="T50" fmla="*/ 0 w 3133"/>
                    <a:gd name="T51" fmla="*/ 148 h 1171"/>
                    <a:gd name="T52" fmla="*/ 3 w 3133"/>
                    <a:gd name="T53" fmla="*/ 166 h 1171"/>
                    <a:gd name="T54" fmla="*/ 13 w 3133"/>
                    <a:gd name="T55" fmla="*/ 184 h 1171"/>
                    <a:gd name="T56" fmla="*/ 30 w 3133"/>
                    <a:gd name="T57" fmla="*/ 201 h 1171"/>
                    <a:gd name="T58" fmla="*/ 53 w 3133"/>
                    <a:gd name="T59" fmla="*/ 218 h 1171"/>
                    <a:gd name="T60" fmla="*/ 81 w 3133"/>
                    <a:gd name="T61" fmla="*/ 233 h 1171"/>
                    <a:gd name="T62" fmla="*/ 115 w 3133"/>
                    <a:gd name="T63" fmla="*/ 247 h 1171"/>
                    <a:gd name="T64" fmla="*/ 154 w 3133"/>
                    <a:gd name="T65" fmla="*/ 260 h 1171"/>
                    <a:gd name="T66" fmla="*/ 198 w 3133"/>
                    <a:gd name="T67" fmla="*/ 271 h 1171"/>
                    <a:gd name="T68" fmla="*/ 245 w 3133"/>
                    <a:gd name="T69" fmla="*/ 280 h 1171"/>
                    <a:gd name="T70" fmla="*/ 295 w 3133"/>
                    <a:gd name="T71" fmla="*/ 287 h 1171"/>
                    <a:gd name="T72" fmla="*/ 348 w 3133"/>
                    <a:gd name="T73" fmla="*/ 292 h 1171"/>
                    <a:gd name="T74" fmla="*/ 402 w 3133"/>
                    <a:gd name="T75" fmla="*/ 295 h 1171"/>
                    <a:gd name="T76" fmla="*/ 456 w 3133"/>
                    <a:gd name="T77" fmla="*/ 296 h 1171"/>
                    <a:gd name="T78" fmla="*/ 511 w 3133"/>
                    <a:gd name="T79" fmla="*/ 294 h 1171"/>
                    <a:gd name="T80" fmla="*/ 564 w 3133"/>
                    <a:gd name="T81" fmla="*/ 291 h 1171"/>
                    <a:gd name="T82" fmla="*/ 616 w 3133"/>
                    <a:gd name="T83" fmla="*/ 285 h 1171"/>
                    <a:gd name="T84" fmla="*/ 666 w 3133"/>
                    <a:gd name="T85" fmla="*/ 277 h 1171"/>
                    <a:gd name="T86" fmla="*/ 712 w 3133"/>
                    <a:gd name="T87" fmla="*/ 267 h 1171"/>
                    <a:gd name="T88" fmla="*/ 754 w 3133"/>
                    <a:gd name="T89" fmla="*/ 256 h 1171"/>
                    <a:gd name="T90" fmla="*/ 792 w 3133"/>
                    <a:gd name="T91" fmla="*/ 242 h 1171"/>
                    <a:gd name="T92" fmla="*/ 824 w 3133"/>
                    <a:gd name="T93" fmla="*/ 228 h 1171"/>
                    <a:gd name="T94" fmla="*/ 850 w 3133"/>
                    <a:gd name="T95" fmla="*/ 212 h 1171"/>
                    <a:gd name="T96" fmla="*/ 871 w 3133"/>
                    <a:gd name="T97" fmla="*/ 195 h 1171"/>
                    <a:gd name="T98" fmla="*/ 886 w 3133"/>
                    <a:gd name="T99" fmla="*/ 178 h 1171"/>
                    <a:gd name="T100" fmla="*/ 894 w 3133"/>
                    <a:gd name="T101" fmla="*/ 160 h 1171"/>
                    <a:gd name="T102" fmla="*/ 895 w 3133"/>
                    <a:gd name="T103" fmla="*/ 148 h 117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133" h="1171">
                      <a:moveTo>
                        <a:pt x="3133" y="585"/>
                      </a:moveTo>
                      <a:lnTo>
                        <a:pt x="3131" y="560"/>
                      </a:lnTo>
                      <a:lnTo>
                        <a:pt x="3128" y="538"/>
                      </a:lnTo>
                      <a:lnTo>
                        <a:pt x="3121" y="513"/>
                      </a:lnTo>
                      <a:lnTo>
                        <a:pt x="3112" y="489"/>
                      </a:lnTo>
                      <a:lnTo>
                        <a:pt x="3100" y="466"/>
                      </a:lnTo>
                      <a:lnTo>
                        <a:pt x="3086" y="443"/>
                      </a:lnTo>
                      <a:lnTo>
                        <a:pt x="3069" y="420"/>
                      </a:lnTo>
                      <a:lnTo>
                        <a:pt x="3051" y="397"/>
                      </a:lnTo>
                      <a:lnTo>
                        <a:pt x="3029" y="374"/>
                      </a:lnTo>
                      <a:lnTo>
                        <a:pt x="3004" y="353"/>
                      </a:lnTo>
                      <a:lnTo>
                        <a:pt x="2978" y="331"/>
                      </a:lnTo>
                      <a:lnTo>
                        <a:pt x="2949" y="309"/>
                      </a:lnTo>
                      <a:lnTo>
                        <a:pt x="2918" y="289"/>
                      </a:lnTo>
                      <a:lnTo>
                        <a:pt x="2884" y="268"/>
                      </a:lnTo>
                      <a:lnTo>
                        <a:pt x="2849" y="249"/>
                      </a:lnTo>
                      <a:lnTo>
                        <a:pt x="2811" y="229"/>
                      </a:lnTo>
                      <a:lnTo>
                        <a:pt x="2771" y="211"/>
                      </a:lnTo>
                      <a:lnTo>
                        <a:pt x="2729" y="193"/>
                      </a:lnTo>
                      <a:lnTo>
                        <a:pt x="2686" y="175"/>
                      </a:lnTo>
                      <a:lnTo>
                        <a:pt x="2640" y="158"/>
                      </a:lnTo>
                      <a:lnTo>
                        <a:pt x="2592" y="142"/>
                      </a:lnTo>
                      <a:lnTo>
                        <a:pt x="2544" y="128"/>
                      </a:lnTo>
                      <a:lnTo>
                        <a:pt x="2493" y="113"/>
                      </a:lnTo>
                      <a:lnTo>
                        <a:pt x="2440" y="99"/>
                      </a:lnTo>
                      <a:lnTo>
                        <a:pt x="2386" y="87"/>
                      </a:lnTo>
                      <a:lnTo>
                        <a:pt x="2332" y="75"/>
                      </a:lnTo>
                      <a:lnTo>
                        <a:pt x="2276" y="63"/>
                      </a:lnTo>
                      <a:lnTo>
                        <a:pt x="2217" y="53"/>
                      </a:lnTo>
                      <a:lnTo>
                        <a:pt x="2159" y="43"/>
                      </a:lnTo>
                      <a:lnTo>
                        <a:pt x="2100" y="35"/>
                      </a:lnTo>
                      <a:lnTo>
                        <a:pt x="2039" y="28"/>
                      </a:lnTo>
                      <a:lnTo>
                        <a:pt x="1977" y="20"/>
                      </a:lnTo>
                      <a:lnTo>
                        <a:pt x="1916" y="14"/>
                      </a:lnTo>
                      <a:lnTo>
                        <a:pt x="1854" y="10"/>
                      </a:lnTo>
                      <a:lnTo>
                        <a:pt x="1790" y="6"/>
                      </a:lnTo>
                      <a:lnTo>
                        <a:pt x="1726" y="4"/>
                      </a:lnTo>
                      <a:lnTo>
                        <a:pt x="1664" y="1"/>
                      </a:lnTo>
                      <a:lnTo>
                        <a:pt x="1600" y="0"/>
                      </a:lnTo>
                      <a:lnTo>
                        <a:pt x="1535" y="0"/>
                      </a:lnTo>
                      <a:lnTo>
                        <a:pt x="1471" y="1"/>
                      </a:lnTo>
                      <a:lnTo>
                        <a:pt x="1408" y="4"/>
                      </a:lnTo>
                      <a:lnTo>
                        <a:pt x="1344" y="6"/>
                      </a:lnTo>
                      <a:lnTo>
                        <a:pt x="1281" y="11"/>
                      </a:lnTo>
                      <a:lnTo>
                        <a:pt x="1218" y="16"/>
                      </a:lnTo>
                      <a:lnTo>
                        <a:pt x="1157" y="20"/>
                      </a:lnTo>
                      <a:lnTo>
                        <a:pt x="1096" y="28"/>
                      </a:lnTo>
                      <a:lnTo>
                        <a:pt x="1035" y="35"/>
                      </a:lnTo>
                      <a:lnTo>
                        <a:pt x="975" y="43"/>
                      </a:lnTo>
                      <a:lnTo>
                        <a:pt x="916" y="53"/>
                      </a:lnTo>
                      <a:lnTo>
                        <a:pt x="859" y="64"/>
                      </a:lnTo>
                      <a:lnTo>
                        <a:pt x="803" y="75"/>
                      </a:lnTo>
                      <a:lnTo>
                        <a:pt x="748" y="87"/>
                      </a:lnTo>
                      <a:lnTo>
                        <a:pt x="693" y="100"/>
                      </a:lnTo>
                      <a:lnTo>
                        <a:pt x="641" y="113"/>
                      </a:lnTo>
                      <a:lnTo>
                        <a:pt x="590" y="128"/>
                      </a:lnTo>
                      <a:lnTo>
                        <a:pt x="541" y="144"/>
                      </a:lnTo>
                      <a:lnTo>
                        <a:pt x="494" y="159"/>
                      </a:lnTo>
                      <a:lnTo>
                        <a:pt x="448" y="176"/>
                      </a:lnTo>
                      <a:lnTo>
                        <a:pt x="404" y="194"/>
                      </a:lnTo>
                      <a:lnTo>
                        <a:pt x="362" y="213"/>
                      </a:lnTo>
                      <a:lnTo>
                        <a:pt x="323" y="231"/>
                      </a:lnTo>
                      <a:lnTo>
                        <a:pt x="286" y="250"/>
                      </a:lnTo>
                      <a:lnTo>
                        <a:pt x="249" y="269"/>
                      </a:lnTo>
                      <a:lnTo>
                        <a:pt x="215" y="290"/>
                      </a:lnTo>
                      <a:lnTo>
                        <a:pt x="184" y="312"/>
                      </a:lnTo>
                      <a:lnTo>
                        <a:pt x="155" y="332"/>
                      </a:lnTo>
                      <a:lnTo>
                        <a:pt x="129" y="354"/>
                      </a:lnTo>
                      <a:lnTo>
                        <a:pt x="105" y="376"/>
                      </a:lnTo>
                      <a:lnTo>
                        <a:pt x="84" y="399"/>
                      </a:lnTo>
                      <a:lnTo>
                        <a:pt x="64" y="422"/>
                      </a:lnTo>
                      <a:lnTo>
                        <a:pt x="47" y="445"/>
                      </a:lnTo>
                      <a:lnTo>
                        <a:pt x="33" y="467"/>
                      </a:lnTo>
                      <a:lnTo>
                        <a:pt x="21" y="492"/>
                      </a:lnTo>
                      <a:lnTo>
                        <a:pt x="12" y="515"/>
                      </a:lnTo>
                      <a:lnTo>
                        <a:pt x="6" y="539"/>
                      </a:lnTo>
                      <a:lnTo>
                        <a:pt x="2" y="563"/>
                      </a:lnTo>
                      <a:lnTo>
                        <a:pt x="0" y="587"/>
                      </a:lnTo>
                      <a:lnTo>
                        <a:pt x="2" y="610"/>
                      </a:lnTo>
                      <a:lnTo>
                        <a:pt x="6" y="634"/>
                      </a:lnTo>
                      <a:lnTo>
                        <a:pt x="12" y="658"/>
                      </a:lnTo>
                      <a:lnTo>
                        <a:pt x="21" y="681"/>
                      </a:lnTo>
                      <a:lnTo>
                        <a:pt x="33" y="705"/>
                      </a:lnTo>
                      <a:lnTo>
                        <a:pt x="47" y="728"/>
                      </a:lnTo>
                      <a:lnTo>
                        <a:pt x="63" y="751"/>
                      </a:lnTo>
                      <a:lnTo>
                        <a:pt x="82" y="774"/>
                      </a:lnTo>
                      <a:lnTo>
                        <a:pt x="105" y="796"/>
                      </a:lnTo>
                      <a:lnTo>
                        <a:pt x="128" y="819"/>
                      </a:lnTo>
                      <a:lnTo>
                        <a:pt x="155" y="841"/>
                      </a:lnTo>
                      <a:lnTo>
                        <a:pt x="184" y="861"/>
                      </a:lnTo>
                      <a:lnTo>
                        <a:pt x="215" y="883"/>
                      </a:lnTo>
                      <a:lnTo>
                        <a:pt x="248" y="902"/>
                      </a:lnTo>
                      <a:lnTo>
                        <a:pt x="284" y="923"/>
                      </a:lnTo>
                      <a:lnTo>
                        <a:pt x="322" y="942"/>
                      </a:lnTo>
                      <a:lnTo>
                        <a:pt x="361" y="960"/>
                      </a:lnTo>
                      <a:lnTo>
                        <a:pt x="403" y="979"/>
                      </a:lnTo>
                      <a:lnTo>
                        <a:pt x="447" y="995"/>
                      </a:lnTo>
                      <a:lnTo>
                        <a:pt x="493" y="1012"/>
                      </a:lnTo>
                      <a:lnTo>
                        <a:pt x="540" y="1029"/>
                      </a:lnTo>
                      <a:lnTo>
                        <a:pt x="589" y="1044"/>
                      </a:lnTo>
                      <a:lnTo>
                        <a:pt x="640" y="1058"/>
                      </a:lnTo>
                      <a:lnTo>
                        <a:pt x="692" y="1072"/>
                      </a:lnTo>
                      <a:lnTo>
                        <a:pt x="745" y="1085"/>
                      </a:lnTo>
                      <a:lnTo>
                        <a:pt x="801" y="1097"/>
                      </a:lnTo>
                      <a:lnTo>
                        <a:pt x="857" y="1108"/>
                      </a:lnTo>
                      <a:lnTo>
                        <a:pt x="915" y="1119"/>
                      </a:lnTo>
                      <a:lnTo>
                        <a:pt x="973" y="1128"/>
                      </a:lnTo>
                      <a:lnTo>
                        <a:pt x="1033" y="1137"/>
                      </a:lnTo>
                      <a:lnTo>
                        <a:pt x="1093" y="1144"/>
                      </a:lnTo>
                      <a:lnTo>
                        <a:pt x="1154" y="1151"/>
                      </a:lnTo>
                      <a:lnTo>
                        <a:pt x="1217" y="1156"/>
                      </a:lnTo>
                      <a:lnTo>
                        <a:pt x="1279" y="1161"/>
                      </a:lnTo>
                      <a:lnTo>
                        <a:pt x="1343" y="1166"/>
                      </a:lnTo>
                      <a:lnTo>
                        <a:pt x="1406" y="1168"/>
                      </a:lnTo>
                      <a:lnTo>
                        <a:pt x="1470" y="1171"/>
                      </a:lnTo>
                      <a:lnTo>
                        <a:pt x="1533" y="1171"/>
                      </a:lnTo>
                      <a:lnTo>
                        <a:pt x="1597" y="1171"/>
                      </a:lnTo>
                      <a:lnTo>
                        <a:pt x="1661" y="1171"/>
                      </a:lnTo>
                      <a:lnTo>
                        <a:pt x="1725" y="1168"/>
                      </a:lnTo>
                      <a:lnTo>
                        <a:pt x="1789" y="1165"/>
                      </a:lnTo>
                      <a:lnTo>
                        <a:pt x="1851" y="1161"/>
                      </a:lnTo>
                      <a:lnTo>
                        <a:pt x="1914" y="1156"/>
                      </a:lnTo>
                      <a:lnTo>
                        <a:pt x="1976" y="1150"/>
                      </a:lnTo>
                      <a:lnTo>
                        <a:pt x="2037" y="1144"/>
                      </a:lnTo>
                      <a:lnTo>
                        <a:pt x="2097" y="1136"/>
                      </a:lnTo>
                      <a:lnTo>
                        <a:pt x="2157" y="1127"/>
                      </a:lnTo>
                      <a:lnTo>
                        <a:pt x="2216" y="1117"/>
                      </a:lnTo>
                      <a:lnTo>
                        <a:pt x="2273" y="1108"/>
                      </a:lnTo>
                      <a:lnTo>
                        <a:pt x="2330" y="1097"/>
                      </a:lnTo>
                      <a:lnTo>
                        <a:pt x="2385" y="1085"/>
                      </a:lnTo>
                      <a:lnTo>
                        <a:pt x="2439" y="1072"/>
                      </a:lnTo>
                      <a:lnTo>
                        <a:pt x="2492" y="1057"/>
                      </a:lnTo>
                      <a:lnTo>
                        <a:pt x="2541" y="1043"/>
                      </a:lnTo>
                      <a:lnTo>
                        <a:pt x="2591" y="1028"/>
                      </a:lnTo>
                      <a:lnTo>
                        <a:pt x="2639" y="1011"/>
                      </a:lnTo>
                      <a:lnTo>
                        <a:pt x="2685" y="995"/>
                      </a:lnTo>
                      <a:lnTo>
                        <a:pt x="2728" y="977"/>
                      </a:lnTo>
                      <a:lnTo>
                        <a:pt x="2771" y="959"/>
                      </a:lnTo>
                      <a:lnTo>
                        <a:pt x="2810" y="941"/>
                      </a:lnTo>
                      <a:lnTo>
                        <a:pt x="2848" y="922"/>
                      </a:lnTo>
                      <a:lnTo>
                        <a:pt x="2884" y="901"/>
                      </a:lnTo>
                      <a:lnTo>
                        <a:pt x="2917" y="882"/>
                      </a:lnTo>
                      <a:lnTo>
                        <a:pt x="2948" y="860"/>
                      </a:lnTo>
                      <a:lnTo>
                        <a:pt x="2976" y="840"/>
                      </a:lnTo>
                      <a:lnTo>
                        <a:pt x="3004" y="818"/>
                      </a:lnTo>
                      <a:lnTo>
                        <a:pt x="3027" y="795"/>
                      </a:lnTo>
                      <a:lnTo>
                        <a:pt x="3049" y="773"/>
                      </a:lnTo>
                      <a:lnTo>
                        <a:pt x="3069" y="750"/>
                      </a:lnTo>
                      <a:lnTo>
                        <a:pt x="3086" y="727"/>
                      </a:lnTo>
                      <a:lnTo>
                        <a:pt x="3100" y="703"/>
                      </a:lnTo>
                      <a:lnTo>
                        <a:pt x="3112" y="680"/>
                      </a:lnTo>
                      <a:lnTo>
                        <a:pt x="3121" y="656"/>
                      </a:lnTo>
                      <a:lnTo>
                        <a:pt x="3128" y="633"/>
                      </a:lnTo>
                      <a:lnTo>
                        <a:pt x="3131" y="609"/>
                      </a:lnTo>
                      <a:lnTo>
                        <a:pt x="3133" y="585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66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pic>
              <p:nvPicPr>
                <p:cNvPr id="34302" name="Picture 541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2" y="558"/>
                  <a:ext cx="187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303" name="Freeform 542"/>
                <p:cNvSpPr>
                  <a:spLocks/>
                </p:cNvSpPr>
                <p:nvPr/>
              </p:nvSpPr>
              <p:spPr bwMode="auto">
                <a:xfrm>
                  <a:off x="1261" y="684"/>
                  <a:ext cx="895" cy="298"/>
                </a:xfrm>
                <a:custGeom>
                  <a:avLst/>
                  <a:gdLst>
                    <a:gd name="T0" fmla="*/ 894 w 3133"/>
                    <a:gd name="T1" fmla="*/ 137 h 1171"/>
                    <a:gd name="T2" fmla="*/ 886 w 3133"/>
                    <a:gd name="T3" fmla="*/ 119 h 1171"/>
                    <a:gd name="T4" fmla="*/ 872 w 3133"/>
                    <a:gd name="T5" fmla="*/ 101 h 1171"/>
                    <a:gd name="T6" fmla="*/ 851 w 3133"/>
                    <a:gd name="T7" fmla="*/ 84 h 1171"/>
                    <a:gd name="T8" fmla="*/ 824 w 3133"/>
                    <a:gd name="T9" fmla="*/ 68 h 1171"/>
                    <a:gd name="T10" fmla="*/ 792 w 3133"/>
                    <a:gd name="T11" fmla="*/ 54 h 1171"/>
                    <a:gd name="T12" fmla="*/ 754 w 3133"/>
                    <a:gd name="T13" fmla="*/ 40 h 1171"/>
                    <a:gd name="T14" fmla="*/ 712 w 3133"/>
                    <a:gd name="T15" fmla="*/ 29 h 1171"/>
                    <a:gd name="T16" fmla="*/ 666 w 3133"/>
                    <a:gd name="T17" fmla="*/ 19 h 1171"/>
                    <a:gd name="T18" fmla="*/ 617 w 3133"/>
                    <a:gd name="T19" fmla="*/ 11 h 1171"/>
                    <a:gd name="T20" fmla="*/ 565 w 3133"/>
                    <a:gd name="T21" fmla="*/ 5 h 1171"/>
                    <a:gd name="T22" fmla="*/ 511 w 3133"/>
                    <a:gd name="T23" fmla="*/ 2 h 1171"/>
                    <a:gd name="T24" fmla="*/ 457 w 3133"/>
                    <a:gd name="T25" fmla="*/ 0 h 1171"/>
                    <a:gd name="T26" fmla="*/ 402 w 3133"/>
                    <a:gd name="T27" fmla="*/ 1 h 1171"/>
                    <a:gd name="T28" fmla="*/ 348 w 3133"/>
                    <a:gd name="T29" fmla="*/ 4 h 1171"/>
                    <a:gd name="T30" fmla="*/ 296 w 3133"/>
                    <a:gd name="T31" fmla="*/ 9 h 1171"/>
                    <a:gd name="T32" fmla="*/ 245 w 3133"/>
                    <a:gd name="T33" fmla="*/ 16 h 1171"/>
                    <a:gd name="T34" fmla="*/ 198 w 3133"/>
                    <a:gd name="T35" fmla="*/ 25 h 1171"/>
                    <a:gd name="T36" fmla="*/ 155 w 3133"/>
                    <a:gd name="T37" fmla="*/ 37 h 1171"/>
                    <a:gd name="T38" fmla="*/ 115 w 3133"/>
                    <a:gd name="T39" fmla="*/ 49 h 1171"/>
                    <a:gd name="T40" fmla="*/ 82 w 3133"/>
                    <a:gd name="T41" fmla="*/ 64 h 1171"/>
                    <a:gd name="T42" fmla="*/ 53 w 3133"/>
                    <a:gd name="T43" fmla="*/ 79 h 1171"/>
                    <a:gd name="T44" fmla="*/ 30 w 3133"/>
                    <a:gd name="T45" fmla="*/ 96 h 1171"/>
                    <a:gd name="T46" fmla="*/ 13 w 3133"/>
                    <a:gd name="T47" fmla="*/ 113 h 1171"/>
                    <a:gd name="T48" fmla="*/ 3 w 3133"/>
                    <a:gd name="T49" fmla="*/ 131 h 1171"/>
                    <a:gd name="T50" fmla="*/ 0 w 3133"/>
                    <a:gd name="T51" fmla="*/ 149 h 1171"/>
                    <a:gd name="T52" fmla="*/ 3 w 3133"/>
                    <a:gd name="T53" fmla="*/ 167 h 1171"/>
                    <a:gd name="T54" fmla="*/ 13 w 3133"/>
                    <a:gd name="T55" fmla="*/ 185 h 1171"/>
                    <a:gd name="T56" fmla="*/ 30 w 3133"/>
                    <a:gd name="T57" fmla="*/ 203 h 1171"/>
                    <a:gd name="T58" fmla="*/ 53 w 3133"/>
                    <a:gd name="T59" fmla="*/ 219 h 1171"/>
                    <a:gd name="T60" fmla="*/ 81 w 3133"/>
                    <a:gd name="T61" fmla="*/ 235 h 1171"/>
                    <a:gd name="T62" fmla="*/ 115 w 3133"/>
                    <a:gd name="T63" fmla="*/ 249 h 1171"/>
                    <a:gd name="T64" fmla="*/ 154 w 3133"/>
                    <a:gd name="T65" fmla="*/ 262 h 1171"/>
                    <a:gd name="T66" fmla="*/ 198 w 3133"/>
                    <a:gd name="T67" fmla="*/ 273 h 1171"/>
                    <a:gd name="T68" fmla="*/ 245 w 3133"/>
                    <a:gd name="T69" fmla="*/ 282 h 1171"/>
                    <a:gd name="T70" fmla="*/ 295 w 3133"/>
                    <a:gd name="T71" fmla="*/ 289 h 1171"/>
                    <a:gd name="T72" fmla="*/ 348 w 3133"/>
                    <a:gd name="T73" fmla="*/ 294 h 1171"/>
                    <a:gd name="T74" fmla="*/ 402 w 3133"/>
                    <a:gd name="T75" fmla="*/ 297 h 1171"/>
                    <a:gd name="T76" fmla="*/ 456 w 3133"/>
                    <a:gd name="T77" fmla="*/ 298 h 1171"/>
                    <a:gd name="T78" fmla="*/ 511 w 3133"/>
                    <a:gd name="T79" fmla="*/ 296 h 1171"/>
                    <a:gd name="T80" fmla="*/ 564 w 3133"/>
                    <a:gd name="T81" fmla="*/ 293 h 1171"/>
                    <a:gd name="T82" fmla="*/ 616 w 3133"/>
                    <a:gd name="T83" fmla="*/ 287 h 1171"/>
                    <a:gd name="T84" fmla="*/ 666 w 3133"/>
                    <a:gd name="T85" fmla="*/ 279 h 1171"/>
                    <a:gd name="T86" fmla="*/ 712 w 3133"/>
                    <a:gd name="T87" fmla="*/ 269 h 1171"/>
                    <a:gd name="T88" fmla="*/ 754 w 3133"/>
                    <a:gd name="T89" fmla="*/ 257 h 1171"/>
                    <a:gd name="T90" fmla="*/ 792 w 3133"/>
                    <a:gd name="T91" fmla="*/ 244 h 1171"/>
                    <a:gd name="T92" fmla="*/ 824 w 3133"/>
                    <a:gd name="T93" fmla="*/ 229 h 1171"/>
                    <a:gd name="T94" fmla="*/ 850 w 3133"/>
                    <a:gd name="T95" fmla="*/ 214 h 1171"/>
                    <a:gd name="T96" fmla="*/ 871 w 3133"/>
                    <a:gd name="T97" fmla="*/ 197 h 1171"/>
                    <a:gd name="T98" fmla="*/ 886 w 3133"/>
                    <a:gd name="T99" fmla="*/ 179 h 1171"/>
                    <a:gd name="T100" fmla="*/ 894 w 3133"/>
                    <a:gd name="T101" fmla="*/ 161 h 1171"/>
                    <a:gd name="T102" fmla="*/ 895 w 3133"/>
                    <a:gd name="T103" fmla="*/ 149 h 117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133" h="1171">
                      <a:moveTo>
                        <a:pt x="3133" y="585"/>
                      </a:moveTo>
                      <a:lnTo>
                        <a:pt x="3131" y="560"/>
                      </a:lnTo>
                      <a:lnTo>
                        <a:pt x="3128" y="538"/>
                      </a:lnTo>
                      <a:lnTo>
                        <a:pt x="3121" y="513"/>
                      </a:lnTo>
                      <a:lnTo>
                        <a:pt x="3112" y="489"/>
                      </a:lnTo>
                      <a:lnTo>
                        <a:pt x="3100" y="466"/>
                      </a:lnTo>
                      <a:lnTo>
                        <a:pt x="3086" y="443"/>
                      </a:lnTo>
                      <a:lnTo>
                        <a:pt x="3069" y="420"/>
                      </a:lnTo>
                      <a:lnTo>
                        <a:pt x="3051" y="397"/>
                      </a:lnTo>
                      <a:lnTo>
                        <a:pt x="3029" y="374"/>
                      </a:lnTo>
                      <a:lnTo>
                        <a:pt x="3004" y="353"/>
                      </a:lnTo>
                      <a:lnTo>
                        <a:pt x="2978" y="331"/>
                      </a:lnTo>
                      <a:lnTo>
                        <a:pt x="2949" y="309"/>
                      </a:lnTo>
                      <a:lnTo>
                        <a:pt x="2918" y="289"/>
                      </a:lnTo>
                      <a:lnTo>
                        <a:pt x="2884" y="268"/>
                      </a:lnTo>
                      <a:lnTo>
                        <a:pt x="2849" y="249"/>
                      </a:lnTo>
                      <a:lnTo>
                        <a:pt x="2811" y="229"/>
                      </a:lnTo>
                      <a:lnTo>
                        <a:pt x="2771" y="211"/>
                      </a:lnTo>
                      <a:lnTo>
                        <a:pt x="2729" y="193"/>
                      </a:lnTo>
                      <a:lnTo>
                        <a:pt x="2686" y="175"/>
                      </a:lnTo>
                      <a:lnTo>
                        <a:pt x="2640" y="158"/>
                      </a:lnTo>
                      <a:lnTo>
                        <a:pt x="2592" y="142"/>
                      </a:lnTo>
                      <a:lnTo>
                        <a:pt x="2544" y="128"/>
                      </a:lnTo>
                      <a:lnTo>
                        <a:pt x="2493" y="113"/>
                      </a:lnTo>
                      <a:lnTo>
                        <a:pt x="2440" y="99"/>
                      </a:lnTo>
                      <a:lnTo>
                        <a:pt x="2386" y="87"/>
                      </a:lnTo>
                      <a:lnTo>
                        <a:pt x="2332" y="75"/>
                      </a:lnTo>
                      <a:lnTo>
                        <a:pt x="2276" y="63"/>
                      </a:lnTo>
                      <a:lnTo>
                        <a:pt x="2217" y="53"/>
                      </a:lnTo>
                      <a:lnTo>
                        <a:pt x="2159" y="43"/>
                      </a:lnTo>
                      <a:lnTo>
                        <a:pt x="2100" y="35"/>
                      </a:lnTo>
                      <a:lnTo>
                        <a:pt x="2039" y="28"/>
                      </a:lnTo>
                      <a:lnTo>
                        <a:pt x="1977" y="20"/>
                      </a:lnTo>
                      <a:lnTo>
                        <a:pt x="1916" y="14"/>
                      </a:lnTo>
                      <a:lnTo>
                        <a:pt x="1854" y="10"/>
                      </a:lnTo>
                      <a:lnTo>
                        <a:pt x="1790" y="6"/>
                      </a:lnTo>
                      <a:lnTo>
                        <a:pt x="1726" y="4"/>
                      </a:lnTo>
                      <a:lnTo>
                        <a:pt x="1664" y="1"/>
                      </a:lnTo>
                      <a:lnTo>
                        <a:pt x="1600" y="0"/>
                      </a:lnTo>
                      <a:lnTo>
                        <a:pt x="1535" y="0"/>
                      </a:lnTo>
                      <a:lnTo>
                        <a:pt x="1471" y="1"/>
                      </a:lnTo>
                      <a:lnTo>
                        <a:pt x="1408" y="4"/>
                      </a:lnTo>
                      <a:lnTo>
                        <a:pt x="1344" y="6"/>
                      </a:lnTo>
                      <a:lnTo>
                        <a:pt x="1281" y="11"/>
                      </a:lnTo>
                      <a:lnTo>
                        <a:pt x="1218" y="16"/>
                      </a:lnTo>
                      <a:lnTo>
                        <a:pt x="1157" y="20"/>
                      </a:lnTo>
                      <a:lnTo>
                        <a:pt x="1096" y="28"/>
                      </a:lnTo>
                      <a:lnTo>
                        <a:pt x="1035" y="35"/>
                      </a:lnTo>
                      <a:lnTo>
                        <a:pt x="975" y="43"/>
                      </a:lnTo>
                      <a:lnTo>
                        <a:pt x="916" y="53"/>
                      </a:lnTo>
                      <a:lnTo>
                        <a:pt x="859" y="64"/>
                      </a:lnTo>
                      <a:lnTo>
                        <a:pt x="803" y="75"/>
                      </a:lnTo>
                      <a:lnTo>
                        <a:pt x="748" y="87"/>
                      </a:lnTo>
                      <a:lnTo>
                        <a:pt x="693" y="100"/>
                      </a:lnTo>
                      <a:lnTo>
                        <a:pt x="641" y="113"/>
                      </a:lnTo>
                      <a:lnTo>
                        <a:pt x="590" y="128"/>
                      </a:lnTo>
                      <a:lnTo>
                        <a:pt x="541" y="144"/>
                      </a:lnTo>
                      <a:lnTo>
                        <a:pt x="494" y="159"/>
                      </a:lnTo>
                      <a:lnTo>
                        <a:pt x="448" y="176"/>
                      </a:lnTo>
                      <a:lnTo>
                        <a:pt x="404" y="194"/>
                      </a:lnTo>
                      <a:lnTo>
                        <a:pt x="362" y="213"/>
                      </a:lnTo>
                      <a:lnTo>
                        <a:pt x="323" y="231"/>
                      </a:lnTo>
                      <a:lnTo>
                        <a:pt x="286" y="250"/>
                      </a:lnTo>
                      <a:lnTo>
                        <a:pt x="249" y="269"/>
                      </a:lnTo>
                      <a:lnTo>
                        <a:pt x="215" y="290"/>
                      </a:lnTo>
                      <a:lnTo>
                        <a:pt x="184" y="312"/>
                      </a:lnTo>
                      <a:lnTo>
                        <a:pt x="155" y="332"/>
                      </a:lnTo>
                      <a:lnTo>
                        <a:pt x="129" y="354"/>
                      </a:lnTo>
                      <a:lnTo>
                        <a:pt x="105" y="376"/>
                      </a:lnTo>
                      <a:lnTo>
                        <a:pt x="84" y="399"/>
                      </a:lnTo>
                      <a:lnTo>
                        <a:pt x="64" y="422"/>
                      </a:lnTo>
                      <a:lnTo>
                        <a:pt x="47" y="445"/>
                      </a:lnTo>
                      <a:lnTo>
                        <a:pt x="33" y="467"/>
                      </a:lnTo>
                      <a:lnTo>
                        <a:pt x="21" y="492"/>
                      </a:lnTo>
                      <a:lnTo>
                        <a:pt x="12" y="515"/>
                      </a:lnTo>
                      <a:lnTo>
                        <a:pt x="6" y="539"/>
                      </a:lnTo>
                      <a:lnTo>
                        <a:pt x="2" y="563"/>
                      </a:lnTo>
                      <a:lnTo>
                        <a:pt x="0" y="587"/>
                      </a:lnTo>
                      <a:lnTo>
                        <a:pt x="2" y="610"/>
                      </a:lnTo>
                      <a:lnTo>
                        <a:pt x="6" y="634"/>
                      </a:lnTo>
                      <a:lnTo>
                        <a:pt x="12" y="658"/>
                      </a:lnTo>
                      <a:lnTo>
                        <a:pt x="21" y="681"/>
                      </a:lnTo>
                      <a:lnTo>
                        <a:pt x="33" y="705"/>
                      </a:lnTo>
                      <a:lnTo>
                        <a:pt x="47" y="728"/>
                      </a:lnTo>
                      <a:lnTo>
                        <a:pt x="63" y="751"/>
                      </a:lnTo>
                      <a:lnTo>
                        <a:pt x="82" y="774"/>
                      </a:lnTo>
                      <a:lnTo>
                        <a:pt x="105" y="796"/>
                      </a:lnTo>
                      <a:lnTo>
                        <a:pt x="128" y="819"/>
                      </a:lnTo>
                      <a:lnTo>
                        <a:pt x="155" y="841"/>
                      </a:lnTo>
                      <a:lnTo>
                        <a:pt x="184" y="861"/>
                      </a:lnTo>
                      <a:lnTo>
                        <a:pt x="215" y="883"/>
                      </a:lnTo>
                      <a:lnTo>
                        <a:pt x="248" y="902"/>
                      </a:lnTo>
                      <a:lnTo>
                        <a:pt x="284" y="923"/>
                      </a:lnTo>
                      <a:lnTo>
                        <a:pt x="322" y="942"/>
                      </a:lnTo>
                      <a:lnTo>
                        <a:pt x="361" y="960"/>
                      </a:lnTo>
                      <a:lnTo>
                        <a:pt x="403" y="979"/>
                      </a:lnTo>
                      <a:lnTo>
                        <a:pt x="447" y="995"/>
                      </a:lnTo>
                      <a:lnTo>
                        <a:pt x="493" y="1012"/>
                      </a:lnTo>
                      <a:lnTo>
                        <a:pt x="540" y="1029"/>
                      </a:lnTo>
                      <a:lnTo>
                        <a:pt x="589" y="1044"/>
                      </a:lnTo>
                      <a:lnTo>
                        <a:pt x="640" y="1058"/>
                      </a:lnTo>
                      <a:lnTo>
                        <a:pt x="692" y="1072"/>
                      </a:lnTo>
                      <a:lnTo>
                        <a:pt x="745" y="1085"/>
                      </a:lnTo>
                      <a:lnTo>
                        <a:pt x="801" y="1097"/>
                      </a:lnTo>
                      <a:lnTo>
                        <a:pt x="857" y="1108"/>
                      </a:lnTo>
                      <a:lnTo>
                        <a:pt x="915" y="1119"/>
                      </a:lnTo>
                      <a:lnTo>
                        <a:pt x="973" y="1128"/>
                      </a:lnTo>
                      <a:lnTo>
                        <a:pt x="1033" y="1137"/>
                      </a:lnTo>
                      <a:lnTo>
                        <a:pt x="1093" y="1144"/>
                      </a:lnTo>
                      <a:lnTo>
                        <a:pt x="1154" y="1151"/>
                      </a:lnTo>
                      <a:lnTo>
                        <a:pt x="1217" y="1156"/>
                      </a:lnTo>
                      <a:lnTo>
                        <a:pt x="1279" y="1161"/>
                      </a:lnTo>
                      <a:lnTo>
                        <a:pt x="1343" y="1166"/>
                      </a:lnTo>
                      <a:lnTo>
                        <a:pt x="1406" y="1168"/>
                      </a:lnTo>
                      <a:lnTo>
                        <a:pt x="1470" y="1171"/>
                      </a:lnTo>
                      <a:lnTo>
                        <a:pt x="1533" y="1171"/>
                      </a:lnTo>
                      <a:lnTo>
                        <a:pt x="1597" y="1171"/>
                      </a:lnTo>
                      <a:lnTo>
                        <a:pt x="1661" y="1171"/>
                      </a:lnTo>
                      <a:lnTo>
                        <a:pt x="1725" y="1168"/>
                      </a:lnTo>
                      <a:lnTo>
                        <a:pt x="1789" y="1165"/>
                      </a:lnTo>
                      <a:lnTo>
                        <a:pt x="1851" y="1161"/>
                      </a:lnTo>
                      <a:lnTo>
                        <a:pt x="1914" y="1156"/>
                      </a:lnTo>
                      <a:lnTo>
                        <a:pt x="1976" y="1150"/>
                      </a:lnTo>
                      <a:lnTo>
                        <a:pt x="2037" y="1144"/>
                      </a:lnTo>
                      <a:lnTo>
                        <a:pt x="2097" y="1136"/>
                      </a:lnTo>
                      <a:lnTo>
                        <a:pt x="2157" y="1127"/>
                      </a:lnTo>
                      <a:lnTo>
                        <a:pt x="2216" y="1117"/>
                      </a:lnTo>
                      <a:lnTo>
                        <a:pt x="2273" y="1108"/>
                      </a:lnTo>
                      <a:lnTo>
                        <a:pt x="2330" y="1097"/>
                      </a:lnTo>
                      <a:lnTo>
                        <a:pt x="2385" y="1085"/>
                      </a:lnTo>
                      <a:lnTo>
                        <a:pt x="2439" y="1072"/>
                      </a:lnTo>
                      <a:lnTo>
                        <a:pt x="2492" y="1057"/>
                      </a:lnTo>
                      <a:lnTo>
                        <a:pt x="2541" y="1043"/>
                      </a:lnTo>
                      <a:lnTo>
                        <a:pt x="2591" y="1028"/>
                      </a:lnTo>
                      <a:lnTo>
                        <a:pt x="2639" y="1011"/>
                      </a:lnTo>
                      <a:lnTo>
                        <a:pt x="2685" y="995"/>
                      </a:lnTo>
                      <a:lnTo>
                        <a:pt x="2728" y="977"/>
                      </a:lnTo>
                      <a:lnTo>
                        <a:pt x="2771" y="959"/>
                      </a:lnTo>
                      <a:lnTo>
                        <a:pt x="2810" y="941"/>
                      </a:lnTo>
                      <a:lnTo>
                        <a:pt x="2848" y="922"/>
                      </a:lnTo>
                      <a:lnTo>
                        <a:pt x="2884" y="901"/>
                      </a:lnTo>
                      <a:lnTo>
                        <a:pt x="2917" y="882"/>
                      </a:lnTo>
                      <a:lnTo>
                        <a:pt x="2948" y="860"/>
                      </a:lnTo>
                      <a:lnTo>
                        <a:pt x="2976" y="840"/>
                      </a:lnTo>
                      <a:lnTo>
                        <a:pt x="3004" y="818"/>
                      </a:lnTo>
                      <a:lnTo>
                        <a:pt x="3027" y="795"/>
                      </a:lnTo>
                      <a:lnTo>
                        <a:pt x="3049" y="773"/>
                      </a:lnTo>
                      <a:lnTo>
                        <a:pt x="3069" y="750"/>
                      </a:lnTo>
                      <a:lnTo>
                        <a:pt x="3086" y="727"/>
                      </a:lnTo>
                      <a:lnTo>
                        <a:pt x="3100" y="703"/>
                      </a:lnTo>
                      <a:lnTo>
                        <a:pt x="3112" y="680"/>
                      </a:lnTo>
                      <a:lnTo>
                        <a:pt x="3121" y="656"/>
                      </a:lnTo>
                      <a:lnTo>
                        <a:pt x="3128" y="633"/>
                      </a:lnTo>
                      <a:lnTo>
                        <a:pt x="3131" y="609"/>
                      </a:lnTo>
                      <a:lnTo>
                        <a:pt x="3133" y="585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66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pic>
              <p:nvPicPr>
                <p:cNvPr id="34304" name="Picture 54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9" y="454"/>
                  <a:ext cx="224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305" name="Picture 54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6" y="583"/>
                  <a:ext cx="257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306" name="Picture 545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3" y="730"/>
                  <a:ext cx="255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307" name="Rectangle 546"/>
                <p:cNvSpPr>
                  <a:spLocks noChangeArrowheads="1"/>
                </p:cNvSpPr>
                <p:nvPr/>
              </p:nvSpPr>
              <p:spPr bwMode="auto">
                <a:xfrm>
                  <a:off x="1540" y="831"/>
                  <a:ext cx="423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308" name="Rectangle 547"/>
                <p:cNvSpPr>
                  <a:spLocks noChangeArrowheads="1"/>
                </p:cNvSpPr>
                <p:nvPr/>
              </p:nvSpPr>
              <p:spPr bwMode="auto">
                <a:xfrm>
                  <a:off x="1446" y="858"/>
                  <a:ext cx="0" cy="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l" eaLnBrk="1" hangingPunct="1"/>
                  <a:endParaRPr lang="ko-KR" altLang="ko-KR" sz="1200">
                    <a:solidFill>
                      <a:srgbClr val="00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</p:grpSp>
          <p:grpSp>
            <p:nvGrpSpPr>
              <p:cNvPr id="33822" name="Group 548"/>
              <p:cNvGrpSpPr>
                <a:grpSpLocks/>
              </p:cNvGrpSpPr>
              <p:nvPr/>
            </p:nvGrpSpPr>
            <p:grpSpPr bwMode="auto">
              <a:xfrm>
                <a:off x="1920" y="960"/>
                <a:ext cx="473" cy="605"/>
                <a:chOff x="1261" y="1029"/>
                <a:chExt cx="895" cy="722"/>
              </a:xfrm>
            </p:grpSpPr>
            <p:sp>
              <p:nvSpPr>
                <p:cNvPr id="33872" name="Freeform 549"/>
                <p:cNvSpPr>
                  <a:spLocks/>
                </p:cNvSpPr>
                <p:nvPr/>
              </p:nvSpPr>
              <p:spPr bwMode="auto">
                <a:xfrm>
                  <a:off x="1261" y="1178"/>
                  <a:ext cx="895" cy="297"/>
                </a:xfrm>
                <a:custGeom>
                  <a:avLst/>
                  <a:gdLst>
                    <a:gd name="T0" fmla="*/ 894 w 3133"/>
                    <a:gd name="T1" fmla="*/ 136 h 1174"/>
                    <a:gd name="T2" fmla="*/ 886 w 3133"/>
                    <a:gd name="T3" fmla="*/ 118 h 1174"/>
                    <a:gd name="T4" fmla="*/ 872 w 3133"/>
                    <a:gd name="T5" fmla="*/ 100 h 1174"/>
                    <a:gd name="T6" fmla="*/ 851 w 3133"/>
                    <a:gd name="T7" fmla="*/ 84 h 1174"/>
                    <a:gd name="T8" fmla="*/ 824 w 3133"/>
                    <a:gd name="T9" fmla="*/ 68 h 1174"/>
                    <a:gd name="T10" fmla="*/ 792 w 3133"/>
                    <a:gd name="T11" fmla="*/ 53 h 1174"/>
                    <a:gd name="T12" fmla="*/ 754 w 3133"/>
                    <a:gd name="T13" fmla="*/ 40 h 1174"/>
                    <a:gd name="T14" fmla="*/ 712 w 3133"/>
                    <a:gd name="T15" fmla="*/ 28 h 1174"/>
                    <a:gd name="T16" fmla="*/ 666 w 3133"/>
                    <a:gd name="T17" fmla="*/ 18 h 1174"/>
                    <a:gd name="T18" fmla="*/ 617 w 3133"/>
                    <a:gd name="T19" fmla="*/ 11 h 1174"/>
                    <a:gd name="T20" fmla="*/ 565 w 3133"/>
                    <a:gd name="T21" fmla="*/ 5 h 1174"/>
                    <a:gd name="T22" fmla="*/ 511 w 3133"/>
                    <a:gd name="T23" fmla="*/ 2 h 1174"/>
                    <a:gd name="T24" fmla="*/ 457 w 3133"/>
                    <a:gd name="T25" fmla="*/ 0 h 1174"/>
                    <a:gd name="T26" fmla="*/ 402 w 3133"/>
                    <a:gd name="T27" fmla="*/ 1 h 1174"/>
                    <a:gd name="T28" fmla="*/ 348 w 3133"/>
                    <a:gd name="T29" fmla="*/ 3 h 1174"/>
                    <a:gd name="T30" fmla="*/ 296 w 3133"/>
                    <a:gd name="T31" fmla="*/ 9 h 1174"/>
                    <a:gd name="T32" fmla="*/ 245 w 3133"/>
                    <a:gd name="T33" fmla="*/ 16 h 1174"/>
                    <a:gd name="T34" fmla="*/ 198 w 3133"/>
                    <a:gd name="T35" fmla="*/ 25 h 1174"/>
                    <a:gd name="T36" fmla="*/ 155 w 3133"/>
                    <a:gd name="T37" fmla="*/ 36 h 1174"/>
                    <a:gd name="T38" fmla="*/ 115 w 3133"/>
                    <a:gd name="T39" fmla="*/ 49 h 1174"/>
                    <a:gd name="T40" fmla="*/ 82 w 3133"/>
                    <a:gd name="T41" fmla="*/ 63 h 1174"/>
                    <a:gd name="T42" fmla="*/ 53 w 3133"/>
                    <a:gd name="T43" fmla="*/ 78 h 1174"/>
                    <a:gd name="T44" fmla="*/ 30 w 3133"/>
                    <a:gd name="T45" fmla="*/ 95 h 1174"/>
                    <a:gd name="T46" fmla="*/ 13 w 3133"/>
                    <a:gd name="T47" fmla="*/ 112 h 1174"/>
                    <a:gd name="T48" fmla="*/ 3 w 3133"/>
                    <a:gd name="T49" fmla="*/ 130 h 1174"/>
                    <a:gd name="T50" fmla="*/ 0 w 3133"/>
                    <a:gd name="T51" fmla="*/ 148 h 1174"/>
                    <a:gd name="T52" fmla="*/ 3 w 3133"/>
                    <a:gd name="T53" fmla="*/ 166 h 1174"/>
                    <a:gd name="T54" fmla="*/ 13 w 3133"/>
                    <a:gd name="T55" fmla="*/ 185 h 1174"/>
                    <a:gd name="T56" fmla="*/ 30 w 3133"/>
                    <a:gd name="T57" fmla="*/ 202 h 1174"/>
                    <a:gd name="T58" fmla="*/ 53 w 3133"/>
                    <a:gd name="T59" fmla="*/ 219 h 1174"/>
                    <a:gd name="T60" fmla="*/ 81 w 3133"/>
                    <a:gd name="T61" fmla="*/ 234 h 1174"/>
                    <a:gd name="T62" fmla="*/ 115 w 3133"/>
                    <a:gd name="T63" fmla="*/ 248 h 1174"/>
                    <a:gd name="T64" fmla="*/ 154 w 3133"/>
                    <a:gd name="T65" fmla="*/ 261 h 1174"/>
                    <a:gd name="T66" fmla="*/ 198 w 3133"/>
                    <a:gd name="T67" fmla="*/ 272 h 1174"/>
                    <a:gd name="T68" fmla="*/ 245 w 3133"/>
                    <a:gd name="T69" fmla="*/ 281 h 1174"/>
                    <a:gd name="T70" fmla="*/ 295 w 3133"/>
                    <a:gd name="T71" fmla="*/ 288 h 1174"/>
                    <a:gd name="T72" fmla="*/ 348 w 3133"/>
                    <a:gd name="T73" fmla="*/ 293 h 1174"/>
                    <a:gd name="T74" fmla="*/ 402 w 3133"/>
                    <a:gd name="T75" fmla="*/ 296 h 1174"/>
                    <a:gd name="T76" fmla="*/ 456 w 3133"/>
                    <a:gd name="T77" fmla="*/ 297 h 1174"/>
                    <a:gd name="T78" fmla="*/ 511 w 3133"/>
                    <a:gd name="T79" fmla="*/ 295 h 1174"/>
                    <a:gd name="T80" fmla="*/ 564 w 3133"/>
                    <a:gd name="T81" fmla="*/ 292 h 1174"/>
                    <a:gd name="T82" fmla="*/ 616 w 3133"/>
                    <a:gd name="T83" fmla="*/ 286 h 1174"/>
                    <a:gd name="T84" fmla="*/ 666 w 3133"/>
                    <a:gd name="T85" fmla="*/ 278 h 1174"/>
                    <a:gd name="T86" fmla="*/ 712 w 3133"/>
                    <a:gd name="T87" fmla="*/ 268 h 1174"/>
                    <a:gd name="T88" fmla="*/ 754 w 3133"/>
                    <a:gd name="T89" fmla="*/ 256 h 1174"/>
                    <a:gd name="T90" fmla="*/ 792 w 3133"/>
                    <a:gd name="T91" fmla="*/ 243 h 1174"/>
                    <a:gd name="T92" fmla="*/ 824 w 3133"/>
                    <a:gd name="T93" fmla="*/ 229 h 1174"/>
                    <a:gd name="T94" fmla="*/ 850 w 3133"/>
                    <a:gd name="T95" fmla="*/ 213 h 1174"/>
                    <a:gd name="T96" fmla="*/ 871 w 3133"/>
                    <a:gd name="T97" fmla="*/ 196 h 1174"/>
                    <a:gd name="T98" fmla="*/ 886 w 3133"/>
                    <a:gd name="T99" fmla="*/ 178 h 1174"/>
                    <a:gd name="T100" fmla="*/ 894 w 3133"/>
                    <a:gd name="T101" fmla="*/ 160 h 1174"/>
                    <a:gd name="T102" fmla="*/ 895 w 3133"/>
                    <a:gd name="T103" fmla="*/ 148 h 117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133" h="1174">
                      <a:moveTo>
                        <a:pt x="3133" y="586"/>
                      </a:moveTo>
                      <a:lnTo>
                        <a:pt x="3131" y="562"/>
                      </a:lnTo>
                      <a:lnTo>
                        <a:pt x="3128" y="537"/>
                      </a:lnTo>
                      <a:lnTo>
                        <a:pt x="3121" y="513"/>
                      </a:lnTo>
                      <a:lnTo>
                        <a:pt x="3112" y="490"/>
                      </a:lnTo>
                      <a:lnTo>
                        <a:pt x="3100" y="466"/>
                      </a:lnTo>
                      <a:lnTo>
                        <a:pt x="3086" y="443"/>
                      </a:lnTo>
                      <a:lnTo>
                        <a:pt x="3069" y="420"/>
                      </a:lnTo>
                      <a:lnTo>
                        <a:pt x="3051" y="397"/>
                      </a:lnTo>
                      <a:lnTo>
                        <a:pt x="3029" y="374"/>
                      </a:lnTo>
                      <a:lnTo>
                        <a:pt x="3004" y="353"/>
                      </a:lnTo>
                      <a:lnTo>
                        <a:pt x="2978" y="331"/>
                      </a:lnTo>
                      <a:lnTo>
                        <a:pt x="2949" y="309"/>
                      </a:lnTo>
                      <a:lnTo>
                        <a:pt x="2918" y="289"/>
                      </a:lnTo>
                      <a:lnTo>
                        <a:pt x="2884" y="268"/>
                      </a:lnTo>
                      <a:lnTo>
                        <a:pt x="2849" y="248"/>
                      </a:lnTo>
                      <a:lnTo>
                        <a:pt x="2811" y="228"/>
                      </a:lnTo>
                      <a:lnTo>
                        <a:pt x="2771" y="210"/>
                      </a:lnTo>
                      <a:lnTo>
                        <a:pt x="2729" y="192"/>
                      </a:lnTo>
                      <a:lnTo>
                        <a:pt x="2686" y="174"/>
                      </a:lnTo>
                      <a:lnTo>
                        <a:pt x="2640" y="157"/>
                      </a:lnTo>
                      <a:lnTo>
                        <a:pt x="2592" y="141"/>
                      </a:lnTo>
                      <a:lnTo>
                        <a:pt x="2544" y="125"/>
                      </a:lnTo>
                      <a:lnTo>
                        <a:pt x="2493" y="111"/>
                      </a:lnTo>
                      <a:lnTo>
                        <a:pt x="2440" y="98"/>
                      </a:lnTo>
                      <a:lnTo>
                        <a:pt x="2386" y="84"/>
                      </a:lnTo>
                      <a:lnTo>
                        <a:pt x="2332" y="72"/>
                      </a:lnTo>
                      <a:lnTo>
                        <a:pt x="2276" y="61"/>
                      </a:lnTo>
                      <a:lnTo>
                        <a:pt x="2217" y="51"/>
                      </a:lnTo>
                      <a:lnTo>
                        <a:pt x="2159" y="42"/>
                      </a:lnTo>
                      <a:lnTo>
                        <a:pt x="2100" y="34"/>
                      </a:lnTo>
                      <a:lnTo>
                        <a:pt x="2039" y="25"/>
                      </a:lnTo>
                      <a:lnTo>
                        <a:pt x="1977" y="19"/>
                      </a:lnTo>
                      <a:lnTo>
                        <a:pt x="1916" y="13"/>
                      </a:lnTo>
                      <a:lnTo>
                        <a:pt x="1854" y="10"/>
                      </a:lnTo>
                      <a:lnTo>
                        <a:pt x="1790" y="6"/>
                      </a:lnTo>
                      <a:lnTo>
                        <a:pt x="1726" y="2"/>
                      </a:lnTo>
                      <a:lnTo>
                        <a:pt x="1664" y="1"/>
                      </a:lnTo>
                      <a:lnTo>
                        <a:pt x="1600" y="0"/>
                      </a:lnTo>
                      <a:lnTo>
                        <a:pt x="1535" y="0"/>
                      </a:lnTo>
                      <a:lnTo>
                        <a:pt x="1471" y="1"/>
                      </a:lnTo>
                      <a:lnTo>
                        <a:pt x="1408" y="2"/>
                      </a:lnTo>
                      <a:lnTo>
                        <a:pt x="1344" y="6"/>
                      </a:lnTo>
                      <a:lnTo>
                        <a:pt x="1281" y="10"/>
                      </a:lnTo>
                      <a:lnTo>
                        <a:pt x="1218" y="13"/>
                      </a:lnTo>
                      <a:lnTo>
                        <a:pt x="1157" y="19"/>
                      </a:lnTo>
                      <a:lnTo>
                        <a:pt x="1096" y="26"/>
                      </a:lnTo>
                      <a:lnTo>
                        <a:pt x="1035" y="34"/>
                      </a:lnTo>
                      <a:lnTo>
                        <a:pt x="975" y="42"/>
                      </a:lnTo>
                      <a:lnTo>
                        <a:pt x="916" y="52"/>
                      </a:lnTo>
                      <a:lnTo>
                        <a:pt x="859" y="63"/>
                      </a:lnTo>
                      <a:lnTo>
                        <a:pt x="803" y="74"/>
                      </a:lnTo>
                      <a:lnTo>
                        <a:pt x="748" y="86"/>
                      </a:lnTo>
                      <a:lnTo>
                        <a:pt x="693" y="99"/>
                      </a:lnTo>
                      <a:lnTo>
                        <a:pt x="641" y="112"/>
                      </a:lnTo>
                      <a:lnTo>
                        <a:pt x="590" y="127"/>
                      </a:lnTo>
                      <a:lnTo>
                        <a:pt x="541" y="142"/>
                      </a:lnTo>
                      <a:lnTo>
                        <a:pt x="494" y="158"/>
                      </a:lnTo>
                      <a:lnTo>
                        <a:pt x="448" y="175"/>
                      </a:lnTo>
                      <a:lnTo>
                        <a:pt x="404" y="193"/>
                      </a:lnTo>
                      <a:lnTo>
                        <a:pt x="362" y="211"/>
                      </a:lnTo>
                      <a:lnTo>
                        <a:pt x="323" y="229"/>
                      </a:lnTo>
                      <a:lnTo>
                        <a:pt x="286" y="249"/>
                      </a:lnTo>
                      <a:lnTo>
                        <a:pt x="249" y="269"/>
                      </a:lnTo>
                      <a:lnTo>
                        <a:pt x="215" y="290"/>
                      </a:lnTo>
                      <a:lnTo>
                        <a:pt x="184" y="310"/>
                      </a:lnTo>
                      <a:lnTo>
                        <a:pt x="155" y="332"/>
                      </a:lnTo>
                      <a:lnTo>
                        <a:pt x="129" y="354"/>
                      </a:lnTo>
                      <a:lnTo>
                        <a:pt x="105" y="376"/>
                      </a:lnTo>
                      <a:lnTo>
                        <a:pt x="84" y="399"/>
                      </a:lnTo>
                      <a:lnTo>
                        <a:pt x="64" y="421"/>
                      </a:lnTo>
                      <a:lnTo>
                        <a:pt x="47" y="444"/>
                      </a:lnTo>
                      <a:lnTo>
                        <a:pt x="33" y="467"/>
                      </a:lnTo>
                      <a:lnTo>
                        <a:pt x="21" y="492"/>
                      </a:lnTo>
                      <a:lnTo>
                        <a:pt x="12" y="515"/>
                      </a:lnTo>
                      <a:lnTo>
                        <a:pt x="6" y="539"/>
                      </a:lnTo>
                      <a:lnTo>
                        <a:pt x="2" y="563"/>
                      </a:lnTo>
                      <a:lnTo>
                        <a:pt x="0" y="587"/>
                      </a:lnTo>
                      <a:lnTo>
                        <a:pt x="2" y="611"/>
                      </a:lnTo>
                      <a:lnTo>
                        <a:pt x="6" y="635"/>
                      </a:lnTo>
                      <a:lnTo>
                        <a:pt x="12" y="658"/>
                      </a:lnTo>
                      <a:lnTo>
                        <a:pt x="21" y="682"/>
                      </a:lnTo>
                      <a:lnTo>
                        <a:pt x="33" y="705"/>
                      </a:lnTo>
                      <a:lnTo>
                        <a:pt x="47" y="730"/>
                      </a:lnTo>
                      <a:lnTo>
                        <a:pt x="63" y="753"/>
                      </a:lnTo>
                      <a:lnTo>
                        <a:pt x="82" y="775"/>
                      </a:lnTo>
                      <a:lnTo>
                        <a:pt x="105" y="797"/>
                      </a:lnTo>
                      <a:lnTo>
                        <a:pt x="128" y="820"/>
                      </a:lnTo>
                      <a:lnTo>
                        <a:pt x="155" y="842"/>
                      </a:lnTo>
                      <a:lnTo>
                        <a:pt x="184" y="864"/>
                      </a:lnTo>
                      <a:lnTo>
                        <a:pt x="215" y="884"/>
                      </a:lnTo>
                      <a:lnTo>
                        <a:pt x="248" y="905"/>
                      </a:lnTo>
                      <a:lnTo>
                        <a:pt x="284" y="924"/>
                      </a:lnTo>
                      <a:lnTo>
                        <a:pt x="322" y="943"/>
                      </a:lnTo>
                      <a:lnTo>
                        <a:pt x="361" y="963"/>
                      </a:lnTo>
                      <a:lnTo>
                        <a:pt x="403" y="981"/>
                      </a:lnTo>
                      <a:lnTo>
                        <a:pt x="447" y="998"/>
                      </a:lnTo>
                      <a:lnTo>
                        <a:pt x="493" y="1015"/>
                      </a:lnTo>
                      <a:lnTo>
                        <a:pt x="540" y="1030"/>
                      </a:lnTo>
                      <a:lnTo>
                        <a:pt x="589" y="1046"/>
                      </a:lnTo>
                      <a:lnTo>
                        <a:pt x="640" y="1061"/>
                      </a:lnTo>
                      <a:lnTo>
                        <a:pt x="692" y="1074"/>
                      </a:lnTo>
                      <a:lnTo>
                        <a:pt x="745" y="1087"/>
                      </a:lnTo>
                      <a:lnTo>
                        <a:pt x="801" y="1099"/>
                      </a:lnTo>
                      <a:lnTo>
                        <a:pt x="857" y="1110"/>
                      </a:lnTo>
                      <a:lnTo>
                        <a:pt x="915" y="1121"/>
                      </a:lnTo>
                      <a:lnTo>
                        <a:pt x="973" y="1131"/>
                      </a:lnTo>
                      <a:lnTo>
                        <a:pt x="1033" y="1139"/>
                      </a:lnTo>
                      <a:lnTo>
                        <a:pt x="1093" y="1146"/>
                      </a:lnTo>
                      <a:lnTo>
                        <a:pt x="1156" y="1154"/>
                      </a:lnTo>
                      <a:lnTo>
                        <a:pt x="1217" y="1160"/>
                      </a:lnTo>
                      <a:lnTo>
                        <a:pt x="1279" y="1164"/>
                      </a:lnTo>
                      <a:lnTo>
                        <a:pt x="1343" y="1168"/>
                      </a:lnTo>
                      <a:lnTo>
                        <a:pt x="1406" y="1171"/>
                      </a:lnTo>
                      <a:lnTo>
                        <a:pt x="1470" y="1173"/>
                      </a:lnTo>
                      <a:lnTo>
                        <a:pt x="1533" y="1174"/>
                      </a:lnTo>
                      <a:lnTo>
                        <a:pt x="1597" y="1174"/>
                      </a:lnTo>
                      <a:lnTo>
                        <a:pt x="1661" y="1173"/>
                      </a:lnTo>
                      <a:lnTo>
                        <a:pt x="1725" y="1171"/>
                      </a:lnTo>
                      <a:lnTo>
                        <a:pt x="1789" y="1168"/>
                      </a:lnTo>
                      <a:lnTo>
                        <a:pt x="1851" y="1163"/>
                      </a:lnTo>
                      <a:lnTo>
                        <a:pt x="1914" y="1158"/>
                      </a:lnTo>
                      <a:lnTo>
                        <a:pt x="1976" y="1154"/>
                      </a:lnTo>
                      <a:lnTo>
                        <a:pt x="2037" y="1146"/>
                      </a:lnTo>
                      <a:lnTo>
                        <a:pt x="2097" y="1139"/>
                      </a:lnTo>
                      <a:lnTo>
                        <a:pt x="2157" y="1129"/>
                      </a:lnTo>
                      <a:lnTo>
                        <a:pt x="2216" y="1121"/>
                      </a:lnTo>
                      <a:lnTo>
                        <a:pt x="2273" y="1110"/>
                      </a:lnTo>
                      <a:lnTo>
                        <a:pt x="2330" y="1099"/>
                      </a:lnTo>
                      <a:lnTo>
                        <a:pt x="2385" y="1086"/>
                      </a:lnTo>
                      <a:lnTo>
                        <a:pt x="2439" y="1074"/>
                      </a:lnTo>
                      <a:lnTo>
                        <a:pt x="2492" y="1059"/>
                      </a:lnTo>
                      <a:lnTo>
                        <a:pt x="2543" y="1045"/>
                      </a:lnTo>
                      <a:lnTo>
                        <a:pt x="2591" y="1030"/>
                      </a:lnTo>
                      <a:lnTo>
                        <a:pt x="2639" y="1013"/>
                      </a:lnTo>
                      <a:lnTo>
                        <a:pt x="2685" y="997"/>
                      </a:lnTo>
                      <a:lnTo>
                        <a:pt x="2728" y="980"/>
                      </a:lnTo>
                      <a:lnTo>
                        <a:pt x="2771" y="962"/>
                      </a:lnTo>
                      <a:lnTo>
                        <a:pt x="2810" y="942"/>
                      </a:lnTo>
                      <a:lnTo>
                        <a:pt x="2848" y="923"/>
                      </a:lnTo>
                      <a:lnTo>
                        <a:pt x="2884" y="904"/>
                      </a:lnTo>
                      <a:lnTo>
                        <a:pt x="2917" y="883"/>
                      </a:lnTo>
                      <a:lnTo>
                        <a:pt x="2948" y="862"/>
                      </a:lnTo>
                      <a:lnTo>
                        <a:pt x="2976" y="841"/>
                      </a:lnTo>
                      <a:lnTo>
                        <a:pt x="3004" y="819"/>
                      </a:lnTo>
                      <a:lnTo>
                        <a:pt x="3027" y="796"/>
                      </a:lnTo>
                      <a:lnTo>
                        <a:pt x="3049" y="774"/>
                      </a:lnTo>
                      <a:lnTo>
                        <a:pt x="3069" y="751"/>
                      </a:lnTo>
                      <a:lnTo>
                        <a:pt x="3086" y="728"/>
                      </a:lnTo>
                      <a:lnTo>
                        <a:pt x="3100" y="704"/>
                      </a:lnTo>
                      <a:lnTo>
                        <a:pt x="3112" y="681"/>
                      </a:lnTo>
                      <a:lnTo>
                        <a:pt x="3121" y="657"/>
                      </a:lnTo>
                      <a:lnTo>
                        <a:pt x="3128" y="633"/>
                      </a:lnTo>
                      <a:lnTo>
                        <a:pt x="3131" y="610"/>
                      </a:lnTo>
                      <a:lnTo>
                        <a:pt x="3133" y="58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66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pic>
              <p:nvPicPr>
                <p:cNvPr id="33873" name="Picture 550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5" y="1029"/>
                  <a:ext cx="254" cy="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874" name="Freeform 551"/>
                <p:cNvSpPr>
                  <a:spLocks/>
                </p:cNvSpPr>
                <p:nvPr/>
              </p:nvSpPr>
              <p:spPr bwMode="auto">
                <a:xfrm>
                  <a:off x="1680" y="1113"/>
                  <a:ext cx="155" cy="157"/>
                </a:xfrm>
                <a:custGeom>
                  <a:avLst/>
                  <a:gdLst>
                    <a:gd name="T0" fmla="*/ 18 w 541"/>
                    <a:gd name="T1" fmla="*/ 0 h 620"/>
                    <a:gd name="T2" fmla="*/ 15 w 541"/>
                    <a:gd name="T3" fmla="*/ 4 h 620"/>
                    <a:gd name="T4" fmla="*/ 9 w 541"/>
                    <a:gd name="T5" fmla="*/ 36 h 620"/>
                    <a:gd name="T6" fmla="*/ 0 w 541"/>
                    <a:gd name="T7" fmla="*/ 134 h 620"/>
                    <a:gd name="T8" fmla="*/ 2 w 541"/>
                    <a:gd name="T9" fmla="*/ 154 h 620"/>
                    <a:gd name="T10" fmla="*/ 155 w 541"/>
                    <a:gd name="T11" fmla="*/ 157 h 620"/>
                    <a:gd name="T12" fmla="*/ 155 w 541"/>
                    <a:gd name="T13" fmla="*/ 133 h 620"/>
                    <a:gd name="T14" fmla="*/ 150 w 541"/>
                    <a:gd name="T15" fmla="*/ 69 h 620"/>
                    <a:gd name="T16" fmla="*/ 34 w 541"/>
                    <a:gd name="T17" fmla="*/ 67 h 620"/>
                    <a:gd name="T18" fmla="*/ 29 w 541"/>
                    <a:gd name="T19" fmla="*/ 4 h 620"/>
                    <a:gd name="T20" fmla="*/ 18 w 541"/>
                    <a:gd name="T21" fmla="*/ 0 h 6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41" h="620">
                      <a:moveTo>
                        <a:pt x="62" y="0"/>
                      </a:moveTo>
                      <a:lnTo>
                        <a:pt x="54" y="15"/>
                      </a:lnTo>
                      <a:lnTo>
                        <a:pt x="32" y="142"/>
                      </a:lnTo>
                      <a:lnTo>
                        <a:pt x="0" y="530"/>
                      </a:lnTo>
                      <a:lnTo>
                        <a:pt x="7" y="610"/>
                      </a:lnTo>
                      <a:lnTo>
                        <a:pt x="541" y="620"/>
                      </a:lnTo>
                      <a:lnTo>
                        <a:pt x="541" y="525"/>
                      </a:lnTo>
                      <a:lnTo>
                        <a:pt x="524" y="272"/>
                      </a:lnTo>
                      <a:lnTo>
                        <a:pt x="117" y="266"/>
                      </a:lnTo>
                      <a:lnTo>
                        <a:pt x="100" y="15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75" name="Freeform 552"/>
                <p:cNvSpPr>
                  <a:spLocks/>
                </p:cNvSpPr>
                <p:nvPr/>
              </p:nvSpPr>
              <p:spPr bwMode="auto">
                <a:xfrm>
                  <a:off x="1656" y="1255"/>
                  <a:ext cx="14" cy="15"/>
                </a:xfrm>
                <a:custGeom>
                  <a:avLst/>
                  <a:gdLst>
                    <a:gd name="T0" fmla="*/ 1 w 51"/>
                    <a:gd name="T1" fmla="*/ 4 h 60"/>
                    <a:gd name="T2" fmla="*/ 4 w 51"/>
                    <a:gd name="T3" fmla="*/ 5 h 60"/>
                    <a:gd name="T4" fmla="*/ 6 w 51"/>
                    <a:gd name="T5" fmla="*/ 5 h 60"/>
                    <a:gd name="T6" fmla="*/ 7 w 51"/>
                    <a:gd name="T7" fmla="*/ 2 h 60"/>
                    <a:gd name="T8" fmla="*/ 7 w 51"/>
                    <a:gd name="T9" fmla="*/ 1 h 60"/>
                    <a:gd name="T10" fmla="*/ 14 w 51"/>
                    <a:gd name="T11" fmla="*/ 0 h 60"/>
                    <a:gd name="T12" fmla="*/ 13 w 51"/>
                    <a:gd name="T13" fmla="*/ 6 h 60"/>
                    <a:gd name="T14" fmla="*/ 10 w 51"/>
                    <a:gd name="T15" fmla="*/ 13 h 60"/>
                    <a:gd name="T16" fmla="*/ 6 w 51"/>
                    <a:gd name="T17" fmla="*/ 15 h 60"/>
                    <a:gd name="T18" fmla="*/ 0 w 51"/>
                    <a:gd name="T19" fmla="*/ 15 h 60"/>
                    <a:gd name="T20" fmla="*/ 1 w 51"/>
                    <a:gd name="T21" fmla="*/ 4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60">
                      <a:moveTo>
                        <a:pt x="5" y="14"/>
                      </a:moveTo>
                      <a:lnTo>
                        <a:pt x="13" y="20"/>
                      </a:lnTo>
                      <a:lnTo>
                        <a:pt x="21" y="20"/>
                      </a:lnTo>
                      <a:lnTo>
                        <a:pt x="26" y="9"/>
                      </a:lnTo>
                      <a:lnTo>
                        <a:pt x="26" y="5"/>
                      </a:lnTo>
                      <a:lnTo>
                        <a:pt x="51" y="0"/>
                      </a:lnTo>
                      <a:lnTo>
                        <a:pt x="46" y="24"/>
                      </a:lnTo>
                      <a:lnTo>
                        <a:pt x="38" y="50"/>
                      </a:lnTo>
                      <a:lnTo>
                        <a:pt x="21" y="60"/>
                      </a:lnTo>
                      <a:lnTo>
                        <a:pt x="0" y="6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76" name="Freeform 553"/>
                <p:cNvSpPr>
                  <a:spLocks/>
                </p:cNvSpPr>
                <p:nvPr/>
              </p:nvSpPr>
              <p:spPr bwMode="auto">
                <a:xfrm>
                  <a:off x="1644" y="1129"/>
                  <a:ext cx="44" cy="140"/>
                </a:xfrm>
                <a:custGeom>
                  <a:avLst/>
                  <a:gdLst>
                    <a:gd name="T0" fmla="*/ 22 w 155"/>
                    <a:gd name="T1" fmla="*/ 1 h 549"/>
                    <a:gd name="T2" fmla="*/ 25 w 155"/>
                    <a:gd name="T3" fmla="*/ 0 h 549"/>
                    <a:gd name="T4" fmla="*/ 36 w 155"/>
                    <a:gd name="T5" fmla="*/ 1 h 549"/>
                    <a:gd name="T6" fmla="*/ 44 w 155"/>
                    <a:gd name="T7" fmla="*/ 21 h 549"/>
                    <a:gd name="T8" fmla="*/ 37 w 155"/>
                    <a:gd name="T9" fmla="*/ 124 h 549"/>
                    <a:gd name="T10" fmla="*/ 33 w 155"/>
                    <a:gd name="T11" fmla="*/ 128 h 549"/>
                    <a:gd name="T12" fmla="*/ 10 w 155"/>
                    <a:gd name="T13" fmla="*/ 126 h 549"/>
                    <a:gd name="T14" fmla="*/ 12 w 155"/>
                    <a:gd name="T15" fmla="*/ 131 h 549"/>
                    <a:gd name="T16" fmla="*/ 12 w 155"/>
                    <a:gd name="T17" fmla="*/ 140 h 549"/>
                    <a:gd name="T18" fmla="*/ 9 w 155"/>
                    <a:gd name="T19" fmla="*/ 139 h 549"/>
                    <a:gd name="T20" fmla="*/ 5 w 155"/>
                    <a:gd name="T21" fmla="*/ 136 h 549"/>
                    <a:gd name="T22" fmla="*/ 5 w 155"/>
                    <a:gd name="T23" fmla="*/ 132 h 549"/>
                    <a:gd name="T24" fmla="*/ 4 w 155"/>
                    <a:gd name="T25" fmla="*/ 134 h 549"/>
                    <a:gd name="T26" fmla="*/ 4 w 155"/>
                    <a:gd name="T27" fmla="*/ 131 h 549"/>
                    <a:gd name="T28" fmla="*/ 3 w 155"/>
                    <a:gd name="T29" fmla="*/ 131 h 549"/>
                    <a:gd name="T30" fmla="*/ 3 w 155"/>
                    <a:gd name="T31" fmla="*/ 128 h 549"/>
                    <a:gd name="T32" fmla="*/ 2 w 155"/>
                    <a:gd name="T33" fmla="*/ 128 h 549"/>
                    <a:gd name="T34" fmla="*/ 2 w 155"/>
                    <a:gd name="T35" fmla="*/ 126 h 549"/>
                    <a:gd name="T36" fmla="*/ 2 w 155"/>
                    <a:gd name="T37" fmla="*/ 126 h 549"/>
                    <a:gd name="T38" fmla="*/ 2 w 155"/>
                    <a:gd name="T39" fmla="*/ 124 h 549"/>
                    <a:gd name="T40" fmla="*/ 1 w 155"/>
                    <a:gd name="T41" fmla="*/ 123 h 549"/>
                    <a:gd name="T42" fmla="*/ 2 w 155"/>
                    <a:gd name="T43" fmla="*/ 121 h 549"/>
                    <a:gd name="T44" fmla="*/ 0 w 155"/>
                    <a:gd name="T45" fmla="*/ 119 h 549"/>
                    <a:gd name="T46" fmla="*/ 1 w 155"/>
                    <a:gd name="T47" fmla="*/ 117 h 549"/>
                    <a:gd name="T48" fmla="*/ 0 w 155"/>
                    <a:gd name="T49" fmla="*/ 116 h 549"/>
                    <a:gd name="T50" fmla="*/ 1 w 155"/>
                    <a:gd name="T51" fmla="*/ 114 h 549"/>
                    <a:gd name="T52" fmla="*/ 0 w 155"/>
                    <a:gd name="T53" fmla="*/ 113 h 549"/>
                    <a:gd name="T54" fmla="*/ 2 w 155"/>
                    <a:gd name="T55" fmla="*/ 110 h 549"/>
                    <a:gd name="T56" fmla="*/ 0 w 155"/>
                    <a:gd name="T57" fmla="*/ 109 h 549"/>
                    <a:gd name="T58" fmla="*/ 2 w 155"/>
                    <a:gd name="T59" fmla="*/ 108 h 549"/>
                    <a:gd name="T60" fmla="*/ 1 w 155"/>
                    <a:gd name="T61" fmla="*/ 105 h 549"/>
                    <a:gd name="T62" fmla="*/ 5 w 155"/>
                    <a:gd name="T63" fmla="*/ 99 h 549"/>
                    <a:gd name="T64" fmla="*/ 7 w 155"/>
                    <a:gd name="T65" fmla="*/ 99 h 549"/>
                    <a:gd name="T66" fmla="*/ 10 w 155"/>
                    <a:gd name="T67" fmla="*/ 74 h 549"/>
                    <a:gd name="T68" fmla="*/ 14 w 155"/>
                    <a:gd name="T69" fmla="*/ 44 h 549"/>
                    <a:gd name="T70" fmla="*/ 22 w 155"/>
                    <a:gd name="T71" fmla="*/ 1 h 54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55" h="549">
                      <a:moveTo>
                        <a:pt x="77" y="4"/>
                      </a:moveTo>
                      <a:lnTo>
                        <a:pt x="87" y="0"/>
                      </a:lnTo>
                      <a:lnTo>
                        <a:pt x="128" y="4"/>
                      </a:lnTo>
                      <a:lnTo>
                        <a:pt x="155" y="81"/>
                      </a:lnTo>
                      <a:lnTo>
                        <a:pt x="131" y="488"/>
                      </a:lnTo>
                      <a:lnTo>
                        <a:pt x="117" y="503"/>
                      </a:lnTo>
                      <a:lnTo>
                        <a:pt x="36" y="494"/>
                      </a:lnTo>
                      <a:lnTo>
                        <a:pt x="44" y="514"/>
                      </a:lnTo>
                      <a:lnTo>
                        <a:pt x="44" y="549"/>
                      </a:lnTo>
                      <a:lnTo>
                        <a:pt x="32" y="544"/>
                      </a:lnTo>
                      <a:lnTo>
                        <a:pt x="19" y="534"/>
                      </a:lnTo>
                      <a:lnTo>
                        <a:pt x="17" y="518"/>
                      </a:lnTo>
                      <a:lnTo>
                        <a:pt x="14" y="524"/>
                      </a:lnTo>
                      <a:lnTo>
                        <a:pt x="14" y="514"/>
                      </a:lnTo>
                      <a:lnTo>
                        <a:pt x="10" y="514"/>
                      </a:lnTo>
                      <a:lnTo>
                        <a:pt x="10" y="503"/>
                      </a:lnTo>
                      <a:lnTo>
                        <a:pt x="8" y="503"/>
                      </a:lnTo>
                      <a:lnTo>
                        <a:pt x="8" y="494"/>
                      </a:lnTo>
                      <a:lnTo>
                        <a:pt x="6" y="494"/>
                      </a:lnTo>
                      <a:lnTo>
                        <a:pt x="6" y="488"/>
                      </a:lnTo>
                      <a:lnTo>
                        <a:pt x="2" y="483"/>
                      </a:lnTo>
                      <a:lnTo>
                        <a:pt x="6" y="473"/>
                      </a:lnTo>
                      <a:lnTo>
                        <a:pt x="0" y="468"/>
                      </a:lnTo>
                      <a:lnTo>
                        <a:pt x="2" y="459"/>
                      </a:lnTo>
                      <a:lnTo>
                        <a:pt x="0" y="453"/>
                      </a:lnTo>
                      <a:lnTo>
                        <a:pt x="2" y="448"/>
                      </a:lnTo>
                      <a:lnTo>
                        <a:pt x="0" y="443"/>
                      </a:lnTo>
                      <a:lnTo>
                        <a:pt x="6" y="432"/>
                      </a:lnTo>
                      <a:lnTo>
                        <a:pt x="0" y="428"/>
                      </a:lnTo>
                      <a:lnTo>
                        <a:pt x="6" y="422"/>
                      </a:lnTo>
                      <a:lnTo>
                        <a:pt x="2" y="413"/>
                      </a:lnTo>
                      <a:lnTo>
                        <a:pt x="19" y="387"/>
                      </a:lnTo>
                      <a:lnTo>
                        <a:pt x="25" y="387"/>
                      </a:lnTo>
                      <a:lnTo>
                        <a:pt x="36" y="292"/>
                      </a:lnTo>
                      <a:lnTo>
                        <a:pt x="49" y="171"/>
                      </a:lnTo>
                      <a:lnTo>
                        <a:pt x="77" y="4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77" name="Freeform 554"/>
                <p:cNvSpPr>
                  <a:spLocks/>
                </p:cNvSpPr>
                <p:nvPr/>
              </p:nvSpPr>
              <p:spPr bwMode="auto">
                <a:xfrm>
                  <a:off x="1713" y="1219"/>
                  <a:ext cx="7" cy="5"/>
                </a:xfrm>
                <a:custGeom>
                  <a:avLst/>
                  <a:gdLst>
                    <a:gd name="T0" fmla="*/ 0 w 21"/>
                    <a:gd name="T1" fmla="*/ 3 h 24"/>
                    <a:gd name="T2" fmla="*/ 0 w 21"/>
                    <a:gd name="T3" fmla="*/ 2 h 24"/>
                    <a:gd name="T4" fmla="*/ 2 w 21"/>
                    <a:gd name="T5" fmla="*/ 0 h 24"/>
                    <a:gd name="T6" fmla="*/ 4 w 21"/>
                    <a:gd name="T7" fmla="*/ 0 h 24"/>
                    <a:gd name="T8" fmla="*/ 6 w 21"/>
                    <a:gd name="T9" fmla="*/ 0 h 24"/>
                    <a:gd name="T10" fmla="*/ 7 w 21"/>
                    <a:gd name="T11" fmla="*/ 2 h 24"/>
                    <a:gd name="T12" fmla="*/ 7 w 21"/>
                    <a:gd name="T13" fmla="*/ 4 h 24"/>
                    <a:gd name="T14" fmla="*/ 6 w 21"/>
                    <a:gd name="T15" fmla="*/ 5 h 24"/>
                    <a:gd name="T16" fmla="*/ 4 w 21"/>
                    <a:gd name="T17" fmla="*/ 5 h 24"/>
                    <a:gd name="T18" fmla="*/ 2 w 21"/>
                    <a:gd name="T19" fmla="*/ 5 h 24"/>
                    <a:gd name="T20" fmla="*/ 0 w 21"/>
                    <a:gd name="T21" fmla="*/ 3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" h="24">
                      <a:moveTo>
                        <a:pt x="0" y="14"/>
                      </a:move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9"/>
                      </a:lnTo>
                      <a:lnTo>
                        <a:pt x="21" y="19"/>
                      </a:lnTo>
                      <a:lnTo>
                        <a:pt x="17" y="24"/>
                      </a:lnTo>
                      <a:lnTo>
                        <a:pt x="11" y="24"/>
                      </a:lnTo>
                      <a:lnTo>
                        <a:pt x="5" y="2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78" name="Freeform 555"/>
                <p:cNvSpPr>
                  <a:spLocks/>
                </p:cNvSpPr>
                <p:nvPr/>
              </p:nvSpPr>
              <p:spPr bwMode="auto">
                <a:xfrm>
                  <a:off x="1721" y="1228"/>
                  <a:ext cx="7" cy="7"/>
                </a:xfrm>
                <a:custGeom>
                  <a:avLst/>
                  <a:gdLst>
                    <a:gd name="T0" fmla="*/ 0 w 25"/>
                    <a:gd name="T1" fmla="*/ 4 h 30"/>
                    <a:gd name="T2" fmla="*/ 0 w 25"/>
                    <a:gd name="T3" fmla="*/ 2 h 30"/>
                    <a:gd name="T4" fmla="*/ 1 w 25"/>
                    <a:gd name="T5" fmla="*/ 0 h 30"/>
                    <a:gd name="T6" fmla="*/ 4 w 25"/>
                    <a:gd name="T7" fmla="*/ 0 h 30"/>
                    <a:gd name="T8" fmla="*/ 5 w 25"/>
                    <a:gd name="T9" fmla="*/ 0 h 30"/>
                    <a:gd name="T10" fmla="*/ 7 w 25"/>
                    <a:gd name="T11" fmla="*/ 2 h 30"/>
                    <a:gd name="T12" fmla="*/ 7 w 25"/>
                    <a:gd name="T13" fmla="*/ 4 h 30"/>
                    <a:gd name="T14" fmla="*/ 5 w 25"/>
                    <a:gd name="T15" fmla="*/ 6 h 30"/>
                    <a:gd name="T16" fmla="*/ 3 w 25"/>
                    <a:gd name="T17" fmla="*/ 7 h 30"/>
                    <a:gd name="T18" fmla="*/ 1 w 25"/>
                    <a:gd name="T19" fmla="*/ 6 h 30"/>
                    <a:gd name="T20" fmla="*/ 0 w 25"/>
                    <a:gd name="T21" fmla="*/ 4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" h="30">
                      <a:moveTo>
                        <a:pt x="0" y="15"/>
                      </a:move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9"/>
                      </a:lnTo>
                      <a:lnTo>
                        <a:pt x="25" y="19"/>
                      </a:lnTo>
                      <a:lnTo>
                        <a:pt x="18" y="25"/>
                      </a:lnTo>
                      <a:lnTo>
                        <a:pt x="10" y="30"/>
                      </a:lnTo>
                      <a:lnTo>
                        <a:pt x="5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79" name="Freeform 556"/>
                <p:cNvSpPr>
                  <a:spLocks/>
                </p:cNvSpPr>
                <p:nvPr/>
              </p:nvSpPr>
              <p:spPr bwMode="auto">
                <a:xfrm>
                  <a:off x="1728" y="1238"/>
                  <a:ext cx="6" cy="8"/>
                </a:xfrm>
                <a:custGeom>
                  <a:avLst/>
                  <a:gdLst>
                    <a:gd name="T0" fmla="*/ 0 w 22"/>
                    <a:gd name="T1" fmla="*/ 4 h 31"/>
                    <a:gd name="T2" fmla="*/ 0 w 22"/>
                    <a:gd name="T3" fmla="*/ 3 h 31"/>
                    <a:gd name="T4" fmla="*/ 2 w 22"/>
                    <a:gd name="T5" fmla="*/ 0 h 31"/>
                    <a:gd name="T6" fmla="*/ 3 w 22"/>
                    <a:gd name="T7" fmla="*/ 0 h 31"/>
                    <a:gd name="T8" fmla="*/ 5 w 22"/>
                    <a:gd name="T9" fmla="*/ 0 h 31"/>
                    <a:gd name="T10" fmla="*/ 6 w 22"/>
                    <a:gd name="T11" fmla="*/ 3 h 31"/>
                    <a:gd name="T12" fmla="*/ 6 w 22"/>
                    <a:gd name="T13" fmla="*/ 5 h 31"/>
                    <a:gd name="T14" fmla="*/ 5 w 22"/>
                    <a:gd name="T15" fmla="*/ 6 h 31"/>
                    <a:gd name="T16" fmla="*/ 3 w 22"/>
                    <a:gd name="T17" fmla="*/ 8 h 31"/>
                    <a:gd name="T18" fmla="*/ 2 w 22"/>
                    <a:gd name="T19" fmla="*/ 6 h 31"/>
                    <a:gd name="T20" fmla="*/ 0 w 22"/>
                    <a:gd name="T21" fmla="*/ 4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31">
                      <a:moveTo>
                        <a:pt x="0" y="15"/>
                      </a:moveTo>
                      <a:lnTo>
                        <a:pt x="0" y="1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2" y="10"/>
                      </a:lnTo>
                      <a:lnTo>
                        <a:pt x="22" y="20"/>
                      </a:lnTo>
                      <a:lnTo>
                        <a:pt x="17" y="25"/>
                      </a:lnTo>
                      <a:lnTo>
                        <a:pt x="12" y="31"/>
                      </a:lnTo>
                      <a:lnTo>
                        <a:pt x="6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80" name="Freeform 557"/>
                <p:cNvSpPr>
                  <a:spLocks/>
                </p:cNvSpPr>
                <p:nvPr/>
              </p:nvSpPr>
              <p:spPr bwMode="auto">
                <a:xfrm>
                  <a:off x="1721" y="1219"/>
                  <a:ext cx="7" cy="7"/>
                </a:xfrm>
                <a:custGeom>
                  <a:avLst/>
                  <a:gdLst>
                    <a:gd name="T0" fmla="*/ 0 w 23"/>
                    <a:gd name="T1" fmla="*/ 3 h 30"/>
                    <a:gd name="T2" fmla="*/ 1 w 23"/>
                    <a:gd name="T3" fmla="*/ 2 h 30"/>
                    <a:gd name="T4" fmla="*/ 2 w 23"/>
                    <a:gd name="T5" fmla="*/ 0 h 30"/>
                    <a:gd name="T6" fmla="*/ 3 w 23"/>
                    <a:gd name="T7" fmla="*/ 0 h 30"/>
                    <a:gd name="T8" fmla="*/ 5 w 23"/>
                    <a:gd name="T9" fmla="*/ 0 h 30"/>
                    <a:gd name="T10" fmla="*/ 7 w 23"/>
                    <a:gd name="T11" fmla="*/ 2 h 30"/>
                    <a:gd name="T12" fmla="*/ 7 w 23"/>
                    <a:gd name="T13" fmla="*/ 4 h 30"/>
                    <a:gd name="T14" fmla="*/ 5 w 23"/>
                    <a:gd name="T15" fmla="*/ 6 h 30"/>
                    <a:gd name="T16" fmla="*/ 3 w 23"/>
                    <a:gd name="T17" fmla="*/ 7 h 30"/>
                    <a:gd name="T18" fmla="*/ 2 w 23"/>
                    <a:gd name="T19" fmla="*/ 6 h 30"/>
                    <a:gd name="T20" fmla="*/ 0 w 23"/>
                    <a:gd name="T21" fmla="*/ 3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" h="30">
                      <a:moveTo>
                        <a:pt x="0" y="14"/>
                      </a:moveTo>
                      <a:lnTo>
                        <a:pt x="3" y="9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9"/>
                      </a:lnTo>
                      <a:lnTo>
                        <a:pt x="23" y="19"/>
                      </a:lnTo>
                      <a:lnTo>
                        <a:pt x="16" y="24"/>
                      </a:lnTo>
                      <a:lnTo>
                        <a:pt x="11" y="30"/>
                      </a:lnTo>
                      <a:lnTo>
                        <a:pt x="6" y="2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81" name="Freeform 558"/>
                <p:cNvSpPr>
                  <a:spLocks/>
                </p:cNvSpPr>
                <p:nvPr/>
              </p:nvSpPr>
              <p:spPr bwMode="auto">
                <a:xfrm>
                  <a:off x="1729" y="1228"/>
                  <a:ext cx="6" cy="7"/>
                </a:xfrm>
                <a:custGeom>
                  <a:avLst/>
                  <a:gdLst>
                    <a:gd name="T0" fmla="*/ 0 w 21"/>
                    <a:gd name="T1" fmla="*/ 4 h 30"/>
                    <a:gd name="T2" fmla="*/ 0 w 21"/>
                    <a:gd name="T3" fmla="*/ 2 h 30"/>
                    <a:gd name="T4" fmla="*/ 1 w 21"/>
                    <a:gd name="T5" fmla="*/ 0 h 30"/>
                    <a:gd name="T6" fmla="*/ 3 w 21"/>
                    <a:gd name="T7" fmla="*/ 0 h 30"/>
                    <a:gd name="T8" fmla="*/ 4 w 21"/>
                    <a:gd name="T9" fmla="*/ 0 h 30"/>
                    <a:gd name="T10" fmla="*/ 6 w 21"/>
                    <a:gd name="T11" fmla="*/ 2 h 30"/>
                    <a:gd name="T12" fmla="*/ 6 w 21"/>
                    <a:gd name="T13" fmla="*/ 4 h 30"/>
                    <a:gd name="T14" fmla="*/ 4 w 21"/>
                    <a:gd name="T15" fmla="*/ 6 h 30"/>
                    <a:gd name="T16" fmla="*/ 3 w 21"/>
                    <a:gd name="T17" fmla="*/ 7 h 30"/>
                    <a:gd name="T18" fmla="*/ 1 w 21"/>
                    <a:gd name="T19" fmla="*/ 6 h 30"/>
                    <a:gd name="T20" fmla="*/ 0 w 21"/>
                    <a:gd name="T21" fmla="*/ 4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" h="30">
                      <a:moveTo>
                        <a:pt x="0" y="15"/>
                      </a:move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1" y="9"/>
                      </a:lnTo>
                      <a:lnTo>
                        <a:pt x="21" y="19"/>
                      </a:lnTo>
                      <a:lnTo>
                        <a:pt x="15" y="25"/>
                      </a:lnTo>
                      <a:lnTo>
                        <a:pt x="10" y="30"/>
                      </a:lnTo>
                      <a:lnTo>
                        <a:pt x="5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82" name="Freeform 559"/>
                <p:cNvSpPr>
                  <a:spLocks/>
                </p:cNvSpPr>
                <p:nvPr/>
              </p:nvSpPr>
              <p:spPr bwMode="auto">
                <a:xfrm>
                  <a:off x="1729" y="1219"/>
                  <a:ext cx="8" cy="7"/>
                </a:xfrm>
                <a:custGeom>
                  <a:avLst/>
                  <a:gdLst>
                    <a:gd name="T0" fmla="*/ 0 w 25"/>
                    <a:gd name="T1" fmla="*/ 3 h 30"/>
                    <a:gd name="T2" fmla="*/ 1 w 25"/>
                    <a:gd name="T3" fmla="*/ 2 h 30"/>
                    <a:gd name="T4" fmla="*/ 2 w 25"/>
                    <a:gd name="T5" fmla="*/ 0 h 30"/>
                    <a:gd name="T6" fmla="*/ 4 w 25"/>
                    <a:gd name="T7" fmla="*/ 0 h 30"/>
                    <a:gd name="T8" fmla="*/ 6 w 25"/>
                    <a:gd name="T9" fmla="*/ 0 h 30"/>
                    <a:gd name="T10" fmla="*/ 8 w 25"/>
                    <a:gd name="T11" fmla="*/ 2 h 30"/>
                    <a:gd name="T12" fmla="*/ 8 w 25"/>
                    <a:gd name="T13" fmla="*/ 4 h 30"/>
                    <a:gd name="T14" fmla="*/ 6 w 25"/>
                    <a:gd name="T15" fmla="*/ 6 h 30"/>
                    <a:gd name="T16" fmla="*/ 3 w 25"/>
                    <a:gd name="T17" fmla="*/ 7 h 30"/>
                    <a:gd name="T18" fmla="*/ 2 w 25"/>
                    <a:gd name="T19" fmla="*/ 6 h 30"/>
                    <a:gd name="T20" fmla="*/ 0 w 25"/>
                    <a:gd name="T21" fmla="*/ 3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" h="30">
                      <a:moveTo>
                        <a:pt x="0" y="14"/>
                      </a:moveTo>
                      <a:lnTo>
                        <a:pt x="2" y="9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9"/>
                      </a:lnTo>
                      <a:lnTo>
                        <a:pt x="25" y="19"/>
                      </a:lnTo>
                      <a:lnTo>
                        <a:pt x="18" y="24"/>
                      </a:lnTo>
                      <a:lnTo>
                        <a:pt x="10" y="30"/>
                      </a:lnTo>
                      <a:lnTo>
                        <a:pt x="5" y="2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83" name="Freeform 560"/>
                <p:cNvSpPr>
                  <a:spLocks/>
                </p:cNvSpPr>
                <p:nvPr/>
              </p:nvSpPr>
              <p:spPr bwMode="auto">
                <a:xfrm>
                  <a:off x="1713" y="1228"/>
                  <a:ext cx="5" cy="7"/>
                </a:xfrm>
                <a:custGeom>
                  <a:avLst/>
                  <a:gdLst>
                    <a:gd name="T0" fmla="*/ 0 w 20"/>
                    <a:gd name="T1" fmla="*/ 4 h 30"/>
                    <a:gd name="T2" fmla="*/ 0 w 20"/>
                    <a:gd name="T3" fmla="*/ 2 h 30"/>
                    <a:gd name="T4" fmla="*/ 1 w 20"/>
                    <a:gd name="T5" fmla="*/ 0 h 30"/>
                    <a:gd name="T6" fmla="*/ 3 w 20"/>
                    <a:gd name="T7" fmla="*/ 0 h 30"/>
                    <a:gd name="T8" fmla="*/ 4 w 20"/>
                    <a:gd name="T9" fmla="*/ 0 h 30"/>
                    <a:gd name="T10" fmla="*/ 5 w 20"/>
                    <a:gd name="T11" fmla="*/ 2 h 30"/>
                    <a:gd name="T12" fmla="*/ 5 w 20"/>
                    <a:gd name="T13" fmla="*/ 4 h 30"/>
                    <a:gd name="T14" fmla="*/ 4 w 20"/>
                    <a:gd name="T15" fmla="*/ 6 h 30"/>
                    <a:gd name="T16" fmla="*/ 3 w 20"/>
                    <a:gd name="T17" fmla="*/ 7 h 30"/>
                    <a:gd name="T18" fmla="*/ 1 w 20"/>
                    <a:gd name="T19" fmla="*/ 6 h 30"/>
                    <a:gd name="T20" fmla="*/ 0 w 20"/>
                    <a:gd name="T21" fmla="*/ 4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0" h="30">
                      <a:moveTo>
                        <a:pt x="0" y="15"/>
                      </a:move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9"/>
                      </a:lnTo>
                      <a:lnTo>
                        <a:pt x="20" y="19"/>
                      </a:lnTo>
                      <a:lnTo>
                        <a:pt x="15" y="25"/>
                      </a:lnTo>
                      <a:lnTo>
                        <a:pt x="10" y="30"/>
                      </a:lnTo>
                      <a:lnTo>
                        <a:pt x="5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84" name="Freeform 561"/>
                <p:cNvSpPr>
                  <a:spLocks/>
                </p:cNvSpPr>
                <p:nvPr/>
              </p:nvSpPr>
              <p:spPr bwMode="auto">
                <a:xfrm>
                  <a:off x="1713" y="1238"/>
                  <a:ext cx="5" cy="8"/>
                </a:xfrm>
                <a:custGeom>
                  <a:avLst/>
                  <a:gdLst>
                    <a:gd name="T0" fmla="*/ 0 w 23"/>
                    <a:gd name="T1" fmla="*/ 4 h 31"/>
                    <a:gd name="T2" fmla="*/ 1 w 23"/>
                    <a:gd name="T3" fmla="*/ 3 h 31"/>
                    <a:gd name="T4" fmla="*/ 1 w 23"/>
                    <a:gd name="T5" fmla="*/ 0 h 31"/>
                    <a:gd name="T6" fmla="*/ 3 w 23"/>
                    <a:gd name="T7" fmla="*/ 0 h 31"/>
                    <a:gd name="T8" fmla="*/ 4 w 23"/>
                    <a:gd name="T9" fmla="*/ 0 h 31"/>
                    <a:gd name="T10" fmla="*/ 5 w 23"/>
                    <a:gd name="T11" fmla="*/ 3 h 31"/>
                    <a:gd name="T12" fmla="*/ 5 w 23"/>
                    <a:gd name="T13" fmla="*/ 5 h 31"/>
                    <a:gd name="T14" fmla="*/ 4 w 23"/>
                    <a:gd name="T15" fmla="*/ 7 h 31"/>
                    <a:gd name="T16" fmla="*/ 3 w 23"/>
                    <a:gd name="T17" fmla="*/ 8 h 31"/>
                    <a:gd name="T18" fmla="*/ 1 w 23"/>
                    <a:gd name="T19" fmla="*/ 7 h 31"/>
                    <a:gd name="T20" fmla="*/ 0 w 23"/>
                    <a:gd name="T21" fmla="*/ 4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" h="31">
                      <a:moveTo>
                        <a:pt x="0" y="16"/>
                      </a:moveTo>
                      <a:lnTo>
                        <a:pt x="3" y="10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3" y="10"/>
                      </a:lnTo>
                      <a:lnTo>
                        <a:pt x="23" y="21"/>
                      </a:lnTo>
                      <a:lnTo>
                        <a:pt x="18" y="26"/>
                      </a:lnTo>
                      <a:lnTo>
                        <a:pt x="13" y="31"/>
                      </a:lnTo>
                      <a:lnTo>
                        <a:pt x="5" y="2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85" name="Freeform 562"/>
                <p:cNvSpPr>
                  <a:spLocks/>
                </p:cNvSpPr>
                <p:nvPr/>
              </p:nvSpPr>
              <p:spPr bwMode="auto">
                <a:xfrm>
                  <a:off x="1713" y="1249"/>
                  <a:ext cx="5" cy="7"/>
                </a:xfrm>
                <a:custGeom>
                  <a:avLst/>
                  <a:gdLst>
                    <a:gd name="T0" fmla="*/ 0 w 22"/>
                    <a:gd name="T1" fmla="*/ 3 h 31"/>
                    <a:gd name="T2" fmla="*/ 0 w 22"/>
                    <a:gd name="T3" fmla="*/ 2 h 31"/>
                    <a:gd name="T4" fmla="*/ 1 w 22"/>
                    <a:gd name="T5" fmla="*/ 0 h 31"/>
                    <a:gd name="T6" fmla="*/ 2 w 22"/>
                    <a:gd name="T7" fmla="*/ 0 h 31"/>
                    <a:gd name="T8" fmla="*/ 4 w 22"/>
                    <a:gd name="T9" fmla="*/ 0 h 31"/>
                    <a:gd name="T10" fmla="*/ 5 w 22"/>
                    <a:gd name="T11" fmla="*/ 2 h 31"/>
                    <a:gd name="T12" fmla="*/ 5 w 22"/>
                    <a:gd name="T13" fmla="*/ 5 h 31"/>
                    <a:gd name="T14" fmla="*/ 4 w 22"/>
                    <a:gd name="T15" fmla="*/ 6 h 31"/>
                    <a:gd name="T16" fmla="*/ 2 w 22"/>
                    <a:gd name="T17" fmla="*/ 7 h 31"/>
                    <a:gd name="T18" fmla="*/ 1 w 22"/>
                    <a:gd name="T19" fmla="*/ 6 h 31"/>
                    <a:gd name="T20" fmla="*/ 0 w 22"/>
                    <a:gd name="T21" fmla="*/ 3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31">
                      <a:moveTo>
                        <a:pt x="0" y="15"/>
                      </a:moveTo>
                      <a:lnTo>
                        <a:pt x="0" y="1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20"/>
                      </a:lnTo>
                      <a:lnTo>
                        <a:pt x="16" y="26"/>
                      </a:lnTo>
                      <a:lnTo>
                        <a:pt x="10" y="31"/>
                      </a:lnTo>
                      <a:lnTo>
                        <a:pt x="5" y="2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86" name="Freeform 563"/>
                <p:cNvSpPr>
                  <a:spLocks/>
                </p:cNvSpPr>
                <p:nvPr/>
              </p:nvSpPr>
              <p:spPr bwMode="auto">
                <a:xfrm>
                  <a:off x="1721" y="1249"/>
                  <a:ext cx="5" cy="9"/>
                </a:xfrm>
                <a:custGeom>
                  <a:avLst/>
                  <a:gdLst>
                    <a:gd name="T0" fmla="*/ 0 w 18"/>
                    <a:gd name="T1" fmla="*/ 5 h 35"/>
                    <a:gd name="T2" fmla="*/ 0 w 18"/>
                    <a:gd name="T3" fmla="*/ 3 h 35"/>
                    <a:gd name="T4" fmla="*/ 1 w 18"/>
                    <a:gd name="T5" fmla="*/ 0 h 35"/>
                    <a:gd name="T6" fmla="*/ 3 w 18"/>
                    <a:gd name="T7" fmla="*/ 0 h 35"/>
                    <a:gd name="T8" fmla="*/ 4 w 18"/>
                    <a:gd name="T9" fmla="*/ 0 h 35"/>
                    <a:gd name="T10" fmla="*/ 5 w 18"/>
                    <a:gd name="T11" fmla="*/ 3 h 35"/>
                    <a:gd name="T12" fmla="*/ 5 w 18"/>
                    <a:gd name="T13" fmla="*/ 7 h 35"/>
                    <a:gd name="T14" fmla="*/ 4 w 18"/>
                    <a:gd name="T15" fmla="*/ 8 h 35"/>
                    <a:gd name="T16" fmla="*/ 2 w 18"/>
                    <a:gd name="T17" fmla="*/ 9 h 35"/>
                    <a:gd name="T18" fmla="*/ 1 w 18"/>
                    <a:gd name="T19" fmla="*/ 8 h 35"/>
                    <a:gd name="T20" fmla="*/ 0 w 18"/>
                    <a:gd name="T21" fmla="*/ 5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8" h="35">
                      <a:moveTo>
                        <a:pt x="0" y="20"/>
                      </a:moveTo>
                      <a:lnTo>
                        <a:pt x="0" y="1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8" y="10"/>
                      </a:lnTo>
                      <a:lnTo>
                        <a:pt x="18" y="26"/>
                      </a:lnTo>
                      <a:lnTo>
                        <a:pt x="16" y="31"/>
                      </a:lnTo>
                      <a:lnTo>
                        <a:pt x="8" y="35"/>
                      </a:lnTo>
                      <a:lnTo>
                        <a:pt x="2" y="31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87" name="Freeform 564"/>
                <p:cNvSpPr>
                  <a:spLocks/>
                </p:cNvSpPr>
                <p:nvPr/>
              </p:nvSpPr>
              <p:spPr bwMode="auto">
                <a:xfrm>
                  <a:off x="1728" y="1250"/>
                  <a:ext cx="6" cy="8"/>
                </a:xfrm>
                <a:custGeom>
                  <a:avLst/>
                  <a:gdLst>
                    <a:gd name="T0" fmla="*/ 0 w 22"/>
                    <a:gd name="T1" fmla="*/ 4 h 30"/>
                    <a:gd name="T2" fmla="*/ 0 w 22"/>
                    <a:gd name="T3" fmla="*/ 3 h 30"/>
                    <a:gd name="T4" fmla="*/ 2 w 22"/>
                    <a:gd name="T5" fmla="*/ 0 h 30"/>
                    <a:gd name="T6" fmla="*/ 3 w 22"/>
                    <a:gd name="T7" fmla="*/ 0 h 30"/>
                    <a:gd name="T8" fmla="*/ 5 w 22"/>
                    <a:gd name="T9" fmla="*/ 0 h 30"/>
                    <a:gd name="T10" fmla="*/ 6 w 22"/>
                    <a:gd name="T11" fmla="*/ 3 h 30"/>
                    <a:gd name="T12" fmla="*/ 6 w 22"/>
                    <a:gd name="T13" fmla="*/ 6 h 30"/>
                    <a:gd name="T14" fmla="*/ 5 w 22"/>
                    <a:gd name="T15" fmla="*/ 7 h 30"/>
                    <a:gd name="T16" fmla="*/ 3 w 22"/>
                    <a:gd name="T17" fmla="*/ 8 h 30"/>
                    <a:gd name="T18" fmla="*/ 2 w 22"/>
                    <a:gd name="T19" fmla="*/ 7 h 30"/>
                    <a:gd name="T20" fmla="*/ 0 w 22"/>
                    <a:gd name="T21" fmla="*/ 4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30">
                      <a:moveTo>
                        <a:pt x="0" y="15"/>
                      </a:moveTo>
                      <a:lnTo>
                        <a:pt x="0" y="1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2" y="10"/>
                      </a:lnTo>
                      <a:lnTo>
                        <a:pt x="22" y="21"/>
                      </a:lnTo>
                      <a:lnTo>
                        <a:pt x="17" y="26"/>
                      </a:lnTo>
                      <a:lnTo>
                        <a:pt x="12" y="30"/>
                      </a:lnTo>
                      <a:lnTo>
                        <a:pt x="6" y="2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88" name="Freeform 565"/>
                <p:cNvSpPr>
                  <a:spLocks/>
                </p:cNvSpPr>
                <p:nvPr/>
              </p:nvSpPr>
              <p:spPr bwMode="auto">
                <a:xfrm>
                  <a:off x="1721" y="1238"/>
                  <a:ext cx="6" cy="8"/>
                </a:xfrm>
                <a:custGeom>
                  <a:avLst/>
                  <a:gdLst>
                    <a:gd name="T0" fmla="*/ 0 w 22"/>
                    <a:gd name="T1" fmla="*/ 4 h 31"/>
                    <a:gd name="T2" fmla="*/ 1 w 22"/>
                    <a:gd name="T3" fmla="*/ 3 h 31"/>
                    <a:gd name="T4" fmla="*/ 1 w 22"/>
                    <a:gd name="T5" fmla="*/ 0 h 31"/>
                    <a:gd name="T6" fmla="*/ 3 w 22"/>
                    <a:gd name="T7" fmla="*/ 0 h 31"/>
                    <a:gd name="T8" fmla="*/ 4 w 22"/>
                    <a:gd name="T9" fmla="*/ 0 h 31"/>
                    <a:gd name="T10" fmla="*/ 6 w 22"/>
                    <a:gd name="T11" fmla="*/ 3 h 31"/>
                    <a:gd name="T12" fmla="*/ 6 w 22"/>
                    <a:gd name="T13" fmla="*/ 5 h 31"/>
                    <a:gd name="T14" fmla="*/ 4 w 22"/>
                    <a:gd name="T15" fmla="*/ 6 h 31"/>
                    <a:gd name="T16" fmla="*/ 3 w 22"/>
                    <a:gd name="T17" fmla="*/ 8 h 31"/>
                    <a:gd name="T18" fmla="*/ 1 w 22"/>
                    <a:gd name="T19" fmla="*/ 6 h 31"/>
                    <a:gd name="T20" fmla="*/ 0 w 22"/>
                    <a:gd name="T21" fmla="*/ 4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31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20"/>
                      </a:lnTo>
                      <a:lnTo>
                        <a:pt x="16" y="25"/>
                      </a:lnTo>
                      <a:lnTo>
                        <a:pt x="10" y="31"/>
                      </a:lnTo>
                      <a:lnTo>
                        <a:pt x="5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89" name="Freeform 566"/>
                <p:cNvSpPr>
                  <a:spLocks/>
                </p:cNvSpPr>
                <p:nvPr/>
              </p:nvSpPr>
              <p:spPr bwMode="auto">
                <a:xfrm>
                  <a:off x="1702" y="1250"/>
                  <a:ext cx="3" cy="5"/>
                </a:xfrm>
                <a:custGeom>
                  <a:avLst/>
                  <a:gdLst>
                    <a:gd name="T0" fmla="*/ 1 w 14"/>
                    <a:gd name="T1" fmla="*/ 5 h 21"/>
                    <a:gd name="T2" fmla="*/ 0 w 14"/>
                    <a:gd name="T3" fmla="*/ 2 h 21"/>
                    <a:gd name="T4" fmla="*/ 0 w 14"/>
                    <a:gd name="T5" fmla="*/ 1 h 21"/>
                    <a:gd name="T6" fmla="*/ 1 w 14"/>
                    <a:gd name="T7" fmla="*/ 0 h 21"/>
                    <a:gd name="T8" fmla="*/ 2 w 14"/>
                    <a:gd name="T9" fmla="*/ 0 h 21"/>
                    <a:gd name="T10" fmla="*/ 3 w 14"/>
                    <a:gd name="T11" fmla="*/ 1 h 21"/>
                    <a:gd name="T12" fmla="*/ 3 w 14"/>
                    <a:gd name="T13" fmla="*/ 2 h 21"/>
                    <a:gd name="T14" fmla="*/ 3 w 14"/>
                    <a:gd name="T15" fmla="*/ 4 h 21"/>
                    <a:gd name="T16" fmla="*/ 2 w 14"/>
                    <a:gd name="T17" fmla="*/ 5 h 21"/>
                    <a:gd name="T18" fmla="*/ 1 w 14"/>
                    <a:gd name="T19" fmla="*/ 5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" h="21">
                      <a:moveTo>
                        <a:pt x="4" y="21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9" y="21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90" name="Freeform 567"/>
                <p:cNvSpPr>
                  <a:spLocks/>
                </p:cNvSpPr>
                <p:nvPr/>
              </p:nvSpPr>
              <p:spPr bwMode="auto">
                <a:xfrm>
                  <a:off x="1703" y="1240"/>
                  <a:ext cx="3" cy="4"/>
                </a:xfrm>
                <a:custGeom>
                  <a:avLst/>
                  <a:gdLst>
                    <a:gd name="T0" fmla="*/ 0 w 13"/>
                    <a:gd name="T1" fmla="*/ 4 h 16"/>
                    <a:gd name="T2" fmla="*/ 0 w 13"/>
                    <a:gd name="T3" fmla="*/ 3 h 16"/>
                    <a:gd name="T4" fmla="*/ 0 w 13"/>
                    <a:gd name="T5" fmla="*/ 2 h 16"/>
                    <a:gd name="T6" fmla="*/ 1 w 13"/>
                    <a:gd name="T7" fmla="*/ 0 h 16"/>
                    <a:gd name="T8" fmla="*/ 2 w 13"/>
                    <a:gd name="T9" fmla="*/ 0 h 16"/>
                    <a:gd name="T10" fmla="*/ 3 w 13"/>
                    <a:gd name="T11" fmla="*/ 2 h 16"/>
                    <a:gd name="T12" fmla="*/ 3 w 13"/>
                    <a:gd name="T13" fmla="*/ 3 h 16"/>
                    <a:gd name="T14" fmla="*/ 3 w 13"/>
                    <a:gd name="T15" fmla="*/ 4 h 16"/>
                    <a:gd name="T16" fmla="*/ 2 w 13"/>
                    <a:gd name="T17" fmla="*/ 4 h 16"/>
                    <a:gd name="T18" fmla="*/ 0 w 13"/>
                    <a:gd name="T19" fmla="*/ 4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6"/>
                      </a:lnTo>
                      <a:lnTo>
                        <a:pt x="8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91" name="Freeform 568"/>
                <p:cNvSpPr>
                  <a:spLocks/>
                </p:cNvSpPr>
                <p:nvPr/>
              </p:nvSpPr>
              <p:spPr bwMode="auto">
                <a:xfrm>
                  <a:off x="1703" y="1230"/>
                  <a:ext cx="5" cy="3"/>
                </a:xfrm>
                <a:custGeom>
                  <a:avLst/>
                  <a:gdLst>
                    <a:gd name="T0" fmla="*/ 1 w 16"/>
                    <a:gd name="T1" fmla="*/ 3 h 21"/>
                    <a:gd name="T2" fmla="*/ 0 w 16"/>
                    <a:gd name="T3" fmla="*/ 2 h 21"/>
                    <a:gd name="T4" fmla="*/ 1 w 16"/>
                    <a:gd name="T5" fmla="*/ 1 h 21"/>
                    <a:gd name="T6" fmla="*/ 2 w 16"/>
                    <a:gd name="T7" fmla="*/ 0 h 21"/>
                    <a:gd name="T8" fmla="*/ 3 w 16"/>
                    <a:gd name="T9" fmla="*/ 0 h 21"/>
                    <a:gd name="T10" fmla="*/ 5 w 16"/>
                    <a:gd name="T11" fmla="*/ 1 h 21"/>
                    <a:gd name="T12" fmla="*/ 5 w 16"/>
                    <a:gd name="T13" fmla="*/ 2 h 21"/>
                    <a:gd name="T14" fmla="*/ 4 w 16"/>
                    <a:gd name="T15" fmla="*/ 2 h 21"/>
                    <a:gd name="T16" fmla="*/ 3 w 16"/>
                    <a:gd name="T17" fmla="*/ 3 h 21"/>
                    <a:gd name="T18" fmla="*/ 1 w 16"/>
                    <a:gd name="T19" fmla="*/ 3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21">
                      <a:moveTo>
                        <a:pt x="3" y="21"/>
                      </a:moveTo>
                      <a:lnTo>
                        <a:pt x="0" y="11"/>
                      </a:lnTo>
                      <a:lnTo>
                        <a:pt x="3" y="5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5"/>
                      </a:lnTo>
                      <a:lnTo>
                        <a:pt x="16" y="11"/>
                      </a:lnTo>
                      <a:lnTo>
                        <a:pt x="13" y="15"/>
                      </a:lnTo>
                      <a:lnTo>
                        <a:pt x="8" y="21"/>
                      </a:lnTo>
                      <a:lnTo>
                        <a:pt x="3" y="21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92" name="Freeform 569"/>
                <p:cNvSpPr>
                  <a:spLocks/>
                </p:cNvSpPr>
                <p:nvPr/>
              </p:nvSpPr>
              <p:spPr bwMode="auto">
                <a:xfrm>
                  <a:off x="1704" y="1219"/>
                  <a:ext cx="4" cy="4"/>
                </a:xfrm>
                <a:custGeom>
                  <a:avLst/>
                  <a:gdLst>
                    <a:gd name="T0" fmla="*/ 1 w 13"/>
                    <a:gd name="T1" fmla="*/ 4 h 19"/>
                    <a:gd name="T2" fmla="*/ 0 w 13"/>
                    <a:gd name="T3" fmla="*/ 2 h 19"/>
                    <a:gd name="T4" fmla="*/ 0 w 13"/>
                    <a:gd name="T5" fmla="*/ 1 h 19"/>
                    <a:gd name="T6" fmla="*/ 2 w 13"/>
                    <a:gd name="T7" fmla="*/ 0 h 19"/>
                    <a:gd name="T8" fmla="*/ 2 w 13"/>
                    <a:gd name="T9" fmla="*/ 0 h 19"/>
                    <a:gd name="T10" fmla="*/ 4 w 13"/>
                    <a:gd name="T11" fmla="*/ 1 h 19"/>
                    <a:gd name="T12" fmla="*/ 4 w 13"/>
                    <a:gd name="T13" fmla="*/ 2 h 19"/>
                    <a:gd name="T14" fmla="*/ 3 w 13"/>
                    <a:gd name="T15" fmla="*/ 3 h 19"/>
                    <a:gd name="T16" fmla="*/ 2 w 13"/>
                    <a:gd name="T17" fmla="*/ 4 h 19"/>
                    <a:gd name="T18" fmla="*/ 1 w 13"/>
                    <a:gd name="T19" fmla="*/ 4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" h="19">
                      <a:moveTo>
                        <a:pt x="3" y="19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4"/>
                      </a:lnTo>
                      <a:lnTo>
                        <a:pt x="13" y="9"/>
                      </a:lnTo>
                      <a:lnTo>
                        <a:pt x="10" y="14"/>
                      </a:lnTo>
                      <a:lnTo>
                        <a:pt x="8" y="19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93" name="Freeform 570"/>
                <p:cNvSpPr>
                  <a:spLocks/>
                </p:cNvSpPr>
                <p:nvPr/>
              </p:nvSpPr>
              <p:spPr bwMode="auto">
                <a:xfrm>
                  <a:off x="1696" y="1113"/>
                  <a:ext cx="17" cy="41"/>
                </a:xfrm>
                <a:custGeom>
                  <a:avLst/>
                  <a:gdLst>
                    <a:gd name="T0" fmla="*/ 2 w 58"/>
                    <a:gd name="T1" fmla="*/ 1 h 167"/>
                    <a:gd name="T2" fmla="*/ 1 w 58"/>
                    <a:gd name="T3" fmla="*/ 2 h 167"/>
                    <a:gd name="T4" fmla="*/ 0 w 58"/>
                    <a:gd name="T5" fmla="*/ 8 h 167"/>
                    <a:gd name="T6" fmla="*/ 13 w 58"/>
                    <a:gd name="T7" fmla="*/ 9 h 167"/>
                    <a:gd name="T8" fmla="*/ 15 w 58"/>
                    <a:gd name="T9" fmla="*/ 41 h 167"/>
                    <a:gd name="T10" fmla="*/ 17 w 58"/>
                    <a:gd name="T11" fmla="*/ 0 h 167"/>
                    <a:gd name="T12" fmla="*/ 2 w 58"/>
                    <a:gd name="T13" fmla="*/ 1 h 1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" h="167">
                      <a:moveTo>
                        <a:pt x="8" y="5"/>
                      </a:moveTo>
                      <a:lnTo>
                        <a:pt x="5" y="10"/>
                      </a:lnTo>
                      <a:lnTo>
                        <a:pt x="0" y="31"/>
                      </a:lnTo>
                      <a:lnTo>
                        <a:pt x="45" y="35"/>
                      </a:lnTo>
                      <a:lnTo>
                        <a:pt x="52" y="167"/>
                      </a:lnTo>
                      <a:lnTo>
                        <a:pt x="58" y="0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94" name="Freeform 571"/>
                <p:cNvSpPr>
                  <a:spLocks/>
                </p:cNvSpPr>
                <p:nvPr/>
              </p:nvSpPr>
              <p:spPr bwMode="auto">
                <a:xfrm>
                  <a:off x="1817" y="1116"/>
                  <a:ext cx="18" cy="149"/>
                </a:xfrm>
                <a:custGeom>
                  <a:avLst/>
                  <a:gdLst>
                    <a:gd name="T0" fmla="*/ 0 w 62"/>
                    <a:gd name="T1" fmla="*/ 72 h 590"/>
                    <a:gd name="T2" fmla="*/ 0 w 62"/>
                    <a:gd name="T3" fmla="*/ 0 h 590"/>
                    <a:gd name="T4" fmla="*/ 11 w 62"/>
                    <a:gd name="T5" fmla="*/ 1 h 590"/>
                    <a:gd name="T6" fmla="*/ 15 w 62"/>
                    <a:gd name="T7" fmla="*/ 37 h 590"/>
                    <a:gd name="T8" fmla="*/ 16 w 62"/>
                    <a:gd name="T9" fmla="*/ 84 h 590"/>
                    <a:gd name="T10" fmla="*/ 18 w 62"/>
                    <a:gd name="T11" fmla="*/ 149 h 590"/>
                    <a:gd name="T12" fmla="*/ 15 w 62"/>
                    <a:gd name="T13" fmla="*/ 146 h 590"/>
                    <a:gd name="T14" fmla="*/ 16 w 62"/>
                    <a:gd name="T15" fmla="*/ 135 h 590"/>
                    <a:gd name="T16" fmla="*/ 16 w 62"/>
                    <a:gd name="T17" fmla="*/ 125 h 590"/>
                    <a:gd name="T18" fmla="*/ 12 w 62"/>
                    <a:gd name="T19" fmla="*/ 148 h 590"/>
                    <a:gd name="T20" fmla="*/ 11 w 62"/>
                    <a:gd name="T21" fmla="*/ 130 h 590"/>
                    <a:gd name="T22" fmla="*/ 10 w 62"/>
                    <a:gd name="T23" fmla="*/ 103 h 590"/>
                    <a:gd name="T24" fmla="*/ 9 w 62"/>
                    <a:gd name="T25" fmla="*/ 72 h 590"/>
                    <a:gd name="T26" fmla="*/ 0 w 62"/>
                    <a:gd name="T27" fmla="*/ 72 h 5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2" h="590">
                      <a:moveTo>
                        <a:pt x="0" y="286"/>
                      </a:moveTo>
                      <a:lnTo>
                        <a:pt x="0" y="0"/>
                      </a:lnTo>
                      <a:lnTo>
                        <a:pt x="38" y="5"/>
                      </a:lnTo>
                      <a:lnTo>
                        <a:pt x="51" y="147"/>
                      </a:lnTo>
                      <a:lnTo>
                        <a:pt x="56" y="332"/>
                      </a:lnTo>
                      <a:lnTo>
                        <a:pt x="62" y="590"/>
                      </a:lnTo>
                      <a:lnTo>
                        <a:pt x="53" y="580"/>
                      </a:lnTo>
                      <a:lnTo>
                        <a:pt x="56" y="534"/>
                      </a:lnTo>
                      <a:lnTo>
                        <a:pt x="56" y="494"/>
                      </a:lnTo>
                      <a:lnTo>
                        <a:pt x="43" y="585"/>
                      </a:lnTo>
                      <a:lnTo>
                        <a:pt x="38" y="515"/>
                      </a:lnTo>
                      <a:lnTo>
                        <a:pt x="34" y="408"/>
                      </a:lnTo>
                      <a:lnTo>
                        <a:pt x="30" y="286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95" name="Freeform 572"/>
                <p:cNvSpPr>
                  <a:spLocks/>
                </p:cNvSpPr>
                <p:nvPr/>
              </p:nvSpPr>
              <p:spPr bwMode="auto">
                <a:xfrm>
                  <a:off x="1804" y="1244"/>
                  <a:ext cx="15" cy="14"/>
                </a:xfrm>
                <a:custGeom>
                  <a:avLst/>
                  <a:gdLst>
                    <a:gd name="T0" fmla="*/ 1 w 52"/>
                    <a:gd name="T1" fmla="*/ 0 h 55"/>
                    <a:gd name="T2" fmla="*/ 0 w 52"/>
                    <a:gd name="T3" fmla="*/ 3 h 55"/>
                    <a:gd name="T4" fmla="*/ 0 w 52"/>
                    <a:gd name="T5" fmla="*/ 13 h 55"/>
                    <a:gd name="T6" fmla="*/ 1 w 52"/>
                    <a:gd name="T7" fmla="*/ 14 h 55"/>
                    <a:gd name="T8" fmla="*/ 14 w 52"/>
                    <a:gd name="T9" fmla="*/ 14 h 55"/>
                    <a:gd name="T10" fmla="*/ 15 w 52"/>
                    <a:gd name="T11" fmla="*/ 13 h 55"/>
                    <a:gd name="T12" fmla="*/ 14 w 52"/>
                    <a:gd name="T13" fmla="*/ 1 h 55"/>
                    <a:gd name="T14" fmla="*/ 14 w 52"/>
                    <a:gd name="T15" fmla="*/ 0 h 55"/>
                    <a:gd name="T16" fmla="*/ 1 w 52"/>
                    <a:gd name="T17" fmla="*/ 0 h 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2" h="55">
                      <a:moveTo>
                        <a:pt x="5" y="0"/>
                      </a:moveTo>
                      <a:lnTo>
                        <a:pt x="0" y="11"/>
                      </a:lnTo>
                      <a:lnTo>
                        <a:pt x="0" y="51"/>
                      </a:lnTo>
                      <a:lnTo>
                        <a:pt x="3" y="55"/>
                      </a:lnTo>
                      <a:lnTo>
                        <a:pt x="48" y="55"/>
                      </a:lnTo>
                      <a:lnTo>
                        <a:pt x="52" y="51"/>
                      </a:lnTo>
                      <a:lnTo>
                        <a:pt x="48" y="5"/>
                      </a:lnTo>
                      <a:lnTo>
                        <a:pt x="4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8C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96" name="Freeform 573"/>
                <p:cNvSpPr>
                  <a:spLocks/>
                </p:cNvSpPr>
                <p:nvPr/>
              </p:nvSpPr>
              <p:spPr bwMode="auto">
                <a:xfrm>
                  <a:off x="1804" y="1232"/>
                  <a:ext cx="13" cy="5"/>
                </a:xfrm>
                <a:custGeom>
                  <a:avLst/>
                  <a:gdLst>
                    <a:gd name="T0" fmla="*/ 0 w 48"/>
                    <a:gd name="T1" fmla="*/ 2 h 16"/>
                    <a:gd name="T2" fmla="*/ 1 w 48"/>
                    <a:gd name="T3" fmla="*/ 0 h 16"/>
                    <a:gd name="T4" fmla="*/ 13 w 48"/>
                    <a:gd name="T5" fmla="*/ 0 h 16"/>
                    <a:gd name="T6" fmla="*/ 13 w 48"/>
                    <a:gd name="T7" fmla="*/ 3 h 16"/>
                    <a:gd name="T8" fmla="*/ 12 w 48"/>
                    <a:gd name="T9" fmla="*/ 5 h 16"/>
                    <a:gd name="T10" fmla="*/ 1 w 48"/>
                    <a:gd name="T11" fmla="*/ 5 h 16"/>
                    <a:gd name="T12" fmla="*/ 0 w 48"/>
                    <a:gd name="T13" fmla="*/ 2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16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47" y="0"/>
                      </a:lnTo>
                      <a:lnTo>
                        <a:pt x="48" y="11"/>
                      </a:lnTo>
                      <a:lnTo>
                        <a:pt x="44" y="16"/>
                      </a:lnTo>
                      <a:lnTo>
                        <a:pt x="3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97" name="Freeform 574"/>
                <p:cNvSpPr>
                  <a:spLocks/>
                </p:cNvSpPr>
                <p:nvPr/>
              </p:nvSpPr>
              <p:spPr bwMode="auto">
                <a:xfrm>
                  <a:off x="1804" y="1222"/>
                  <a:ext cx="13" cy="4"/>
                </a:xfrm>
                <a:custGeom>
                  <a:avLst/>
                  <a:gdLst>
                    <a:gd name="T0" fmla="*/ 0 w 48"/>
                    <a:gd name="T1" fmla="*/ 1 h 16"/>
                    <a:gd name="T2" fmla="*/ 1 w 48"/>
                    <a:gd name="T3" fmla="*/ 0 h 16"/>
                    <a:gd name="T4" fmla="*/ 13 w 48"/>
                    <a:gd name="T5" fmla="*/ 0 h 16"/>
                    <a:gd name="T6" fmla="*/ 13 w 48"/>
                    <a:gd name="T7" fmla="*/ 3 h 16"/>
                    <a:gd name="T8" fmla="*/ 12 w 48"/>
                    <a:gd name="T9" fmla="*/ 4 h 16"/>
                    <a:gd name="T10" fmla="*/ 1 w 48"/>
                    <a:gd name="T11" fmla="*/ 4 h 16"/>
                    <a:gd name="T12" fmla="*/ 0 w 48"/>
                    <a:gd name="T13" fmla="*/ 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16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47" y="0"/>
                      </a:lnTo>
                      <a:lnTo>
                        <a:pt x="48" y="10"/>
                      </a:lnTo>
                      <a:lnTo>
                        <a:pt x="44" y="16"/>
                      </a:lnTo>
                      <a:lnTo>
                        <a:pt x="3" y="1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98" name="Freeform 575"/>
                <p:cNvSpPr>
                  <a:spLocks/>
                </p:cNvSpPr>
                <p:nvPr/>
              </p:nvSpPr>
              <p:spPr bwMode="auto">
                <a:xfrm>
                  <a:off x="1791" y="1213"/>
                  <a:ext cx="30" cy="1"/>
                </a:xfrm>
                <a:custGeom>
                  <a:avLst/>
                  <a:gdLst>
                    <a:gd name="T0" fmla="*/ 0 w 108"/>
                    <a:gd name="T1" fmla="*/ 0 h 10"/>
                    <a:gd name="T2" fmla="*/ 29 w 108"/>
                    <a:gd name="T3" fmla="*/ 0 h 10"/>
                    <a:gd name="T4" fmla="*/ 30 w 108"/>
                    <a:gd name="T5" fmla="*/ 1 h 10"/>
                    <a:gd name="T6" fmla="*/ 29 w 108"/>
                    <a:gd name="T7" fmla="*/ 1 h 10"/>
                    <a:gd name="T8" fmla="*/ 0 w 108"/>
                    <a:gd name="T9" fmla="*/ 1 h 10"/>
                    <a:gd name="T10" fmla="*/ 0 w 108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10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8" y="5"/>
                      </a:lnTo>
                      <a:lnTo>
                        <a:pt x="103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99" name="Freeform 576"/>
                <p:cNvSpPr>
                  <a:spLocks/>
                </p:cNvSpPr>
                <p:nvPr/>
              </p:nvSpPr>
              <p:spPr bwMode="auto">
                <a:xfrm>
                  <a:off x="1744" y="1252"/>
                  <a:ext cx="47" cy="4"/>
                </a:xfrm>
                <a:custGeom>
                  <a:avLst/>
                  <a:gdLst>
                    <a:gd name="T0" fmla="*/ 0 w 164"/>
                    <a:gd name="T1" fmla="*/ 1 h 16"/>
                    <a:gd name="T2" fmla="*/ 1 w 164"/>
                    <a:gd name="T3" fmla="*/ 0 h 16"/>
                    <a:gd name="T4" fmla="*/ 47 w 164"/>
                    <a:gd name="T5" fmla="*/ 1 h 16"/>
                    <a:gd name="T6" fmla="*/ 47 w 164"/>
                    <a:gd name="T7" fmla="*/ 4 h 16"/>
                    <a:gd name="T8" fmla="*/ 1 w 164"/>
                    <a:gd name="T9" fmla="*/ 3 h 16"/>
                    <a:gd name="T10" fmla="*/ 0 w 164"/>
                    <a:gd name="T11" fmla="*/ 1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4" h="16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164" y="5"/>
                      </a:lnTo>
                      <a:lnTo>
                        <a:pt x="164" y="16"/>
                      </a:lnTo>
                      <a:lnTo>
                        <a:pt x="2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00" name="Freeform 577"/>
                <p:cNvSpPr>
                  <a:spLocks/>
                </p:cNvSpPr>
                <p:nvPr/>
              </p:nvSpPr>
              <p:spPr bwMode="auto">
                <a:xfrm>
                  <a:off x="1743" y="1241"/>
                  <a:ext cx="48" cy="5"/>
                </a:xfrm>
                <a:custGeom>
                  <a:avLst/>
                  <a:gdLst>
                    <a:gd name="T0" fmla="*/ 0 w 167"/>
                    <a:gd name="T1" fmla="*/ 2 h 15"/>
                    <a:gd name="T2" fmla="*/ 1 w 167"/>
                    <a:gd name="T3" fmla="*/ 0 h 15"/>
                    <a:gd name="T4" fmla="*/ 47 w 167"/>
                    <a:gd name="T5" fmla="*/ 2 h 15"/>
                    <a:gd name="T6" fmla="*/ 48 w 167"/>
                    <a:gd name="T7" fmla="*/ 3 h 15"/>
                    <a:gd name="T8" fmla="*/ 47 w 167"/>
                    <a:gd name="T9" fmla="*/ 5 h 15"/>
                    <a:gd name="T10" fmla="*/ 1 w 167"/>
                    <a:gd name="T11" fmla="*/ 3 h 15"/>
                    <a:gd name="T12" fmla="*/ 0 w 167"/>
                    <a:gd name="T13" fmla="*/ 2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7" h="15">
                      <a:moveTo>
                        <a:pt x="0" y="5"/>
                      </a:moveTo>
                      <a:lnTo>
                        <a:pt x="3" y="0"/>
                      </a:lnTo>
                      <a:lnTo>
                        <a:pt x="163" y="5"/>
                      </a:lnTo>
                      <a:lnTo>
                        <a:pt x="167" y="10"/>
                      </a:lnTo>
                      <a:lnTo>
                        <a:pt x="163" y="15"/>
                      </a:lnTo>
                      <a:lnTo>
                        <a:pt x="3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01" name="Freeform 578"/>
                <p:cNvSpPr>
                  <a:spLocks/>
                </p:cNvSpPr>
                <p:nvPr/>
              </p:nvSpPr>
              <p:spPr bwMode="auto">
                <a:xfrm>
                  <a:off x="1744" y="1232"/>
                  <a:ext cx="45" cy="6"/>
                </a:xfrm>
                <a:custGeom>
                  <a:avLst/>
                  <a:gdLst>
                    <a:gd name="T0" fmla="*/ 0 w 160"/>
                    <a:gd name="T1" fmla="*/ 0 h 26"/>
                    <a:gd name="T2" fmla="*/ 0 w 160"/>
                    <a:gd name="T3" fmla="*/ 5 h 26"/>
                    <a:gd name="T4" fmla="*/ 45 w 160"/>
                    <a:gd name="T5" fmla="*/ 6 h 26"/>
                    <a:gd name="T6" fmla="*/ 45 w 160"/>
                    <a:gd name="T7" fmla="*/ 1 h 26"/>
                    <a:gd name="T8" fmla="*/ 0 w 160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0" h="26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60" y="26"/>
                      </a:lnTo>
                      <a:lnTo>
                        <a:pt x="16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02" name="Freeform 579"/>
                <p:cNvSpPr>
                  <a:spLocks/>
                </p:cNvSpPr>
                <p:nvPr/>
              </p:nvSpPr>
              <p:spPr bwMode="auto">
                <a:xfrm>
                  <a:off x="1739" y="1198"/>
                  <a:ext cx="44" cy="17"/>
                </a:xfrm>
                <a:custGeom>
                  <a:avLst/>
                  <a:gdLst>
                    <a:gd name="T0" fmla="*/ 0 w 158"/>
                    <a:gd name="T1" fmla="*/ 2 h 70"/>
                    <a:gd name="T2" fmla="*/ 2 w 158"/>
                    <a:gd name="T3" fmla="*/ 1 h 70"/>
                    <a:gd name="T4" fmla="*/ 9 w 158"/>
                    <a:gd name="T5" fmla="*/ 0 h 70"/>
                    <a:gd name="T6" fmla="*/ 38 w 158"/>
                    <a:gd name="T7" fmla="*/ 1 h 70"/>
                    <a:gd name="T8" fmla="*/ 42 w 158"/>
                    <a:gd name="T9" fmla="*/ 2 h 70"/>
                    <a:gd name="T10" fmla="*/ 44 w 158"/>
                    <a:gd name="T11" fmla="*/ 4 h 70"/>
                    <a:gd name="T12" fmla="*/ 44 w 158"/>
                    <a:gd name="T13" fmla="*/ 15 h 70"/>
                    <a:gd name="T14" fmla="*/ 41 w 158"/>
                    <a:gd name="T15" fmla="*/ 17 h 70"/>
                    <a:gd name="T16" fmla="*/ 6 w 158"/>
                    <a:gd name="T17" fmla="*/ 17 h 70"/>
                    <a:gd name="T18" fmla="*/ 2 w 158"/>
                    <a:gd name="T19" fmla="*/ 16 h 70"/>
                    <a:gd name="T20" fmla="*/ 0 w 158"/>
                    <a:gd name="T21" fmla="*/ 14 h 70"/>
                    <a:gd name="T22" fmla="*/ 0 w 158"/>
                    <a:gd name="T23" fmla="*/ 2 h 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8" h="70">
                      <a:moveTo>
                        <a:pt x="0" y="10"/>
                      </a:moveTo>
                      <a:lnTo>
                        <a:pt x="6" y="5"/>
                      </a:lnTo>
                      <a:lnTo>
                        <a:pt x="33" y="0"/>
                      </a:lnTo>
                      <a:lnTo>
                        <a:pt x="138" y="5"/>
                      </a:lnTo>
                      <a:lnTo>
                        <a:pt x="151" y="10"/>
                      </a:lnTo>
                      <a:lnTo>
                        <a:pt x="158" y="15"/>
                      </a:lnTo>
                      <a:lnTo>
                        <a:pt x="158" y="61"/>
                      </a:lnTo>
                      <a:lnTo>
                        <a:pt x="146" y="70"/>
                      </a:lnTo>
                      <a:lnTo>
                        <a:pt x="21" y="70"/>
                      </a:lnTo>
                      <a:lnTo>
                        <a:pt x="6" y="66"/>
                      </a:lnTo>
                      <a:lnTo>
                        <a:pt x="0" y="5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03" name="Freeform 580"/>
                <p:cNvSpPr>
                  <a:spLocks/>
                </p:cNvSpPr>
                <p:nvPr/>
              </p:nvSpPr>
              <p:spPr bwMode="auto">
                <a:xfrm>
                  <a:off x="1744" y="1204"/>
                  <a:ext cx="33" cy="9"/>
                </a:xfrm>
                <a:custGeom>
                  <a:avLst/>
                  <a:gdLst>
                    <a:gd name="T0" fmla="*/ 0 w 112"/>
                    <a:gd name="T1" fmla="*/ 0 h 30"/>
                    <a:gd name="T2" fmla="*/ 0 w 112"/>
                    <a:gd name="T3" fmla="*/ 7 h 30"/>
                    <a:gd name="T4" fmla="*/ 33 w 112"/>
                    <a:gd name="T5" fmla="*/ 9 h 30"/>
                    <a:gd name="T6" fmla="*/ 33 w 112"/>
                    <a:gd name="T7" fmla="*/ 2 h 30"/>
                    <a:gd name="T8" fmla="*/ 0 w 112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2" h="30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112" y="30"/>
                      </a:lnTo>
                      <a:lnTo>
                        <a:pt x="11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04" name="Freeform 581"/>
                <p:cNvSpPr>
                  <a:spLocks/>
                </p:cNvSpPr>
                <p:nvPr/>
              </p:nvSpPr>
              <p:spPr bwMode="auto">
                <a:xfrm>
                  <a:off x="1644" y="1228"/>
                  <a:ext cx="10" cy="27"/>
                </a:xfrm>
                <a:custGeom>
                  <a:avLst/>
                  <a:gdLst>
                    <a:gd name="T0" fmla="*/ 9 w 30"/>
                    <a:gd name="T1" fmla="*/ 2 h 111"/>
                    <a:gd name="T2" fmla="*/ 9 w 30"/>
                    <a:gd name="T3" fmla="*/ 0 h 111"/>
                    <a:gd name="T4" fmla="*/ 6 w 30"/>
                    <a:gd name="T5" fmla="*/ 0 h 111"/>
                    <a:gd name="T6" fmla="*/ 5 w 30"/>
                    <a:gd name="T7" fmla="*/ 2 h 111"/>
                    <a:gd name="T8" fmla="*/ 2 w 30"/>
                    <a:gd name="T9" fmla="*/ 6 h 111"/>
                    <a:gd name="T10" fmla="*/ 1 w 30"/>
                    <a:gd name="T11" fmla="*/ 9 h 111"/>
                    <a:gd name="T12" fmla="*/ 2 w 30"/>
                    <a:gd name="T13" fmla="*/ 9 h 111"/>
                    <a:gd name="T14" fmla="*/ 0 w 30"/>
                    <a:gd name="T15" fmla="*/ 12 h 111"/>
                    <a:gd name="T16" fmla="*/ 1 w 30"/>
                    <a:gd name="T17" fmla="*/ 13 h 111"/>
                    <a:gd name="T18" fmla="*/ 0 w 30"/>
                    <a:gd name="T19" fmla="*/ 15 h 111"/>
                    <a:gd name="T20" fmla="*/ 1 w 30"/>
                    <a:gd name="T21" fmla="*/ 16 h 111"/>
                    <a:gd name="T22" fmla="*/ 1 w 30"/>
                    <a:gd name="T23" fmla="*/ 15 h 111"/>
                    <a:gd name="T24" fmla="*/ 2 w 30"/>
                    <a:gd name="T25" fmla="*/ 13 h 111"/>
                    <a:gd name="T26" fmla="*/ 1 w 30"/>
                    <a:gd name="T27" fmla="*/ 11 h 111"/>
                    <a:gd name="T28" fmla="*/ 3 w 30"/>
                    <a:gd name="T29" fmla="*/ 9 h 111"/>
                    <a:gd name="T30" fmla="*/ 2 w 30"/>
                    <a:gd name="T31" fmla="*/ 9 h 111"/>
                    <a:gd name="T32" fmla="*/ 3 w 30"/>
                    <a:gd name="T33" fmla="*/ 6 h 111"/>
                    <a:gd name="T34" fmla="*/ 5 w 30"/>
                    <a:gd name="T35" fmla="*/ 5 h 111"/>
                    <a:gd name="T36" fmla="*/ 5 w 30"/>
                    <a:gd name="T37" fmla="*/ 4 h 111"/>
                    <a:gd name="T38" fmla="*/ 6 w 30"/>
                    <a:gd name="T39" fmla="*/ 4 h 111"/>
                    <a:gd name="T40" fmla="*/ 6 w 30"/>
                    <a:gd name="T41" fmla="*/ 5 h 111"/>
                    <a:gd name="T42" fmla="*/ 6 w 30"/>
                    <a:gd name="T43" fmla="*/ 5 h 111"/>
                    <a:gd name="T44" fmla="*/ 6 w 30"/>
                    <a:gd name="T45" fmla="*/ 7 h 111"/>
                    <a:gd name="T46" fmla="*/ 5 w 30"/>
                    <a:gd name="T47" fmla="*/ 7 h 111"/>
                    <a:gd name="T48" fmla="*/ 6 w 30"/>
                    <a:gd name="T49" fmla="*/ 9 h 111"/>
                    <a:gd name="T50" fmla="*/ 3 w 30"/>
                    <a:gd name="T51" fmla="*/ 11 h 111"/>
                    <a:gd name="T52" fmla="*/ 5 w 30"/>
                    <a:gd name="T53" fmla="*/ 12 h 111"/>
                    <a:gd name="T54" fmla="*/ 3 w 30"/>
                    <a:gd name="T55" fmla="*/ 12 h 111"/>
                    <a:gd name="T56" fmla="*/ 3 w 30"/>
                    <a:gd name="T57" fmla="*/ 13 h 111"/>
                    <a:gd name="T58" fmla="*/ 3 w 30"/>
                    <a:gd name="T59" fmla="*/ 15 h 111"/>
                    <a:gd name="T60" fmla="*/ 5 w 30"/>
                    <a:gd name="T61" fmla="*/ 16 h 111"/>
                    <a:gd name="T62" fmla="*/ 3 w 30"/>
                    <a:gd name="T63" fmla="*/ 16 h 111"/>
                    <a:gd name="T64" fmla="*/ 3 w 30"/>
                    <a:gd name="T65" fmla="*/ 17 h 111"/>
                    <a:gd name="T66" fmla="*/ 3 w 30"/>
                    <a:gd name="T67" fmla="*/ 20 h 111"/>
                    <a:gd name="T68" fmla="*/ 5 w 30"/>
                    <a:gd name="T69" fmla="*/ 21 h 111"/>
                    <a:gd name="T70" fmla="*/ 3 w 30"/>
                    <a:gd name="T71" fmla="*/ 22 h 111"/>
                    <a:gd name="T72" fmla="*/ 6 w 30"/>
                    <a:gd name="T73" fmla="*/ 23 h 111"/>
                    <a:gd name="T74" fmla="*/ 6 w 30"/>
                    <a:gd name="T75" fmla="*/ 24 h 111"/>
                    <a:gd name="T76" fmla="*/ 7 w 30"/>
                    <a:gd name="T77" fmla="*/ 24 h 111"/>
                    <a:gd name="T78" fmla="*/ 10 w 30"/>
                    <a:gd name="T79" fmla="*/ 27 h 111"/>
                    <a:gd name="T80" fmla="*/ 9 w 30"/>
                    <a:gd name="T81" fmla="*/ 23 h 111"/>
                    <a:gd name="T82" fmla="*/ 8 w 30"/>
                    <a:gd name="T83" fmla="*/ 20 h 111"/>
                    <a:gd name="T84" fmla="*/ 7 w 30"/>
                    <a:gd name="T85" fmla="*/ 9 h 111"/>
                    <a:gd name="T86" fmla="*/ 9 w 30"/>
                    <a:gd name="T87" fmla="*/ 2 h 11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0" h="111">
                      <a:moveTo>
                        <a:pt x="27" y="9"/>
                      </a:move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4" y="9"/>
                      </a:lnTo>
                      <a:lnTo>
                        <a:pt x="6" y="25"/>
                      </a:lnTo>
                      <a:lnTo>
                        <a:pt x="2" y="35"/>
                      </a:lnTo>
                      <a:lnTo>
                        <a:pt x="6" y="39"/>
                      </a:lnTo>
                      <a:lnTo>
                        <a:pt x="0" y="49"/>
                      </a:lnTo>
                      <a:lnTo>
                        <a:pt x="2" y="55"/>
                      </a:lnTo>
                      <a:lnTo>
                        <a:pt x="0" y="60"/>
                      </a:lnTo>
                      <a:lnTo>
                        <a:pt x="2" y="65"/>
                      </a:lnTo>
                      <a:lnTo>
                        <a:pt x="2" y="60"/>
                      </a:lnTo>
                      <a:lnTo>
                        <a:pt x="6" y="55"/>
                      </a:lnTo>
                      <a:lnTo>
                        <a:pt x="2" y="45"/>
                      </a:lnTo>
                      <a:lnTo>
                        <a:pt x="8" y="39"/>
                      </a:lnTo>
                      <a:lnTo>
                        <a:pt x="6" y="35"/>
                      </a:lnTo>
                      <a:lnTo>
                        <a:pt x="8" y="25"/>
                      </a:lnTo>
                      <a:lnTo>
                        <a:pt x="14" y="19"/>
                      </a:lnTo>
                      <a:lnTo>
                        <a:pt x="14" y="15"/>
                      </a:lnTo>
                      <a:lnTo>
                        <a:pt x="19" y="15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7" y="30"/>
                      </a:lnTo>
                      <a:lnTo>
                        <a:pt x="14" y="30"/>
                      </a:lnTo>
                      <a:lnTo>
                        <a:pt x="17" y="39"/>
                      </a:lnTo>
                      <a:lnTo>
                        <a:pt x="8" y="45"/>
                      </a:lnTo>
                      <a:lnTo>
                        <a:pt x="14" y="49"/>
                      </a:lnTo>
                      <a:lnTo>
                        <a:pt x="8" y="49"/>
                      </a:lnTo>
                      <a:lnTo>
                        <a:pt x="10" y="55"/>
                      </a:lnTo>
                      <a:lnTo>
                        <a:pt x="8" y="60"/>
                      </a:lnTo>
                      <a:lnTo>
                        <a:pt x="14" y="65"/>
                      </a:lnTo>
                      <a:lnTo>
                        <a:pt x="8" y="65"/>
                      </a:lnTo>
                      <a:lnTo>
                        <a:pt x="10" y="70"/>
                      </a:lnTo>
                      <a:lnTo>
                        <a:pt x="8" y="81"/>
                      </a:lnTo>
                      <a:lnTo>
                        <a:pt x="14" y="85"/>
                      </a:lnTo>
                      <a:lnTo>
                        <a:pt x="10" y="90"/>
                      </a:lnTo>
                      <a:lnTo>
                        <a:pt x="17" y="95"/>
                      </a:lnTo>
                      <a:lnTo>
                        <a:pt x="17" y="100"/>
                      </a:lnTo>
                      <a:lnTo>
                        <a:pt x="22" y="100"/>
                      </a:lnTo>
                      <a:lnTo>
                        <a:pt x="30" y="111"/>
                      </a:lnTo>
                      <a:lnTo>
                        <a:pt x="27" y="95"/>
                      </a:lnTo>
                      <a:lnTo>
                        <a:pt x="25" y="81"/>
                      </a:lnTo>
                      <a:lnTo>
                        <a:pt x="22" y="35"/>
                      </a:lnTo>
                      <a:lnTo>
                        <a:pt x="27" y="9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05" name="Freeform 582"/>
                <p:cNvSpPr>
                  <a:spLocks/>
                </p:cNvSpPr>
                <p:nvPr/>
              </p:nvSpPr>
              <p:spPr bwMode="auto">
                <a:xfrm>
                  <a:off x="1654" y="1256"/>
                  <a:ext cx="16" cy="14"/>
                </a:xfrm>
                <a:custGeom>
                  <a:avLst/>
                  <a:gdLst>
                    <a:gd name="T0" fmla="*/ 10 w 58"/>
                    <a:gd name="T1" fmla="*/ 4 h 55"/>
                    <a:gd name="T2" fmla="*/ 13 w 58"/>
                    <a:gd name="T3" fmla="*/ 4 h 55"/>
                    <a:gd name="T4" fmla="*/ 14 w 58"/>
                    <a:gd name="T5" fmla="*/ 4 h 55"/>
                    <a:gd name="T6" fmla="*/ 15 w 58"/>
                    <a:gd name="T7" fmla="*/ 2 h 55"/>
                    <a:gd name="T8" fmla="*/ 16 w 58"/>
                    <a:gd name="T9" fmla="*/ 0 h 55"/>
                    <a:gd name="T10" fmla="*/ 16 w 58"/>
                    <a:gd name="T11" fmla="*/ 2 h 55"/>
                    <a:gd name="T12" fmla="*/ 15 w 58"/>
                    <a:gd name="T13" fmla="*/ 5 h 55"/>
                    <a:gd name="T14" fmla="*/ 15 w 58"/>
                    <a:gd name="T15" fmla="*/ 6 h 55"/>
                    <a:gd name="T16" fmla="*/ 13 w 58"/>
                    <a:gd name="T17" fmla="*/ 9 h 55"/>
                    <a:gd name="T18" fmla="*/ 13 w 58"/>
                    <a:gd name="T19" fmla="*/ 10 h 55"/>
                    <a:gd name="T20" fmla="*/ 11 w 58"/>
                    <a:gd name="T21" fmla="*/ 11 h 55"/>
                    <a:gd name="T22" fmla="*/ 10 w 58"/>
                    <a:gd name="T23" fmla="*/ 13 h 55"/>
                    <a:gd name="T24" fmla="*/ 9 w 58"/>
                    <a:gd name="T25" fmla="*/ 11 h 55"/>
                    <a:gd name="T26" fmla="*/ 8 w 58"/>
                    <a:gd name="T27" fmla="*/ 13 h 55"/>
                    <a:gd name="T28" fmla="*/ 6 w 58"/>
                    <a:gd name="T29" fmla="*/ 14 h 55"/>
                    <a:gd name="T30" fmla="*/ 2 w 58"/>
                    <a:gd name="T31" fmla="*/ 14 h 55"/>
                    <a:gd name="T32" fmla="*/ 1 w 58"/>
                    <a:gd name="T33" fmla="*/ 13 h 55"/>
                    <a:gd name="T34" fmla="*/ 0 w 58"/>
                    <a:gd name="T35" fmla="*/ 9 h 55"/>
                    <a:gd name="T36" fmla="*/ 1 w 58"/>
                    <a:gd name="T37" fmla="*/ 11 h 55"/>
                    <a:gd name="T38" fmla="*/ 2 w 58"/>
                    <a:gd name="T39" fmla="*/ 11 h 55"/>
                    <a:gd name="T40" fmla="*/ 2 w 58"/>
                    <a:gd name="T41" fmla="*/ 9 h 55"/>
                    <a:gd name="T42" fmla="*/ 2 w 58"/>
                    <a:gd name="T43" fmla="*/ 11 h 55"/>
                    <a:gd name="T44" fmla="*/ 4 w 58"/>
                    <a:gd name="T45" fmla="*/ 13 h 55"/>
                    <a:gd name="T46" fmla="*/ 5 w 58"/>
                    <a:gd name="T47" fmla="*/ 13 h 55"/>
                    <a:gd name="T48" fmla="*/ 4 w 58"/>
                    <a:gd name="T49" fmla="*/ 10 h 55"/>
                    <a:gd name="T50" fmla="*/ 4 w 58"/>
                    <a:gd name="T51" fmla="*/ 9 h 55"/>
                    <a:gd name="T52" fmla="*/ 6 w 58"/>
                    <a:gd name="T53" fmla="*/ 11 h 55"/>
                    <a:gd name="T54" fmla="*/ 6 w 58"/>
                    <a:gd name="T55" fmla="*/ 13 h 55"/>
                    <a:gd name="T56" fmla="*/ 7 w 58"/>
                    <a:gd name="T57" fmla="*/ 13 h 55"/>
                    <a:gd name="T58" fmla="*/ 6 w 58"/>
                    <a:gd name="T59" fmla="*/ 10 h 55"/>
                    <a:gd name="T60" fmla="*/ 7 w 58"/>
                    <a:gd name="T61" fmla="*/ 11 h 55"/>
                    <a:gd name="T62" fmla="*/ 8 w 58"/>
                    <a:gd name="T63" fmla="*/ 11 h 55"/>
                    <a:gd name="T64" fmla="*/ 8 w 58"/>
                    <a:gd name="T65" fmla="*/ 11 h 55"/>
                    <a:gd name="T66" fmla="*/ 7 w 58"/>
                    <a:gd name="T67" fmla="*/ 9 h 55"/>
                    <a:gd name="T68" fmla="*/ 8 w 58"/>
                    <a:gd name="T69" fmla="*/ 10 h 55"/>
                    <a:gd name="T70" fmla="*/ 9 w 58"/>
                    <a:gd name="T71" fmla="*/ 11 h 55"/>
                    <a:gd name="T72" fmla="*/ 10 w 58"/>
                    <a:gd name="T73" fmla="*/ 11 h 55"/>
                    <a:gd name="T74" fmla="*/ 9 w 58"/>
                    <a:gd name="T75" fmla="*/ 9 h 55"/>
                    <a:gd name="T76" fmla="*/ 8 w 58"/>
                    <a:gd name="T77" fmla="*/ 6 h 55"/>
                    <a:gd name="T78" fmla="*/ 10 w 58"/>
                    <a:gd name="T79" fmla="*/ 9 h 55"/>
                    <a:gd name="T80" fmla="*/ 11 w 58"/>
                    <a:gd name="T81" fmla="*/ 10 h 55"/>
                    <a:gd name="T82" fmla="*/ 12 w 58"/>
                    <a:gd name="T83" fmla="*/ 9 h 55"/>
                    <a:gd name="T84" fmla="*/ 10 w 58"/>
                    <a:gd name="T85" fmla="*/ 8 h 55"/>
                    <a:gd name="T86" fmla="*/ 9 w 58"/>
                    <a:gd name="T87" fmla="*/ 6 h 55"/>
                    <a:gd name="T88" fmla="*/ 11 w 58"/>
                    <a:gd name="T89" fmla="*/ 6 h 55"/>
                    <a:gd name="T90" fmla="*/ 12 w 58"/>
                    <a:gd name="T91" fmla="*/ 6 h 55"/>
                    <a:gd name="T92" fmla="*/ 14 w 58"/>
                    <a:gd name="T93" fmla="*/ 6 h 55"/>
                    <a:gd name="T94" fmla="*/ 11 w 58"/>
                    <a:gd name="T95" fmla="*/ 5 h 55"/>
                    <a:gd name="T96" fmla="*/ 10 w 58"/>
                    <a:gd name="T97" fmla="*/ 4 h 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58" h="55">
                      <a:moveTo>
                        <a:pt x="38" y="15"/>
                      </a:moveTo>
                      <a:lnTo>
                        <a:pt x="47" y="15"/>
                      </a:lnTo>
                      <a:lnTo>
                        <a:pt x="50" y="15"/>
                      </a:lnTo>
                      <a:lnTo>
                        <a:pt x="53" y="9"/>
                      </a:lnTo>
                      <a:lnTo>
                        <a:pt x="58" y="0"/>
                      </a:lnTo>
                      <a:lnTo>
                        <a:pt x="58" y="9"/>
                      </a:lnTo>
                      <a:lnTo>
                        <a:pt x="53" y="19"/>
                      </a:lnTo>
                      <a:lnTo>
                        <a:pt x="53" y="25"/>
                      </a:lnTo>
                      <a:lnTo>
                        <a:pt x="47" y="35"/>
                      </a:lnTo>
                      <a:lnTo>
                        <a:pt x="47" y="39"/>
                      </a:lnTo>
                      <a:lnTo>
                        <a:pt x="41" y="45"/>
                      </a:lnTo>
                      <a:lnTo>
                        <a:pt x="38" y="50"/>
                      </a:lnTo>
                      <a:lnTo>
                        <a:pt x="33" y="45"/>
                      </a:lnTo>
                      <a:lnTo>
                        <a:pt x="30" y="50"/>
                      </a:lnTo>
                      <a:lnTo>
                        <a:pt x="20" y="55"/>
                      </a:lnTo>
                      <a:lnTo>
                        <a:pt x="7" y="55"/>
                      </a:lnTo>
                      <a:lnTo>
                        <a:pt x="4" y="50"/>
                      </a:lnTo>
                      <a:lnTo>
                        <a:pt x="0" y="35"/>
                      </a:lnTo>
                      <a:lnTo>
                        <a:pt x="4" y="45"/>
                      </a:lnTo>
                      <a:lnTo>
                        <a:pt x="7" y="45"/>
                      </a:lnTo>
                      <a:lnTo>
                        <a:pt x="7" y="35"/>
                      </a:lnTo>
                      <a:lnTo>
                        <a:pt x="8" y="45"/>
                      </a:lnTo>
                      <a:lnTo>
                        <a:pt x="15" y="50"/>
                      </a:lnTo>
                      <a:lnTo>
                        <a:pt x="17" y="50"/>
                      </a:lnTo>
                      <a:lnTo>
                        <a:pt x="15" y="39"/>
                      </a:lnTo>
                      <a:lnTo>
                        <a:pt x="15" y="35"/>
                      </a:lnTo>
                      <a:lnTo>
                        <a:pt x="20" y="45"/>
                      </a:lnTo>
                      <a:lnTo>
                        <a:pt x="20" y="50"/>
                      </a:lnTo>
                      <a:lnTo>
                        <a:pt x="25" y="50"/>
                      </a:lnTo>
                      <a:lnTo>
                        <a:pt x="20" y="39"/>
                      </a:lnTo>
                      <a:lnTo>
                        <a:pt x="25" y="45"/>
                      </a:lnTo>
                      <a:lnTo>
                        <a:pt x="28" y="45"/>
                      </a:lnTo>
                      <a:lnTo>
                        <a:pt x="30" y="45"/>
                      </a:lnTo>
                      <a:lnTo>
                        <a:pt x="25" y="35"/>
                      </a:lnTo>
                      <a:lnTo>
                        <a:pt x="28" y="39"/>
                      </a:lnTo>
                      <a:lnTo>
                        <a:pt x="33" y="45"/>
                      </a:lnTo>
                      <a:lnTo>
                        <a:pt x="38" y="45"/>
                      </a:lnTo>
                      <a:lnTo>
                        <a:pt x="33" y="35"/>
                      </a:lnTo>
                      <a:lnTo>
                        <a:pt x="30" y="25"/>
                      </a:lnTo>
                      <a:lnTo>
                        <a:pt x="37" y="35"/>
                      </a:lnTo>
                      <a:lnTo>
                        <a:pt x="41" y="39"/>
                      </a:lnTo>
                      <a:lnTo>
                        <a:pt x="45" y="35"/>
                      </a:lnTo>
                      <a:lnTo>
                        <a:pt x="38" y="30"/>
                      </a:lnTo>
                      <a:lnTo>
                        <a:pt x="33" y="25"/>
                      </a:lnTo>
                      <a:lnTo>
                        <a:pt x="41" y="25"/>
                      </a:lnTo>
                      <a:lnTo>
                        <a:pt x="45" y="25"/>
                      </a:lnTo>
                      <a:lnTo>
                        <a:pt x="50" y="25"/>
                      </a:lnTo>
                      <a:lnTo>
                        <a:pt x="41" y="19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06" name="Freeform 583"/>
                <p:cNvSpPr>
                  <a:spLocks/>
                </p:cNvSpPr>
                <p:nvPr/>
              </p:nvSpPr>
              <p:spPr bwMode="auto">
                <a:xfrm>
                  <a:off x="1652" y="1252"/>
                  <a:ext cx="10" cy="4"/>
                </a:xfrm>
                <a:custGeom>
                  <a:avLst/>
                  <a:gdLst>
                    <a:gd name="T0" fmla="*/ 0 w 35"/>
                    <a:gd name="T1" fmla="*/ 0 h 16"/>
                    <a:gd name="T2" fmla="*/ 1 w 35"/>
                    <a:gd name="T3" fmla="*/ 1 h 16"/>
                    <a:gd name="T4" fmla="*/ 3 w 35"/>
                    <a:gd name="T5" fmla="*/ 3 h 16"/>
                    <a:gd name="T6" fmla="*/ 9 w 35"/>
                    <a:gd name="T7" fmla="*/ 3 h 16"/>
                    <a:gd name="T8" fmla="*/ 10 w 35"/>
                    <a:gd name="T9" fmla="*/ 4 h 16"/>
                    <a:gd name="T10" fmla="*/ 3 w 35"/>
                    <a:gd name="T11" fmla="*/ 4 h 16"/>
                    <a:gd name="T12" fmla="*/ 1 w 35"/>
                    <a:gd name="T13" fmla="*/ 1 h 16"/>
                    <a:gd name="T14" fmla="*/ 0 w 35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2" y="11"/>
                      </a:lnTo>
                      <a:lnTo>
                        <a:pt x="33" y="11"/>
                      </a:lnTo>
                      <a:lnTo>
                        <a:pt x="35" y="16"/>
                      </a:lnTo>
                      <a:lnTo>
                        <a:pt x="9" y="16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07" name="Freeform 584"/>
                <p:cNvSpPr>
                  <a:spLocks/>
                </p:cNvSpPr>
                <p:nvPr/>
              </p:nvSpPr>
              <p:spPr bwMode="auto">
                <a:xfrm>
                  <a:off x="1662" y="1240"/>
                  <a:ext cx="19" cy="19"/>
                </a:xfrm>
                <a:custGeom>
                  <a:avLst/>
                  <a:gdLst>
                    <a:gd name="T0" fmla="*/ 2 w 71"/>
                    <a:gd name="T1" fmla="*/ 4 h 76"/>
                    <a:gd name="T2" fmla="*/ 8 w 71"/>
                    <a:gd name="T3" fmla="*/ 5 h 76"/>
                    <a:gd name="T4" fmla="*/ 13 w 71"/>
                    <a:gd name="T5" fmla="*/ 5 h 76"/>
                    <a:gd name="T6" fmla="*/ 15 w 71"/>
                    <a:gd name="T7" fmla="*/ 4 h 76"/>
                    <a:gd name="T8" fmla="*/ 17 w 71"/>
                    <a:gd name="T9" fmla="*/ 0 h 76"/>
                    <a:gd name="T10" fmla="*/ 19 w 71"/>
                    <a:gd name="T11" fmla="*/ 12 h 76"/>
                    <a:gd name="T12" fmla="*/ 16 w 71"/>
                    <a:gd name="T13" fmla="*/ 17 h 76"/>
                    <a:gd name="T14" fmla="*/ 9 w 71"/>
                    <a:gd name="T15" fmla="*/ 17 h 76"/>
                    <a:gd name="T16" fmla="*/ 7 w 71"/>
                    <a:gd name="T17" fmla="*/ 19 h 76"/>
                    <a:gd name="T18" fmla="*/ 5 w 71"/>
                    <a:gd name="T19" fmla="*/ 19 h 76"/>
                    <a:gd name="T20" fmla="*/ 3 w 71"/>
                    <a:gd name="T21" fmla="*/ 19 h 76"/>
                    <a:gd name="T22" fmla="*/ 6 w 71"/>
                    <a:gd name="T23" fmla="*/ 18 h 76"/>
                    <a:gd name="T24" fmla="*/ 7 w 71"/>
                    <a:gd name="T25" fmla="*/ 17 h 76"/>
                    <a:gd name="T26" fmla="*/ 7 w 71"/>
                    <a:gd name="T27" fmla="*/ 16 h 76"/>
                    <a:gd name="T28" fmla="*/ 7 w 71"/>
                    <a:gd name="T29" fmla="*/ 14 h 76"/>
                    <a:gd name="T30" fmla="*/ 6 w 71"/>
                    <a:gd name="T31" fmla="*/ 17 h 76"/>
                    <a:gd name="T32" fmla="*/ 3 w 71"/>
                    <a:gd name="T33" fmla="*/ 16 h 76"/>
                    <a:gd name="T34" fmla="*/ 6 w 71"/>
                    <a:gd name="T35" fmla="*/ 13 h 76"/>
                    <a:gd name="T36" fmla="*/ 7 w 71"/>
                    <a:gd name="T37" fmla="*/ 12 h 76"/>
                    <a:gd name="T38" fmla="*/ 7 w 71"/>
                    <a:gd name="T39" fmla="*/ 10 h 76"/>
                    <a:gd name="T40" fmla="*/ 5 w 71"/>
                    <a:gd name="T41" fmla="*/ 13 h 76"/>
                    <a:gd name="T42" fmla="*/ 3 w 71"/>
                    <a:gd name="T43" fmla="*/ 16 h 76"/>
                    <a:gd name="T44" fmla="*/ 1 w 71"/>
                    <a:gd name="T45" fmla="*/ 17 h 76"/>
                    <a:gd name="T46" fmla="*/ 0 w 71"/>
                    <a:gd name="T47" fmla="*/ 16 h 76"/>
                    <a:gd name="T48" fmla="*/ 2 w 71"/>
                    <a:gd name="T49" fmla="*/ 14 h 76"/>
                    <a:gd name="T50" fmla="*/ 3 w 71"/>
                    <a:gd name="T51" fmla="*/ 13 h 76"/>
                    <a:gd name="T52" fmla="*/ 5 w 71"/>
                    <a:gd name="T53" fmla="*/ 12 h 76"/>
                    <a:gd name="T54" fmla="*/ 6 w 71"/>
                    <a:gd name="T55" fmla="*/ 9 h 76"/>
                    <a:gd name="T56" fmla="*/ 5 w 71"/>
                    <a:gd name="T57" fmla="*/ 7 h 76"/>
                    <a:gd name="T58" fmla="*/ 3 w 71"/>
                    <a:gd name="T59" fmla="*/ 7 h 76"/>
                    <a:gd name="T60" fmla="*/ 1 w 71"/>
                    <a:gd name="T61" fmla="*/ 8 h 76"/>
                    <a:gd name="T62" fmla="*/ 2 w 71"/>
                    <a:gd name="T63" fmla="*/ 4 h 7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71" h="76">
                      <a:moveTo>
                        <a:pt x="9" y="16"/>
                      </a:moveTo>
                      <a:lnTo>
                        <a:pt x="30" y="21"/>
                      </a:lnTo>
                      <a:lnTo>
                        <a:pt x="49" y="21"/>
                      </a:lnTo>
                      <a:lnTo>
                        <a:pt x="57" y="16"/>
                      </a:lnTo>
                      <a:lnTo>
                        <a:pt x="62" y="0"/>
                      </a:lnTo>
                      <a:lnTo>
                        <a:pt x="71" y="46"/>
                      </a:lnTo>
                      <a:lnTo>
                        <a:pt x="60" y="67"/>
                      </a:lnTo>
                      <a:lnTo>
                        <a:pt x="32" y="67"/>
                      </a:lnTo>
                      <a:lnTo>
                        <a:pt x="25" y="76"/>
                      </a:lnTo>
                      <a:lnTo>
                        <a:pt x="19" y="76"/>
                      </a:lnTo>
                      <a:lnTo>
                        <a:pt x="13" y="76"/>
                      </a:lnTo>
                      <a:lnTo>
                        <a:pt x="22" y="71"/>
                      </a:lnTo>
                      <a:lnTo>
                        <a:pt x="27" y="67"/>
                      </a:lnTo>
                      <a:lnTo>
                        <a:pt x="27" y="62"/>
                      </a:lnTo>
                      <a:lnTo>
                        <a:pt x="27" y="56"/>
                      </a:lnTo>
                      <a:lnTo>
                        <a:pt x="22" y="67"/>
                      </a:lnTo>
                      <a:lnTo>
                        <a:pt x="13" y="62"/>
                      </a:lnTo>
                      <a:lnTo>
                        <a:pt x="22" y="51"/>
                      </a:lnTo>
                      <a:lnTo>
                        <a:pt x="27" y="46"/>
                      </a:lnTo>
                      <a:lnTo>
                        <a:pt x="25" y="41"/>
                      </a:lnTo>
                      <a:lnTo>
                        <a:pt x="19" y="51"/>
                      </a:lnTo>
                      <a:lnTo>
                        <a:pt x="10" y="62"/>
                      </a:lnTo>
                      <a:lnTo>
                        <a:pt x="2" y="67"/>
                      </a:lnTo>
                      <a:lnTo>
                        <a:pt x="0" y="62"/>
                      </a:lnTo>
                      <a:lnTo>
                        <a:pt x="9" y="56"/>
                      </a:lnTo>
                      <a:lnTo>
                        <a:pt x="13" y="51"/>
                      </a:lnTo>
                      <a:lnTo>
                        <a:pt x="19" y="46"/>
                      </a:lnTo>
                      <a:lnTo>
                        <a:pt x="22" y="36"/>
                      </a:lnTo>
                      <a:lnTo>
                        <a:pt x="19" y="27"/>
                      </a:lnTo>
                      <a:lnTo>
                        <a:pt x="13" y="27"/>
                      </a:lnTo>
                      <a:lnTo>
                        <a:pt x="5" y="32"/>
                      </a:lnTo>
                      <a:lnTo>
                        <a:pt x="9" y="16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08" name="Freeform 585"/>
                <p:cNvSpPr>
                  <a:spLocks/>
                </p:cNvSpPr>
                <p:nvPr/>
              </p:nvSpPr>
              <p:spPr bwMode="auto">
                <a:xfrm>
                  <a:off x="1662" y="1247"/>
                  <a:ext cx="4" cy="5"/>
                </a:xfrm>
                <a:custGeom>
                  <a:avLst/>
                  <a:gdLst>
                    <a:gd name="T0" fmla="*/ 1 w 12"/>
                    <a:gd name="T1" fmla="*/ 4 h 19"/>
                    <a:gd name="T2" fmla="*/ 1 w 12"/>
                    <a:gd name="T3" fmla="*/ 5 h 19"/>
                    <a:gd name="T4" fmla="*/ 0 w 12"/>
                    <a:gd name="T5" fmla="*/ 4 h 19"/>
                    <a:gd name="T6" fmla="*/ 0 w 12"/>
                    <a:gd name="T7" fmla="*/ 2 h 19"/>
                    <a:gd name="T8" fmla="*/ 0 w 12"/>
                    <a:gd name="T9" fmla="*/ 1 h 19"/>
                    <a:gd name="T10" fmla="*/ 2 w 12"/>
                    <a:gd name="T11" fmla="*/ 0 h 19"/>
                    <a:gd name="T12" fmla="*/ 3 w 12"/>
                    <a:gd name="T13" fmla="*/ 0 h 19"/>
                    <a:gd name="T14" fmla="*/ 4 w 12"/>
                    <a:gd name="T15" fmla="*/ 1 h 19"/>
                    <a:gd name="T16" fmla="*/ 4 w 12"/>
                    <a:gd name="T17" fmla="*/ 2 h 19"/>
                    <a:gd name="T18" fmla="*/ 1 w 12"/>
                    <a:gd name="T19" fmla="*/ 4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19">
                      <a:moveTo>
                        <a:pt x="4" y="14"/>
                      </a:moveTo>
                      <a:lnTo>
                        <a:pt x="4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2" y="4"/>
                      </a:lnTo>
                      <a:lnTo>
                        <a:pt x="12" y="9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09" name="Freeform 586"/>
                <p:cNvSpPr>
                  <a:spLocks/>
                </p:cNvSpPr>
                <p:nvPr/>
              </p:nvSpPr>
              <p:spPr bwMode="auto">
                <a:xfrm>
                  <a:off x="1655" y="1129"/>
                  <a:ext cx="36" cy="113"/>
                </a:xfrm>
                <a:custGeom>
                  <a:avLst/>
                  <a:gdLst>
                    <a:gd name="T0" fmla="*/ 25 w 128"/>
                    <a:gd name="T1" fmla="*/ 0 h 443"/>
                    <a:gd name="T2" fmla="*/ 25 w 128"/>
                    <a:gd name="T3" fmla="*/ 6 h 443"/>
                    <a:gd name="T4" fmla="*/ 19 w 128"/>
                    <a:gd name="T5" fmla="*/ 48 h 443"/>
                    <a:gd name="T6" fmla="*/ 16 w 128"/>
                    <a:gd name="T7" fmla="*/ 100 h 443"/>
                    <a:gd name="T8" fmla="*/ 14 w 128"/>
                    <a:gd name="T9" fmla="*/ 103 h 443"/>
                    <a:gd name="T10" fmla="*/ 0 w 128"/>
                    <a:gd name="T11" fmla="*/ 103 h 443"/>
                    <a:gd name="T12" fmla="*/ 1 w 128"/>
                    <a:gd name="T13" fmla="*/ 110 h 443"/>
                    <a:gd name="T14" fmla="*/ 7 w 128"/>
                    <a:gd name="T15" fmla="*/ 112 h 443"/>
                    <a:gd name="T16" fmla="*/ 7 w 128"/>
                    <a:gd name="T17" fmla="*/ 109 h 443"/>
                    <a:gd name="T18" fmla="*/ 10 w 128"/>
                    <a:gd name="T19" fmla="*/ 109 h 443"/>
                    <a:gd name="T20" fmla="*/ 10 w 128"/>
                    <a:gd name="T21" fmla="*/ 113 h 443"/>
                    <a:gd name="T22" fmla="*/ 17 w 128"/>
                    <a:gd name="T23" fmla="*/ 112 h 443"/>
                    <a:gd name="T24" fmla="*/ 19 w 128"/>
                    <a:gd name="T25" fmla="*/ 110 h 443"/>
                    <a:gd name="T26" fmla="*/ 23 w 128"/>
                    <a:gd name="T27" fmla="*/ 108 h 443"/>
                    <a:gd name="T28" fmla="*/ 28 w 128"/>
                    <a:gd name="T29" fmla="*/ 85 h 443"/>
                    <a:gd name="T30" fmla="*/ 36 w 128"/>
                    <a:gd name="T31" fmla="*/ 13 h 443"/>
                    <a:gd name="T32" fmla="*/ 33 w 128"/>
                    <a:gd name="T33" fmla="*/ 6 h 443"/>
                    <a:gd name="T34" fmla="*/ 28 w 128"/>
                    <a:gd name="T35" fmla="*/ 5 h 443"/>
                    <a:gd name="T36" fmla="*/ 27 w 128"/>
                    <a:gd name="T37" fmla="*/ 1 h 443"/>
                    <a:gd name="T38" fmla="*/ 25 w 128"/>
                    <a:gd name="T39" fmla="*/ 0 h 44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28" h="443">
                      <a:moveTo>
                        <a:pt x="89" y="0"/>
                      </a:moveTo>
                      <a:lnTo>
                        <a:pt x="89" y="25"/>
                      </a:lnTo>
                      <a:lnTo>
                        <a:pt x="69" y="187"/>
                      </a:lnTo>
                      <a:lnTo>
                        <a:pt x="56" y="392"/>
                      </a:lnTo>
                      <a:lnTo>
                        <a:pt x="49" y="402"/>
                      </a:lnTo>
                      <a:lnTo>
                        <a:pt x="0" y="402"/>
                      </a:lnTo>
                      <a:lnTo>
                        <a:pt x="4" y="432"/>
                      </a:lnTo>
                      <a:lnTo>
                        <a:pt x="24" y="438"/>
                      </a:lnTo>
                      <a:lnTo>
                        <a:pt x="24" y="428"/>
                      </a:lnTo>
                      <a:lnTo>
                        <a:pt x="34" y="428"/>
                      </a:lnTo>
                      <a:lnTo>
                        <a:pt x="34" y="443"/>
                      </a:lnTo>
                      <a:lnTo>
                        <a:pt x="59" y="438"/>
                      </a:lnTo>
                      <a:lnTo>
                        <a:pt x="69" y="432"/>
                      </a:lnTo>
                      <a:lnTo>
                        <a:pt x="81" y="422"/>
                      </a:lnTo>
                      <a:lnTo>
                        <a:pt x="98" y="332"/>
                      </a:lnTo>
                      <a:lnTo>
                        <a:pt x="128" y="50"/>
                      </a:lnTo>
                      <a:lnTo>
                        <a:pt x="119" y="25"/>
                      </a:lnTo>
                      <a:lnTo>
                        <a:pt x="99" y="20"/>
                      </a:lnTo>
                      <a:lnTo>
                        <a:pt x="95" y="4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10" name="Freeform 587"/>
                <p:cNvSpPr>
                  <a:spLocks/>
                </p:cNvSpPr>
                <p:nvPr/>
              </p:nvSpPr>
              <p:spPr bwMode="auto">
                <a:xfrm>
                  <a:off x="1710" y="1079"/>
                  <a:ext cx="107" cy="99"/>
                </a:xfrm>
                <a:custGeom>
                  <a:avLst/>
                  <a:gdLst>
                    <a:gd name="T0" fmla="*/ 5 w 378"/>
                    <a:gd name="T1" fmla="*/ 0 h 389"/>
                    <a:gd name="T2" fmla="*/ 0 w 378"/>
                    <a:gd name="T3" fmla="*/ 99 h 389"/>
                    <a:gd name="T4" fmla="*/ 107 w 378"/>
                    <a:gd name="T5" fmla="*/ 99 h 389"/>
                    <a:gd name="T6" fmla="*/ 107 w 378"/>
                    <a:gd name="T7" fmla="*/ 45 h 389"/>
                    <a:gd name="T8" fmla="*/ 104 w 378"/>
                    <a:gd name="T9" fmla="*/ 0 h 389"/>
                    <a:gd name="T10" fmla="*/ 5 w 378"/>
                    <a:gd name="T11" fmla="*/ 0 h 3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8" h="389">
                      <a:moveTo>
                        <a:pt x="17" y="0"/>
                      </a:moveTo>
                      <a:lnTo>
                        <a:pt x="0" y="389"/>
                      </a:lnTo>
                      <a:lnTo>
                        <a:pt x="378" y="389"/>
                      </a:lnTo>
                      <a:lnTo>
                        <a:pt x="378" y="177"/>
                      </a:lnTo>
                      <a:lnTo>
                        <a:pt x="368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11" name="Freeform 588"/>
                <p:cNvSpPr>
                  <a:spLocks/>
                </p:cNvSpPr>
                <p:nvPr/>
              </p:nvSpPr>
              <p:spPr bwMode="auto">
                <a:xfrm>
                  <a:off x="1681" y="1255"/>
                  <a:ext cx="154" cy="20"/>
                </a:xfrm>
                <a:custGeom>
                  <a:avLst/>
                  <a:gdLst>
                    <a:gd name="T0" fmla="*/ 0 w 538"/>
                    <a:gd name="T1" fmla="*/ 0 h 81"/>
                    <a:gd name="T2" fmla="*/ 1 w 538"/>
                    <a:gd name="T3" fmla="*/ 3 h 81"/>
                    <a:gd name="T4" fmla="*/ 5 w 538"/>
                    <a:gd name="T5" fmla="*/ 3 h 81"/>
                    <a:gd name="T6" fmla="*/ 33 w 538"/>
                    <a:gd name="T7" fmla="*/ 6 h 81"/>
                    <a:gd name="T8" fmla="*/ 58 w 538"/>
                    <a:gd name="T9" fmla="*/ 7 h 81"/>
                    <a:gd name="T10" fmla="*/ 103 w 538"/>
                    <a:gd name="T11" fmla="*/ 9 h 81"/>
                    <a:gd name="T12" fmla="*/ 133 w 538"/>
                    <a:gd name="T13" fmla="*/ 9 h 81"/>
                    <a:gd name="T14" fmla="*/ 153 w 538"/>
                    <a:gd name="T15" fmla="*/ 7 h 81"/>
                    <a:gd name="T16" fmla="*/ 154 w 538"/>
                    <a:gd name="T17" fmla="*/ 16 h 81"/>
                    <a:gd name="T18" fmla="*/ 151 w 538"/>
                    <a:gd name="T19" fmla="*/ 20 h 81"/>
                    <a:gd name="T20" fmla="*/ 7 w 538"/>
                    <a:gd name="T21" fmla="*/ 20 h 81"/>
                    <a:gd name="T22" fmla="*/ 1 w 538"/>
                    <a:gd name="T23" fmla="*/ 14 h 81"/>
                    <a:gd name="T24" fmla="*/ 0 w 538"/>
                    <a:gd name="T25" fmla="*/ 0 h 8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38" h="81">
                      <a:moveTo>
                        <a:pt x="0" y="0"/>
                      </a:moveTo>
                      <a:lnTo>
                        <a:pt x="4" y="14"/>
                      </a:lnTo>
                      <a:lnTo>
                        <a:pt x="16" y="14"/>
                      </a:lnTo>
                      <a:lnTo>
                        <a:pt x="114" y="24"/>
                      </a:lnTo>
                      <a:lnTo>
                        <a:pt x="201" y="30"/>
                      </a:lnTo>
                      <a:lnTo>
                        <a:pt x="359" y="35"/>
                      </a:lnTo>
                      <a:lnTo>
                        <a:pt x="464" y="35"/>
                      </a:lnTo>
                      <a:lnTo>
                        <a:pt x="534" y="30"/>
                      </a:lnTo>
                      <a:lnTo>
                        <a:pt x="538" y="65"/>
                      </a:lnTo>
                      <a:lnTo>
                        <a:pt x="527" y="81"/>
                      </a:lnTo>
                      <a:lnTo>
                        <a:pt x="26" y="81"/>
                      </a:lnTo>
                      <a:lnTo>
                        <a:pt x="3" y="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12" name="Freeform 589"/>
                <p:cNvSpPr>
                  <a:spLocks/>
                </p:cNvSpPr>
                <p:nvPr/>
              </p:nvSpPr>
              <p:spPr bwMode="auto">
                <a:xfrm>
                  <a:off x="1710" y="1111"/>
                  <a:ext cx="107" cy="78"/>
                </a:xfrm>
                <a:custGeom>
                  <a:avLst/>
                  <a:gdLst>
                    <a:gd name="T0" fmla="*/ 2 w 379"/>
                    <a:gd name="T1" fmla="*/ 51 h 308"/>
                    <a:gd name="T2" fmla="*/ 8 w 379"/>
                    <a:gd name="T3" fmla="*/ 0 h 308"/>
                    <a:gd name="T4" fmla="*/ 7 w 379"/>
                    <a:gd name="T5" fmla="*/ 51 h 308"/>
                    <a:gd name="T6" fmla="*/ 12 w 379"/>
                    <a:gd name="T7" fmla="*/ 0 h 308"/>
                    <a:gd name="T8" fmla="*/ 12 w 379"/>
                    <a:gd name="T9" fmla="*/ 51 h 308"/>
                    <a:gd name="T10" fmla="*/ 17 w 379"/>
                    <a:gd name="T11" fmla="*/ 0 h 308"/>
                    <a:gd name="T12" fmla="*/ 17 w 379"/>
                    <a:gd name="T13" fmla="*/ 51 h 308"/>
                    <a:gd name="T14" fmla="*/ 21 w 379"/>
                    <a:gd name="T15" fmla="*/ 0 h 308"/>
                    <a:gd name="T16" fmla="*/ 22 w 379"/>
                    <a:gd name="T17" fmla="*/ 51 h 308"/>
                    <a:gd name="T18" fmla="*/ 25 w 379"/>
                    <a:gd name="T19" fmla="*/ 0 h 308"/>
                    <a:gd name="T20" fmla="*/ 27 w 379"/>
                    <a:gd name="T21" fmla="*/ 51 h 308"/>
                    <a:gd name="T22" fmla="*/ 31 w 379"/>
                    <a:gd name="T23" fmla="*/ 0 h 308"/>
                    <a:gd name="T24" fmla="*/ 32 w 379"/>
                    <a:gd name="T25" fmla="*/ 51 h 308"/>
                    <a:gd name="T26" fmla="*/ 36 w 379"/>
                    <a:gd name="T27" fmla="*/ 0 h 308"/>
                    <a:gd name="T28" fmla="*/ 38 w 379"/>
                    <a:gd name="T29" fmla="*/ 51 h 308"/>
                    <a:gd name="T30" fmla="*/ 42 w 379"/>
                    <a:gd name="T31" fmla="*/ 0 h 308"/>
                    <a:gd name="T32" fmla="*/ 44 w 379"/>
                    <a:gd name="T33" fmla="*/ 51 h 308"/>
                    <a:gd name="T34" fmla="*/ 49 w 379"/>
                    <a:gd name="T35" fmla="*/ 0 h 308"/>
                    <a:gd name="T36" fmla="*/ 51 w 379"/>
                    <a:gd name="T37" fmla="*/ 51 h 308"/>
                    <a:gd name="T38" fmla="*/ 54 w 379"/>
                    <a:gd name="T39" fmla="*/ 0 h 308"/>
                    <a:gd name="T40" fmla="*/ 56 w 379"/>
                    <a:gd name="T41" fmla="*/ 51 h 308"/>
                    <a:gd name="T42" fmla="*/ 60 w 379"/>
                    <a:gd name="T43" fmla="*/ 0 h 308"/>
                    <a:gd name="T44" fmla="*/ 64 w 379"/>
                    <a:gd name="T45" fmla="*/ 51 h 308"/>
                    <a:gd name="T46" fmla="*/ 67 w 379"/>
                    <a:gd name="T47" fmla="*/ 0 h 308"/>
                    <a:gd name="T48" fmla="*/ 71 w 379"/>
                    <a:gd name="T49" fmla="*/ 51 h 308"/>
                    <a:gd name="T50" fmla="*/ 74 w 379"/>
                    <a:gd name="T51" fmla="*/ 0 h 308"/>
                    <a:gd name="T52" fmla="*/ 77 w 379"/>
                    <a:gd name="T53" fmla="*/ 51 h 308"/>
                    <a:gd name="T54" fmla="*/ 80 w 379"/>
                    <a:gd name="T55" fmla="*/ 0 h 308"/>
                    <a:gd name="T56" fmla="*/ 84 w 379"/>
                    <a:gd name="T57" fmla="*/ 51 h 308"/>
                    <a:gd name="T58" fmla="*/ 88 w 379"/>
                    <a:gd name="T59" fmla="*/ 0 h 308"/>
                    <a:gd name="T60" fmla="*/ 91 w 379"/>
                    <a:gd name="T61" fmla="*/ 51 h 308"/>
                    <a:gd name="T62" fmla="*/ 95 w 379"/>
                    <a:gd name="T63" fmla="*/ 0 h 308"/>
                    <a:gd name="T64" fmla="*/ 95 w 379"/>
                    <a:gd name="T65" fmla="*/ 51 h 308"/>
                    <a:gd name="T66" fmla="*/ 99 w 379"/>
                    <a:gd name="T67" fmla="*/ 0 h 308"/>
                    <a:gd name="T68" fmla="*/ 101 w 379"/>
                    <a:gd name="T69" fmla="*/ 51 h 308"/>
                    <a:gd name="T70" fmla="*/ 104 w 379"/>
                    <a:gd name="T71" fmla="*/ 0 h 308"/>
                    <a:gd name="T72" fmla="*/ 107 w 379"/>
                    <a:gd name="T73" fmla="*/ 51 h 308"/>
                    <a:gd name="T74" fmla="*/ 107 w 379"/>
                    <a:gd name="T75" fmla="*/ 78 h 308"/>
                    <a:gd name="T76" fmla="*/ 10 w 379"/>
                    <a:gd name="T77" fmla="*/ 76 h 308"/>
                    <a:gd name="T78" fmla="*/ 0 w 379"/>
                    <a:gd name="T79" fmla="*/ 74 h 308"/>
                    <a:gd name="T80" fmla="*/ 2 w 379"/>
                    <a:gd name="T81" fmla="*/ 51 h 3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379" h="308">
                      <a:moveTo>
                        <a:pt x="6" y="203"/>
                      </a:moveTo>
                      <a:lnTo>
                        <a:pt x="27" y="0"/>
                      </a:lnTo>
                      <a:lnTo>
                        <a:pt x="25" y="203"/>
                      </a:lnTo>
                      <a:lnTo>
                        <a:pt x="44" y="0"/>
                      </a:lnTo>
                      <a:lnTo>
                        <a:pt x="44" y="203"/>
                      </a:lnTo>
                      <a:lnTo>
                        <a:pt x="61" y="0"/>
                      </a:lnTo>
                      <a:lnTo>
                        <a:pt x="61" y="203"/>
                      </a:lnTo>
                      <a:lnTo>
                        <a:pt x="74" y="0"/>
                      </a:lnTo>
                      <a:lnTo>
                        <a:pt x="77" y="203"/>
                      </a:lnTo>
                      <a:lnTo>
                        <a:pt x="90" y="0"/>
                      </a:lnTo>
                      <a:lnTo>
                        <a:pt x="95" y="203"/>
                      </a:lnTo>
                      <a:lnTo>
                        <a:pt x="109" y="0"/>
                      </a:lnTo>
                      <a:lnTo>
                        <a:pt x="112" y="203"/>
                      </a:lnTo>
                      <a:lnTo>
                        <a:pt x="127" y="0"/>
                      </a:lnTo>
                      <a:lnTo>
                        <a:pt x="134" y="203"/>
                      </a:lnTo>
                      <a:lnTo>
                        <a:pt x="150" y="0"/>
                      </a:lnTo>
                      <a:lnTo>
                        <a:pt x="157" y="203"/>
                      </a:lnTo>
                      <a:lnTo>
                        <a:pt x="172" y="0"/>
                      </a:lnTo>
                      <a:lnTo>
                        <a:pt x="180" y="203"/>
                      </a:lnTo>
                      <a:lnTo>
                        <a:pt x="190" y="0"/>
                      </a:lnTo>
                      <a:lnTo>
                        <a:pt x="199" y="203"/>
                      </a:lnTo>
                      <a:lnTo>
                        <a:pt x="212" y="0"/>
                      </a:lnTo>
                      <a:lnTo>
                        <a:pt x="226" y="203"/>
                      </a:lnTo>
                      <a:lnTo>
                        <a:pt x="237" y="0"/>
                      </a:lnTo>
                      <a:lnTo>
                        <a:pt x="251" y="203"/>
                      </a:lnTo>
                      <a:lnTo>
                        <a:pt x="262" y="0"/>
                      </a:lnTo>
                      <a:lnTo>
                        <a:pt x="272" y="203"/>
                      </a:lnTo>
                      <a:lnTo>
                        <a:pt x="284" y="0"/>
                      </a:lnTo>
                      <a:lnTo>
                        <a:pt x="297" y="203"/>
                      </a:lnTo>
                      <a:lnTo>
                        <a:pt x="310" y="0"/>
                      </a:lnTo>
                      <a:lnTo>
                        <a:pt x="322" y="203"/>
                      </a:lnTo>
                      <a:lnTo>
                        <a:pt x="335" y="0"/>
                      </a:lnTo>
                      <a:lnTo>
                        <a:pt x="337" y="203"/>
                      </a:lnTo>
                      <a:lnTo>
                        <a:pt x="350" y="0"/>
                      </a:lnTo>
                      <a:lnTo>
                        <a:pt x="357" y="203"/>
                      </a:lnTo>
                      <a:lnTo>
                        <a:pt x="367" y="0"/>
                      </a:lnTo>
                      <a:lnTo>
                        <a:pt x="379" y="203"/>
                      </a:lnTo>
                      <a:lnTo>
                        <a:pt x="379" y="308"/>
                      </a:lnTo>
                      <a:lnTo>
                        <a:pt x="35" y="302"/>
                      </a:lnTo>
                      <a:lnTo>
                        <a:pt x="0" y="293"/>
                      </a:lnTo>
                      <a:lnTo>
                        <a:pt x="6" y="20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13" name="Freeform 590"/>
                <p:cNvSpPr>
                  <a:spLocks/>
                </p:cNvSpPr>
                <p:nvPr/>
              </p:nvSpPr>
              <p:spPr bwMode="auto">
                <a:xfrm>
                  <a:off x="1652" y="1241"/>
                  <a:ext cx="10" cy="5"/>
                </a:xfrm>
                <a:custGeom>
                  <a:avLst/>
                  <a:gdLst>
                    <a:gd name="T0" fmla="*/ 0 w 33"/>
                    <a:gd name="T1" fmla="*/ 0 h 21"/>
                    <a:gd name="T2" fmla="*/ 2 w 33"/>
                    <a:gd name="T3" fmla="*/ 1 h 21"/>
                    <a:gd name="T4" fmla="*/ 4 w 33"/>
                    <a:gd name="T5" fmla="*/ 2 h 21"/>
                    <a:gd name="T6" fmla="*/ 10 w 33"/>
                    <a:gd name="T7" fmla="*/ 2 h 21"/>
                    <a:gd name="T8" fmla="*/ 10 w 33"/>
                    <a:gd name="T9" fmla="*/ 5 h 21"/>
                    <a:gd name="T10" fmla="*/ 4 w 33"/>
                    <a:gd name="T11" fmla="*/ 5 h 21"/>
                    <a:gd name="T12" fmla="*/ 2 w 33"/>
                    <a:gd name="T13" fmla="*/ 4 h 21"/>
                    <a:gd name="T14" fmla="*/ 1 w 33"/>
                    <a:gd name="T15" fmla="*/ 2 h 21"/>
                    <a:gd name="T16" fmla="*/ 0 w 33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2" y="10"/>
                      </a:lnTo>
                      <a:lnTo>
                        <a:pt x="33" y="10"/>
                      </a:lnTo>
                      <a:lnTo>
                        <a:pt x="33" y="21"/>
                      </a:lnTo>
                      <a:lnTo>
                        <a:pt x="13" y="21"/>
                      </a:lnTo>
                      <a:lnTo>
                        <a:pt x="5" y="15"/>
                      </a:lnTo>
                      <a:lnTo>
                        <a:pt x="3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14" name="Freeform 591"/>
                <p:cNvSpPr>
                  <a:spLocks/>
                </p:cNvSpPr>
                <p:nvPr/>
              </p:nvSpPr>
              <p:spPr bwMode="auto">
                <a:xfrm>
                  <a:off x="1804" y="1246"/>
                  <a:ext cx="13" cy="10"/>
                </a:xfrm>
                <a:custGeom>
                  <a:avLst/>
                  <a:gdLst>
                    <a:gd name="T0" fmla="*/ 0 w 44"/>
                    <a:gd name="T1" fmla="*/ 1 h 46"/>
                    <a:gd name="T2" fmla="*/ 0 w 44"/>
                    <a:gd name="T3" fmla="*/ 8 h 46"/>
                    <a:gd name="T4" fmla="*/ 1 w 44"/>
                    <a:gd name="T5" fmla="*/ 10 h 46"/>
                    <a:gd name="T6" fmla="*/ 1 w 44"/>
                    <a:gd name="T7" fmla="*/ 1 h 46"/>
                    <a:gd name="T8" fmla="*/ 13 w 44"/>
                    <a:gd name="T9" fmla="*/ 1 h 46"/>
                    <a:gd name="T10" fmla="*/ 12 w 44"/>
                    <a:gd name="T11" fmla="*/ 0 h 46"/>
                    <a:gd name="T12" fmla="*/ 1 w 44"/>
                    <a:gd name="T13" fmla="*/ 0 h 46"/>
                    <a:gd name="T14" fmla="*/ 0 w 44"/>
                    <a:gd name="T15" fmla="*/ 1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46">
                      <a:moveTo>
                        <a:pt x="0" y="6"/>
                      </a:moveTo>
                      <a:lnTo>
                        <a:pt x="0" y="35"/>
                      </a:lnTo>
                      <a:lnTo>
                        <a:pt x="2" y="46"/>
                      </a:lnTo>
                      <a:lnTo>
                        <a:pt x="2" y="6"/>
                      </a:lnTo>
                      <a:lnTo>
                        <a:pt x="44" y="6"/>
                      </a:lnTo>
                      <a:lnTo>
                        <a:pt x="41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15" name="Freeform 592"/>
                <p:cNvSpPr>
                  <a:spLocks/>
                </p:cNvSpPr>
                <p:nvPr/>
              </p:nvSpPr>
              <p:spPr bwMode="auto">
                <a:xfrm>
                  <a:off x="1740" y="1199"/>
                  <a:ext cx="37" cy="16"/>
                </a:xfrm>
                <a:custGeom>
                  <a:avLst/>
                  <a:gdLst>
                    <a:gd name="T0" fmla="*/ 0 w 132"/>
                    <a:gd name="T1" fmla="*/ 1 h 61"/>
                    <a:gd name="T2" fmla="*/ 0 w 132"/>
                    <a:gd name="T3" fmla="*/ 12 h 61"/>
                    <a:gd name="T4" fmla="*/ 1 w 132"/>
                    <a:gd name="T5" fmla="*/ 15 h 61"/>
                    <a:gd name="T6" fmla="*/ 4 w 132"/>
                    <a:gd name="T7" fmla="*/ 15 h 61"/>
                    <a:gd name="T8" fmla="*/ 8 w 132"/>
                    <a:gd name="T9" fmla="*/ 16 h 61"/>
                    <a:gd name="T10" fmla="*/ 23 w 132"/>
                    <a:gd name="T11" fmla="*/ 16 h 61"/>
                    <a:gd name="T12" fmla="*/ 37 w 132"/>
                    <a:gd name="T13" fmla="*/ 16 h 61"/>
                    <a:gd name="T14" fmla="*/ 2 w 132"/>
                    <a:gd name="T15" fmla="*/ 13 h 61"/>
                    <a:gd name="T16" fmla="*/ 1 w 132"/>
                    <a:gd name="T17" fmla="*/ 12 h 61"/>
                    <a:gd name="T18" fmla="*/ 1 w 132"/>
                    <a:gd name="T19" fmla="*/ 10 h 61"/>
                    <a:gd name="T20" fmla="*/ 1 w 132"/>
                    <a:gd name="T21" fmla="*/ 0 h 61"/>
                    <a:gd name="T22" fmla="*/ 0 w 132"/>
                    <a:gd name="T23" fmla="*/ 1 h 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2" h="61">
                      <a:moveTo>
                        <a:pt x="0" y="5"/>
                      </a:moveTo>
                      <a:lnTo>
                        <a:pt x="0" y="46"/>
                      </a:lnTo>
                      <a:lnTo>
                        <a:pt x="2" y="56"/>
                      </a:lnTo>
                      <a:lnTo>
                        <a:pt x="15" y="56"/>
                      </a:lnTo>
                      <a:lnTo>
                        <a:pt x="27" y="61"/>
                      </a:lnTo>
                      <a:lnTo>
                        <a:pt x="82" y="61"/>
                      </a:lnTo>
                      <a:lnTo>
                        <a:pt x="132" y="61"/>
                      </a:lnTo>
                      <a:lnTo>
                        <a:pt x="7" y="51"/>
                      </a:lnTo>
                      <a:lnTo>
                        <a:pt x="5" y="46"/>
                      </a:lnTo>
                      <a:lnTo>
                        <a:pt x="2" y="40"/>
                      </a:lnTo>
                      <a:lnTo>
                        <a:pt x="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16" name="Freeform 593"/>
                <p:cNvSpPr>
                  <a:spLocks/>
                </p:cNvSpPr>
                <p:nvPr/>
              </p:nvSpPr>
              <p:spPr bwMode="auto">
                <a:xfrm>
                  <a:off x="1654" y="1190"/>
                  <a:ext cx="16" cy="41"/>
                </a:xfrm>
                <a:custGeom>
                  <a:avLst/>
                  <a:gdLst>
                    <a:gd name="T0" fmla="*/ 3 w 55"/>
                    <a:gd name="T1" fmla="*/ 0 h 157"/>
                    <a:gd name="T2" fmla="*/ 2 w 55"/>
                    <a:gd name="T3" fmla="*/ 10 h 157"/>
                    <a:gd name="T4" fmla="*/ 0 w 55"/>
                    <a:gd name="T5" fmla="*/ 38 h 157"/>
                    <a:gd name="T6" fmla="*/ 1 w 55"/>
                    <a:gd name="T7" fmla="*/ 41 h 157"/>
                    <a:gd name="T8" fmla="*/ 14 w 55"/>
                    <a:gd name="T9" fmla="*/ 41 h 157"/>
                    <a:gd name="T10" fmla="*/ 16 w 55"/>
                    <a:gd name="T11" fmla="*/ 38 h 157"/>
                    <a:gd name="T12" fmla="*/ 13 w 55"/>
                    <a:gd name="T13" fmla="*/ 39 h 157"/>
                    <a:gd name="T14" fmla="*/ 3 w 55"/>
                    <a:gd name="T15" fmla="*/ 39 h 157"/>
                    <a:gd name="T16" fmla="*/ 2 w 55"/>
                    <a:gd name="T17" fmla="*/ 38 h 157"/>
                    <a:gd name="T18" fmla="*/ 2 w 55"/>
                    <a:gd name="T19" fmla="*/ 22 h 157"/>
                    <a:gd name="T20" fmla="*/ 3 w 55"/>
                    <a:gd name="T21" fmla="*/ 0 h 1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157">
                      <a:moveTo>
                        <a:pt x="12" y="0"/>
                      </a:moveTo>
                      <a:lnTo>
                        <a:pt x="8" y="40"/>
                      </a:lnTo>
                      <a:lnTo>
                        <a:pt x="0" y="146"/>
                      </a:lnTo>
                      <a:lnTo>
                        <a:pt x="4" y="157"/>
                      </a:lnTo>
                      <a:lnTo>
                        <a:pt x="47" y="157"/>
                      </a:lnTo>
                      <a:lnTo>
                        <a:pt x="55" y="146"/>
                      </a:lnTo>
                      <a:lnTo>
                        <a:pt x="45" y="151"/>
                      </a:lnTo>
                      <a:lnTo>
                        <a:pt x="12" y="151"/>
                      </a:lnTo>
                      <a:lnTo>
                        <a:pt x="8" y="146"/>
                      </a:lnTo>
                      <a:lnTo>
                        <a:pt x="8" y="8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17" name="Freeform 594"/>
                <p:cNvSpPr>
                  <a:spLocks/>
                </p:cNvSpPr>
                <p:nvPr/>
              </p:nvSpPr>
              <p:spPr bwMode="auto">
                <a:xfrm>
                  <a:off x="1670" y="1134"/>
                  <a:ext cx="10" cy="89"/>
                </a:xfrm>
                <a:custGeom>
                  <a:avLst/>
                  <a:gdLst>
                    <a:gd name="T0" fmla="*/ 10 w 35"/>
                    <a:gd name="T1" fmla="*/ 0 h 352"/>
                    <a:gd name="T2" fmla="*/ 10 w 35"/>
                    <a:gd name="T3" fmla="*/ 4 h 352"/>
                    <a:gd name="T4" fmla="*/ 7 w 35"/>
                    <a:gd name="T5" fmla="*/ 22 h 352"/>
                    <a:gd name="T6" fmla="*/ 4 w 35"/>
                    <a:gd name="T7" fmla="*/ 39 h 352"/>
                    <a:gd name="T8" fmla="*/ 2 w 35"/>
                    <a:gd name="T9" fmla="*/ 66 h 352"/>
                    <a:gd name="T10" fmla="*/ 0 w 35"/>
                    <a:gd name="T11" fmla="*/ 89 h 352"/>
                    <a:gd name="T12" fmla="*/ 1 w 35"/>
                    <a:gd name="T13" fmla="*/ 53 h 352"/>
                    <a:gd name="T14" fmla="*/ 4 w 35"/>
                    <a:gd name="T15" fmla="*/ 32 h 352"/>
                    <a:gd name="T16" fmla="*/ 8 w 35"/>
                    <a:gd name="T17" fmla="*/ 8 h 352"/>
                    <a:gd name="T18" fmla="*/ 10 w 35"/>
                    <a:gd name="T19" fmla="*/ 0 h 3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5" h="352">
                      <a:moveTo>
                        <a:pt x="35" y="0"/>
                      </a:moveTo>
                      <a:lnTo>
                        <a:pt x="35" y="15"/>
                      </a:lnTo>
                      <a:lnTo>
                        <a:pt x="25" y="86"/>
                      </a:lnTo>
                      <a:lnTo>
                        <a:pt x="15" y="156"/>
                      </a:lnTo>
                      <a:lnTo>
                        <a:pt x="8" y="261"/>
                      </a:lnTo>
                      <a:lnTo>
                        <a:pt x="0" y="352"/>
                      </a:lnTo>
                      <a:lnTo>
                        <a:pt x="5" y="210"/>
                      </a:lnTo>
                      <a:lnTo>
                        <a:pt x="13" y="126"/>
                      </a:lnTo>
                      <a:lnTo>
                        <a:pt x="27" y="3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18" name="Freeform 595"/>
                <p:cNvSpPr>
                  <a:spLocks/>
                </p:cNvSpPr>
                <p:nvPr/>
              </p:nvSpPr>
              <p:spPr bwMode="auto">
                <a:xfrm>
                  <a:off x="1688" y="1195"/>
                  <a:ext cx="5" cy="63"/>
                </a:xfrm>
                <a:custGeom>
                  <a:avLst/>
                  <a:gdLst>
                    <a:gd name="T0" fmla="*/ 5 w 16"/>
                    <a:gd name="T1" fmla="*/ 0 h 247"/>
                    <a:gd name="T2" fmla="*/ 3 w 16"/>
                    <a:gd name="T3" fmla="*/ 31 h 247"/>
                    <a:gd name="T4" fmla="*/ 1 w 16"/>
                    <a:gd name="T5" fmla="*/ 63 h 247"/>
                    <a:gd name="T6" fmla="*/ 0 w 16"/>
                    <a:gd name="T7" fmla="*/ 61 h 247"/>
                    <a:gd name="T8" fmla="*/ 0 w 16"/>
                    <a:gd name="T9" fmla="*/ 54 h 247"/>
                    <a:gd name="T10" fmla="*/ 3 w 16"/>
                    <a:gd name="T11" fmla="*/ 21 h 247"/>
                    <a:gd name="T12" fmla="*/ 4 w 16"/>
                    <a:gd name="T13" fmla="*/ 8 h 247"/>
                    <a:gd name="T14" fmla="*/ 5 w 16"/>
                    <a:gd name="T15" fmla="*/ 0 h 2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247">
                      <a:moveTo>
                        <a:pt x="16" y="0"/>
                      </a:moveTo>
                      <a:lnTo>
                        <a:pt x="8" y="122"/>
                      </a:lnTo>
                      <a:lnTo>
                        <a:pt x="3" y="247"/>
                      </a:lnTo>
                      <a:lnTo>
                        <a:pt x="0" y="238"/>
                      </a:lnTo>
                      <a:lnTo>
                        <a:pt x="0" y="212"/>
                      </a:lnTo>
                      <a:lnTo>
                        <a:pt x="8" y="81"/>
                      </a:lnTo>
                      <a:lnTo>
                        <a:pt x="12" y="3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19" name="Freeform 596"/>
                <p:cNvSpPr>
                  <a:spLocks/>
                </p:cNvSpPr>
                <p:nvPr/>
              </p:nvSpPr>
              <p:spPr bwMode="auto">
                <a:xfrm>
                  <a:off x="1739" y="1255"/>
                  <a:ext cx="90" cy="9"/>
                </a:xfrm>
                <a:custGeom>
                  <a:avLst/>
                  <a:gdLst>
                    <a:gd name="T0" fmla="*/ 0 w 315"/>
                    <a:gd name="T1" fmla="*/ 8 h 36"/>
                    <a:gd name="T2" fmla="*/ 22 w 315"/>
                    <a:gd name="T3" fmla="*/ 8 h 36"/>
                    <a:gd name="T4" fmla="*/ 47 w 315"/>
                    <a:gd name="T5" fmla="*/ 9 h 36"/>
                    <a:gd name="T6" fmla="*/ 75 w 315"/>
                    <a:gd name="T7" fmla="*/ 9 h 36"/>
                    <a:gd name="T8" fmla="*/ 87 w 315"/>
                    <a:gd name="T9" fmla="*/ 9 h 36"/>
                    <a:gd name="T10" fmla="*/ 90 w 315"/>
                    <a:gd name="T11" fmla="*/ 8 h 36"/>
                    <a:gd name="T12" fmla="*/ 90 w 315"/>
                    <a:gd name="T13" fmla="*/ 0 h 36"/>
                    <a:gd name="T14" fmla="*/ 88 w 315"/>
                    <a:gd name="T15" fmla="*/ 4 h 36"/>
                    <a:gd name="T16" fmla="*/ 87 w 315"/>
                    <a:gd name="T17" fmla="*/ 5 h 36"/>
                    <a:gd name="T18" fmla="*/ 84 w 315"/>
                    <a:gd name="T19" fmla="*/ 8 h 36"/>
                    <a:gd name="T20" fmla="*/ 42 w 315"/>
                    <a:gd name="T21" fmla="*/ 8 h 36"/>
                    <a:gd name="T22" fmla="*/ 0 w 315"/>
                    <a:gd name="T23" fmla="*/ 8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15" h="36">
                      <a:moveTo>
                        <a:pt x="0" y="30"/>
                      </a:moveTo>
                      <a:lnTo>
                        <a:pt x="76" y="30"/>
                      </a:lnTo>
                      <a:lnTo>
                        <a:pt x="163" y="36"/>
                      </a:lnTo>
                      <a:lnTo>
                        <a:pt x="263" y="36"/>
                      </a:lnTo>
                      <a:lnTo>
                        <a:pt x="306" y="36"/>
                      </a:lnTo>
                      <a:lnTo>
                        <a:pt x="315" y="30"/>
                      </a:lnTo>
                      <a:lnTo>
                        <a:pt x="315" y="0"/>
                      </a:lnTo>
                      <a:lnTo>
                        <a:pt x="309" y="15"/>
                      </a:lnTo>
                      <a:lnTo>
                        <a:pt x="305" y="20"/>
                      </a:lnTo>
                      <a:lnTo>
                        <a:pt x="293" y="30"/>
                      </a:lnTo>
                      <a:lnTo>
                        <a:pt x="147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20" name="Freeform 597"/>
                <p:cNvSpPr>
                  <a:spLocks/>
                </p:cNvSpPr>
                <p:nvPr/>
              </p:nvSpPr>
              <p:spPr bwMode="auto">
                <a:xfrm>
                  <a:off x="1744" y="1233"/>
                  <a:ext cx="47" cy="7"/>
                </a:xfrm>
                <a:custGeom>
                  <a:avLst/>
                  <a:gdLst>
                    <a:gd name="T0" fmla="*/ 0 w 164"/>
                    <a:gd name="T1" fmla="*/ 6 h 24"/>
                    <a:gd name="T2" fmla="*/ 0 w 164"/>
                    <a:gd name="T3" fmla="*/ 7 h 24"/>
                    <a:gd name="T4" fmla="*/ 47 w 164"/>
                    <a:gd name="T5" fmla="*/ 7 h 24"/>
                    <a:gd name="T6" fmla="*/ 47 w 164"/>
                    <a:gd name="T7" fmla="*/ 0 h 24"/>
                    <a:gd name="T8" fmla="*/ 46 w 164"/>
                    <a:gd name="T9" fmla="*/ 0 h 24"/>
                    <a:gd name="T10" fmla="*/ 45 w 164"/>
                    <a:gd name="T11" fmla="*/ 6 h 24"/>
                    <a:gd name="T12" fmla="*/ 0 w 164"/>
                    <a:gd name="T13" fmla="*/ 6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4" h="24">
                      <a:moveTo>
                        <a:pt x="0" y="20"/>
                      </a:moveTo>
                      <a:lnTo>
                        <a:pt x="0" y="24"/>
                      </a:lnTo>
                      <a:lnTo>
                        <a:pt x="164" y="24"/>
                      </a:lnTo>
                      <a:lnTo>
                        <a:pt x="164" y="0"/>
                      </a:lnTo>
                      <a:lnTo>
                        <a:pt x="160" y="0"/>
                      </a:lnTo>
                      <a:lnTo>
                        <a:pt x="157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21" name="Freeform 598"/>
                <p:cNvSpPr>
                  <a:spLocks/>
                </p:cNvSpPr>
                <p:nvPr/>
              </p:nvSpPr>
              <p:spPr bwMode="auto">
                <a:xfrm>
                  <a:off x="1698" y="1189"/>
                  <a:ext cx="127" cy="6"/>
                </a:xfrm>
                <a:custGeom>
                  <a:avLst/>
                  <a:gdLst>
                    <a:gd name="T0" fmla="*/ 0 w 440"/>
                    <a:gd name="T1" fmla="*/ 0 h 20"/>
                    <a:gd name="T2" fmla="*/ 14 w 440"/>
                    <a:gd name="T3" fmla="*/ 2 h 20"/>
                    <a:gd name="T4" fmla="*/ 42 w 440"/>
                    <a:gd name="T5" fmla="*/ 3 h 20"/>
                    <a:gd name="T6" fmla="*/ 71 w 440"/>
                    <a:gd name="T7" fmla="*/ 3 h 20"/>
                    <a:gd name="T8" fmla="*/ 92 w 440"/>
                    <a:gd name="T9" fmla="*/ 3 h 20"/>
                    <a:gd name="T10" fmla="*/ 115 w 440"/>
                    <a:gd name="T11" fmla="*/ 3 h 20"/>
                    <a:gd name="T12" fmla="*/ 127 w 440"/>
                    <a:gd name="T13" fmla="*/ 5 h 20"/>
                    <a:gd name="T14" fmla="*/ 105 w 440"/>
                    <a:gd name="T15" fmla="*/ 6 h 20"/>
                    <a:gd name="T16" fmla="*/ 71 w 440"/>
                    <a:gd name="T17" fmla="*/ 6 h 20"/>
                    <a:gd name="T18" fmla="*/ 44 w 440"/>
                    <a:gd name="T19" fmla="*/ 5 h 20"/>
                    <a:gd name="T20" fmla="*/ 18 w 440"/>
                    <a:gd name="T21" fmla="*/ 3 h 20"/>
                    <a:gd name="T22" fmla="*/ 5 w 440"/>
                    <a:gd name="T23" fmla="*/ 3 h 20"/>
                    <a:gd name="T24" fmla="*/ 0 w 440"/>
                    <a:gd name="T25" fmla="*/ 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40" h="20">
                      <a:moveTo>
                        <a:pt x="0" y="0"/>
                      </a:moveTo>
                      <a:lnTo>
                        <a:pt x="50" y="5"/>
                      </a:lnTo>
                      <a:lnTo>
                        <a:pt x="145" y="10"/>
                      </a:lnTo>
                      <a:lnTo>
                        <a:pt x="245" y="10"/>
                      </a:lnTo>
                      <a:lnTo>
                        <a:pt x="318" y="10"/>
                      </a:lnTo>
                      <a:lnTo>
                        <a:pt x="400" y="10"/>
                      </a:lnTo>
                      <a:lnTo>
                        <a:pt x="440" y="15"/>
                      </a:lnTo>
                      <a:lnTo>
                        <a:pt x="365" y="20"/>
                      </a:lnTo>
                      <a:lnTo>
                        <a:pt x="245" y="20"/>
                      </a:lnTo>
                      <a:lnTo>
                        <a:pt x="152" y="15"/>
                      </a:lnTo>
                      <a:lnTo>
                        <a:pt x="63" y="10"/>
                      </a:lnTo>
                      <a:lnTo>
                        <a:pt x="17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22" name="Freeform 599"/>
                <p:cNvSpPr>
                  <a:spLocks/>
                </p:cNvSpPr>
                <p:nvPr/>
              </p:nvSpPr>
              <p:spPr bwMode="auto">
                <a:xfrm>
                  <a:off x="1677" y="1241"/>
                  <a:ext cx="3" cy="15"/>
                </a:xfrm>
                <a:custGeom>
                  <a:avLst/>
                  <a:gdLst>
                    <a:gd name="T0" fmla="*/ 2 w 13"/>
                    <a:gd name="T1" fmla="*/ 0 h 61"/>
                    <a:gd name="T2" fmla="*/ 1 w 13"/>
                    <a:gd name="T3" fmla="*/ 2 h 61"/>
                    <a:gd name="T4" fmla="*/ 0 w 13"/>
                    <a:gd name="T5" fmla="*/ 4 h 61"/>
                    <a:gd name="T6" fmla="*/ 2 w 13"/>
                    <a:gd name="T7" fmla="*/ 15 h 61"/>
                    <a:gd name="T8" fmla="*/ 3 w 13"/>
                    <a:gd name="T9" fmla="*/ 12 h 61"/>
                    <a:gd name="T10" fmla="*/ 2 w 13"/>
                    <a:gd name="T11" fmla="*/ 0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61">
                      <a:moveTo>
                        <a:pt x="7" y="0"/>
                      </a:moveTo>
                      <a:lnTo>
                        <a:pt x="5" y="10"/>
                      </a:lnTo>
                      <a:lnTo>
                        <a:pt x="0" y="15"/>
                      </a:lnTo>
                      <a:lnTo>
                        <a:pt x="7" y="61"/>
                      </a:lnTo>
                      <a:lnTo>
                        <a:pt x="13" y="5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5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23" name="Freeform 600"/>
                <p:cNvSpPr>
                  <a:spLocks/>
                </p:cNvSpPr>
                <p:nvPr/>
              </p:nvSpPr>
              <p:spPr bwMode="auto">
                <a:xfrm>
                  <a:off x="1682" y="1136"/>
                  <a:ext cx="10" cy="83"/>
                </a:xfrm>
                <a:custGeom>
                  <a:avLst/>
                  <a:gdLst>
                    <a:gd name="T0" fmla="*/ 7 w 31"/>
                    <a:gd name="T1" fmla="*/ 0 h 323"/>
                    <a:gd name="T2" fmla="*/ 7 w 31"/>
                    <a:gd name="T3" fmla="*/ 10 h 323"/>
                    <a:gd name="T4" fmla="*/ 2 w 31"/>
                    <a:gd name="T5" fmla="*/ 53 h 323"/>
                    <a:gd name="T6" fmla="*/ 0 w 31"/>
                    <a:gd name="T7" fmla="*/ 83 h 323"/>
                    <a:gd name="T8" fmla="*/ 10 w 31"/>
                    <a:gd name="T9" fmla="*/ 6 h 323"/>
                    <a:gd name="T10" fmla="*/ 7 w 31"/>
                    <a:gd name="T11" fmla="*/ 0 h 3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1" h="323">
                      <a:moveTo>
                        <a:pt x="23" y="0"/>
                      </a:moveTo>
                      <a:lnTo>
                        <a:pt x="21" y="40"/>
                      </a:lnTo>
                      <a:lnTo>
                        <a:pt x="5" y="205"/>
                      </a:lnTo>
                      <a:lnTo>
                        <a:pt x="0" y="323"/>
                      </a:lnTo>
                      <a:lnTo>
                        <a:pt x="31" y="2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75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24" name="Freeform 601"/>
                <p:cNvSpPr>
                  <a:spLocks/>
                </p:cNvSpPr>
                <p:nvPr/>
              </p:nvSpPr>
              <p:spPr bwMode="auto">
                <a:xfrm>
                  <a:off x="1817" y="1115"/>
                  <a:ext cx="13" cy="61"/>
                </a:xfrm>
                <a:custGeom>
                  <a:avLst/>
                  <a:gdLst>
                    <a:gd name="T0" fmla="*/ 0 w 45"/>
                    <a:gd name="T1" fmla="*/ 0 h 242"/>
                    <a:gd name="T2" fmla="*/ 0 w 45"/>
                    <a:gd name="T3" fmla="*/ 28 h 242"/>
                    <a:gd name="T4" fmla="*/ 0 w 45"/>
                    <a:gd name="T5" fmla="*/ 61 h 242"/>
                    <a:gd name="T6" fmla="*/ 3 w 45"/>
                    <a:gd name="T7" fmla="*/ 61 h 242"/>
                    <a:gd name="T8" fmla="*/ 3 w 45"/>
                    <a:gd name="T9" fmla="*/ 27 h 242"/>
                    <a:gd name="T10" fmla="*/ 8 w 45"/>
                    <a:gd name="T11" fmla="*/ 12 h 242"/>
                    <a:gd name="T12" fmla="*/ 10 w 45"/>
                    <a:gd name="T13" fmla="*/ 43 h 242"/>
                    <a:gd name="T14" fmla="*/ 10 w 45"/>
                    <a:gd name="T15" fmla="*/ 22 h 242"/>
                    <a:gd name="T16" fmla="*/ 13 w 45"/>
                    <a:gd name="T17" fmla="*/ 14 h 242"/>
                    <a:gd name="T18" fmla="*/ 11 w 45"/>
                    <a:gd name="T19" fmla="*/ 3 h 242"/>
                    <a:gd name="T20" fmla="*/ 0 w 45"/>
                    <a:gd name="T21" fmla="*/ 0 h 2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5" h="24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1" y="242"/>
                      </a:lnTo>
                      <a:lnTo>
                        <a:pt x="10" y="242"/>
                      </a:lnTo>
                      <a:lnTo>
                        <a:pt x="10" y="106"/>
                      </a:lnTo>
                      <a:lnTo>
                        <a:pt x="26" y="46"/>
                      </a:lnTo>
                      <a:lnTo>
                        <a:pt x="34" y="172"/>
                      </a:lnTo>
                      <a:lnTo>
                        <a:pt x="34" y="86"/>
                      </a:lnTo>
                      <a:lnTo>
                        <a:pt x="45" y="56"/>
                      </a:lnTo>
                      <a:lnTo>
                        <a:pt x="38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25" name="Freeform 602"/>
                <p:cNvSpPr>
                  <a:spLocks/>
                </p:cNvSpPr>
                <p:nvPr/>
              </p:nvSpPr>
              <p:spPr bwMode="auto">
                <a:xfrm>
                  <a:off x="1661" y="1240"/>
                  <a:ext cx="3" cy="15"/>
                </a:xfrm>
                <a:custGeom>
                  <a:avLst/>
                  <a:gdLst>
                    <a:gd name="T0" fmla="*/ 1 w 12"/>
                    <a:gd name="T1" fmla="*/ 2 h 56"/>
                    <a:gd name="T2" fmla="*/ 0 w 12"/>
                    <a:gd name="T3" fmla="*/ 9 h 56"/>
                    <a:gd name="T4" fmla="*/ 0 w 12"/>
                    <a:gd name="T5" fmla="*/ 14 h 56"/>
                    <a:gd name="T6" fmla="*/ 1 w 12"/>
                    <a:gd name="T7" fmla="*/ 15 h 56"/>
                    <a:gd name="T8" fmla="*/ 3 w 12"/>
                    <a:gd name="T9" fmla="*/ 15 h 56"/>
                    <a:gd name="T10" fmla="*/ 1 w 12"/>
                    <a:gd name="T11" fmla="*/ 14 h 56"/>
                    <a:gd name="T12" fmla="*/ 1 w 12"/>
                    <a:gd name="T13" fmla="*/ 12 h 56"/>
                    <a:gd name="T14" fmla="*/ 1 w 12"/>
                    <a:gd name="T15" fmla="*/ 6 h 56"/>
                    <a:gd name="T16" fmla="*/ 1 w 12"/>
                    <a:gd name="T17" fmla="*/ 3 h 56"/>
                    <a:gd name="T18" fmla="*/ 2 w 12"/>
                    <a:gd name="T19" fmla="*/ 0 h 56"/>
                    <a:gd name="T20" fmla="*/ 1 w 12"/>
                    <a:gd name="T21" fmla="*/ 2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" h="56">
                      <a:moveTo>
                        <a:pt x="3" y="6"/>
                      </a:moveTo>
                      <a:lnTo>
                        <a:pt x="0" y="32"/>
                      </a:lnTo>
                      <a:lnTo>
                        <a:pt x="0" y="51"/>
                      </a:lnTo>
                      <a:lnTo>
                        <a:pt x="5" y="56"/>
                      </a:lnTo>
                      <a:lnTo>
                        <a:pt x="12" y="56"/>
                      </a:lnTo>
                      <a:lnTo>
                        <a:pt x="5" y="51"/>
                      </a:lnTo>
                      <a:lnTo>
                        <a:pt x="3" y="46"/>
                      </a:lnTo>
                      <a:lnTo>
                        <a:pt x="3" y="21"/>
                      </a:lnTo>
                      <a:lnTo>
                        <a:pt x="5" y="11"/>
                      </a:lnTo>
                      <a:lnTo>
                        <a:pt x="8" y="0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26" name="Freeform 603"/>
                <p:cNvSpPr>
                  <a:spLocks/>
                </p:cNvSpPr>
                <p:nvPr/>
              </p:nvSpPr>
              <p:spPr bwMode="auto">
                <a:xfrm>
                  <a:off x="1652" y="1237"/>
                  <a:ext cx="6" cy="7"/>
                </a:xfrm>
                <a:custGeom>
                  <a:avLst/>
                  <a:gdLst>
                    <a:gd name="T0" fmla="*/ 0 w 24"/>
                    <a:gd name="T1" fmla="*/ 1 h 30"/>
                    <a:gd name="T2" fmla="*/ 0 w 24"/>
                    <a:gd name="T3" fmla="*/ 3 h 30"/>
                    <a:gd name="T4" fmla="*/ 1 w 24"/>
                    <a:gd name="T5" fmla="*/ 6 h 30"/>
                    <a:gd name="T6" fmla="*/ 3 w 24"/>
                    <a:gd name="T7" fmla="*/ 7 h 30"/>
                    <a:gd name="T8" fmla="*/ 4 w 24"/>
                    <a:gd name="T9" fmla="*/ 7 h 30"/>
                    <a:gd name="T10" fmla="*/ 6 w 24"/>
                    <a:gd name="T11" fmla="*/ 7 h 30"/>
                    <a:gd name="T12" fmla="*/ 3 w 24"/>
                    <a:gd name="T13" fmla="*/ 6 h 30"/>
                    <a:gd name="T14" fmla="*/ 1 w 24"/>
                    <a:gd name="T15" fmla="*/ 5 h 30"/>
                    <a:gd name="T16" fmla="*/ 1 w 24"/>
                    <a:gd name="T17" fmla="*/ 3 h 30"/>
                    <a:gd name="T18" fmla="*/ 0 w 24"/>
                    <a:gd name="T19" fmla="*/ 0 h 30"/>
                    <a:gd name="T20" fmla="*/ 0 w 24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4" h="30">
                      <a:moveTo>
                        <a:pt x="0" y="4"/>
                      </a:moveTo>
                      <a:lnTo>
                        <a:pt x="0" y="14"/>
                      </a:lnTo>
                      <a:lnTo>
                        <a:pt x="5" y="25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24" y="30"/>
                      </a:lnTo>
                      <a:lnTo>
                        <a:pt x="11" y="25"/>
                      </a:lnTo>
                      <a:lnTo>
                        <a:pt x="5" y="20"/>
                      </a:lnTo>
                      <a:lnTo>
                        <a:pt x="2" y="14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27" name="Freeform 604"/>
                <p:cNvSpPr>
                  <a:spLocks/>
                </p:cNvSpPr>
                <p:nvPr/>
              </p:nvSpPr>
              <p:spPr bwMode="auto">
                <a:xfrm>
                  <a:off x="1652" y="1244"/>
                  <a:ext cx="4" cy="11"/>
                </a:xfrm>
                <a:custGeom>
                  <a:avLst/>
                  <a:gdLst>
                    <a:gd name="T0" fmla="*/ 0 w 14"/>
                    <a:gd name="T1" fmla="*/ 0 h 40"/>
                    <a:gd name="T2" fmla="*/ 1 w 14"/>
                    <a:gd name="T3" fmla="*/ 8 h 40"/>
                    <a:gd name="T4" fmla="*/ 1 w 14"/>
                    <a:gd name="T5" fmla="*/ 10 h 40"/>
                    <a:gd name="T6" fmla="*/ 4 w 14"/>
                    <a:gd name="T7" fmla="*/ 11 h 40"/>
                    <a:gd name="T8" fmla="*/ 2 w 14"/>
                    <a:gd name="T9" fmla="*/ 8 h 40"/>
                    <a:gd name="T10" fmla="*/ 1 w 14"/>
                    <a:gd name="T11" fmla="*/ 1 h 40"/>
                    <a:gd name="T12" fmla="*/ 0 w 14"/>
                    <a:gd name="T13" fmla="*/ 0 h 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40">
                      <a:moveTo>
                        <a:pt x="0" y="0"/>
                      </a:moveTo>
                      <a:lnTo>
                        <a:pt x="2" y="30"/>
                      </a:lnTo>
                      <a:lnTo>
                        <a:pt x="5" y="35"/>
                      </a:lnTo>
                      <a:lnTo>
                        <a:pt x="14" y="40"/>
                      </a:lnTo>
                      <a:lnTo>
                        <a:pt x="7" y="30"/>
                      </a:lnTo>
                      <a:lnTo>
                        <a:pt x="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28" name="Freeform 605"/>
                <p:cNvSpPr>
                  <a:spLocks/>
                </p:cNvSpPr>
                <p:nvPr/>
              </p:nvSpPr>
              <p:spPr bwMode="auto">
                <a:xfrm>
                  <a:off x="1648" y="1252"/>
                  <a:ext cx="3" cy="6"/>
                </a:xfrm>
                <a:custGeom>
                  <a:avLst/>
                  <a:gdLst>
                    <a:gd name="T0" fmla="*/ 2 w 8"/>
                    <a:gd name="T1" fmla="*/ 0 h 20"/>
                    <a:gd name="T2" fmla="*/ 1 w 8"/>
                    <a:gd name="T3" fmla="*/ 0 h 20"/>
                    <a:gd name="T4" fmla="*/ 0 w 8"/>
                    <a:gd name="T5" fmla="*/ 3 h 20"/>
                    <a:gd name="T6" fmla="*/ 0 w 8"/>
                    <a:gd name="T7" fmla="*/ 6 h 20"/>
                    <a:gd name="T8" fmla="*/ 1 w 8"/>
                    <a:gd name="T9" fmla="*/ 3 h 20"/>
                    <a:gd name="T10" fmla="*/ 2 w 8"/>
                    <a:gd name="T11" fmla="*/ 2 h 20"/>
                    <a:gd name="T12" fmla="*/ 3 w 8"/>
                    <a:gd name="T13" fmla="*/ 2 h 20"/>
                    <a:gd name="T14" fmla="*/ 2 w 8"/>
                    <a:gd name="T15" fmla="*/ 0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20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0" y="11"/>
                      </a:lnTo>
                      <a:lnTo>
                        <a:pt x="0" y="20"/>
                      </a:lnTo>
                      <a:lnTo>
                        <a:pt x="3" y="11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29" name="Freeform 606"/>
                <p:cNvSpPr>
                  <a:spLocks/>
                </p:cNvSpPr>
                <p:nvPr/>
              </p:nvSpPr>
              <p:spPr bwMode="auto">
                <a:xfrm>
                  <a:off x="1648" y="1256"/>
                  <a:ext cx="4" cy="3"/>
                </a:xfrm>
                <a:custGeom>
                  <a:avLst/>
                  <a:gdLst>
                    <a:gd name="T0" fmla="*/ 4 w 11"/>
                    <a:gd name="T1" fmla="*/ 0 h 9"/>
                    <a:gd name="T2" fmla="*/ 2 w 11"/>
                    <a:gd name="T3" fmla="*/ 0 h 9"/>
                    <a:gd name="T4" fmla="*/ 1 w 11"/>
                    <a:gd name="T5" fmla="*/ 1 h 9"/>
                    <a:gd name="T6" fmla="*/ 0 w 11"/>
                    <a:gd name="T7" fmla="*/ 3 h 9"/>
                    <a:gd name="T8" fmla="*/ 1 w 11"/>
                    <a:gd name="T9" fmla="*/ 3 h 9"/>
                    <a:gd name="T10" fmla="*/ 2 w 11"/>
                    <a:gd name="T11" fmla="*/ 1 h 9"/>
                    <a:gd name="T12" fmla="*/ 4 w 11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" h="9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3" y="4"/>
                      </a:lnTo>
                      <a:lnTo>
                        <a:pt x="0" y="9"/>
                      </a:lnTo>
                      <a:lnTo>
                        <a:pt x="3" y="9"/>
                      </a:lnTo>
                      <a:lnTo>
                        <a:pt x="5" y="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30" name="Freeform 607"/>
                <p:cNvSpPr>
                  <a:spLocks/>
                </p:cNvSpPr>
                <p:nvPr/>
              </p:nvSpPr>
              <p:spPr bwMode="auto">
                <a:xfrm>
                  <a:off x="1650" y="1258"/>
                  <a:ext cx="2" cy="3"/>
                </a:xfrm>
                <a:custGeom>
                  <a:avLst/>
                  <a:gdLst>
                    <a:gd name="T0" fmla="*/ 2 w 10"/>
                    <a:gd name="T1" fmla="*/ 0 h 15"/>
                    <a:gd name="T2" fmla="*/ 0 w 10"/>
                    <a:gd name="T3" fmla="*/ 1 h 15"/>
                    <a:gd name="T4" fmla="*/ 0 w 10"/>
                    <a:gd name="T5" fmla="*/ 2 h 15"/>
                    <a:gd name="T6" fmla="*/ 0 w 10"/>
                    <a:gd name="T7" fmla="*/ 3 h 15"/>
                    <a:gd name="T8" fmla="*/ 1 w 10"/>
                    <a:gd name="T9" fmla="*/ 2 h 15"/>
                    <a:gd name="T10" fmla="*/ 2 w 10"/>
                    <a:gd name="T11" fmla="*/ 1 h 15"/>
                    <a:gd name="T12" fmla="*/ 2 w 10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" h="15">
                      <a:moveTo>
                        <a:pt x="8" y="0"/>
                      </a:moveTo>
                      <a:lnTo>
                        <a:pt x="2" y="5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5" y="11"/>
                      </a:lnTo>
                      <a:lnTo>
                        <a:pt x="10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31" name="Freeform 608"/>
                <p:cNvSpPr>
                  <a:spLocks/>
                </p:cNvSpPr>
                <p:nvPr/>
              </p:nvSpPr>
              <p:spPr bwMode="auto">
                <a:xfrm>
                  <a:off x="1652" y="1259"/>
                  <a:ext cx="2" cy="6"/>
                </a:xfrm>
                <a:custGeom>
                  <a:avLst/>
                  <a:gdLst>
                    <a:gd name="T0" fmla="*/ 2 w 5"/>
                    <a:gd name="T1" fmla="*/ 0 h 26"/>
                    <a:gd name="T2" fmla="*/ 0 w 5"/>
                    <a:gd name="T3" fmla="*/ 2 h 26"/>
                    <a:gd name="T4" fmla="*/ 0 w 5"/>
                    <a:gd name="T5" fmla="*/ 4 h 26"/>
                    <a:gd name="T6" fmla="*/ 0 w 5"/>
                    <a:gd name="T7" fmla="*/ 6 h 26"/>
                    <a:gd name="T8" fmla="*/ 1 w 5"/>
                    <a:gd name="T9" fmla="*/ 4 h 26"/>
                    <a:gd name="T10" fmla="*/ 2 w 5"/>
                    <a:gd name="T11" fmla="*/ 1 h 26"/>
                    <a:gd name="T12" fmla="*/ 2 w 5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26">
                      <a:moveTo>
                        <a:pt x="5" y="0"/>
                      </a:move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5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32" name="Freeform 609"/>
                <p:cNvSpPr>
                  <a:spLocks/>
                </p:cNvSpPr>
                <p:nvPr/>
              </p:nvSpPr>
              <p:spPr bwMode="auto">
                <a:xfrm>
                  <a:off x="1654" y="1260"/>
                  <a:ext cx="2" cy="5"/>
                </a:xfrm>
                <a:custGeom>
                  <a:avLst/>
                  <a:gdLst>
                    <a:gd name="T0" fmla="*/ 1 w 9"/>
                    <a:gd name="T1" fmla="*/ 0 h 20"/>
                    <a:gd name="T2" fmla="*/ 0 w 9"/>
                    <a:gd name="T3" fmla="*/ 1 h 20"/>
                    <a:gd name="T4" fmla="*/ 0 w 9"/>
                    <a:gd name="T5" fmla="*/ 4 h 20"/>
                    <a:gd name="T6" fmla="*/ 0 w 9"/>
                    <a:gd name="T7" fmla="*/ 5 h 20"/>
                    <a:gd name="T8" fmla="*/ 1 w 9"/>
                    <a:gd name="T9" fmla="*/ 3 h 20"/>
                    <a:gd name="T10" fmla="*/ 1 w 9"/>
                    <a:gd name="T11" fmla="*/ 1 h 20"/>
                    <a:gd name="T12" fmla="*/ 2 w 9"/>
                    <a:gd name="T13" fmla="*/ 0 h 20"/>
                    <a:gd name="T14" fmla="*/ 1 w 9"/>
                    <a:gd name="T15" fmla="*/ 0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" h="20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0" y="15"/>
                      </a:lnTo>
                      <a:lnTo>
                        <a:pt x="2" y="20"/>
                      </a:lnTo>
                      <a:lnTo>
                        <a:pt x="6" y="10"/>
                      </a:lnTo>
                      <a:lnTo>
                        <a:pt x="6" y="4"/>
                      </a:lnTo>
                      <a:lnTo>
                        <a:pt x="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33" name="Freeform 610"/>
                <p:cNvSpPr>
                  <a:spLocks/>
                </p:cNvSpPr>
                <p:nvPr/>
              </p:nvSpPr>
              <p:spPr bwMode="auto">
                <a:xfrm>
                  <a:off x="1656" y="1260"/>
                  <a:ext cx="1" cy="7"/>
                </a:xfrm>
                <a:custGeom>
                  <a:avLst/>
                  <a:gdLst>
                    <a:gd name="T0" fmla="*/ 0 w 4"/>
                    <a:gd name="T1" fmla="*/ 0 h 24"/>
                    <a:gd name="T2" fmla="*/ 0 w 4"/>
                    <a:gd name="T3" fmla="*/ 3 h 24"/>
                    <a:gd name="T4" fmla="*/ 0 w 4"/>
                    <a:gd name="T5" fmla="*/ 4 h 24"/>
                    <a:gd name="T6" fmla="*/ 1 w 4"/>
                    <a:gd name="T7" fmla="*/ 7 h 24"/>
                    <a:gd name="T8" fmla="*/ 1 w 4"/>
                    <a:gd name="T9" fmla="*/ 4 h 24"/>
                    <a:gd name="T10" fmla="*/ 1 w 4"/>
                    <a:gd name="T11" fmla="*/ 1 h 24"/>
                    <a:gd name="T12" fmla="*/ 1 w 4"/>
                    <a:gd name="T13" fmla="*/ 0 h 24"/>
                    <a:gd name="T14" fmla="*/ 0 w 4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24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4" y="24"/>
                      </a:lnTo>
                      <a:lnTo>
                        <a:pt x="4" y="15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34" name="Freeform 611"/>
                <p:cNvSpPr>
                  <a:spLocks/>
                </p:cNvSpPr>
                <p:nvPr/>
              </p:nvSpPr>
              <p:spPr bwMode="auto">
                <a:xfrm>
                  <a:off x="1657" y="1261"/>
                  <a:ext cx="3" cy="7"/>
                </a:xfrm>
                <a:custGeom>
                  <a:avLst/>
                  <a:gdLst>
                    <a:gd name="T0" fmla="*/ 0 w 8"/>
                    <a:gd name="T1" fmla="*/ 2 h 26"/>
                    <a:gd name="T2" fmla="*/ 0 w 8"/>
                    <a:gd name="T3" fmla="*/ 3 h 26"/>
                    <a:gd name="T4" fmla="*/ 0 w 8"/>
                    <a:gd name="T5" fmla="*/ 5 h 26"/>
                    <a:gd name="T6" fmla="*/ 3 w 8"/>
                    <a:gd name="T7" fmla="*/ 7 h 26"/>
                    <a:gd name="T8" fmla="*/ 2 w 8"/>
                    <a:gd name="T9" fmla="*/ 4 h 26"/>
                    <a:gd name="T10" fmla="*/ 1 w 8"/>
                    <a:gd name="T11" fmla="*/ 2 h 26"/>
                    <a:gd name="T12" fmla="*/ 1 w 8"/>
                    <a:gd name="T13" fmla="*/ 0 h 26"/>
                    <a:gd name="T14" fmla="*/ 0 w 8"/>
                    <a:gd name="T15" fmla="*/ 2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26">
                      <a:moveTo>
                        <a:pt x="0" y="6"/>
                      </a:moveTo>
                      <a:lnTo>
                        <a:pt x="0" y="11"/>
                      </a:lnTo>
                      <a:lnTo>
                        <a:pt x="0" y="20"/>
                      </a:lnTo>
                      <a:lnTo>
                        <a:pt x="8" y="26"/>
                      </a:lnTo>
                      <a:lnTo>
                        <a:pt x="5" y="16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35" name="Freeform 612"/>
                <p:cNvSpPr>
                  <a:spLocks/>
                </p:cNvSpPr>
                <p:nvPr/>
              </p:nvSpPr>
              <p:spPr bwMode="auto">
                <a:xfrm>
                  <a:off x="1661" y="1261"/>
                  <a:ext cx="1" cy="4"/>
                </a:xfrm>
                <a:custGeom>
                  <a:avLst/>
                  <a:gdLst>
                    <a:gd name="T0" fmla="*/ 0 w 8"/>
                    <a:gd name="T1" fmla="*/ 0 h 16"/>
                    <a:gd name="T2" fmla="*/ 0 w 8"/>
                    <a:gd name="T3" fmla="*/ 2 h 16"/>
                    <a:gd name="T4" fmla="*/ 0 w 8"/>
                    <a:gd name="T5" fmla="*/ 3 h 16"/>
                    <a:gd name="T6" fmla="*/ 1 w 8"/>
                    <a:gd name="T7" fmla="*/ 4 h 16"/>
                    <a:gd name="T8" fmla="*/ 1 w 8"/>
                    <a:gd name="T9" fmla="*/ 2 h 16"/>
                    <a:gd name="T10" fmla="*/ 0 w 8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3" y="11"/>
                      </a:lnTo>
                      <a:lnTo>
                        <a:pt x="8" y="16"/>
                      </a:lnTo>
                      <a:lnTo>
                        <a:pt x="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36" name="Freeform 613"/>
                <p:cNvSpPr>
                  <a:spLocks/>
                </p:cNvSpPr>
                <p:nvPr/>
              </p:nvSpPr>
              <p:spPr bwMode="auto">
                <a:xfrm>
                  <a:off x="1662" y="1259"/>
                  <a:ext cx="2" cy="2"/>
                </a:xfrm>
                <a:custGeom>
                  <a:avLst/>
                  <a:gdLst>
                    <a:gd name="T0" fmla="*/ 0 w 8"/>
                    <a:gd name="T1" fmla="*/ 0 h 10"/>
                    <a:gd name="T2" fmla="*/ 1 w 8"/>
                    <a:gd name="T3" fmla="*/ 1 h 10"/>
                    <a:gd name="T4" fmla="*/ 2 w 8"/>
                    <a:gd name="T5" fmla="*/ 2 h 10"/>
                    <a:gd name="T6" fmla="*/ 2 w 8"/>
                    <a:gd name="T7" fmla="*/ 2 h 10"/>
                    <a:gd name="T8" fmla="*/ 2 w 8"/>
                    <a:gd name="T9" fmla="*/ 1 h 10"/>
                    <a:gd name="T10" fmla="*/ 0 w 8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3" y="6"/>
                      </a:lnTo>
                      <a:lnTo>
                        <a:pt x="7" y="10"/>
                      </a:lnTo>
                      <a:lnTo>
                        <a:pt x="8" y="10"/>
                      </a:lnTo>
                      <a:lnTo>
                        <a:pt x="7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37" name="Freeform 614"/>
                <p:cNvSpPr>
                  <a:spLocks/>
                </p:cNvSpPr>
                <p:nvPr/>
              </p:nvSpPr>
              <p:spPr bwMode="auto">
                <a:xfrm>
                  <a:off x="1662" y="1258"/>
                  <a:ext cx="6" cy="2"/>
                </a:xfrm>
                <a:custGeom>
                  <a:avLst/>
                  <a:gdLst>
                    <a:gd name="T0" fmla="*/ 2 w 14"/>
                    <a:gd name="T1" fmla="*/ 0 h 11"/>
                    <a:gd name="T2" fmla="*/ 0 w 14"/>
                    <a:gd name="T3" fmla="*/ 1 h 11"/>
                    <a:gd name="T4" fmla="*/ 2 w 14"/>
                    <a:gd name="T5" fmla="*/ 2 h 11"/>
                    <a:gd name="T6" fmla="*/ 5 w 14"/>
                    <a:gd name="T7" fmla="*/ 2 h 11"/>
                    <a:gd name="T8" fmla="*/ 6 w 14"/>
                    <a:gd name="T9" fmla="*/ 2 h 11"/>
                    <a:gd name="T10" fmla="*/ 2 w 14"/>
                    <a:gd name="T11" fmla="*/ 1 h 11"/>
                    <a:gd name="T12" fmla="*/ 2 w 14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11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4" y="11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5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38" name="Freeform 615"/>
                <p:cNvSpPr>
                  <a:spLocks/>
                </p:cNvSpPr>
                <p:nvPr/>
              </p:nvSpPr>
              <p:spPr bwMode="auto">
                <a:xfrm>
                  <a:off x="1705" y="1221"/>
                  <a:ext cx="1" cy="1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1 h 5"/>
                    <a:gd name="T4" fmla="*/ 0 w 5"/>
                    <a:gd name="T5" fmla="*/ 1 h 5"/>
                    <a:gd name="T6" fmla="*/ 1 w 5"/>
                    <a:gd name="T7" fmla="*/ 1 h 5"/>
                    <a:gd name="T8" fmla="*/ 0 w 5"/>
                    <a:gd name="T9" fmla="*/ 0 h 5"/>
                    <a:gd name="T10" fmla="*/ 0 w 5"/>
                    <a:gd name="T11" fmla="*/ 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39" name="Freeform 616"/>
                <p:cNvSpPr>
                  <a:spLocks/>
                </p:cNvSpPr>
                <p:nvPr/>
              </p:nvSpPr>
              <p:spPr bwMode="auto">
                <a:xfrm>
                  <a:off x="1704" y="1231"/>
                  <a:ext cx="2" cy="1"/>
                </a:xfrm>
                <a:custGeom>
                  <a:avLst/>
                  <a:gdLst>
                    <a:gd name="T0" fmla="*/ 0 w 8"/>
                    <a:gd name="T1" fmla="*/ 0 h 4"/>
                    <a:gd name="T2" fmla="*/ 0 w 8"/>
                    <a:gd name="T3" fmla="*/ 1 h 4"/>
                    <a:gd name="T4" fmla="*/ 1 w 8"/>
                    <a:gd name="T5" fmla="*/ 1 h 4"/>
                    <a:gd name="T6" fmla="*/ 2 w 8"/>
                    <a:gd name="T7" fmla="*/ 1 h 4"/>
                    <a:gd name="T8" fmla="*/ 1 w 8"/>
                    <a:gd name="T9" fmla="*/ 1 h 4"/>
                    <a:gd name="T10" fmla="*/ 1 w 8"/>
                    <a:gd name="T11" fmla="*/ 0 h 4"/>
                    <a:gd name="T12" fmla="*/ 0 w 8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8" y="4"/>
                      </a:lnTo>
                      <a:lnTo>
                        <a:pt x="5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40" name="Freeform 617"/>
                <p:cNvSpPr>
                  <a:spLocks/>
                </p:cNvSpPr>
                <p:nvPr/>
              </p:nvSpPr>
              <p:spPr bwMode="auto">
                <a:xfrm>
                  <a:off x="1703" y="1240"/>
                  <a:ext cx="2" cy="4"/>
                </a:xfrm>
                <a:custGeom>
                  <a:avLst/>
                  <a:gdLst>
                    <a:gd name="T0" fmla="*/ 0 w 8"/>
                    <a:gd name="T1" fmla="*/ 0 h 16"/>
                    <a:gd name="T2" fmla="*/ 0 w 8"/>
                    <a:gd name="T3" fmla="*/ 3 h 16"/>
                    <a:gd name="T4" fmla="*/ 2 w 8"/>
                    <a:gd name="T5" fmla="*/ 4 h 16"/>
                    <a:gd name="T6" fmla="*/ 2 w 8"/>
                    <a:gd name="T7" fmla="*/ 4 h 16"/>
                    <a:gd name="T8" fmla="*/ 2 w 8"/>
                    <a:gd name="T9" fmla="*/ 3 h 16"/>
                    <a:gd name="T10" fmla="*/ 1 w 8"/>
                    <a:gd name="T11" fmla="*/ 2 h 16"/>
                    <a:gd name="T12" fmla="*/ 0 w 8"/>
                    <a:gd name="T13" fmla="*/ 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"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6" y="11"/>
                      </a:lnTo>
                      <a:lnTo>
                        <a:pt x="3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41" name="Freeform 618"/>
                <p:cNvSpPr>
                  <a:spLocks/>
                </p:cNvSpPr>
                <p:nvPr/>
              </p:nvSpPr>
              <p:spPr bwMode="auto">
                <a:xfrm>
                  <a:off x="1703" y="1252"/>
                  <a:ext cx="2" cy="3"/>
                </a:xfrm>
                <a:custGeom>
                  <a:avLst/>
                  <a:gdLst>
                    <a:gd name="T0" fmla="*/ 0 w 8"/>
                    <a:gd name="T1" fmla="*/ 0 h 5"/>
                    <a:gd name="T2" fmla="*/ 0 w 8"/>
                    <a:gd name="T3" fmla="*/ 3 h 5"/>
                    <a:gd name="T4" fmla="*/ 1 w 8"/>
                    <a:gd name="T5" fmla="*/ 3 h 5"/>
                    <a:gd name="T6" fmla="*/ 2 w 8"/>
                    <a:gd name="T7" fmla="*/ 3 h 5"/>
                    <a:gd name="T8" fmla="*/ 1 w 8"/>
                    <a:gd name="T9" fmla="*/ 3 h 5"/>
                    <a:gd name="T10" fmla="*/ 1 w 8"/>
                    <a:gd name="T11" fmla="*/ 0 h 5"/>
                    <a:gd name="T12" fmla="*/ 0 w 8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42" name="Freeform 619"/>
                <p:cNvSpPr>
                  <a:spLocks/>
                </p:cNvSpPr>
                <p:nvPr/>
              </p:nvSpPr>
              <p:spPr bwMode="auto">
                <a:xfrm>
                  <a:off x="1714" y="1221"/>
                  <a:ext cx="4" cy="2"/>
                </a:xfrm>
                <a:custGeom>
                  <a:avLst/>
                  <a:gdLst>
                    <a:gd name="T0" fmla="*/ 0 w 15"/>
                    <a:gd name="T1" fmla="*/ 0 h 10"/>
                    <a:gd name="T2" fmla="*/ 0 w 15"/>
                    <a:gd name="T3" fmla="*/ 1 h 10"/>
                    <a:gd name="T4" fmla="*/ 1 w 15"/>
                    <a:gd name="T5" fmla="*/ 2 h 10"/>
                    <a:gd name="T6" fmla="*/ 3 w 15"/>
                    <a:gd name="T7" fmla="*/ 2 h 10"/>
                    <a:gd name="T8" fmla="*/ 4 w 15"/>
                    <a:gd name="T9" fmla="*/ 1 h 10"/>
                    <a:gd name="T10" fmla="*/ 2 w 15"/>
                    <a:gd name="T11" fmla="*/ 1 h 10"/>
                    <a:gd name="T12" fmla="*/ 1 w 15"/>
                    <a:gd name="T13" fmla="*/ 1 h 10"/>
                    <a:gd name="T14" fmla="*/ 0 w 15"/>
                    <a:gd name="T15" fmla="*/ 0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5" y="5"/>
                      </a:lnTo>
                      <a:lnTo>
                        <a:pt x="8" y="5"/>
                      </a:lnTo>
                      <a:lnTo>
                        <a:pt x="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43" name="Freeform 620"/>
                <p:cNvSpPr>
                  <a:spLocks/>
                </p:cNvSpPr>
                <p:nvPr/>
              </p:nvSpPr>
              <p:spPr bwMode="auto">
                <a:xfrm>
                  <a:off x="1713" y="1231"/>
                  <a:ext cx="5" cy="4"/>
                </a:xfrm>
                <a:custGeom>
                  <a:avLst/>
                  <a:gdLst>
                    <a:gd name="T0" fmla="*/ 0 w 17"/>
                    <a:gd name="T1" fmla="*/ 0 h 15"/>
                    <a:gd name="T2" fmla="*/ 0 w 17"/>
                    <a:gd name="T3" fmla="*/ 3 h 15"/>
                    <a:gd name="T4" fmla="*/ 1 w 17"/>
                    <a:gd name="T5" fmla="*/ 4 h 15"/>
                    <a:gd name="T6" fmla="*/ 3 w 17"/>
                    <a:gd name="T7" fmla="*/ 4 h 15"/>
                    <a:gd name="T8" fmla="*/ 5 w 17"/>
                    <a:gd name="T9" fmla="*/ 3 h 15"/>
                    <a:gd name="T10" fmla="*/ 2 w 17"/>
                    <a:gd name="T11" fmla="*/ 3 h 15"/>
                    <a:gd name="T12" fmla="*/ 1 w 17"/>
                    <a:gd name="T13" fmla="*/ 3 h 15"/>
                    <a:gd name="T14" fmla="*/ 0 w 17"/>
                    <a:gd name="T15" fmla="*/ 0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5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5" y="15"/>
                      </a:lnTo>
                      <a:lnTo>
                        <a:pt x="11" y="15"/>
                      </a:lnTo>
                      <a:lnTo>
                        <a:pt x="17" y="10"/>
                      </a:lnTo>
                      <a:lnTo>
                        <a:pt x="8" y="10"/>
                      </a:lnTo>
                      <a:lnTo>
                        <a:pt x="3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44" name="Freeform 621"/>
                <p:cNvSpPr>
                  <a:spLocks/>
                </p:cNvSpPr>
                <p:nvPr/>
              </p:nvSpPr>
              <p:spPr bwMode="auto">
                <a:xfrm>
                  <a:off x="1713" y="1241"/>
                  <a:ext cx="4" cy="3"/>
                </a:xfrm>
                <a:custGeom>
                  <a:avLst/>
                  <a:gdLst>
                    <a:gd name="T0" fmla="*/ 0 w 15"/>
                    <a:gd name="T1" fmla="*/ 0 h 10"/>
                    <a:gd name="T2" fmla="*/ 0 w 15"/>
                    <a:gd name="T3" fmla="*/ 2 h 10"/>
                    <a:gd name="T4" fmla="*/ 1 w 15"/>
                    <a:gd name="T5" fmla="*/ 3 h 10"/>
                    <a:gd name="T6" fmla="*/ 3 w 15"/>
                    <a:gd name="T7" fmla="*/ 3 h 10"/>
                    <a:gd name="T8" fmla="*/ 4 w 15"/>
                    <a:gd name="T9" fmla="*/ 2 h 10"/>
                    <a:gd name="T10" fmla="*/ 2 w 15"/>
                    <a:gd name="T11" fmla="*/ 2 h 10"/>
                    <a:gd name="T12" fmla="*/ 1 w 15"/>
                    <a:gd name="T13" fmla="*/ 2 h 10"/>
                    <a:gd name="T14" fmla="*/ 0 w 15"/>
                    <a:gd name="T15" fmla="*/ 0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5" y="5"/>
                      </a:lnTo>
                      <a:lnTo>
                        <a:pt x="7" y="5"/>
                      </a:lnTo>
                      <a:lnTo>
                        <a:pt x="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45" name="Freeform 622"/>
                <p:cNvSpPr>
                  <a:spLocks/>
                </p:cNvSpPr>
                <p:nvPr/>
              </p:nvSpPr>
              <p:spPr bwMode="auto">
                <a:xfrm>
                  <a:off x="1713" y="1252"/>
                  <a:ext cx="3" cy="3"/>
                </a:xfrm>
                <a:custGeom>
                  <a:avLst/>
                  <a:gdLst>
                    <a:gd name="T0" fmla="*/ 0 w 13"/>
                    <a:gd name="T1" fmla="*/ 0 h 11"/>
                    <a:gd name="T2" fmla="*/ 0 w 13"/>
                    <a:gd name="T3" fmla="*/ 1 h 11"/>
                    <a:gd name="T4" fmla="*/ 0 w 13"/>
                    <a:gd name="T5" fmla="*/ 3 h 11"/>
                    <a:gd name="T6" fmla="*/ 2 w 13"/>
                    <a:gd name="T7" fmla="*/ 3 h 11"/>
                    <a:gd name="T8" fmla="*/ 3 w 13"/>
                    <a:gd name="T9" fmla="*/ 1 h 11"/>
                    <a:gd name="T10" fmla="*/ 1 w 13"/>
                    <a:gd name="T11" fmla="*/ 1 h 11"/>
                    <a:gd name="T12" fmla="*/ 0 w 13"/>
                    <a:gd name="T13" fmla="*/ 1 h 11"/>
                    <a:gd name="T14" fmla="*/ 0 w 13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2" y="11"/>
                      </a:lnTo>
                      <a:lnTo>
                        <a:pt x="7" y="11"/>
                      </a:lnTo>
                      <a:lnTo>
                        <a:pt x="13" y="5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46" name="Freeform 623"/>
                <p:cNvSpPr>
                  <a:spLocks/>
                </p:cNvSpPr>
                <p:nvPr/>
              </p:nvSpPr>
              <p:spPr bwMode="auto">
                <a:xfrm>
                  <a:off x="1721" y="1252"/>
                  <a:ext cx="5" cy="4"/>
                </a:xfrm>
                <a:custGeom>
                  <a:avLst/>
                  <a:gdLst>
                    <a:gd name="T0" fmla="*/ 0 w 16"/>
                    <a:gd name="T1" fmla="*/ 0 h 16"/>
                    <a:gd name="T2" fmla="*/ 0 w 16"/>
                    <a:gd name="T3" fmla="*/ 3 h 16"/>
                    <a:gd name="T4" fmla="*/ 2 w 16"/>
                    <a:gd name="T5" fmla="*/ 4 h 16"/>
                    <a:gd name="T6" fmla="*/ 3 w 16"/>
                    <a:gd name="T7" fmla="*/ 4 h 16"/>
                    <a:gd name="T8" fmla="*/ 5 w 16"/>
                    <a:gd name="T9" fmla="*/ 3 h 16"/>
                    <a:gd name="T10" fmla="*/ 3 w 16"/>
                    <a:gd name="T11" fmla="*/ 3 h 16"/>
                    <a:gd name="T12" fmla="*/ 1 w 16"/>
                    <a:gd name="T13" fmla="*/ 3 h 16"/>
                    <a:gd name="T14" fmla="*/ 0 w 16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1"/>
                      </a:lnTo>
                      <a:lnTo>
                        <a:pt x="8" y="11"/>
                      </a:lnTo>
                      <a:lnTo>
                        <a:pt x="2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47" name="Freeform 624"/>
                <p:cNvSpPr>
                  <a:spLocks/>
                </p:cNvSpPr>
                <p:nvPr/>
              </p:nvSpPr>
              <p:spPr bwMode="auto">
                <a:xfrm>
                  <a:off x="1729" y="1252"/>
                  <a:ext cx="4" cy="4"/>
                </a:xfrm>
                <a:custGeom>
                  <a:avLst/>
                  <a:gdLst>
                    <a:gd name="T0" fmla="*/ 0 w 15"/>
                    <a:gd name="T1" fmla="*/ 0 h 16"/>
                    <a:gd name="T2" fmla="*/ 0 w 15"/>
                    <a:gd name="T3" fmla="*/ 3 h 16"/>
                    <a:gd name="T4" fmla="*/ 1 w 15"/>
                    <a:gd name="T5" fmla="*/ 4 h 16"/>
                    <a:gd name="T6" fmla="*/ 3 w 15"/>
                    <a:gd name="T7" fmla="*/ 4 h 16"/>
                    <a:gd name="T8" fmla="*/ 4 w 15"/>
                    <a:gd name="T9" fmla="*/ 3 h 16"/>
                    <a:gd name="T10" fmla="*/ 2 w 15"/>
                    <a:gd name="T11" fmla="*/ 3 h 16"/>
                    <a:gd name="T12" fmla="*/ 1 w 15"/>
                    <a:gd name="T13" fmla="*/ 1 h 16"/>
                    <a:gd name="T14" fmla="*/ 0 w 15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" h="16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5" y="11"/>
                      </a:lnTo>
                      <a:lnTo>
                        <a:pt x="8" y="11"/>
                      </a:lnTo>
                      <a:lnTo>
                        <a:pt x="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48" name="Freeform 625"/>
                <p:cNvSpPr>
                  <a:spLocks/>
                </p:cNvSpPr>
                <p:nvPr/>
              </p:nvSpPr>
              <p:spPr bwMode="auto">
                <a:xfrm>
                  <a:off x="1721" y="1241"/>
                  <a:ext cx="5" cy="3"/>
                </a:xfrm>
                <a:custGeom>
                  <a:avLst/>
                  <a:gdLst>
                    <a:gd name="T0" fmla="*/ 0 w 16"/>
                    <a:gd name="T1" fmla="*/ 0 h 10"/>
                    <a:gd name="T2" fmla="*/ 0 w 16"/>
                    <a:gd name="T3" fmla="*/ 2 h 10"/>
                    <a:gd name="T4" fmla="*/ 2 w 16"/>
                    <a:gd name="T5" fmla="*/ 3 h 10"/>
                    <a:gd name="T6" fmla="*/ 3 w 16"/>
                    <a:gd name="T7" fmla="*/ 3 h 10"/>
                    <a:gd name="T8" fmla="*/ 5 w 16"/>
                    <a:gd name="T9" fmla="*/ 2 h 10"/>
                    <a:gd name="T10" fmla="*/ 3 w 16"/>
                    <a:gd name="T11" fmla="*/ 3 h 10"/>
                    <a:gd name="T12" fmla="*/ 1 w 16"/>
                    <a:gd name="T13" fmla="*/ 2 h 10"/>
                    <a:gd name="T14" fmla="*/ 0 w 16"/>
                    <a:gd name="T15" fmla="*/ 0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6" y="5"/>
                      </a:lnTo>
                      <a:lnTo>
                        <a:pt x="8" y="10"/>
                      </a:lnTo>
                      <a:lnTo>
                        <a:pt x="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49" name="Freeform 626"/>
                <p:cNvSpPr>
                  <a:spLocks/>
                </p:cNvSpPr>
                <p:nvPr/>
              </p:nvSpPr>
              <p:spPr bwMode="auto">
                <a:xfrm>
                  <a:off x="1721" y="1231"/>
                  <a:ext cx="5" cy="2"/>
                </a:xfrm>
                <a:custGeom>
                  <a:avLst/>
                  <a:gdLst>
                    <a:gd name="T0" fmla="*/ 0 w 16"/>
                    <a:gd name="T1" fmla="*/ 0 h 10"/>
                    <a:gd name="T2" fmla="*/ 0 w 16"/>
                    <a:gd name="T3" fmla="*/ 1 h 10"/>
                    <a:gd name="T4" fmla="*/ 2 w 16"/>
                    <a:gd name="T5" fmla="*/ 2 h 10"/>
                    <a:gd name="T6" fmla="*/ 3 w 16"/>
                    <a:gd name="T7" fmla="*/ 2 h 10"/>
                    <a:gd name="T8" fmla="*/ 5 w 16"/>
                    <a:gd name="T9" fmla="*/ 1 h 10"/>
                    <a:gd name="T10" fmla="*/ 3 w 16"/>
                    <a:gd name="T11" fmla="*/ 1 h 10"/>
                    <a:gd name="T12" fmla="*/ 1 w 16"/>
                    <a:gd name="T13" fmla="*/ 1 h 10"/>
                    <a:gd name="T14" fmla="*/ 0 w 16"/>
                    <a:gd name="T15" fmla="*/ 0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0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4"/>
                      </a:lnTo>
                      <a:lnTo>
                        <a:pt x="8" y="4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50" name="Freeform 627"/>
                <p:cNvSpPr>
                  <a:spLocks/>
                </p:cNvSpPr>
                <p:nvPr/>
              </p:nvSpPr>
              <p:spPr bwMode="auto">
                <a:xfrm>
                  <a:off x="1722" y="1221"/>
                  <a:ext cx="5" cy="2"/>
                </a:xfrm>
                <a:custGeom>
                  <a:avLst/>
                  <a:gdLst>
                    <a:gd name="T0" fmla="*/ 0 w 17"/>
                    <a:gd name="T1" fmla="*/ 0 h 10"/>
                    <a:gd name="T2" fmla="*/ 0 w 17"/>
                    <a:gd name="T3" fmla="*/ 1 h 10"/>
                    <a:gd name="T4" fmla="*/ 1 w 17"/>
                    <a:gd name="T5" fmla="*/ 2 h 10"/>
                    <a:gd name="T6" fmla="*/ 3 w 17"/>
                    <a:gd name="T7" fmla="*/ 2 h 10"/>
                    <a:gd name="T8" fmla="*/ 5 w 17"/>
                    <a:gd name="T9" fmla="*/ 1 h 10"/>
                    <a:gd name="T10" fmla="*/ 2 w 17"/>
                    <a:gd name="T11" fmla="*/ 2 h 10"/>
                    <a:gd name="T12" fmla="*/ 1 w 17"/>
                    <a:gd name="T13" fmla="*/ 1 h 10"/>
                    <a:gd name="T14" fmla="*/ 0 w 17"/>
                    <a:gd name="T15" fmla="*/ 0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11" y="10"/>
                      </a:lnTo>
                      <a:lnTo>
                        <a:pt x="17" y="5"/>
                      </a:lnTo>
                      <a:lnTo>
                        <a:pt x="8" y="10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51" name="Freeform 628"/>
                <p:cNvSpPr>
                  <a:spLocks/>
                </p:cNvSpPr>
                <p:nvPr/>
              </p:nvSpPr>
              <p:spPr bwMode="auto">
                <a:xfrm>
                  <a:off x="1729" y="1221"/>
                  <a:ext cx="5" cy="2"/>
                </a:xfrm>
                <a:custGeom>
                  <a:avLst/>
                  <a:gdLst>
                    <a:gd name="T0" fmla="*/ 0 w 16"/>
                    <a:gd name="T1" fmla="*/ 0 h 10"/>
                    <a:gd name="T2" fmla="*/ 0 w 16"/>
                    <a:gd name="T3" fmla="*/ 1 h 10"/>
                    <a:gd name="T4" fmla="*/ 2 w 16"/>
                    <a:gd name="T5" fmla="*/ 2 h 10"/>
                    <a:gd name="T6" fmla="*/ 3 w 16"/>
                    <a:gd name="T7" fmla="*/ 2 h 10"/>
                    <a:gd name="T8" fmla="*/ 5 w 16"/>
                    <a:gd name="T9" fmla="*/ 1 h 10"/>
                    <a:gd name="T10" fmla="*/ 3 w 16"/>
                    <a:gd name="T11" fmla="*/ 2 h 10"/>
                    <a:gd name="T12" fmla="*/ 1 w 16"/>
                    <a:gd name="T13" fmla="*/ 1 h 10"/>
                    <a:gd name="T14" fmla="*/ 0 w 16"/>
                    <a:gd name="T15" fmla="*/ 0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5"/>
                      </a:lnTo>
                      <a:lnTo>
                        <a:pt x="8" y="10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52" name="Freeform 629"/>
                <p:cNvSpPr>
                  <a:spLocks/>
                </p:cNvSpPr>
                <p:nvPr/>
              </p:nvSpPr>
              <p:spPr bwMode="auto">
                <a:xfrm>
                  <a:off x="1729" y="1231"/>
                  <a:ext cx="4" cy="2"/>
                </a:xfrm>
                <a:custGeom>
                  <a:avLst/>
                  <a:gdLst>
                    <a:gd name="T0" fmla="*/ 0 w 13"/>
                    <a:gd name="T1" fmla="*/ 0 h 10"/>
                    <a:gd name="T2" fmla="*/ 0 w 13"/>
                    <a:gd name="T3" fmla="*/ 1 h 10"/>
                    <a:gd name="T4" fmla="*/ 1 w 13"/>
                    <a:gd name="T5" fmla="*/ 2 h 10"/>
                    <a:gd name="T6" fmla="*/ 2 w 13"/>
                    <a:gd name="T7" fmla="*/ 2 h 10"/>
                    <a:gd name="T8" fmla="*/ 4 w 13"/>
                    <a:gd name="T9" fmla="*/ 1 h 10"/>
                    <a:gd name="T10" fmla="*/ 2 w 13"/>
                    <a:gd name="T11" fmla="*/ 1 h 10"/>
                    <a:gd name="T12" fmla="*/ 1 w 13"/>
                    <a:gd name="T13" fmla="*/ 1 h 10"/>
                    <a:gd name="T14" fmla="*/ 0 w 13"/>
                    <a:gd name="T15" fmla="*/ 0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" h="10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10"/>
                      </a:lnTo>
                      <a:lnTo>
                        <a:pt x="8" y="10"/>
                      </a:lnTo>
                      <a:lnTo>
                        <a:pt x="13" y="4"/>
                      </a:lnTo>
                      <a:lnTo>
                        <a:pt x="6" y="4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53" name="Freeform 630"/>
                <p:cNvSpPr>
                  <a:spLocks/>
                </p:cNvSpPr>
                <p:nvPr/>
              </p:nvSpPr>
              <p:spPr bwMode="auto">
                <a:xfrm>
                  <a:off x="1729" y="1242"/>
                  <a:ext cx="4" cy="2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2 h 5"/>
                    <a:gd name="T4" fmla="*/ 1 w 15"/>
                    <a:gd name="T5" fmla="*/ 2 h 5"/>
                    <a:gd name="T6" fmla="*/ 3 w 15"/>
                    <a:gd name="T7" fmla="*/ 2 h 5"/>
                    <a:gd name="T8" fmla="*/ 4 w 15"/>
                    <a:gd name="T9" fmla="*/ 2 h 5"/>
                    <a:gd name="T10" fmla="*/ 2 w 15"/>
                    <a:gd name="T11" fmla="*/ 2 h 5"/>
                    <a:gd name="T12" fmla="*/ 1 w 15"/>
                    <a:gd name="T13" fmla="*/ 2 h 5"/>
                    <a:gd name="T14" fmla="*/ 0 w 15"/>
                    <a:gd name="T15" fmla="*/ 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8" y="5"/>
                      </a:lnTo>
                      <a:lnTo>
                        <a:pt x="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54" name="Freeform 631"/>
                <p:cNvSpPr>
                  <a:spLocks/>
                </p:cNvSpPr>
                <p:nvPr/>
              </p:nvSpPr>
              <p:spPr bwMode="auto">
                <a:xfrm>
                  <a:off x="1703" y="1171"/>
                  <a:ext cx="4" cy="15"/>
                </a:xfrm>
                <a:custGeom>
                  <a:avLst/>
                  <a:gdLst>
                    <a:gd name="T0" fmla="*/ 0 w 15"/>
                    <a:gd name="T1" fmla="*/ 0 h 64"/>
                    <a:gd name="T2" fmla="*/ 4 w 15"/>
                    <a:gd name="T3" fmla="*/ 5 h 64"/>
                    <a:gd name="T4" fmla="*/ 3 w 15"/>
                    <a:gd name="T5" fmla="*/ 15 h 64"/>
                    <a:gd name="T6" fmla="*/ 0 w 15"/>
                    <a:gd name="T7" fmla="*/ 15 h 64"/>
                    <a:gd name="T8" fmla="*/ 0 w 15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64">
                      <a:moveTo>
                        <a:pt x="0" y="0"/>
                      </a:moveTo>
                      <a:lnTo>
                        <a:pt x="15" y="20"/>
                      </a:lnTo>
                      <a:lnTo>
                        <a:pt x="13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55" name="Freeform 632"/>
                <p:cNvSpPr>
                  <a:spLocks/>
                </p:cNvSpPr>
                <p:nvPr/>
              </p:nvSpPr>
              <p:spPr bwMode="auto">
                <a:xfrm>
                  <a:off x="1654" y="1127"/>
                  <a:ext cx="33" cy="103"/>
                </a:xfrm>
                <a:custGeom>
                  <a:avLst/>
                  <a:gdLst>
                    <a:gd name="T0" fmla="*/ 29 w 117"/>
                    <a:gd name="T1" fmla="*/ 0 h 392"/>
                    <a:gd name="T2" fmla="*/ 15 w 117"/>
                    <a:gd name="T3" fmla="*/ 0 h 392"/>
                    <a:gd name="T4" fmla="*/ 12 w 117"/>
                    <a:gd name="T5" fmla="*/ 4 h 392"/>
                    <a:gd name="T6" fmla="*/ 5 w 117"/>
                    <a:gd name="T7" fmla="*/ 48 h 392"/>
                    <a:gd name="T8" fmla="*/ 2 w 117"/>
                    <a:gd name="T9" fmla="*/ 74 h 392"/>
                    <a:gd name="T10" fmla="*/ 0 w 117"/>
                    <a:gd name="T11" fmla="*/ 103 h 392"/>
                    <a:gd name="T12" fmla="*/ 3 w 117"/>
                    <a:gd name="T13" fmla="*/ 71 h 392"/>
                    <a:gd name="T14" fmla="*/ 6 w 117"/>
                    <a:gd name="T15" fmla="*/ 45 h 392"/>
                    <a:gd name="T16" fmla="*/ 13 w 117"/>
                    <a:gd name="T17" fmla="*/ 5 h 392"/>
                    <a:gd name="T18" fmla="*/ 16 w 117"/>
                    <a:gd name="T19" fmla="*/ 2 h 392"/>
                    <a:gd name="T20" fmla="*/ 28 w 117"/>
                    <a:gd name="T21" fmla="*/ 4 h 392"/>
                    <a:gd name="T22" fmla="*/ 29 w 117"/>
                    <a:gd name="T23" fmla="*/ 7 h 392"/>
                    <a:gd name="T24" fmla="*/ 31 w 117"/>
                    <a:gd name="T25" fmla="*/ 16 h 392"/>
                    <a:gd name="T26" fmla="*/ 29 w 117"/>
                    <a:gd name="T27" fmla="*/ 36 h 392"/>
                    <a:gd name="T28" fmla="*/ 28 w 117"/>
                    <a:gd name="T29" fmla="*/ 40 h 392"/>
                    <a:gd name="T30" fmla="*/ 31 w 117"/>
                    <a:gd name="T31" fmla="*/ 37 h 392"/>
                    <a:gd name="T32" fmla="*/ 33 w 117"/>
                    <a:gd name="T33" fmla="*/ 14 h 392"/>
                    <a:gd name="T34" fmla="*/ 30 w 117"/>
                    <a:gd name="T35" fmla="*/ 2 h 392"/>
                    <a:gd name="T36" fmla="*/ 29 w 117"/>
                    <a:gd name="T37" fmla="*/ 0 h 3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7" h="392">
                      <a:moveTo>
                        <a:pt x="104" y="0"/>
                      </a:moveTo>
                      <a:lnTo>
                        <a:pt x="52" y="0"/>
                      </a:lnTo>
                      <a:lnTo>
                        <a:pt x="43" y="15"/>
                      </a:lnTo>
                      <a:lnTo>
                        <a:pt x="17" y="182"/>
                      </a:lnTo>
                      <a:lnTo>
                        <a:pt x="6" y="281"/>
                      </a:lnTo>
                      <a:lnTo>
                        <a:pt x="0" y="392"/>
                      </a:lnTo>
                      <a:lnTo>
                        <a:pt x="10" y="272"/>
                      </a:lnTo>
                      <a:lnTo>
                        <a:pt x="22" y="171"/>
                      </a:lnTo>
                      <a:lnTo>
                        <a:pt x="47" y="20"/>
                      </a:lnTo>
                      <a:lnTo>
                        <a:pt x="55" y="9"/>
                      </a:lnTo>
                      <a:lnTo>
                        <a:pt x="101" y="15"/>
                      </a:lnTo>
                      <a:lnTo>
                        <a:pt x="104" y="25"/>
                      </a:lnTo>
                      <a:lnTo>
                        <a:pt x="109" y="60"/>
                      </a:lnTo>
                      <a:lnTo>
                        <a:pt x="104" y="136"/>
                      </a:lnTo>
                      <a:lnTo>
                        <a:pt x="98" y="151"/>
                      </a:lnTo>
                      <a:lnTo>
                        <a:pt x="109" y="141"/>
                      </a:lnTo>
                      <a:lnTo>
                        <a:pt x="117" y="55"/>
                      </a:lnTo>
                      <a:lnTo>
                        <a:pt x="105" y="9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56" name="Freeform 633"/>
                <p:cNvSpPr>
                  <a:spLocks/>
                </p:cNvSpPr>
                <p:nvPr/>
              </p:nvSpPr>
              <p:spPr bwMode="auto">
                <a:xfrm>
                  <a:off x="1679" y="1116"/>
                  <a:ext cx="18" cy="145"/>
                </a:xfrm>
                <a:custGeom>
                  <a:avLst/>
                  <a:gdLst>
                    <a:gd name="T0" fmla="*/ 7 w 65"/>
                    <a:gd name="T1" fmla="*/ 20 h 574"/>
                    <a:gd name="T2" fmla="*/ 10 w 65"/>
                    <a:gd name="T3" fmla="*/ 22 h 574"/>
                    <a:gd name="T4" fmla="*/ 12 w 65"/>
                    <a:gd name="T5" fmla="*/ 25 h 574"/>
                    <a:gd name="T6" fmla="*/ 18 w 65"/>
                    <a:gd name="T7" fmla="*/ 0 h 574"/>
                    <a:gd name="T8" fmla="*/ 12 w 65"/>
                    <a:gd name="T9" fmla="*/ 31 h 574"/>
                    <a:gd name="T10" fmla="*/ 7 w 65"/>
                    <a:gd name="T11" fmla="*/ 88 h 574"/>
                    <a:gd name="T12" fmla="*/ 4 w 65"/>
                    <a:gd name="T13" fmla="*/ 132 h 574"/>
                    <a:gd name="T14" fmla="*/ 4 w 65"/>
                    <a:gd name="T15" fmla="*/ 145 h 574"/>
                    <a:gd name="T16" fmla="*/ 3 w 65"/>
                    <a:gd name="T17" fmla="*/ 139 h 574"/>
                    <a:gd name="T18" fmla="*/ 0 w 65"/>
                    <a:gd name="T19" fmla="*/ 127 h 574"/>
                    <a:gd name="T20" fmla="*/ 6 w 65"/>
                    <a:gd name="T21" fmla="*/ 72 h 574"/>
                    <a:gd name="T22" fmla="*/ 11 w 65"/>
                    <a:gd name="T23" fmla="*/ 27 h 574"/>
                    <a:gd name="T24" fmla="*/ 10 w 65"/>
                    <a:gd name="T25" fmla="*/ 25 h 574"/>
                    <a:gd name="T26" fmla="*/ 7 w 65"/>
                    <a:gd name="T27" fmla="*/ 20 h 57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5" h="574">
                      <a:moveTo>
                        <a:pt x="24" y="81"/>
                      </a:moveTo>
                      <a:lnTo>
                        <a:pt x="37" y="86"/>
                      </a:lnTo>
                      <a:lnTo>
                        <a:pt x="45" y="97"/>
                      </a:lnTo>
                      <a:lnTo>
                        <a:pt x="65" y="0"/>
                      </a:lnTo>
                      <a:lnTo>
                        <a:pt x="45" y="121"/>
                      </a:lnTo>
                      <a:lnTo>
                        <a:pt x="27" y="348"/>
                      </a:lnTo>
                      <a:lnTo>
                        <a:pt x="14" y="524"/>
                      </a:lnTo>
                      <a:lnTo>
                        <a:pt x="14" y="574"/>
                      </a:lnTo>
                      <a:lnTo>
                        <a:pt x="11" y="550"/>
                      </a:lnTo>
                      <a:lnTo>
                        <a:pt x="0" y="504"/>
                      </a:lnTo>
                      <a:lnTo>
                        <a:pt x="22" y="286"/>
                      </a:lnTo>
                      <a:lnTo>
                        <a:pt x="40" y="106"/>
                      </a:lnTo>
                      <a:lnTo>
                        <a:pt x="37" y="97"/>
                      </a:lnTo>
                      <a:lnTo>
                        <a:pt x="24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57" name="Freeform 634"/>
                <p:cNvSpPr>
                  <a:spLocks/>
                </p:cNvSpPr>
                <p:nvPr/>
              </p:nvSpPr>
              <p:spPr bwMode="auto">
                <a:xfrm>
                  <a:off x="1710" y="1079"/>
                  <a:ext cx="111" cy="111"/>
                </a:xfrm>
                <a:custGeom>
                  <a:avLst/>
                  <a:gdLst>
                    <a:gd name="T0" fmla="*/ 6 w 390"/>
                    <a:gd name="T1" fmla="*/ 3 h 443"/>
                    <a:gd name="T2" fmla="*/ 105 w 390"/>
                    <a:gd name="T3" fmla="*/ 3 h 443"/>
                    <a:gd name="T4" fmla="*/ 107 w 390"/>
                    <a:gd name="T5" fmla="*/ 44 h 443"/>
                    <a:gd name="T6" fmla="*/ 108 w 390"/>
                    <a:gd name="T7" fmla="*/ 76 h 443"/>
                    <a:gd name="T8" fmla="*/ 107 w 390"/>
                    <a:gd name="T9" fmla="*/ 107 h 443"/>
                    <a:gd name="T10" fmla="*/ 51 w 390"/>
                    <a:gd name="T11" fmla="*/ 107 h 443"/>
                    <a:gd name="T12" fmla="*/ 11 w 390"/>
                    <a:gd name="T13" fmla="*/ 107 h 443"/>
                    <a:gd name="T14" fmla="*/ 35 w 390"/>
                    <a:gd name="T15" fmla="*/ 110 h 443"/>
                    <a:gd name="T16" fmla="*/ 73 w 390"/>
                    <a:gd name="T17" fmla="*/ 111 h 443"/>
                    <a:gd name="T18" fmla="*/ 111 w 390"/>
                    <a:gd name="T19" fmla="*/ 110 h 443"/>
                    <a:gd name="T20" fmla="*/ 111 w 390"/>
                    <a:gd name="T21" fmla="*/ 91 h 443"/>
                    <a:gd name="T22" fmla="*/ 110 w 390"/>
                    <a:gd name="T23" fmla="*/ 90 h 443"/>
                    <a:gd name="T24" fmla="*/ 109 w 390"/>
                    <a:gd name="T25" fmla="*/ 37 h 443"/>
                    <a:gd name="T26" fmla="*/ 107 w 390"/>
                    <a:gd name="T27" fmla="*/ 0 h 443"/>
                    <a:gd name="T28" fmla="*/ 4 w 390"/>
                    <a:gd name="T29" fmla="*/ 0 h 443"/>
                    <a:gd name="T30" fmla="*/ 3 w 390"/>
                    <a:gd name="T31" fmla="*/ 30 h 443"/>
                    <a:gd name="T32" fmla="*/ 0 w 390"/>
                    <a:gd name="T33" fmla="*/ 67 h 443"/>
                    <a:gd name="T34" fmla="*/ 0 w 390"/>
                    <a:gd name="T35" fmla="*/ 90 h 443"/>
                    <a:gd name="T36" fmla="*/ 6 w 390"/>
                    <a:gd name="T37" fmla="*/ 3 h 4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0" h="443">
                      <a:moveTo>
                        <a:pt x="20" y="11"/>
                      </a:moveTo>
                      <a:lnTo>
                        <a:pt x="368" y="11"/>
                      </a:lnTo>
                      <a:lnTo>
                        <a:pt x="377" y="177"/>
                      </a:lnTo>
                      <a:lnTo>
                        <a:pt x="378" y="303"/>
                      </a:lnTo>
                      <a:lnTo>
                        <a:pt x="377" y="427"/>
                      </a:lnTo>
                      <a:lnTo>
                        <a:pt x="180" y="427"/>
                      </a:lnTo>
                      <a:lnTo>
                        <a:pt x="39" y="427"/>
                      </a:lnTo>
                      <a:lnTo>
                        <a:pt x="124" y="438"/>
                      </a:lnTo>
                      <a:lnTo>
                        <a:pt x="257" y="443"/>
                      </a:lnTo>
                      <a:lnTo>
                        <a:pt x="390" y="438"/>
                      </a:lnTo>
                      <a:lnTo>
                        <a:pt x="390" y="363"/>
                      </a:lnTo>
                      <a:lnTo>
                        <a:pt x="385" y="359"/>
                      </a:lnTo>
                      <a:lnTo>
                        <a:pt x="382" y="146"/>
                      </a:lnTo>
                      <a:lnTo>
                        <a:pt x="377" y="0"/>
                      </a:lnTo>
                      <a:lnTo>
                        <a:pt x="15" y="0"/>
                      </a:lnTo>
                      <a:lnTo>
                        <a:pt x="10" y="121"/>
                      </a:lnTo>
                      <a:lnTo>
                        <a:pt x="0" y="267"/>
                      </a:lnTo>
                      <a:lnTo>
                        <a:pt x="0" y="359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58" name="Freeform 635"/>
                <p:cNvSpPr>
                  <a:spLocks/>
                </p:cNvSpPr>
                <p:nvPr/>
              </p:nvSpPr>
              <p:spPr bwMode="auto">
                <a:xfrm>
                  <a:off x="1700" y="1167"/>
                  <a:ext cx="21" cy="20"/>
                </a:xfrm>
                <a:custGeom>
                  <a:avLst/>
                  <a:gdLst>
                    <a:gd name="T0" fmla="*/ 9 w 72"/>
                    <a:gd name="T1" fmla="*/ 3 h 79"/>
                    <a:gd name="T2" fmla="*/ 8 w 72"/>
                    <a:gd name="T3" fmla="*/ 16 h 79"/>
                    <a:gd name="T4" fmla="*/ 3 w 72"/>
                    <a:gd name="T5" fmla="*/ 16 h 79"/>
                    <a:gd name="T6" fmla="*/ 4 w 72"/>
                    <a:gd name="T7" fmla="*/ 3 h 79"/>
                    <a:gd name="T8" fmla="*/ 2 w 72"/>
                    <a:gd name="T9" fmla="*/ 0 h 79"/>
                    <a:gd name="T10" fmla="*/ 0 w 72"/>
                    <a:gd name="T11" fmla="*/ 19 h 79"/>
                    <a:gd name="T12" fmla="*/ 21 w 72"/>
                    <a:gd name="T13" fmla="*/ 20 h 79"/>
                    <a:gd name="T14" fmla="*/ 10 w 72"/>
                    <a:gd name="T15" fmla="*/ 18 h 79"/>
                    <a:gd name="T16" fmla="*/ 10 w 72"/>
                    <a:gd name="T17" fmla="*/ 4 h 79"/>
                    <a:gd name="T18" fmla="*/ 9 w 72"/>
                    <a:gd name="T19" fmla="*/ 3 h 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2" h="79">
                      <a:moveTo>
                        <a:pt x="30" y="10"/>
                      </a:moveTo>
                      <a:lnTo>
                        <a:pt x="26" y="65"/>
                      </a:lnTo>
                      <a:lnTo>
                        <a:pt x="10" y="65"/>
                      </a:lnTo>
                      <a:lnTo>
                        <a:pt x="13" y="10"/>
                      </a:lnTo>
                      <a:lnTo>
                        <a:pt x="7" y="0"/>
                      </a:lnTo>
                      <a:lnTo>
                        <a:pt x="0" y="74"/>
                      </a:lnTo>
                      <a:lnTo>
                        <a:pt x="72" y="79"/>
                      </a:lnTo>
                      <a:lnTo>
                        <a:pt x="33" y="70"/>
                      </a:lnTo>
                      <a:lnTo>
                        <a:pt x="33" y="15"/>
                      </a:lnTo>
                      <a:lnTo>
                        <a:pt x="3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59" name="Freeform 636"/>
                <p:cNvSpPr>
                  <a:spLocks/>
                </p:cNvSpPr>
                <p:nvPr/>
              </p:nvSpPr>
              <p:spPr bwMode="auto">
                <a:xfrm>
                  <a:off x="1683" y="1268"/>
                  <a:ext cx="152" cy="9"/>
                </a:xfrm>
                <a:custGeom>
                  <a:avLst/>
                  <a:gdLst>
                    <a:gd name="T0" fmla="*/ 0 w 536"/>
                    <a:gd name="T1" fmla="*/ 0 h 35"/>
                    <a:gd name="T2" fmla="*/ 1 w 536"/>
                    <a:gd name="T3" fmla="*/ 5 h 35"/>
                    <a:gd name="T4" fmla="*/ 6 w 536"/>
                    <a:gd name="T5" fmla="*/ 8 h 35"/>
                    <a:gd name="T6" fmla="*/ 39 w 536"/>
                    <a:gd name="T7" fmla="*/ 9 h 35"/>
                    <a:gd name="T8" fmla="*/ 80 w 536"/>
                    <a:gd name="T9" fmla="*/ 9 h 35"/>
                    <a:gd name="T10" fmla="*/ 118 w 536"/>
                    <a:gd name="T11" fmla="*/ 9 h 35"/>
                    <a:gd name="T12" fmla="*/ 143 w 536"/>
                    <a:gd name="T13" fmla="*/ 9 h 35"/>
                    <a:gd name="T14" fmla="*/ 148 w 536"/>
                    <a:gd name="T15" fmla="*/ 9 h 35"/>
                    <a:gd name="T16" fmla="*/ 151 w 536"/>
                    <a:gd name="T17" fmla="*/ 5 h 35"/>
                    <a:gd name="T18" fmla="*/ 152 w 536"/>
                    <a:gd name="T19" fmla="*/ 0 h 35"/>
                    <a:gd name="T20" fmla="*/ 149 w 536"/>
                    <a:gd name="T21" fmla="*/ 5 h 35"/>
                    <a:gd name="T22" fmla="*/ 146 w 536"/>
                    <a:gd name="T23" fmla="*/ 8 h 35"/>
                    <a:gd name="T24" fmla="*/ 60 w 536"/>
                    <a:gd name="T25" fmla="*/ 6 h 35"/>
                    <a:gd name="T26" fmla="*/ 30 w 536"/>
                    <a:gd name="T27" fmla="*/ 5 h 35"/>
                    <a:gd name="T28" fmla="*/ 10 w 536"/>
                    <a:gd name="T29" fmla="*/ 4 h 35"/>
                    <a:gd name="T30" fmla="*/ 3 w 536"/>
                    <a:gd name="T31" fmla="*/ 3 h 35"/>
                    <a:gd name="T32" fmla="*/ 0 w 536"/>
                    <a:gd name="T33" fmla="*/ 0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36" h="35">
                      <a:moveTo>
                        <a:pt x="0" y="0"/>
                      </a:moveTo>
                      <a:lnTo>
                        <a:pt x="4" y="20"/>
                      </a:lnTo>
                      <a:lnTo>
                        <a:pt x="22" y="31"/>
                      </a:lnTo>
                      <a:lnTo>
                        <a:pt x="137" y="35"/>
                      </a:lnTo>
                      <a:lnTo>
                        <a:pt x="283" y="35"/>
                      </a:lnTo>
                      <a:lnTo>
                        <a:pt x="417" y="35"/>
                      </a:lnTo>
                      <a:lnTo>
                        <a:pt x="506" y="35"/>
                      </a:lnTo>
                      <a:lnTo>
                        <a:pt x="523" y="35"/>
                      </a:lnTo>
                      <a:lnTo>
                        <a:pt x="534" y="20"/>
                      </a:lnTo>
                      <a:lnTo>
                        <a:pt x="536" y="0"/>
                      </a:lnTo>
                      <a:lnTo>
                        <a:pt x="525" y="20"/>
                      </a:lnTo>
                      <a:lnTo>
                        <a:pt x="515" y="31"/>
                      </a:lnTo>
                      <a:lnTo>
                        <a:pt x="213" y="25"/>
                      </a:lnTo>
                      <a:lnTo>
                        <a:pt x="107" y="20"/>
                      </a:lnTo>
                      <a:lnTo>
                        <a:pt x="37" y="15"/>
                      </a:lnTo>
                      <a:lnTo>
                        <a:pt x="1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60" name="Freeform 637"/>
                <p:cNvSpPr>
                  <a:spLocks/>
                </p:cNvSpPr>
                <p:nvPr/>
              </p:nvSpPr>
              <p:spPr bwMode="auto">
                <a:xfrm>
                  <a:off x="1826" y="1152"/>
                  <a:ext cx="6" cy="111"/>
                </a:xfrm>
                <a:custGeom>
                  <a:avLst/>
                  <a:gdLst>
                    <a:gd name="T0" fmla="*/ 0 w 21"/>
                    <a:gd name="T1" fmla="*/ 0 h 433"/>
                    <a:gd name="T2" fmla="*/ 3 w 21"/>
                    <a:gd name="T3" fmla="*/ 81 h 433"/>
                    <a:gd name="T4" fmla="*/ 4 w 21"/>
                    <a:gd name="T5" fmla="*/ 111 h 433"/>
                    <a:gd name="T6" fmla="*/ 6 w 21"/>
                    <a:gd name="T7" fmla="*/ 92 h 433"/>
                    <a:gd name="T8" fmla="*/ 5 w 21"/>
                    <a:gd name="T9" fmla="*/ 55 h 433"/>
                    <a:gd name="T10" fmla="*/ 4 w 21"/>
                    <a:gd name="T11" fmla="*/ 27 h 433"/>
                    <a:gd name="T12" fmla="*/ 0 w 21"/>
                    <a:gd name="T13" fmla="*/ 0 h 4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433">
                      <a:moveTo>
                        <a:pt x="0" y="0"/>
                      </a:moveTo>
                      <a:lnTo>
                        <a:pt x="10" y="317"/>
                      </a:lnTo>
                      <a:lnTo>
                        <a:pt x="13" y="433"/>
                      </a:lnTo>
                      <a:lnTo>
                        <a:pt x="21" y="357"/>
                      </a:lnTo>
                      <a:lnTo>
                        <a:pt x="18" y="215"/>
                      </a:lnTo>
                      <a:lnTo>
                        <a:pt x="13" y="1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61" name="Freeform 638"/>
                <p:cNvSpPr>
                  <a:spLocks/>
                </p:cNvSpPr>
                <p:nvPr/>
              </p:nvSpPr>
              <p:spPr bwMode="auto">
                <a:xfrm>
                  <a:off x="1817" y="1115"/>
                  <a:ext cx="18" cy="158"/>
                </a:xfrm>
                <a:custGeom>
                  <a:avLst/>
                  <a:gdLst>
                    <a:gd name="T0" fmla="*/ 15 w 63"/>
                    <a:gd name="T1" fmla="*/ 148 h 625"/>
                    <a:gd name="T2" fmla="*/ 17 w 63"/>
                    <a:gd name="T3" fmla="*/ 146 h 625"/>
                    <a:gd name="T4" fmla="*/ 16 w 63"/>
                    <a:gd name="T5" fmla="*/ 124 h 625"/>
                    <a:gd name="T6" fmla="*/ 14 w 63"/>
                    <a:gd name="T7" fmla="*/ 59 h 625"/>
                    <a:gd name="T8" fmla="*/ 12 w 63"/>
                    <a:gd name="T9" fmla="*/ 22 h 625"/>
                    <a:gd name="T10" fmla="*/ 9 w 63"/>
                    <a:gd name="T11" fmla="*/ 3 h 625"/>
                    <a:gd name="T12" fmla="*/ 0 w 63"/>
                    <a:gd name="T13" fmla="*/ 3 h 625"/>
                    <a:gd name="T14" fmla="*/ 0 w 63"/>
                    <a:gd name="T15" fmla="*/ 0 h 625"/>
                    <a:gd name="T16" fmla="*/ 11 w 63"/>
                    <a:gd name="T17" fmla="*/ 1 h 625"/>
                    <a:gd name="T18" fmla="*/ 13 w 63"/>
                    <a:gd name="T19" fmla="*/ 16 h 625"/>
                    <a:gd name="T20" fmla="*/ 15 w 63"/>
                    <a:gd name="T21" fmla="*/ 41 h 625"/>
                    <a:gd name="T22" fmla="*/ 16 w 63"/>
                    <a:gd name="T23" fmla="*/ 63 h 625"/>
                    <a:gd name="T24" fmla="*/ 17 w 63"/>
                    <a:gd name="T25" fmla="*/ 88 h 625"/>
                    <a:gd name="T26" fmla="*/ 18 w 63"/>
                    <a:gd name="T27" fmla="*/ 154 h 625"/>
                    <a:gd name="T28" fmla="*/ 16 w 63"/>
                    <a:gd name="T29" fmla="*/ 158 h 625"/>
                    <a:gd name="T30" fmla="*/ 15 w 63"/>
                    <a:gd name="T31" fmla="*/ 148 h 6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3" h="625">
                      <a:moveTo>
                        <a:pt x="52" y="585"/>
                      </a:moveTo>
                      <a:lnTo>
                        <a:pt x="61" y="579"/>
                      </a:lnTo>
                      <a:lnTo>
                        <a:pt x="57" y="489"/>
                      </a:lnTo>
                      <a:lnTo>
                        <a:pt x="50" y="232"/>
                      </a:lnTo>
                      <a:lnTo>
                        <a:pt x="42" y="86"/>
                      </a:lnTo>
                      <a:lnTo>
                        <a:pt x="33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39" y="5"/>
                      </a:lnTo>
                      <a:lnTo>
                        <a:pt x="47" y="65"/>
                      </a:lnTo>
                      <a:lnTo>
                        <a:pt x="52" y="162"/>
                      </a:lnTo>
                      <a:lnTo>
                        <a:pt x="57" y="248"/>
                      </a:lnTo>
                      <a:lnTo>
                        <a:pt x="61" y="347"/>
                      </a:lnTo>
                      <a:lnTo>
                        <a:pt x="63" y="610"/>
                      </a:lnTo>
                      <a:lnTo>
                        <a:pt x="55" y="625"/>
                      </a:lnTo>
                      <a:lnTo>
                        <a:pt x="52" y="5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62" name="Freeform 639"/>
                <p:cNvSpPr>
                  <a:spLocks/>
                </p:cNvSpPr>
                <p:nvPr/>
              </p:nvSpPr>
              <p:spPr bwMode="auto">
                <a:xfrm>
                  <a:off x="1692" y="1186"/>
                  <a:ext cx="5" cy="72"/>
                </a:xfrm>
                <a:custGeom>
                  <a:avLst/>
                  <a:gdLst>
                    <a:gd name="T0" fmla="*/ 4 w 20"/>
                    <a:gd name="T1" fmla="*/ 0 h 278"/>
                    <a:gd name="T2" fmla="*/ 2 w 20"/>
                    <a:gd name="T3" fmla="*/ 40 h 278"/>
                    <a:gd name="T4" fmla="*/ 0 w 20"/>
                    <a:gd name="T5" fmla="*/ 72 h 278"/>
                    <a:gd name="T6" fmla="*/ 2 w 20"/>
                    <a:gd name="T7" fmla="*/ 72 h 278"/>
                    <a:gd name="T8" fmla="*/ 3 w 20"/>
                    <a:gd name="T9" fmla="*/ 28 h 278"/>
                    <a:gd name="T10" fmla="*/ 5 w 20"/>
                    <a:gd name="T11" fmla="*/ 5 h 278"/>
                    <a:gd name="T12" fmla="*/ 4 w 20"/>
                    <a:gd name="T13" fmla="*/ 0 h 2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278">
                      <a:moveTo>
                        <a:pt x="17" y="0"/>
                      </a:moveTo>
                      <a:lnTo>
                        <a:pt x="7" y="153"/>
                      </a:lnTo>
                      <a:lnTo>
                        <a:pt x="0" y="278"/>
                      </a:lnTo>
                      <a:lnTo>
                        <a:pt x="7" y="278"/>
                      </a:lnTo>
                      <a:lnTo>
                        <a:pt x="12" y="107"/>
                      </a:lnTo>
                      <a:lnTo>
                        <a:pt x="20" y="2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63" name="Freeform 640"/>
                <p:cNvSpPr>
                  <a:spLocks/>
                </p:cNvSpPr>
                <p:nvPr/>
              </p:nvSpPr>
              <p:spPr bwMode="auto">
                <a:xfrm>
                  <a:off x="1738" y="1199"/>
                  <a:ext cx="46" cy="19"/>
                </a:xfrm>
                <a:custGeom>
                  <a:avLst/>
                  <a:gdLst>
                    <a:gd name="T0" fmla="*/ 5 w 161"/>
                    <a:gd name="T1" fmla="*/ 0 h 72"/>
                    <a:gd name="T2" fmla="*/ 2 w 161"/>
                    <a:gd name="T3" fmla="*/ 0 h 72"/>
                    <a:gd name="T4" fmla="*/ 0 w 161"/>
                    <a:gd name="T5" fmla="*/ 3 h 72"/>
                    <a:gd name="T6" fmla="*/ 0 w 161"/>
                    <a:gd name="T7" fmla="*/ 15 h 72"/>
                    <a:gd name="T8" fmla="*/ 2 w 161"/>
                    <a:gd name="T9" fmla="*/ 17 h 72"/>
                    <a:gd name="T10" fmla="*/ 12 w 161"/>
                    <a:gd name="T11" fmla="*/ 19 h 72"/>
                    <a:gd name="T12" fmla="*/ 35 w 161"/>
                    <a:gd name="T13" fmla="*/ 19 h 72"/>
                    <a:gd name="T14" fmla="*/ 43 w 161"/>
                    <a:gd name="T15" fmla="*/ 19 h 72"/>
                    <a:gd name="T16" fmla="*/ 46 w 161"/>
                    <a:gd name="T17" fmla="*/ 15 h 72"/>
                    <a:gd name="T18" fmla="*/ 46 w 161"/>
                    <a:gd name="T19" fmla="*/ 4 h 72"/>
                    <a:gd name="T20" fmla="*/ 44 w 161"/>
                    <a:gd name="T21" fmla="*/ 1 h 72"/>
                    <a:gd name="T22" fmla="*/ 43 w 161"/>
                    <a:gd name="T23" fmla="*/ 1 h 72"/>
                    <a:gd name="T24" fmla="*/ 44 w 161"/>
                    <a:gd name="T25" fmla="*/ 3 h 72"/>
                    <a:gd name="T26" fmla="*/ 45 w 161"/>
                    <a:gd name="T27" fmla="*/ 4 h 72"/>
                    <a:gd name="T28" fmla="*/ 45 w 161"/>
                    <a:gd name="T29" fmla="*/ 15 h 72"/>
                    <a:gd name="T30" fmla="*/ 43 w 161"/>
                    <a:gd name="T31" fmla="*/ 16 h 72"/>
                    <a:gd name="T32" fmla="*/ 41 w 161"/>
                    <a:gd name="T33" fmla="*/ 17 h 72"/>
                    <a:gd name="T34" fmla="*/ 21 w 161"/>
                    <a:gd name="T35" fmla="*/ 17 h 72"/>
                    <a:gd name="T36" fmla="*/ 7 w 161"/>
                    <a:gd name="T37" fmla="*/ 17 h 72"/>
                    <a:gd name="T38" fmla="*/ 2 w 161"/>
                    <a:gd name="T39" fmla="*/ 16 h 72"/>
                    <a:gd name="T40" fmla="*/ 1 w 161"/>
                    <a:gd name="T41" fmla="*/ 13 h 72"/>
                    <a:gd name="T42" fmla="*/ 1 w 161"/>
                    <a:gd name="T43" fmla="*/ 3 h 72"/>
                    <a:gd name="T44" fmla="*/ 2 w 161"/>
                    <a:gd name="T45" fmla="*/ 1 h 72"/>
                    <a:gd name="T46" fmla="*/ 5 w 161"/>
                    <a:gd name="T47" fmla="*/ 0 h 7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61" h="72">
                      <a:moveTo>
                        <a:pt x="19" y="0"/>
                      </a:moveTo>
                      <a:lnTo>
                        <a:pt x="6" y="0"/>
                      </a:lnTo>
                      <a:lnTo>
                        <a:pt x="0" y="10"/>
                      </a:lnTo>
                      <a:lnTo>
                        <a:pt x="0" y="56"/>
                      </a:lnTo>
                      <a:lnTo>
                        <a:pt x="8" y="65"/>
                      </a:lnTo>
                      <a:lnTo>
                        <a:pt x="43" y="72"/>
                      </a:lnTo>
                      <a:lnTo>
                        <a:pt x="122" y="72"/>
                      </a:lnTo>
                      <a:lnTo>
                        <a:pt x="150" y="72"/>
                      </a:lnTo>
                      <a:lnTo>
                        <a:pt x="161" y="56"/>
                      </a:lnTo>
                      <a:lnTo>
                        <a:pt x="161" y="16"/>
                      </a:lnTo>
                      <a:lnTo>
                        <a:pt x="154" y="5"/>
                      </a:lnTo>
                      <a:lnTo>
                        <a:pt x="150" y="5"/>
                      </a:lnTo>
                      <a:lnTo>
                        <a:pt x="154" y="10"/>
                      </a:lnTo>
                      <a:lnTo>
                        <a:pt x="158" y="16"/>
                      </a:lnTo>
                      <a:lnTo>
                        <a:pt x="158" y="56"/>
                      </a:lnTo>
                      <a:lnTo>
                        <a:pt x="151" y="61"/>
                      </a:lnTo>
                      <a:lnTo>
                        <a:pt x="144" y="65"/>
                      </a:lnTo>
                      <a:lnTo>
                        <a:pt x="73" y="65"/>
                      </a:lnTo>
                      <a:lnTo>
                        <a:pt x="26" y="65"/>
                      </a:lnTo>
                      <a:lnTo>
                        <a:pt x="8" y="61"/>
                      </a:lnTo>
                      <a:lnTo>
                        <a:pt x="3" y="51"/>
                      </a:lnTo>
                      <a:lnTo>
                        <a:pt x="3" y="10"/>
                      </a:lnTo>
                      <a:lnTo>
                        <a:pt x="8" y="5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64" name="Freeform 641"/>
                <p:cNvSpPr>
                  <a:spLocks/>
                </p:cNvSpPr>
                <p:nvPr/>
              </p:nvSpPr>
              <p:spPr bwMode="auto">
                <a:xfrm>
                  <a:off x="1746" y="1204"/>
                  <a:ext cx="31" cy="8"/>
                </a:xfrm>
                <a:custGeom>
                  <a:avLst/>
                  <a:gdLst>
                    <a:gd name="T0" fmla="*/ 0 w 108"/>
                    <a:gd name="T1" fmla="*/ 0 h 30"/>
                    <a:gd name="T2" fmla="*/ 0 w 108"/>
                    <a:gd name="T3" fmla="*/ 3 h 30"/>
                    <a:gd name="T4" fmla="*/ 0 w 108"/>
                    <a:gd name="T5" fmla="*/ 1 h 30"/>
                    <a:gd name="T6" fmla="*/ 30 w 108"/>
                    <a:gd name="T7" fmla="*/ 3 h 30"/>
                    <a:gd name="T8" fmla="*/ 30 w 108"/>
                    <a:gd name="T9" fmla="*/ 8 h 30"/>
                    <a:gd name="T10" fmla="*/ 31 w 108"/>
                    <a:gd name="T11" fmla="*/ 8 h 30"/>
                    <a:gd name="T12" fmla="*/ 31 w 108"/>
                    <a:gd name="T13" fmla="*/ 1 h 30"/>
                    <a:gd name="T14" fmla="*/ 0 w 108"/>
                    <a:gd name="T15" fmla="*/ 0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8" h="3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" y="5"/>
                      </a:lnTo>
                      <a:lnTo>
                        <a:pt x="106" y="10"/>
                      </a:lnTo>
                      <a:lnTo>
                        <a:pt x="106" y="30"/>
                      </a:lnTo>
                      <a:lnTo>
                        <a:pt x="108" y="30"/>
                      </a:lnTo>
                      <a:lnTo>
                        <a:pt x="108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65" name="Freeform 642"/>
                <p:cNvSpPr>
                  <a:spLocks/>
                </p:cNvSpPr>
                <p:nvPr/>
              </p:nvSpPr>
              <p:spPr bwMode="auto">
                <a:xfrm>
                  <a:off x="1744" y="1209"/>
                  <a:ext cx="32" cy="3"/>
                </a:xfrm>
                <a:custGeom>
                  <a:avLst/>
                  <a:gdLst>
                    <a:gd name="T0" fmla="*/ 0 w 110"/>
                    <a:gd name="T1" fmla="*/ 0 h 10"/>
                    <a:gd name="T2" fmla="*/ 0 w 110"/>
                    <a:gd name="T3" fmla="*/ 3 h 10"/>
                    <a:gd name="T4" fmla="*/ 32 w 110"/>
                    <a:gd name="T5" fmla="*/ 3 h 10"/>
                    <a:gd name="T6" fmla="*/ 1 w 110"/>
                    <a:gd name="T7" fmla="*/ 1 h 10"/>
                    <a:gd name="T8" fmla="*/ 0 w 110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0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0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66" name="Freeform 643"/>
                <p:cNvSpPr>
                  <a:spLocks/>
                </p:cNvSpPr>
                <p:nvPr/>
              </p:nvSpPr>
              <p:spPr bwMode="auto">
                <a:xfrm>
                  <a:off x="1791" y="1212"/>
                  <a:ext cx="30" cy="2"/>
                </a:xfrm>
                <a:custGeom>
                  <a:avLst/>
                  <a:gdLst>
                    <a:gd name="T0" fmla="*/ 0 w 110"/>
                    <a:gd name="T1" fmla="*/ 0 h 10"/>
                    <a:gd name="T2" fmla="*/ 0 w 110"/>
                    <a:gd name="T3" fmla="*/ 2 h 10"/>
                    <a:gd name="T4" fmla="*/ 29 w 110"/>
                    <a:gd name="T5" fmla="*/ 2 h 10"/>
                    <a:gd name="T6" fmla="*/ 30 w 110"/>
                    <a:gd name="T7" fmla="*/ 1 h 10"/>
                    <a:gd name="T8" fmla="*/ 29 w 110"/>
                    <a:gd name="T9" fmla="*/ 1 h 10"/>
                    <a:gd name="T10" fmla="*/ 29 w 110"/>
                    <a:gd name="T11" fmla="*/ 1 h 10"/>
                    <a:gd name="T12" fmla="*/ 20 w 110"/>
                    <a:gd name="T13" fmla="*/ 2 h 10"/>
                    <a:gd name="T14" fmla="*/ 20 w 110"/>
                    <a:gd name="T15" fmla="*/ 0 h 10"/>
                    <a:gd name="T16" fmla="*/ 19 w 110"/>
                    <a:gd name="T17" fmla="*/ 1 h 10"/>
                    <a:gd name="T18" fmla="*/ 10 w 110"/>
                    <a:gd name="T19" fmla="*/ 1 h 10"/>
                    <a:gd name="T20" fmla="*/ 9 w 110"/>
                    <a:gd name="T21" fmla="*/ 0 h 10"/>
                    <a:gd name="T22" fmla="*/ 9 w 110"/>
                    <a:gd name="T23" fmla="*/ 1 h 10"/>
                    <a:gd name="T24" fmla="*/ 0 w 110"/>
                    <a:gd name="T25" fmla="*/ 1 h 10"/>
                    <a:gd name="T26" fmla="*/ 0 w 110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10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08" y="10"/>
                      </a:lnTo>
                      <a:lnTo>
                        <a:pt x="110" y="5"/>
                      </a:lnTo>
                      <a:lnTo>
                        <a:pt x="108" y="5"/>
                      </a:lnTo>
                      <a:lnTo>
                        <a:pt x="105" y="5"/>
                      </a:lnTo>
                      <a:lnTo>
                        <a:pt x="73" y="10"/>
                      </a:lnTo>
                      <a:lnTo>
                        <a:pt x="73" y="0"/>
                      </a:lnTo>
                      <a:lnTo>
                        <a:pt x="70" y="5"/>
                      </a:lnTo>
                      <a:lnTo>
                        <a:pt x="38" y="5"/>
                      </a:lnTo>
                      <a:lnTo>
                        <a:pt x="34" y="0"/>
                      </a:lnTo>
                      <a:lnTo>
                        <a:pt x="34" y="5"/>
                      </a:lnTo>
                      <a:lnTo>
                        <a:pt x="1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67" name="Freeform 644"/>
                <p:cNvSpPr>
                  <a:spLocks/>
                </p:cNvSpPr>
                <p:nvPr/>
              </p:nvSpPr>
              <p:spPr bwMode="auto">
                <a:xfrm>
                  <a:off x="1803" y="1222"/>
                  <a:ext cx="14" cy="4"/>
                </a:xfrm>
                <a:custGeom>
                  <a:avLst/>
                  <a:gdLst>
                    <a:gd name="T0" fmla="*/ 1 w 51"/>
                    <a:gd name="T1" fmla="*/ 0 h 16"/>
                    <a:gd name="T2" fmla="*/ 0 w 51"/>
                    <a:gd name="T3" fmla="*/ 1 h 16"/>
                    <a:gd name="T4" fmla="*/ 0 w 51"/>
                    <a:gd name="T5" fmla="*/ 3 h 16"/>
                    <a:gd name="T6" fmla="*/ 1 w 51"/>
                    <a:gd name="T7" fmla="*/ 4 h 16"/>
                    <a:gd name="T8" fmla="*/ 2 w 51"/>
                    <a:gd name="T9" fmla="*/ 4 h 16"/>
                    <a:gd name="T10" fmla="*/ 14 w 51"/>
                    <a:gd name="T11" fmla="*/ 4 h 16"/>
                    <a:gd name="T12" fmla="*/ 14 w 51"/>
                    <a:gd name="T13" fmla="*/ 3 h 16"/>
                    <a:gd name="T14" fmla="*/ 14 w 51"/>
                    <a:gd name="T15" fmla="*/ 1 h 16"/>
                    <a:gd name="T16" fmla="*/ 14 w 51"/>
                    <a:gd name="T17" fmla="*/ 0 h 16"/>
                    <a:gd name="T18" fmla="*/ 14 w 51"/>
                    <a:gd name="T19" fmla="*/ 1 h 16"/>
                    <a:gd name="T20" fmla="*/ 13 w 51"/>
                    <a:gd name="T21" fmla="*/ 3 h 16"/>
                    <a:gd name="T22" fmla="*/ 2 w 51"/>
                    <a:gd name="T23" fmla="*/ 3 h 16"/>
                    <a:gd name="T24" fmla="*/ 1 w 51"/>
                    <a:gd name="T25" fmla="*/ 3 h 16"/>
                    <a:gd name="T26" fmla="*/ 1 w 51"/>
                    <a:gd name="T27" fmla="*/ 0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1" h="16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50" y="16"/>
                      </a:lnTo>
                      <a:lnTo>
                        <a:pt x="51" y="10"/>
                      </a:lnTo>
                      <a:lnTo>
                        <a:pt x="51" y="5"/>
                      </a:lnTo>
                      <a:lnTo>
                        <a:pt x="50" y="0"/>
                      </a:lnTo>
                      <a:lnTo>
                        <a:pt x="50" y="5"/>
                      </a:lnTo>
                      <a:lnTo>
                        <a:pt x="47" y="10"/>
                      </a:lnTo>
                      <a:lnTo>
                        <a:pt x="6" y="10"/>
                      </a:lnTo>
                      <a:lnTo>
                        <a:pt x="3" y="1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68" name="Freeform 645"/>
                <p:cNvSpPr>
                  <a:spLocks/>
                </p:cNvSpPr>
                <p:nvPr/>
              </p:nvSpPr>
              <p:spPr bwMode="auto">
                <a:xfrm>
                  <a:off x="1803" y="1232"/>
                  <a:ext cx="16" cy="4"/>
                </a:xfrm>
                <a:custGeom>
                  <a:avLst/>
                  <a:gdLst>
                    <a:gd name="T0" fmla="*/ 2 w 55"/>
                    <a:gd name="T1" fmla="*/ 0 h 16"/>
                    <a:gd name="T2" fmla="*/ 0 w 55"/>
                    <a:gd name="T3" fmla="*/ 2 h 16"/>
                    <a:gd name="T4" fmla="*/ 0 w 55"/>
                    <a:gd name="T5" fmla="*/ 3 h 16"/>
                    <a:gd name="T6" fmla="*/ 1 w 55"/>
                    <a:gd name="T7" fmla="*/ 4 h 16"/>
                    <a:gd name="T8" fmla="*/ 2 w 55"/>
                    <a:gd name="T9" fmla="*/ 4 h 16"/>
                    <a:gd name="T10" fmla="*/ 15 w 55"/>
                    <a:gd name="T11" fmla="*/ 4 h 16"/>
                    <a:gd name="T12" fmla="*/ 16 w 55"/>
                    <a:gd name="T13" fmla="*/ 3 h 16"/>
                    <a:gd name="T14" fmla="*/ 16 w 55"/>
                    <a:gd name="T15" fmla="*/ 2 h 16"/>
                    <a:gd name="T16" fmla="*/ 15 w 55"/>
                    <a:gd name="T17" fmla="*/ 0 h 16"/>
                    <a:gd name="T18" fmla="*/ 15 w 55"/>
                    <a:gd name="T19" fmla="*/ 2 h 16"/>
                    <a:gd name="T20" fmla="*/ 15 w 55"/>
                    <a:gd name="T21" fmla="*/ 3 h 16"/>
                    <a:gd name="T22" fmla="*/ 2 w 55"/>
                    <a:gd name="T23" fmla="*/ 3 h 16"/>
                    <a:gd name="T24" fmla="*/ 1 w 55"/>
                    <a:gd name="T25" fmla="*/ 3 h 16"/>
                    <a:gd name="T26" fmla="*/ 2 w 55"/>
                    <a:gd name="T27" fmla="*/ 0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5" h="1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51" y="16"/>
                      </a:lnTo>
                      <a:lnTo>
                        <a:pt x="55" y="11"/>
                      </a:lnTo>
                      <a:lnTo>
                        <a:pt x="55" y="6"/>
                      </a:lnTo>
                      <a:lnTo>
                        <a:pt x="51" y="0"/>
                      </a:lnTo>
                      <a:lnTo>
                        <a:pt x="51" y="6"/>
                      </a:lnTo>
                      <a:lnTo>
                        <a:pt x="50" y="11"/>
                      </a:lnTo>
                      <a:lnTo>
                        <a:pt x="6" y="11"/>
                      </a:lnTo>
                      <a:lnTo>
                        <a:pt x="3" y="1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69" name="Freeform 646"/>
                <p:cNvSpPr>
                  <a:spLocks/>
                </p:cNvSpPr>
                <p:nvPr/>
              </p:nvSpPr>
              <p:spPr bwMode="auto">
                <a:xfrm>
                  <a:off x="1803" y="1244"/>
                  <a:ext cx="16" cy="14"/>
                </a:xfrm>
                <a:custGeom>
                  <a:avLst/>
                  <a:gdLst>
                    <a:gd name="T0" fmla="*/ 2 w 52"/>
                    <a:gd name="T1" fmla="*/ 0 h 55"/>
                    <a:gd name="T2" fmla="*/ 0 w 52"/>
                    <a:gd name="T3" fmla="*/ 1 h 55"/>
                    <a:gd name="T4" fmla="*/ 0 w 52"/>
                    <a:gd name="T5" fmla="*/ 12 h 55"/>
                    <a:gd name="T6" fmla="*/ 1 w 52"/>
                    <a:gd name="T7" fmla="*/ 3 h 55"/>
                    <a:gd name="T8" fmla="*/ 2 w 52"/>
                    <a:gd name="T9" fmla="*/ 1 h 55"/>
                    <a:gd name="T10" fmla="*/ 14 w 52"/>
                    <a:gd name="T11" fmla="*/ 1 h 55"/>
                    <a:gd name="T12" fmla="*/ 15 w 52"/>
                    <a:gd name="T13" fmla="*/ 3 h 55"/>
                    <a:gd name="T14" fmla="*/ 15 w 52"/>
                    <a:gd name="T15" fmla="*/ 13 h 55"/>
                    <a:gd name="T16" fmla="*/ 14 w 52"/>
                    <a:gd name="T17" fmla="*/ 13 h 55"/>
                    <a:gd name="T18" fmla="*/ 1 w 52"/>
                    <a:gd name="T19" fmla="*/ 13 h 55"/>
                    <a:gd name="T20" fmla="*/ 2 w 52"/>
                    <a:gd name="T21" fmla="*/ 14 h 55"/>
                    <a:gd name="T22" fmla="*/ 15 w 52"/>
                    <a:gd name="T23" fmla="*/ 14 h 55"/>
                    <a:gd name="T24" fmla="*/ 16 w 52"/>
                    <a:gd name="T25" fmla="*/ 13 h 55"/>
                    <a:gd name="T26" fmla="*/ 16 w 52"/>
                    <a:gd name="T27" fmla="*/ 1 h 55"/>
                    <a:gd name="T28" fmla="*/ 15 w 52"/>
                    <a:gd name="T29" fmla="*/ 0 h 55"/>
                    <a:gd name="T30" fmla="*/ 2 w 52"/>
                    <a:gd name="T31" fmla="*/ 0 h 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2" h="55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46"/>
                      </a:lnTo>
                      <a:lnTo>
                        <a:pt x="3" y="11"/>
                      </a:lnTo>
                      <a:lnTo>
                        <a:pt x="8" y="5"/>
                      </a:lnTo>
                      <a:lnTo>
                        <a:pt x="47" y="5"/>
                      </a:lnTo>
                      <a:lnTo>
                        <a:pt x="48" y="11"/>
                      </a:lnTo>
                      <a:lnTo>
                        <a:pt x="48" y="51"/>
                      </a:lnTo>
                      <a:lnTo>
                        <a:pt x="47" y="51"/>
                      </a:lnTo>
                      <a:lnTo>
                        <a:pt x="3" y="51"/>
                      </a:lnTo>
                      <a:lnTo>
                        <a:pt x="5" y="55"/>
                      </a:lnTo>
                      <a:lnTo>
                        <a:pt x="48" y="55"/>
                      </a:lnTo>
                      <a:lnTo>
                        <a:pt x="52" y="51"/>
                      </a:lnTo>
                      <a:lnTo>
                        <a:pt x="52" y="5"/>
                      </a:lnTo>
                      <a:lnTo>
                        <a:pt x="4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70" name="Freeform 647"/>
                <p:cNvSpPr>
                  <a:spLocks/>
                </p:cNvSpPr>
                <p:nvPr/>
              </p:nvSpPr>
              <p:spPr bwMode="auto">
                <a:xfrm>
                  <a:off x="1742" y="1241"/>
                  <a:ext cx="49" cy="5"/>
                </a:xfrm>
                <a:custGeom>
                  <a:avLst/>
                  <a:gdLst>
                    <a:gd name="T0" fmla="*/ 1 w 171"/>
                    <a:gd name="T1" fmla="*/ 0 h 21"/>
                    <a:gd name="T2" fmla="*/ 0 w 171"/>
                    <a:gd name="T3" fmla="*/ 2 h 21"/>
                    <a:gd name="T4" fmla="*/ 1 w 171"/>
                    <a:gd name="T5" fmla="*/ 4 h 21"/>
                    <a:gd name="T6" fmla="*/ 48 w 171"/>
                    <a:gd name="T7" fmla="*/ 5 h 21"/>
                    <a:gd name="T8" fmla="*/ 49 w 171"/>
                    <a:gd name="T9" fmla="*/ 2 h 21"/>
                    <a:gd name="T10" fmla="*/ 48 w 171"/>
                    <a:gd name="T11" fmla="*/ 1 h 21"/>
                    <a:gd name="T12" fmla="*/ 48 w 171"/>
                    <a:gd name="T13" fmla="*/ 4 h 21"/>
                    <a:gd name="T14" fmla="*/ 40 w 171"/>
                    <a:gd name="T15" fmla="*/ 4 h 21"/>
                    <a:gd name="T16" fmla="*/ 40 w 171"/>
                    <a:gd name="T17" fmla="*/ 1 h 21"/>
                    <a:gd name="T18" fmla="*/ 38 w 171"/>
                    <a:gd name="T19" fmla="*/ 1 h 21"/>
                    <a:gd name="T20" fmla="*/ 38 w 171"/>
                    <a:gd name="T21" fmla="*/ 4 h 21"/>
                    <a:gd name="T22" fmla="*/ 31 w 171"/>
                    <a:gd name="T23" fmla="*/ 2 h 21"/>
                    <a:gd name="T24" fmla="*/ 30 w 171"/>
                    <a:gd name="T25" fmla="*/ 1 h 21"/>
                    <a:gd name="T26" fmla="*/ 29 w 171"/>
                    <a:gd name="T27" fmla="*/ 1 h 21"/>
                    <a:gd name="T28" fmla="*/ 29 w 171"/>
                    <a:gd name="T29" fmla="*/ 4 h 21"/>
                    <a:gd name="T30" fmla="*/ 20 w 171"/>
                    <a:gd name="T31" fmla="*/ 2 h 21"/>
                    <a:gd name="T32" fmla="*/ 20 w 171"/>
                    <a:gd name="T33" fmla="*/ 0 h 21"/>
                    <a:gd name="T34" fmla="*/ 19 w 171"/>
                    <a:gd name="T35" fmla="*/ 0 h 21"/>
                    <a:gd name="T36" fmla="*/ 19 w 171"/>
                    <a:gd name="T37" fmla="*/ 2 h 21"/>
                    <a:gd name="T38" fmla="*/ 10 w 171"/>
                    <a:gd name="T39" fmla="*/ 2 h 21"/>
                    <a:gd name="T40" fmla="*/ 10 w 171"/>
                    <a:gd name="T41" fmla="*/ 0 h 21"/>
                    <a:gd name="T42" fmla="*/ 9 w 171"/>
                    <a:gd name="T43" fmla="*/ 0 h 21"/>
                    <a:gd name="T44" fmla="*/ 9 w 171"/>
                    <a:gd name="T45" fmla="*/ 2 h 21"/>
                    <a:gd name="T46" fmla="*/ 2 w 171"/>
                    <a:gd name="T47" fmla="*/ 2 h 21"/>
                    <a:gd name="T48" fmla="*/ 1 w 171"/>
                    <a:gd name="T49" fmla="*/ 0 h 2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71" h="21">
                      <a:moveTo>
                        <a:pt x="3" y="0"/>
                      </a:moveTo>
                      <a:lnTo>
                        <a:pt x="0" y="10"/>
                      </a:lnTo>
                      <a:lnTo>
                        <a:pt x="3" y="15"/>
                      </a:lnTo>
                      <a:lnTo>
                        <a:pt x="166" y="21"/>
                      </a:lnTo>
                      <a:lnTo>
                        <a:pt x="171" y="10"/>
                      </a:lnTo>
                      <a:lnTo>
                        <a:pt x="166" y="5"/>
                      </a:lnTo>
                      <a:lnTo>
                        <a:pt x="166" y="15"/>
                      </a:lnTo>
                      <a:lnTo>
                        <a:pt x="138" y="15"/>
                      </a:lnTo>
                      <a:lnTo>
                        <a:pt x="138" y="5"/>
                      </a:lnTo>
                      <a:lnTo>
                        <a:pt x="133" y="5"/>
                      </a:lnTo>
                      <a:lnTo>
                        <a:pt x="133" y="15"/>
                      </a:lnTo>
                      <a:lnTo>
                        <a:pt x="107" y="10"/>
                      </a:lnTo>
                      <a:lnTo>
                        <a:pt x="105" y="5"/>
                      </a:lnTo>
                      <a:lnTo>
                        <a:pt x="101" y="5"/>
                      </a:lnTo>
                      <a:lnTo>
                        <a:pt x="101" y="15"/>
                      </a:lnTo>
                      <a:lnTo>
                        <a:pt x="71" y="10"/>
                      </a:lnTo>
                      <a:lnTo>
                        <a:pt x="71" y="0"/>
                      </a:lnTo>
                      <a:lnTo>
                        <a:pt x="68" y="0"/>
                      </a:lnTo>
                      <a:lnTo>
                        <a:pt x="68" y="10"/>
                      </a:lnTo>
                      <a:lnTo>
                        <a:pt x="36" y="1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3" y="10"/>
                      </a:lnTo>
                      <a:lnTo>
                        <a:pt x="6" y="1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71" name="Freeform 648"/>
                <p:cNvSpPr>
                  <a:spLocks/>
                </p:cNvSpPr>
                <p:nvPr/>
              </p:nvSpPr>
              <p:spPr bwMode="auto">
                <a:xfrm>
                  <a:off x="1743" y="1252"/>
                  <a:ext cx="49" cy="4"/>
                </a:xfrm>
                <a:custGeom>
                  <a:avLst/>
                  <a:gdLst>
                    <a:gd name="T0" fmla="*/ 1 w 171"/>
                    <a:gd name="T1" fmla="*/ 0 h 16"/>
                    <a:gd name="T2" fmla="*/ 0 w 171"/>
                    <a:gd name="T3" fmla="*/ 1 h 16"/>
                    <a:gd name="T4" fmla="*/ 1 w 171"/>
                    <a:gd name="T5" fmla="*/ 3 h 16"/>
                    <a:gd name="T6" fmla="*/ 48 w 171"/>
                    <a:gd name="T7" fmla="*/ 4 h 16"/>
                    <a:gd name="T8" fmla="*/ 49 w 171"/>
                    <a:gd name="T9" fmla="*/ 3 h 16"/>
                    <a:gd name="T10" fmla="*/ 48 w 171"/>
                    <a:gd name="T11" fmla="*/ 1 h 16"/>
                    <a:gd name="T12" fmla="*/ 48 w 171"/>
                    <a:gd name="T13" fmla="*/ 3 h 16"/>
                    <a:gd name="T14" fmla="*/ 40 w 171"/>
                    <a:gd name="T15" fmla="*/ 3 h 16"/>
                    <a:gd name="T16" fmla="*/ 40 w 171"/>
                    <a:gd name="T17" fmla="*/ 1 h 16"/>
                    <a:gd name="T18" fmla="*/ 38 w 171"/>
                    <a:gd name="T19" fmla="*/ 1 h 16"/>
                    <a:gd name="T20" fmla="*/ 38 w 171"/>
                    <a:gd name="T21" fmla="*/ 3 h 16"/>
                    <a:gd name="T22" fmla="*/ 30 w 171"/>
                    <a:gd name="T23" fmla="*/ 3 h 16"/>
                    <a:gd name="T24" fmla="*/ 30 w 171"/>
                    <a:gd name="T25" fmla="*/ 0 h 16"/>
                    <a:gd name="T26" fmla="*/ 29 w 171"/>
                    <a:gd name="T27" fmla="*/ 0 h 16"/>
                    <a:gd name="T28" fmla="*/ 29 w 171"/>
                    <a:gd name="T29" fmla="*/ 3 h 16"/>
                    <a:gd name="T30" fmla="*/ 21 w 171"/>
                    <a:gd name="T31" fmla="*/ 3 h 16"/>
                    <a:gd name="T32" fmla="*/ 21 w 171"/>
                    <a:gd name="T33" fmla="*/ 0 h 16"/>
                    <a:gd name="T34" fmla="*/ 19 w 171"/>
                    <a:gd name="T35" fmla="*/ 0 h 16"/>
                    <a:gd name="T36" fmla="*/ 19 w 171"/>
                    <a:gd name="T37" fmla="*/ 3 h 16"/>
                    <a:gd name="T38" fmla="*/ 10 w 171"/>
                    <a:gd name="T39" fmla="*/ 3 h 16"/>
                    <a:gd name="T40" fmla="*/ 10 w 171"/>
                    <a:gd name="T41" fmla="*/ 0 h 16"/>
                    <a:gd name="T42" fmla="*/ 9 w 171"/>
                    <a:gd name="T43" fmla="*/ 0 h 16"/>
                    <a:gd name="T44" fmla="*/ 9 w 171"/>
                    <a:gd name="T45" fmla="*/ 3 h 16"/>
                    <a:gd name="T46" fmla="*/ 1 w 171"/>
                    <a:gd name="T47" fmla="*/ 3 h 16"/>
                    <a:gd name="T48" fmla="*/ 1 w 171"/>
                    <a:gd name="T49" fmla="*/ 0 h 1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71" h="16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3" y="11"/>
                      </a:lnTo>
                      <a:lnTo>
                        <a:pt x="167" y="16"/>
                      </a:lnTo>
                      <a:lnTo>
                        <a:pt x="171" y="11"/>
                      </a:lnTo>
                      <a:lnTo>
                        <a:pt x="167" y="5"/>
                      </a:lnTo>
                      <a:lnTo>
                        <a:pt x="167" y="11"/>
                      </a:lnTo>
                      <a:lnTo>
                        <a:pt x="138" y="11"/>
                      </a:lnTo>
                      <a:lnTo>
                        <a:pt x="138" y="5"/>
                      </a:lnTo>
                      <a:lnTo>
                        <a:pt x="134" y="5"/>
                      </a:lnTo>
                      <a:lnTo>
                        <a:pt x="134" y="11"/>
                      </a:lnTo>
                      <a:lnTo>
                        <a:pt x="106" y="11"/>
                      </a:lnTo>
                      <a:lnTo>
                        <a:pt x="104" y="0"/>
                      </a:lnTo>
                      <a:lnTo>
                        <a:pt x="102" y="0"/>
                      </a:lnTo>
                      <a:lnTo>
                        <a:pt x="102" y="11"/>
                      </a:lnTo>
                      <a:lnTo>
                        <a:pt x="72" y="11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11"/>
                      </a:lnTo>
                      <a:lnTo>
                        <a:pt x="35" y="11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11"/>
                      </a:lnTo>
                      <a:lnTo>
                        <a:pt x="5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72" name="Freeform 649"/>
                <p:cNvSpPr>
                  <a:spLocks/>
                </p:cNvSpPr>
                <p:nvPr/>
              </p:nvSpPr>
              <p:spPr bwMode="auto">
                <a:xfrm>
                  <a:off x="1697" y="1112"/>
                  <a:ext cx="16" cy="4"/>
                </a:xfrm>
                <a:custGeom>
                  <a:avLst/>
                  <a:gdLst>
                    <a:gd name="T0" fmla="*/ 16 w 57"/>
                    <a:gd name="T1" fmla="*/ 0 h 16"/>
                    <a:gd name="T2" fmla="*/ 3 w 57"/>
                    <a:gd name="T3" fmla="*/ 0 h 16"/>
                    <a:gd name="T4" fmla="*/ 0 w 57"/>
                    <a:gd name="T5" fmla="*/ 4 h 16"/>
                    <a:gd name="T6" fmla="*/ 16 w 57"/>
                    <a:gd name="T7" fmla="*/ 4 h 16"/>
                    <a:gd name="T8" fmla="*/ 16 w 5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6">
                      <a:moveTo>
                        <a:pt x="57" y="0"/>
                      </a:moveTo>
                      <a:lnTo>
                        <a:pt x="9" y="0"/>
                      </a:lnTo>
                      <a:lnTo>
                        <a:pt x="0" y="16"/>
                      </a:lnTo>
                      <a:lnTo>
                        <a:pt x="57" y="16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73" name="Freeform 650"/>
                <p:cNvSpPr>
                  <a:spLocks/>
                </p:cNvSpPr>
                <p:nvPr/>
              </p:nvSpPr>
              <p:spPr bwMode="auto">
                <a:xfrm>
                  <a:off x="1704" y="1218"/>
                  <a:ext cx="4" cy="5"/>
                </a:xfrm>
                <a:custGeom>
                  <a:avLst/>
                  <a:gdLst>
                    <a:gd name="T0" fmla="*/ 0 w 16"/>
                    <a:gd name="T1" fmla="*/ 2 h 19"/>
                    <a:gd name="T2" fmla="*/ 0 w 16"/>
                    <a:gd name="T3" fmla="*/ 4 h 19"/>
                    <a:gd name="T4" fmla="*/ 1 w 16"/>
                    <a:gd name="T5" fmla="*/ 5 h 19"/>
                    <a:gd name="T6" fmla="*/ 3 w 16"/>
                    <a:gd name="T7" fmla="*/ 5 h 19"/>
                    <a:gd name="T8" fmla="*/ 3 w 16"/>
                    <a:gd name="T9" fmla="*/ 4 h 19"/>
                    <a:gd name="T10" fmla="*/ 4 w 16"/>
                    <a:gd name="T11" fmla="*/ 2 h 19"/>
                    <a:gd name="T12" fmla="*/ 4 w 16"/>
                    <a:gd name="T13" fmla="*/ 1 h 19"/>
                    <a:gd name="T14" fmla="*/ 3 w 16"/>
                    <a:gd name="T15" fmla="*/ 0 h 19"/>
                    <a:gd name="T16" fmla="*/ 3 w 16"/>
                    <a:gd name="T17" fmla="*/ 1 h 19"/>
                    <a:gd name="T18" fmla="*/ 3 w 16"/>
                    <a:gd name="T19" fmla="*/ 2 h 19"/>
                    <a:gd name="T20" fmla="*/ 3 w 16"/>
                    <a:gd name="T21" fmla="*/ 4 h 19"/>
                    <a:gd name="T22" fmla="*/ 1 w 16"/>
                    <a:gd name="T23" fmla="*/ 4 h 19"/>
                    <a:gd name="T24" fmla="*/ 1 w 16"/>
                    <a:gd name="T25" fmla="*/ 4 h 19"/>
                    <a:gd name="T26" fmla="*/ 0 w 16"/>
                    <a:gd name="T27" fmla="*/ 2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" h="19">
                      <a:moveTo>
                        <a:pt x="0" y="9"/>
                      </a:moveTo>
                      <a:lnTo>
                        <a:pt x="0" y="14"/>
                      </a:lnTo>
                      <a:lnTo>
                        <a:pt x="3" y="19"/>
                      </a:lnTo>
                      <a:lnTo>
                        <a:pt x="10" y="19"/>
                      </a:lnTo>
                      <a:lnTo>
                        <a:pt x="13" y="14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0" y="0"/>
                      </a:lnTo>
                      <a:lnTo>
                        <a:pt x="13" y="4"/>
                      </a:lnTo>
                      <a:lnTo>
                        <a:pt x="13" y="9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74" name="Freeform 651"/>
                <p:cNvSpPr>
                  <a:spLocks/>
                </p:cNvSpPr>
                <p:nvPr/>
              </p:nvSpPr>
              <p:spPr bwMode="auto">
                <a:xfrm>
                  <a:off x="1703" y="1228"/>
                  <a:ext cx="4" cy="7"/>
                </a:xfrm>
                <a:custGeom>
                  <a:avLst/>
                  <a:gdLst>
                    <a:gd name="T0" fmla="*/ 0 w 16"/>
                    <a:gd name="T1" fmla="*/ 3 h 26"/>
                    <a:gd name="T2" fmla="*/ 0 w 16"/>
                    <a:gd name="T3" fmla="*/ 6 h 26"/>
                    <a:gd name="T4" fmla="*/ 2 w 16"/>
                    <a:gd name="T5" fmla="*/ 7 h 26"/>
                    <a:gd name="T6" fmla="*/ 3 w 16"/>
                    <a:gd name="T7" fmla="*/ 7 h 26"/>
                    <a:gd name="T8" fmla="*/ 3 w 16"/>
                    <a:gd name="T9" fmla="*/ 6 h 26"/>
                    <a:gd name="T10" fmla="*/ 4 w 16"/>
                    <a:gd name="T11" fmla="*/ 3 h 26"/>
                    <a:gd name="T12" fmla="*/ 4 w 16"/>
                    <a:gd name="T13" fmla="*/ 1 h 26"/>
                    <a:gd name="T14" fmla="*/ 3 w 16"/>
                    <a:gd name="T15" fmla="*/ 0 h 26"/>
                    <a:gd name="T16" fmla="*/ 3 w 16"/>
                    <a:gd name="T17" fmla="*/ 3 h 26"/>
                    <a:gd name="T18" fmla="*/ 3 w 16"/>
                    <a:gd name="T19" fmla="*/ 4 h 26"/>
                    <a:gd name="T20" fmla="*/ 3 w 16"/>
                    <a:gd name="T21" fmla="*/ 6 h 26"/>
                    <a:gd name="T22" fmla="*/ 2 w 16"/>
                    <a:gd name="T23" fmla="*/ 6 h 26"/>
                    <a:gd name="T24" fmla="*/ 1 w 16"/>
                    <a:gd name="T25" fmla="*/ 4 h 26"/>
                    <a:gd name="T26" fmla="*/ 0 w 16"/>
                    <a:gd name="T27" fmla="*/ 3 h 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" h="26">
                      <a:moveTo>
                        <a:pt x="0" y="11"/>
                      </a:moveTo>
                      <a:lnTo>
                        <a:pt x="0" y="21"/>
                      </a:lnTo>
                      <a:lnTo>
                        <a:pt x="6" y="26"/>
                      </a:lnTo>
                      <a:lnTo>
                        <a:pt x="11" y="26"/>
                      </a:lnTo>
                      <a:lnTo>
                        <a:pt x="13" y="21"/>
                      </a:lnTo>
                      <a:lnTo>
                        <a:pt x="16" y="11"/>
                      </a:lnTo>
                      <a:lnTo>
                        <a:pt x="16" y="5"/>
                      </a:lnTo>
                      <a:lnTo>
                        <a:pt x="11" y="0"/>
                      </a:ln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1" y="21"/>
                      </a:lnTo>
                      <a:lnTo>
                        <a:pt x="6" y="21"/>
                      </a:lnTo>
                      <a:lnTo>
                        <a:pt x="3" y="1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75" name="Freeform 652"/>
                <p:cNvSpPr>
                  <a:spLocks/>
                </p:cNvSpPr>
                <p:nvPr/>
              </p:nvSpPr>
              <p:spPr bwMode="auto">
                <a:xfrm>
                  <a:off x="1702" y="1240"/>
                  <a:ext cx="4" cy="4"/>
                </a:xfrm>
                <a:custGeom>
                  <a:avLst/>
                  <a:gdLst>
                    <a:gd name="T0" fmla="*/ 0 w 15"/>
                    <a:gd name="T1" fmla="*/ 2 h 16"/>
                    <a:gd name="T2" fmla="*/ 0 w 15"/>
                    <a:gd name="T3" fmla="*/ 3 h 16"/>
                    <a:gd name="T4" fmla="*/ 1 w 15"/>
                    <a:gd name="T5" fmla="*/ 4 h 16"/>
                    <a:gd name="T6" fmla="*/ 3 w 15"/>
                    <a:gd name="T7" fmla="*/ 4 h 16"/>
                    <a:gd name="T8" fmla="*/ 3 w 15"/>
                    <a:gd name="T9" fmla="*/ 3 h 16"/>
                    <a:gd name="T10" fmla="*/ 4 w 15"/>
                    <a:gd name="T11" fmla="*/ 2 h 16"/>
                    <a:gd name="T12" fmla="*/ 3 w 15"/>
                    <a:gd name="T13" fmla="*/ 0 h 16"/>
                    <a:gd name="T14" fmla="*/ 3 w 15"/>
                    <a:gd name="T15" fmla="*/ 2 h 16"/>
                    <a:gd name="T16" fmla="*/ 3 w 15"/>
                    <a:gd name="T17" fmla="*/ 3 h 16"/>
                    <a:gd name="T18" fmla="*/ 3 w 15"/>
                    <a:gd name="T19" fmla="*/ 3 h 16"/>
                    <a:gd name="T20" fmla="*/ 1 w 15"/>
                    <a:gd name="T21" fmla="*/ 3 h 16"/>
                    <a:gd name="T22" fmla="*/ 1 w 15"/>
                    <a:gd name="T23" fmla="*/ 3 h 16"/>
                    <a:gd name="T24" fmla="*/ 0 w 15"/>
                    <a:gd name="T25" fmla="*/ 2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" h="16">
                      <a:moveTo>
                        <a:pt x="0" y="6"/>
                      </a:moveTo>
                      <a:lnTo>
                        <a:pt x="0" y="11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0" y="11"/>
                      </a:lnTo>
                      <a:lnTo>
                        <a:pt x="5" y="11"/>
                      </a:lnTo>
                      <a:lnTo>
                        <a:pt x="2" y="1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76" name="Freeform 653"/>
                <p:cNvSpPr>
                  <a:spLocks/>
                </p:cNvSpPr>
                <p:nvPr/>
              </p:nvSpPr>
              <p:spPr bwMode="auto">
                <a:xfrm>
                  <a:off x="1702" y="1250"/>
                  <a:ext cx="4" cy="6"/>
                </a:xfrm>
                <a:custGeom>
                  <a:avLst/>
                  <a:gdLst>
                    <a:gd name="T0" fmla="*/ 0 w 17"/>
                    <a:gd name="T1" fmla="*/ 2 h 26"/>
                    <a:gd name="T2" fmla="*/ 0 w 17"/>
                    <a:gd name="T3" fmla="*/ 5 h 26"/>
                    <a:gd name="T4" fmla="*/ 1 w 17"/>
                    <a:gd name="T5" fmla="*/ 6 h 26"/>
                    <a:gd name="T6" fmla="*/ 3 w 17"/>
                    <a:gd name="T7" fmla="*/ 6 h 26"/>
                    <a:gd name="T8" fmla="*/ 3 w 17"/>
                    <a:gd name="T9" fmla="*/ 5 h 26"/>
                    <a:gd name="T10" fmla="*/ 4 w 17"/>
                    <a:gd name="T11" fmla="*/ 2 h 26"/>
                    <a:gd name="T12" fmla="*/ 4 w 17"/>
                    <a:gd name="T13" fmla="*/ 1 h 26"/>
                    <a:gd name="T14" fmla="*/ 3 w 17"/>
                    <a:gd name="T15" fmla="*/ 0 h 26"/>
                    <a:gd name="T16" fmla="*/ 3 w 17"/>
                    <a:gd name="T17" fmla="*/ 2 h 26"/>
                    <a:gd name="T18" fmla="*/ 3 w 17"/>
                    <a:gd name="T19" fmla="*/ 3 h 26"/>
                    <a:gd name="T20" fmla="*/ 3 w 17"/>
                    <a:gd name="T21" fmla="*/ 5 h 26"/>
                    <a:gd name="T22" fmla="*/ 1 w 17"/>
                    <a:gd name="T23" fmla="*/ 5 h 26"/>
                    <a:gd name="T24" fmla="*/ 1 w 17"/>
                    <a:gd name="T25" fmla="*/ 3 h 26"/>
                    <a:gd name="T26" fmla="*/ 0 w 17"/>
                    <a:gd name="T27" fmla="*/ 2 h 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10"/>
                      </a:moveTo>
                      <a:lnTo>
                        <a:pt x="0" y="21"/>
                      </a:lnTo>
                      <a:lnTo>
                        <a:pt x="6" y="26"/>
                      </a:lnTo>
                      <a:lnTo>
                        <a:pt x="12" y="26"/>
                      </a:lnTo>
                      <a:lnTo>
                        <a:pt x="14" y="21"/>
                      </a:lnTo>
                      <a:lnTo>
                        <a:pt x="17" y="10"/>
                      </a:lnTo>
                      <a:lnTo>
                        <a:pt x="17" y="5"/>
                      </a:lnTo>
                      <a:lnTo>
                        <a:pt x="12" y="0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12" y="21"/>
                      </a:lnTo>
                      <a:lnTo>
                        <a:pt x="6" y="21"/>
                      </a:lnTo>
                      <a:lnTo>
                        <a:pt x="4" y="1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77" name="Freeform 654"/>
                <p:cNvSpPr>
                  <a:spLocks/>
                </p:cNvSpPr>
                <p:nvPr/>
              </p:nvSpPr>
              <p:spPr bwMode="auto">
                <a:xfrm>
                  <a:off x="1713" y="1218"/>
                  <a:ext cx="8" cy="6"/>
                </a:xfrm>
                <a:custGeom>
                  <a:avLst/>
                  <a:gdLst>
                    <a:gd name="T0" fmla="*/ 1 w 25"/>
                    <a:gd name="T1" fmla="*/ 1 h 24"/>
                    <a:gd name="T2" fmla="*/ 1 w 25"/>
                    <a:gd name="T3" fmla="*/ 4 h 24"/>
                    <a:gd name="T4" fmla="*/ 2 w 25"/>
                    <a:gd name="T5" fmla="*/ 5 h 24"/>
                    <a:gd name="T6" fmla="*/ 3 w 25"/>
                    <a:gd name="T7" fmla="*/ 5 h 24"/>
                    <a:gd name="T8" fmla="*/ 5 w 25"/>
                    <a:gd name="T9" fmla="*/ 5 h 24"/>
                    <a:gd name="T10" fmla="*/ 7 w 25"/>
                    <a:gd name="T11" fmla="*/ 4 h 24"/>
                    <a:gd name="T12" fmla="*/ 8 w 25"/>
                    <a:gd name="T13" fmla="*/ 2 h 24"/>
                    <a:gd name="T14" fmla="*/ 6 w 25"/>
                    <a:gd name="T15" fmla="*/ 0 h 24"/>
                    <a:gd name="T16" fmla="*/ 8 w 25"/>
                    <a:gd name="T17" fmla="*/ 1 h 24"/>
                    <a:gd name="T18" fmla="*/ 8 w 25"/>
                    <a:gd name="T19" fmla="*/ 2 h 24"/>
                    <a:gd name="T20" fmla="*/ 7 w 25"/>
                    <a:gd name="T21" fmla="*/ 5 h 24"/>
                    <a:gd name="T22" fmla="*/ 6 w 25"/>
                    <a:gd name="T23" fmla="*/ 6 h 24"/>
                    <a:gd name="T24" fmla="*/ 4 w 25"/>
                    <a:gd name="T25" fmla="*/ 6 h 24"/>
                    <a:gd name="T26" fmla="*/ 2 w 25"/>
                    <a:gd name="T27" fmla="*/ 6 h 24"/>
                    <a:gd name="T28" fmla="*/ 1 w 25"/>
                    <a:gd name="T29" fmla="*/ 5 h 24"/>
                    <a:gd name="T30" fmla="*/ 0 w 25"/>
                    <a:gd name="T31" fmla="*/ 2 h 24"/>
                    <a:gd name="T32" fmla="*/ 1 w 25"/>
                    <a:gd name="T33" fmla="*/ 1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5" h="24">
                      <a:moveTo>
                        <a:pt x="3" y="4"/>
                      </a:moveTo>
                      <a:lnTo>
                        <a:pt x="3" y="14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17" y="19"/>
                      </a:lnTo>
                      <a:lnTo>
                        <a:pt x="21" y="14"/>
                      </a:lnTo>
                      <a:lnTo>
                        <a:pt x="25" y="9"/>
                      </a:lnTo>
                      <a:lnTo>
                        <a:pt x="18" y="0"/>
                      </a:lnTo>
                      <a:lnTo>
                        <a:pt x="25" y="4"/>
                      </a:lnTo>
                      <a:lnTo>
                        <a:pt x="25" y="9"/>
                      </a:lnTo>
                      <a:lnTo>
                        <a:pt x="21" y="19"/>
                      </a:lnTo>
                      <a:lnTo>
                        <a:pt x="18" y="24"/>
                      </a:lnTo>
                      <a:lnTo>
                        <a:pt x="11" y="24"/>
                      </a:lnTo>
                      <a:lnTo>
                        <a:pt x="5" y="24"/>
                      </a:lnTo>
                      <a:lnTo>
                        <a:pt x="3" y="19"/>
                      </a:lnTo>
                      <a:lnTo>
                        <a:pt x="0" y="9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78" name="Freeform 655"/>
                <p:cNvSpPr>
                  <a:spLocks/>
                </p:cNvSpPr>
                <p:nvPr/>
              </p:nvSpPr>
              <p:spPr bwMode="auto">
                <a:xfrm>
                  <a:off x="1721" y="1218"/>
                  <a:ext cx="7" cy="8"/>
                </a:xfrm>
                <a:custGeom>
                  <a:avLst/>
                  <a:gdLst>
                    <a:gd name="T0" fmla="*/ 1 w 24"/>
                    <a:gd name="T1" fmla="*/ 2 h 30"/>
                    <a:gd name="T2" fmla="*/ 1 w 24"/>
                    <a:gd name="T3" fmla="*/ 4 h 30"/>
                    <a:gd name="T4" fmla="*/ 2 w 24"/>
                    <a:gd name="T5" fmla="*/ 5 h 30"/>
                    <a:gd name="T6" fmla="*/ 2 w 24"/>
                    <a:gd name="T7" fmla="*/ 6 h 30"/>
                    <a:gd name="T8" fmla="*/ 5 w 24"/>
                    <a:gd name="T9" fmla="*/ 6 h 30"/>
                    <a:gd name="T10" fmla="*/ 7 w 24"/>
                    <a:gd name="T11" fmla="*/ 4 h 30"/>
                    <a:gd name="T12" fmla="*/ 7 w 24"/>
                    <a:gd name="T13" fmla="*/ 2 h 30"/>
                    <a:gd name="T14" fmla="*/ 6 w 24"/>
                    <a:gd name="T15" fmla="*/ 0 h 30"/>
                    <a:gd name="T16" fmla="*/ 7 w 24"/>
                    <a:gd name="T17" fmla="*/ 1 h 30"/>
                    <a:gd name="T18" fmla="*/ 7 w 24"/>
                    <a:gd name="T19" fmla="*/ 4 h 30"/>
                    <a:gd name="T20" fmla="*/ 7 w 24"/>
                    <a:gd name="T21" fmla="*/ 6 h 30"/>
                    <a:gd name="T22" fmla="*/ 6 w 24"/>
                    <a:gd name="T23" fmla="*/ 8 h 30"/>
                    <a:gd name="T24" fmla="*/ 3 w 24"/>
                    <a:gd name="T25" fmla="*/ 8 h 30"/>
                    <a:gd name="T26" fmla="*/ 2 w 24"/>
                    <a:gd name="T27" fmla="*/ 6 h 30"/>
                    <a:gd name="T28" fmla="*/ 1 w 24"/>
                    <a:gd name="T29" fmla="*/ 5 h 30"/>
                    <a:gd name="T30" fmla="*/ 0 w 24"/>
                    <a:gd name="T31" fmla="*/ 4 h 30"/>
                    <a:gd name="T32" fmla="*/ 1 w 24"/>
                    <a:gd name="T33" fmla="*/ 2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" h="30">
                      <a:moveTo>
                        <a:pt x="3" y="9"/>
                      </a:moveTo>
                      <a:lnTo>
                        <a:pt x="3" y="14"/>
                      </a:lnTo>
                      <a:lnTo>
                        <a:pt x="6" y="19"/>
                      </a:lnTo>
                      <a:lnTo>
                        <a:pt x="8" y="24"/>
                      </a:lnTo>
                      <a:lnTo>
                        <a:pt x="16" y="24"/>
                      </a:lnTo>
                      <a:lnTo>
                        <a:pt x="23" y="14"/>
                      </a:lnTo>
                      <a:lnTo>
                        <a:pt x="24" y="9"/>
                      </a:lnTo>
                      <a:lnTo>
                        <a:pt x="20" y="0"/>
                      </a:lnTo>
                      <a:lnTo>
                        <a:pt x="24" y="4"/>
                      </a:lnTo>
                      <a:lnTo>
                        <a:pt x="24" y="14"/>
                      </a:lnTo>
                      <a:lnTo>
                        <a:pt x="23" y="24"/>
                      </a:lnTo>
                      <a:lnTo>
                        <a:pt x="20" y="30"/>
                      </a:lnTo>
                      <a:lnTo>
                        <a:pt x="11" y="30"/>
                      </a:lnTo>
                      <a:lnTo>
                        <a:pt x="6" y="24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79" name="Freeform 656"/>
                <p:cNvSpPr>
                  <a:spLocks/>
                </p:cNvSpPr>
                <p:nvPr/>
              </p:nvSpPr>
              <p:spPr bwMode="auto">
                <a:xfrm>
                  <a:off x="1721" y="1228"/>
                  <a:ext cx="7" cy="7"/>
                </a:xfrm>
                <a:custGeom>
                  <a:avLst/>
                  <a:gdLst>
                    <a:gd name="T0" fmla="*/ 1 w 25"/>
                    <a:gd name="T1" fmla="*/ 1 h 26"/>
                    <a:gd name="T2" fmla="*/ 1 w 25"/>
                    <a:gd name="T3" fmla="*/ 3 h 26"/>
                    <a:gd name="T4" fmla="*/ 1 w 25"/>
                    <a:gd name="T5" fmla="*/ 4 h 26"/>
                    <a:gd name="T6" fmla="*/ 2 w 25"/>
                    <a:gd name="T7" fmla="*/ 6 h 26"/>
                    <a:gd name="T8" fmla="*/ 4 w 25"/>
                    <a:gd name="T9" fmla="*/ 6 h 26"/>
                    <a:gd name="T10" fmla="*/ 6 w 25"/>
                    <a:gd name="T11" fmla="*/ 4 h 26"/>
                    <a:gd name="T12" fmla="*/ 6 w 25"/>
                    <a:gd name="T13" fmla="*/ 3 h 26"/>
                    <a:gd name="T14" fmla="*/ 5 w 25"/>
                    <a:gd name="T15" fmla="*/ 0 h 26"/>
                    <a:gd name="T16" fmla="*/ 7 w 25"/>
                    <a:gd name="T17" fmla="*/ 1 h 26"/>
                    <a:gd name="T18" fmla="*/ 7 w 25"/>
                    <a:gd name="T19" fmla="*/ 3 h 26"/>
                    <a:gd name="T20" fmla="*/ 6 w 25"/>
                    <a:gd name="T21" fmla="*/ 6 h 26"/>
                    <a:gd name="T22" fmla="*/ 4 w 25"/>
                    <a:gd name="T23" fmla="*/ 7 h 26"/>
                    <a:gd name="T24" fmla="*/ 3 w 25"/>
                    <a:gd name="T25" fmla="*/ 7 h 26"/>
                    <a:gd name="T26" fmla="*/ 1 w 25"/>
                    <a:gd name="T27" fmla="*/ 7 h 26"/>
                    <a:gd name="T28" fmla="*/ 1 w 25"/>
                    <a:gd name="T29" fmla="*/ 4 h 26"/>
                    <a:gd name="T30" fmla="*/ 0 w 25"/>
                    <a:gd name="T31" fmla="*/ 3 h 26"/>
                    <a:gd name="T32" fmla="*/ 1 w 25"/>
                    <a:gd name="T33" fmla="*/ 1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5" h="26">
                      <a:moveTo>
                        <a:pt x="2" y="5"/>
                      </a:moveTo>
                      <a:lnTo>
                        <a:pt x="2" y="11"/>
                      </a:lnTo>
                      <a:lnTo>
                        <a:pt x="5" y="15"/>
                      </a:lnTo>
                      <a:lnTo>
                        <a:pt x="8" y="21"/>
                      </a:lnTo>
                      <a:lnTo>
                        <a:pt x="16" y="21"/>
                      </a:lnTo>
                      <a:lnTo>
                        <a:pt x="22" y="15"/>
                      </a:lnTo>
                      <a:lnTo>
                        <a:pt x="22" y="11"/>
                      </a:lnTo>
                      <a:lnTo>
                        <a:pt x="18" y="0"/>
                      </a:lnTo>
                      <a:lnTo>
                        <a:pt x="25" y="5"/>
                      </a:lnTo>
                      <a:lnTo>
                        <a:pt x="25" y="11"/>
                      </a:lnTo>
                      <a:lnTo>
                        <a:pt x="22" y="21"/>
                      </a:lnTo>
                      <a:lnTo>
                        <a:pt x="16" y="26"/>
                      </a:lnTo>
                      <a:lnTo>
                        <a:pt x="10" y="26"/>
                      </a:lnTo>
                      <a:lnTo>
                        <a:pt x="5" y="26"/>
                      </a:lnTo>
                      <a:lnTo>
                        <a:pt x="2" y="15"/>
                      </a:lnTo>
                      <a:lnTo>
                        <a:pt x="0" y="11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80" name="Freeform 657"/>
                <p:cNvSpPr>
                  <a:spLocks/>
                </p:cNvSpPr>
                <p:nvPr/>
              </p:nvSpPr>
              <p:spPr bwMode="auto">
                <a:xfrm>
                  <a:off x="1721" y="1240"/>
                  <a:ext cx="6" cy="6"/>
                </a:xfrm>
                <a:custGeom>
                  <a:avLst/>
                  <a:gdLst>
                    <a:gd name="T0" fmla="*/ 1 w 22"/>
                    <a:gd name="T1" fmla="*/ 1 h 27"/>
                    <a:gd name="T2" fmla="*/ 1 w 22"/>
                    <a:gd name="T3" fmla="*/ 2 h 27"/>
                    <a:gd name="T4" fmla="*/ 1 w 22"/>
                    <a:gd name="T5" fmla="*/ 4 h 27"/>
                    <a:gd name="T6" fmla="*/ 2 w 22"/>
                    <a:gd name="T7" fmla="*/ 5 h 27"/>
                    <a:gd name="T8" fmla="*/ 4 w 22"/>
                    <a:gd name="T9" fmla="*/ 5 h 27"/>
                    <a:gd name="T10" fmla="*/ 5 w 22"/>
                    <a:gd name="T11" fmla="*/ 4 h 27"/>
                    <a:gd name="T12" fmla="*/ 6 w 22"/>
                    <a:gd name="T13" fmla="*/ 2 h 27"/>
                    <a:gd name="T14" fmla="*/ 4 w 22"/>
                    <a:gd name="T15" fmla="*/ 0 h 27"/>
                    <a:gd name="T16" fmla="*/ 6 w 22"/>
                    <a:gd name="T17" fmla="*/ 1 h 27"/>
                    <a:gd name="T18" fmla="*/ 6 w 22"/>
                    <a:gd name="T19" fmla="*/ 2 h 27"/>
                    <a:gd name="T20" fmla="*/ 5 w 22"/>
                    <a:gd name="T21" fmla="*/ 5 h 27"/>
                    <a:gd name="T22" fmla="*/ 4 w 22"/>
                    <a:gd name="T23" fmla="*/ 6 h 27"/>
                    <a:gd name="T24" fmla="*/ 2 w 22"/>
                    <a:gd name="T25" fmla="*/ 6 h 27"/>
                    <a:gd name="T26" fmla="*/ 1 w 22"/>
                    <a:gd name="T27" fmla="*/ 6 h 27"/>
                    <a:gd name="T28" fmla="*/ 1 w 22"/>
                    <a:gd name="T29" fmla="*/ 4 h 27"/>
                    <a:gd name="T30" fmla="*/ 0 w 22"/>
                    <a:gd name="T31" fmla="*/ 2 h 27"/>
                    <a:gd name="T32" fmla="*/ 1 w 22"/>
                    <a:gd name="T33" fmla="*/ 1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27">
                      <a:moveTo>
                        <a:pt x="2" y="6"/>
                      </a:moveTo>
                      <a:lnTo>
                        <a:pt x="2" y="11"/>
                      </a:lnTo>
                      <a:lnTo>
                        <a:pt x="2" y="16"/>
                      </a:lnTo>
                      <a:lnTo>
                        <a:pt x="8" y="21"/>
                      </a:lnTo>
                      <a:lnTo>
                        <a:pt x="13" y="21"/>
                      </a:lnTo>
                      <a:lnTo>
                        <a:pt x="18" y="16"/>
                      </a:lnTo>
                      <a:lnTo>
                        <a:pt x="22" y="11"/>
                      </a:ln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22" y="11"/>
                      </a:lnTo>
                      <a:lnTo>
                        <a:pt x="18" y="21"/>
                      </a:lnTo>
                      <a:lnTo>
                        <a:pt x="16" y="27"/>
                      </a:lnTo>
                      <a:lnTo>
                        <a:pt x="8" y="27"/>
                      </a:lnTo>
                      <a:lnTo>
                        <a:pt x="5" y="27"/>
                      </a:lnTo>
                      <a:lnTo>
                        <a:pt x="2" y="16"/>
                      </a:lnTo>
                      <a:lnTo>
                        <a:pt x="0" y="11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81" name="Freeform 658"/>
                <p:cNvSpPr>
                  <a:spLocks/>
                </p:cNvSpPr>
                <p:nvPr/>
              </p:nvSpPr>
              <p:spPr bwMode="auto">
                <a:xfrm>
                  <a:off x="1721" y="1250"/>
                  <a:ext cx="6" cy="8"/>
                </a:xfrm>
                <a:custGeom>
                  <a:avLst/>
                  <a:gdLst>
                    <a:gd name="T0" fmla="*/ 1 w 22"/>
                    <a:gd name="T1" fmla="*/ 3 h 30"/>
                    <a:gd name="T2" fmla="*/ 1 w 22"/>
                    <a:gd name="T3" fmla="*/ 4 h 30"/>
                    <a:gd name="T4" fmla="*/ 1 w 22"/>
                    <a:gd name="T5" fmla="*/ 6 h 30"/>
                    <a:gd name="T6" fmla="*/ 2 w 22"/>
                    <a:gd name="T7" fmla="*/ 7 h 30"/>
                    <a:gd name="T8" fmla="*/ 4 w 22"/>
                    <a:gd name="T9" fmla="*/ 7 h 30"/>
                    <a:gd name="T10" fmla="*/ 5 w 22"/>
                    <a:gd name="T11" fmla="*/ 4 h 30"/>
                    <a:gd name="T12" fmla="*/ 6 w 22"/>
                    <a:gd name="T13" fmla="*/ 3 h 30"/>
                    <a:gd name="T14" fmla="*/ 4 w 22"/>
                    <a:gd name="T15" fmla="*/ 0 h 30"/>
                    <a:gd name="T16" fmla="*/ 6 w 22"/>
                    <a:gd name="T17" fmla="*/ 1 h 30"/>
                    <a:gd name="T18" fmla="*/ 6 w 22"/>
                    <a:gd name="T19" fmla="*/ 4 h 30"/>
                    <a:gd name="T20" fmla="*/ 5 w 22"/>
                    <a:gd name="T21" fmla="*/ 7 h 30"/>
                    <a:gd name="T22" fmla="*/ 4 w 22"/>
                    <a:gd name="T23" fmla="*/ 8 h 30"/>
                    <a:gd name="T24" fmla="*/ 3 w 22"/>
                    <a:gd name="T25" fmla="*/ 8 h 30"/>
                    <a:gd name="T26" fmla="*/ 1 w 22"/>
                    <a:gd name="T27" fmla="*/ 7 h 30"/>
                    <a:gd name="T28" fmla="*/ 1 w 22"/>
                    <a:gd name="T29" fmla="*/ 6 h 30"/>
                    <a:gd name="T30" fmla="*/ 0 w 22"/>
                    <a:gd name="T31" fmla="*/ 4 h 30"/>
                    <a:gd name="T32" fmla="*/ 1 w 22"/>
                    <a:gd name="T33" fmla="*/ 3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0">
                      <a:moveTo>
                        <a:pt x="2" y="10"/>
                      </a:moveTo>
                      <a:lnTo>
                        <a:pt x="2" y="15"/>
                      </a:lnTo>
                      <a:lnTo>
                        <a:pt x="5" y="21"/>
                      </a:lnTo>
                      <a:lnTo>
                        <a:pt x="8" y="26"/>
                      </a:lnTo>
                      <a:lnTo>
                        <a:pt x="16" y="26"/>
                      </a:lnTo>
                      <a:lnTo>
                        <a:pt x="18" y="15"/>
                      </a:lnTo>
                      <a:lnTo>
                        <a:pt x="22" y="10"/>
                      </a:lnTo>
                      <a:lnTo>
                        <a:pt x="16" y="0"/>
                      </a:lnTo>
                      <a:lnTo>
                        <a:pt x="22" y="5"/>
                      </a:lnTo>
                      <a:lnTo>
                        <a:pt x="22" y="15"/>
                      </a:lnTo>
                      <a:lnTo>
                        <a:pt x="18" y="26"/>
                      </a:lnTo>
                      <a:lnTo>
                        <a:pt x="16" y="30"/>
                      </a:lnTo>
                      <a:lnTo>
                        <a:pt x="10" y="30"/>
                      </a:lnTo>
                      <a:lnTo>
                        <a:pt x="5" y="26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82" name="Freeform 659"/>
                <p:cNvSpPr>
                  <a:spLocks/>
                </p:cNvSpPr>
                <p:nvPr/>
              </p:nvSpPr>
              <p:spPr bwMode="auto">
                <a:xfrm>
                  <a:off x="1728" y="1250"/>
                  <a:ext cx="7" cy="8"/>
                </a:xfrm>
                <a:custGeom>
                  <a:avLst/>
                  <a:gdLst>
                    <a:gd name="T0" fmla="*/ 1 w 25"/>
                    <a:gd name="T1" fmla="*/ 3 h 30"/>
                    <a:gd name="T2" fmla="*/ 1 w 25"/>
                    <a:gd name="T3" fmla="*/ 4 h 30"/>
                    <a:gd name="T4" fmla="*/ 2 w 25"/>
                    <a:gd name="T5" fmla="*/ 6 h 30"/>
                    <a:gd name="T6" fmla="*/ 3 w 25"/>
                    <a:gd name="T7" fmla="*/ 7 h 30"/>
                    <a:gd name="T8" fmla="*/ 5 w 25"/>
                    <a:gd name="T9" fmla="*/ 7 h 30"/>
                    <a:gd name="T10" fmla="*/ 6 w 25"/>
                    <a:gd name="T11" fmla="*/ 4 h 30"/>
                    <a:gd name="T12" fmla="*/ 6 w 25"/>
                    <a:gd name="T13" fmla="*/ 3 h 30"/>
                    <a:gd name="T14" fmla="*/ 5 w 25"/>
                    <a:gd name="T15" fmla="*/ 0 h 30"/>
                    <a:gd name="T16" fmla="*/ 7 w 25"/>
                    <a:gd name="T17" fmla="*/ 1 h 30"/>
                    <a:gd name="T18" fmla="*/ 7 w 25"/>
                    <a:gd name="T19" fmla="*/ 4 h 30"/>
                    <a:gd name="T20" fmla="*/ 6 w 25"/>
                    <a:gd name="T21" fmla="*/ 7 h 30"/>
                    <a:gd name="T22" fmla="*/ 5 w 25"/>
                    <a:gd name="T23" fmla="*/ 8 h 30"/>
                    <a:gd name="T24" fmla="*/ 3 w 25"/>
                    <a:gd name="T25" fmla="*/ 8 h 30"/>
                    <a:gd name="T26" fmla="*/ 2 w 25"/>
                    <a:gd name="T27" fmla="*/ 7 h 30"/>
                    <a:gd name="T28" fmla="*/ 1 w 25"/>
                    <a:gd name="T29" fmla="*/ 6 h 30"/>
                    <a:gd name="T30" fmla="*/ 0 w 25"/>
                    <a:gd name="T31" fmla="*/ 4 h 30"/>
                    <a:gd name="T32" fmla="*/ 1 w 25"/>
                    <a:gd name="T33" fmla="*/ 3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5" h="30">
                      <a:moveTo>
                        <a:pt x="4" y="10"/>
                      </a:moveTo>
                      <a:lnTo>
                        <a:pt x="4" y="15"/>
                      </a:lnTo>
                      <a:lnTo>
                        <a:pt x="6" y="21"/>
                      </a:lnTo>
                      <a:lnTo>
                        <a:pt x="9" y="26"/>
                      </a:lnTo>
                      <a:lnTo>
                        <a:pt x="17" y="26"/>
                      </a:lnTo>
                      <a:lnTo>
                        <a:pt x="22" y="15"/>
                      </a:lnTo>
                      <a:lnTo>
                        <a:pt x="22" y="10"/>
                      </a:lnTo>
                      <a:lnTo>
                        <a:pt x="19" y="0"/>
                      </a:lnTo>
                      <a:lnTo>
                        <a:pt x="25" y="5"/>
                      </a:lnTo>
                      <a:lnTo>
                        <a:pt x="25" y="15"/>
                      </a:lnTo>
                      <a:lnTo>
                        <a:pt x="22" y="26"/>
                      </a:lnTo>
                      <a:lnTo>
                        <a:pt x="19" y="30"/>
                      </a:lnTo>
                      <a:lnTo>
                        <a:pt x="12" y="30"/>
                      </a:lnTo>
                      <a:lnTo>
                        <a:pt x="6" y="26"/>
                      </a:lnTo>
                      <a:lnTo>
                        <a:pt x="4" y="21"/>
                      </a:lnTo>
                      <a:lnTo>
                        <a:pt x="0" y="15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83" name="Freeform 660"/>
                <p:cNvSpPr>
                  <a:spLocks/>
                </p:cNvSpPr>
                <p:nvPr/>
              </p:nvSpPr>
              <p:spPr bwMode="auto">
                <a:xfrm>
                  <a:off x="1728" y="1240"/>
                  <a:ext cx="7" cy="7"/>
                </a:xfrm>
                <a:custGeom>
                  <a:avLst/>
                  <a:gdLst>
                    <a:gd name="T0" fmla="*/ 1 w 25"/>
                    <a:gd name="T1" fmla="*/ 1 h 32"/>
                    <a:gd name="T2" fmla="*/ 1 w 25"/>
                    <a:gd name="T3" fmla="*/ 4 h 32"/>
                    <a:gd name="T4" fmla="*/ 2 w 25"/>
                    <a:gd name="T5" fmla="*/ 5 h 32"/>
                    <a:gd name="T6" fmla="*/ 3 w 25"/>
                    <a:gd name="T7" fmla="*/ 6 h 32"/>
                    <a:gd name="T8" fmla="*/ 5 w 25"/>
                    <a:gd name="T9" fmla="*/ 6 h 32"/>
                    <a:gd name="T10" fmla="*/ 6 w 25"/>
                    <a:gd name="T11" fmla="*/ 5 h 32"/>
                    <a:gd name="T12" fmla="*/ 7 w 25"/>
                    <a:gd name="T13" fmla="*/ 2 h 32"/>
                    <a:gd name="T14" fmla="*/ 5 w 25"/>
                    <a:gd name="T15" fmla="*/ 0 h 32"/>
                    <a:gd name="T16" fmla="*/ 7 w 25"/>
                    <a:gd name="T17" fmla="*/ 1 h 32"/>
                    <a:gd name="T18" fmla="*/ 7 w 25"/>
                    <a:gd name="T19" fmla="*/ 4 h 32"/>
                    <a:gd name="T20" fmla="*/ 6 w 25"/>
                    <a:gd name="T21" fmla="*/ 6 h 32"/>
                    <a:gd name="T22" fmla="*/ 5 w 25"/>
                    <a:gd name="T23" fmla="*/ 7 h 32"/>
                    <a:gd name="T24" fmla="*/ 3 w 25"/>
                    <a:gd name="T25" fmla="*/ 7 h 32"/>
                    <a:gd name="T26" fmla="*/ 2 w 25"/>
                    <a:gd name="T27" fmla="*/ 6 h 32"/>
                    <a:gd name="T28" fmla="*/ 1 w 25"/>
                    <a:gd name="T29" fmla="*/ 5 h 32"/>
                    <a:gd name="T30" fmla="*/ 0 w 25"/>
                    <a:gd name="T31" fmla="*/ 4 h 32"/>
                    <a:gd name="T32" fmla="*/ 1 w 25"/>
                    <a:gd name="T33" fmla="*/ 1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5" h="32">
                      <a:moveTo>
                        <a:pt x="4" y="6"/>
                      </a:moveTo>
                      <a:lnTo>
                        <a:pt x="4" y="16"/>
                      </a:lnTo>
                      <a:lnTo>
                        <a:pt x="6" y="21"/>
                      </a:lnTo>
                      <a:lnTo>
                        <a:pt x="9" y="27"/>
                      </a:lnTo>
                      <a:lnTo>
                        <a:pt x="17" y="27"/>
                      </a:lnTo>
                      <a:lnTo>
                        <a:pt x="22" y="21"/>
                      </a:lnTo>
                      <a:lnTo>
                        <a:pt x="25" y="11"/>
                      </a:lnTo>
                      <a:lnTo>
                        <a:pt x="19" y="0"/>
                      </a:lnTo>
                      <a:lnTo>
                        <a:pt x="25" y="6"/>
                      </a:lnTo>
                      <a:lnTo>
                        <a:pt x="25" y="16"/>
                      </a:lnTo>
                      <a:lnTo>
                        <a:pt x="22" y="27"/>
                      </a:lnTo>
                      <a:lnTo>
                        <a:pt x="19" y="32"/>
                      </a:lnTo>
                      <a:lnTo>
                        <a:pt x="12" y="32"/>
                      </a:lnTo>
                      <a:lnTo>
                        <a:pt x="6" y="27"/>
                      </a:lnTo>
                      <a:lnTo>
                        <a:pt x="4" y="21"/>
                      </a:lnTo>
                      <a:lnTo>
                        <a:pt x="0" y="1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84" name="Freeform 661"/>
                <p:cNvSpPr>
                  <a:spLocks/>
                </p:cNvSpPr>
                <p:nvPr/>
              </p:nvSpPr>
              <p:spPr bwMode="auto">
                <a:xfrm>
                  <a:off x="1728" y="1228"/>
                  <a:ext cx="9" cy="7"/>
                </a:xfrm>
                <a:custGeom>
                  <a:avLst/>
                  <a:gdLst>
                    <a:gd name="T0" fmla="*/ 1 w 29"/>
                    <a:gd name="T1" fmla="*/ 1 h 26"/>
                    <a:gd name="T2" fmla="*/ 1 w 29"/>
                    <a:gd name="T3" fmla="*/ 3 h 26"/>
                    <a:gd name="T4" fmla="*/ 2 w 29"/>
                    <a:gd name="T5" fmla="*/ 4 h 26"/>
                    <a:gd name="T6" fmla="*/ 4 w 29"/>
                    <a:gd name="T7" fmla="*/ 6 h 26"/>
                    <a:gd name="T8" fmla="*/ 6 w 29"/>
                    <a:gd name="T9" fmla="*/ 6 h 26"/>
                    <a:gd name="T10" fmla="*/ 8 w 29"/>
                    <a:gd name="T11" fmla="*/ 4 h 26"/>
                    <a:gd name="T12" fmla="*/ 8 w 29"/>
                    <a:gd name="T13" fmla="*/ 3 h 26"/>
                    <a:gd name="T14" fmla="*/ 7 w 29"/>
                    <a:gd name="T15" fmla="*/ 0 h 26"/>
                    <a:gd name="T16" fmla="*/ 9 w 29"/>
                    <a:gd name="T17" fmla="*/ 1 h 26"/>
                    <a:gd name="T18" fmla="*/ 9 w 29"/>
                    <a:gd name="T19" fmla="*/ 3 h 26"/>
                    <a:gd name="T20" fmla="*/ 8 w 29"/>
                    <a:gd name="T21" fmla="*/ 6 h 26"/>
                    <a:gd name="T22" fmla="*/ 6 w 29"/>
                    <a:gd name="T23" fmla="*/ 7 h 26"/>
                    <a:gd name="T24" fmla="*/ 4 w 29"/>
                    <a:gd name="T25" fmla="*/ 7 h 26"/>
                    <a:gd name="T26" fmla="*/ 2 w 29"/>
                    <a:gd name="T27" fmla="*/ 7 h 26"/>
                    <a:gd name="T28" fmla="*/ 1 w 29"/>
                    <a:gd name="T29" fmla="*/ 4 h 26"/>
                    <a:gd name="T30" fmla="*/ 0 w 29"/>
                    <a:gd name="T31" fmla="*/ 3 h 26"/>
                    <a:gd name="T32" fmla="*/ 1 w 29"/>
                    <a:gd name="T33" fmla="*/ 1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9" h="26">
                      <a:moveTo>
                        <a:pt x="4" y="5"/>
                      </a:moveTo>
                      <a:lnTo>
                        <a:pt x="4" y="11"/>
                      </a:lnTo>
                      <a:lnTo>
                        <a:pt x="6" y="15"/>
                      </a:lnTo>
                      <a:lnTo>
                        <a:pt x="12" y="21"/>
                      </a:lnTo>
                      <a:lnTo>
                        <a:pt x="19" y="21"/>
                      </a:lnTo>
                      <a:lnTo>
                        <a:pt x="25" y="15"/>
                      </a:lnTo>
                      <a:lnTo>
                        <a:pt x="25" y="11"/>
                      </a:lnTo>
                      <a:lnTo>
                        <a:pt x="22" y="0"/>
                      </a:lnTo>
                      <a:lnTo>
                        <a:pt x="29" y="5"/>
                      </a:lnTo>
                      <a:lnTo>
                        <a:pt x="29" y="11"/>
                      </a:lnTo>
                      <a:lnTo>
                        <a:pt x="25" y="21"/>
                      </a:lnTo>
                      <a:lnTo>
                        <a:pt x="19" y="26"/>
                      </a:lnTo>
                      <a:lnTo>
                        <a:pt x="12" y="26"/>
                      </a:lnTo>
                      <a:lnTo>
                        <a:pt x="6" y="26"/>
                      </a:lnTo>
                      <a:lnTo>
                        <a:pt x="4" y="15"/>
                      </a:lnTo>
                      <a:lnTo>
                        <a:pt x="0" y="11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85" name="Freeform 662"/>
                <p:cNvSpPr>
                  <a:spLocks/>
                </p:cNvSpPr>
                <p:nvPr/>
              </p:nvSpPr>
              <p:spPr bwMode="auto">
                <a:xfrm>
                  <a:off x="1729" y="1218"/>
                  <a:ext cx="8" cy="8"/>
                </a:xfrm>
                <a:custGeom>
                  <a:avLst/>
                  <a:gdLst>
                    <a:gd name="T0" fmla="*/ 1 w 25"/>
                    <a:gd name="T1" fmla="*/ 2 h 30"/>
                    <a:gd name="T2" fmla="*/ 1 w 25"/>
                    <a:gd name="T3" fmla="*/ 4 h 30"/>
                    <a:gd name="T4" fmla="*/ 2 w 25"/>
                    <a:gd name="T5" fmla="*/ 5 h 30"/>
                    <a:gd name="T6" fmla="*/ 3 w 25"/>
                    <a:gd name="T7" fmla="*/ 6 h 30"/>
                    <a:gd name="T8" fmla="*/ 5 w 25"/>
                    <a:gd name="T9" fmla="*/ 5 h 30"/>
                    <a:gd name="T10" fmla="*/ 7 w 25"/>
                    <a:gd name="T11" fmla="*/ 4 h 30"/>
                    <a:gd name="T12" fmla="*/ 8 w 25"/>
                    <a:gd name="T13" fmla="*/ 2 h 30"/>
                    <a:gd name="T14" fmla="*/ 6 w 25"/>
                    <a:gd name="T15" fmla="*/ 0 h 30"/>
                    <a:gd name="T16" fmla="*/ 8 w 25"/>
                    <a:gd name="T17" fmla="*/ 1 h 30"/>
                    <a:gd name="T18" fmla="*/ 8 w 25"/>
                    <a:gd name="T19" fmla="*/ 4 h 30"/>
                    <a:gd name="T20" fmla="*/ 7 w 25"/>
                    <a:gd name="T21" fmla="*/ 5 h 30"/>
                    <a:gd name="T22" fmla="*/ 6 w 25"/>
                    <a:gd name="T23" fmla="*/ 8 h 30"/>
                    <a:gd name="T24" fmla="*/ 3 w 25"/>
                    <a:gd name="T25" fmla="*/ 8 h 30"/>
                    <a:gd name="T26" fmla="*/ 2 w 25"/>
                    <a:gd name="T27" fmla="*/ 6 h 30"/>
                    <a:gd name="T28" fmla="*/ 1 w 25"/>
                    <a:gd name="T29" fmla="*/ 5 h 30"/>
                    <a:gd name="T30" fmla="*/ 0 w 25"/>
                    <a:gd name="T31" fmla="*/ 4 h 30"/>
                    <a:gd name="T32" fmla="*/ 1 w 25"/>
                    <a:gd name="T33" fmla="*/ 2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5" h="30">
                      <a:moveTo>
                        <a:pt x="2" y="9"/>
                      </a:moveTo>
                      <a:lnTo>
                        <a:pt x="2" y="14"/>
                      </a:lnTo>
                      <a:lnTo>
                        <a:pt x="5" y="19"/>
                      </a:lnTo>
                      <a:lnTo>
                        <a:pt x="8" y="24"/>
                      </a:lnTo>
                      <a:lnTo>
                        <a:pt x="15" y="19"/>
                      </a:lnTo>
                      <a:lnTo>
                        <a:pt x="21" y="14"/>
                      </a:lnTo>
                      <a:lnTo>
                        <a:pt x="25" y="9"/>
                      </a:lnTo>
                      <a:lnTo>
                        <a:pt x="18" y="0"/>
                      </a:lnTo>
                      <a:lnTo>
                        <a:pt x="25" y="4"/>
                      </a:lnTo>
                      <a:lnTo>
                        <a:pt x="25" y="14"/>
                      </a:lnTo>
                      <a:lnTo>
                        <a:pt x="21" y="19"/>
                      </a:lnTo>
                      <a:lnTo>
                        <a:pt x="18" y="30"/>
                      </a:lnTo>
                      <a:lnTo>
                        <a:pt x="10" y="30"/>
                      </a:lnTo>
                      <a:lnTo>
                        <a:pt x="5" y="24"/>
                      </a:lnTo>
                      <a:lnTo>
                        <a:pt x="2" y="19"/>
                      </a:lnTo>
                      <a:lnTo>
                        <a:pt x="0" y="14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86" name="Freeform 663"/>
                <p:cNvSpPr>
                  <a:spLocks/>
                </p:cNvSpPr>
                <p:nvPr/>
              </p:nvSpPr>
              <p:spPr bwMode="auto">
                <a:xfrm>
                  <a:off x="1713" y="1228"/>
                  <a:ext cx="7" cy="8"/>
                </a:xfrm>
                <a:custGeom>
                  <a:avLst/>
                  <a:gdLst>
                    <a:gd name="T0" fmla="*/ 1 w 23"/>
                    <a:gd name="T1" fmla="*/ 1 h 31"/>
                    <a:gd name="T2" fmla="*/ 1 w 23"/>
                    <a:gd name="T3" fmla="*/ 4 h 31"/>
                    <a:gd name="T4" fmla="*/ 2 w 23"/>
                    <a:gd name="T5" fmla="*/ 5 h 31"/>
                    <a:gd name="T6" fmla="*/ 2 w 23"/>
                    <a:gd name="T7" fmla="*/ 7 h 31"/>
                    <a:gd name="T8" fmla="*/ 5 w 23"/>
                    <a:gd name="T9" fmla="*/ 7 h 31"/>
                    <a:gd name="T10" fmla="*/ 6 w 23"/>
                    <a:gd name="T11" fmla="*/ 4 h 31"/>
                    <a:gd name="T12" fmla="*/ 6 w 23"/>
                    <a:gd name="T13" fmla="*/ 3 h 31"/>
                    <a:gd name="T14" fmla="*/ 6 w 23"/>
                    <a:gd name="T15" fmla="*/ 0 h 31"/>
                    <a:gd name="T16" fmla="*/ 7 w 23"/>
                    <a:gd name="T17" fmla="*/ 1 h 31"/>
                    <a:gd name="T18" fmla="*/ 7 w 23"/>
                    <a:gd name="T19" fmla="*/ 4 h 31"/>
                    <a:gd name="T20" fmla="*/ 6 w 23"/>
                    <a:gd name="T21" fmla="*/ 7 h 31"/>
                    <a:gd name="T22" fmla="*/ 6 w 23"/>
                    <a:gd name="T23" fmla="*/ 8 h 31"/>
                    <a:gd name="T24" fmla="*/ 3 w 23"/>
                    <a:gd name="T25" fmla="*/ 8 h 31"/>
                    <a:gd name="T26" fmla="*/ 2 w 23"/>
                    <a:gd name="T27" fmla="*/ 7 h 31"/>
                    <a:gd name="T28" fmla="*/ 1 w 23"/>
                    <a:gd name="T29" fmla="*/ 5 h 31"/>
                    <a:gd name="T30" fmla="*/ 0 w 23"/>
                    <a:gd name="T31" fmla="*/ 4 h 31"/>
                    <a:gd name="T32" fmla="*/ 1 w 23"/>
                    <a:gd name="T33" fmla="*/ 1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" h="31">
                      <a:moveTo>
                        <a:pt x="2" y="5"/>
                      </a:moveTo>
                      <a:lnTo>
                        <a:pt x="2" y="15"/>
                      </a:lnTo>
                      <a:lnTo>
                        <a:pt x="5" y="21"/>
                      </a:lnTo>
                      <a:lnTo>
                        <a:pt x="7" y="26"/>
                      </a:lnTo>
                      <a:lnTo>
                        <a:pt x="15" y="26"/>
                      </a:lnTo>
                      <a:lnTo>
                        <a:pt x="20" y="15"/>
                      </a:lnTo>
                      <a:lnTo>
                        <a:pt x="20" y="11"/>
                      </a:lnTo>
                      <a:lnTo>
                        <a:pt x="19" y="0"/>
                      </a:lnTo>
                      <a:lnTo>
                        <a:pt x="23" y="5"/>
                      </a:lnTo>
                      <a:lnTo>
                        <a:pt x="23" y="15"/>
                      </a:lnTo>
                      <a:lnTo>
                        <a:pt x="20" y="26"/>
                      </a:lnTo>
                      <a:lnTo>
                        <a:pt x="19" y="31"/>
                      </a:lnTo>
                      <a:lnTo>
                        <a:pt x="10" y="31"/>
                      </a:lnTo>
                      <a:lnTo>
                        <a:pt x="5" y="26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87" name="Freeform 664"/>
                <p:cNvSpPr>
                  <a:spLocks/>
                </p:cNvSpPr>
                <p:nvPr/>
              </p:nvSpPr>
              <p:spPr bwMode="auto">
                <a:xfrm>
                  <a:off x="1712" y="1238"/>
                  <a:ext cx="6" cy="8"/>
                </a:xfrm>
                <a:custGeom>
                  <a:avLst/>
                  <a:gdLst>
                    <a:gd name="T0" fmla="*/ 1 w 23"/>
                    <a:gd name="T1" fmla="*/ 3 h 31"/>
                    <a:gd name="T2" fmla="*/ 1 w 23"/>
                    <a:gd name="T3" fmla="*/ 4 h 31"/>
                    <a:gd name="T4" fmla="*/ 1 w 23"/>
                    <a:gd name="T5" fmla="*/ 5 h 31"/>
                    <a:gd name="T6" fmla="*/ 2 w 23"/>
                    <a:gd name="T7" fmla="*/ 6 h 31"/>
                    <a:gd name="T8" fmla="*/ 4 w 23"/>
                    <a:gd name="T9" fmla="*/ 6 h 31"/>
                    <a:gd name="T10" fmla="*/ 6 w 23"/>
                    <a:gd name="T11" fmla="*/ 4 h 31"/>
                    <a:gd name="T12" fmla="*/ 6 w 23"/>
                    <a:gd name="T13" fmla="*/ 3 h 31"/>
                    <a:gd name="T14" fmla="*/ 5 w 23"/>
                    <a:gd name="T15" fmla="*/ 0 h 31"/>
                    <a:gd name="T16" fmla="*/ 6 w 23"/>
                    <a:gd name="T17" fmla="*/ 1 h 31"/>
                    <a:gd name="T18" fmla="*/ 6 w 23"/>
                    <a:gd name="T19" fmla="*/ 4 h 31"/>
                    <a:gd name="T20" fmla="*/ 6 w 23"/>
                    <a:gd name="T21" fmla="*/ 6 h 31"/>
                    <a:gd name="T22" fmla="*/ 5 w 23"/>
                    <a:gd name="T23" fmla="*/ 8 h 31"/>
                    <a:gd name="T24" fmla="*/ 3 w 23"/>
                    <a:gd name="T25" fmla="*/ 8 h 31"/>
                    <a:gd name="T26" fmla="*/ 1 w 23"/>
                    <a:gd name="T27" fmla="*/ 6 h 31"/>
                    <a:gd name="T28" fmla="*/ 1 w 23"/>
                    <a:gd name="T29" fmla="*/ 5 h 31"/>
                    <a:gd name="T30" fmla="*/ 0 w 23"/>
                    <a:gd name="T31" fmla="*/ 4 h 31"/>
                    <a:gd name="T32" fmla="*/ 1 w 23"/>
                    <a:gd name="T33" fmla="*/ 3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" h="31">
                      <a:moveTo>
                        <a:pt x="3" y="10"/>
                      </a:moveTo>
                      <a:lnTo>
                        <a:pt x="3" y="15"/>
                      </a:lnTo>
                      <a:lnTo>
                        <a:pt x="5" y="20"/>
                      </a:lnTo>
                      <a:lnTo>
                        <a:pt x="8" y="25"/>
                      </a:lnTo>
                      <a:lnTo>
                        <a:pt x="16" y="25"/>
                      </a:lnTo>
                      <a:lnTo>
                        <a:pt x="22" y="15"/>
                      </a:lnTo>
                      <a:lnTo>
                        <a:pt x="23" y="10"/>
                      </a:lnTo>
                      <a:lnTo>
                        <a:pt x="18" y="0"/>
                      </a:lnTo>
                      <a:lnTo>
                        <a:pt x="23" y="4"/>
                      </a:lnTo>
                      <a:lnTo>
                        <a:pt x="23" y="15"/>
                      </a:lnTo>
                      <a:lnTo>
                        <a:pt x="22" y="25"/>
                      </a:lnTo>
                      <a:lnTo>
                        <a:pt x="18" y="31"/>
                      </a:lnTo>
                      <a:lnTo>
                        <a:pt x="10" y="31"/>
                      </a:lnTo>
                      <a:lnTo>
                        <a:pt x="5" y="25"/>
                      </a:lnTo>
                      <a:lnTo>
                        <a:pt x="3" y="20"/>
                      </a:lnTo>
                      <a:lnTo>
                        <a:pt x="0" y="15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88" name="Freeform 665"/>
                <p:cNvSpPr>
                  <a:spLocks/>
                </p:cNvSpPr>
                <p:nvPr/>
              </p:nvSpPr>
              <p:spPr bwMode="auto">
                <a:xfrm>
                  <a:off x="1712" y="1249"/>
                  <a:ext cx="6" cy="9"/>
                </a:xfrm>
                <a:custGeom>
                  <a:avLst/>
                  <a:gdLst>
                    <a:gd name="T0" fmla="*/ 1 w 23"/>
                    <a:gd name="T1" fmla="*/ 3 h 35"/>
                    <a:gd name="T2" fmla="*/ 1 w 23"/>
                    <a:gd name="T3" fmla="*/ 4 h 35"/>
                    <a:gd name="T4" fmla="*/ 1 w 23"/>
                    <a:gd name="T5" fmla="*/ 7 h 35"/>
                    <a:gd name="T6" fmla="*/ 2 w 23"/>
                    <a:gd name="T7" fmla="*/ 8 h 35"/>
                    <a:gd name="T8" fmla="*/ 4 w 23"/>
                    <a:gd name="T9" fmla="*/ 7 h 35"/>
                    <a:gd name="T10" fmla="*/ 6 w 23"/>
                    <a:gd name="T11" fmla="*/ 5 h 35"/>
                    <a:gd name="T12" fmla="*/ 6 w 23"/>
                    <a:gd name="T13" fmla="*/ 3 h 35"/>
                    <a:gd name="T14" fmla="*/ 5 w 23"/>
                    <a:gd name="T15" fmla="*/ 0 h 35"/>
                    <a:gd name="T16" fmla="*/ 6 w 23"/>
                    <a:gd name="T17" fmla="*/ 1 h 35"/>
                    <a:gd name="T18" fmla="*/ 6 w 23"/>
                    <a:gd name="T19" fmla="*/ 4 h 35"/>
                    <a:gd name="T20" fmla="*/ 6 w 23"/>
                    <a:gd name="T21" fmla="*/ 7 h 35"/>
                    <a:gd name="T22" fmla="*/ 4 w 23"/>
                    <a:gd name="T23" fmla="*/ 9 h 35"/>
                    <a:gd name="T24" fmla="*/ 3 w 23"/>
                    <a:gd name="T25" fmla="*/ 9 h 35"/>
                    <a:gd name="T26" fmla="*/ 1 w 23"/>
                    <a:gd name="T27" fmla="*/ 8 h 35"/>
                    <a:gd name="T28" fmla="*/ 1 w 23"/>
                    <a:gd name="T29" fmla="*/ 7 h 35"/>
                    <a:gd name="T30" fmla="*/ 0 w 23"/>
                    <a:gd name="T31" fmla="*/ 4 h 35"/>
                    <a:gd name="T32" fmla="*/ 1 w 23"/>
                    <a:gd name="T33" fmla="*/ 3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" h="35">
                      <a:moveTo>
                        <a:pt x="3" y="10"/>
                      </a:moveTo>
                      <a:lnTo>
                        <a:pt x="3" y="15"/>
                      </a:lnTo>
                      <a:lnTo>
                        <a:pt x="5" y="26"/>
                      </a:lnTo>
                      <a:lnTo>
                        <a:pt x="8" y="31"/>
                      </a:lnTo>
                      <a:lnTo>
                        <a:pt x="16" y="26"/>
                      </a:lnTo>
                      <a:lnTo>
                        <a:pt x="22" y="20"/>
                      </a:lnTo>
                      <a:lnTo>
                        <a:pt x="22" y="10"/>
                      </a:ln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5"/>
                      </a:lnTo>
                      <a:lnTo>
                        <a:pt x="22" y="26"/>
                      </a:lnTo>
                      <a:lnTo>
                        <a:pt x="16" y="35"/>
                      </a:lnTo>
                      <a:lnTo>
                        <a:pt x="10" y="35"/>
                      </a:lnTo>
                      <a:lnTo>
                        <a:pt x="5" y="31"/>
                      </a:lnTo>
                      <a:lnTo>
                        <a:pt x="3" y="26"/>
                      </a:lnTo>
                      <a:lnTo>
                        <a:pt x="0" y="15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89" name="Freeform 666"/>
                <p:cNvSpPr>
                  <a:spLocks/>
                </p:cNvSpPr>
                <p:nvPr/>
              </p:nvSpPr>
              <p:spPr bwMode="auto">
                <a:xfrm>
                  <a:off x="1687" y="1260"/>
                  <a:ext cx="143" cy="10"/>
                </a:xfrm>
                <a:custGeom>
                  <a:avLst/>
                  <a:gdLst>
                    <a:gd name="T0" fmla="*/ 1 w 503"/>
                    <a:gd name="T1" fmla="*/ 10 h 40"/>
                    <a:gd name="T2" fmla="*/ 0 w 503"/>
                    <a:gd name="T3" fmla="*/ 0 h 40"/>
                    <a:gd name="T4" fmla="*/ 28 w 503"/>
                    <a:gd name="T5" fmla="*/ 3 h 40"/>
                    <a:gd name="T6" fmla="*/ 120 w 503"/>
                    <a:gd name="T7" fmla="*/ 5 h 40"/>
                    <a:gd name="T8" fmla="*/ 143 w 503"/>
                    <a:gd name="T9" fmla="*/ 5 h 40"/>
                    <a:gd name="T10" fmla="*/ 137 w 503"/>
                    <a:gd name="T11" fmla="*/ 9 h 40"/>
                    <a:gd name="T12" fmla="*/ 32 w 503"/>
                    <a:gd name="T13" fmla="*/ 6 h 40"/>
                    <a:gd name="T14" fmla="*/ 4 w 503"/>
                    <a:gd name="T15" fmla="*/ 4 h 40"/>
                    <a:gd name="T16" fmla="*/ 1 w 503"/>
                    <a:gd name="T17" fmla="*/ 10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03" h="40">
                      <a:moveTo>
                        <a:pt x="3" y="40"/>
                      </a:moveTo>
                      <a:lnTo>
                        <a:pt x="0" y="0"/>
                      </a:lnTo>
                      <a:lnTo>
                        <a:pt x="98" y="10"/>
                      </a:lnTo>
                      <a:lnTo>
                        <a:pt x="423" y="20"/>
                      </a:lnTo>
                      <a:lnTo>
                        <a:pt x="503" y="20"/>
                      </a:lnTo>
                      <a:lnTo>
                        <a:pt x="483" y="35"/>
                      </a:lnTo>
                      <a:lnTo>
                        <a:pt x="113" y="24"/>
                      </a:lnTo>
                      <a:lnTo>
                        <a:pt x="13" y="15"/>
                      </a:lnTo>
                      <a:lnTo>
                        <a:pt x="3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90" name="Freeform 667"/>
                <p:cNvSpPr>
                  <a:spLocks/>
                </p:cNvSpPr>
                <p:nvPr/>
              </p:nvSpPr>
              <p:spPr bwMode="auto">
                <a:xfrm>
                  <a:off x="1653" y="1233"/>
                  <a:ext cx="13" cy="9"/>
                </a:xfrm>
                <a:custGeom>
                  <a:avLst/>
                  <a:gdLst>
                    <a:gd name="T0" fmla="*/ 0 w 50"/>
                    <a:gd name="T1" fmla="*/ 0 h 35"/>
                    <a:gd name="T2" fmla="*/ 3 w 50"/>
                    <a:gd name="T3" fmla="*/ 6 h 35"/>
                    <a:gd name="T4" fmla="*/ 4 w 50"/>
                    <a:gd name="T5" fmla="*/ 8 h 35"/>
                    <a:gd name="T6" fmla="*/ 8 w 50"/>
                    <a:gd name="T7" fmla="*/ 8 h 35"/>
                    <a:gd name="T8" fmla="*/ 7 w 50"/>
                    <a:gd name="T9" fmla="*/ 4 h 35"/>
                    <a:gd name="T10" fmla="*/ 11 w 50"/>
                    <a:gd name="T11" fmla="*/ 4 h 35"/>
                    <a:gd name="T12" fmla="*/ 13 w 50"/>
                    <a:gd name="T13" fmla="*/ 8 h 35"/>
                    <a:gd name="T14" fmla="*/ 11 w 50"/>
                    <a:gd name="T15" fmla="*/ 8 h 35"/>
                    <a:gd name="T16" fmla="*/ 11 w 50"/>
                    <a:gd name="T17" fmla="*/ 6 h 35"/>
                    <a:gd name="T18" fmla="*/ 9 w 50"/>
                    <a:gd name="T19" fmla="*/ 6 h 35"/>
                    <a:gd name="T20" fmla="*/ 9 w 50"/>
                    <a:gd name="T21" fmla="*/ 9 h 35"/>
                    <a:gd name="T22" fmla="*/ 3 w 50"/>
                    <a:gd name="T23" fmla="*/ 9 h 35"/>
                    <a:gd name="T24" fmla="*/ 1 w 50"/>
                    <a:gd name="T25" fmla="*/ 6 h 35"/>
                    <a:gd name="T26" fmla="*/ 0 w 50"/>
                    <a:gd name="T27" fmla="*/ 3 h 35"/>
                    <a:gd name="T28" fmla="*/ 0 w 50"/>
                    <a:gd name="T29" fmla="*/ 0 h 3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0" h="35">
                      <a:moveTo>
                        <a:pt x="0" y="0"/>
                      </a:moveTo>
                      <a:lnTo>
                        <a:pt x="12" y="24"/>
                      </a:lnTo>
                      <a:lnTo>
                        <a:pt x="17" y="30"/>
                      </a:lnTo>
                      <a:lnTo>
                        <a:pt x="30" y="30"/>
                      </a:lnTo>
                      <a:lnTo>
                        <a:pt x="28" y="14"/>
                      </a:lnTo>
                      <a:lnTo>
                        <a:pt x="43" y="14"/>
                      </a:lnTo>
                      <a:lnTo>
                        <a:pt x="50" y="30"/>
                      </a:lnTo>
                      <a:lnTo>
                        <a:pt x="42" y="30"/>
                      </a:lnTo>
                      <a:lnTo>
                        <a:pt x="42" y="24"/>
                      </a:lnTo>
                      <a:lnTo>
                        <a:pt x="33" y="24"/>
                      </a:lnTo>
                      <a:lnTo>
                        <a:pt x="33" y="35"/>
                      </a:lnTo>
                      <a:lnTo>
                        <a:pt x="12" y="35"/>
                      </a:lnTo>
                      <a:lnTo>
                        <a:pt x="3" y="24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91" name="Freeform 668"/>
                <p:cNvSpPr>
                  <a:spLocks/>
                </p:cNvSpPr>
                <p:nvPr/>
              </p:nvSpPr>
              <p:spPr bwMode="auto">
                <a:xfrm>
                  <a:off x="1664" y="1213"/>
                  <a:ext cx="15" cy="29"/>
                </a:xfrm>
                <a:custGeom>
                  <a:avLst/>
                  <a:gdLst>
                    <a:gd name="T0" fmla="*/ 0 w 51"/>
                    <a:gd name="T1" fmla="*/ 28 h 116"/>
                    <a:gd name="T2" fmla="*/ 8 w 51"/>
                    <a:gd name="T3" fmla="*/ 28 h 116"/>
                    <a:gd name="T4" fmla="*/ 10 w 51"/>
                    <a:gd name="T5" fmla="*/ 25 h 116"/>
                    <a:gd name="T6" fmla="*/ 12 w 51"/>
                    <a:gd name="T7" fmla="*/ 22 h 116"/>
                    <a:gd name="T8" fmla="*/ 14 w 51"/>
                    <a:gd name="T9" fmla="*/ 0 h 116"/>
                    <a:gd name="T10" fmla="*/ 15 w 51"/>
                    <a:gd name="T11" fmla="*/ 0 h 116"/>
                    <a:gd name="T12" fmla="*/ 12 w 51"/>
                    <a:gd name="T13" fmla="*/ 24 h 116"/>
                    <a:gd name="T14" fmla="*/ 10 w 51"/>
                    <a:gd name="T15" fmla="*/ 28 h 116"/>
                    <a:gd name="T16" fmla="*/ 8 w 51"/>
                    <a:gd name="T17" fmla="*/ 29 h 116"/>
                    <a:gd name="T18" fmla="*/ 0 w 51"/>
                    <a:gd name="T19" fmla="*/ 29 h 116"/>
                    <a:gd name="T20" fmla="*/ 0 w 51"/>
                    <a:gd name="T21" fmla="*/ 2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116">
                      <a:moveTo>
                        <a:pt x="0" y="111"/>
                      </a:moveTo>
                      <a:lnTo>
                        <a:pt x="26" y="111"/>
                      </a:lnTo>
                      <a:lnTo>
                        <a:pt x="34" y="101"/>
                      </a:lnTo>
                      <a:lnTo>
                        <a:pt x="40" y="86"/>
                      </a:lnTo>
                      <a:lnTo>
                        <a:pt x="46" y="0"/>
                      </a:lnTo>
                      <a:lnTo>
                        <a:pt x="51" y="0"/>
                      </a:lnTo>
                      <a:lnTo>
                        <a:pt x="40" y="95"/>
                      </a:lnTo>
                      <a:lnTo>
                        <a:pt x="34" y="111"/>
                      </a:lnTo>
                      <a:lnTo>
                        <a:pt x="26" y="116"/>
                      </a:lnTo>
                      <a:lnTo>
                        <a:pt x="0" y="116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92" name="Freeform 669"/>
                <p:cNvSpPr>
                  <a:spLocks/>
                </p:cNvSpPr>
                <p:nvPr/>
              </p:nvSpPr>
              <p:spPr bwMode="auto">
                <a:xfrm>
                  <a:off x="1647" y="1228"/>
                  <a:ext cx="5" cy="24"/>
                </a:xfrm>
                <a:custGeom>
                  <a:avLst/>
                  <a:gdLst>
                    <a:gd name="T0" fmla="*/ 5 w 15"/>
                    <a:gd name="T1" fmla="*/ 0 h 96"/>
                    <a:gd name="T2" fmla="*/ 4 w 15"/>
                    <a:gd name="T3" fmla="*/ 10 h 96"/>
                    <a:gd name="T4" fmla="*/ 5 w 15"/>
                    <a:gd name="T5" fmla="*/ 24 h 96"/>
                    <a:gd name="T6" fmla="*/ 2 w 15"/>
                    <a:gd name="T7" fmla="*/ 24 h 96"/>
                    <a:gd name="T8" fmla="*/ 4 w 15"/>
                    <a:gd name="T9" fmla="*/ 23 h 96"/>
                    <a:gd name="T10" fmla="*/ 1 w 15"/>
                    <a:gd name="T11" fmla="*/ 22 h 96"/>
                    <a:gd name="T12" fmla="*/ 3 w 15"/>
                    <a:gd name="T13" fmla="*/ 20 h 96"/>
                    <a:gd name="T14" fmla="*/ 1 w 15"/>
                    <a:gd name="T15" fmla="*/ 19 h 96"/>
                    <a:gd name="T16" fmla="*/ 3 w 15"/>
                    <a:gd name="T17" fmla="*/ 18 h 96"/>
                    <a:gd name="T18" fmla="*/ 0 w 15"/>
                    <a:gd name="T19" fmla="*/ 17 h 96"/>
                    <a:gd name="T20" fmla="*/ 4 w 15"/>
                    <a:gd name="T21" fmla="*/ 17 h 96"/>
                    <a:gd name="T22" fmla="*/ 0 w 15"/>
                    <a:gd name="T23" fmla="*/ 14 h 96"/>
                    <a:gd name="T24" fmla="*/ 2 w 15"/>
                    <a:gd name="T25" fmla="*/ 14 h 96"/>
                    <a:gd name="T26" fmla="*/ 0 w 15"/>
                    <a:gd name="T27" fmla="*/ 11 h 96"/>
                    <a:gd name="T28" fmla="*/ 2 w 15"/>
                    <a:gd name="T29" fmla="*/ 11 h 96"/>
                    <a:gd name="T30" fmla="*/ 1 w 15"/>
                    <a:gd name="T31" fmla="*/ 10 h 96"/>
                    <a:gd name="T32" fmla="*/ 3 w 15"/>
                    <a:gd name="T33" fmla="*/ 9 h 96"/>
                    <a:gd name="T34" fmla="*/ 1 w 15"/>
                    <a:gd name="T35" fmla="*/ 7 h 96"/>
                    <a:gd name="T36" fmla="*/ 3 w 15"/>
                    <a:gd name="T37" fmla="*/ 8 h 96"/>
                    <a:gd name="T38" fmla="*/ 2 w 15"/>
                    <a:gd name="T39" fmla="*/ 5 h 96"/>
                    <a:gd name="T40" fmla="*/ 3 w 15"/>
                    <a:gd name="T41" fmla="*/ 5 h 96"/>
                    <a:gd name="T42" fmla="*/ 5 w 15"/>
                    <a:gd name="T43" fmla="*/ 0 h 9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5" h="96">
                      <a:moveTo>
                        <a:pt x="15" y="0"/>
                      </a:moveTo>
                      <a:lnTo>
                        <a:pt x="12" y="41"/>
                      </a:lnTo>
                      <a:lnTo>
                        <a:pt x="15" y="96"/>
                      </a:lnTo>
                      <a:lnTo>
                        <a:pt x="7" y="96"/>
                      </a:lnTo>
                      <a:lnTo>
                        <a:pt x="12" y="91"/>
                      </a:lnTo>
                      <a:lnTo>
                        <a:pt x="4" y="86"/>
                      </a:lnTo>
                      <a:lnTo>
                        <a:pt x="9" y="81"/>
                      </a:lnTo>
                      <a:lnTo>
                        <a:pt x="4" y="77"/>
                      </a:lnTo>
                      <a:lnTo>
                        <a:pt x="9" y="72"/>
                      </a:lnTo>
                      <a:lnTo>
                        <a:pt x="0" y="66"/>
                      </a:lnTo>
                      <a:lnTo>
                        <a:pt x="12" y="66"/>
                      </a:lnTo>
                      <a:lnTo>
                        <a:pt x="0" y="56"/>
                      </a:lnTo>
                      <a:lnTo>
                        <a:pt x="7" y="56"/>
                      </a:lnTo>
                      <a:lnTo>
                        <a:pt x="0" y="45"/>
                      </a:lnTo>
                      <a:lnTo>
                        <a:pt x="7" y="45"/>
                      </a:lnTo>
                      <a:lnTo>
                        <a:pt x="4" y="41"/>
                      </a:lnTo>
                      <a:lnTo>
                        <a:pt x="9" y="35"/>
                      </a:lnTo>
                      <a:lnTo>
                        <a:pt x="4" y="26"/>
                      </a:lnTo>
                      <a:lnTo>
                        <a:pt x="9" y="31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93" name="Freeform 670"/>
                <p:cNvSpPr>
                  <a:spLocks/>
                </p:cNvSpPr>
                <p:nvPr/>
              </p:nvSpPr>
              <p:spPr bwMode="auto">
                <a:xfrm>
                  <a:off x="1652" y="1251"/>
                  <a:ext cx="10" cy="9"/>
                </a:xfrm>
                <a:custGeom>
                  <a:avLst/>
                  <a:gdLst>
                    <a:gd name="T0" fmla="*/ 0 w 40"/>
                    <a:gd name="T1" fmla="*/ 0 h 36"/>
                    <a:gd name="T2" fmla="*/ 1 w 40"/>
                    <a:gd name="T3" fmla="*/ 3 h 36"/>
                    <a:gd name="T4" fmla="*/ 3 w 40"/>
                    <a:gd name="T5" fmla="*/ 5 h 36"/>
                    <a:gd name="T6" fmla="*/ 10 w 40"/>
                    <a:gd name="T7" fmla="*/ 5 h 36"/>
                    <a:gd name="T8" fmla="*/ 10 w 40"/>
                    <a:gd name="T9" fmla="*/ 6 h 36"/>
                    <a:gd name="T10" fmla="*/ 5 w 40"/>
                    <a:gd name="T11" fmla="*/ 6 h 36"/>
                    <a:gd name="T12" fmla="*/ 6 w 40"/>
                    <a:gd name="T13" fmla="*/ 9 h 36"/>
                    <a:gd name="T14" fmla="*/ 4 w 40"/>
                    <a:gd name="T15" fmla="*/ 8 h 36"/>
                    <a:gd name="T16" fmla="*/ 2 w 40"/>
                    <a:gd name="T17" fmla="*/ 6 h 36"/>
                    <a:gd name="T18" fmla="*/ 1 w 40"/>
                    <a:gd name="T19" fmla="*/ 3 h 36"/>
                    <a:gd name="T20" fmla="*/ 0 w 40"/>
                    <a:gd name="T21" fmla="*/ 0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0" h="36">
                      <a:moveTo>
                        <a:pt x="0" y="0"/>
                      </a:moveTo>
                      <a:lnTo>
                        <a:pt x="5" y="10"/>
                      </a:lnTo>
                      <a:lnTo>
                        <a:pt x="11" y="21"/>
                      </a:lnTo>
                      <a:lnTo>
                        <a:pt x="40" y="21"/>
                      </a:lnTo>
                      <a:lnTo>
                        <a:pt x="40" y="25"/>
                      </a:lnTo>
                      <a:lnTo>
                        <a:pt x="19" y="25"/>
                      </a:lnTo>
                      <a:lnTo>
                        <a:pt x="24" y="36"/>
                      </a:lnTo>
                      <a:lnTo>
                        <a:pt x="15" y="30"/>
                      </a:lnTo>
                      <a:lnTo>
                        <a:pt x="7" y="25"/>
                      </a:lnTo>
                      <a:lnTo>
                        <a:pt x="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94" name="Freeform 671"/>
                <p:cNvSpPr>
                  <a:spLocks/>
                </p:cNvSpPr>
                <p:nvPr/>
              </p:nvSpPr>
              <p:spPr bwMode="auto">
                <a:xfrm>
                  <a:off x="1662" y="1238"/>
                  <a:ext cx="2" cy="14"/>
                </a:xfrm>
                <a:custGeom>
                  <a:avLst/>
                  <a:gdLst>
                    <a:gd name="T0" fmla="*/ 2 w 10"/>
                    <a:gd name="T1" fmla="*/ 0 h 55"/>
                    <a:gd name="T2" fmla="*/ 1 w 10"/>
                    <a:gd name="T3" fmla="*/ 8 h 55"/>
                    <a:gd name="T4" fmla="*/ 0 w 10"/>
                    <a:gd name="T5" fmla="*/ 5 h 55"/>
                    <a:gd name="T6" fmla="*/ 0 w 10"/>
                    <a:gd name="T7" fmla="*/ 9 h 55"/>
                    <a:gd name="T8" fmla="*/ 0 w 10"/>
                    <a:gd name="T9" fmla="*/ 11 h 55"/>
                    <a:gd name="T10" fmla="*/ 0 w 10"/>
                    <a:gd name="T11" fmla="*/ 14 h 55"/>
                    <a:gd name="T12" fmla="*/ 1 w 10"/>
                    <a:gd name="T13" fmla="*/ 14 h 55"/>
                    <a:gd name="T14" fmla="*/ 0 w 10"/>
                    <a:gd name="T15" fmla="*/ 13 h 55"/>
                    <a:gd name="T16" fmla="*/ 0 w 10"/>
                    <a:gd name="T17" fmla="*/ 10 h 55"/>
                    <a:gd name="T18" fmla="*/ 2 w 10"/>
                    <a:gd name="T19" fmla="*/ 8 h 55"/>
                    <a:gd name="T20" fmla="*/ 2 w 10"/>
                    <a:gd name="T21" fmla="*/ 0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" h="55">
                      <a:moveTo>
                        <a:pt x="10" y="0"/>
                      </a:moveTo>
                      <a:lnTo>
                        <a:pt x="5" y="31"/>
                      </a:lnTo>
                      <a:lnTo>
                        <a:pt x="2" y="20"/>
                      </a:lnTo>
                      <a:lnTo>
                        <a:pt x="0" y="36"/>
                      </a:lnTo>
                      <a:lnTo>
                        <a:pt x="0" y="45"/>
                      </a:lnTo>
                      <a:lnTo>
                        <a:pt x="2" y="55"/>
                      </a:lnTo>
                      <a:lnTo>
                        <a:pt x="5" y="55"/>
                      </a:lnTo>
                      <a:lnTo>
                        <a:pt x="2" y="50"/>
                      </a:lnTo>
                      <a:lnTo>
                        <a:pt x="2" y="40"/>
                      </a:lnTo>
                      <a:lnTo>
                        <a:pt x="9" y="3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95" name="Freeform 672"/>
                <p:cNvSpPr>
                  <a:spLocks/>
                </p:cNvSpPr>
                <p:nvPr/>
              </p:nvSpPr>
              <p:spPr bwMode="auto">
                <a:xfrm>
                  <a:off x="1664" y="1249"/>
                  <a:ext cx="2" cy="3"/>
                </a:xfrm>
                <a:custGeom>
                  <a:avLst/>
                  <a:gdLst>
                    <a:gd name="T0" fmla="*/ 0 w 10"/>
                    <a:gd name="T1" fmla="*/ 3 h 15"/>
                    <a:gd name="T2" fmla="*/ 0 w 10"/>
                    <a:gd name="T3" fmla="*/ 2 h 15"/>
                    <a:gd name="T4" fmla="*/ 0 w 10"/>
                    <a:gd name="T5" fmla="*/ 1 h 15"/>
                    <a:gd name="T6" fmla="*/ 0 w 10"/>
                    <a:gd name="T7" fmla="*/ 0 h 15"/>
                    <a:gd name="T8" fmla="*/ 0 w 10"/>
                    <a:gd name="T9" fmla="*/ 1 h 15"/>
                    <a:gd name="T10" fmla="*/ 2 w 10"/>
                    <a:gd name="T11" fmla="*/ 1 h 15"/>
                    <a:gd name="T12" fmla="*/ 2 w 10"/>
                    <a:gd name="T13" fmla="*/ 1 h 15"/>
                    <a:gd name="T14" fmla="*/ 2 w 10"/>
                    <a:gd name="T15" fmla="*/ 2 h 15"/>
                    <a:gd name="T16" fmla="*/ 0 w 10"/>
                    <a:gd name="T17" fmla="*/ 3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5">
                      <a:moveTo>
                        <a:pt x="1" y="15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1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8" y="10"/>
                      </a:lnTo>
                      <a:lnTo>
                        <a:pt x="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96" name="Freeform 673"/>
                <p:cNvSpPr>
                  <a:spLocks/>
                </p:cNvSpPr>
                <p:nvPr/>
              </p:nvSpPr>
              <p:spPr bwMode="auto">
                <a:xfrm>
                  <a:off x="1662" y="1251"/>
                  <a:ext cx="8" cy="7"/>
                </a:xfrm>
                <a:custGeom>
                  <a:avLst/>
                  <a:gdLst>
                    <a:gd name="T0" fmla="*/ 0 w 27"/>
                    <a:gd name="T1" fmla="*/ 4 h 25"/>
                    <a:gd name="T2" fmla="*/ 1 w 27"/>
                    <a:gd name="T3" fmla="*/ 6 h 25"/>
                    <a:gd name="T4" fmla="*/ 3 w 27"/>
                    <a:gd name="T5" fmla="*/ 6 h 25"/>
                    <a:gd name="T6" fmla="*/ 5 w 27"/>
                    <a:gd name="T7" fmla="*/ 3 h 25"/>
                    <a:gd name="T8" fmla="*/ 7 w 27"/>
                    <a:gd name="T9" fmla="*/ 0 h 25"/>
                    <a:gd name="T10" fmla="*/ 7 w 27"/>
                    <a:gd name="T11" fmla="*/ 3 h 25"/>
                    <a:gd name="T12" fmla="*/ 5 w 27"/>
                    <a:gd name="T13" fmla="*/ 6 h 25"/>
                    <a:gd name="T14" fmla="*/ 7 w 27"/>
                    <a:gd name="T15" fmla="*/ 6 h 25"/>
                    <a:gd name="T16" fmla="*/ 8 w 27"/>
                    <a:gd name="T17" fmla="*/ 4 h 25"/>
                    <a:gd name="T18" fmla="*/ 7 w 27"/>
                    <a:gd name="T19" fmla="*/ 6 h 25"/>
                    <a:gd name="T20" fmla="*/ 6 w 27"/>
                    <a:gd name="T21" fmla="*/ 7 h 25"/>
                    <a:gd name="T22" fmla="*/ 3 w 27"/>
                    <a:gd name="T23" fmla="*/ 7 h 25"/>
                    <a:gd name="T24" fmla="*/ 1 w 27"/>
                    <a:gd name="T25" fmla="*/ 7 h 25"/>
                    <a:gd name="T26" fmla="*/ 0 w 27"/>
                    <a:gd name="T27" fmla="*/ 4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7" h="25">
                      <a:moveTo>
                        <a:pt x="0" y="16"/>
                      </a:moveTo>
                      <a:lnTo>
                        <a:pt x="2" y="21"/>
                      </a:lnTo>
                      <a:lnTo>
                        <a:pt x="10" y="21"/>
                      </a:lnTo>
                      <a:lnTo>
                        <a:pt x="17" y="10"/>
                      </a:lnTo>
                      <a:lnTo>
                        <a:pt x="25" y="0"/>
                      </a:lnTo>
                      <a:lnTo>
                        <a:pt x="22" y="10"/>
                      </a:lnTo>
                      <a:lnTo>
                        <a:pt x="17" y="21"/>
                      </a:lnTo>
                      <a:lnTo>
                        <a:pt x="22" y="21"/>
                      </a:lnTo>
                      <a:lnTo>
                        <a:pt x="27" y="16"/>
                      </a:lnTo>
                      <a:lnTo>
                        <a:pt x="25" y="21"/>
                      </a:lnTo>
                      <a:lnTo>
                        <a:pt x="19" y="25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97" name="Freeform 674"/>
                <p:cNvSpPr>
                  <a:spLocks/>
                </p:cNvSpPr>
                <p:nvPr/>
              </p:nvSpPr>
              <p:spPr bwMode="auto">
                <a:xfrm>
                  <a:off x="1665" y="1256"/>
                  <a:ext cx="6" cy="3"/>
                </a:xfrm>
                <a:custGeom>
                  <a:avLst/>
                  <a:gdLst>
                    <a:gd name="T0" fmla="*/ 0 w 19"/>
                    <a:gd name="T1" fmla="*/ 3 h 9"/>
                    <a:gd name="T2" fmla="*/ 3 w 19"/>
                    <a:gd name="T3" fmla="*/ 3 h 9"/>
                    <a:gd name="T4" fmla="*/ 4 w 19"/>
                    <a:gd name="T5" fmla="*/ 3 h 9"/>
                    <a:gd name="T6" fmla="*/ 5 w 19"/>
                    <a:gd name="T7" fmla="*/ 1 h 9"/>
                    <a:gd name="T8" fmla="*/ 6 w 19"/>
                    <a:gd name="T9" fmla="*/ 0 h 9"/>
                    <a:gd name="T10" fmla="*/ 4 w 19"/>
                    <a:gd name="T11" fmla="*/ 1 h 9"/>
                    <a:gd name="T12" fmla="*/ 2 w 19"/>
                    <a:gd name="T13" fmla="*/ 3 h 9"/>
                    <a:gd name="T14" fmla="*/ 0 w 19"/>
                    <a:gd name="T15" fmla="*/ 3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" h="9">
                      <a:moveTo>
                        <a:pt x="0" y="9"/>
                      </a:move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17" y="4"/>
                      </a:lnTo>
                      <a:lnTo>
                        <a:pt x="19" y="0"/>
                      </a:lnTo>
                      <a:lnTo>
                        <a:pt x="14" y="4"/>
                      </a:lnTo>
                      <a:lnTo>
                        <a:pt x="6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98" name="Freeform 675"/>
                <p:cNvSpPr>
                  <a:spLocks/>
                </p:cNvSpPr>
                <p:nvPr/>
              </p:nvSpPr>
              <p:spPr bwMode="auto">
                <a:xfrm>
                  <a:off x="1664" y="1260"/>
                  <a:ext cx="7" cy="1"/>
                </a:xfrm>
                <a:custGeom>
                  <a:avLst/>
                  <a:gdLst>
                    <a:gd name="T0" fmla="*/ 0 w 20"/>
                    <a:gd name="T1" fmla="*/ 0 h 4"/>
                    <a:gd name="T2" fmla="*/ 2 w 20"/>
                    <a:gd name="T3" fmla="*/ 1 h 4"/>
                    <a:gd name="T4" fmla="*/ 4 w 20"/>
                    <a:gd name="T5" fmla="*/ 1 h 4"/>
                    <a:gd name="T6" fmla="*/ 6 w 20"/>
                    <a:gd name="T7" fmla="*/ 1 h 4"/>
                    <a:gd name="T8" fmla="*/ 7 w 20"/>
                    <a:gd name="T9" fmla="*/ 0 h 4"/>
                    <a:gd name="T10" fmla="*/ 5 w 20"/>
                    <a:gd name="T11" fmla="*/ 1 h 4"/>
                    <a:gd name="T12" fmla="*/ 3 w 20"/>
                    <a:gd name="T13" fmla="*/ 1 h 4"/>
                    <a:gd name="T14" fmla="*/ 0 w 20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7" y="4"/>
                      </a:lnTo>
                      <a:lnTo>
                        <a:pt x="12" y="4"/>
                      </a:lnTo>
                      <a:lnTo>
                        <a:pt x="17" y="4"/>
                      </a:lnTo>
                      <a:lnTo>
                        <a:pt x="20" y="0"/>
                      </a:lnTo>
                      <a:lnTo>
                        <a:pt x="15" y="4"/>
                      </a:lnTo>
                      <a:lnTo>
                        <a:pt x="9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999" name="Freeform 676"/>
                <p:cNvSpPr>
                  <a:spLocks/>
                </p:cNvSpPr>
                <p:nvPr/>
              </p:nvSpPr>
              <p:spPr bwMode="auto">
                <a:xfrm>
                  <a:off x="1662" y="1261"/>
                  <a:ext cx="8" cy="4"/>
                </a:xfrm>
                <a:custGeom>
                  <a:avLst/>
                  <a:gdLst>
                    <a:gd name="T0" fmla="*/ 0 w 22"/>
                    <a:gd name="T1" fmla="*/ 0 h 16"/>
                    <a:gd name="T2" fmla="*/ 3 w 22"/>
                    <a:gd name="T3" fmla="*/ 3 h 16"/>
                    <a:gd name="T4" fmla="*/ 5 w 22"/>
                    <a:gd name="T5" fmla="*/ 4 h 16"/>
                    <a:gd name="T6" fmla="*/ 7 w 22"/>
                    <a:gd name="T7" fmla="*/ 4 h 16"/>
                    <a:gd name="T8" fmla="*/ 8 w 22"/>
                    <a:gd name="T9" fmla="*/ 2 h 16"/>
                    <a:gd name="T10" fmla="*/ 6 w 22"/>
                    <a:gd name="T11" fmla="*/ 3 h 16"/>
                    <a:gd name="T12" fmla="*/ 3 w 22"/>
                    <a:gd name="T13" fmla="*/ 2 h 16"/>
                    <a:gd name="T14" fmla="*/ 0 w 22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6">
                      <a:moveTo>
                        <a:pt x="0" y="0"/>
                      </a:moveTo>
                      <a:lnTo>
                        <a:pt x="8" y="11"/>
                      </a:lnTo>
                      <a:lnTo>
                        <a:pt x="14" y="16"/>
                      </a:lnTo>
                      <a:lnTo>
                        <a:pt x="20" y="16"/>
                      </a:lnTo>
                      <a:lnTo>
                        <a:pt x="22" y="6"/>
                      </a:lnTo>
                      <a:lnTo>
                        <a:pt x="17" y="11"/>
                      </a:lnTo>
                      <a:lnTo>
                        <a:pt x="8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00" name="Freeform 677"/>
                <p:cNvSpPr>
                  <a:spLocks/>
                </p:cNvSpPr>
                <p:nvPr/>
              </p:nvSpPr>
              <p:spPr bwMode="auto">
                <a:xfrm>
                  <a:off x="1666" y="1245"/>
                  <a:ext cx="5" cy="13"/>
                </a:xfrm>
                <a:custGeom>
                  <a:avLst/>
                  <a:gdLst>
                    <a:gd name="T0" fmla="*/ 0 w 15"/>
                    <a:gd name="T1" fmla="*/ 0 h 50"/>
                    <a:gd name="T2" fmla="*/ 3 w 15"/>
                    <a:gd name="T3" fmla="*/ 2 h 50"/>
                    <a:gd name="T4" fmla="*/ 3 w 15"/>
                    <a:gd name="T5" fmla="*/ 3 h 50"/>
                    <a:gd name="T6" fmla="*/ 3 w 15"/>
                    <a:gd name="T7" fmla="*/ 4 h 50"/>
                    <a:gd name="T8" fmla="*/ 4 w 15"/>
                    <a:gd name="T9" fmla="*/ 5 h 50"/>
                    <a:gd name="T10" fmla="*/ 4 w 15"/>
                    <a:gd name="T11" fmla="*/ 8 h 50"/>
                    <a:gd name="T12" fmla="*/ 5 w 15"/>
                    <a:gd name="T13" fmla="*/ 9 h 50"/>
                    <a:gd name="T14" fmla="*/ 4 w 15"/>
                    <a:gd name="T15" fmla="*/ 13 h 50"/>
                    <a:gd name="T16" fmla="*/ 4 w 15"/>
                    <a:gd name="T17" fmla="*/ 11 h 50"/>
                    <a:gd name="T18" fmla="*/ 3 w 15"/>
                    <a:gd name="T19" fmla="*/ 8 h 50"/>
                    <a:gd name="T20" fmla="*/ 3 w 15"/>
                    <a:gd name="T21" fmla="*/ 5 h 50"/>
                    <a:gd name="T22" fmla="*/ 3 w 15"/>
                    <a:gd name="T23" fmla="*/ 5 h 50"/>
                    <a:gd name="T24" fmla="*/ 3 w 15"/>
                    <a:gd name="T25" fmla="*/ 3 h 50"/>
                    <a:gd name="T26" fmla="*/ 0 w 15"/>
                    <a:gd name="T27" fmla="*/ 0 h 5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" h="50">
                      <a:moveTo>
                        <a:pt x="0" y="0"/>
                      </a:moveTo>
                      <a:lnTo>
                        <a:pt x="8" y="6"/>
                      </a:lnTo>
                      <a:lnTo>
                        <a:pt x="8" y="11"/>
                      </a:lnTo>
                      <a:lnTo>
                        <a:pt x="8" y="15"/>
                      </a:lnTo>
                      <a:lnTo>
                        <a:pt x="13" y="20"/>
                      </a:lnTo>
                      <a:lnTo>
                        <a:pt x="13" y="30"/>
                      </a:lnTo>
                      <a:lnTo>
                        <a:pt x="15" y="35"/>
                      </a:lnTo>
                      <a:lnTo>
                        <a:pt x="13" y="50"/>
                      </a:lnTo>
                      <a:lnTo>
                        <a:pt x="13" y="41"/>
                      </a:lnTo>
                      <a:lnTo>
                        <a:pt x="10" y="30"/>
                      </a:lnTo>
                      <a:lnTo>
                        <a:pt x="10" y="20"/>
                      </a:lnTo>
                      <a:lnTo>
                        <a:pt x="8" y="20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01" name="Freeform 678"/>
                <p:cNvSpPr>
                  <a:spLocks/>
                </p:cNvSpPr>
                <p:nvPr/>
              </p:nvSpPr>
              <p:spPr bwMode="auto">
                <a:xfrm>
                  <a:off x="1662" y="1263"/>
                  <a:ext cx="4" cy="4"/>
                </a:xfrm>
                <a:custGeom>
                  <a:avLst/>
                  <a:gdLst>
                    <a:gd name="T0" fmla="*/ 0 w 17"/>
                    <a:gd name="T1" fmla="*/ 0 h 14"/>
                    <a:gd name="T2" fmla="*/ 1 w 17"/>
                    <a:gd name="T3" fmla="*/ 3 h 14"/>
                    <a:gd name="T4" fmla="*/ 2 w 17"/>
                    <a:gd name="T5" fmla="*/ 4 h 14"/>
                    <a:gd name="T6" fmla="*/ 4 w 17"/>
                    <a:gd name="T7" fmla="*/ 4 h 14"/>
                    <a:gd name="T8" fmla="*/ 4 w 17"/>
                    <a:gd name="T9" fmla="*/ 3 h 14"/>
                    <a:gd name="T10" fmla="*/ 3 w 17"/>
                    <a:gd name="T11" fmla="*/ 3 h 14"/>
                    <a:gd name="T12" fmla="*/ 2 w 17"/>
                    <a:gd name="T13" fmla="*/ 3 h 14"/>
                    <a:gd name="T14" fmla="*/ 0 w 17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8" y="14"/>
                      </a:lnTo>
                      <a:lnTo>
                        <a:pt x="15" y="14"/>
                      </a:lnTo>
                      <a:lnTo>
                        <a:pt x="17" y="10"/>
                      </a:lnTo>
                      <a:lnTo>
                        <a:pt x="11" y="10"/>
                      </a:lnTo>
                      <a:lnTo>
                        <a:pt x="7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02" name="Freeform 679"/>
                <p:cNvSpPr>
                  <a:spLocks/>
                </p:cNvSpPr>
                <p:nvPr/>
              </p:nvSpPr>
              <p:spPr bwMode="auto">
                <a:xfrm>
                  <a:off x="1661" y="1265"/>
                  <a:ext cx="3" cy="4"/>
                </a:xfrm>
                <a:custGeom>
                  <a:avLst/>
                  <a:gdLst>
                    <a:gd name="T0" fmla="*/ 0 w 13"/>
                    <a:gd name="T1" fmla="*/ 0 h 15"/>
                    <a:gd name="T2" fmla="*/ 1 w 13"/>
                    <a:gd name="T3" fmla="*/ 3 h 15"/>
                    <a:gd name="T4" fmla="*/ 3 w 13"/>
                    <a:gd name="T5" fmla="*/ 4 h 15"/>
                    <a:gd name="T6" fmla="*/ 3 w 13"/>
                    <a:gd name="T7" fmla="*/ 4 h 15"/>
                    <a:gd name="T8" fmla="*/ 2 w 13"/>
                    <a:gd name="T9" fmla="*/ 3 h 15"/>
                    <a:gd name="T10" fmla="*/ 1 w 13"/>
                    <a:gd name="T11" fmla="*/ 1 h 15"/>
                    <a:gd name="T12" fmla="*/ 0 w 13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15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2" y="15"/>
                      </a:lnTo>
                      <a:lnTo>
                        <a:pt x="13" y="15"/>
                      </a:lnTo>
                      <a:lnTo>
                        <a:pt x="8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03" name="Freeform 680"/>
                <p:cNvSpPr>
                  <a:spLocks/>
                </p:cNvSpPr>
                <p:nvPr/>
              </p:nvSpPr>
              <p:spPr bwMode="auto">
                <a:xfrm>
                  <a:off x="1644" y="1244"/>
                  <a:ext cx="20" cy="26"/>
                </a:xfrm>
                <a:custGeom>
                  <a:avLst/>
                  <a:gdLst>
                    <a:gd name="T0" fmla="*/ 19 w 69"/>
                    <a:gd name="T1" fmla="*/ 25 h 106"/>
                    <a:gd name="T2" fmla="*/ 18 w 69"/>
                    <a:gd name="T3" fmla="*/ 25 h 106"/>
                    <a:gd name="T4" fmla="*/ 16 w 69"/>
                    <a:gd name="T5" fmla="*/ 24 h 106"/>
                    <a:gd name="T6" fmla="*/ 17 w 69"/>
                    <a:gd name="T7" fmla="*/ 25 h 106"/>
                    <a:gd name="T8" fmla="*/ 15 w 69"/>
                    <a:gd name="T9" fmla="*/ 25 h 106"/>
                    <a:gd name="T10" fmla="*/ 14 w 69"/>
                    <a:gd name="T11" fmla="*/ 22 h 106"/>
                    <a:gd name="T12" fmla="*/ 14 w 69"/>
                    <a:gd name="T13" fmla="*/ 25 h 106"/>
                    <a:gd name="T14" fmla="*/ 13 w 69"/>
                    <a:gd name="T15" fmla="*/ 25 h 106"/>
                    <a:gd name="T16" fmla="*/ 11 w 69"/>
                    <a:gd name="T17" fmla="*/ 24 h 106"/>
                    <a:gd name="T18" fmla="*/ 12 w 69"/>
                    <a:gd name="T19" fmla="*/ 25 h 106"/>
                    <a:gd name="T20" fmla="*/ 10 w 69"/>
                    <a:gd name="T21" fmla="*/ 24 h 106"/>
                    <a:gd name="T22" fmla="*/ 9 w 69"/>
                    <a:gd name="T23" fmla="*/ 22 h 106"/>
                    <a:gd name="T24" fmla="*/ 9 w 69"/>
                    <a:gd name="T25" fmla="*/ 24 h 106"/>
                    <a:gd name="T26" fmla="*/ 9 w 69"/>
                    <a:gd name="T27" fmla="*/ 22 h 106"/>
                    <a:gd name="T28" fmla="*/ 8 w 69"/>
                    <a:gd name="T29" fmla="*/ 21 h 106"/>
                    <a:gd name="T30" fmla="*/ 8 w 69"/>
                    <a:gd name="T31" fmla="*/ 22 h 106"/>
                    <a:gd name="T32" fmla="*/ 7 w 69"/>
                    <a:gd name="T33" fmla="*/ 21 h 106"/>
                    <a:gd name="T34" fmla="*/ 7 w 69"/>
                    <a:gd name="T35" fmla="*/ 20 h 106"/>
                    <a:gd name="T36" fmla="*/ 6 w 69"/>
                    <a:gd name="T37" fmla="*/ 21 h 106"/>
                    <a:gd name="T38" fmla="*/ 6 w 69"/>
                    <a:gd name="T39" fmla="*/ 19 h 106"/>
                    <a:gd name="T40" fmla="*/ 5 w 69"/>
                    <a:gd name="T41" fmla="*/ 19 h 106"/>
                    <a:gd name="T42" fmla="*/ 5 w 69"/>
                    <a:gd name="T43" fmla="*/ 16 h 106"/>
                    <a:gd name="T44" fmla="*/ 3 w 69"/>
                    <a:gd name="T45" fmla="*/ 16 h 106"/>
                    <a:gd name="T46" fmla="*/ 3 w 69"/>
                    <a:gd name="T47" fmla="*/ 15 h 106"/>
                    <a:gd name="T48" fmla="*/ 2 w 69"/>
                    <a:gd name="T49" fmla="*/ 13 h 106"/>
                    <a:gd name="T50" fmla="*/ 3 w 69"/>
                    <a:gd name="T51" fmla="*/ 13 h 106"/>
                    <a:gd name="T52" fmla="*/ 2 w 69"/>
                    <a:gd name="T53" fmla="*/ 11 h 106"/>
                    <a:gd name="T54" fmla="*/ 2 w 69"/>
                    <a:gd name="T55" fmla="*/ 10 h 106"/>
                    <a:gd name="T56" fmla="*/ 2 w 69"/>
                    <a:gd name="T57" fmla="*/ 9 h 106"/>
                    <a:gd name="T58" fmla="*/ 2 w 69"/>
                    <a:gd name="T59" fmla="*/ 6 h 106"/>
                    <a:gd name="T60" fmla="*/ 1 w 69"/>
                    <a:gd name="T61" fmla="*/ 5 h 106"/>
                    <a:gd name="T62" fmla="*/ 2 w 69"/>
                    <a:gd name="T63" fmla="*/ 3 h 106"/>
                    <a:gd name="T64" fmla="*/ 1 w 69"/>
                    <a:gd name="T65" fmla="*/ 1 h 106"/>
                    <a:gd name="T66" fmla="*/ 1 w 69"/>
                    <a:gd name="T67" fmla="*/ 0 h 106"/>
                    <a:gd name="T68" fmla="*/ 0 w 69"/>
                    <a:gd name="T69" fmla="*/ 3 h 106"/>
                    <a:gd name="T70" fmla="*/ 1 w 69"/>
                    <a:gd name="T71" fmla="*/ 3 h 106"/>
                    <a:gd name="T72" fmla="*/ 0 w 69"/>
                    <a:gd name="T73" fmla="*/ 5 h 106"/>
                    <a:gd name="T74" fmla="*/ 1 w 69"/>
                    <a:gd name="T75" fmla="*/ 6 h 106"/>
                    <a:gd name="T76" fmla="*/ 1 w 69"/>
                    <a:gd name="T77" fmla="*/ 9 h 106"/>
                    <a:gd name="T78" fmla="*/ 2 w 69"/>
                    <a:gd name="T79" fmla="*/ 10 h 106"/>
                    <a:gd name="T80" fmla="*/ 1 w 69"/>
                    <a:gd name="T81" fmla="*/ 13 h 106"/>
                    <a:gd name="T82" fmla="*/ 2 w 69"/>
                    <a:gd name="T83" fmla="*/ 13 h 106"/>
                    <a:gd name="T84" fmla="*/ 2 w 69"/>
                    <a:gd name="T85" fmla="*/ 15 h 106"/>
                    <a:gd name="T86" fmla="*/ 3 w 69"/>
                    <a:gd name="T87" fmla="*/ 15 h 106"/>
                    <a:gd name="T88" fmla="*/ 3 w 69"/>
                    <a:gd name="T89" fmla="*/ 17 h 106"/>
                    <a:gd name="T90" fmla="*/ 4 w 69"/>
                    <a:gd name="T91" fmla="*/ 17 h 106"/>
                    <a:gd name="T92" fmla="*/ 4 w 69"/>
                    <a:gd name="T93" fmla="*/ 20 h 106"/>
                    <a:gd name="T94" fmla="*/ 6 w 69"/>
                    <a:gd name="T95" fmla="*/ 20 h 106"/>
                    <a:gd name="T96" fmla="*/ 6 w 69"/>
                    <a:gd name="T97" fmla="*/ 21 h 106"/>
                    <a:gd name="T98" fmla="*/ 7 w 69"/>
                    <a:gd name="T99" fmla="*/ 22 h 106"/>
                    <a:gd name="T100" fmla="*/ 9 w 69"/>
                    <a:gd name="T101" fmla="*/ 25 h 106"/>
                    <a:gd name="T102" fmla="*/ 11 w 69"/>
                    <a:gd name="T103" fmla="*/ 26 h 106"/>
                    <a:gd name="T104" fmla="*/ 14 w 69"/>
                    <a:gd name="T105" fmla="*/ 26 h 106"/>
                    <a:gd name="T106" fmla="*/ 17 w 69"/>
                    <a:gd name="T107" fmla="*/ 26 h 106"/>
                    <a:gd name="T108" fmla="*/ 19 w 69"/>
                    <a:gd name="T109" fmla="*/ 26 h 106"/>
                    <a:gd name="T110" fmla="*/ 20 w 69"/>
                    <a:gd name="T111" fmla="*/ 25 h 106"/>
                    <a:gd name="T112" fmla="*/ 19 w 69"/>
                    <a:gd name="T113" fmla="*/ 25 h 10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9" h="106">
                      <a:moveTo>
                        <a:pt x="65" y="101"/>
                      </a:moveTo>
                      <a:lnTo>
                        <a:pt x="62" y="101"/>
                      </a:lnTo>
                      <a:lnTo>
                        <a:pt x="55" y="96"/>
                      </a:lnTo>
                      <a:lnTo>
                        <a:pt x="57" y="101"/>
                      </a:lnTo>
                      <a:lnTo>
                        <a:pt x="52" y="101"/>
                      </a:lnTo>
                      <a:lnTo>
                        <a:pt x="47" y="90"/>
                      </a:lnTo>
                      <a:lnTo>
                        <a:pt x="49" y="101"/>
                      </a:lnTo>
                      <a:lnTo>
                        <a:pt x="44" y="101"/>
                      </a:lnTo>
                      <a:lnTo>
                        <a:pt x="39" y="96"/>
                      </a:lnTo>
                      <a:lnTo>
                        <a:pt x="40" y="101"/>
                      </a:lnTo>
                      <a:lnTo>
                        <a:pt x="36" y="96"/>
                      </a:lnTo>
                      <a:lnTo>
                        <a:pt x="32" y="90"/>
                      </a:lnTo>
                      <a:lnTo>
                        <a:pt x="32" y="96"/>
                      </a:lnTo>
                      <a:lnTo>
                        <a:pt x="30" y="90"/>
                      </a:lnTo>
                      <a:lnTo>
                        <a:pt x="27" y="86"/>
                      </a:lnTo>
                      <a:lnTo>
                        <a:pt x="27" y="90"/>
                      </a:lnTo>
                      <a:lnTo>
                        <a:pt x="25" y="86"/>
                      </a:lnTo>
                      <a:lnTo>
                        <a:pt x="25" y="81"/>
                      </a:lnTo>
                      <a:lnTo>
                        <a:pt x="22" y="86"/>
                      </a:lnTo>
                      <a:lnTo>
                        <a:pt x="19" y="76"/>
                      </a:lnTo>
                      <a:lnTo>
                        <a:pt x="17" y="76"/>
                      </a:lnTo>
                      <a:lnTo>
                        <a:pt x="17" y="66"/>
                      </a:lnTo>
                      <a:lnTo>
                        <a:pt x="10" y="66"/>
                      </a:lnTo>
                      <a:lnTo>
                        <a:pt x="10" y="60"/>
                      </a:lnTo>
                      <a:lnTo>
                        <a:pt x="8" y="55"/>
                      </a:lnTo>
                      <a:lnTo>
                        <a:pt x="10" y="51"/>
                      </a:lnTo>
                      <a:lnTo>
                        <a:pt x="6" y="46"/>
                      </a:lnTo>
                      <a:lnTo>
                        <a:pt x="8" y="40"/>
                      </a:lnTo>
                      <a:lnTo>
                        <a:pt x="6" y="35"/>
                      </a:lnTo>
                      <a:lnTo>
                        <a:pt x="6" y="25"/>
                      </a:lnTo>
                      <a:lnTo>
                        <a:pt x="2" y="20"/>
                      </a:lnTo>
                      <a:lnTo>
                        <a:pt x="6" y="11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0" y="20"/>
                      </a:lnTo>
                      <a:lnTo>
                        <a:pt x="2" y="25"/>
                      </a:lnTo>
                      <a:lnTo>
                        <a:pt x="2" y="35"/>
                      </a:lnTo>
                      <a:lnTo>
                        <a:pt x="6" y="40"/>
                      </a:lnTo>
                      <a:lnTo>
                        <a:pt x="2" y="51"/>
                      </a:lnTo>
                      <a:lnTo>
                        <a:pt x="8" y="51"/>
                      </a:lnTo>
                      <a:lnTo>
                        <a:pt x="6" y="60"/>
                      </a:lnTo>
                      <a:lnTo>
                        <a:pt x="10" y="60"/>
                      </a:lnTo>
                      <a:lnTo>
                        <a:pt x="10" y="70"/>
                      </a:lnTo>
                      <a:lnTo>
                        <a:pt x="14" y="70"/>
                      </a:lnTo>
                      <a:lnTo>
                        <a:pt x="14" y="81"/>
                      </a:lnTo>
                      <a:lnTo>
                        <a:pt x="19" y="81"/>
                      </a:lnTo>
                      <a:lnTo>
                        <a:pt x="19" y="86"/>
                      </a:lnTo>
                      <a:lnTo>
                        <a:pt x="25" y="90"/>
                      </a:lnTo>
                      <a:lnTo>
                        <a:pt x="30" y="101"/>
                      </a:lnTo>
                      <a:lnTo>
                        <a:pt x="39" y="106"/>
                      </a:lnTo>
                      <a:lnTo>
                        <a:pt x="49" y="106"/>
                      </a:lnTo>
                      <a:lnTo>
                        <a:pt x="60" y="106"/>
                      </a:lnTo>
                      <a:lnTo>
                        <a:pt x="65" y="106"/>
                      </a:lnTo>
                      <a:lnTo>
                        <a:pt x="69" y="101"/>
                      </a:lnTo>
                      <a:lnTo>
                        <a:pt x="65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04" name="Freeform 681"/>
                <p:cNvSpPr>
                  <a:spLocks/>
                </p:cNvSpPr>
                <p:nvPr/>
              </p:nvSpPr>
              <p:spPr bwMode="auto">
                <a:xfrm>
                  <a:off x="1671" y="1250"/>
                  <a:ext cx="10" cy="8"/>
                </a:xfrm>
                <a:custGeom>
                  <a:avLst/>
                  <a:gdLst>
                    <a:gd name="T0" fmla="*/ 0 w 41"/>
                    <a:gd name="T1" fmla="*/ 6 h 30"/>
                    <a:gd name="T2" fmla="*/ 7 w 41"/>
                    <a:gd name="T3" fmla="*/ 6 h 30"/>
                    <a:gd name="T4" fmla="*/ 8 w 41"/>
                    <a:gd name="T5" fmla="*/ 4 h 30"/>
                    <a:gd name="T6" fmla="*/ 10 w 41"/>
                    <a:gd name="T7" fmla="*/ 0 h 30"/>
                    <a:gd name="T8" fmla="*/ 10 w 41"/>
                    <a:gd name="T9" fmla="*/ 4 h 30"/>
                    <a:gd name="T10" fmla="*/ 8 w 41"/>
                    <a:gd name="T11" fmla="*/ 8 h 30"/>
                    <a:gd name="T12" fmla="*/ 0 w 41"/>
                    <a:gd name="T13" fmla="*/ 8 h 30"/>
                    <a:gd name="T14" fmla="*/ 0 w 41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30">
                      <a:moveTo>
                        <a:pt x="0" y="21"/>
                      </a:moveTo>
                      <a:lnTo>
                        <a:pt x="27" y="21"/>
                      </a:lnTo>
                      <a:lnTo>
                        <a:pt x="32" y="15"/>
                      </a:lnTo>
                      <a:lnTo>
                        <a:pt x="41" y="0"/>
                      </a:lnTo>
                      <a:lnTo>
                        <a:pt x="41" y="15"/>
                      </a:lnTo>
                      <a:lnTo>
                        <a:pt x="32" y="30"/>
                      </a:lnTo>
                      <a:lnTo>
                        <a:pt x="0" y="3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05" name="Freeform 682"/>
                <p:cNvSpPr>
                  <a:spLocks/>
                </p:cNvSpPr>
                <p:nvPr/>
              </p:nvSpPr>
              <p:spPr bwMode="auto">
                <a:xfrm>
                  <a:off x="1693" y="1121"/>
                  <a:ext cx="9" cy="71"/>
                </a:xfrm>
                <a:custGeom>
                  <a:avLst/>
                  <a:gdLst>
                    <a:gd name="T0" fmla="*/ 9 w 34"/>
                    <a:gd name="T1" fmla="*/ 0 h 286"/>
                    <a:gd name="T2" fmla="*/ 5 w 34"/>
                    <a:gd name="T3" fmla="*/ 29 h 286"/>
                    <a:gd name="T4" fmla="*/ 0 w 34"/>
                    <a:gd name="T5" fmla="*/ 71 h 286"/>
                    <a:gd name="T6" fmla="*/ 2 w 34"/>
                    <a:gd name="T7" fmla="*/ 42 h 286"/>
                    <a:gd name="T8" fmla="*/ 5 w 34"/>
                    <a:gd name="T9" fmla="*/ 15 h 286"/>
                    <a:gd name="T10" fmla="*/ 9 w 34"/>
                    <a:gd name="T11" fmla="*/ 0 h 2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4" h="286">
                      <a:moveTo>
                        <a:pt x="34" y="0"/>
                      </a:moveTo>
                      <a:lnTo>
                        <a:pt x="17" y="116"/>
                      </a:lnTo>
                      <a:lnTo>
                        <a:pt x="0" y="286"/>
                      </a:lnTo>
                      <a:lnTo>
                        <a:pt x="9" y="171"/>
                      </a:lnTo>
                      <a:lnTo>
                        <a:pt x="19" y="6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06" name="Freeform 683"/>
                <p:cNvSpPr>
                  <a:spLocks/>
                </p:cNvSpPr>
                <p:nvPr/>
              </p:nvSpPr>
              <p:spPr bwMode="auto">
                <a:xfrm>
                  <a:off x="1744" y="1231"/>
                  <a:ext cx="46" cy="7"/>
                </a:xfrm>
                <a:custGeom>
                  <a:avLst/>
                  <a:gdLst>
                    <a:gd name="T0" fmla="*/ 0 w 160"/>
                    <a:gd name="T1" fmla="*/ 6 h 30"/>
                    <a:gd name="T2" fmla="*/ 0 w 160"/>
                    <a:gd name="T3" fmla="*/ 0 h 30"/>
                    <a:gd name="T4" fmla="*/ 46 w 160"/>
                    <a:gd name="T5" fmla="*/ 1 h 30"/>
                    <a:gd name="T6" fmla="*/ 46 w 160"/>
                    <a:gd name="T7" fmla="*/ 7 h 30"/>
                    <a:gd name="T8" fmla="*/ 45 w 160"/>
                    <a:gd name="T9" fmla="*/ 4 h 30"/>
                    <a:gd name="T10" fmla="*/ 2 w 160"/>
                    <a:gd name="T11" fmla="*/ 2 h 30"/>
                    <a:gd name="T12" fmla="*/ 0 w 160"/>
                    <a:gd name="T13" fmla="*/ 6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0" h="30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60" y="4"/>
                      </a:lnTo>
                      <a:lnTo>
                        <a:pt x="160" y="30"/>
                      </a:lnTo>
                      <a:lnTo>
                        <a:pt x="155" y="15"/>
                      </a:lnTo>
                      <a:lnTo>
                        <a:pt x="6" y="1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07" name="Freeform 684"/>
                <p:cNvSpPr>
                  <a:spLocks/>
                </p:cNvSpPr>
                <p:nvPr/>
              </p:nvSpPr>
              <p:spPr bwMode="auto">
                <a:xfrm>
                  <a:off x="1676" y="1163"/>
                  <a:ext cx="6" cy="51"/>
                </a:xfrm>
                <a:custGeom>
                  <a:avLst/>
                  <a:gdLst>
                    <a:gd name="T0" fmla="*/ 5 w 22"/>
                    <a:gd name="T1" fmla="*/ 1 h 196"/>
                    <a:gd name="T2" fmla="*/ 0 w 22"/>
                    <a:gd name="T3" fmla="*/ 46 h 196"/>
                    <a:gd name="T4" fmla="*/ 1 w 22"/>
                    <a:gd name="T5" fmla="*/ 51 h 196"/>
                    <a:gd name="T6" fmla="*/ 1 w 22"/>
                    <a:gd name="T7" fmla="*/ 46 h 196"/>
                    <a:gd name="T8" fmla="*/ 6 w 22"/>
                    <a:gd name="T9" fmla="*/ 0 h 196"/>
                    <a:gd name="T10" fmla="*/ 5 w 22"/>
                    <a:gd name="T11" fmla="*/ 1 h 1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" h="196">
                      <a:moveTo>
                        <a:pt x="19" y="5"/>
                      </a:moveTo>
                      <a:lnTo>
                        <a:pt x="0" y="176"/>
                      </a:lnTo>
                      <a:lnTo>
                        <a:pt x="3" y="196"/>
                      </a:lnTo>
                      <a:lnTo>
                        <a:pt x="3" y="176"/>
                      </a:lnTo>
                      <a:lnTo>
                        <a:pt x="22" y="0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08" name="Freeform 685"/>
                <p:cNvSpPr>
                  <a:spLocks/>
                </p:cNvSpPr>
                <p:nvPr/>
              </p:nvSpPr>
              <p:spPr bwMode="auto">
                <a:xfrm>
                  <a:off x="1678" y="1132"/>
                  <a:ext cx="5" cy="40"/>
                </a:xfrm>
                <a:custGeom>
                  <a:avLst/>
                  <a:gdLst>
                    <a:gd name="T0" fmla="*/ 4 w 18"/>
                    <a:gd name="T1" fmla="*/ 0 h 156"/>
                    <a:gd name="T2" fmla="*/ 0 w 18"/>
                    <a:gd name="T3" fmla="*/ 40 h 156"/>
                    <a:gd name="T4" fmla="*/ 5 w 18"/>
                    <a:gd name="T5" fmla="*/ 4 h 156"/>
                    <a:gd name="T6" fmla="*/ 4 w 18"/>
                    <a:gd name="T7" fmla="*/ 0 h 1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156">
                      <a:moveTo>
                        <a:pt x="14" y="0"/>
                      </a:moveTo>
                      <a:lnTo>
                        <a:pt x="0" y="156"/>
                      </a:lnTo>
                      <a:lnTo>
                        <a:pt x="18" y="1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09" name="Freeform 686"/>
                <p:cNvSpPr>
                  <a:spLocks/>
                </p:cNvSpPr>
                <p:nvPr/>
              </p:nvSpPr>
              <p:spPr bwMode="auto">
                <a:xfrm>
                  <a:off x="1666" y="1205"/>
                  <a:ext cx="8" cy="31"/>
                </a:xfrm>
                <a:custGeom>
                  <a:avLst/>
                  <a:gdLst>
                    <a:gd name="T0" fmla="*/ 0 w 24"/>
                    <a:gd name="T1" fmla="*/ 28 h 121"/>
                    <a:gd name="T2" fmla="*/ 4 w 24"/>
                    <a:gd name="T3" fmla="*/ 28 h 121"/>
                    <a:gd name="T4" fmla="*/ 5 w 24"/>
                    <a:gd name="T5" fmla="*/ 26 h 121"/>
                    <a:gd name="T6" fmla="*/ 8 w 24"/>
                    <a:gd name="T7" fmla="*/ 0 h 121"/>
                    <a:gd name="T8" fmla="*/ 6 w 24"/>
                    <a:gd name="T9" fmla="*/ 28 h 121"/>
                    <a:gd name="T10" fmla="*/ 4 w 24"/>
                    <a:gd name="T11" fmla="*/ 31 h 121"/>
                    <a:gd name="T12" fmla="*/ 0 w 24"/>
                    <a:gd name="T13" fmla="*/ 28 h 1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121">
                      <a:moveTo>
                        <a:pt x="0" y="111"/>
                      </a:moveTo>
                      <a:lnTo>
                        <a:pt x="11" y="111"/>
                      </a:lnTo>
                      <a:lnTo>
                        <a:pt x="16" y="101"/>
                      </a:lnTo>
                      <a:lnTo>
                        <a:pt x="24" y="0"/>
                      </a:lnTo>
                      <a:lnTo>
                        <a:pt x="19" y="111"/>
                      </a:lnTo>
                      <a:lnTo>
                        <a:pt x="11" y="12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10" name="Rectangle 687"/>
                <p:cNvSpPr>
                  <a:spLocks noChangeArrowheads="1"/>
                </p:cNvSpPr>
                <p:nvPr/>
              </p:nvSpPr>
              <p:spPr bwMode="auto">
                <a:xfrm>
                  <a:off x="2006" y="1149"/>
                  <a:ext cx="4" cy="6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011" name="Rectangle 688"/>
                <p:cNvSpPr>
                  <a:spLocks noChangeArrowheads="1"/>
                </p:cNvSpPr>
                <p:nvPr/>
              </p:nvSpPr>
              <p:spPr bwMode="auto">
                <a:xfrm>
                  <a:off x="2008" y="1144"/>
                  <a:ext cx="4" cy="8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012" name="Rectangle 689"/>
                <p:cNvSpPr>
                  <a:spLocks noChangeArrowheads="1"/>
                </p:cNvSpPr>
                <p:nvPr/>
              </p:nvSpPr>
              <p:spPr bwMode="auto">
                <a:xfrm>
                  <a:off x="1993" y="1153"/>
                  <a:ext cx="18" cy="5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013" name="Freeform 690"/>
                <p:cNvSpPr>
                  <a:spLocks/>
                </p:cNvSpPr>
                <p:nvPr/>
              </p:nvSpPr>
              <p:spPr bwMode="auto">
                <a:xfrm>
                  <a:off x="1934" y="1238"/>
                  <a:ext cx="189" cy="86"/>
                </a:xfrm>
                <a:custGeom>
                  <a:avLst/>
                  <a:gdLst>
                    <a:gd name="T0" fmla="*/ 0 w 661"/>
                    <a:gd name="T1" fmla="*/ 0 h 342"/>
                    <a:gd name="T2" fmla="*/ 129 w 661"/>
                    <a:gd name="T3" fmla="*/ 1 h 342"/>
                    <a:gd name="T4" fmla="*/ 186 w 661"/>
                    <a:gd name="T5" fmla="*/ 51 h 342"/>
                    <a:gd name="T6" fmla="*/ 189 w 661"/>
                    <a:gd name="T7" fmla="*/ 62 h 342"/>
                    <a:gd name="T8" fmla="*/ 186 w 661"/>
                    <a:gd name="T9" fmla="*/ 72 h 342"/>
                    <a:gd name="T10" fmla="*/ 165 w 661"/>
                    <a:gd name="T11" fmla="*/ 72 h 342"/>
                    <a:gd name="T12" fmla="*/ 177 w 661"/>
                    <a:gd name="T13" fmla="*/ 85 h 342"/>
                    <a:gd name="T14" fmla="*/ 99 w 661"/>
                    <a:gd name="T15" fmla="*/ 86 h 342"/>
                    <a:gd name="T16" fmla="*/ 84 w 661"/>
                    <a:gd name="T17" fmla="*/ 75 h 342"/>
                    <a:gd name="T18" fmla="*/ 50 w 661"/>
                    <a:gd name="T19" fmla="*/ 75 h 342"/>
                    <a:gd name="T20" fmla="*/ 35 w 661"/>
                    <a:gd name="T21" fmla="*/ 56 h 342"/>
                    <a:gd name="T22" fmla="*/ 0 w 661"/>
                    <a:gd name="T23" fmla="*/ 0 h 3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1" h="342">
                      <a:moveTo>
                        <a:pt x="0" y="0"/>
                      </a:moveTo>
                      <a:lnTo>
                        <a:pt x="452" y="4"/>
                      </a:lnTo>
                      <a:lnTo>
                        <a:pt x="652" y="202"/>
                      </a:lnTo>
                      <a:lnTo>
                        <a:pt x="661" y="247"/>
                      </a:lnTo>
                      <a:lnTo>
                        <a:pt x="650" y="288"/>
                      </a:lnTo>
                      <a:lnTo>
                        <a:pt x="577" y="288"/>
                      </a:lnTo>
                      <a:lnTo>
                        <a:pt x="620" y="339"/>
                      </a:lnTo>
                      <a:lnTo>
                        <a:pt x="346" y="342"/>
                      </a:lnTo>
                      <a:lnTo>
                        <a:pt x="294" y="298"/>
                      </a:lnTo>
                      <a:lnTo>
                        <a:pt x="174" y="298"/>
                      </a:lnTo>
                      <a:lnTo>
                        <a:pt x="122" y="2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14" name="Freeform 691"/>
                <p:cNvSpPr>
                  <a:spLocks/>
                </p:cNvSpPr>
                <p:nvPr/>
              </p:nvSpPr>
              <p:spPr bwMode="auto">
                <a:xfrm>
                  <a:off x="1934" y="1231"/>
                  <a:ext cx="41" cy="71"/>
                </a:xfrm>
                <a:custGeom>
                  <a:avLst/>
                  <a:gdLst>
                    <a:gd name="T0" fmla="*/ 41 w 145"/>
                    <a:gd name="T1" fmla="*/ 51 h 283"/>
                    <a:gd name="T2" fmla="*/ 40 w 145"/>
                    <a:gd name="T3" fmla="*/ 71 h 283"/>
                    <a:gd name="T4" fmla="*/ 0 w 145"/>
                    <a:gd name="T5" fmla="*/ 19 h 283"/>
                    <a:gd name="T6" fmla="*/ 0 w 145"/>
                    <a:gd name="T7" fmla="*/ 0 h 283"/>
                    <a:gd name="T8" fmla="*/ 41 w 145"/>
                    <a:gd name="T9" fmla="*/ 51 h 2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5" h="283">
                      <a:moveTo>
                        <a:pt x="145" y="202"/>
                      </a:moveTo>
                      <a:lnTo>
                        <a:pt x="143" y="283"/>
                      </a:ln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145" y="202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15" name="Freeform 692"/>
                <p:cNvSpPr>
                  <a:spLocks/>
                </p:cNvSpPr>
                <p:nvPr/>
              </p:nvSpPr>
              <p:spPr bwMode="auto">
                <a:xfrm>
                  <a:off x="1934" y="1231"/>
                  <a:ext cx="41" cy="71"/>
                </a:xfrm>
                <a:custGeom>
                  <a:avLst/>
                  <a:gdLst>
                    <a:gd name="T0" fmla="*/ 41 w 145"/>
                    <a:gd name="T1" fmla="*/ 51 h 283"/>
                    <a:gd name="T2" fmla="*/ 40 w 145"/>
                    <a:gd name="T3" fmla="*/ 71 h 283"/>
                    <a:gd name="T4" fmla="*/ 0 w 145"/>
                    <a:gd name="T5" fmla="*/ 19 h 283"/>
                    <a:gd name="T6" fmla="*/ 0 w 145"/>
                    <a:gd name="T7" fmla="*/ 0 h 283"/>
                    <a:gd name="T8" fmla="*/ 41 w 145"/>
                    <a:gd name="T9" fmla="*/ 51 h 2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5" h="283">
                      <a:moveTo>
                        <a:pt x="145" y="202"/>
                      </a:moveTo>
                      <a:lnTo>
                        <a:pt x="143" y="283"/>
                      </a:ln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145" y="202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D6D6D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16" name="Freeform 693"/>
                <p:cNvSpPr>
                  <a:spLocks/>
                </p:cNvSpPr>
                <p:nvPr/>
              </p:nvSpPr>
              <p:spPr bwMode="auto">
                <a:xfrm>
                  <a:off x="1934" y="1231"/>
                  <a:ext cx="41" cy="71"/>
                </a:xfrm>
                <a:custGeom>
                  <a:avLst/>
                  <a:gdLst>
                    <a:gd name="T0" fmla="*/ 41 w 145"/>
                    <a:gd name="T1" fmla="*/ 51 h 283"/>
                    <a:gd name="T2" fmla="*/ 40 w 145"/>
                    <a:gd name="T3" fmla="*/ 71 h 283"/>
                    <a:gd name="T4" fmla="*/ 0 w 145"/>
                    <a:gd name="T5" fmla="*/ 19 h 283"/>
                    <a:gd name="T6" fmla="*/ 0 w 145"/>
                    <a:gd name="T7" fmla="*/ 0 h 283"/>
                    <a:gd name="T8" fmla="*/ 41 w 145"/>
                    <a:gd name="T9" fmla="*/ 51 h 2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5" h="283">
                      <a:moveTo>
                        <a:pt x="145" y="202"/>
                      </a:moveTo>
                      <a:lnTo>
                        <a:pt x="143" y="283"/>
                      </a:ln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145" y="20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17" name="Rectangle 694"/>
                <p:cNvSpPr>
                  <a:spLocks noChangeArrowheads="1"/>
                </p:cNvSpPr>
                <p:nvPr/>
              </p:nvSpPr>
              <p:spPr bwMode="auto">
                <a:xfrm>
                  <a:off x="1975" y="1281"/>
                  <a:ext cx="121" cy="24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018" name="Freeform 695"/>
                <p:cNvSpPr>
                  <a:spLocks/>
                </p:cNvSpPr>
                <p:nvPr/>
              </p:nvSpPr>
              <p:spPr bwMode="auto">
                <a:xfrm>
                  <a:off x="1932" y="1172"/>
                  <a:ext cx="41" cy="112"/>
                </a:xfrm>
                <a:custGeom>
                  <a:avLst/>
                  <a:gdLst>
                    <a:gd name="T0" fmla="*/ 41 w 146"/>
                    <a:gd name="T1" fmla="*/ 112 h 439"/>
                    <a:gd name="T2" fmla="*/ 0 w 146"/>
                    <a:gd name="T3" fmla="*/ 62 h 439"/>
                    <a:gd name="T4" fmla="*/ 0 w 146"/>
                    <a:gd name="T5" fmla="*/ 0 h 439"/>
                    <a:gd name="T6" fmla="*/ 41 w 146"/>
                    <a:gd name="T7" fmla="*/ 47 h 439"/>
                    <a:gd name="T8" fmla="*/ 41 w 146"/>
                    <a:gd name="T9" fmla="*/ 112 h 4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6" h="439">
                      <a:moveTo>
                        <a:pt x="146" y="439"/>
                      </a:moveTo>
                      <a:lnTo>
                        <a:pt x="0" y="242"/>
                      </a:lnTo>
                      <a:lnTo>
                        <a:pt x="0" y="0"/>
                      </a:lnTo>
                      <a:lnTo>
                        <a:pt x="146" y="186"/>
                      </a:lnTo>
                      <a:lnTo>
                        <a:pt x="146" y="4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19" name="Rectangle 696"/>
                <p:cNvSpPr>
                  <a:spLocks noChangeArrowheads="1"/>
                </p:cNvSpPr>
                <p:nvPr/>
              </p:nvSpPr>
              <p:spPr bwMode="auto">
                <a:xfrm>
                  <a:off x="1973" y="1221"/>
                  <a:ext cx="128" cy="66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020" name="Rectangle 697"/>
                <p:cNvSpPr>
                  <a:spLocks noChangeArrowheads="1"/>
                </p:cNvSpPr>
                <p:nvPr/>
              </p:nvSpPr>
              <p:spPr bwMode="auto">
                <a:xfrm>
                  <a:off x="2063" y="1236"/>
                  <a:ext cx="36" cy="27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021" name="Line 698"/>
                <p:cNvSpPr>
                  <a:spLocks noChangeShapeType="1"/>
                </p:cNvSpPr>
                <p:nvPr/>
              </p:nvSpPr>
              <p:spPr bwMode="auto">
                <a:xfrm>
                  <a:off x="2063" y="1252"/>
                  <a:ext cx="33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22" name="Line 699"/>
                <p:cNvSpPr>
                  <a:spLocks noChangeShapeType="1"/>
                </p:cNvSpPr>
                <p:nvPr/>
              </p:nvSpPr>
              <p:spPr bwMode="auto">
                <a:xfrm>
                  <a:off x="2070" y="1245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23" name="Line 700"/>
                <p:cNvSpPr>
                  <a:spLocks noChangeShapeType="1"/>
                </p:cNvSpPr>
                <p:nvPr/>
              </p:nvSpPr>
              <p:spPr bwMode="auto">
                <a:xfrm>
                  <a:off x="2079" y="1245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24" name="Line 701"/>
                <p:cNvSpPr>
                  <a:spLocks noChangeShapeType="1"/>
                </p:cNvSpPr>
                <p:nvPr/>
              </p:nvSpPr>
              <p:spPr bwMode="auto">
                <a:xfrm>
                  <a:off x="2088" y="1245"/>
                  <a:ext cx="2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25" name="Rectangle 702"/>
                <p:cNvSpPr>
                  <a:spLocks noChangeArrowheads="1"/>
                </p:cNvSpPr>
                <p:nvPr/>
              </p:nvSpPr>
              <p:spPr bwMode="auto">
                <a:xfrm>
                  <a:off x="2063" y="1235"/>
                  <a:ext cx="36" cy="12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026" name="Rectangle 703"/>
                <p:cNvSpPr>
                  <a:spLocks noChangeArrowheads="1"/>
                </p:cNvSpPr>
                <p:nvPr/>
              </p:nvSpPr>
              <p:spPr bwMode="auto">
                <a:xfrm>
                  <a:off x="2078" y="1238"/>
                  <a:ext cx="18" cy="8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027" name="Freeform 704"/>
                <p:cNvSpPr>
                  <a:spLocks/>
                </p:cNvSpPr>
                <p:nvPr/>
              </p:nvSpPr>
              <p:spPr bwMode="auto">
                <a:xfrm>
                  <a:off x="2066" y="1238"/>
                  <a:ext cx="5" cy="8"/>
                </a:xfrm>
                <a:custGeom>
                  <a:avLst/>
                  <a:gdLst>
                    <a:gd name="T0" fmla="*/ 0 w 19"/>
                    <a:gd name="T1" fmla="*/ 4 h 31"/>
                    <a:gd name="T2" fmla="*/ 1 w 19"/>
                    <a:gd name="T3" fmla="*/ 1 h 31"/>
                    <a:gd name="T4" fmla="*/ 2 w 19"/>
                    <a:gd name="T5" fmla="*/ 0 h 31"/>
                    <a:gd name="T6" fmla="*/ 4 w 19"/>
                    <a:gd name="T7" fmla="*/ 1 h 31"/>
                    <a:gd name="T8" fmla="*/ 5 w 19"/>
                    <a:gd name="T9" fmla="*/ 4 h 31"/>
                    <a:gd name="T10" fmla="*/ 5 w 19"/>
                    <a:gd name="T11" fmla="*/ 5 h 31"/>
                    <a:gd name="T12" fmla="*/ 4 w 19"/>
                    <a:gd name="T13" fmla="*/ 6 h 31"/>
                    <a:gd name="T14" fmla="*/ 3 w 19"/>
                    <a:gd name="T15" fmla="*/ 8 h 31"/>
                    <a:gd name="T16" fmla="*/ 2 w 19"/>
                    <a:gd name="T17" fmla="*/ 8 h 31"/>
                    <a:gd name="T18" fmla="*/ 1 w 19"/>
                    <a:gd name="T19" fmla="*/ 8 h 31"/>
                    <a:gd name="T20" fmla="*/ 1 w 19"/>
                    <a:gd name="T21" fmla="*/ 6 h 31"/>
                    <a:gd name="T22" fmla="*/ 0 w 19"/>
                    <a:gd name="T23" fmla="*/ 4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9" h="31">
                      <a:moveTo>
                        <a:pt x="0" y="15"/>
                      </a:move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15" y="4"/>
                      </a:lnTo>
                      <a:lnTo>
                        <a:pt x="19" y="15"/>
                      </a:lnTo>
                      <a:lnTo>
                        <a:pt x="19" y="20"/>
                      </a:lnTo>
                      <a:lnTo>
                        <a:pt x="15" y="25"/>
                      </a:lnTo>
                      <a:lnTo>
                        <a:pt x="13" y="31"/>
                      </a:lnTo>
                      <a:lnTo>
                        <a:pt x="7" y="31"/>
                      </a:lnTo>
                      <a:lnTo>
                        <a:pt x="5" y="31"/>
                      </a:lnTo>
                      <a:lnTo>
                        <a:pt x="2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28" name="Line 705"/>
                <p:cNvSpPr>
                  <a:spLocks noChangeShapeType="1"/>
                </p:cNvSpPr>
                <p:nvPr/>
              </p:nvSpPr>
              <p:spPr bwMode="auto">
                <a:xfrm>
                  <a:off x="2066" y="124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29" name="Line 706"/>
                <p:cNvSpPr>
                  <a:spLocks noChangeShapeType="1"/>
                </p:cNvSpPr>
                <p:nvPr/>
              </p:nvSpPr>
              <p:spPr bwMode="auto">
                <a:xfrm>
                  <a:off x="2074" y="124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30" name="Line 707"/>
                <p:cNvSpPr>
                  <a:spLocks noChangeShapeType="1"/>
                </p:cNvSpPr>
                <p:nvPr/>
              </p:nvSpPr>
              <p:spPr bwMode="auto">
                <a:xfrm>
                  <a:off x="2083" y="1249"/>
                  <a:ext cx="4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31" name="Line 708"/>
                <p:cNvSpPr>
                  <a:spLocks noChangeShapeType="1"/>
                </p:cNvSpPr>
                <p:nvPr/>
              </p:nvSpPr>
              <p:spPr bwMode="auto">
                <a:xfrm>
                  <a:off x="2091" y="1249"/>
                  <a:ext cx="4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32" name="Line 709"/>
                <p:cNvSpPr>
                  <a:spLocks noChangeShapeType="1"/>
                </p:cNvSpPr>
                <p:nvPr/>
              </p:nvSpPr>
              <p:spPr bwMode="auto">
                <a:xfrm>
                  <a:off x="2066" y="1256"/>
                  <a:ext cx="3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33" name="Line 710"/>
                <p:cNvSpPr>
                  <a:spLocks noChangeShapeType="1"/>
                </p:cNvSpPr>
                <p:nvPr/>
              </p:nvSpPr>
              <p:spPr bwMode="auto">
                <a:xfrm>
                  <a:off x="2074" y="1256"/>
                  <a:ext cx="2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34" name="Line 711"/>
                <p:cNvSpPr>
                  <a:spLocks noChangeShapeType="1"/>
                </p:cNvSpPr>
                <p:nvPr/>
              </p:nvSpPr>
              <p:spPr bwMode="auto">
                <a:xfrm>
                  <a:off x="2083" y="1256"/>
                  <a:ext cx="4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35" name="Line 712"/>
                <p:cNvSpPr>
                  <a:spLocks noChangeShapeType="1"/>
                </p:cNvSpPr>
                <p:nvPr/>
              </p:nvSpPr>
              <p:spPr bwMode="auto">
                <a:xfrm>
                  <a:off x="2091" y="1256"/>
                  <a:ext cx="4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36" name="Rectangle 713"/>
                <p:cNvSpPr>
                  <a:spLocks noChangeArrowheads="1"/>
                </p:cNvSpPr>
                <p:nvPr/>
              </p:nvSpPr>
              <p:spPr bwMode="auto">
                <a:xfrm>
                  <a:off x="1990" y="1246"/>
                  <a:ext cx="71" cy="3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037" name="Rectangle 714"/>
                <p:cNvSpPr>
                  <a:spLocks noChangeArrowheads="1"/>
                </p:cNvSpPr>
                <p:nvPr/>
              </p:nvSpPr>
              <p:spPr bwMode="auto">
                <a:xfrm>
                  <a:off x="2012" y="1281"/>
                  <a:ext cx="80" cy="9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038" name="Freeform 715"/>
                <p:cNvSpPr>
                  <a:spLocks/>
                </p:cNvSpPr>
                <p:nvPr/>
              </p:nvSpPr>
              <p:spPr bwMode="auto">
                <a:xfrm>
                  <a:off x="1991" y="1254"/>
                  <a:ext cx="100" cy="27"/>
                </a:xfrm>
                <a:custGeom>
                  <a:avLst/>
                  <a:gdLst>
                    <a:gd name="T0" fmla="*/ 22 w 349"/>
                    <a:gd name="T1" fmla="*/ 26 h 106"/>
                    <a:gd name="T2" fmla="*/ 100 w 349"/>
                    <a:gd name="T3" fmla="*/ 27 h 106"/>
                    <a:gd name="T4" fmla="*/ 68 w 349"/>
                    <a:gd name="T5" fmla="*/ 0 h 106"/>
                    <a:gd name="T6" fmla="*/ 0 w 349"/>
                    <a:gd name="T7" fmla="*/ 0 h 106"/>
                    <a:gd name="T8" fmla="*/ 22 w 349"/>
                    <a:gd name="T9" fmla="*/ 26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9" h="106">
                      <a:moveTo>
                        <a:pt x="78" y="101"/>
                      </a:moveTo>
                      <a:lnTo>
                        <a:pt x="349" y="106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78" y="101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39" name="Freeform 716"/>
                <p:cNvSpPr>
                  <a:spLocks/>
                </p:cNvSpPr>
                <p:nvPr/>
              </p:nvSpPr>
              <p:spPr bwMode="auto">
                <a:xfrm>
                  <a:off x="1991" y="1254"/>
                  <a:ext cx="100" cy="27"/>
                </a:xfrm>
                <a:custGeom>
                  <a:avLst/>
                  <a:gdLst>
                    <a:gd name="T0" fmla="*/ 22 w 349"/>
                    <a:gd name="T1" fmla="*/ 26 h 106"/>
                    <a:gd name="T2" fmla="*/ 100 w 349"/>
                    <a:gd name="T3" fmla="*/ 27 h 106"/>
                    <a:gd name="T4" fmla="*/ 68 w 349"/>
                    <a:gd name="T5" fmla="*/ 0 h 106"/>
                    <a:gd name="T6" fmla="*/ 0 w 349"/>
                    <a:gd name="T7" fmla="*/ 0 h 106"/>
                    <a:gd name="T8" fmla="*/ 22 w 349"/>
                    <a:gd name="T9" fmla="*/ 26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9" h="106">
                      <a:moveTo>
                        <a:pt x="78" y="101"/>
                      </a:moveTo>
                      <a:lnTo>
                        <a:pt x="349" y="106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78" y="101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D6D6D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40" name="Freeform 717"/>
                <p:cNvSpPr>
                  <a:spLocks/>
                </p:cNvSpPr>
                <p:nvPr/>
              </p:nvSpPr>
              <p:spPr bwMode="auto">
                <a:xfrm>
                  <a:off x="1991" y="1254"/>
                  <a:ext cx="100" cy="27"/>
                </a:xfrm>
                <a:custGeom>
                  <a:avLst/>
                  <a:gdLst>
                    <a:gd name="T0" fmla="*/ 22 w 349"/>
                    <a:gd name="T1" fmla="*/ 26 h 106"/>
                    <a:gd name="T2" fmla="*/ 100 w 349"/>
                    <a:gd name="T3" fmla="*/ 27 h 106"/>
                    <a:gd name="T4" fmla="*/ 68 w 349"/>
                    <a:gd name="T5" fmla="*/ 0 h 106"/>
                    <a:gd name="T6" fmla="*/ 0 w 349"/>
                    <a:gd name="T7" fmla="*/ 0 h 106"/>
                    <a:gd name="T8" fmla="*/ 22 w 349"/>
                    <a:gd name="T9" fmla="*/ 26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9" h="106">
                      <a:moveTo>
                        <a:pt x="78" y="101"/>
                      </a:moveTo>
                      <a:lnTo>
                        <a:pt x="349" y="106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78" y="10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41" name="Freeform 718"/>
                <p:cNvSpPr>
                  <a:spLocks/>
                </p:cNvSpPr>
                <p:nvPr/>
              </p:nvSpPr>
              <p:spPr bwMode="auto">
                <a:xfrm>
                  <a:off x="1990" y="1263"/>
                  <a:ext cx="22" cy="33"/>
                </a:xfrm>
                <a:custGeom>
                  <a:avLst/>
                  <a:gdLst>
                    <a:gd name="T0" fmla="*/ 0 w 79"/>
                    <a:gd name="T1" fmla="*/ 9 h 130"/>
                    <a:gd name="T2" fmla="*/ 22 w 79"/>
                    <a:gd name="T3" fmla="*/ 33 h 130"/>
                    <a:gd name="T4" fmla="*/ 21 w 79"/>
                    <a:gd name="T5" fmla="*/ 24 h 130"/>
                    <a:gd name="T6" fmla="*/ 0 w 79"/>
                    <a:gd name="T7" fmla="*/ 0 h 130"/>
                    <a:gd name="T8" fmla="*/ 0 w 79"/>
                    <a:gd name="T9" fmla="*/ 9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30">
                      <a:moveTo>
                        <a:pt x="0" y="35"/>
                      </a:moveTo>
                      <a:lnTo>
                        <a:pt x="79" y="130"/>
                      </a:lnTo>
                      <a:lnTo>
                        <a:pt x="76" y="95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42" name="Rectangle 719"/>
                <p:cNvSpPr>
                  <a:spLocks noChangeArrowheads="1"/>
                </p:cNvSpPr>
                <p:nvPr/>
              </p:nvSpPr>
              <p:spPr bwMode="auto">
                <a:xfrm>
                  <a:off x="2012" y="1288"/>
                  <a:ext cx="80" cy="10"/>
                </a:xfrm>
                <a:prstGeom prst="rect">
                  <a:avLst/>
                </a:prstGeom>
                <a:solidFill>
                  <a:srgbClr val="80808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043" name="Freeform 720"/>
                <p:cNvSpPr>
                  <a:spLocks/>
                </p:cNvSpPr>
                <p:nvPr/>
              </p:nvSpPr>
              <p:spPr bwMode="auto">
                <a:xfrm>
                  <a:off x="2009" y="1254"/>
                  <a:ext cx="23" cy="23"/>
                </a:xfrm>
                <a:custGeom>
                  <a:avLst/>
                  <a:gdLst>
                    <a:gd name="T0" fmla="*/ 8 w 78"/>
                    <a:gd name="T1" fmla="*/ 7 h 91"/>
                    <a:gd name="T2" fmla="*/ 8 w 78"/>
                    <a:gd name="T3" fmla="*/ 8 h 91"/>
                    <a:gd name="T4" fmla="*/ 16 w 78"/>
                    <a:gd name="T5" fmla="*/ 0 h 91"/>
                    <a:gd name="T6" fmla="*/ 0 w 78"/>
                    <a:gd name="T7" fmla="*/ 0 h 91"/>
                    <a:gd name="T8" fmla="*/ 23 w 78"/>
                    <a:gd name="T9" fmla="*/ 23 h 91"/>
                    <a:gd name="T10" fmla="*/ 8 w 78"/>
                    <a:gd name="T11" fmla="*/ 7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8" h="91">
                      <a:moveTo>
                        <a:pt x="26" y="26"/>
                      </a:moveTo>
                      <a:lnTo>
                        <a:pt x="26" y="3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78" y="91"/>
                      </a:lnTo>
                      <a:lnTo>
                        <a:pt x="26" y="2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44" name="Freeform 721"/>
                <p:cNvSpPr>
                  <a:spLocks/>
                </p:cNvSpPr>
                <p:nvPr/>
              </p:nvSpPr>
              <p:spPr bwMode="auto">
                <a:xfrm>
                  <a:off x="2009" y="1254"/>
                  <a:ext cx="23" cy="23"/>
                </a:xfrm>
                <a:custGeom>
                  <a:avLst/>
                  <a:gdLst>
                    <a:gd name="T0" fmla="*/ 8 w 78"/>
                    <a:gd name="T1" fmla="*/ 7 h 91"/>
                    <a:gd name="T2" fmla="*/ 8 w 78"/>
                    <a:gd name="T3" fmla="*/ 8 h 91"/>
                    <a:gd name="T4" fmla="*/ 16 w 78"/>
                    <a:gd name="T5" fmla="*/ 0 h 91"/>
                    <a:gd name="T6" fmla="*/ 0 w 78"/>
                    <a:gd name="T7" fmla="*/ 0 h 91"/>
                    <a:gd name="T8" fmla="*/ 23 w 78"/>
                    <a:gd name="T9" fmla="*/ 23 h 91"/>
                    <a:gd name="T10" fmla="*/ 8 w 78"/>
                    <a:gd name="T11" fmla="*/ 7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8" h="91">
                      <a:moveTo>
                        <a:pt x="26" y="26"/>
                      </a:moveTo>
                      <a:lnTo>
                        <a:pt x="26" y="3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78" y="91"/>
                      </a:lnTo>
                      <a:lnTo>
                        <a:pt x="26" y="2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45" name="Freeform 722"/>
                <p:cNvSpPr>
                  <a:spLocks/>
                </p:cNvSpPr>
                <p:nvPr/>
              </p:nvSpPr>
              <p:spPr bwMode="auto">
                <a:xfrm>
                  <a:off x="2009" y="1254"/>
                  <a:ext cx="23" cy="23"/>
                </a:xfrm>
                <a:custGeom>
                  <a:avLst/>
                  <a:gdLst>
                    <a:gd name="T0" fmla="*/ 8 w 78"/>
                    <a:gd name="T1" fmla="*/ 7 h 91"/>
                    <a:gd name="T2" fmla="*/ 8 w 78"/>
                    <a:gd name="T3" fmla="*/ 8 h 91"/>
                    <a:gd name="T4" fmla="*/ 16 w 78"/>
                    <a:gd name="T5" fmla="*/ 0 h 91"/>
                    <a:gd name="T6" fmla="*/ 0 w 78"/>
                    <a:gd name="T7" fmla="*/ 0 h 91"/>
                    <a:gd name="T8" fmla="*/ 23 w 78"/>
                    <a:gd name="T9" fmla="*/ 23 h 91"/>
                    <a:gd name="T10" fmla="*/ 8 w 78"/>
                    <a:gd name="T11" fmla="*/ 7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8" h="91">
                      <a:moveTo>
                        <a:pt x="26" y="26"/>
                      </a:moveTo>
                      <a:lnTo>
                        <a:pt x="26" y="3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78" y="91"/>
                      </a:lnTo>
                      <a:lnTo>
                        <a:pt x="26" y="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46" name="Freeform 723"/>
                <p:cNvSpPr>
                  <a:spLocks/>
                </p:cNvSpPr>
                <p:nvPr/>
              </p:nvSpPr>
              <p:spPr bwMode="auto">
                <a:xfrm>
                  <a:off x="2006" y="1254"/>
                  <a:ext cx="26" cy="24"/>
                </a:xfrm>
                <a:custGeom>
                  <a:avLst/>
                  <a:gdLst>
                    <a:gd name="T0" fmla="*/ 26 w 90"/>
                    <a:gd name="T1" fmla="*/ 24 h 96"/>
                    <a:gd name="T2" fmla="*/ 22 w 90"/>
                    <a:gd name="T3" fmla="*/ 23 h 96"/>
                    <a:gd name="T4" fmla="*/ 3 w 90"/>
                    <a:gd name="T5" fmla="*/ 5 h 96"/>
                    <a:gd name="T6" fmla="*/ 0 w 90"/>
                    <a:gd name="T7" fmla="*/ 0 h 96"/>
                    <a:gd name="T8" fmla="*/ 26 w 90"/>
                    <a:gd name="T9" fmla="*/ 24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0" h="96">
                      <a:moveTo>
                        <a:pt x="90" y="96"/>
                      </a:moveTo>
                      <a:lnTo>
                        <a:pt x="75" y="91"/>
                      </a:lnTo>
                      <a:lnTo>
                        <a:pt x="10" y="20"/>
                      </a:lnTo>
                      <a:lnTo>
                        <a:pt x="0" y="0"/>
                      </a:lnTo>
                      <a:lnTo>
                        <a:pt x="90" y="9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47" name="Freeform 724"/>
                <p:cNvSpPr>
                  <a:spLocks/>
                </p:cNvSpPr>
                <p:nvPr/>
              </p:nvSpPr>
              <p:spPr bwMode="auto">
                <a:xfrm>
                  <a:off x="2006" y="1254"/>
                  <a:ext cx="26" cy="24"/>
                </a:xfrm>
                <a:custGeom>
                  <a:avLst/>
                  <a:gdLst>
                    <a:gd name="T0" fmla="*/ 26 w 90"/>
                    <a:gd name="T1" fmla="*/ 24 h 96"/>
                    <a:gd name="T2" fmla="*/ 22 w 90"/>
                    <a:gd name="T3" fmla="*/ 23 h 96"/>
                    <a:gd name="T4" fmla="*/ 3 w 90"/>
                    <a:gd name="T5" fmla="*/ 5 h 96"/>
                    <a:gd name="T6" fmla="*/ 0 w 90"/>
                    <a:gd name="T7" fmla="*/ 0 h 96"/>
                    <a:gd name="T8" fmla="*/ 26 w 90"/>
                    <a:gd name="T9" fmla="*/ 24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0" h="96">
                      <a:moveTo>
                        <a:pt x="90" y="96"/>
                      </a:moveTo>
                      <a:lnTo>
                        <a:pt x="75" y="91"/>
                      </a:lnTo>
                      <a:lnTo>
                        <a:pt x="10" y="20"/>
                      </a:lnTo>
                      <a:lnTo>
                        <a:pt x="0" y="0"/>
                      </a:lnTo>
                      <a:lnTo>
                        <a:pt x="90" y="9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48" name="Freeform 725"/>
                <p:cNvSpPr>
                  <a:spLocks/>
                </p:cNvSpPr>
                <p:nvPr/>
              </p:nvSpPr>
              <p:spPr bwMode="auto">
                <a:xfrm>
                  <a:off x="2006" y="1254"/>
                  <a:ext cx="26" cy="24"/>
                </a:xfrm>
                <a:custGeom>
                  <a:avLst/>
                  <a:gdLst>
                    <a:gd name="T0" fmla="*/ 26 w 90"/>
                    <a:gd name="T1" fmla="*/ 24 h 96"/>
                    <a:gd name="T2" fmla="*/ 22 w 90"/>
                    <a:gd name="T3" fmla="*/ 23 h 96"/>
                    <a:gd name="T4" fmla="*/ 3 w 90"/>
                    <a:gd name="T5" fmla="*/ 5 h 96"/>
                    <a:gd name="T6" fmla="*/ 0 w 90"/>
                    <a:gd name="T7" fmla="*/ 0 h 96"/>
                    <a:gd name="T8" fmla="*/ 26 w 90"/>
                    <a:gd name="T9" fmla="*/ 24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0" h="96">
                      <a:moveTo>
                        <a:pt x="90" y="96"/>
                      </a:moveTo>
                      <a:lnTo>
                        <a:pt x="75" y="91"/>
                      </a:lnTo>
                      <a:lnTo>
                        <a:pt x="10" y="20"/>
                      </a:lnTo>
                      <a:lnTo>
                        <a:pt x="0" y="0"/>
                      </a:lnTo>
                      <a:lnTo>
                        <a:pt x="90" y="9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49" name="Freeform 726"/>
                <p:cNvSpPr>
                  <a:spLocks/>
                </p:cNvSpPr>
                <p:nvPr/>
              </p:nvSpPr>
              <p:spPr bwMode="auto">
                <a:xfrm>
                  <a:off x="2045" y="1258"/>
                  <a:ext cx="25" cy="23"/>
                </a:xfrm>
                <a:custGeom>
                  <a:avLst/>
                  <a:gdLst>
                    <a:gd name="T0" fmla="*/ 3 w 86"/>
                    <a:gd name="T1" fmla="*/ 0 h 91"/>
                    <a:gd name="T2" fmla="*/ 25 w 86"/>
                    <a:gd name="T3" fmla="*/ 23 h 91"/>
                    <a:gd name="T4" fmla="*/ 21 w 86"/>
                    <a:gd name="T5" fmla="*/ 23 h 91"/>
                    <a:gd name="T6" fmla="*/ 0 w 86"/>
                    <a:gd name="T7" fmla="*/ 1 h 91"/>
                    <a:gd name="T8" fmla="*/ 3 w 86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">
                      <a:moveTo>
                        <a:pt x="11" y="0"/>
                      </a:moveTo>
                      <a:lnTo>
                        <a:pt x="86" y="91"/>
                      </a:lnTo>
                      <a:lnTo>
                        <a:pt x="73" y="91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50" name="Freeform 727"/>
                <p:cNvSpPr>
                  <a:spLocks/>
                </p:cNvSpPr>
                <p:nvPr/>
              </p:nvSpPr>
              <p:spPr bwMode="auto">
                <a:xfrm>
                  <a:off x="2045" y="1258"/>
                  <a:ext cx="25" cy="23"/>
                </a:xfrm>
                <a:custGeom>
                  <a:avLst/>
                  <a:gdLst>
                    <a:gd name="T0" fmla="*/ 3 w 86"/>
                    <a:gd name="T1" fmla="*/ 0 h 91"/>
                    <a:gd name="T2" fmla="*/ 25 w 86"/>
                    <a:gd name="T3" fmla="*/ 23 h 91"/>
                    <a:gd name="T4" fmla="*/ 21 w 86"/>
                    <a:gd name="T5" fmla="*/ 23 h 91"/>
                    <a:gd name="T6" fmla="*/ 0 w 86"/>
                    <a:gd name="T7" fmla="*/ 1 h 91"/>
                    <a:gd name="T8" fmla="*/ 3 w 86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">
                      <a:moveTo>
                        <a:pt x="11" y="0"/>
                      </a:moveTo>
                      <a:lnTo>
                        <a:pt x="86" y="91"/>
                      </a:lnTo>
                      <a:lnTo>
                        <a:pt x="73" y="91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51" name="Freeform 728"/>
                <p:cNvSpPr>
                  <a:spLocks/>
                </p:cNvSpPr>
                <p:nvPr/>
              </p:nvSpPr>
              <p:spPr bwMode="auto">
                <a:xfrm>
                  <a:off x="2045" y="1258"/>
                  <a:ext cx="25" cy="23"/>
                </a:xfrm>
                <a:custGeom>
                  <a:avLst/>
                  <a:gdLst>
                    <a:gd name="T0" fmla="*/ 3 w 86"/>
                    <a:gd name="T1" fmla="*/ 0 h 91"/>
                    <a:gd name="T2" fmla="*/ 25 w 86"/>
                    <a:gd name="T3" fmla="*/ 23 h 91"/>
                    <a:gd name="T4" fmla="*/ 21 w 86"/>
                    <a:gd name="T5" fmla="*/ 23 h 91"/>
                    <a:gd name="T6" fmla="*/ 0 w 86"/>
                    <a:gd name="T7" fmla="*/ 1 h 91"/>
                    <a:gd name="T8" fmla="*/ 3 w 86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">
                      <a:moveTo>
                        <a:pt x="11" y="0"/>
                      </a:moveTo>
                      <a:lnTo>
                        <a:pt x="86" y="91"/>
                      </a:lnTo>
                      <a:lnTo>
                        <a:pt x="73" y="91"/>
                      </a:lnTo>
                      <a:lnTo>
                        <a:pt x="0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52" name="Freeform 729"/>
                <p:cNvSpPr>
                  <a:spLocks/>
                </p:cNvSpPr>
                <p:nvPr/>
              </p:nvSpPr>
              <p:spPr bwMode="auto">
                <a:xfrm>
                  <a:off x="2031" y="1254"/>
                  <a:ext cx="37" cy="23"/>
                </a:xfrm>
                <a:custGeom>
                  <a:avLst/>
                  <a:gdLst>
                    <a:gd name="T0" fmla="*/ 15 w 130"/>
                    <a:gd name="T1" fmla="*/ 0 h 91"/>
                    <a:gd name="T2" fmla="*/ 37 w 130"/>
                    <a:gd name="T3" fmla="*/ 23 h 91"/>
                    <a:gd name="T4" fmla="*/ 22 w 130"/>
                    <a:gd name="T5" fmla="*/ 8 h 91"/>
                    <a:gd name="T6" fmla="*/ 0 w 130"/>
                    <a:gd name="T7" fmla="*/ 0 h 91"/>
                    <a:gd name="T8" fmla="*/ 15 w 130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0" h="91">
                      <a:moveTo>
                        <a:pt x="54" y="0"/>
                      </a:moveTo>
                      <a:lnTo>
                        <a:pt x="130" y="91"/>
                      </a:lnTo>
                      <a:lnTo>
                        <a:pt x="76" y="30"/>
                      </a:lnTo>
                      <a:lnTo>
                        <a:pt x="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53" name="Freeform 730"/>
                <p:cNvSpPr>
                  <a:spLocks/>
                </p:cNvSpPr>
                <p:nvPr/>
              </p:nvSpPr>
              <p:spPr bwMode="auto">
                <a:xfrm>
                  <a:off x="2003" y="1269"/>
                  <a:ext cx="87" cy="12"/>
                </a:xfrm>
                <a:custGeom>
                  <a:avLst/>
                  <a:gdLst>
                    <a:gd name="T0" fmla="*/ 10 w 305"/>
                    <a:gd name="T1" fmla="*/ 12 h 45"/>
                    <a:gd name="T2" fmla="*/ 87 w 305"/>
                    <a:gd name="T3" fmla="*/ 12 h 45"/>
                    <a:gd name="T4" fmla="*/ 74 w 305"/>
                    <a:gd name="T5" fmla="*/ 0 h 45"/>
                    <a:gd name="T6" fmla="*/ 0 w 305"/>
                    <a:gd name="T7" fmla="*/ 0 h 45"/>
                    <a:gd name="T8" fmla="*/ 10 w 305"/>
                    <a:gd name="T9" fmla="*/ 12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5" h="45">
                      <a:moveTo>
                        <a:pt x="36" y="45"/>
                      </a:moveTo>
                      <a:lnTo>
                        <a:pt x="305" y="45"/>
                      </a:lnTo>
                      <a:lnTo>
                        <a:pt x="261" y="0"/>
                      </a:lnTo>
                      <a:lnTo>
                        <a:pt x="0" y="0"/>
                      </a:lnTo>
                      <a:lnTo>
                        <a:pt x="36" y="4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54" name="Freeform 731"/>
                <p:cNvSpPr>
                  <a:spLocks/>
                </p:cNvSpPr>
                <p:nvPr/>
              </p:nvSpPr>
              <p:spPr bwMode="auto">
                <a:xfrm>
                  <a:off x="2003" y="1269"/>
                  <a:ext cx="87" cy="12"/>
                </a:xfrm>
                <a:custGeom>
                  <a:avLst/>
                  <a:gdLst>
                    <a:gd name="T0" fmla="*/ 10 w 305"/>
                    <a:gd name="T1" fmla="*/ 12 h 45"/>
                    <a:gd name="T2" fmla="*/ 87 w 305"/>
                    <a:gd name="T3" fmla="*/ 12 h 45"/>
                    <a:gd name="T4" fmla="*/ 74 w 305"/>
                    <a:gd name="T5" fmla="*/ 0 h 45"/>
                    <a:gd name="T6" fmla="*/ 0 w 305"/>
                    <a:gd name="T7" fmla="*/ 0 h 45"/>
                    <a:gd name="T8" fmla="*/ 10 w 305"/>
                    <a:gd name="T9" fmla="*/ 12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5" h="45">
                      <a:moveTo>
                        <a:pt x="36" y="45"/>
                      </a:moveTo>
                      <a:lnTo>
                        <a:pt x="305" y="45"/>
                      </a:lnTo>
                      <a:lnTo>
                        <a:pt x="261" y="0"/>
                      </a:lnTo>
                      <a:lnTo>
                        <a:pt x="0" y="0"/>
                      </a:lnTo>
                      <a:lnTo>
                        <a:pt x="36" y="45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55" name="Freeform 732"/>
                <p:cNvSpPr>
                  <a:spLocks/>
                </p:cNvSpPr>
                <p:nvPr/>
              </p:nvSpPr>
              <p:spPr bwMode="auto">
                <a:xfrm>
                  <a:off x="2003" y="1269"/>
                  <a:ext cx="87" cy="12"/>
                </a:xfrm>
                <a:custGeom>
                  <a:avLst/>
                  <a:gdLst>
                    <a:gd name="T0" fmla="*/ 10 w 305"/>
                    <a:gd name="T1" fmla="*/ 12 h 45"/>
                    <a:gd name="T2" fmla="*/ 87 w 305"/>
                    <a:gd name="T3" fmla="*/ 12 h 45"/>
                    <a:gd name="T4" fmla="*/ 74 w 305"/>
                    <a:gd name="T5" fmla="*/ 0 h 45"/>
                    <a:gd name="T6" fmla="*/ 0 w 305"/>
                    <a:gd name="T7" fmla="*/ 0 h 45"/>
                    <a:gd name="T8" fmla="*/ 10 w 305"/>
                    <a:gd name="T9" fmla="*/ 12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5" h="45">
                      <a:moveTo>
                        <a:pt x="36" y="45"/>
                      </a:moveTo>
                      <a:lnTo>
                        <a:pt x="305" y="45"/>
                      </a:lnTo>
                      <a:lnTo>
                        <a:pt x="261" y="0"/>
                      </a:lnTo>
                      <a:lnTo>
                        <a:pt x="0" y="0"/>
                      </a:lnTo>
                      <a:lnTo>
                        <a:pt x="36" y="4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56" name="Freeform 733"/>
                <p:cNvSpPr>
                  <a:spLocks/>
                </p:cNvSpPr>
                <p:nvPr/>
              </p:nvSpPr>
              <p:spPr bwMode="auto">
                <a:xfrm>
                  <a:off x="1990" y="1254"/>
                  <a:ext cx="22" cy="34"/>
                </a:xfrm>
                <a:custGeom>
                  <a:avLst/>
                  <a:gdLst>
                    <a:gd name="T0" fmla="*/ 0 w 79"/>
                    <a:gd name="T1" fmla="*/ 9 h 136"/>
                    <a:gd name="T2" fmla="*/ 22 w 79"/>
                    <a:gd name="T3" fmla="*/ 34 h 136"/>
                    <a:gd name="T4" fmla="*/ 21 w 79"/>
                    <a:gd name="T5" fmla="*/ 25 h 136"/>
                    <a:gd name="T6" fmla="*/ 0 w 79"/>
                    <a:gd name="T7" fmla="*/ 0 h 136"/>
                    <a:gd name="T8" fmla="*/ 0 w 79"/>
                    <a:gd name="T9" fmla="*/ 9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36">
                      <a:moveTo>
                        <a:pt x="0" y="36"/>
                      </a:moveTo>
                      <a:lnTo>
                        <a:pt x="79" y="136"/>
                      </a:lnTo>
                      <a:lnTo>
                        <a:pt x="76" y="101"/>
                      </a:lnTo>
                      <a:lnTo>
                        <a:pt x="0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57" name="Freeform 734"/>
                <p:cNvSpPr>
                  <a:spLocks/>
                </p:cNvSpPr>
                <p:nvPr/>
              </p:nvSpPr>
              <p:spPr bwMode="auto">
                <a:xfrm>
                  <a:off x="1932" y="1172"/>
                  <a:ext cx="167" cy="50"/>
                </a:xfrm>
                <a:custGeom>
                  <a:avLst/>
                  <a:gdLst>
                    <a:gd name="T0" fmla="*/ 43 w 585"/>
                    <a:gd name="T1" fmla="*/ 50 h 191"/>
                    <a:gd name="T2" fmla="*/ 167 w 585"/>
                    <a:gd name="T3" fmla="*/ 49 h 191"/>
                    <a:gd name="T4" fmla="*/ 104 w 585"/>
                    <a:gd name="T5" fmla="*/ 0 h 191"/>
                    <a:gd name="T6" fmla="*/ 0 w 585"/>
                    <a:gd name="T7" fmla="*/ 0 h 191"/>
                    <a:gd name="T8" fmla="*/ 43 w 585"/>
                    <a:gd name="T9" fmla="*/ 5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5" h="191">
                      <a:moveTo>
                        <a:pt x="152" y="191"/>
                      </a:moveTo>
                      <a:lnTo>
                        <a:pt x="585" y="186"/>
                      </a:lnTo>
                      <a:lnTo>
                        <a:pt x="365" y="0"/>
                      </a:lnTo>
                      <a:lnTo>
                        <a:pt x="0" y="0"/>
                      </a:lnTo>
                      <a:lnTo>
                        <a:pt x="152" y="1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58" name="Freeform 735"/>
                <p:cNvSpPr>
                  <a:spLocks/>
                </p:cNvSpPr>
                <p:nvPr/>
              </p:nvSpPr>
              <p:spPr bwMode="auto">
                <a:xfrm>
                  <a:off x="1932" y="1172"/>
                  <a:ext cx="167" cy="50"/>
                </a:xfrm>
                <a:custGeom>
                  <a:avLst/>
                  <a:gdLst>
                    <a:gd name="T0" fmla="*/ 43 w 585"/>
                    <a:gd name="T1" fmla="*/ 50 h 191"/>
                    <a:gd name="T2" fmla="*/ 167 w 585"/>
                    <a:gd name="T3" fmla="*/ 49 h 191"/>
                    <a:gd name="T4" fmla="*/ 104 w 585"/>
                    <a:gd name="T5" fmla="*/ 0 h 191"/>
                    <a:gd name="T6" fmla="*/ 0 w 585"/>
                    <a:gd name="T7" fmla="*/ 0 h 191"/>
                    <a:gd name="T8" fmla="*/ 43 w 585"/>
                    <a:gd name="T9" fmla="*/ 5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5" h="191">
                      <a:moveTo>
                        <a:pt x="152" y="191"/>
                      </a:moveTo>
                      <a:lnTo>
                        <a:pt x="585" y="186"/>
                      </a:lnTo>
                      <a:lnTo>
                        <a:pt x="365" y="0"/>
                      </a:lnTo>
                      <a:lnTo>
                        <a:pt x="0" y="0"/>
                      </a:lnTo>
                      <a:lnTo>
                        <a:pt x="152" y="191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59" name="Freeform 736"/>
                <p:cNvSpPr>
                  <a:spLocks/>
                </p:cNvSpPr>
                <p:nvPr/>
              </p:nvSpPr>
              <p:spPr bwMode="auto">
                <a:xfrm>
                  <a:off x="1932" y="1172"/>
                  <a:ext cx="167" cy="50"/>
                </a:xfrm>
                <a:custGeom>
                  <a:avLst/>
                  <a:gdLst>
                    <a:gd name="T0" fmla="*/ 43 w 585"/>
                    <a:gd name="T1" fmla="*/ 50 h 191"/>
                    <a:gd name="T2" fmla="*/ 167 w 585"/>
                    <a:gd name="T3" fmla="*/ 49 h 191"/>
                    <a:gd name="T4" fmla="*/ 104 w 585"/>
                    <a:gd name="T5" fmla="*/ 0 h 191"/>
                    <a:gd name="T6" fmla="*/ 0 w 585"/>
                    <a:gd name="T7" fmla="*/ 0 h 191"/>
                    <a:gd name="T8" fmla="*/ 43 w 585"/>
                    <a:gd name="T9" fmla="*/ 5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5" h="191">
                      <a:moveTo>
                        <a:pt x="152" y="191"/>
                      </a:moveTo>
                      <a:lnTo>
                        <a:pt x="585" y="186"/>
                      </a:lnTo>
                      <a:lnTo>
                        <a:pt x="365" y="0"/>
                      </a:lnTo>
                      <a:lnTo>
                        <a:pt x="0" y="0"/>
                      </a:lnTo>
                      <a:lnTo>
                        <a:pt x="152" y="19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60" name="Line 737"/>
                <p:cNvSpPr>
                  <a:spLocks noChangeShapeType="1"/>
                </p:cNvSpPr>
                <p:nvPr/>
              </p:nvSpPr>
              <p:spPr bwMode="auto">
                <a:xfrm flipV="1">
                  <a:off x="1973" y="1219"/>
                  <a:ext cx="2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61" name="Freeform 738"/>
                <p:cNvSpPr>
                  <a:spLocks/>
                </p:cNvSpPr>
                <p:nvPr/>
              </p:nvSpPr>
              <p:spPr bwMode="auto">
                <a:xfrm>
                  <a:off x="1946" y="1163"/>
                  <a:ext cx="45" cy="64"/>
                </a:xfrm>
                <a:custGeom>
                  <a:avLst/>
                  <a:gdLst>
                    <a:gd name="T0" fmla="*/ 45 w 160"/>
                    <a:gd name="T1" fmla="*/ 64 h 247"/>
                    <a:gd name="T2" fmla="*/ 3 w 160"/>
                    <a:gd name="T3" fmla="*/ 0 h 247"/>
                    <a:gd name="T4" fmla="*/ 0 w 160"/>
                    <a:gd name="T5" fmla="*/ 13 h 247"/>
                    <a:gd name="T6" fmla="*/ 45 w 160"/>
                    <a:gd name="T7" fmla="*/ 64 h 2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0" h="247">
                      <a:moveTo>
                        <a:pt x="160" y="247"/>
                      </a:moveTo>
                      <a:lnTo>
                        <a:pt x="10" y="0"/>
                      </a:lnTo>
                      <a:lnTo>
                        <a:pt x="0" y="51"/>
                      </a:lnTo>
                      <a:lnTo>
                        <a:pt x="160" y="2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62" name="Freeform 739"/>
                <p:cNvSpPr>
                  <a:spLocks/>
                </p:cNvSpPr>
                <p:nvPr/>
              </p:nvSpPr>
              <p:spPr bwMode="auto">
                <a:xfrm>
                  <a:off x="1946" y="1163"/>
                  <a:ext cx="45" cy="64"/>
                </a:xfrm>
                <a:custGeom>
                  <a:avLst/>
                  <a:gdLst>
                    <a:gd name="T0" fmla="*/ 45 w 160"/>
                    <a:gd name="T1" fmla="*/ 64 h 247"/>
                    <a:gd name="T2" fmla="*/ 3 w 160"/>
                    <a:gd name="T3" fmla="*/ 0 h 247"/>
                    <a:gd name="T4" fmla="*/ 0 w 160"/>
                    <a:gd name="T5" fmla="*/ 13 h 247"/>
                    <a:gd name="T6" fmla="*/ 45 w 160"/>
                    <a:gd name="T7" fmla="*/ 64 h 2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0" h="247">
                      <a:moveTo>
                        <a:pt x="160" y="247"/>
                      </a:moveTo>
                      <a:lnTo>
                        <a:pt x="10" y="0"/>
                      </a:lnTo>
                      <a:lnTo>
                        <a:pt x="0" y="51"/>
                      </a:lnTo>
                      <a:lnTo>
                        <a:pt x="160" y="247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63" name="Freeform 740"/>
                <p:cNvSpPr>
                  <a:spLocks/>
                </p:cNvSpPr>
                <p:nvPr/>
              </p:nvSpPr>
              <p:spPr bwMode="auto">
                <a:xfrm>
                  <a:off x="1946" y="1163"/>
                  <a:ext cx="45" cy="64"/>
                </a:xfrm>
                <a:custGeom>
                  <a:avLst/>
                  <a:gdLst>
                    <a:gd name="T0" fmla="*/ 45 w 160"/>
                    <a:gd name="T1" fmla="*/ 64 h 247"/>
                    <a:gd name="T2" fmla="*/ 3 w 160"/>
                    <a:gd name="T3" fmla="*/ 0 h 247"/>
                    <a:gd name="T4" fmla="*/ 0 w 160"/>
                    <a:gd name="T5" fmla="*/ 13 h 247"/>
                    <a:gd name="T6" fmla="*/ 45 w 160"/>
                    <a:gd name="T7" fmla="*/ 64 h 2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0" h="247">
                      <a:moveTo>
                        <a:pt x="160" y="247"/>
                      </a:moveTo>
                      <a:lnTo>
                        <a:pt x="10" y="0"/>
                      </a:lnTo>
                      <a:lnTo>
                        <a:pt x="0" y="51"/>
                      </a:lnTo>
                      <a:lnTo>
                        <a:pt x="160" y="24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64" name="Freeform 741"/>
                <p:cNvSpPr>
                  <a:spLocks/>
                </p:cNvSpPr>
                <p:nvPr/>
              </p:nvSpPr>
              <p:spPr bwMode="auto">
                <a:xfrm>
                  <a:off x="1948" y="1164"/>
                  <a:ext cx="128" cy="57"/>
                </a:xfrm>
                <a:custGeom>
                  <a:avLst/>
                  <a:gdLst>
                    <a:gd name="T0" fmla="*/ 38 w 450"/>
                    <a:gd name="T1" fmla="*/ 57 h 216"/>
                    <a:gd name="T2" fmla="*/ 128 w 450"/>
                    <a:gd name="T3" fmla="*/ 56 h 216"/>
                    <a:gd name="T4" fmla="*/ 68 w 450"/>
                    <a:gd name="T5" fmla="*/ 0 h 216"/>
                    <a:gd name="T6" fmla="*/ 0 w 450"/>
                    <a:gd name="T7" fmla="*/ 0 h 216"/>
                    <a:gd name="T8" fmla="*/ 38 w 450"/>
                    <a:gd name="T9" fmla="*/ 57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0" h="216">
                      <a:moveTo>
                        <a:pt x="135" y="216"/>
                      </a:moveTo>
                      <a:lnTo>
                        <a:pt x="450" y="211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135" y="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65" name="Freeform 742"/>
                <p:cNvSpPr>
                  <a:spLocks/>
                </p:cNvSpPr>
                <p:nvPr/>
              </p:nvSpPr>
              <p:spPr bwMode="auto">
                <a:xfrm>
                  <a:off x="1948" y="1164"/>
                  <a:ext cx="128" cy="57"/>
                </a:xfrm>
                <a:custGeom>
                  <a:avLst/>
                  <a:gdLst>
                    <a:gd name="T0" fmla="*/ 38 w 450"/>
                    <a:gd name="T1" fmla="*/ 57 h 216"/>
                    <a:gd name="T2" fmla="*/ 128 w 450"/>
                    <a:gd name="T3" fmla="*/ 56 h 216"/>
                    <a:gd name="T4" fmla="*/ 68 w 450"/>
                    <a:gd name="T5" fmla="*/ 0 h 216"/>
                    <a:gd name="T6" fmla="*/ 0 w 450"/>
                    <a:gd name="T7" fmla="*/ 0 h 216"/>
                    <a:gd name="T8" fmla="*/ 38 w 450"/>
                    <a:gd name="T9" fmla="*/ 57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0" h="216">
                      <a:moveTo>
                        <a:pt x="135" y="216"/>
                      </a:moveTo>
                      <a:lnTo>
                        <a:pt x="450" y="211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135" y="21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66" name="Freeform 743"/>
                <p:cNvSpPr>
                  <a:spLocks/>
                </p:cNvSpPr>
                <p:nvPr/>
              </p:nvSpPr>
              <p:spPr bwMode="auto">
                <a:xfrm>
                  <a:off x="1948" y="1164"/>
                  <a:ext cx="128" cy="57"/>
                </a:xfrm>
                <a:custGeom>
                  <a:avLst/>
                  <a:gdLst>
                    <a:gd name="T0" fmla="*/ 38 w 450"/>
                    <a:gd name="T1" fmla="*/ 57 h 216"/>
                    <a:gd name="T2" fmla="*/ 128 w 450"/>
                    <a:gd name="T3" fmla="*/ 56 h 216"/>
                    <a:gd name="T4" fmla="*/ 68 w 450"/>
                    <a:gd name="T5" fmla="*/ 0 h 216"/>
                    <a:gd name="T6" fmla="*/ 0 w 450"/>
                    <a:gd name="T7" fmla="*/ 0 h 216"/>
                    <a:gd name="T8" fmla="*/ 38 w 450"/>
                    <a:gd name="T9" fmla="*/ 57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0" h="216">
                      <a:moveTo>
                        <a:pt x="135" y="216"/>
                      </a:moveTo>
                      <a:lnTo>
                        <a:pt x="450" y="211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135" y="21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67" name="Freeform 744"/>
                <p:cNvSpPr>
                  <a:spLocks/>
                </p:cNvSpPr>
                <p:nvPr/>
              </p:nvSpPr>
              <p:spPr bwMode="auto">
                <a:xfrm>
                  <a:off x="1932" y="1172"/>
                  <a:ext cx="167" cy="59"/>
                </a:xfrm>
                <a:custGeom>
                  <a:avLst/>
                  <a:gdLst>
                    <a:gd name="T0" fmla="*/ 42 w 588"/>
                    <a:gd name="T1" fmla="*/ 48 h 227"/>
                    <a:gd name="T2" fmla="*/ 167 w 588"/>
                    <a:gd name="T3" fmla="*/ 48 h 227"/>
                    <a:gd name="T4" fmla="*/ 167 w 588"/>
                    <a:gd name="T5" fmla="*/ 59 h 227"/>
                    <a:gd name="T6" fmla="*/ 42 w 588"/>
                    <a:gd name="T7" fmla="*/ 59 h 227"/>
                    <a:gd name="T8" fmla="*/ 0 w 588"/>
                    <a:gd name="T9" fmla="*/ 13 h 227"/>
                    <a:gd name="T10" fmla="*/ 0 w 588"/>
                    <a:gd name="T11" fmla="*/ 0 h 227"/>
                    <a:gd name="T12" fmla="*/ 42 w 588"/>
                    <a:gd name="T13" fmla="*/ 48 h 2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8" h="227">
                      <a:moveTo>
                        <a:pt x="149" y="186"/>
                      </a:moveTo>
                      <a:lnTo>
                        <a:pt x="588" y="186"/>
                      </a:lnTo>
                      <a:lnTo>
                        <a:pt x="588" y="227"/>
                      </a:lnTo>
                      <a:lnTo>
                        <a:pt x="149" y="227"/>
                      </a:lnTo>
                      <a:lnTo>
                        <a:pt x="0" y="50"/>
                      </a:lnTo>
                      <a:lnTo>
                        <a:pt x="0" y="0"/>
                      </a:lnTo>
                      <a:lnTo>
                        <a:pt x="149" y="1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68" name="Freeform 745"/>
                <p:cNvSpPr>
                  <a:spLocks/>
                </p:cNvSpPr>
                <p:nvPr/>
              </p:nvSpPr>
              <p:spPr bwMode="auto">
                <a:xfrm>
                  <a:off x="1932" y="1172"/>
                  <a:ext cx="167" cy="59"/>
                </a:xfrm>
                <a:custGeom>
                  <a:avLst/>
                  <a:gdLst>
                    <a:gd name="T0" fmla="*/ 42 w 588"/>
                    <a:gd name="T1" fmla="*/ 48 h 227"/>
                    <a:gd name="T2" fmla="*/ 167 w 588"/>
                    <a:gd name="T3" fmla="*/ 48 h 227"/>
                    <a:gd name="T4" fmla="*/ 167 w 588"/>
                    <a:gd name="T5" fmla="*/ 59 h 227"/>
                    <a:gd name="T6" fmla="*/ 42 w 588"/>
                    <a:gd name="T7" fmla="*/ 59 h 227"/>
                    <a:gd name="T8" fmla="*/ 0 w 588"/>
                    <a:gd name="T9" fmla="*/ 13 h 227"/>
                    <a:gd name="T10" fmla="*/ 0 w 588"/>
                    <a:gd name="T11" fmla="*/ 0 h 227"/>
                    <a:gd name="T12" fmla="*/ 42 w 588"/>
                    <a:gd name="T13" fmla="*/ 48 h 2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8" h="227">
                      <a:moveTo>
                        <a:pt x="149" y="186"/>
                      </a:moveTo>
                      <a:lnTo>
                        <a:pt x="588" y="186"/>
                      </a:lnTo>
                      <a:lnTo>
                        <a:pt x="588" y="227"/>
                      </a:lnTo>
                      <a:lnTo>
                        <a:pt x="149" y="227"/>
                      </a:lnTo>
                      <a:lnTo>
                        <a:pt x="0" y="50"/>
                      </a:lnTo>
                      <a:lnTo>
                        <a:pt x="0" y="0"/>
                      </a:lnTo>
                      <a:lnTo>
                        <a:pt x="149" y="18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69" name="Freeform 746"/>
                <p:cNvSpPr>
                  <a:spLocks/>
                </p:cNvSpPr>
                <p:nvPr/>
              </p:nvSpPr>
              <p:spPr bwMode="auto">
                <a:xfrm>
                  <a:off x="1932" y="1172"/>
                  <a:ext cx="167" cy="59"/>
                </a:xfrm>
                <a:custGeom>
                  <a:avLst/>
                  <a:gdLst>
                    <a:gd name="T0" fmla="*/ 42 w 588"/>
                    <a:gd name="T1" fmla="*/ 48 h 227"/>
                    <a:gd name="T2" fmla="*/ 167 w 588"/>
                    <a:gd name="T3" fmla="*/ 48 h 227"/>
                    <a:gd name="T4" fmla="*/ 167 w 588"/>
                    <a:gd name="T5" fmla="*/ 59 h 227"/>
                    <a:gd name="T6" fmla="*/ 42 w 588"/>
                    <a:gd name="T7" fmla="*/ 59 h 227"/>
                    <a:gd name="T8" fmla="*/ 0 w 588"/>
                    <a:gd name="T9" fmla="*/ 13 h 227"/>
                    <a:gd name="T10" fmla="*/ 0 w 588"/>
                    <a:gd name="T11" fmla="*/ 0 h 227"/>
                    <a:gd name="T12" fmla="*/ 42 w 588"/>
                    <a:gd name="T13" fmla="*/ 48 h 2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8" h="227">
                      <a:moveTo>
                        <a:pt x="149" y="186"/>
                      </a:moveTo>
                      <a:lnTo>
                        <a:pt x="588" y="186"/>
                      </a:lnTo>
                      <a:lnTo>
                        <a:pt x="588" y="227"/>
                      </a:lnTo>
                      <a:lnTo>
                        <a:pt x="149" y="227"/>
                      </a:lnTo>
                      <a:lnTo>
                        <a:pt x="0" y="50"/>
                      </a:lnTo>
                      <a:lnTo>
                        <a:pt x="0" y="0"/>
                      </a:lnTo>
                      <a:lnTo>
                        <a:pt x="149" y="18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70" name="Freeform 747"/>
                <p:cNvSpPr>
                  <a:spLocks/>
                </p:cNvSpPr>
                <p:nvPr/>
              </p:nvSpPr>
              <p:spPr bwMode="auto">
                <a:xfrm>
                  <a:off x="1958" y="1171"/>
                  <a:ext cx="82" cy="25"/>
                </a:xfrm>
                <a:custGeom>
                  <a:avLst/>
                  <a:gdLst>
                    <a:gd name="T0" fmla="*/ 18 w 283"/>
                    <a:gd name="T1" fmla="*/ 25 h 96"/>
                    <a:gd name="T2" fmla="*/ 82 w 283"/>
                    <a:gd name="T3" fmla="*/ 25 h 96"/>
                    <a:gd name="T4" fmla="*/ 55 w 283"/>
                    <a:gd name="T5" fmla="*/ 0 h 96"/>
                    <a:gd name="T6" fmla="*/ 0 w 283"/>
                    <a:gd name="T7" fmla="*/ 0 h 96"/>
                    <a:gd name="T8" fmla="*/ 18 w 283"/>
                    <a:gd name="T9" fmla="*/ 25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3" h="96">
                      <a:moveTo>
                        <a:pt x="63" y="96"/>
                      </a:moveTo>
                      <a:lnTo>
                        <a:pt x="283" y="96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63" y="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71" name="Freeform 748"/>
                <p:cNvSpPr>
                  <a:spLocks/>
                </p:cNvSpPr>
                <p:nvPr/>
              </p:nvSpPr>
              <p:spPr bwMode="auto">
                <a:xfrm>
                  <a:off x="1958" y="1171"/>
                  <a:ext cx="82" cy="25"/>
                </a:xfrm>
                <a:custGeom>
                  <a:avLst/>
                  <a:gdLst>
                    <a:gd name="T0" fmla="*/ 18 w 283"/>
                    <a:gd name="T1" fmla="*/ 25 h 96"/>
                    <a:gd name="T2" fmla="*/ 82 w 283"/>
                    <a:gd name="T3" fmla="*/ 25 h 96"/>
                    <a:gd name="T4" fmla="*/ 55 w 283"/>
                    <a:gd name="T5" fmla="*/ 0 h 96"/>
                    <a:gd name="T6" fmla="*/ 0 w 283"/>
                    <a:gd name="T7" fmla="*/ 0 h 96"/>
                    <a:gd name="T8" fmla="*/ 18 w 283"/>
                    <a:gd name="T9" fmla="*/ 25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3" h="96">
                      <a:moveTo>
                        <a:pt x="63" y="96"/>
                      </a:moveTo>
                      <a:lnTo>
                        <a:pt x="283" y="96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63" y="9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72" name="Freeform 749"/>
                <p:cNvSpPr>
                  <a:spLocks/>
                </p:cNvSpPr>
                <p:nvPr/>
              </p:nvSpPr>
              <p:spPr bwMode="auto">
                <a:xfrm>
                  <a:off x="1958" y="1171"/>
                  <a:ext cx="82" cy="25"/>
                </a:xfrm>
                <a:custGeom>
                  <a:avLst/>
                  <a:gdLst>
                    <a:gd name="T0" fmla="*/ 18 w 283"/>
                    <a:gd name="T1" fmla="*/ 25 h 96"/>
                    <a:gd name="T2" fmla="*/ 82 w 283"/>
                    <a:gd name="T3" fmla="*/ 25 h 96"/>
                    <a:gd name="T4" fmla="*/ 55 w 283"/>
                    <a:gd name="T5" fmla="*/ 0 h 96"/>
                    <a:gd name="T6" fmla="*/ 0 w 283"/>
                    <a:gd name="T7" fmla="*/ 0 h 96"/>
                    <a:gd name="T8" fmla="*/ 18 w 283"/>
                    <a:gd name="T9" fmla="*/ 25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3" h="96">
                      <a:moveTo>
                        <a:pt x="63" y="96"/>
                      </a:moveTo>
                      <a:lnTo>
                        <a:pt x="283" y="96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63" y="9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73" name="Freeform 750"/>
                <p:cNvSpPr>
                  <a:spLocks/>
                </p:cNvSpPr>
                <p:nvPr/>
              </p:nvSpPr>
              <p:spPr bwMode="auto">
                <a:xfrm>
                  <a:off x="1958" y="1171"/>
                  <a:ext cx="56" cy="9"/>
                </a:xfrm>
                <a:custGeom>
                  <a:avLst/>
                  <a:gdLst>
                    <a:gd name="T0" fmla="*/ 6 w 190"/>
                    <a:gd name="T1" fmla="*/ 9 h 34"/>
                    <a:gd name="T2" fmla="*/ 55 w 190"/>
                    <a:gd name="T3" fmla="*/ 9 h 34"/>
                    <a:gd name="T4" fmla="*/ 56 w 190"/>
                    <a:gd name="T5" fmla="*/ 0 h 34"/>
                    <a:gd name="T6" fmla="*/ 0 w 190"/>
                    <a:gd name="T7" fmla="*/ 0 h 34"/>
                    <a:gd name="T8" fmla="*/ 6 w 190"/>
                    <a:gd name="T9" fmla="*/ 9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34">
                      <a:moveTo>
                        <a:pt x="22" y="34"/>
                      </a:moveTo>
                      <a:lnTo>
                        <a:pt x="188" y="34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22" y="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74" name="Freeform 751"/>
                <p:cNvSpPr>
                  <a:spLocks/>
                </p:cNvSpPr>
                <p:nvPr/>
              </p:nvSpPr>
              <p:spPr bwMode="auto">
                <a:xfrm>
                  <a:off x="1958" y="1171"/>
                  <a:ext cx="56" cy="9"/>
                </a:xfrm>
                <a:custGeom>
                  <a:avLst/>
                  <a:gdLst>
                    <a:gd name="T0" fmla="*/ 6 w 190"/>
                    <a:gd name="T1" fmla="*/ 9 h 34"/>
                    <a:gd name="T2" fmla="*/ 55 w 190"/>
                    <a:gd name="T3" fmla="*/ 9 h 34"/>
                    <a:gd name="T4" fmla="*/ 56 w 190"/>
                    <a:gd name="T5" fmla="*/ 0 h 34"/>
                    <a:gd name="T6" fmla="*/ 0 w 190"/>
                    <a:gd name="T7" fmla="*/ 0 h 34"/>
                    <a:gd name="T8" fmla="*/ 6 w 190"/>
                    <a:gd name="T9" fmla="*/ 9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34">
                      <a:moveTo>
                        <a:pt x="22" y="34"/>
                      </a:moveTo>
                      <a:lnTo>
                        <a:pt x="188" y="34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22" y="34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75" name="Freeform 752"/>
                <p:cNvSpPr>
                  <a:spLocks/>
                </p:cNvSpPr>
                <p:nvPr/>
              </p:nvSpPr>
              <p:spPr bwMode="auto">
                <a:xfrm>
                  <a:off x="1958" y="1171"/>
                  <a:ext cx="56" cy="9"/>
                </a:xfrm>
                <a:custGeom>
                  <a:avLst/>
                  <a:gdLst>
                    <a:gd name="T0" fmla="*/ 6 w 190"/>
                    <a:gd name="T1" fmla="*/ 9 h 34"/>
                    <a:gd name="T2" fmla="*/ 55 w 190"/>
                    <a:gd name="T3" fmla="*/ 9 h 34"/>
                    <a:gd name="T4" fmla="*/ 56 w 190"/>
                    <a:gd name="T5" fmla="*/ 0 h 34"/>
                    <a:gd name="T6" fmla="*/ 0 w 190"/>
                    <a:gd name="T7" fmla="*/ 0 h 34"/>
                    <a:gd name="T8" fmla="*/ 6 w 190"/>
                    <a:gd name="T9" fmla="*/ 9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34">
                      <a:moveTo>
                        <a:pt x="22" y="34"/>
                      </a:moveTo>
                      <a:lnTo>
                        <a:pt x="188" y="34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22" y="3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76" name="Freeform 753"/>
                <p:cNvSpPr>
                  <a:spLocks/>
                </p:cNvSpPr>
                <p:nvPr/>
              </p:nvSpPr>
              <p:spPr bwMode="auto">
                <a:xfrm>
                  <a:off x="1966" y="1180"/>
                  <a:ext cx="45" cy="7"/>
                </a:xfrm>
                <a:custGeom>
                  <a:avLst/>
                  <a:gdLst>
                    <a:gd name="T0" fmla="*/ 5 w 163"/>
                    <a:gd name="T1" fmla="*/ 7 h 30"/>
                    <a:gd name="T2" fmla="*/ 43 w 163"/>
                    <a:gd name="T3" fmla="*/ 6 h 30"/>
                    <a:gd name="T4" fmla="*/ 45 w 163"/>
                    <a:gd name="T5" fmla="*/ 0 h 30"/>
                    <a:gd name="T6" fmla="*/ 0 w 163"/>
                    <a:gd name="T7" fmla="*/ 0 h 30"/>
                    <a:gd name="T8" fmla="*/ 5 w 163"/>
                    <a:gd name="T9" fmla="*/ 7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3" h="30">
                      <a:moveTo>
                        <a:pt x="18" y="30"/>
                      </a:moveTo>
                      <a:lnTo>
                        <a:pt x="155" y="25"/>
                      </a:lnTo>
                      <a:lnTo>
                        <a:pt x="163" y="0"/>
                      </a:lnTo>
                      <a:lnTo>
                        <a:pt x="0" y="0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77" name="Freeform 754"/>
                <p:cNvSpPr>
                  <a:spLocks/>
                </p:cNvSpPr>
                <p:nvPr/>
              </p:nvSpPr>
              <p:spPr bwMode="auto">
                <a:xfrm>
                  <a:off x="1966" y="1180"/>
                  <a:ext cx="45" cy="7"/>
                </a:xfrm>
                <a:custGeom>
                  <a:avLst/>
                  <a:gdLst>
                    <a:gd name="T0" fmla="*/ 5 w 163"/>
                    <a:gd name="T1" fmla="*/ 7 h 30"/>
                    <a:gd name="T2" fmla="*/ 43 w 163"/>
                    <a:gd name="T3" fmla="*/ 6 h 30"/>
                    <a:gd name="T4" fmla="*/ 45 w 163"/>
                    <a:gd name="T5" fmla="*/ 0 h 30"/>
                    <a:gd name="T6" fmla="*/ 0 w 163"/>
                    <a:gd name="T7" fmla="*/ 0 h 30"/>
                    <a:gd name="T8" fmla="*/ 5 w 163"/>
                    <a:gd name="T9" fmla="*/ 7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3" h="30">
                      <a:moveTo>
                        <a:pt x="18" y="30"/>
                      </a:moveTo>
                      <a:lnTo>
                        <a:pt x="155" y="25"/>
                      </a:lnTo>
                      <a:lnTo>
                        <a:pt x="163" y="0"/>
                      </a:lnTo>
                      <a:lnTo>
                        <a:pt x="0" y="0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78" name="Freeform 755"/>
                <p:cNvSpPr>
                  <a:spLocks/>
                </p:cNvSpPr>
                <p:nvPr/>
              </p:nvSpPr>
              <p:spPr bwMode="auto">
                <a:xfrm>
                  <a:off x="1966" y="1180"/>
                  <a:ext cx="45" cy="7"/>
                </a:xfrm>
                <a:custGeom>
                  <a:avLst/>
                  <a:gdLst>
                    <a:gd name="T0" fmla="*/ 5 w 163"/>
                    <a:gd name="T1" fmla="*/ 7 h 30"/>
                    <a:gd name="T2" fmla="*/ 43 w 163"/>
                    <a:gd name="T3" fmla="*/ 6 h 30"/>
                    <a:gd name="T4" fmla="*/ 45 w 163"/>
                    <a:gd name="T5" fmla="*/ 0 h 30"/>
                    <a:gd name="T6" fmla="*/ 0 w 163"/>
                    <a:gd name="T7" fmla="*/ 0 h 30"/>
                    <a:gd name="T8" fmla="*/ 5 w 163"/>
                    <a:gd name="T9" fmla="*/ 7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3" h="30">
                      <a:moveTo>
                        <a:pt x="18" y="30"/>
                      </a:moveTo>
                      <a:lnTo>
                        <a:pt x="155" y="25"/>
                      </a:lnTo>
                      <a:lnTo>
                        <a:pt x="163" y="0"/>
                      </a:lnTo>
                      <a:lnTo>
                        <a:pt x="0" y="0"/>
                      </a:lnTo>
                      <a:lnTo>
                        <a:pt x="18" y="3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79" name="Freeform 756"/>
                <p:cNvSpPr>
                  <a:spLocks/>
                </p:cNvSpPr>
                <p:nvPr/>
              </p:nvSpPr>
              <p:spPr bwMode="auto">
                <a:xfrm>
                  <a:off x="1970" y="1187"/>
                  <a:ext cx="39" cy="9"/>
                </a:xfrm>
                <a:custGeom>
                  <a:avLst/>
                  <a:gdLst>
                    <a:gd name="T0" fmla="*/ 0 w 138"/>
                    <a:gd name="T1" fmla="*/ 0 h 32"/>
                    <a:gd name="T2" fmla="*/ 6 w 138"/>
                    <a:gd name="T3" fmla="*/ 9 h 32"/>
                    <a:gd name="T4" fmla="*/ 39 w 138"/>
                    <a:gd name="T5" fmla="*/ 9 h 32"/>
                    <a:gd name="T6" fmla="*/ 39 w 138"/>
                    <a:gd name="T7" fmla="*/ 0 h 32"/>
                    <a:gd name="T8" fmla="*/ 0 w 138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8" h="32">
                      <a:moveTo>
                        <a:pt x="0" y="0"/>
                      </a:moveTo>
                      <a:lnTo>
                        <a:pt x="21" y="32"/>
                      </a:lnTo>
                      <a:lnTo>
                        <a:pt x="138" y="32"/>
                      </a:lnTo>
                      <a:lnTo>
                        <a:pt x="1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80" name="Freeform 757"/>
                <p:cNvSpPr>
                  <a:spLocks/>
                </p:cNvSpPr>
                <p:nvPr/>
              </p:nvSpPr>
              <p:spPr bwMode="auto">
                <a:xfrm>
                  <a:off x="2026" y="1172"/>
                  <a:ext cx="73" cy="47"/>
                </a:xfrm>
                <a:custGeom>
                  <a:avLst/>
                  <a:gdLst>
                    <a:gd name="T0" fmla="*/ 50 w 253"/>
                    <a:gd name="T1" fmla="*/ 47 h 181"/>
                    <a:gd name="T2" fmla="*/ 73 w 253"/>
                    <a:gd name="T3" fmla="*/ 47 h 181"/>
                    <a:gd name="T4" fmla="*/ 10 w 253"/>
                    <a:gd name="T5" fmla="*/ 0 h 181"/>
                    <a:gd name="T6" fmla="*/ 0 w 253"/>
                    <a:gd name="T7" fmla="*/ 0 h 181"/>
                    <a:gd name="T8" fmla="*/ 50 w 253"/>
                    <a:gd name="T9" fmla="*/ 47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3" h="181">
                      <a:moveTo>
                        <a:pt x="173" y="181"/>
                      </a:moveTo>
                      <a:lnTo>
                        <a:pt x="253" y="18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173" y="181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81" name="Freeform 758"/>
                <p:cNvSpPr>
                  <a:spLocks/>
                </p:cNvSpPr>
                <p:nvPr/>
              </p:nvSpPr>
              <p:spPr bwMode="auto">
                <a:xfrm>
                  <a:off x="2026" y="1172"/>
                  <a:ext cx="73" cy="47"/>
                </a:xfrm>
                <a:custGeom>
                  <a:avLst/>
                  <a:gdLst>
                    <a:gd name="T0" fmla="*/ 50 w 253"/>
                    <a:gd name="T1" fmla="*/ 47 h 181"/>
                    <a:gd name="T2" fmla="*/ 73 w 253"/>
                    <a:gd name="T3" fmla="*/ 47 h 181"/>
                    <a:gd name="T4" fmla="*/ 10 w 253"/>
                    <a:gd name="T5" fmla="*/ 0 h 181"/>
                    <a:gd name="T6" fmla="*/ 0 w 253"/>
                    <a:gd name="T7" fmla="*/ 0 h 181"/>
                    <a:gd name="T8" fmla="*/ 50 w 253"/>
                    <a:gd name="T9" fmla="*/ 47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3" h="181">
                      <a:moveTo>
                        <a:pt x="173" y="181"/>
                      </a:moveTo>
                      <a:lnTo>
                        <a:pt x="253" y="18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173" y="181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D6D6D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82" name="Freeform 759"/>
                <p:cNvSpPr>
                  <a:spLocks/>
                </p:cNvSpPr>
                <p:nvPr/>
              </p:nvSpPr>
              <p:spPr bwMode="auto">
                <a:xfrm>
                  <a:off x="2026" y="1172"/>
                  <a:ext cx="73" cy="47"/>
                </a:xfrm>
                <a:custGeom>
                  <a:avLst/>
                  <a:gdLst>
                    <a:gd name="T0" fmla="*/ 50 w 253"/>
                    <a:gd name="T1" fmla="*/ 47 h 181"/>
                    <a:gd name="T2" fmla="*/ 73 w 253"/>
                    <a:gd name="T3" fmla="*/ 47 h 181"/>
                    <a:gd name="T4" fmla="*/ 10 w 253"/>
                    <a:gd name="T5" fmla="*/ 0 h 181"/>
                    <a:gd name="T6" fmla="*/ 0 w 253"/>
                    <a:gd name="T7" fmla="*/ 0 h 181"/>
                    <a:gd name="T8" fmla="*/ 50 w 253"/>
                    <a:gd name="T9" fmla="*/ 47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3" h="181">
                      <a:moveTo>
                        <a:pt x="173" y="181"/>
                      </a:moveTo>
                      <a:lnTo>
                        <a:pt x="253" y="18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173" y="18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83" name="Freeform 760"/>
                <p:cNvSpPr>
                  <a:spLocks/>
                </p:cNvSpPr>
                <p:nvPr/>
              </p:nvSpPr>
              <p:spPr bwMode="auto">
                <a:xfrm>
                  <a:off x="1963" y="1200"/>
                  <a:ext cx="118" cy="7"/>
                </a:xfrm>
                <a:custGeom>
                  <a:avLst/>
                  <a:gdLst>
                    <a:gd name="T0" fmla="*/ 118 w 417"/>
                    <a:gd name="T1" fmla="*/ 7 h 25"/>
                    <a:gd name="T2" fmla="*/ 100 w 417"/>
                    <a:gd name="T3" fmla="*/ 7 h 25"/>
                    <a:gd name="T4" fmla="*/ 93 w 417"/>
                    <a:gd name="T5" fmla="*/ 0 h 25"/>
                    <a:gd name="T6" fmla="*/ 11 w 417"/>
                    <a:gd name="T7" fmla="*/ 0 h 25"/>
                    <a:gd name="T8" fmla="*/ 11 w 417"/>
                    <a:gd name="T9" fmla="*/ 7 h 25"/>
                    <a:gd name="T10" fmla="*/ 0 w 417"/>
                    <a:gd name="T11" fmla="*/ 7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7" h="25">
                      <a:moveTo>
                        <a:pt x="417" y="25"/>
                      </a:moveTo>
                      <a:lnTo>
                        <a:pt x="352" y="25"/>
                      </a:lnTo>
                      <a:lnTo>
                        <a:pt x="327" y="0"/>
                      </a:lnTo>
                      <a:lnTo>
                        <a:pt x="40" y="0"/>
                      </a:lnTo>
                      <a:lnTo>
                        <a:pt x="40" y="25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84" name="Freeform 761"/>
                <p:cNvSpPr>
                  <a:spLocks/>
                </p:cNvSpPr>
                <p:nvPr/>
              </p:nvSpPr>
              <p:spPr bwMode="auto">
                <a:xfrm>
                  <a:off x="1970" y="1127"/>
                  <a:ext cx="77" cy="69"/>
                </a:xfrm>
                <a:custGeom>
                  <a:avLst/>
                  <a:gdLst>
                    <a:gd name="T0" fmla="*/ 63 w 271"/>
                    <a:gd name="T1" fmla="*/ 0 h 267"/>
                    <a:gd name="T2" fmla="*/ 66 w 271"/>
                    <a:gd name="T3" fmla="*/ 1 h 267"/>
                    <a:gd name="T4" fmla="*/ 68 w 271"/>
                    <a:gd name="T5" fmla="*/ 4 h 267"/>
                    <a:gd name="T6" fmla="*/ 74 w 271"/>
                    <a:gd name="T7" fmla="*/ 13 h 267"/>
                    <a:gd name="T8" fmla="*/ 77 w 271"/>
                    <a:gd name="T9" fmla="*/ 26 h 267"/>
                    <a:gd name="T10" fmla="*/ 77 w 271"/>
                    <a:gd name="T11" fmla="*/ 35 h 267"/>
                    <a:gd name="T12" fmla="*/ 75 w 271"/>
                    <a:gd name="T13" fmla="*/ 47 h 267"/>
                    <a:gd name="T14" fmla="*/ 71 w 271"/>
                    <a:gd name="T15" fmla="*/ 57 h 267"/>
                    <a:gd name="T16" fmla="*/ 68 w 271"/>
                    <a:gd name="T17" fmla="*/ 62 h 267"/>
                    <a:gd name="T18" fmla="*/ 63 w 271"/>
                    <a:gd name="T19" fmla="*/ 69 h 267"/>
                    <a:gd name="T20" fmla="*/ 6 w 271"/>
                    <a:gd name="T21" fmla="*/ 69 h 267"/>
                    <a:gd name="T22" fmla="*/ 1 w 271"/>
                    <a:gd name="T23" fmla="*/ 62 h 267"/>
                    <a:gd name="T24" fmla="*/ 7 w 271"/>
                    <a:gd name="T25" fmla="*/ 55 h 267"/>
                    <a:gd name="T26" fmla="*/ 10 w 271"/>
                    <a:gd name="T27" fmla="*/ 48 h 267"/>
                    <a:gd name="T28" fmla="*/ 13 w 271"/>
                    <a:gd name="T29" fmla="*/ 38 h 267"/>
                    <a:gd name="T30" fmla="*/ 13 w 271"/>
                    <a:gd name="T31" fmla="*/ 29 h 267"/>
                    <a:gd name="T32" fmla="*/ 11 w 271"/>
                    <a:gd name="T33" fmla="*/ 17 h 267"/>
                    <a:gd name="T34" fmla="*/ 9 w 271"/>
                    <a:gd name="T35" fmla="*/ 9 h 267"/>
                    <a:gd name="T36" fmla="*/ 0 w 271"/>
                    <a:gd name="T37" fmla="*/ 0 h 267"/>
                    <a:gd name="T38" fmla="*/ 63 w 271"/>
                    <a:gd name="T39" fmla="*/ 0 h 26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71" h="267">
                      <a:moveTo>
                        <a:pt x="220" y="0"/>
                      </a:moveTo>
                      <a:lnTo>
                        <a:pt x="231" y="5"/>
                      </a:lnTo>
                      <a:lnTo>
                        <a:pt x="241" y="15"/>
                      </a:lnTo>
                      <a:lnTo>
                        <a:pt x="261" y="50"/>
                      </a:lnTo>
                      <a:lnTo>
                        <a:pt x="271" y="100"/>
                      </a:lnTo>
                      <a:lnTo>
                        <a:pt x="271" y="136"/>
                      </a:lnTo>
                      <a:lnTo>
                        <a:pt x="265" y="182"/>
                      </a:lnTo>
                      <a:lnTo>
                        <a:pt x="249" y="221"/>
                      </a:lnTo>
                      <a:lnTo>
                        <a:pt x="238" y="241"/>
                      </a:lnTo>
                      <a:lnTo>
                        <a:pt x="222" y="267"/>
                      </a:lnTo>
                      <a:lnTo>
                        <a:pt x="21" y="267"/>
                      </a:lnTo>
                      <a:lnTo>
                        <a:pt x="4" y="241"/>
                      </a:lnTo>
                      <a:lnTo>
                        <a:pt x="24" y="211"/>
                      </a:lnTo>
                      <a:lnTo>
                        <a:pt x="34" y="186"/>
                      </a:lnTo>
                      <a:lnTo>
                        <a:pt x="46" y="146"/>
                      </a:lnTo>
                      <a:lnTo>
                        <a:pt x="46" y="111"/>
                      </a:lnTo>
                      <a:lnTo>
                        <a:pt x="38" y="66"/>
                      </a:lnTo>
                      <a:lnTo>
                        <a:pt x="30" y="35"/>
                      </a:lnTo>
                      <a:lnTo>
                        <a:pt x="0" y="0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85" name="Rectangle 762"/>
                <p:cNvSpPr>
                  <a:spLocks noChangeArrowheads="1"/>
                </p:cNvSpPr>
                <p:nvPr/>
              </p:nvSpPr>
              <p:spPr bwMode="auto">
                <a:xfrm>
                  <a:off x="1481" y="1324"/>
                  <a:ext cx="543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086" name="Rectangle 763"/>
                <p:cNvSpPr>
                  <a:spLocks noChangeArrowheads="1"/>
                </p:cNvSpPr>
                <p:nvPr/>
              </p:nvSpPr>
              <p:spPr bwMode="auto">
                <a:xfrm>
                  <a:off x="1369" y="1357"/>
                  <a:ext cx="0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l" eaLnBrk="1" hangingPunct="1"/>
                  <a:endParaRPr lang="ko-KR" altLang="ko-KR" sz="1200">
                    <a:solidFill>
                      <a:srgbClr val="00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  <p:sp>
              <p:nvSpPr>
                <p:cNvPr id="34087" name="Freeform 764"/>
                <p:cNvSpPr>
                  <a:spLocks/>
                </p:cNvSpPr>
                <p:nvPr/>
              </p:nvSpPr>
              <p:spPr bwMode="auto">
                <a:xfrm>
                  <a:off x="1680" y="1113"/>
                  <a:ext cx="155" cy="157"/>
                </a:xfrm>
                <a:custGeom>
                  <a:avLst/>
                  <a:gdLst>
                    <a:gd name="T0" fmla="*/ 18 w 541"/>
                    <a:gd name="T1" fmla="*/ 0 h 620"/>
                    <a:gd name="T2" fmla="*/ 15 w 541"/>
                    <a:gd name="T3" fmla="*/ 4 h 620"/>
                    <a:gd name="T4" fmla="*/ 9 w 541"/>
                    <a:gd name="T5" fmla="*/ 36 h 620"/>
                    <a:gd name="T6" fmla="*/ 0 w 541"/>
                    <a:gd name="T7" fmla="*/ 134 h 620"/>
                    <a:gd name="T8" fmla="*/ 2 w 541"/>
                    <a:gd name="T9" fmla="*/ 154 h 620"/>
                    <a:gd name="T10" fmla="*/ 155 w 541"/>
                    <a:gd name="T11" fmla="*/ 157 h 620"/>
                    <a:gd name="T12" fmla="*/ 155 w 541"/>
                    <a:gd name="T13" fmla="*/ 133 h 620"/>
                    <a:gd name="T14" fmla="*/ 150 w 541"/>
                    <a:gd name="T15" fmla="*/ 69 h 620"/>
                    <a:gd name="T16" fmla="*/ 34 w 541"/>
                    <a:gd name="T17" fmla="*/ 67 h 620"/>
                    <a:gd name="T18" fmla="*/ 29 w 541"/>
                    <a:gd name="T19" fmla="*/ 4 h 620"/>
                    <a:gd name="T20" fmla="*/ 18 w 541"/>
                    <a:gd name="T21" fmla="*/ 0 h 6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41" h="620">
                      <a:moveTo>
                        <a:pt x="62" y="0"/>
                      </a:moveTo>
                      <a:lnTo>
                        <a:pt x="54" y="15"/>
                      </a:lnTo>
                      <a:lnTo>
                        <a:pt x="32" y="142"/>
                      </a:lnTo>
                      <a:lnTo>
                        <a:pt x="0" y="530"/>
                      </a:lnTo>
                      <a:lnTo>
                        <a:pt x="7" y="610"/>
                      </a:lnTo>
                      <a:lnTo>
                        <a:pt x="541" y="620"/>
                      </a:lnTo>
                      <a:lnTo>
                        <a:pt x="541" y="525"/>
                      </a:lnTo>
                      <a:lnTo>
                        <a:pt x="524" y="272"/>
                      </a:lnTo>
                      <a:lnTo>
                        <a:pt x="117" y="266"/>
                      </a:lnTo>
                      <a:lnTo>
                        <a:pt x="100" y="15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88" name="Freeform 765"/>
                <p:cNvSpPr>
                  <a:spLocks/>
                </p:cNvSpPr>
                <p:nvPr/>
              </p:nvSpPr>
              <p:spPr bwMode="auto">
                <a:xfrm>
                  <a:off x="1656" y="1255"/>
                  <a:ext cx="15" cy="15"/>
                </a:xfrm>
                <a:custGeom>
                  <a:avLst/>
                  <a:gdLst>
                    <a:gd name="T0" fmla="*/ 1 w 51"/>
                    <a:gd name="T1" fmla="*/ 4 h 60"/>
                    <a:gd name="T2" fmla="*/ 4 w 51"/>
                    <a:gd name="T3" fmla="*/ 5 h 60"/>
                    <a:gd name="T4" fmla="*/ 6 w 51"/>
                    <a:gd name="T5" fmla="*/ 5 h 60"/>
                    <a:gd name="T6" fmla="*/ 8 w 51"/>
                    <a:gd name="T7" fmla="*/ 2 h 60"/>
                    <a:gd name="T8" fmla="*/ 8 w 51"/>
                    <a:gd name="T9" fmla="*/ 1 h 60"/>
                    <a:gd name="T10" fmla="*/ 15 w 51"/>
                    <a:gd name="T11" fmla="*/ 0 h 60"/>
                    <a:gd name="T12" fmla="*/ 14 w 51"/>
                    <a:gd name="T13" fmla="*/ 6 h 60"/>
                    <a:gd name="T14" fmla="*/ 11 w 51"/>
                    <a:gd name="T15" fmla="*/ 13 h 60"/>
                    <a:gd name="T16" fmla="*/ 6 w 51"/>
                    <a:gd name="T17" fmla="*/ 15 h 60"/>
                    <a:gd name="T18" fmla="*/ 0 w 51"/>
                    <a:gd name="T19" fmla="*/ 15 h 60"/>
                    <a:gd name="T20" fmla="*/ 1 w 51"/>
                    <a:gd name="T21" fmla="*/ 4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60">
                      <a:moveTo>
                        <a:pt x="5" y="14"/>
                      </a:moveTo>
                      <a:lnTo>
                        <a:pt x="13" y="20"/>
                      </a:lnTo>
                      <a:lnTo>
                        <a:pt x="21" y="20"/>
                      </a:lnTo>
                      <a:lnTo>
                        <a:pt x="26" y="9"/>
                      </a:lnTo>
                      <a:lnTo>
                        <a:pt x="26" y="5"/>
                      </a:lnTo>
                      <a:lnTo>
                        <a:pt x="51" y="0"/>
                      </a:lnTo>
                      <a:lnTo>
                        <a:pt x="46" y="24"/>
                      </a:lnTo>
                      <a:lnTo>
                        <a:pt x="38" y="50"/>
                      </a:lnTo>
                      <a:lnTo>
                        <a:pt x="21" y="60"/>
                      </a:lnTo>
                      <a:lnTo>
                        <a:pt x="0" y="6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89" name="Freeform 766"/>
                <p:cNvSpPr>
                  <a:spLocks/>
                </p:cNvSpPr>
                <p:nvPr/>
              </p:nvSpPr>
              <p:spPr bwMode="auto">
                <a:xfrm>
                  <a:off x="1644" y="1129"/>
                  <a:ext cx="45" cy="140"/>
                </a:xfrm>
                <a:custGeom>
                  <a:avLst/>
                  <a:gdLst>
                    <a:gd name="T0" fmla="*/ 22 w 155"/>
                    <a:gd name="T1" fmla="*/ 1 h 549"/>
                    <a:gd name="T2" fmla="*/ 25 w 155"/>
                    <a:gd name="T3" fmla="*/ 0 h 549"/>
                    <a:gd name="T4" fmla="*/ 37 w 155"/>
                    <a:gd name="T5" fmla="*/ 1 h 549"/>
                    <a:gd name="T6" fmla="*/ 45 w 155"/>
                    <a:gd name="T7" fmla="*/ 21 h 549"/>
                    <a:gd name="T8" fmla="*/ 38 w 155"/>
                    <a:gd name="T9" fmla="*/ 124 h 549"/>
                    <a:gd name="T10" fmla="*/ 34 w 155"/>
                    <a:gd name="T11" fmla="*/ 128 h 549"/>
                    <a:gd name="T12" fmla="*/ 10 w 155"/>
                    <a:gd name="T13" fmla="*/ 126 h 549"/>
                    <a:gd name="T14" fmla="*/ 13 w 155"/>
                    <a:gd name="T15" fmla="*/ 131 h 549"/>
                    <a:gd name="T16" fmla="*/ 13 w 155"/>
                    <a:gd name="T17" fmla="*/ 140 h 549"/>
                    <a:gd name="T18" fmla="*/ 9 w 155"/>
                    <a:gd name="T19" fmla="*/ 139 h 549"/>
                    <a:gd name="T20" fmla="*/ 6 w 155"/>
                    <a:gd name="T21" fmla="*/ 136 h 549"/>
                    <a:gd name="T22" fmla="*/ 5 w 155"/>
                    <a:gd name="T23" fmla="*/ 132 h 549"/>
                    <a:gd name="T24" fmla="*/ 4 w 155"/>
                    <a:gd name="T25" fmla="*/ 134 h 549"/>
                    <a:gd name="T26" fmla="*/ 4 w 155"/>
                    <a:gd name="T27" fmla="*/ 131 h 549"/>
                    <a:gd name="T28" fmla="*/ 3 w 155"/>
                    <a:gd name="T29" fmla="*/ 131 h 549"/>
                    <a:gd name="T30" fmla="*/ 3 w 155"/>
                    <a:gd name="T31" fmla="*/ 128 h 549"/>
                    <a:gd name="T32" fmla="*/ 2 w 155"/>
                    <a:gd name="T33" fmla="*/ 128 h 549"/>
                    <a:gd name="T34" fmla="*/ 2 w 155"/>
                    <a:gd name="T35" fmla="*/ 126 h 549"/>
                    <a:gd name="T36" fmla="*/ 2 w 155"/>
                    <a:gd name="T37" fmla="*/ 126 h 549"/>
                    <a:gd name="T38" fmla="*/ 2 w 155"/>
                    <a:gd name="T39" fmla="*/ 124 h 549"/>
                    <a:gd name="T40" fmla="*/ 1 w 155"/>
                    <a:gd name="T41" fmla="*/ 123 h 549"/>
                    <a:gd name="T42" fmla="*/ 2 w 155"/>
                    <a:gd name="T43" fmla="*/ 121 h 549"/>
                    <a:gd name="T44" fmla="*/ 0 w 155"/>
                    <a:gd name="T45" fmla="*/ 119 h 549"/>
                    <a:gd name="T46" fmla="*/ 1 w 155"/>
                    <a:gd name="T47" fmla="*/ 117 h 549"/>
                    <a:gd name="T48" fmla="*/ 0 w 155"/>
                    <a:gd name="T49" fmla="*/ 116 h 549"/>
                    <a:gd name="T50" fmla="*/ 1 w 155"/>
                    <a:gd name="T51" fmla="*/ 114 h 549"/>
                    <a:gd name="T52" fmla="*/ 0 w 155"/>
                    <a:gd name="T53" fmla="*/ 113 h 549"/>
                    <a:gd name="T54" fmla="*/ 2 w 155"/>
                    <a:gd name="T55" fmla="*/ 110 h 549"/>
                    <a:gd name="T56" fmla="*/ 0 w 155"/>
                    <a:gd name="T57" fmla="*/ 109 h 549"/>
                    <a:gd name="T58" fmla="*/ 2 w 155"/>
                    <a:gd name="T59" fmla="*/ 108 h 549"/>
                    <a:gd name="T60" fmla="*/ 1 w 155"/>
                    <a:gd name="T61" fmla="*/ 105 h 549"/>
                    <a:gd name="T62" fmla="*/ 6 w 155"/>
                    <a:gd name="T63" fmla="*/ 99 h 549"/>
                    <a:gd name="T64" fmla="*/ 7 w 155"/>
                    <a:gd name="T65" fmla="*/ 99 h 549"/>
                    <a:gd name="T66" fmla="*/ 10 w 155"/>
                    <a:gd name="T67" fmla="*/ 74 h 549"/>
                    <a:gd name="T68" fmla="*/ 14 w 155"/>
                    <a:gd name="T69" fmla="*/ 44 h 549"/>
                    <a:gd name="T70" fmla="*/ 22 w 155"/>
                    <a:gd name="T71" fmla="*/ 1 h 54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55" h="549">
                      <a:moveTo>
                        <a:pt x="77" y="4"/>
                      </a:moveTo>
                      <a:lnTo>
                        <a:pt x="87" y="0"/>
                      </a:lnTo>
                      <a:lnTo>
                        <a:pt x="128" y="4"/>
                      </a:lnTo>
                      <a:lnTo>
                        <a:pt x="155" y="81"/>
                      </a:lnTo>
                      <a:lnTo>
                        <a:pt x="131" y="488"/>
                      </a:lnTo>
                      <a:lnTo>
                        <a:pt x="117" y="503"/>
                      </a:lnTo>
                      <a:lnTo>
                        <a:pt x="36" y="494"/>
                      </a:lnTo>
                      <a:lnTo>
                        <a:pt x="44" y="514"/>
                      </a:lnTo>
                      <a:lnTo>
                        <a:pt x="44" y="549"/>
                      </a:lnTo>
                      <a:lnTo>
                        <a:pt x="32" y="544"/>
                      </a:lnTo>
                      <a:lnTo>
                        <a:pt x="19" y="534"/>
                      </a:lnTo>
                      <a:lnTo>
                        <a:pt x="17" y="518"/>
                      </a:lnTo>
                      <a:lnTo>
                        <a:pt x="14" y="524"/>
                      </a:lnTo>
                      <a:lnTo>
                        <a:pt x="14" y="514"/>
                      </a:lnTo>
                      <a:lnTo>
                        <a:pt x="10" y="514"/>
                      </a:lnTo>
                      <a:lnTo>
                        <a:pt x="10" y="503"/>
                      </a:lnTo>
                      <a:lnTo>
                        <a:pt x="8" y="503"/>
                      </a:lnTo>
                      <a:lnTo>
                        <a:pt x="8" y="494"/>
                      </a:lnTo>
                      <a:lnTo>
                        <a:pt x="6" y="494"/>
                      </a:lnTo>
                      <a:lnTo>
                        <a:pt x="6" y="488"/>
                      </a:lnTo>
                      <a:lnTo>
                        <a:pt x="2" y="483"/>
                      </a:lnTo>
                      <a:lnTo>
                        <a:pt x="6" y="473"/>
                      </a:lnTo>
                      <a:lnTo>
                        <a:pt x="0" y="468"/>
                      </a:lnTo>
                      <a:lnTo>
                        <a:pt x="2" y="459"/>
                      </a:lnTo>
                      <a:lnTo>
                        <a:pt x="0" y="453"/>
                      </a:lnTo>
                      <a:lnTo>
                        <a:pt x="2" y="448"/>
                      </a:lnTo>
                      <a:lnTo>
                        <a:pt x="0" y="443"/>
                      </a:lnTo>
                      <a:lnTo>
                        <a:pt x="6" y="432"/>
                      </a:lnTo>
                      <a:lnTo>
                        <a:pt x="0" y="428"/>
                      </a:lnTo>
                      <a:lnTo>
                        <a:pt x="6" y="422"/>
                      </a:lnTo>
                      <a:lnTo>
                        <a:pt x="2" y="413"/>
                      </a:lnTo>
                      <a:lnTo>
                        <a:pt x="19" y="387"/>
                      </a:lnTo>
                      <a:lnTo>
                        <a:pt x="25" y="387"/>
                      </a:lnTo>
                      <a:lnTo>
                        <a:pt x="36" y="292"/>
                      </a:lnTo>
                      <a:lnTo>
                        <a:pt x="49" y="171"/>
                      </a:lnTo>
                      <a:lnTo>
                        <a:pt x="77" y="4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90" name="Freeform 767"/>
                <p:cNvSpPr>
                  <a:spLocks/>
                </p:cNvSpPr>
                <p:nvPr/>
              </p:nvSpPr>
              <p:spPr bwMode="auto">
                <a:xfrm>
                  <a:off x="1713" y="1218"/>
                  <a:ext cx="7" cy="6"/>
                </a:xfrm>
                <a:custGeom>
                  <a:avLst/>
                  <a:gdLst>
                    <a:gd name="T0" fmla="*/ 0 w 21"/>
                    <a:gd name="T1" fmla="*/ 4 h 24"/>
                    <a:gd name="T2" fmla="*/ 0 w 21"/>
                    <a:gd name="T3" fmla="*/ 2 h 24"/>
                    <a:gd name="T4" fmla="*/ 2 w 21"/>
                    <a:gd name="T5" fmla="*/ 0 h 24"/>
                    <a:gd name="T6" fmla="*/ 4 w 21"/>
                    <a:gd name="T7" fmla="*/ 0 h 24"/>
                    <a:gd name="T8" fmla="*/ 6 w 21"/>
                    <a:gd name="T9" fmla="*/ 0 h 24"/>
                    <a:gd name="T10" fmla="*/ 7 w 21"/>
                    <a:gd name="T11" fmla="*/ 2 h 24"/>
                    <a:gd name="T12" fmla="*/ 7 w 21"/>
                    <a:gd name="T13" fmla="*/ 5 h 24"/>
                    <a:gd name="T14" fmla="*/ 6 w 21"/>
                    <a:gd name="T15" fmla="*/ 6 h 24"/>
                    <a:gd name="T16" fmla="*/ 4 w 21"/>
                    <a:gd name="T17" fmla="*/ 6 h 24"/>
                    <a:gd name="T18" fmla="*/ 2 w 21"/>
                    <a:gd name="T19" fmla="*/ 6 h 24"/>
                    <a:gd name="T20" fmla="*/ 0 w 21"/>
                    <a:gd name="T21" fmla="*/ 4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" h="24">
                      <a:moveTo>
                        <a:pt x="0" y="14"/>
                      </a:move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9"/>
                      </a:lnTo>
                      <a:lnTo>
                        <a:pt x="21" y="19"/>
                      </a:lnTo>
                      <a:lnTo>
                        <a:pt x="17" y="24"/>
                      </a:lnTo>
                      <a:lnTo>
                        <a:pt x="11" y="24"/>
                      </a:lnTo>
                      <a:lnTo>
                        <a:pt x="5" y="2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91" name="Freeform 768"/>
                <p:cNvSpPr>
                  <a:spLocks/>
                </p:cNvSpPr>
                <p:nvPr/>
              </p:nvSpPr>
              <p:spPr bwMode="auto">
                <a:xfrm>
                  <a:off x="1721" y="1227"/>
                  <a:ext cx="7" cy="8"/>
                </a:xfrm>
                <a:custGeom>
                  <a:avLst/>
                  <a:gdLst>
                    <a:gd name="T0" fmla="*/ 0 w 25"/>
                    <a:gd name="T1" fmla="*/ 4 h 30"/>
                    <a:gd name="T2" fmla="*/ 0 w 25"/>
                    <a:gd name="T3" fmla="*/ 2 h 30"/>
                    <a:gd name="T4" fmla="*/ 1 w 25"/>
                    <a:gd name="T5" fmla="*/ 0 h 30"/>
                    <a:gd name="T6" fmla="*/ 4 w 25"/>
                    <a:gd name="T7" fmla="*/ 0 h 30"/>
                    <a:gd name="T8" fmla="*/ 5 w 25"/>
                    <a:gd name="T9" fmla="*/ 0 h 30"/>
                    <a:gd name="T10" fmla="*/ 7 w 25"/>
                    <a:gd name="T11" fmla="*/ 2 h 30"/>
                    <a:gd name="T12" fmla="*/ 7 w 25"/>
                    <a:gd name="T13" fmla="*/ 5 h 30"/>
                    <a:gd name="T14" fmla="*/ 5 w 25"/>
                    <a:gd name="T15" fmla="*/ 7 h 30"/>
                    <a:gd name="T16" fmla="*/ 3 w 25"/>
                    <a:gd name="T17" fmla="*/ 8 h 30"/>
                    <a:gd name="T18" fmla="*/ 1 w 25"/>
                    <a:gd name="T19" fmla="*/ 7 h 30"/>
                    <a:gd name="T20" fmla="*/ 0 w 25"/>
                    <a:gd name="T21" fmla="*/ 4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" h="30">
                      <a:moveTo>
                        <a:pt x="0" y="15"/>
                      </a:move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9"/>
                      </a:lnTo>
                      <a:lnTo>
                        <a:pt x="25" y="19"/>
                      </a:lnTo>
                      <a:lnTo>
                        <a:pt x="18" y="25"/>
                      </a:lnTo>
                      <a:lnTo>
                        <a:pt x="10" y="30"/>
                      </a:lnTo>
                      <a:lnTo>
                        <a:pt x="5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92" name="Freeform 769"/>
                <p:cNvSpPr>
                  <a:spLocks/>
                </p:cNvSpPr>
                <p:nvPr/>
              </p:nvSpPr>
              <p:spPr bwMode="auto">
                <a:xfrm>
                  <a:off x="1728" y="1238"/>
                  <a:ext cx="6" cy="8"/>
                </a:xfrm>
                <a:custGeom>
                  <a:avLst/>
                  <a:gdLst>
                    <a:gd name="T0" fmla="*/ 0 w 22"/>
                    <a:gd name="T1" fmla="*/ 4 h 31"/>
                    <a:gd name="T2" fmla="*/ 0 w 22"/>
                    <a:gd name="T3" fmla="*/ 3 h 31"/>
                    <a:gd name="T4" fmla="*/ 2 w 22"/>
                    <a:gd name="T5" fmla="*/ 0 h 31"/>
                    <a:gd name="T6" fmla="*/ 3 w 22"/>
                    <a:gd name="T7" fmla="*/ 0 h 31"/>
                    <a:gd name="T8" fmla="*/ 5 w 22"/>
                    <a:gd name="T9" fmla="*/ 0 h 31"/>
                    <a:gd name="T10" fmla="*/ 6 w 22"/>
                    <a:gd name="T11" fmla="*/ 3 h 31"/>
                    <a:gd name="T12" fmla="*/ 6 w 22"/>
                    <a:gd name="T13" fmla="*/ 5 h 31"/>
                    <a:gd name="T14" fmla="*/ 5 w 22"/>
                    <a:gd name="T15" fmla="*/ 6 h 31"/>
                    <a:gd name="T16" fmla="*/ 3 w 22"/>
                    <a:gd name="T17" fmla="*/ 8 h 31"/>
                    <a:gd name="T18" fmla="*/ 2 w 22"/>
                    <a:gd name="T19" fmla="*/ 6 h 31"/>
                    <a:gd name="T20" fmla="*/ 0 w 22"/>
                    <a:gd name="T21" fmla="*/ 4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31">
                      <a:moveTo>
                        <a:pt x="0" y="15"/>
                      </a:moveTo>
                      <a:lnTo>
                        <a:pt x="0" y="1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2" y="10"/>
                      </a:lnTo>
                      <a:lnTo>
                        <a:pt x="22" y="20"/>
                      </a:lnTo>
                      <a:lnTo>
                        <a:pt x="17" y="25"/>
                      </a:lnTo>
                      <a:lnTo>
                        <a:pt x="12" y="31"/>
                      </a:lnTo>
                      <a:lnTo>
                        <a:pt x="6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93" name="Freeform 770"/>
                <p:cNvSpPr>
                  <a:spLocks/>
                </p:cNvSpPr>
                <p:nvPr/>
              </p:nvSpPr>
              <p:spPr bwMode="auto">
                <a:xfrm>
                  <a:off x="1721" y="1218"/>
                  <a:ext cx="7" cy="8"/>
                </a:xfrm>
                <a:custGeom>
                  <a:avLst/>
                  <a:gdLst>
                    <a:gd name="T0" fmla="*/ 0 w 23"/>
                    <a:gd name="T1" fmla="*/ 4 h 30"/>
                    <a:gd name="T2" fmla="*/ 1 w 23"/>
                    <a:gd name="T3" fmla="*/ 2 h 30"/>
                    <a:gd name="T4" fmla="*/ 2 w 23"/>
                    <a:gd name="T5" fmla="*/ 0 h 30"/>
                    <a:gd name="T6" fmla="*/ 3 w 23"/>
                    <a:gd name="T7" fmla="*/ 0 h 30"/>
                    <a:gd name="T8" fmla="*/ 5 w 23"/>
                    <a:gd name="T9" fmla="*/ 0 h 30"/>
                    <a:gd name="T10" fmla="*/ 7 w 23"/>
                    <a:gd name="T11" fmla="*/ 2 h 30"/>
                    <a:gd name="T12" fmla="*/ 7 w 23"/>
                    <a:gd name="T13" fmla="*/ 5 h 30"/>
                    <a:gd name="T14" fmla="*/ 5 w 23"/>
                    <a:gd name="T15" fmla="*/ 6 h 30"/>
                    <a:gd name="T16" fmla="*/ 3 w 23"/>
                    <a:gd name="T17" fmla="*/ 8 h 30"/>
                    <a:gd name="T18" fmla="*/ 2 w 23"/>
                    <a:gd name="T19" fmla="*/ 6 h 30"/>
                    <a:gd name="T20" fmla="*/ 0 w 23"/>
                    <a:gd name="T21" fmla="*/ 4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" h="30">
                      <a:moveTo>
                        <a:pt x="0" y="14"/>
                      </a:moveTo>
                      <a:lnTo>
                        <a:pt x="3" y="9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9"/>
                      </a:lnTo>
                      <a:lnTo>
                        <a:pt x="23" y="19"/>
                      </a:lnTo>
                      <a:lnTo>
                        <a:pt x="16" y="24"/>
                      </a:lnTo>
                      <a:lnTo>
                        <a:pt x="11" y="30"/>
                      </a:lnTo>
                      <a:lnTo>
                        <a:pt x="6" y="2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94" name="Freeform 771"/>
                <p:cNvSpPr>
                  <a:spLocks/>
                </p:cNvSpPr>
                <p:nvPr/>
              </p:nvSpPr>
              <p:spPr bwMode="auto">
                <a:xfrm>
                  <a:off x="1729" y="1227"/>
                  <a:ext cx="6" cy="8"/>
                </a:xfrm>
                <a:custGeom>
                  <a:avLst/>
                  <a:gdLst>
                    <a:gd name="T0" fmla="*/ 0 w 21"/>
                    <a:gd name="T1" fmla="*/ 4 h 30"/>
                    <a:gd name="T2" fmla="*/ 0 w 21"/>
                    <a:gd name="T3" fmla="*/ 2 h 30"/>
                    <a:gd name="T4" fmla="*/ 1 w 21"/>
                    <a:gd name="T5" fmla="*/ 0 h 30"/>
                    <a:gd name="T6" fmla="*/ 3 w 21"/>
                    <a:gd name="T7" fmla="*/ 0 h 30"/>
                    <a:gd name="T8" fmla="*/ 4 w 21"/>
                    <a:gd name="T9" fmla="*/ 0 h 30"/>
                    <a:gd name="T10" fmla="*/ 6 w 21"/>
                    <a:gd name="T11" fmla="*/ 2 h 30"/>
                    <a:gd name="T12" fmla="*/ 6 w 21"/>
                    <a:gd name="T13" fmla="*/ 5 h 30"/>
                    <a:gd name="T14" fmla="*/ 4 w 21"/>
                    <a:gd name="T15" fmla="*/ 7 h 30"/>
                    <a:gd name="T16" fmla="*/ 3 w 21"/>
                    <a:gd name="T17" fmla="*/ 8 h 30"/>
                    <a:gd name="T18" fmla="*/ 1 w 21"/>
                    <a:gd name="T19" fmla="*/ 7 h 30"/>
                    <a:gd name="T20" fmla="*/ 0 w 21"/>
                    <a:gd name="T21" fmla="*/ 4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" h="30">
                      <a:moveTo>
                        <a:pt x="0" y="15"/>
                      </a:move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1" y="9"/>
                      </a:lnTo>
                      <a:lnTo>
                        <a:pt x="21" y="19"/>
                      </a:lnTo>
                      <a:lnTo>
                        <a:pt x="15" y="25"/>
                      </a:lnTo>
                      <a:lnTo>
                        <a:pt x="10" y="30"/>
                      </a:lnTo>
                      <a:lnTo>
                        <a:pt x="5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95" name="Freeform 772"/>
                <p:cNvSpPr>
                  <a:spLocks/>
                </p:cNvSpPr>
                <p:nvPr/>
              </p:nvSpPr>
              <p:spPr bwMode="auto">
                <a:xfrm>
                  <a:off x="1729" y="1218"/>
                  <a:ext cx="8" cy="8"/>
                </a:xfrm>
                <a:custGeom>
                  <a:avLst/>
                  <a:gdLst>
                    <a:gd name="T0" fmla="*/ 0 w 25"/>
                    <a:gd name="T1" fmla="*/ 4 h 30"/>
                    <a:gd name="T2" fmla="*/ 1 w 25"/>
                    <a:gd name="T3" fmla="*/ 2 h 30"/>
                    <a:gd name="T4" fmla="*/ 2 w 25"/>
                    <a:gd name="T5" fmla="*/ 0 h 30"/>
                    <a:gd name="T6" fmla="*/ 4 w 25"/>
                    <a:gd name="T7" fmla="*/ 0 h 30"/>
                    <a:gd name="T8" fmla="*/ 6 w 25"/>
                    <a:gd name="T9" fmla="*/ 0 h 30"/>
                    <a:gd name="T10" fmla="*/ 8 w 25"/>
                    <a:gd name="T11" fmla="*/ 2 h 30"/>
                    <a:gd name="T12" fmla="*/ 8 w 25"/>
                    <a:gd name="T13" fmla="*/ 5 h 30"/>
                    <a:gd name="T14" fmla="*/ 6 w 25"/>
                    <a:gd name="T15" fmla="*/ 6 h 30"/>
                    <a:gd name="T16" fmla="*/ 3 w 25"/>
                    <a:gd name="T17" fmla="*/ 8 h 30"/>
                    <a:gd name="T18" fmla="*/ 2 w 25"/>
                    <a:gd name="T19" fmla="*/ 6 h 30"/>
                    <a:gd name="T20" fmla="*/ 0 w 25"/>
                    <a:gd name="T21" fmla="*/ 4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" h="30">
                      <a:moveTo>
                        <a:pt x="0" y="14"/>
                      </a:moveTo>
                      <a:lnTo>
                        <a:pt x="2" y="9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9"/>
                      </a:lnTo>
                      <a:lnTo>
                        <a:pt x="25" y="19"/>
                      </a:lnTo>
                      <a:lnTo>
                        <a:pt x="18" y="24"/>
                      </a:lnTo>
                      <a:lnTo>
                        <a:pt x="10" y="30"/>
                      </a:lnTo>
                      <a:lnTo>
                        <a:pt x="5" y="2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96" name="Freeform 773"/>
                <p:cNvSpPr>
                  <a:spLocks/>
                </p:cNvSpPr>
                <p:nvPr/>
              </p:nvSpPr>
              <p:spPr bwMode="auto">
                <a:xfrm>
                  <a:off x="1713" y="1227"/>
                  <a:ext cx="5" cy="8"/>
                </a:xfrm>
                <a:custGeom>
                  <a:avLst/>
                  <a:gdLst>
                    <a:gd name="T0" fmla="*/ 0 w 20"/>
                    <a:gd name="T1" fmla="*/ 4 h 30"/>
                    <a:gd name="T2" fmla="*/ 0 w 20"/>
                    <a:gd name="T3" fmla="*/ 2 h 30"/>
                    <a:gd name="T4" fmla="*/ 1 w 20"/>
                    <a:gd name="T5" fmla="*/ 0 h 30"/>
                    <a:gd name="T6" fmla="*/ 3 w 20"/>
                    <a:gd name="T7" fmla="*/ 0 h 30"/>
                    <a:gd name="T8" fmla="*/ 4 w 20"/>
                    <a:gd name="T9" fmla="*/ 0 h 30"/>
                    <a:gd name="T10" fmla="*/ 5 w 20"/>
                    <a:gd name="T11" fmla="*/ 2 h 30"/>
                    <a:gd name="T12" fmla="*/ 5 w 20"/>
                    <a:gd name="T13" fmla="*/ 5 h 30"/>
                    <a:gd name="T14" fmla="*/ 4 w 20"/>
                    <a:gd name="T15" fmla="*/ 7 h 30"/>
                    <a:gd name="T16" fmla="*/ 3 w 20"/>
                    <a:gd name="T17" fmla="*/ 8 h 30"/>
                    <a:gd name="T18" fmla="*/ 1 w 20"/>
                    <a:gd name="T19" fmla="*/ 7 h 30"/>
                    <a:gd name="T20" fmla="*/ 0 w 20"/>
                    <a:gd name="T21" fmla="*/ 4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0" h="30">
                      <a:moveTo>
                        <a:pt x="0" y="15"/>
                      </a:move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9"/>
                      </a:lnTo>
                      <a:lnTo>
                        <a:pt x="20" y="19"/>
                      </a:lnTo>
                      <a:lnTo>
                        <a:pt x="15" y="25"/>
                      </a:lnTo>
                      <a:lnTo>
                        <a:pt x="10" y="30"/>
                      </a:lnTo>
                      <a:lnTo>
                        <a:pt x="5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97" name="Freeform 774"/>
                <p:cNvSpPr>
                  <a:spLocks/>
                </p:cNvSpPr>
                <p:nvPr/>
              </p:nvSpPr>
              <p:spPr bwMode="auto">
                <a:xfrm>
                  <a:off x="1712" y="1237"/>
                  <a:ext cx="6" cy="8"/>
                </a:xfrm>
                <a:custGeom>
                  <a:avLst/>
                  <a:gdLst>
                    <a:gd name="T0" fmla="*/ 0 w 23"/>
                    <a:gd name="T1" fmla="*/ 4 h 31"/>
                    <a:gd name="T2" fmla="*/ 1 w 23"/>
                    <a:gd name="T3" fmla="*/ 3 h 31"/>
                    <a:gd name="T4" fmla="*/ 1 w 23"/>
                    <a:gd name="T5" fmla="*/ 0 h 31"/>
                    <a:gd name="T6" fmla="*/ 3 w 23"/>
                    <a:gd name="T7" fmla="*/ 0 h 31"/>
                    <a:gd name="T8" fmla="*/ 5 w 23"/>
                    <a:gd name="T9" fmla="*/ 0 h 31"/>
                    <a:gd name="T10" fmla="*/ 6 w 23"/>
                    <a:gd name="T11" fmla="*/ 3 h 31"/>
                    <a:gd name="T12" fmla="*/ 6 w 23"/>
                    <a:gd name="T13" fmla="*/ 5 h 31"/>
                    <a:gd name="T14" fmla="*/ 5 w 23"/>
                    <a:gd name="T15" fmla="*/ 7 h 31"/>
                    <a:gd name="T16" fmla="*/ 3 w 23"/>
                    <a:gd name="T17" fmla="*/ 8 h 31"/>
                    <a:gd name="T18" fmla="*/ 1 w 23"/>
                    <a:gd name="T19" fmla="*/ 7 h 31"/>
                    <a:gd name="T20" fmla="*/ 0 w 23"/>
                    <a:gd name="T21" fmla="*/ 4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" h="31">
                      <a:moveTo>
                        <a:pt x="0" y="16"/>
                      </a:moveTo>
                      <a:lnTo>
                        <a:pt x="3" y="10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3" y="10"/>
                      </a:lnTo>
                      <a:lnTo>
                        <a:pt x="23" y="21"/>
                      </a:lnTo>
                      <a:lnTo>
                        <a:pt x="18" y="26"/>
                      </a:lnTo>
                      <a:lnTo>
                        <a:pt x="13" y="31"/>
                      </a:lnTo>
                      <a:lnTo>
                        <a:pt x="5" y="2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98" name="Freeform 775"/>
                <p:cNvSpPr>
                  <a:spLocks/>
                </p:cNvSpPr>
                <p:nvPr/>
              </p:nvSpPr>
              <p:spPr bwMode="auto">
                <a:xfrm>
                  <a:off x="1712" y="1249"/>
                  <a:ext cx="6" cy="7"/>
                </a:xfrm>
                <a:custGeom>
                  <a:avLst/>
                  <a:gdLst>
                    <a:gd name="T0" fmla="*/ 0 w 22"/>
                    <a:gd name="T1" fmla="*/ 3 h 31"/>
                    <a:gd name="T2" fmla="*/ 0 w 22"/>
                    <a:gd name="T3" fmla="*/ 2 h 31"/>
                    <a:gd name="T4" fmla="*/ 1 w 22"/>
                    <a:gd name="T5" fmla="*/ 0 h 31"/>
                    <a:gd name="T6" fmla="*/ 3 w 22"/>
                    <a:gd name="T7" fmla="*/ 0 h 31"/>
                    <a:gd name="T8" fmla="*/ 4 w 22"/>
                    <a:gd name="T9" fmla="*/ 0 h 31"/>
                    <a:gd name="T10" fmla="*/ 6 w 22"/>
                    <a:gd name="T11" fmla="*/ 2 h 31"/>
                    <a:gd name="T12" fmla="*/ 6 w 22"/>
                    <a:gd name="T13" fmla="*/ 5 h 31"/>
                    <a:gd name="T14" fmla="*/ 4 w 22"/>
                    <a:gd name="T15" fmla="*/ 6 h 31"/>
                    <a:gd name="T16" fmla="*/ 3 w 22"/>
                    <a:gd name="T17" fmla="*/ 7 h 31"/>
                    <a:gd name="T18" fmla="*/ 1 w 22"/>
                    <a:gd name="T19" fmla="*/ 6 h 31"/>
                    <a:gd name="T20" fmla="*/ 0 w 22"/>
                    <a:gd name="T21" fmla="*/ 3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31">
                      <a:moveTo>
                        <a:pt x="0" y="15"/>
                      </a:moveTo>
                      <a:lnTo>
                        <a:pt x="0" y="1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20"/>
                      </a:lnTo>
                      <a:lnTo>
                        <a:pt x="16" y="26"/>
                      </a:lnTo>
                      <a:lnTo>
                        <a:pt x="10" y="31"/>
                      </a:lnTo>
                      <a:lnTo>
                        <a:pt x="5" y="2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099" name="Freeform 776"/>
                <p:cNvSpPr>
                  <a:spLocks/>
                </p:cNvSpPr>
                <p:nvPr/>
              </p:nvSpPr>
              <p:spPr bwMode="auto">
                <a:xfrm>
                  <a:off x="1721" y="1249"/>
                  <a:ext cx="5" cy="9"/>
                </a:xfrm>
                <a:custGeom>
                  <a:avLst/>
                  <a:gdLst>
                    <a:gd name="T0" fmla="*/ 0 w 18"/>
                    <a:gd name="T1" fmla="*/ 5 h 35"/>
                    <a:gd name="T2" fmla="*/ 0 w 18"/>
                    <a:gd name="T3" fmla="*/ 3 h 35"/>
                    <a:gd name="T4" fmla="*/ 1 w 18"/>
                    <a:gd name="T5" fmla="*/ 0 h 35"/>
                    <a:gd name="T6" fmla="*/ 3 w 18"/>
                    <a:gd name="T7" fmla="*/ 0 h 35"/>
                    <a:gd name="T8" fmla="*/ 4 w 18"/>
                    <a:gd name="T9" fmla="*/ 0 h 35"/>
                    <a:gd name="T10" fmla="*/ 5 w 18"/>
                    <a:gd name="T11" fmla="*/ 3 h 35"/>
                    <a:gd name="T12" fmla="*/ 5 w 18"/>
                    <a:gd name="T13" fmla="*/ 7 h 35"/>
                    <a:gd name="T14" fmla="*/ 4 w 18"/>
                    <a:gd name="T15" fmla="*/ 8 h 35"/>
                    <a:gd name="T16" fmla="*/ 2 w 18"/>
                    <a:gd name="T17" fmla="*/ 9 h 35"/>
                    <a:gd name="T18" fmla="*/ 1 w 18"/>
                    <a:gd name="T19" fmla="*/ 8 h 35"/>
                    <a:gd name="T20" fmla="*/ 0 w 18"/>
                    <a:gd name="T21" fmla="*/ 5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8" h="35">
                      <a:moveTo>
                        <a:pt x="0" y="20"/>
                      </a:moveTo>
                      <a:lnTo>
                        <a:pt x="0" y="1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8" y="10"/>
                      </a:lnTo>
                      <a:lnTo>
                        <a:pt x="18" y="26"/>
                      </a:lnTo>
                      <a:lnTo>
                        <a:pt x="16" y="31"/>
                      </a:lnTo>
                      <a:lnTo>
                        <a:pt x="8" y="35"/>
                      </a:lnTo>
                      <a:lnTo>
                        <a:pt x="2" y="31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00" name="Freeform 777"/>
                <p:cNvSpPr>
                  <a:spLocks/>
                </p:cNvSpPr>
                <p:nvPr/>
              </p:nvSpPr>
              <p:spPr bwMode="auto">
                <a:xfrm>
                  <a:off x="1728" y="1250"/>
                  <a:ext cx="6" cy="8"/>
                </a:xfrm>
                <a:custGeom>
                  <a:avLst/>
                  <a:gdLst>
                    <a:gd name="T0" fmla="*/ 0 w 22"/>
                    <a:gd name="T1" fmla="*/ 4 h 30"/>
                    <a:gd name="T2" fmla="*/ 0 w 22"/>
                    <a:gd name="T3" fmla="*/ 3 h 30"/>
                    <a:gd name="T4" fmla="*/ 2 w 22"/>
                    <a:gd name="T5" fmla="*/ 0 h 30"/>
                    <a:gd name="T6" fmla="*/ 3 w 22"/>
                    <a:gd name="T7" fmla="*/ 0 h 30"/>
                    <a:gd name="T8" fmla="*/ 5 w 22"/>
                    <a:gd name="T9" fmla="*/ 0 h 30"/>
                    <a:gd name="T10" fmla="*/ 6 w 22"/>
                    <a:gd name="T11" fmla="*/ 3 h 30"/>
                    <a:gd name="T12" fmla="*/ 6 w 22"/>
                    <a:gd name="T13" fmla="*/ 6 h 30"/>
                    <a:gd name="T14" fmla="*/ 5 w 22"/>
                    <a:gd name="T15" fmla="*/ 7 h 30"/>
                    <a:gd name="T16" fmla="*/ 3 w 22"/>
                    <a:gd name="T17" fmla="*/ 8 h 30"/>
                    <a:gd name="T18" fmla="*/ 2 w 22"/>
                    <a:gd name="T19" fmla="*/ 7 h 30"/>
                    <a:gd name="T20" fmla="*/ 0 w 22"/>
                    <a:gd name="T21" fmla="*/ 4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30">
                      <a:moveTo>
                        <a:pt x="0" y="15"/>
                      </a:moveTo>
                      <a:lnTo>
                        <a:pt x="0" y="1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2" y="10"/>
                      </a:lnTo>
                      <a:lnTo>
                        <a:pt x="22" y="21"/>
                      </a:lnTo>
                      <a:lnTo>
                        <a:pt x="17" y="26"/>
                      </a:lnTo>
                      <a:lnTo>
                        <a:pt x="12" y="30"/>
                      </a:lnTo>
                      <a:lnTo>
                        <a:pt x="6" y="2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01" name="Freeform 778"/>
                <p:cNvSpPr>
                  <a:spLocks/>
                </p:cNvSpPr>
                <p:nvPr/>
              </p:nvSpPr>
              <p:spPr bwMode="auto">
                <a:xfrm>
                  <a:off x="1721" y="1238"/>
                  <a:ext cx="6" cy="8"/>
                </a:xfrm>
                <a:custGeom>
                  <a:avLst/>
                  <a:gdLst>
                    <a:gd name="T0" fmla="*/ 0 w 22"/>
                    <a:gd name="T1" fmla="*/ 4 h 31"/>
                    <a:gd name="T2" fmla="*/ 1 w 22"/>
                    <a:gd name="T3" fmla="*/ 3 h 31"/>
                    <a:gd name="T4" fmla="*/ 1 w 22"/>
                    <a:gd name="T5" fmla="*/ 0 h 31"/>
                    <a:gd name="T6" fmla="*/ 3 w 22"/>
                    <a:gd name="T7" fmla="*/ 0 h 31"/>
                    <a:gd name="T8" fmla="*/ 4 w 22"/>
                    <a:gd name="T9" fmla="*/ 0 h 31"/>
                    <a:gd name="T10" fmla="*/ 6 w 22"/>
                    <a:gd name="T11" fmla="*/ 3 h 31"/>
                    <a:gd name="T12" fmla="*/ 6 w 22"/>
                    <a:gd name="T13" fmla="*/ 5 h 31"/>
                    <a:gd name="T14" fmla="*/ 4 w 22"/>
                    <a:gd name="T15" fmla="*/ 6 h 31"/>
                    <a:gd name="T16" fmla="*/ 3 w 22"/>
                    <a:gd name="T17" fmla="*/ 8 h 31"/>
                    <a:gd name="T18" fmla="*/ 1 w 22"/>
                    <a:gd name="T19" fmla="*/ 6 h 31"/>
                    <a:gd name="T20" fmla="*/ 0 w 22"/>
                    <a:gd name="T21" fmla="*/ 4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31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20"/>
                      </a:lnTo>
                      <a:lnTo>
                        <a:pt x="16" y="25"/>
                      </a:lnTo>
                      <a:lnTo>
                        <a:pt x="10" y="31"/>
                      </a:lnTo>
                      <a:lnTo>
                        <a:pt x="5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02" name="Freeform 779"/>
                <p:cNvSpPr>
                  <a:spLocks/>
                </p:cNvSpPr>
                <p:nvPr/>
              </p:nvSpPr>
              <p:spPr bwMode="auto">
                <a:xfrm>
                  <a:off x="1702" y="1250"/>
                  <a:ext cx="3" cy="5"/>
                </a:xfrm>
                <a:custGeom>
                  <a:avLst/>
                  <a:gdLst>
                    <a:gd name="T0" fmla="*/ 1 w 14"/>
                    <a:gd name="T1" fmla="*/ 5 h 21"/>
                    <a:gd name="T2" fmla="*/ 0 w 14"/>
                    <a:gd name="T3" fmla="*/ 2 h 21"/>
                    <a:gd name="T4" fmla="*/ 0 w 14"/>
                    <a:gd name="T5" fmla="*/ 1 h 21"/>
                    <a:gd name="T6" fmla="*/ 1 w 14"/>
                    <a:gd name="T7" fmla="*/ 0 h 21"/>
                    <a:gd name="T8" fmla="*/ 2 w 14"/>
                    <a:gd name="T9" fmla="*/ 0 h 21"/>
                    <a:gd name="T10" fmla="*/ 3 w 14"/>
                    <a:gd name="T11" fmla="*/ 1 h 21"/>
                    <a:gd name="T12" fmla="*/ 3 w 14"/>
                    <a:gd name="T13" fmla="*/ 2 h 21"/>
                    <a:gd name="T14" fmla="*/ 3 w 14"/>
                    <a:gd name="T15" fmla="*/ 4 h 21"/>
                    <a:gd name="T16" fmla="*/ 2 w 14"/>
                    <a:gd name="T17" fmla="*/ 5 h 21"/>
                    <a:gd name="T18" fmla="*/ 1 w 14"/>
                    <a:gd name="T19" fmla="*/ 5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" h="21">
                      <a:moveTo>
                        <a:pt x="4" y="21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9" y="21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03" name="Freeform 780"/>
                <p:cNvSpPr>
                  <a:spLocks/>
                </p:cNvSpPr>
                <p:nvPr/>
              </p:nvSpPr>
              <p:spPr bwMode="auto">
                <a:xfrm>
                  <a:off x="1702" y="1240"/>
                  <a:ext cx="4" cy="4"/>
                </a:xfrm>
                <a:custGeom>
                  <a:avLst/>
                  <a:gdLst>
                    <a:gd name="T0" fmla="*/ 1 w 13"/>
                    <a:gd name="T1" fmla="*/ 4 h 16"/>
                    <a:gd name="T2" fmla="*/ 0 w 13"/>
                    <a:gd name="T3" fmla="*/ 3 h 16"/>
                    <a:gd name="T4" fmla="*/ 0 w 13"/>
                    <a:gd name="T5" fmla="*/ 2 h 16"/>
                    <a:gd name="T6" fmla="*/ 2 w 13"/>
                    <a:gd name="T7" fmla="*/ 0 h 16"/>
                    <a:gd name="T8" fmla="*/ 2 w 13"/>
                    <a:gd name="T9" fmla="*/ 0 h 16"/>
                    <a:gd name="T10" fmla="*/ 4 w 13"/>
                    <a:gd name="T11" fmla="*/ 2 h 16"/>
                    <a:gd name="T12" fmla="*/ 4 w 13"/>
                    <a:gd name="T13" fmla="*/ 3 h 16"/>
                    <a:gd name="T14" fmla="*/ 4 w 13"/>
                    <a:gd name="T15" fmla="*/ 4 h 16"/>
                    <a:gd name="T16" fmla="*/ 2 w 13"/>
                    <a:gd name="T17" fmla="*/ 4 h 16"/>
                    <a:gd name="T18" fmla="*/ 1 w 13"/>
                    <a:gd name="T19" fmla="*/ 4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6"/>
                      </a:lnTo>
                      <a:lnTo>
                        <a:pt x="8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04" name="Freeform 781"/>
                <p:cNvSpPr>
                  <a:spLocks/>
                </p:cNvSpPr>
                <p:nvPr/>
              </p:nvSpPr>
              <p:spPr bwMode="auto">
                <a:xfrm>
                  <a:off x="1703" y="1228"/>
                  <a:ext cx="4" cy="5"/>
                </a:xfrm>
                <a:custGeom>
                  <a:avLst/>
                  <a:gdLst>
                    <a:gd name="T0" fmla="*/ 1 w 16"/>
                    <a:gd name="T1" fmla="*/ 5 h 21"/>
                    <a:gd name="T2" fmla="*/ 0 w 16"/>
                    <a:gd name="T3" fmla="*/ 3 h 21"/>
                    <a:gd name="T4" fmla="*/ 1 w 16"/>
                    <a:gd name="T5" fmla="*/ 1 h 21"/>
                    <a:gd name="T6" fmla="*/ 2 w 16"/>
                    <a:gd name="T7" fmla="*/ 0 h 21"/>
                    <a:gd name="T8" fmla="*/ 3 w 16"/>
                    <a:gd name="T9" fmla="*/ 0 h 21"/>
                    <a:gd name="T10" fmla="*/ 4 w 16"/>
                    <a:gd name="T11" fmla="*/ 1 h 21"/>
                    <a:gd name="T12" fmla="*/ 4 w 16"/>
                    <a:gd name="T13" fmla="*/ 3 h 21"/>
                    <a:gd name="T14" fmla="*/ 3 w 16"/>
                    <a:gd name="T15" fmla="*/ 4 h 21"/>
                    <a:gd name="T16" fmla="*/ 2 w 16"/>
                    <a:gd name="T17" fmla="*/ 5 h 21"/>
                    <a:gd name="T18" fmla="*/ 1 w 16"/>
                    <a:gd name="T19" fmla="*/ 5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21">
                      <a:moveTo>
                        <a:pt x="3" y="21"/>
                      </a:moveTo>
                      <a:lnTo>
                        <a:pt x="0" y="11"/>
                      </a:lnTo>
                      <a:lnTo>
                        <a:pt x="3" y="5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5"/>
                      </a:lnTo>
                      <a:lnTo>
                        <a:pt x="16" y="11"/>
                      </a:lnTo>
                      <a:lnTo>
                        <a:pt x="13" y="15"/>
                      </a:lnTo>
                      <a:lnTo>
                        <a:pt x="8" y="21"/>
                      </a:lnTo>
                      <a:lnTo>
                        <a:pt x="3" y="21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05" name="Freeform 782"/>
                <p:cNvSpPr>
                  <a:spLocks/>
                </p:cNvSpPr>
                <p:nvPr/>
              </p:nvSpPr>
              <p:spPr bwMode="auto">
                <a:xfrm>
                  <a:off x="1704" y="1218"/>
                  <a:ext cx="3" cy="5"/>
                </a:xfrm>
                <a:custGeom>
                  <a:avLst/>
                  <a:gdLst>
                    <a:gd name="T0" fmla="*/ 1 w 13"/>
                    <a:gd name="T1" fmla="*/ 5 h 19"/>
                    <a:gd name="T2" fmla="*/ 0 w 13"/>
                    <a:gd name="T3" fmla="*/ 2 h 19"/>
                    <a:gd name="T4" fmla="*/ 0 w 13"/>
                    <a:gd name="T5" fmla="*/ 1 h 19"/>
                    <a:gd name="T6" fmla="*/ 1 w 13"/>
                    <a:gd name="T7" fmla="*/ 0 h 19"/>
                    <a:gd name="T8" fmla="*/ 2 w 13"/>
                    <a:gd name="T9" fmla="*/ 0 h 19"/>
                    <a:gd name="T10" fmla="*/ 3 w 13"/>
                    <a:gd name="T11" fmla="*/ 1 h 19"/>
                    <a:gd name="T12" fmla="*/ 3 w 13"/>
                    <a:gd name="T13" fmla="*/ 2 h 19"/>
                    <a:gd name="T14" fmla="*/ 2 w 13"/>
                    <a:gd name="T15" fmla="*/ 4 h 19"/>
                    <a:gd name="T16" fmla="*/ 2 w 13"/>
                    <a:gd name="T17" fmla="*/ 5 h 19"/>
                    <a:gd name="T18" fmla="*/ 1 w 13"/>
                    <a:gd name="T19" fmla="*/ 5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" h="19">
                      <a:moveTo>
                        <a:pt x="3" y="19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4"/>
                      </a:lnTo>
                      <a:lnTo>
                        <a:pt x="13" y="9"/>
                      </a:lnTo>
                      <a:lnTo>
                        <a:pt x="10" y="14"/>
                      </a:lnTo>
                      <a:lnTo>
                        <a:pt x="8" y="19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06" name="Freeform 783"/>
                <p:cNvSpPr>
                  <a:spLocks/>
                </p:cNvSpPr>
                <p:nvPr/>
              </p:nvSpPr>
              <p:spPr bwMode="auto">
                <a:xfrm>
                  <a:off x="1696" y="1113"/>
                  <a:ext cx="17" cy="41"/>
                </a:xfrm>
                <a:custGeom>
                  <a:avLst/>
                  <a:gdLst>
                    <a:gd name="T0" fmla="*/ 2 w 58"/>
                    <a:gd name="T1" fmla="*/ 1 h 167"/>
                    <a:gd name="T2" fmla="*/ 1 w 58"/>
                    <a:gd name="T3" fmla="*/ 2 h 167"/>
                    <a:gd name="T4" fmla="*/ 0 w 58"/>
                    <a:gd name="T5" fmla="*/ 8 h 167"/>
                    <a:gd name="T6" fmla="*/ 13 w 58"/>
                    <a:gd name="T7" fmla="*/ 9 h 167"/>
                    <a:gd name="T8" fmla="*/ 15 w 58"/>
                    <a:gd name="T9" fmla="*/ 41 h 167"/>
                    <a:gd name="T10" fmla="*/ 17 w 58"/>
                    <a:gd name="T11" fmla="*/ 0 h 167"/>
                    <a:gd name="T12" fmla="*/ 2 w 58"/>
                    <a:gd name="T13" fmla="*/ 1 h 1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" h="167">
                      <a:moveTo>
                        <a:pt x="8" y="5"/>
                      </a:moveTo>
                      <a:lnTo>
                        <a:pt x="5" y="10"/>
                      </a:lnTo>
                      <a:lnTo>
                        <a:pt x="0" y="31"/>
                      </a:lnTo>
                      <a:lnTo>
                        <a:pt x="45" y="35"/>
                      </a:lnTo>
                      <a:lnTo>
                        <a:pt x="52" y="167"/>
                      </a:lnTo>
                      <a:lnTo>
                        <a:pt x="58" y="0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07" name="Freeform 784"/>
                <p:cNvSpPr>
                  <a:spLocks/>
                </p:cNvSpPr>
                <p:nvPr/>
              </p:nvSpPr>
              <p:spPr bwMode="auto">
                <a:xfrm>
                  <a:off x="1817" y="1116"/>
                  <a:ext cx="18" cy="149"/>
                </a:xfrm>
                <a:custGeom>
                  <a:avLst/>
                  <a:gdLst>
                    <a:gd name="T0" fmla="*/ 0 w 62"/>
                    <a:gd name="T1" fmla="*/ 72 h 590"/>
                    <a:gd name="T2" fmla="*/ 0 w 62"/>
                    <a:gd name="T3" fmla="*/ 0 h 590"/>
                    <a:gd name="T4" fmla="*/ 11 w 62"/>
                    <a:gd name="T5" fmla="*/ 1 h 590"/>
                    <a:gd name="T6" fmla="*/ 15 w 62"/>
                    <a:gd name="T7" fmla="*/ 37 h 590"/>
                    <a:gd name="T8" fmla="*/ 16 w 62"/>
                    <a:gd name="T9" fmla="*/ 84 h 590"/>
                    <a:gd name="T10" fmla="*/ 18 w 62"/>
                    <a:gd name="T11" fmla="*/ 149 h 590"/>
                    <a:gd name="T12" fmla="*/ 15 w 62"/>
                    <a:gd name="T13" fmla="*/ 146 h 590"/>
                    <a:gd name="T14" fmla="*/ 16 w 62"/>
                    <a:gd name="T15" fmla="*/ 135 h 590"/>
                    <a:gd name="T16" fmla="*/ 16 w 62"/>
                    <a:gd name="T17" fmla="*/ 125 h 590"/>
                    <a:gd name="T18" fmla="*/ 12 w 62"/>
                    <a:gd name="T19" fmla="*/ 148 h 590"/>
                    <a:gd name="T20" fmla="*/ 11 w 62"/>
                    <a:gd name="T21" fmla="*/ 130 h 590"/>
                    <a:gd name="T22" fmla="*/ 10 w 62"/>
                    <a:gd name="T23" fmla="*/ 103 h 590"/>
                    <a:gd name="T24" fmla="*/ 9 w 62"/>
                    <a:gd name="T25" fmla="*/ 72 h 590"/>
                    <a:gd name="T26" fmla="*/ 0 w 62"/>
                    <a:gd name="T27" fmla="*/ 72 h 5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2" h="590">
                      <a:moveTo>
                        <a:pt x="0" y="286"/>
                      </a:moveTo>
                      <a:lnTo>
                        <a:pt x="0" y="0"/>
                      </a:lnTo>
                      <a:lnTo>
                        <a:pt x="38" y="5"/>
                      </a:lnTo>
                      <a:lnTo>
                        <a:pt x="51" y="147"/>
                      </a:lnTo>
                      <a:lnTo>
                        <a:pt x="56" y="332"/>
                      </a:lnTo>
                      <a:lnTo>
                        <a:pt x="62" y="590"/>
                      </a:lnTo>
                      <a:lnTo>
                        <a:pt x="53" y="580"/>
                      </a:lnTo>
                      <a:lnTo>
                        <a:pt x="56" y="534"/>
                      </a:lnTo>
                      <a:lnTo>
                        <a:pt x="56" y="494"/>
                      </a:lnTo>
                      <a:lnTo>
                        <a:pt x="43" y="585"/>
                      </a:lnTo>
                      <a:lnTo>
                        <a:pt x="38" y="515"/>
                      </a:lnTo>
                      <a:lnTo>
                        <a:pt x="34" y="408"/>
                      </a:lnTo>
                      <a:lnTo>
                        <a:pt x="30" y="286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08" name="Freeform 785"/>
                <p:cNvSpPr>
                  <a:spLocks/>
                </p:cNvSpPr>
                <p:nvPr/>
              </p:nvSpPr>
              <p:spPr bwMode="auto">
                <a:xfrm>
                  <a:off x="1803" y="1244"/>
                  <a:ext cx="16" cy="14"/>
                </a:xfrm>
                <a:custGeom>
                  <a:avLst/>
                  <a:gdLst>
                    <a:gd name="T0" fmla="*/ 2 w 52"/>
                    <a:gd name="T1" fmla="*/ 0 h 55"/>
                    <a:gd name="T2" fmla="*/ 0 w 52"/>
                    <a:gd name="T3" fmla="*/ 3 h 55"/>
                    <a:gd name="T4" fmla="*/ 0 w 52"/>
                    <a:gd name="T5" fmla="*/ 13 h 55"/>
                    <a:gd name="T6" fmla="*/ 1 w 52"/>
                    <a:gd name="T7" fmla="*/ 14 h 55"/>
                    <a:gd name="T8" fmla="*/ 15 w 52"/>
                    <a:gd name="T9" fmla="*/ 14 h 55"/>
                    <a:gd name="T10" fmla="*/ 16 w 52"/>
                    <a:gd name="T11" fmla="*/ 13 h 55"/>
                    <a:gd name="T12" fmla="*/ 15 w 52"/>
                    <a:gd name="T13" fmla="*/ 1 h 55"/>
                    <a:gd name="T14" fmla="*/ 14 w 52"/>
                    <a:gd name="T15" fmla="*/ 0 h 55"/>
                    <a:gd name="T16" fmla="*/ 2 w 52"/>
                    <a:gd name="T17" fmla="*/ 0 h 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2" h="55">
                      <a:moveTo>
                        <a:pt x="5" y="0"/>
                      </a:moveTo>
                      <a:lnTo>
                        <a:pt x="0" y="11"/>
                      </a:lnTo>
                      <a:lnTo>
                        <a:pt x="0" y="51"/>
                      </a:lnTo>
                      <a:lnTo>
                        <a:pt x="3" y="55"/>
                      </a:lnTo>
                      <a:lnTo>
                        <a:pt x="48" y="55"/>
                      </a:lnTo>
                      <a:lnTo>
                        <a:pt x="52" y="51"/>
                      </a:lnTo>
                      <a:lnTo>
                        <a:pt x="48" y="5"/>
                      </a:lnTo>
                      <a:lnTo>
                        <a:pt x="4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8C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09" name="Freeform 786"/>
                <p:cNvSpPr>
                  <a:spLocks/>
                </p:cNvSpPr>
                <p:nvPr/>
              </p:nvSpPr>
              <p:spPr bwMode="auto">
                <a:xfrm>
                  <a:off x="1803" y="1232"/>
                  <a:ext cx="14" cy="4"/>
                </a:xfrm>
                <a:custGeom>
                  <a:avLst/>
                  <a:gdLst>
                    <a:gd name="T0" fmla="*/ 0 w 48"/>
                    <a:gd name="T1" fmla="*/ 2 h 16"/>
                    <a:gd name="T2" fmla="*/ 1 w 48"/>
                    <a:gd name="T3" fmla="*/ 0 h 16"/>
                    <a:gd name="T4" fmla="*/ 14 w 48"/>
                    <a:gd name="T5" fmla="*/ 0 h 16"/>
                    <a:gd name="T6" fmla="*/ 14 w 48"/>
                    <a:gd name="T7" fmla="*/ 3 h 16"/>
                    <a:gd name="T8" fmla="*/ 13 w 48"/>
                    <a:gd name="T9" fmla="*/ 4 h 16"/>
                    <a:gd name="T10" fmla="*/ 1 w 48"/>
                    <a:gd name="T11" fmla="*/ 4 h 16"/>
                    <a:gd name="T12" fmla="*/ 0 w 48"/>
                    <a:gd name="T13" fmla="*/ 2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16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47" y="0"/>
                      </a:lnTo>
                      <a:lnTo>
                        <a:pt x="48" y="11"/>
                      </a:lnTo>
                      <a:lnTo>
                        <a:pt x="44" y="16"/>
                      </a:lnTo>
                      <a:lnTo>
                        <a:pt x="3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10" name="Freeform 787"/>
                <p:cNvSpPr>
                  <a:spLocks/>
                </p:cNvSpPr>
                <p:nvPr/>
              </p:nvSpPr>
              <p:spPr bwMode="auto">
                <a:xfrm>
                  <a:off x="1803" y="1222"/>
                  <a:ext cx="14" cy="4"/>
                </a:xfrm>
                <a:custGeom>
                  <a:avLst/>
                  <a:gdLst>
                    <a:gd name="T0" fmla="*/ 0 w 48"/>
                    <a:gd name="T1" fmla="*/ 1 h 16"/>
                    <a:gd name="T2" fmla="*/ 1 w 48"/>
                    <a:gd name="T3" fmla="*/ 0 h 16"/>
                    <a:gd name="T4" fmla="*/ 14 w 48"/>
                    <a:gd name="T5" fmla="*/ 0 h 16"/>
                    <a:gd name="T6" fmla="*/ 14 w 48"/>
                    <a:gd name="T7" fmla="*/ 3 h 16"/>
                    <a:gd name="T8" fmla="*/ 13 w 48"/>
                    <a:gd name="T9" fmla="*/ 4 h 16"/>
                    <a:gd name="T10" fmla="*/ 1 w 48"/>
                    <a:gd name="T11" fmla="*/ 4 h 16"/>
                    <a:gd name="T12" fmla="*/ 0 w 48"/>
                    <a:gd name="T13" fmla="*/ 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16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47" y="0"/>
                      </a:lnTo>
                      <a:lnTo>
                        <a:pt x="48" y="10"/>
                      </a:lnTo>
                      <a:lnTo>
                        <a:pt x="44" y="16"/>
                      </a:lnTo>
                      <a:lnTo>
                        <a:pt x="3" y="1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11" name="Freeform 788"/>
                <p:cNvSpPr>
                  <a:spLocks/>
                </p:cNvSpPr>
                <p:nvPr/>
              </p:nvSpPr>
              <p:spPr bwMode="auto">
                <a:xfrm>
                  <a:off x="1791" y="1212"/>
                  <a:ext cx="30" cy="2"/>
                </a:xfrm>
                <a:custGeom>
                  <a:avLst/>
                  <a:gdLst>
                    <a:gd name="T0" fmla="*/ 0 w 108"/>
                    <a:gd name="T1" fmla="*/ 0 h 10"/>
                    <a:gd name="T2" fmla="*/ 29 w 108"/>
                    <a:gd name="T3" fmla="*/ 0 h 10"/>
                    <a:gd name="T4" fmla="*/ 30 w 108"/>
                    <a:gd name="T5" fmla="*/ 1 h 10"/>
                    <a:gd name="T6" fmla="*/ 29 w 108"/>
                    <a:gd name="T7" fmla="*/ 2 h 10"/>
                    <a:gd name="T8" fmla="*/ 0 w 108"/>
                    <a:gd name="T9" fmla="*/ 2 h 10"/>
                    <a:gd name="T10" fmla="*/ 0 w 108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10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8" y="5"/>
                      </a:lnTo>
                      <a:lnTo>
                        <a:pt x="103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12" name="Freeform 789"/>
                <p:cNvSpPr>
                  <a:spLocks/>
                </p:cNvSpPr>
                <p:nvPr/>
              </p:nvSpPr>
              <p:spPr bwMode="auto">
                <a:xfrm>
                  <a:off x="1744" y="1252"/>
                  <a:ext cx="47" cy="4"/>
                </a:xfrm>
                <a:custGeom>
                  <a:avLst/>
                  <a:gdLst>
                    <a:gd name="T0" fmla="*/ 0 w 164"/>
                    <a:gd name="T1" fmla="*/ 1 h 16"/>
                    <a:gd name="T2" fmla="*/ 1 w 164"/>
                    <a:gd name="T3" fmla="*/ 0 h 16"/>
                    <a:gd name="T4" fmla="*/ 47 w 164"/>
                    <a:gd name="T5" fmla="*/ 1 h 16"/>
                    <a:gd name="T6" fmla="*/ 47 w 164"/>
                    <a:gd name="T7" fmla="*/ 4 h 16"/>
                    <a:gd name="T8" fmla="*/ 1 w 164"/>
                    <a:gd name="T9" fmla="*/ 3 h 16"/>
                    <a:gd name="T10" fmla="*/ 0 w 164"/>
                    <a:gd name="T11" fmla="*/ 1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4" h="16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164" y="5"/>
                      </a:lnTo>
                      <a:lnTo>
                        <a:pt x="164" y="16"/>
                      </a:lnTo>
                      <a:lnTo>
                        <a:pt x="2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13" name="Freeform 790"/>
                <p:cNvSpPr>
                  <a:spLocks/>
                </p:cNvSpPr>
                <p:nvPr/>
              </p:nvSpPr>
              <p:spPr bwMode="auto">
                <a:xfrm>
                  <a:off x="1743" y="1241"/>
                  <a:ext cx="48" cy="4"/>
                </a:xfrm>
                <a:custGeom>
                  <a:avLst/>
                  <a:gdLst>
                    <a:gd name="T0" fmla="*/ 0 w 167"/>
                    <a:gd name="T1" fmla="*/ 1 h 15"/>
                    <a:gd name="T2" fmla="*/ 1 w 167"/>
                    <a:gd name="T3" fmla="*/ 0 h 15"/>
                    <a:gd name="T4" fmla="*/ 47 w 167"/>
                    <a:gd name="T5" fmla="*/ 1 h 15"/>
                    <a:gd name="T6" fmla="*/ 48 w 167"/>
                    <a:gd name="T7" fmla="*/ 3 h 15"/>
                    <a:gd name="T8" fmla="*/ 47 w 167"/>
                    <a:gd name="T9" fmla="*/ 4 h 15"/>
                    <a:gd name="T10" fmla="*/ 1 w 167"/>
                    <a:gd name="T11" fmla="*/ 3 h 15"/>
                    <a:gd name="T12" fmla="*/ 0 w 167"/>
                    <a:gd name="T13" fmla="*/ 1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7" h="15">
                      <a:moveTo>
                        <a:pt x="0" y="5"/>
                      </a:moveTo>
                      <a:lnTo>
                        <a:pt x="3" y="0"/>
                      </a:lnTo>
                      <a:lnTo>
                        <a:pt x="163" y="5"/>
                      </a:lnTo>
                      <a:lnTo>
                        <a:pt x="167" y="10"/>
                      </a:lnTo>
                      <a:lnTo>
                        <a:pt x="163" y="15"/>
                      </a:lnTo>
                      <a:lnTo>
                        <a:pt x="3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14" name="Freeform 791"/>
                <p:cNvSpPr>
                  <a:spLocks/>
                </p:cNvSpPr>
                <p:nvPr/>
              </p:nvSpPr>
              <p:spPr bwMode="auto">
                <a:xfrm>
                  <a:off x="1744" y="1232"/>
                  <a:ext cx="46" cy="6"/>
                </a:xfrm>
                <a:custGeom>
                  <a:avLst/>
                  <a:gdLst>
                    <a:gd name="T0" fmla="*/ 0 w 160"/>
                    <a:gd name="T1" fmla="*/ 0 h 26"/>
                    <a:gd name="T2" fmla="*/ 0 w 160"/>
                    <a:gd name="T3" fmla="*/ 5 h 26"/>
                    <a:gd name="T4" fmla="*/ 46 w 160"/>
                    <a:gd name="T5" fmla="*/ 6 h 26"/>
                    <a:gd name="T6" fmla="*/ 46 w 160"/>
                    <a:gd name="T7" fmla="*/ 1 h 26"/>
                    <a:gd name="T8" fmla="*/ 0 w 160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0" h="26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60" y="26"/>
                      </a:lnTo>
                      <a:lnTo>
                        <a:pt x="16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15" name="Freeform 792"/>
                <p:cNvSpPr>
                  <a:spLocks/>
                </p:cNvSpPr>
                <p:nvPr/>
              </p:nvSpPr>
              <p:spPr bwMode="auto">
                <a:xfrm>
                  <a:off x="1738" y="1198"/>
                  <a:ext cx="45" cy="17"/>
                </a:xfrm>
                <a:custGeom>
                  <a:avLst/>
                  <a:gdLst>
                    <a:gd name="T0" fmla="*/ 0 w 158"/>
                    <a:gd name="T1" fmla="*/ 2 h 70"/>
                    <a:gd name="T2" fmla="*/ 2 w 158"/>
                    <a:gd name="T3" fmla="*/ 1 h 70"/>
                    <a:gd name="T4" fmla="*/ 9 w 158"/>
                    <a:gd name="T5" fmla="*/ 0 h 70"/>
                    <a:gd name="T6" fmla="*/ 39 w 158"/>
                    <a:gd name="T7" fmla="*/ 1 h 70"/>
                    <a:gd name="T8" fmla="*/ 43 w 158"/>
                    <a:gd name="T9" fmla="*/ 2 h 70"/>
                    <a:gd name="T10" fmla="*/ 45 w 158"/>
                    <a:gd name="T11" fmla="*/ 4 h 70"/>
                    <a:gd name="T12" fmla="*/ 45 w 158"/>
                    <a:gd name="T13" fmla="*/ 15 h 70"/>
                    <a:gd name="T14" fmla="*/ 42 w 158"/>
                    <a:gd name="T15" fmla="*/ 17 h 70"/>
                    <a:gd name="T16" fmla="*/ 6 w 158"/>
                    <a:gd name="T17" fmla="*/ 17 h 70"/>
                    <a:gd name="T18" fmla="*/ 2 w 158"/>
                    <a:gd name="T19" fmla="*/ 16 h 70"/>
                    <a:gd name="T20" fmla="*/ 0 w 158"/>
                    <a:gd name="T21" fmla="*/ 14 h 70"/>
                    <a:gd name="T22" fmla="*/ 0 w 158"/>
                    <a:gd name="T23" fmla="*/ 2 h 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8" h="70">
                      <a:moveTo>
                        <a:pt x="0" y="10"/>
                      </a:moveTo>
                      <a:lnTo>
                        <a:pt x="6" y="5"/>
                      </a:lnTo>
                      <a:lnTo>
                        <a:pt x="33" y="0"/>
                      </a:lnTo>
                      <a:lnTo>
                        <a:pt x="138" y="5"/>
                      </a:lnTo>
                      <a:lnTo>
                        <a:pt x="151" y="10"/>
                      </a:lnTo>
                      <a:lnTo>
                        <a:pt x="158" y="15"/>
                      </a:lnTo>
                      <a:lnTo>
                        <a:pt x="158" y="61"/>
                      </a:lnTo>
                      <a:lnTo>
                        <a:pt x="146" y="70"/>
                      </a:lnTo>
                      <a:lnTo>
                        <a:pt x="21" y="70"/>
                      </a:lnTo>
                      <a:lnTo>
                        <a:pt x="6" y="66"/>
                      </a:lnTo>
                      <a:lnTo>
                        <a:pt x="0" y="5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16" name="Freeform 793"/>
                <p:cNvSpPr>
                  <a:spLocks/>
                </p:cNvSpPr>
                <p:nvPr/>
              </p:nvSpPr>
              <p:spPr bwMode="auto">
                <a:xfrm>
                  <a:off x="1744" y="1204"/>
                  <a:ext cx="33" cy="8"/>
                </a:xfrm>
                <a:custGeom>
                  <a:avLst/>
                  <a:gdLst>
                    <a:gd name="T0" fmla="*/ 0 w 112"/>
                    <a:gd name="T1" fmla="*/ 0 h 30"/>
                    <a:gd name="T2" fmla="*/ 0 w 112"/>
                    <a:gd name="T3" fmla="*/ 6 h 30"/>
                    <a:gd name="T4" fmla="*/ 33 w 112"/>
                    <a:gd name="T5" fmla="*/ 8 h 30"/>
                    <a:gd name="T6" fmla="*/ 33 w 112"/>
                    <a:gd name="T7" fmla="*/ 1 h 30"/>
                    <a:gd name="T8" fmla="*/ 0 w 112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2" h="30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112" y="30"/>
                      </a:lnTo>
                      <a:lnTo>
                        <a:pt x="11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17" name="Freeform 794"/>
                <p:cNvSpPr>
                  <a:spLocks/>
                </p:cNvSpPr>
                <p:nvPr/>
              </p:nvSpPr>
              <p:spPr bwMode="auto">
                <a:xfrm>
                  <a:off x="1644" y="1227"/>
                  <a:ext cx="9" cy="28"/>
                </a:xfrm>
                <a:custGeom>
                  <a:avLst/>
                  <a:gdLst>
                    <a:gd name="T0" fmla="*/ 8 w 30"/>
                    <a:gd name="T1" fmla="*/ 2 h 111"/>
                    <a:gd name="T2" fmla="*/ 8 w 30"/>
                    <a:gd name="T3" fmla="*/ 0 h 111"/>
                    <a:gd name="T4" fmla="*/ 6 w 30"/>
                    <a:gd name="T5" fmla="*/ 0 h 111"/>
                    <a:gd name="T6" fmla="*/ 4 w 30"/>
                    <a:gd name="T7" fmla="*/ 2 h 111"/>
                    <a:gd name="T8" fmla="*/ 2 w 30"/>
                    <a:gd name="T9" fmla="*/ 6 h 111"/>
                    <a:gd name="T10" fmla="*/ 1 w 30"/>
                    <a:gd name="T11" fmla="*/ 9 h 111"/>
                    <a:gd name="T12" fmla="*/ 2 w 30"/>
                    <a:gd name="T13" fmla="*/ 10 h 111"/>
                    <a:gd name="T14" fmla="*/ 0 w 30"/>
                    <a:gd name="T15" fmla="*/ 12 h 111"/>
                    <a:gd name="T16" fmla="*/ 1 w 30"/>
                    <a:gd name="T17" fmla="*/ 14 h 111"/>
                    <a:gd name="T18" fmla="*/ 0 w 30"/>
                    <a:gd name="T19" fmla="*/ 15 h 111"/>
                    <a:gd name="T20" fmla="*/ 1 w 30"/>
                    <a:gd name="T21" fmla="*/ 16 h 111"/>
                    <a:gd name="T22" fmla="*/ 1 w 30"/>
                    <a:gd name="T23" fmla="*/ 15 h 111"/>
                    <a:gd name="T24" fmla="*/ 2 w 30"/>
                    <a:gd name="T25" fmla="*/ 14 h 111"/>
                    <a:gd name="T26" fmla="*/ 1 w 30"/>
                    <a:gd name="T27" fmla="*/ 11 h 111"/>
                    <a:gd name="T28" fmla="*/ 2 w 30"/>
                    <a:gd name="T29" fmla="*/ 10 h 111"/>
                    <a:gd name="T30" fmla="*/ 2 w 30"/>
                    <a:gd name="T31" fmla="*/ 9 h 111"/>
                    <a:gd name="T32" fmla="*/ 2 w 30"/>
                    <a:gd name="T33" fmla="*/ 6 h 111"/>
                    <a:gd name="T34" fmla="*/ 4 w 30"/>
                    <a:gd name="T35" fmla="*/ 5 h 111"/>
                    <a:gd name="T36" fmla="*/ 4 w 30"/>
                    <a:gd name="T37" fmla="*/ 4 h 111"/>
                    <a:gd name="T38" fmla="*/ 6 w 30"/>
                    <a:gd name="T39" fmla="*/ 4 h 111"/>
                    <a:gd name="T40" fmla="*/ 6 w 30"/>
                    <a:gd name="T41" fmla="*/ 5 h 111"/>
                    <a:gd name="T42" fmla="*/ 5 w 30"/>
                    <a:gd name="T43" fmla="*/ 5 h 111"/>
                    <a:gd name="T44" fmla="*/ 5 w 30"/>
                    <a:gd name="T45" fmla="*/ 8 h 111"/>
                    <a:gd name="T46" fmla="*/ 4 w 30"/>
                    <a:gd name="T47" fmla="*/ 8 h 111"/>
                    <a:gd name="T48" fmla="*/ 5 w 30"/>
                    <a:gd name="T49" fmla="*/ 10 h 111"/>
                    <a:gd name="T50" fmla="*/ 2 w 30"/>
                    <a:gd name="T51" fmla="*/ 11 h 111"/>
                    <a:gd name="T52" fmla="*/ 4 w 30"/>
                    <a:gd name="T53" fmla="*/ 12 h 111"/>
                    <a:gd name="T54" fmla="*/ 2 w 30"/>
                    <a:gd name="T55" fmla="*/ 12 h 111"/>
                    <a:gd name="T56" fmla="*/ 3 w 30"/>
                    <a:gd name="T57" fmla="*/ 14 h 111"/>
                    <a:gd name="T58" fmla="*/ 2 w 30"/>
                    <a:gd name="T59" fmla="*/ 15 h 111"/>
                    <a:gd name="T60" fmla="*/ 4 w 30"/>
                    <a:gd name="T61" fmla="*/ 16 h 111"/>
                    <a:gd name="T62" fmla="*/ 2 w 30"/>
                    <a:gd name="T63" fmla="*/ 16 h 111"/>
                    <a:gd name="T64" fmla="*/ 3 w 30"/>
                    <a:gd name="T65" fmla="*/ 18 h 111"/>
                    <a:gd name="T66" fmla="*/ 2 w 30"/>
                    <a:gd name="T67" fmla="*/ 20 h 111"/>
                    <a:gd name="T68" fmla="*/ 4 w 30"/>
                    <a:gd name="T69" fmla="*/ 21 h 111"/>
                    <a:gd name="T70" fmla="*/ 3 w 30"/>
                    <a:gd name="T71" fmla="*/ 23 h 111"/>
                    <a:gd name="T72" fmla="*/ 5 w 30"/>
                    <a:gd name="T73" fmla="*/ 24 h 111"/>
                    <a:gd name="T74" fmla="*/ 5 w 30"/>
                    <a:gd name="T75" fmla="*/ 25 h 111"/>
                    <a:gd name="T76" fmla="*/ 7 w 30"/>
                    <a:gd name="T77" fmla="*/ 25 h 111"/>
                    <a:gd name="T78" fmla="*/ 9 w 30"/>
                    <a:gd name="T79" fmla="*/ 28 h 111"/>
                    <a:gd name="T80" fmla="*/ 8 w 30"/>
                    <a:gd name="T81" fmla="*/ 24 h 111"/>
                    <a:gd name="T82" fmla="*/ 8 w 30"/>
                    <a:gd name="T83" fmla="*/ 20 h 111"/>
                    <a:gd name="T84" fmla="*/ 7 w 30"/>
                    <a:gd name="T85" fmla="*/ 9 h 111"/>
                    <a:gd name="T86" fmla="*/ 8 w 30"/>
                    <a:gd name="T87" fmla="*/ 2 h 11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0" h="111">
                      <a:moveTo>
                        <a:pt x="27" y="9"/>
                      </a:move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4" y="9"/>
                      </a:lnTo>
                      <a:lnTo>
                        <a:pt x="6" y="25"/>
                      </a:lnTo>
                      <a:lnTo>
                        <a:pt x="2" y="35"/>
                      </a:lnTo>
                      <a:lnTo>
                        <a:pt x="6" y="39"/>
                      </a:lnTo>
                      <a:lnTo>
                        <a:pt x="0" y="49"/>
                      </a:lnTo>
                      <a:lnTo>
                        <a:pt x="2" y="55"/>
                      </a:lnTo>
                      <a:lnTo>
                        <a:pt x="0" y="60"/>
                      </a:lnTo>
                      <a:lnTo>
                        <a:pt x="2" y="65"/>
                      </a:lnTo>
                      <a:lnTo>
                        <a:pt x="2" y="60"/>
                      </a:lnTo>
                      <a:lnTo>
                        <a:pt x="6" y="55"/>
                      </a:lnTo>
                      <a:lnTo>
                        <a:pt x="2" y="45"/>
                      </a:lnTo>
                      <a:lnTo>
                        <a:pt x="8" y="39"/>
                      </a:lnTo>
                      <a:lnTo>
                        <a:pt x="6" y="35"/>
                      </a:lnTo>
                      <a:lnTo>
                        <a:pt x="8" y="25"/>
                      </a:lnTo>
                      <a:lnTo>
                        <a:pt x="14" y="19"/>
                      </a:lnTo>
                      <a:lnTo>
                        <a:pt x="14" y="15"/>
                      </a:lnTo>
                      <a:lnTo>
                        <a:pt x="19" y="15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7" y="30"/>
                      </a:lnTo>
                      <a:lnTo>
                        <a:pt x="14" y="30"/>
                      </a:lnTo>
                      <a:lnTo>
                        <a:pt x="17" y="39"/>
                      </a:lnTo>
                      <a:lnTo>
                        <a:pt x="8" y="45"/>
                      </a:lnTo>
                      <a:lnTo>
                        <a:pt x="14" y="49"/>
                      </a:lnTo>
                      <a:lnTo>
                        <a:pt x="8" y="49"/>
                      </a:lnTo>
                      <a:lnTo>
                        <a:pt x="10" y="55"/>
                      </a:lnTo>
                      <a:lnTo>
                        <a:pt x="8" y="60"/>
                      </a:lnTo>
                      <a:lnTo>
                        <a:pt x="14" y="65"/>
                      </a:lnTo>
                      <a:lnTo>
                        <a:pt x="8" y="65"/>
                      </a:lnTo>
                      <a:lnTo>
                        <a:pt x="10" y="70"/>
                      </a:lnTo>
                      <a:lnTo>
                        <a:pt x="8" y="81"/>
                      </a:lnTo>
                      <a:lnTo>
                        <a:pt x="14" y="85"/>
                      </a:lnTo>
                      <a:lnTo>
                        <a:pt x="10" y="90"/>
                      </a:lnTo>
                      <a:lnTo>
                        <a:pt x="17" y="95"/>
                      </a:lnTo>
                      <a:lnTo>
                        <a:pt x="17" y="100"/>
                      </a:lnTo>
                      <a:lnTo>
                        <a:pt x="22" y="100"/>
                      </a:lnTo>
                      <a:lnTo>
                        <a:pt x="30" y="111"/>
                      </a:lnTo>
                      <a:lnTo>
                        <a:pt x="27" y="95"/>
                      </a:lnTo>
                      <a:lnTo>
                        <a:pt x="25" y="81"/>
                      </a:lnTo>
                      <a:lnTo>
                        <a:pt x="22" y="35"/>
                      </a:lnTo>
                      <a:lnTo>
                        <a:pt x="27" y="9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18" name="Freeform 795"/>
                <p:cNvSpPr>
                  <a:spLocks/>
                </p:cNvSpPr>
                <p:nvPr/>
              </p:nvSpPr>
              <p:spPr bwMode="auto">
                <a:xfrm>
                  <a:off x="1653" y="1256"/>
                  <a:ext cx="18" cy="14"/>
                </a:xfrm>
                <a:custGeom>
                  <a:avLst/>
                  <a:gdLst>
                    <a:gd name="T0" fmla="*/ 12 w 58"/>
                    <a:gd name="T1" fmla="*/ 4 h 55"/>
                    <a:gd name="T2" fmla="*/ 15 w 58"/>
                    <a:gd name="T3" fmla="*/ 4 h 55"/>
                    <a:gd name="T4" fmla="*/ 16 w 58"/>
                    <a:gd name="T5" fmla="*/ 4 h 55"/>
                    <a:gd name="T6" fmla="*/ 16 w 58"/>
                    <a:gd name="T7" fmla="*/ 2 h 55"/>
                    <a:gd name="T8" fmla="*/ 18 w 58"/>
                    <a:gd name="T9" fmla="*/ 0 h 55"/>
                    <a:gd name="T10" fmla="*/ 18 w 58"/>
                    <a:gd name="T11" fmla="*/ 2 h 55"/>
                    <a:gd name="T12" fmla="*/ 16 w 58"/>
                    <a:gd name="T13" fmla="*/ 5 h 55"/>
                    <a:gd name="T14" fmla="*/ 16 w 58"/>
                    <a:gd name="T15" fmla="*/ 6 h 55"/>
                    <a:gd name="T16" fmla="*/ 15 w 58"/>
                    <a:gd name="T17" fmla="*/ 9 h 55"/>
                    <a:gd name="T18" fmla="*/ 15 w 58"/>
                    <a:gd name="T19" fmla="*/ 10 h 55"/>
                    <a:gd name="T20" fmla="*/ 13 w 58"/>
                    <a:gd name="T21" fmla="*/ 11 h 55"/>
                    <a:gd name="T22" fmla="*/ 12 w 58"/>
                    <a:gd name="T23" fmla="*/ 13 h 55"/>
                    <a:gd name="T24" fmla="*/ 10 w 58"/>
                    <a:gd name="T25" fmla="*/ 11 h 55"/>
                    <a:gd name="T26" fmla="*/ 9 w 58"/>
                    <a:gd name="T27" fmla="*/ 13 h 55"/>
                    <a:gd name="T28" fmla="*/ 6 w 58"/>
                    <a:gd name="T29" fmla="*/ 14 h 55"/>
                    <a:gd name="T30" fmla="*/ 2 w 58"/>
                    <a:gd name="T31" fmla="*/ 14 h 55"/>
                    <a:gd name="T32" fmla="*/ 1 w 58"/>
                    <a:gd name="T33" fmla="*/ 13 h 55"/>
                    <a:gd name="T34" fmla="*/ 0 w 58"/>
                    <a:gd name="T35" fmla="*/ 9 h 55"/>
                    <a:gd name="T36" fmla="*/ 1 w 58"/>
                    <a:gd name="T37" fmla="*/ 11 h 55"/>
                    <a:gd name="T38" fmla="*/ 2 w 58"/>
                    <a:gd name="T39" fmla="*/ 11 h 55"/>
                    <a:gd name="T40" fmla="*/ 2 w 58"/>
                    <a:gd name="T41" fmla="*/ 9 h 55"/>
                    <a:gd name="T42" fmla="*/ 2 w 58"/>
                    <a:gd name="T43" fmla="*/ 11 h 55"/>
                    <a:gd name="T44" fmla="*/ 5 w 58"/>
                    <a:gd name="T45" fmla="*/ 13 h 55"/>
                    <a:gd name="T46" fmla="*/ 5 w 58"/>
                    <a:gd name="T47" fmla="*/ 13 h 55"/>
                    <a:gd name="T48" fmla="*/ 5 w 58"/>
                    <a:gd name="T49" fmla="*/ 10 h 55"/>
                    <a:gd name="T50" fmla="*/ 5 w 58"/>
                    <a:gd name="T51" fmla="*/ 9 h 55"/>
                    <a:gd name="T52" fmla="*/ 6 w 58"/>
                    <a:gd name="T53" fmla="*/ 11 h 55"/>
                    <a:gd name="T54" fmla="*/ 6 w 58"/>
                    <a:gd name="T55" fmla="*/ 13 h 55"/>
                    <a:gd name="T56" fmla="*/ 8 w 58"/>
                    <a:gd name="T57" fmla="*/ 13 h 55"/>
                    <a:gd name="T58" fmla="*/ 6 w 58"/>
                    <a:gd name="T59" fmla="*/ 10 h 55"/>
                    <a:gd name="T60" fmla="*/ 8 w 58"/>
                    <a:gd name="T61" fmla="*/ 11 h 55"/>
                    <a:gd name="T62" fmla="*/ 9 w 58"/>
                    <a:gd name="T63" fmla="*/ 11 h 55"/>
                    <a:gd name="T64" fmla="*/ 9 w 58"/>
                    <a:gd name="T65" fmla="*/ 11 h 55"/>
                    <a:gd name="T66" fmla="*/ 8 w 58"/>
                    <a:gd name="T67" fmla="*/ 9 h 55"/>
                    <a:gd name="T68" fmla="*/ 9 w 58"/>
                    <a:gd name="T69" fmla="*/ 10 h 55"/>
                    <a:gd name="T70" fmla="*/ 10 w 58"/>
                    <a:gd name="T71" fmla="*/ 11 h 55"/>
                    <a:gd name="T72" fmla="*/ 12 w 58"/>
                    <a:gd name="T73" fmla="*/ 11 h 55"/>
                    <a:gd name="T74" fmla="*/ 10 w 58"/>
                    <a:gd name="T75" fmla="*/ 9 h 55"/>
                    <a:gd name="T76" fmla="*/ 9 w 58"/>
                    <a:gd name="T77" fmla="*/ 6 h 55"/>
                    <a:gd name="T78" fmla="*/ 11 w 58"/>
                    <a:gd name="T79" fmla="*/ 9 h 55"/>
                    <a:gd name="T80" fmla="*/ 13 w 58"/>
                    <a:gd name="T81" fmla="*/ 10 h 55"/>
                    <a:gd name="T82" fmla="*/ 14 w 58"/>
                    <a:gd name="T83" fmla="*/ 9 h 55"/>
                    <a:gd name="T84" fmla="*/ 12 w 58"/>
                    <a:gd name="T85" fmla="*/ 8 h 55"/>
                    <a:gd name="T86" fmla="*/ 10 w 58"/>
                    <a:gd name="T87" fmla="*/ 6 h 55"/>
                    <a:gd name="T88" fmla="*/ 13 w 58"/>
                    <a:gd name="T89" fmla="*/ 6 h 55"/>
                    <a:gd name="T90" fmla="*/ 14 w 58"/>
                    <a:gd name="T91" fmla="*/ 6 h 55"/>
                    <a:gd name="T92" fmla="*/ 16 w 58"/>
                    <a:gd name="T93" fmla="*/ 6 h 55"/>
                    <a:gd name="T94" fmla="*/ 13 w 58"/>
                    <a:gd name="T95" fmla="*/ 5 h 55"/>
                    <a:gd name="T96" fmla="*/ 12 w 58"/>
                    <a:gd name="T97" fmla="*/ 4 h 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58" h="55">
                      <a:moveTo>
                        <a:pt x="38" y="15"/>
                      </a:moveTo>
                      <a:lnTo>
                        <a:pt x="47" y="15"/>
                      </a:lnTo>
                      <a:lnTo>
                        <a:pt x="50" y="15"/>
                      </a:lnTo>
                      <a:lnTo>
                        <a:pt x="53" y="9"/>
                      </a:lnTo>
                      <a:lnTo>
                        <a:pt x="58" y="0"/>
                      </a:lnTo>
                      <a:lnTo>
                        <a:pt x="58" y="9"/>
                      </a:lnTo>
                      <a:lnTo>
                        <a:pt x="53" y="19"/>
                      </a:lnTo>
                      <a:lnTo>
                        <a:pt x="53" y="25"/>
                      </a:lnTo>
                      <a:lnTo>
                        <a:pt x="47" y="35"/>
                      </a:lnTo>
                      <a:lnTo>
                        <a:pt x="47" y="39"/>
                      </a:lnTo>
                      <a:lnTo>
                        <a:pt x="41" y="45"/>
                      </a:lnTo>
                      <a:lnTo>
                        <a:pt x="38" y="50"/>
                      </a:lnTo>
                      <a:lnTo>
                        <a:pt x="33" y="45"/>
                      </a:lnTo>
                      <a:lnTo>
                        <a:pt x="30" y="50"/>
                      </a:lnTo>
                      <a:lnTo>
                        <a:pt x="20" y="55"/>
                      </a:lnTo>
                      <a:lnTo>
                        <a:pt x="7" y="55"/>
                      </a:lnTo>
                      <a:lnTo>
                        <a:pt x="4" y="50"/>
                      </a:lnTo>
                      <a:lnTo>
                        <a:pt x="0" y="35"/>
                      </a:lnTo>
                      <a:lnTo>
                        <a:pt x="4" y="45"/>
                      </a:lnTo>
                      <a:lnTo>
                        <a:pt x="7" y="45"/>
                      </a:lnTo>
                      <a:lnTo>
                        <a:pt x="7" y="35"/>
                      </a:lnTo>
                      <a:lnTo>
                        <a:pt x="8" y="45"/>
                      </a:lnTo>
                      <a:lnTo>
                        <a:pt x="15" y="50"/>
                      </a:lnTo>
                      <a:lnTo>
                        <a:pt x="17" y="50"/>
                      </a:lnTo>
                      <a:lnTo>
                        <a:pt x="15" y="39"/>
                      </a:lnTo>
                      <a:lnTo>
                        <a:pt x="15" y="35"/>
                      </a:lnTo>
                      <a:lnTo>
                        <a:pt x="20" y="45"/>
                      </a:lnTo>
                      <a:lnTo>
                        <a:pt x="20" y="50"/>
                      </a:lnTo>
                      <a:lnTo>
                        <a:pt x="25" y="50"/>
                      </a:lnTo>
                      <a:lnTo>
                        <a:pt x="20" y="39"/>
                      </a:lnTo>
                      <a:lnTo>
                        <a:pt x="25" y="45"/>
                      </a:lnTo>
                      <a:lnTo>
                        <a:pt x="28" y="45"/>
                      </a:lnTo>
                      <a:lnTo>
                        <a:pt x="30" y="45"/>
                      </a:lnTo>
                      <a:lnTo>
                        <a:pt x="25" y="35"/>
                      </a:lnTo>
                      <a:lnTo>
                        <a:pt x="28" y="39"/>
                      </a:lnTo>
                      <a:lnTo>
                        <a:pt x="33" y="45"/>
                      </a:lnTo>
                      <a:lnTo>
                        <a:pt x="38" y="45"/>
                      </a:lnTo>
                      <a:lnTo>
                        <a:pt x="33" y="35"/>
                      </a:lnTo>
                      <a:lnTo>
                        <a:pt x="30" y="25"/>
                      </a:lnTo>
                      <a:lnTo>
                        <a:pt x="37" y="35"/>
                      </a:lnTo>
                      <a:lnTo>
                        <a:pt x="41" y="39"/>
                      </a:lnTo>
                      <a:lnTo>
                        <a:pt x="45" y="35"/>
                      </a:lnTo>
                      <a:lnTo>
                        <a:pt x="38" y="30"/>
                      </a:lnTo>
                      <a:lnTo>
                        <a:pt x="33" y="25"/>
                      </a:lnTo>
                      <a:lnTo>
                        <a:pt x="41" y="25"/>
                      </a:lnTo>
                      <a:lnTo>
                        <a:pt x="45" y="25"/>
                      </a:lnTo>
                      <a:lnTo>
                        <a:pt x="50" y="25"/>
                      </a:lnTo>
                      <a:lnTo>
                        <a:pt x="41" y="19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19" name="Freeform 796"/>
                <p:cNvSpPr>
                  <a:spLocks/>
                </p:cNvSpPr>
                <p:nvPr/>
              </p:nvSpPr>
              <p:spPr bwMode="auto">
                <a:xfrm>
                  <a:off x="1653" y="1252"/>
                  <a:ext cx="9" cy="4"/>
                </a:xfrm>
                <a:custGeom>
                  <a:avLst/>
                  <a:gdLst>
                    <a:gd name="T0" fmla="*/ 0 w 35"/>
                    <a:gd name="T1" fmla="*/ 0 h 16"/>
                    <a:gd name="T2" fmla="*/ 1 w 35"/>
                    <a:gd name="T3" fmla="*/ 1 h 16"/>
                    <a:gd name="T4" fmla="*/ 3 w 35"/>
                    <a:gd name="T5" fmla="*/ 3 h 16"/>
                    <a:gd name="T6" fmla="*/ 8 w 35"/>
                    <a:gd name="T7" fmla="*/ 3 h 16"/>
                    <a:gd name="T8" fmla="*/ 9 w 35"/>
                    <a:gd name="T9" fmla="*/ 4 h 16"/>
                    <a:gd name="T10" fmla="*/ 2 w 35"/>
                    <a:gd name="T11" fmla="*/ 4 h 16"/>
                    <a:gd name="T12" fmla="*/ 1 w 35"/>
                    <a:gd name="T13" fmla="*/ 1 h 16"/>
                    <a:gd name="T14" fmla="*/ 0 w 35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2" y="11"/>
                      </a:lnTo>
                      <a:lnTo>
                        <a:pt x="33" y="11"/>
                      </a:lnTo>
                      <a:lnTo>
                        <a:pt x="35" y="16"/>
                      </a:lnTo>
                      <a:lnTo>
                        <a:pt x="9" y="16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20" name="Freeform 797"/>
                <p:cNvSpPr>
                  <a:spLocks/>
                </p:cNvSpPr>
                <p:nvPr/>
              </p:nvSpPr>
              <p:spPr bwMode="auto">
                <a:xfrm>
                  <a:off x="1662" y="1240"/>
                  <a:ext cx="19" cy="19"/>
                </a:xfrm>
                <a:custGeom>
                  <a:avLst/>
                  <a:gdLst>
                    <a:gd name="T0" fmla="*/ 2 w 71"/>
                    <a:gd name="T1" fmla="*/ 4 h 76"/>
                    <a:gd name="T2" fmla="*/ 8 w 71"/>
                    <a:gd name="T3" fmla="*/ 5 h 76"/>
                    <a:gd name="T4" fmla="*/ 13 w 71"/>
                    <a:gd name="T5" fmla="*/ 5 h 76"/>
                    <a:gd name="T6" fmla="*/ 15 w 71"/>
                    <a:gd name="T7" fmla="*/ 4 h 76"/>
                    <a:gd name="T8" fmla="*/ 17 w 71"/>
                    <a:gd name="T9" fmla="*/ 0 h 76"/>
                    <a:gd name="T10" fmla="*/ 19 w 71"/>
                    <a:gd name="T11" fmla="*/ 12 h 76"/>
                    <a:gd name="T12" fmla="*/ 16 w 71"/>
                    <a:gd name="T13" fmla="*/ 17 h 76"/>
                    <a:gd name="T14" fmla="*/ 9 w 71"/>
                    <a:gd name="T15" fmla="*/ 17 h 76"/>
                    <a:gd name="T16" fmla="*/ 7 w 71"/>
                    <a:gd name="T17" fmla="*/ 19 h 76"/>
                    <a:gd name="T18" fmla="*/ 5 w 71"/>
                    <a:gd name="T19" fmla="*/ 19 h 76"/>
                    <a:gd name="T20" fmla="*/ 3 w 71"/>
                    <a:gd name="T21" fmla="*/ 19 h 76"/>
                    <a:gd name="T22" fmla="*/ 6 w 71"/>
                    <a:gd name="T23" fmla="*/ 18 h 76"/>
                    <a:gd name="T24" fmla="*/ 7 w 71"/>
                    <a:gd name="T25" fmla="*/ 17 h 76"/>
                    <a:gd name="T26" fmla="*/ 7 w 71"/>
                    <a:gd name="T27" fmla="*/ 16 h 76"/>
                    <a:gd name="T28" fmla="*/ 7 w 71"/>
                    <a:gd name="T29" fmla="*/ 14 h 76"/>
                    <a:gd name="T30" fmla="*/ 6 w 71"/>
                    <a:gd name="T31" fmla="*/ 17 h 76"/>
                    <a:gd name="T32" fmla="*/ 3 w 71"/>
                    <a:gd name="T33" fmla="*/ 16 h 76"/>
                    <a:gd name="T34" fmla="*/ 6 w 71"/>
                    <a:gd name="T35" fmla="*/ 13 h 76"/>
                    <a:gd name="T36" fmla="*/ 7 w 71"/>
                    <a:gd name="T37" fmla="*/ 12 h 76"/>
                    <a:gd name="T38" fmla="*/ 7 w 71"/>
                    <a:gd name="T39" fmla="*/ 10 h 76"/>
                    <a:gd name="T40" fmla="*/ 5 w 71"/>
                    <a:gd name="T41" fmla="*/ 13 h 76"/>
                    <a:gd name="T42" fmla="*/ 3 w 71"/>
                    <a:gd name="T43" fmla="*/ 16 h 76"/>
                    <a:gd name="T44" fmla="*/ 1 w 71"/>
                    <a:gd name="T45" fmla="*/ 17 h 76"/>
                    <a:gd name="T46" fmla="*/ 0 w 71"/>
                    <a:gd name="T47" fmla="*/ 16 h 76"/>
                    <a:gd name="T48" fmla="*/ 2 w 71"/>
                    <a:gd name="T49" fmla="*/ 14 h 76"/>
                    <a:gd name="T50" fmla="*/ 3 w 71"/>
                    <a:gd name="T51" fmla="*/ 13 h 76"/>
                    <a:gd name="T52" fmla="*/ 5 w 71"/>
                    <a:gd name="T53" fmla="*/ 12 h 76"/>
                    <a:gd name="T54" fmla="*/ 6 w 71"/>
                    <a:gd name="T55" fmla="*/ 9 h 76"/>
                    <a:gd name="T56" fmla="*/ 5 w 71"/>
                    <a:gd name="T57" fmla="*/ 7 h 76"/>
                    <a:gd name="T58" fmla="*/ 3 w 71"/>
                    <a:gd name="T59" fmla="*/ 7 h 76"/>
                    <a:gd name="T60" fmla="*/ 1 w 71"/>
                    <a:gd name="T61" fmla="*/ 8 h 76"/>
                    <a:gd name="T62" fmla="*/ 2 w 71"/>
                    <a:gd name="T63" fmla="*/ 4 h 7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71" h="76">
                      <a:moveTo>
                        <a:pt x="9" y="16"/>
                      </a:moveTo>
                      <a:lnTo>
                        <a:pt x="30" y="21"/>
                      </a:lnTo>
                      <a:lnTo>
                        <a:pt x="49" y="21"/>
                      </a:lnTo>
                      <a:lnTo>
                        <a:pt x="57" y="16"/>
                      </a:lnTo>
                      <a:lnTo>
                        <a:pt x="62" y="0"/>
                      </a:lnTo>
                      <a:lnTo>
                        <a:pt x="71" y="46"/>
                      </a:lnTo>
                      <a:lnTo>
                        <a:pt x="60" y="67"/>
                      </a:lnTo>
                      <a:lnTo>
                        <a:pt x="32" y="67"/>
                      </a:lnTo>
                      <a:lnTo>
                        <a:pt x="25" y="76"/>
                      </a:lnTo>
                      <a:lnTo>
                        <a:pt x="19" y="76"/>
                      </a:lnTo>
                      <a:lnTo>
                        <a:pt x="13" y="76"/>
                      </a:lnTo>
                      <a:lnTo>
                        <a:pt x="22" y="71"/>
                      </a:lnTo>
                      <a:lnTo>
                        <a:pt x="27" y="67"/>
                      </a:lnTo>
                      <a:lnTo>
                        <a:pt x="27" y="62"/>
                      </a:lnTo>
                      <a:lnTo>
                        <a:pt x="27" y="56"/>
                      </a:lnTo>
                      <a:lnTo>
                        <a:pt x="22" y="67"/>
                      </a:lnTo>
                      <a:lnTo>
                        <a:pt x="13" y="62"/>
                      </a:lnTo>
                      <a:lnTo>
                        <a:pt x="22" y="51"/>
                      </a:lnTo>
                      <a:lnTo>
                        <a:pt x="27" y="46"/>
                      </a:lnTo>
                      <a:lnTo>
                        <a:pt x="25" y="41"/>
                      </a:lnTo>
                      <a:lnTo>
                        <a:pt x="19" y="51"/>
                      </a:lnTo>
                      <a:lnTo>
                        <a:pt x="10" y="62"/>
                      </a:lnTo>
                      <a:lnTo>
                        <a:pt x="2" y="67"/>
                      </a:lnTo>
                      <a:lnTo>
                        <a:pt x="0" y="62"/>
                      </a:lnTo>
                      <a:lnTo>
                        <a:pt x="9" y="56"/>
                      </a:lnTo>
                      <a:lnTo>
                        <a:pt x="13" y="51"/>
                      </a:lnTo>
                      <a:lnTo>
                        <a:pt x="19" y="46"/>
                      </a:lnTo>
                      <a:lnTo>
                        <a:pt x="22" y="36"/>
                      </a:lnTo>
                      <a:lnTo>
                        <a:pt x="19" y="27"/>
                      </a:lnTo>
                      <a:lnTo>
                        <a:pt x="13" y="27"/>
                      </a:lnTo>
                      <a:lnTo>
                        <a:pt x="5" y="32"/>
                      </a:lnTo>
                      <a:lnTo>
                        <a:pt x="9" y="16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21" name="Freeform 798"/>
                <p:cNvSpPr>
                  <a:spLocks/>
                </p:cNvSpPr>
                <p:nvPr/>
              </p:nvSpPr>
              <p:spPr bwMode="auto">
                <a:xfrm>
                  <a:off x="1662" y="1247"/>
                  <a:ext cx="4" cy="5"/>
                </a:xfrm>
                <a:custGeom>
                  <a:avLst/>
                  <a:gdLst>
                    <a:gd name="T0" fmla="*/ 1 w 12"/>
                    <a:gd name="T1" fmla="*/ 4 h 19"/>
                    <a:gd name="T2" fmla="*/ 1 w 12"/>
                    <a:gd name="T3" fmla="*/ 5 h 19"/>
                    <a:gd name="T4" fmla="*/ 0 w 12"/>
                    <a:gd name="T5" fmla="*/ 4 h 19"/>
                    <a:gd name="T6" fmla="*/ 0 w 12"/>
                    <a:gd name="T7" fmla="*/ 2 h 19"/>
                    <a:gd name="T8" fmla="*/ 0 w 12"/>
                    <a:gd name="T9" fmla="*/ 1 h 19"/>
                    <a:gd name="T10" fmla="*/ 2 w 12"/>
                    <a:gd name="T11" fmla="*/ 0 h 19"/>
                    <a:gd name="T12" fmla="*/ 3 w 12"/>
                    <a:gd name="T13" fmla="*/ 0 h 19"/>
                    <a:gd name="T14" fmla="*/ 4 w 12"/>
                    <a:gd name="T15" fmla="*/ 1 h 19"/>
                    <a:gd name="T16" fmla="*/ 4 w 12"/>
                    <a:gd name="T17" fmla="*/ 2 h 19"/>
                    <a:gd name="T18" fmla="*/ 1 w 12"/>
                    <a:gd name="T19" fmla="*/ 4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19">
                      <a:moveTo>
                        <a:pt x="4" y="14"/>
                      </a:moveTo>
                      <a:lnTo>
                        <a:pt x="4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2" y="4"/>
                      </a:lnTo>
                      <a:lnTo>
                        <a:pt x="12" y="9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22" name="Freeform 799"/>
                <p:cNvSpPr>
                  <a:spLocks/>
                </p:cNvSpPr>
                <p:nvPr/>
              </p:nvSpPr>
              <p:spPr bwMode="auto">
                <a:xfrm>
                  <a:off x="1655" y="1129"/>
                  <a:ext cx="36" cy="113"/>
                </a:xfrm>
                <a:custGeom>
                  <a:avLst/>
                  <a:gdLst>
                    <a:gd name="T0" fmla="*/ 25 w 128"/>
                    <a:gd name="T1" fmla="*/ 0 h 443"/>
                    <a:gd name="T2" fmla="*/ 25 w 128"/>
                    <a:gd name="T3" fmla="*/ 6 h 443"/>
                    <a:gd name="T4" fmla="*/ 19 w 128"/>
                    <a:gd name="T5" fmla="*/ 48 h 443"/>
                    <a:gd name="T6" fmla="*/ 16 w 128"/>
                    <a:gd name="T7" fmla="*/ 100 h 443"/>
                    <a:gd name="T8" fmla="*/ 14 w 128"/>
                    <a:gd name="T9" fmla="*/ 103 h 443"/>
                    <a:gd name="T10" fmla="*/ 0 w 128"/>
                    <a:gd name="T11" fmla="*/ 103 h 443"/>
                    <a:gd name="T12" fmla="*/ 1 w 128"/>
                    <a:gd name="T13" fmla="*/ 110 h 443"/>
                    <a:gd name="T14" fmla="*/ 7 w 128"/>
                    <a:gd name="T15" fmla="*/ 112 h 443"/>
                    <a:gd name="T16" fmla="*/ 7 w 128"/>
                    <a:gd name="T17" fmla="*/ 109 h 443"/>
                    <a:gd name="T18" fmla="*/ 10 w 128"/>
                    <a:gd name="T19" fmla="*/ 109 h 443"/>
                    <a:gd name="T20" fmla="*/ 10 w 128"/>
                    <a:gd name="T21" fmla="*/ 113 h 443"/>
                    <a:gd name="T22" fmla="*/ 17 w 128"/>
                    <a:gd name="T23" fmla="*/ 112 h 443"/>
                    <a:gd name="T24" fmla="*/ 19 w 128"/>
                    <a:gd name="T25" fmla="*/ 110 h 443"/>
                    <a:gd name="T26" fmla="*/ 23 w 128"/>
                    <a:gd name="T27" fmla="*/ 108 h 443"/>
                    <a:gd name="T28" fmla="*/ 28 w 128"/>
                    <a:gd name="T29" fmla="*/ 85 h 443"/>
                    <a:gd name="T30" fmla="*/ 36 w 128"/>
                    <a:gd name="T31" fmla="*/ 13 h 443"/>
                    <a:gd name="T32" fmla="*/ 33 w 128"/>
                    <a:gd name="T33" fmla="*/ 6 h 443"/>
                    <a:gd name="T34" fmla="*/ 28 w 128"/>
                    <a:gd name="T35" fmla="*/ 5 h 443"/>
                    <a:gd name="T36" fmla="*/ 27 w 128"/>
                    <a:gd name="T37" fmla="*/ 1 h 443"/>
                    <a:gd name="T38" fmla="*/ 25 w 128"/>
                    <a:gd name="T39" fmla="*/ 0 h 44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28" h="443">
                      <a:moveTo>
                        <a:pt x="89" y="0"/>
                      </a:moveTo>
                      <a:lnTo>
                        <a:pt x="89" y="25"/>
                      </a:lnTo>
                      <a:lnTo>
                        <a:pt x="69" y="187"/>
                      </a:lnTo>
                      <a:lnTo>
                        <a:pt x="56" y="392"/>
                      </a:lnTo>
                      <a:lnTo>
                        <a:pt x="49" y="402"/>
                      </a:lnTo>
                      <a:lnTo>
                        <a:pt x="0" y="402"/>
                      </a:lnTo>
                      <a:lnTo>
                        <a:pt x="4" y="432"/>
                      </a:lnTo>
                      <a:lnTo>
                        <a:pt x="24" y="438"/>
                      </a:lnTo>
                      <a:lnTo>
                        <a:pt x="24" y="428"/>
                      </a:lnTo>
                      <a:lnTo>
                        <a:pt x="34" y="428"/>
                      </a:lnTo>
                      <a:lnTo>
                        <a:pt x="34" y="443"/>
                      </a:lnTo>
                      <a:lnTo>
                        <a:pt x="59" y="438"/>
                      </a:lnTo>
                      <a:lnTo>
                        <a:pt x="69" y="432"/>
                      </a:lnTo>
                      <a:lnTo>
                        <a:pt x="81" y="422"/>
                      </a:lnTo>
                      <a:lnTo>
                        <a:pt x="98" y="332"/>
                      </a:lnTo>
                      <a:lnTo>
                        <a:pt x="128" y="50"/>
                      </a:lnTo>
                      <a:lnTo>
                        <a:pt x="119" y="25"/>
                      </a:lnTo>
                      <a:lnTo>
                        <a:pt x="99" y="20"/>
                      </a:lnTo>
                      <a:lnTo>
                        <a:pt x="95" y="4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23" name="Freeform 800"/>
                <p:cNvSpPr>
                  <a:spLocks/>
                </p:cNvSpPr>
                <p:nvPr/>
              </p:nvSpPr>
              <p:spPr bwMode="auto">
                <a:xfrm>
                  <a:off x="1710" y="1079"/>
                  <a:ext cx="107" cy="98"/>
                </a:xfrm>
                <a:custGeom>
                  <a:avLst/>
                  <a:gdLst>
                    <a:gd name="T0" fmla="*/ 5 w 378"/>
                    <a:gd name="T1" fmla="*/ 0 h 389"/>
                    <a:gd name="T2" fmla="*/ 0 w 378"/>
                    <a:gd name="T3" fmla="*/ 98 h 389"/>
                    <a:gd name="T4" fmla="*/ 107 w 378"/>
                    <a:gd name="T5" fmla="*/ 98 h 389"/>
                    <a:gd name="T6" fmla="*/ 107 w 378"/>
                    <a:gd name="T7" fmla="*/ 45 h 389"/>
                    <a:gd name="T8" fmla="*/ 104 w 378"/>
                    <a:gd name="T9" fmla="*/ 0 h 389"/>
                    <a:gd name="T10" fmla="*/ 5 w 378"/>
                    <a:gd name="T11" fmla="*/ 0 h 3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8" h="389">
                      <a:moveTo>
                        <a:pt x="17" y="0"/>
                      </a:moveTo>
                      <a:lnTo>
                        <a:pt x="0" y="389"/>
                      </a:lnTo>
                      <a:lnTo>
                        <a:pt x="378" y="389"/>
                      </a:lnTo>
                      <a:lnTo>
                        <a:pt x="378" y="177"/>
                      </a:lnTo>
                      <a:lnTo>
                        <a:pt x="368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24" name="Freeform 801"/>
                <p:cNvSpPr>
                  <a:spLocks/>
                </p:cNvSpPr>
                <p:nvPr/>
              </p:nvSpPr>
              <p:spPr bwMode="auto">
                <a:xfrm>
                  <a:off x="1681" y="1255"/>
                  <a:ext cx="154" cy="20"/>
                </a:xfrm>
                <a:custGeom>
                  <a:avLst/>
                  <a:gdLst>
                    <a:gd name="T0" fmla="*/ 0 w 538"/>
                    <a:gd name="T1" fmla="*/ 0 h 81"/>
                    <a:gd name="T2" fmla="*/ 1 w 538"/>
                    <a:gd name="T3" fmla="*/ 3 h 81"/>
                    <a:gd name="T4" fmla="*/ 5 w 538"/>
                    <a:gd name="T5" fmla="*/ 3 h 81"/>
                    <a:gd name="T6" fmla="*/ 33 w 538"/>
                    <a:gd name="T7" fmla="*/ 6 h 81"/>
                    <a:gd name="T8" fmla="*/ 58 w 538"/>
                    <a:gd name="T9" fmla="*/ 7 h 81"/>
                    <a:gd name="T10" fmla="*/ 103 w 538"/>
                    <a:gd name="T11" fmla="*/ 9 h 81"/>
                    <a:gd name="T12" fmla="*/ 133 w 538"/>
                    <a:gd name="T13" fmla="*/ 9 h 81"/>
                    <a:gd name="T14" fmla="*/ 153 w 538"/>
                    <a:gd name="T15" fmla="*/ 7 h 81"/>
                    <a:gd name="T16" fmla="*/ 154 w 538"/>
                    <a:gd name="T17" fmla="*/ 16 h 81"/>
                    <a:gd name="T18" fmla="*/ 151 w 538"/>
                    <a:gd name="T19" fmla="*/ 20 h 81"/>
                    <a:gd name="T20" fmla="*/ 7 w 538"/>
                    <a:gd name="T21" fmla="*/ 20 h 81"/>
                    <a:gd name="T22" fmla="*/ 1 w 538"/>
                    <a:gd name="T23" fmla="*/ 14 h 81"/>
                    <a:gd name="T24" fmla="*/ 0 w 538"/>
                    <a:gd name="T25" fmla="*/ 0 h 8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38" h="81">
                      <a:moveTo>
                        <a:pt x="0" y="0"/>
                      </a:moveTo>
                      <a:lnTo>
                        <a:pt x="4" y="14"/>
                      </a:lnTo>
                      <a:lnTo>
                        <a:pt x="16" y="14"/>
                      </a:lnTo>
                      <a:lnTo>
                        <a:pt x="114" y="24"/>
                      </a:lnTo>
                      <a:lnTo>
                        <a:pt x="201" y="30"/>
                      </a:lnTo>
                      <a:lnTo>
                        <a:pt x="359" y="35"/>
                      </a:lnTo>
                      <a:lnTo>
                        <a:pt x="464" y="35"/>
                      </a:lnTo>
                      <a:lnTo>
                        <a:pt x="534" y="30"/>
                      </a:lnTo>
                      <a:lnTo>
                        <a:pt x="538" y="65"/>
                      </a:lnTo>
                      <a:lnTo>
                        <a:pt x="527" y="81"/>
                      </a:lnTo>
                      <a:lnTo>
                        <a:pt x="26" y="81"/>
                      </a:lnTo>
                      <a:lnTo>
                        <a:pt x="3" y="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25" name="Freeform 802"/>
                <p:cNvSpPr>
                  <a:spLocks/>
                </p:cNvSpPr>
                <p:nvPr/>
              </p:nvSpPr>
              <p:spPr bwMode="auto">
                <a:xfrm>
                  <a:off x="1710" y="1112"/>
                  <a:ext cx="107" cy="77"/>
                </a:xfrm>
                <a:custGeom>
                  <a:avLst/>
                  <a:gdLst>
                    <a:gd name="T0" fmla="*/ 2 w 379"/>
                    <a:gd name="T1" fmla="*/ 51 h 308"/>
                    <a:gd name="T2" fmla="*/ 8 w 379"/>
                    <a:gd name="T3" fmla="*/ 0 h 308"/>
                    <a:gd name="T4" fmla="*/ 7 w 379"/>
                    <a:gd name="T5" fmla="*/ 51 h 308"/>
                    <a:gd name="T6" fmla="*/ 12 w 379"/>
                    <a:gd name="T7" fmla="*/ 0 h 308"/>
                    <a:gd name="T8" fmla="*/ 12 w 379"/>
                    <a:gd name="T9" fmla="*/ 51 h 308"/>
                    <a:gd name="T10" fmla="*/ 17 w 379"/>
                    <a:gd name="T11" fmla="*/ 0 h 308"/>
                    <a:gd name="T12" fmla="*/ 17 w 379"/>
                    <a:gd name="T13" fmla="*/ 51 h 308"/>
                    <a:gd name="T14" fmla="*/ 21 w 379"/>
                    <a:gd name="T15" fmla="*/ 0 h 308"/>
                    <a:gd name="T16" fmla="*/ 22 w 379"/>
                    <a:gd name="T17" fmla="*/ 51 h 308"/>
                    <a:gd name="T18" fmla="*/ 25 w 379"/>
                    <a:gd name="T19" fmla="*/ 0 h 308"/>
                    <a:gd name="T20" fmla="*/ 27 w 379"/>
                    <a:gd name="T21" fmla="*/ 51 h 308"/>
                    <a:gd name="T22" fmla="*/ 31 w 379"/>
                    <a:gd name="T23" fmla="*/ 0 h 308"/>
                    <a:gd name="T24" fmla="*/ 32 w 379"/>
                    <a:gd name="T25" fmla="*/ 51 h 308"/>
                    <a:gd name="T26" fmla="*/ 36 w 379"/>
                    <a:gd name="T27" fmla="*/ 0 h 308"/>
                    <a:gd name="T28" fmla="*/ 38 w 379"/>
                    <a:gd name="T29" fmla="*/ 51 h 308"/>
                    <a:gd name="T30" fmla="*/ 42 w 379"/>
                    <a:gd name="T31" fmla="*/ 0 h 308"/>
                    <a:gd name="T32" fmla="*/ 44 w 379"/>
                    <a:gd name="T33" fmla="*/ 51 h 308"/>
                    <a:gd name="T34" fmla="*/ 49 w 379"/>
                    <a:gd name="T35" fmla="*/ 0 h 308"/>
                    <a:gd name="T36" fmla="*/ 51 w 379"/>
                    <a:gd name="T37" fmla="*/ 51 h 308"/>
                    <a:gd name="T38" fmla="*/ 54 w 379"/>
                    <a:gd name="T39" fmla="*/ 0 h 308"/>
                    <a:gd name="T40" fmla="*/ 56 w 379"/>
                    <a:gd name="T41" fmla="*/ 51 h 308"/>
                    <a:gd name="T42" fmla="*/ 60 w 379"/>
                    <a:gd name="T43" fmla="*/ 0 h 308"/>
                    <a:gd name="T44" fmla="*/ 64 w 379"/>
                    <a:gd name="T45" fmla="*/ 51 h 308"/>
                    <a:gd name="T46" fmla="*/ 67 w 379"/>
                    <a:gd name="T47" fmla="*/ 0 h 308"/>
                    <a:gd name="T48" fmla="*/ 71 w 379"/>
                    <a:gd name="T49" fmla="*/ 51 h 308"/>
                    <a:gd name="T50" fmla="*/ 74 w 379"/>
                    <a:gd name="T51" fmla="*/ 0 h 308"/>
                    <a:gd name="T52" fmla="*/ 77 w 379"/>
                    <a:gd name="T53" fmla="*/ 51 h 308"/>
                    <a:gd name="T54" fmla="*/ 80 w 379"/>
                    <a:gd name="T55" fmla="*/ 0 h 308"/>
                    <a:gd name="T56" fmla="*/ 84 w 379"/>
                    <a:gd name="T57" fmla="*/ 51 h 308"/>
                    <a:gd name="T58" fmla="*/ 88 w 379"/>
                    <a:gd name="T59" fmla="*/ 0 h 308"/>
                    <a:gd name="T60" fmla="*/ 91 w 379"/>
                    <a:gd name="T61" fmla="*/ 51 h 308"/>
                    <a:gd name="T62" fmla="*/ 95 w 379"/>
                    <a:gd name="T63" fmla="*/ 0 h 308"/>
                    <a:gd name="T64" fmla="*/ 95 w 379"/>
                    <a:gd name="T65" fmla="*/ 51 h 308"/>
                    <a:gd name="T66" fmla="*/ 99 w 379"/>
                    <a:gd name="T67" fmla="*/ 0 h 308"/>
                    <a:gd name="T68" fmla="*/ 101 w 379"/>
                    <a:gd name="T69" fmla="*/ 51 h 308"/>
                    <a:gd name="T70" fmla="*/ 104 w 379"/>
                    <a:gd name="T71" fmla="*/ 0 h 308"/>
                    <a:gd name="T72" fmla="*/ 107 w 379"/>
                    <a:gd name="T73" fmla="*/ 51 h 308"/>
                    <a:gd name="T74" fmla="*/ 107 w 379"/>
                    <a:gd name="T75" fmla="*/ 77 h 308"/>
                    <a:gd name="T76" fmla="*/ 10 w 379"/>
                    <a:gd name="T77" fmla="*/ 76 h 308"/>
                    <a:gd name="T78" fmla="*/ 0 w 379"/>
                    <a:gd name="T79" fmla="*/ 73 h 308"/>
                    <a:gd name="T80" fmla="*/ 2 w 379"/>
                    <a:gd name="T81" fmla="*/ 51 h 3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379" h="308">
                      <a:moveTo>
                        <a:pt x="6" y="203"/>
                      </a:moveTo>
                      <a:lnTo>
                        <a:pt x="27" y="0"/>
                      </a:lnTo>
                      <a:lnTo>
                        <a:pt x="25" y="203"/>
                      </a:lnTo>
                      <a:lnTo>
                        <a:pt x="44" y="0"/>
                      </a:lnTo>
                      <a:lnTo>
                        <a:pt x="44" y="203"/>
                      </a:lnTo>
                      <a:lnTo>
                        <a:pt x="61" y="0"/>
                      </a:lnTo>
                      <a:lnTo>
                        <a:pt x="61" y="203"/>
                      </a:lnTo>
                      <a:lnTo>
                        <a:pt x="74" y="0"/>
                      </a:lnTo>
                      <a:lnTo>
                        <a:pt x="77" y="203"/>
                      </a:lnTo>
                      <a:lnTo>
                        <a:pt x="90" y="0"/>
                      </a:lnTo>
                      <a:lnTo>
                        <a:pt x="95" y="203"/>
                      </a:lnTo>
                      <a:lnTo>
                        <a:pt x="109" y="0"/>
                      </a:lnTo>
                      <a:lnTo>
                        <a:pt x="112" y="203"/>
                      </a:lnTo>
                      <a:lnTo>
                        <a:pt x="127" y="0"/>
                      </a:lnTo>
                      <a:lnTo>
                        <a:pt x="134" y="203"/>
                      </a:lnTo>
                      <a:lnTo>
                        <a:pt x="150" y="0"/>
                      </a:lnTo>
                      <a:lnTo>
                        <a:pt x="157" y="203"/>
                      </a:lnTo>
                      <a:lnTo>
                        <a:pt x="172" y="0"/>
                      </a:lnTo>
                      <a:lnTo>
                        <a:pt x="180" y="203"/>
                      </a:lnTo>
                      <a:lnTo>
                        <a:pt x="190" y="0"/>
                      </a:lnTo>
                      <a:lnTo>
                        <a:pt x="199" y="203"/>
                      </a:lnTo>
                      <a:lnTo>
                        <a:pt x="212" y="0"/>
                      </a:lnTo>
                      <a:lnTo>
                        <a:pt x="226" y="203"/>
                      </a:lnTo>
                      <a:lnTo>
                        <a:pt x="237" y="0"/>
                      </a:lnTo>
                      <a:lnTo>
                        <a:pt x="251" y="203"/>
                      </a:lnTo>
                      <a:lnTo>
                        <a:pt x="262" y="0"/>
                      </a:lnTo>
                      <a:lnTo>
                        <a:pt x="272" y="203"/>
                      </a:lnTo>
                      <a:lnTo>
                        <a:pt x="284" y="0"/>
                      </a:lnTo>
                      <a:lnTo>
                        <a:pt x="297" y="203"/>
                      </a:lnTo>
                      <a:lnTo>
                        <a:pt x="310" y="0"/>
                      </a:lnTo>
                      <a:lnTo>
                        <a:pt x="322" y="203"/>
                      </a:lnTo>
                      <a:lnTo>
                        <a:pt x="335" y="0"/>
                      </a:lnTo>
                      <a:lnTo>
                        <a:pt x="337" y="203"/>
                      </a:lnTo>
                      <a:lnTo>
                        <a:pt x="350" y="0"/>
                      </a:lnTo>
                      <a:lnTo>
                        <a:pt x="357" y="203"/>
                      </a:lnTo>
                      <a:lnTo>
                        <a:pt x="367" y="0"/>
                      </a:lnTo>
                      <a:lnTo>
                        <a:pt x="379" y="203"/>
                      </a:lnTo>
                      <a:lnTo>
                        <a:pt x="379" y="308"/>
                      </a:lnTo>
                      <a:lnTo>
                        <a:pt x="35" y="302"/>
                      </a:lnTo>
                      <a:lnTo>
                        <a:pt x="0" y="293"/>
                      </a:lnTo>
                      <a:lnTo>
                        <a:pt x="6" y="20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26" name="Freeform 803"/>
                <p:cNvSpPr>
                  <a:spLocks/>
                </p:cNvSpPr>
                <p:nvPr/>
              </p:nvSpPr>
              <p:spPr bwMode="auto">
                <a:xfrm>
                  <a:off x="1653" y="1241"/>
                  <a:ext cx="9" cy="5"/>
                </a:xfrm>
                <a:custGeom>
                  <a:avLst/>
                  <a:gdLst>
                    <a:gd name="T0" fmla="*/ 0 w 33"/>
                    <a:gd name="T1" fmla="*/ 0 h 21"/>
                    <a:gd name="T2" fmla="*/ 1 w 33"/>
                    <a:gd name="T3" fmla="*/ 1 h 21"/>
                    <a:gd name="T4" fmla="*/ 3 w 33"/>
                    <a:gd name="T5" fmla="*/ 2 h 21"/>
                    <a:gd name="T6" fmla="*/ 9 w 33"/>
                    <a:gd name="T7" fmla="*/ 2 h 21"/>
                    <a:gd name="T8" fmla="*/ 9 w 33"/>
                    <a:gd name="T9" fmla="*/ 5 h 21"/>
                    <a:gd name="T10" fmla="*/ 4 w 33"/>
                    <a:gd name="T11" fmla="*/ 5 h 21"/>
                    <a:gd name="T12" fmla="*/ 1 w 33"/>
                    <a:gd name="T13" fmla="*/ 4 h 21"/>
                    <a:gd name="T14" fmla="*/ 1 w 33"/>
                    <a:gd name="T15" fmla="*/ 2 h 21"/>
                    <a:gd name="T16" fmla="*/ 0 w 33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2" y="10"/>
                      </a:lnTo>
                      <a:lnTo>
                        <a:pt x="33" y="10"/>
                      </a:lnTo>
                      <a:lnTo>
                        <a:pt x="33" y="21"/>
                      </a:lnTo>
                      <a:lnTo>
                        <a:pt x="13" y="21"/>
                      </a:lnTo>
                      <a:lnTo>
                        <a:pt x="5" y="15"/>
                      </a:lnTo>
                      <a:lnTo>
                        <a:pt x="3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27" name="Freeform 804"/>
                <p:cNvSpPr>
                  <a:spLocks/>
                </p:cNvSpPr>
                <p:nvPr/>
              </p:nvSpPr>
              <p:spPr bwMode="auto">
                <a:xfrm>
                  <a:off x="1804" y="1245"/>
                  <a:ext cx="13" cy="11"/>
                </a:xfrm>
                <a:custGeom>
                  <a:avLst/>
                  <a:gdLst>
                    <a:gd name="T0" fmla="*/ 0 w 44"/>
                    <a:gd name="T1" fmla="*/ 1 h 46"/>
                    <a:gd name="T2" fmla="*/ 0 w 44"/>
                    <a:gd name="T3" fmla="*/ 8 h 46"/>
                    <a:gd name="T4" fmla="*/ 1 w 44"/>
                    <a:gd name="T5" fmla="*/ 11 h 46"/>
                    <a:gd name="T6" fmla="*/ 1 w 44"/>
                    <a:gd name="T7" fmla="*/ 1 h 46"/>
                    <a:gd name="T8" fmla="*/ 13 w 44"/>
                    <a:gd name="T9" fmla="*/ 1 h 46"/>
                    <a:gd name="T10" fmla="*/ 12 w 44"/>
                    <a:gd name="T11" fmla="*/ 0 h 46"/>
                    <a:gd name="T12" fmla="*/ 1 w 44"/>
                    <a:gd name="T13" fmla="*/ 0 h 46"/>
                    <a:gd name="T14" fmla="*/ 0 w 44"/>
                    <a:gd name="T15" fmla="*/ 1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46">
                      <a:moveTo>
                        <a:pt x="0" y="6"/>
                      </a:moveTo>
                      <a:lnTo>
                        <a:pt x="0" y="35"/>
                      </a:lnTo>
                      <a:lnTo>
                        <a:pt x="2" y="46"/>
                      </a:lnTo>
                      <a:lnTo>
                        <a:pt x="2" y="6"/>
                      </a:lnTo>
                      <a:lnTo>
                        <a:pt x="44" y="6"/>
                      </a:lnTo>
                      <a:lnTo>
                        <a:pt x="41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28" name="Freeform 805"/>
                <p:cNvSpPr>
                  <a:spLocks/>
                </p:cNvSpPr>
                <p:nvPr/>
              </p:nvSpPr>
              <p:spPr bwMode="auto">
                <a:xfrm>
                  <a:off x="1740" y="1199"/>
                  <a:ext cx="37" cy="16"/>
                </a:xfrm>
                <a:custGeom>
                  <a:avLst/>
                  <a:gdLst>
                    <a:gd name="T0" fmla="*/ 0 w 132"/>
                    <a:gd name="T1" fmla="*/ 1 h 61"/>
                    <a:gd name="T2" fmla="*/ 0 w 132"/>
                    <a:gd name="T3" fmla="*/ 12 h 61"/>
                    <a:gd name="T4" fmla="*/ 1 w 132"/>
                    <a:gd name="T5" fmla="*/ 15 h 61"/>
                    <a:gd name="T6" fmla="*/ 4 w 132"/>
                    <a:gd name="T7" fmla="*/ 15 h 61"/>
                    <a:gd name="T8" fmla="*/ 8 w 132"/>
                    <a:gd name="T9" fmla="*/ 16 h 61"/>
                    <a:gd name="T10" fmla="*/ 23 w 132"/>
                    <a:gd name="T11" fmla="*/ 16 h 61"/>
                    <a:gd name="T12" fmla="*/ 37 w 132"/>
                    <a:gd name="T13" fmla="*/ 16 h 61"/>
                    <a:gd name="T14" fmla="*/ 2 w 132"/>
                    <a:gd name="T15" fmla="*/ 13 h 61"/>
                    <a:gd name="T16" fmla="*/ 1 w 132"/>
                    <a:gd name="T17" fmla="*/ 12 h 61"/>
                    <a:gd name="T18" fmla="*/ 1 w 132"/>
                    <a:gd name="T19" fmla="*/ 10 h 61"/>
                    <a:gd name="T20" fmla="*/ 1 w 132"/>
                    <a:gd name="T21" fmla="*/ 0 h 61"/>
                    <a:gd name="T22" fmla="*/ 0 w 132"/>
                    <a:gd name="T23" fmla="*/ 1 h 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2" h="61">
                      <a:moveTo>
                        <a:pt x="0" y="5"/>
                      </a:moveTo>
                      <a:lnTo>
                        <a:pt x="0" y="46"/>
                      </a:lnTo>
                      <a:lnTo>
                        <a:pt x="2" y="56"/>
                      </a:lnTo>
                      <a:lnTo>
                        <a:pt x="15" y="56"/>
                      </a:lnTo>
                      <a:lnTo>
                        <a:pt x="27" y="61"/>
                      </a:lnTo>
                      <a:lnTo>
                        <a:pt x="82" y="61"/>
                      </a:lnTo>
                      <a:lnTo>
                        <a:pt x="132" y="61"/>
                      </a:lnTo>
                      <a:lnTo>
                        <a:pt x="7" y="51"/>
                      </a:lnTo>
                      <a:lnTo>
                        <a:pt x="5" y="46"/>
                      </a:lnTo>
                      <a:lnTo>
                        <a:pt x="2" y="40"/>
                      </a:lnTo>
                      <a:lnTo>
                        <a:pt x="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29" name="Freeform 806"/>
                <p:cNvSpPr>
                  <a:spLocks/>
                </p:cNvSpPr>
                <p:nvPr/>
              </p:nvSpPr>
              <p:spPr bwMode="auto">
                <a:xfrm>
                  <a:off x="1653" y="1190"/>
                  <a:ext cx="17" cy="41"/>
                </a:xfrm>
                <a:custGeom>
                  <a:avLst/>
                  <a:gdLst>
                    <a:gd name="T0" fmla="*/ 4 w 55"/>
                    <a:gd name="T1" fmla="*/ 0 h 157"/>
                    <a:gd name="T2" fmla="*/ 2 w 55"/>
                    <a:gd name="T3" fmla="*/ 10 h 157"/>
                    <a:gd name="T4" fmla="*/ 0 w 55"/>
                    <a:gd name="T5" fmla="*/ 38 h 157"/>
                    <a:gd name="T6" fmla="*/ 1 w 55"/>
                    <a:gd name="T7" fmla="*/ 41 h 157"/>
                    <a:gd name="T8" fmla="*/ 15 w 55"/>
                    <a:gd name="T9" fmla="*/ 41 h 157"/>
                    <a:gd name="T10" fmla="*/ 17 w 55"/>
                    <a:gd name="T11" fmla="*/ 38 h 157"/>
                    <a:gd name="T12" fmla="*/ 14 w 55"/>
                    <a:gd name="T13" fmla="*/ 39 h 157"/>
                    <a:gd name="T14" fmla="*/ 4 w 55"/>
                    <a:gd name="T15" fmla="*/ 39 h 157"/>
                    <a:gd name="T16" fmla="*/ 2 w 55"/>
                    <a:gd name="T17" fmla="*/ 38 h 157"/>
                    <a:gd name="T18" fmla="*/ 2 w 55"/>
                    <a:gd name="T19" fmla="*/ 22 h 157"/>
                    <a:gd name="T20" fmla="*/ 4 w 55"/>
                    <a:gd name="T21" fmla="*/ 0 h 1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157">
                      <a:moveTo>
                        <a:pt x="12" y="0"/>
                      </a:moveTo>
                      <a:lnTo>
                        <a:pt x="8" y="40"/>
                      </a:lnTo>
                      <a:lnTo>
                        <a:pt x="0" y="146"/>
                      </a:lnTo>
                      <a:lnTo>
                        <a:pt x="4" y="157"/>
                      </a:lnTo>
                      <a:lnTo>
                        <a:pt x="47" y="157"/>
                      </a:lnTo>
                      <a:lnTo>
                        <a:pt x="55" y="146"/>
                      </a:lnTo>
                      <a:lnTo>
                        <a:pt x="45" y="151"/>
                      </a:lnTo>
                      <a:lnTo>
                        <a:pt x="12" y="151"/>
                      </a:lnTo>
                      <a:lnTo>
                        <a:pt x="8" y="146"/>
                      </a:lnTo>
                      <a:lnTo>
                        <a:pt x="8" y="8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30" name="Freeform 807"/>
                <p:cNvSpPr>
                  <a:spLocks/>
                </p:cNvSpPr>
                <p:nvPr/>
              </p:nvSpPr>
              <p:spPr bwMode="auto">
                <a:xfrm>
                  <a:off x="1671" y="1132"/>
                  <a:ext cx="8" cy="91"/>
                </a:xfrm>
                <a:custGeom>
                  <a:avLst/>
                  <a:gdLst>
                    <a:gd name="T0" fmla="*/ 8 w 35"/>
                    <a:gd name="T1" fmla="*/ 0 h 352"/>
                    <a:gd name="T2" fmla="*/ 8 w 35"/>
                    <a:gd name="T3" fmla="*/ 4 h 352"/>
                    <a:gd name="T4" fmla="*/ 6 w 35"/>
                    <a:gd name="T5" fmla="*/ 22 h 352"/>
                    <a:gd name="T6" fmla="*/ 3 w 35"/>
                    <a:gd name="T7" fmla="*/ 40 h 352"/>
                    <a:gd name="T8" fmla="*/ 2 w 35"/>
                    <a:gd name="T9" fmla="*/ 67 h 352"/>
                    <a:gd name="T10" fmla="*/ 0 w 35"/>
                    <a:gd name="T11" fmla="*/ 91 h 352"/>
                    <a:gd name="T12" fmla="*/ 1 w 35"/>
                    <a:gd name="T13" fmla="*/ 54 h 352"/>
                    <a:gd name="T14" fmla="*/ 3 w 35"/>
                    <a:gd name="T15" fmla="*/ 33 h 352"/>
                    <a:gd name="T16" fmla="*/ 6 w 35"/>
                    <a:gd name="T17" fmla="*/ 8 h 352"/>
                    <a:gd name="T18" fmla="*/ 8 w 35"/>
                    <a:gd name="T19" fmla="*/ 0 h 3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5" h="352">
                      <a:moveTo>
                        <a:pt x="35" y="0"/>
                      </a:moveTo>
                      <a:lnTo>
                        <a:pt x="35" y="15"/>
                      </a:lnTo>
                      <a:lnTo>
                        <a:pt x="25" y="86"/>
                      </a:lnTo>
                      <a:lnTo>
                        <a:pt x="15" y="156"/>
                      </a:lnTo>
                      <a:lnTo>
                        <a:pt x="8" y="261"/>
                      </a:lnTo>
                      <a:lnTo>
                        <a:pt x="0" y="352"/>
                      </a:lnTo>
                      <a:lnTo>
                        <a:pt x="5" y="210"/>
                      </a:lnTo>
                      <a:lnTo>
                        <a:pt x="13" y="126"/>
                      </a:lnTo>
                      <a:lnTo>
                        <a:pt x="27" y="3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31" name="Freeform 808"/>
                <p:cNvSpPr>
                  <a:spLocks/>
                </p:cNvSpPr>
                <p:nvPr/>
              </p:nvSpPr>
              <p:spPr bwMode="auto">
                <a:xfrm>
                  <a:off x="1688" y="1194"/>
                  <a:ext cx="5" cy="64"/>
                </a:xfrm>
                <a:custGeom>
                  <a:avLst/>
                  <a:gdLst>
                    <a:gd name="T0" fmla="*/ 5 w 16"/>
                    <a:gd name="T1" fmla="*/ 0 h 247"/>
                    <a:gd name="T2" fmla="*/ 3 w 16"/>
                    <a:gd name="T3" fmla="*/ 32 h 247"/>
                    <a:gd name="T4" fmla="*/ 1 w 16"/>
                    <a:gd name="T5" fmla="*/ 64 h 247"/>
                    <a:gd name="T6" fmla="*/ 0 w 16"/>
                    <a:gd name="T7" fmla="*/ 62 h 247"/>
                    <a:gd name="T8" fmla="*/ 0 w 16"/>
                    <a:gd name="T9" fmla="*/ 55 h 247"/>
                    <a:gd name="T10" fmla="*/ 3 w 16"/>
                    <a:gd name="T11" fmla="*/ 21 h 247"/>
                    <a:gd name="T12" fmla="*/ 4 w 16"/>
                    <a:gd name="T13" fmla="*/ 8 h 247"/>
                    <a:gd name="T14" fmla="*/ 5 w 16"/>
                    <a:gd name="T15" fmla="*/ 0 h 2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247">
                      <a:moveTo>
                        <a:pt x="16" y="0"/>
                      </a:moveTo>
                      <a:lnTo>
                        <a:pt x="8" y="122"/>
                      </a:lnTo>
                      <a:lnTo>
                        <a:pt x="3" y="247"/>
                      </a:lnTo>
                      <a:lnTo>
                        <a:pt x="0" y="238"/>
                      </a:lnTo>
                      <a:lnTo>
                        <a:pt x="0" y="212"/>
                      </a:lnTo>
                      <a:lnTo>
                        <a:pt x="8" y="81"/>
                      </a:lnTo>
                      <a:lnTo>
                        <a:pt x="12" y="3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32" name="Freeform 809"/>
                <p:cNvSpPr>
                  <a:spLocks/>
                </p:cNvSpPr>
                <p:nvPr/>
              </p:nvSpPr>
              <p:spPr bwMode="auto">
                <a:xfrm>
                  <a:off x="1739" y="1254"/>
                  <a:ext cx="90" cy="9"/>
                </a:xfrm>
                <a:custGeom>
                  <a:avLst/>
                  <a:gdLst>
                    <a:gd name="T0" fmla="*/ 0 w 315"/>
                    <a:gd name="T1" fmla="*/ 8 h 36"/>
                    <a:gd name="T2" fmla="*/ 22 w 315"/>
                    <a:gd name="T3" fmla="*/ 8 h 36"/>
                    <a:gd name="T4" fmla="*/ 47 w 315"/>
                    <a:gd name="T5" fmla="*/ 9 h 36"/>
                    <a:gd name="T6" fmla="*/ 75 w 315"/>
                    <a:gd name="T7" fmla="*/ 9 h 36"/>
                    <a:gd name="T8" fmla="*/ 87 w 315"/>
                    <a:gd name="T9" fmla="*/ 9 h 36"/>
                    <a:gd name="T10" fmla="*/ 90 w 315"/>
                    <a:gd name="T11" fmla="*/ 8 h 36"/>
                    <a:gd name="T12" fmla="*/ 90 w 315"/>
                    <a:gd name="T13" fmla="*/ 0 h 36"/>
                    <a:gd name="T14" fmla="*/ 88 w 315"/>
                    <a:gd name="T15" fmla="*/ 4 h 36"/>
                    <a:gd name="T16" fmla="*/ 87 w 315"/>
                    <a:gd name="T17" fmla="*/ 5 h 36"/>
                    <a:gd name="T18" fmla="*/ 84 w 315"/>
                    <a:gd name="T19" fmla="*/ 8 h 36"/>
                    <a:gd name="T20" fmla="*/ 42 w 315"/>
                    <a:gd name="T21" fmla="*/ 8 h 36"/>
                    <a:gd name="T22" fmla="*/ 0 w 315"/>
                    <a:gd name="T23" fmla="*/ 8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15" h="36">
                      <a:moveTo>
                        <a:pt x="0" y="30"/>
                      </a:moveTo>
                      <a:lnTo>
                        <a:pt x="76" y="30"/>
                      </a:lnTo>
                      <a:lnTo>
                        <a:pt x="163" y="36"/>
                      </a:lnTo>
                      <a:lnTo>
                        <a:pt x="263" y="36"/>
                      </a:lnTo>
                      <a:lnTo>
                        <a:pt x="306" y="36"/>
                      </a:lnTo>
                      <a:lnTo>
                        <a:pt x="315" y="30"/>
                      </a:lnTo>
                      <a:lnTo>
                        <a:pt x="315" y="0"/>
                      </a:lnTo>
                      <a:lnTo>
                        <a:pt x="309" y="15"/>
                      </a:lnTo>
                      <a:lnTo>
                        <a:pt x="305" y="20"/>
                      </a:lnTo>
                      <a:lnTo>
                        <a:pt x="293" y="30"/>
                      </a:lnTo>
                      <a:lnTo>
                        <a:pt x="147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33" name="Freeform 810"/>
                <p:cNvSpPr>
                  <a:spLocks/>
                </p:cNvSpPr>
                <p:nvPr/>
              </p:nvSpPr>
              <p:spPr bwMode="auto">
                <a:xfrm>
                  <a:off x="1744" y="1233"/>
                  <a:ext cx="47" cy="7"/>
                </a:xfrm>
                <a:custGeom>
                  <a:avLst/>
                  <a:gdLst>
                    <a:gd name="T0" fmla="*/ 0 w 164"/>
                    <a:gd name="T1" fmla="*/ 6 h 24"/>
                    <a:gd name="T2" fmla="*/ 0 w 164"/>
                    <a:gd name="T3" fmla="*/ 7 h 24"/>
                    <a:gd name="T4" fmla="*/ 47 w 164"/>
                    <a:gd name="T5" fmla="*/ 7 h 24"/>
                    <a:gd name="T6" fmla="*/ 47 w 164"/>
                    <a:gd name="T7" fmla="*/ 0 h 24"/>
                    <a:gd name="T8" fmla="*/ 46 w 164"/>
                    <a:gd name="T9" fmla="*/ 0 h 24"/>
                    <a:gd name="T10" fmla="*/ 45 w 164"/>
                    <a:gd name="T11" fmla="*/ 6 h 24"/>
                    <a:gd name="T12" fmla="*/ 0 w 164"/>
                    <a:gd name="T13" fmla="*/ 6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4" h="24">
                      <a:moveTo>
                        <a:pt x="0" y="20"/>
                      </a:moveTo>
                      <a:lnTo>
                        <a:pt x="0" y="24"/>
                      </a:lnTo>
                      <a:lnTo>
                        <a:pt x="164" y="24"/>
                      </a:lnTo>
                      <a:lnTo>
                        <a:pt x="164" y="0"/>
                      </a:lnTo>
                      <a:lnTo>
                        <a:pt x="160" y="0"/>
                      </a:lnTo>
                      <a:lnTo>
                        <a:pt x="157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34" name="Freeform 811"/>
                <p:cNvSpPr>
                  <a:spLocks/>
                </p:cNvSpPr>
                <p:nvPr/>
              </p:nvSpPr>
              <p:spPr bwMode="auto">
                <a:xfrm>
                  <a:off x="1698" y="1189"/>
                  <a:ext cx="127" cy="5"/>
                </a:xfrm>
                <a:custGeom>
                  <a:avLst/>
                  <a:gdLst>
                    <a:gd name="T0" fmla="*/ 0 w 440"/>
                    <a:gd name="T1" fmla="*/ 0 h 20"/>
                    <a:gd name="T2" fmla="*/ 14 w 440"/>
                    <a:gd name="T3" fmla="*/ 1 h 20"/>
                    <a:gd name="T4" fmla="*/ 42 w 440"/>
                    <a:gd name="T5" fmla="*/ 3 h 20"/>
                    <a:gd name="T6" fmla="*/ 71 w 440"/>
                    <a:gd name="T7" fmla="*/ 3 h 20"/>
                    <a:gd name="T8" fmla="*/ 92 w 440"/>
                    <a:gd name="T9" fmla="*/ 3 h 20"/>
                    <a:gd name="T10" fmla="*/ 115 w 440"/>
                    <a:gd name="T11" fmla="*/ 3 h 20"/>
                    <a:gd name="T12" fmla="*/ 127 w 440"/>
                    <a:gd name="T13" fmla="*/ 4 h 20"/>
                    <a:gd name="T14" fmla="*/ 105 w 440"/>
                    <a:gd name="T15" fmla="*/ 5 h 20"/>
                    <a:gd name="T16" fmla="*/ 71 w 440"/>
                    <a:gd name="T17" fmla="*/ 5 h 20"/>
                    <a:gd name="T18" fmla="*/ 44 w 440"/>
                    <a:gd name="T19" fmla="*/ 4 h 20"/>
                    <a:gd name="T20" fmla="*/ 18 w 440"/>
                    <a:gd name="T21" fmla="*/ 3 h 20"/>
                    <a:gd name="T22" fmla="*/ 5 w 440"/>
                    <a:gd name="T23" fmla="*/ 3 h 20"/>
                    <a:gd name="T24" fmla="*/ 0 w 440"/>
                    <a:gd name="T25" fmla="*/ 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40" h="20">
                      <a:moveTo>
                        <a:pt x="0" y="0"/>
                      </a:moveTo>
                      <a:lnTo>
                        <a:pt x="50" y="5"/>
                      </a:lnTo>
                      <a:lnTo>
                        <a:pt x="145" y="10"/>
                      </a:lnTo>
                      <a:lnTo>
                        <a:pt x="245" y="10"/>
                      </a:lnTo>
                      <a:lnTo>
                        <a:pt x="318" y="10"/>
                      </a:lnTo>
                      <a:lnTo>
                        <a:pt x="400" y="10"/>
                      </a:lnTo>
                      <a:lnTo>
                        <a:pt x="440" y="15"/>
                      </a:lnTo>
                      <a:lnTo>
                        <a:pt x="365" y="20"/>
                      </a:lnTo>
                      <a:lnTo>
                        <a:pt x="245" y="20"/>
                      </a:lnTo>
                      <a:lnTo>
                        <a:pt x="152" y="15"/>
                      </a:lnTo>
                      <a:lnTo>
                        <a:pt x="63" y="10"/>
                      </a:lnTo>
                      <a:lnTo>
                        <a:pt x="17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35" name="Freeform 812"/>
                <p:cNvSpPr>
                  <a:spLocks/>
                </p:cNvSpPr>
                <p:nvPr/>
              </p:nvSpPr>
              <p:spPr bwMode="auto">
                <a:xfrm>
                  <a:off x="1677" y="1241"/>
                  <a:ext cx="3" cy="15"/>
                </a:xfrm>
                <a:custGeom>
                  <a:avLst/>
                  <a:gdLst>
                    <a:gd name="T0" fmla="*/ 2 w 13"/>
                    <a:gd name="T1" fmla="*/ 0 h 61"/>
                    <a:gd name="T2" fmla="*/ 1 w 13"/>
                    <a:gd name="T3" fmla="*/ 2 h 61"/>
                    <a:gd name="T4" fmla="*/ 0 w 13"/>
                    <a:gd name="T5" fmla="*/ 4 h 61"/>
                    <a:gd name="T6" fmla="*/ 2 w 13"/>
                    <a:gd name="T7" fmla="*/ 15 h 61"/>
                    <a:gd name="T8" fmla="*/ 3 w 13"/>
                    <a:gd name="T9" fmla="*/ 12 h 61"/>
                    <a:gd name="T10" fmla="*/ 2 w 13"/>
                    <a:gd name="T11" fmla="*/ 0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61">
                      <a:moveTo>
                        <a:pt x="7" y="0"/>
                      </a:moveTo>
                      <a:lnTo>
                        <a:pt x="5" y="10"/>
                      </a:lnTo>
                      <a:lnTo>
                        <a:pt x="0" y="15"/>
                      </a:lnTo>
                      <a:lnTo>
                        <a:pt x="7" y="61"/>
                      </a:lnTo>
                      <a:lnTo>
                        <a:pt x="13" y="5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5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36" name="Freeform 813"/>
                <p:cNvSpPr>
                  <a:spLocks/>
                </p:cNvSpPr>
                <p:nvPr/>
              </p:nvSpPr>
              <p:spPr bwMode="auto">
                <a:xfrm>
                  <a:off x="1682" y="1135"/>
                  <a:ext cx="10" cy="83"/>
                </a:xfrm>
                <a:custGeom>
                  <a:avLst/>
                  <a:gdLst>
                    <a:gd name="T0" fmla="*/ 7 w 31"/>
                    <a:gd name="T1" fmla="*/ 0 h 323"/>
                    <a:gd name="T2" fmla="*/ 7 w 31"/>
                    <a:gd name="T3" fmla="*/ 10 h 323"/>
                    <a:gd name="T4" fmla="*/ 2 w 31"/>
                    <a:gd name="T5" fmla="*/ 53 h 323"/>
                    <a:gd name="T6" fmla="*/ 0 w 31"/>
                    <a:gd name="T7" fmla="*/ 83 h 323"/>
                    <a:gd name="T8" fmla="*/ 10 w 31"/>
                    <a:gd name="T9" fmla="*/ 6 h 323"/>
                    <a:gd name="T10" fmla="*/ 7 w 31"/>
                    <a:gd name="T11" fmla="*/ 0 h 3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1" h="323">
                      <a:moveTo>
                        <a:pt x="23" y="0"/>
                      </a:moveTo>
                      <a:lnTo>
                        <a:pt x="21" y="40"/>
                      </a:lnTo>
                      <a:lnTo>
                        <a:pt x="5" y="205"/>
                      </a:lnTo>
                      <a:lnTo>
                        <a:pt x="0" y="323"/>
                      </a:lnTo>
                      <a:lnTo>
                        <a:pt x="31" y="2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75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37" name="Freeform 814"/>
                <p:cNvSpPr>
                  <a:spLocks/>
                </p:cNvSpPr>
                <p:nvPr/>
              </p:nvSpPr>
              <p:spPr bwMode="auto">
                <a:xfrm>
                  <a:off x="1817" y="1115"/>
                  <a:ext cx="13" cy="60"/>
                </a:xfrm>
                <a:custGeom>
                  <a:avLst/>
                  <a:gdLst>
                    <a:gd name="T0" fmla="*/ 0 w 45"/>
                    <a:gd name="T1" fmla="*/ 0 h 242"/>
                    <a:gd name="T2" fmla="*/ 0 w 45"/>
                    <a:gd name="T3" fmla="*/ 28 h 242"/>
                    <a:gd name="T4" fmla="*/ 0 w 45"/>
                    <a:gd name="T5" fmla="*/ 60 h 242"/>
                    <a:gd name="T6" fmla="*/ 3 w 45"/>
                    <a:gd name="T7" fmla="*/ 60 h 242"/>
                    <a:gd name="T8" fmla="*/ 3 w 45"/>
                    <a:gd name="T9" fmla="*/ 26 h 242"/>
                    <a:gd name="T10" fmla="*/ 8 w 45"/>
                    <a:gd name="T11" fmla="*/ 11 h 242"/>
                    <a:gd name="T12" fmla="*/ 10 w 45"/>
                    <a:gd name="T13" fmla="*/ 43 h 242"/>
                    <a:gd name="T14" fmla="*/ 10 w 45"/>
                    <a:gd name="T15" fmla="*/ 21 h 242"/>
                    <a:gd name="T16" fmla="*/ 13 w 45"/>
                    <a:gd name="T17" fmla="*/ 14 h 242"/>
                    <a:gd name="T18" fmla="*/ 11 w 45"/>
                    <a:gd name="T19" fmla="*/ 2 h 242"/>
                    <a:gd name="T20" fmla="*/ 0 w 45"/>
                    <a:gd name="T21" fmla="*/ 0 h 2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5" h="24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1" y="242"/>
                      </a:lnTo>
                      <a:lnTo>
                        <a:pt x="10" y="242"/>
                      </a:lnTo>
                      <a:lnTo>
                        <a:pt x="10" y="106"/>
                      </a:lnTo>
                      <a:lnTo>
                        <a:pt x="26" y="46"/>
                      </a:lnTo>
                      <a:lnTo>
                        <a:pt x="34" y="172"/>
                      </a:lnTo>
                      <a:lnTo>
                        <a:pt x="34" y="86"/>
                      </a:lnTo>
                      <a:lnTo>
                        <a:pt x="45" y="56"/>
                      </a:lnTo>
                      <a:lnTo>
                        <a:pt x="38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38" name="Freeform 815"/>
                <p:cNvSpPr>
                  <a:spLocks/>
                </p:cNvSpPr>
                <p:nvPr/>
              </p:nvSpPr>
              <p:spPr bwMode="auto">
                <a:xfrm>
                  <a:off x="1687" y="1260"/>
                  <a:ext cx="143" cy="10"/>
                </a:xfrm>
                <a:custGeom>
                  <a:avLst/>
                  <a:gdLst>
                    <a:gd name="T0" fmla="*/ 1 w 503"/>
                    <a:gd name="T1" fmla="*/ 10 h 40"/>
                    <a:gd name="T2" fmla="*/ 0 w 503"/>
                    <a:gd name="T3" fmla="*/ 0 h 40"/>
                    <a:gd name="T4" fmla="*/ 28 w 503"/>
                    <a:gd name="T5" fmla="*/ 3 h 40"/>
                    <a:gd name="T6" fmla="*/ 120 w 503"/>
                    <a:gd name="T7" fmla="*/ 5 h 40"/>
                    <a:gd name="T8" fmla="*/ 143 w 503"/>
                    <a:gd name="T9" fmla="*/ 5 h 40"/>
                    <a:gd name="T10" fmla="*/ 137 w 503"/>
                    <a:gd name="T11" fmla="*/ 9 h 40"/>
                    <a:gd name="T12" fmla="*/ 32 w 503"/>
                    <a:gd name="T13" fmla="*/ 6 h 40"/>
                    <a:gd name="T14" fmla="*/ 4 w 503"/>
                    <a:gd name="T15" fmla="*/ 4 h 40"/>
                    <a:gd name="T16" fmla="*/ 1 w 503"/>
                    <a:gd name="T17" fmla="*/ 10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03" h="40">
                      <a:moveTo>
                        <a:pt x="3" y="40"/>
                      </a:moveTo>
                      <a:lnTo>
                        <a:pt x="0" y="0"/>
                      </a:lnTo>
                      <a:lnTo>
                        <a:pt x="98" y="10"/>
                      </a:lnTo>
                      <a:lnTo>
                        <a:pt x="423" y="20"/>
                      </a:lnTo>
                      <a:lnTo>
                        <a:pt x="503" y="20"/>
                      </a:lnTo>
                      <a:lnTo>
                        <a:pt x="483" y="35"/>
                      </a:lnTo>
                      <a:lnTo>
                        <a:pt x="113" y="24"/>
                      </a:lnTo>
                      <a:lnTo>
                        <a:pt x="13" y="15"/>
                      </a:lnTo>
                      <a:lnTo>
                        <a:pt x="3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39" name="Freeform 816"/>
                <p:cNvSpPr>
                  <a:spLocks/>
                </p:cNvSpPr>
                <p:nvPr/>
              </p:nvSpPr>
              <p:spPr bwMode="auto">
                <a:xfrm>
                  <a:off x="1652" y="1233"/>
                  <a:ext cx="14" cy="9"/>
                </a:xfrm>
                <a:custGeom>
                  <a:avLst/>
                  <a:gdLst>
                    <a:gd name="T0" fmla="*/ 0 w 50"/>
                    <a:gd name="T1" fmla="*/ 0 h 35"/>
                    <a:gd name="T2" fmla="*/ 3 w 50"/>
                    <a:gd name="T3" fmla="*/ 6 h 35"/>
                    <a:gd name="T4" fmla="*/ 5 w 50"/>
                    <a:gd name="T5" fmla="*/ 8 h 35"/>
                    <a:gd name="T6" fmla="*/ 8 w 50"/>
                    <a:gd name="T7" fmla="*/ 8 h 35"/>
                    <a:gd name="T8" fmla="*/ 8 w 50"/>
                    <a:gd name="T9" fmla="*/ 4 h 35"/>
                    <a:gd name="T10" fmla="*/ 12 w 50"/>
                    <a:gd name="T11" fmla="*/ 4 h 35"/>
                    <a:gd name="T12" fmla="*/ 14 w 50"/>
                    <a:gd name="T13" fmla="*/ 8 h 35"/>
                    <a:gd name="T14" fmla="*/ 12 w 50"/>
                    <a:gd name="T15" fmla="*/ 8 h 35"/>
                    <a:gd name="T16" fmla="*/ 12 w 50"/>
                    <a:gd name="T17" fmla="*/ 6 h 35"/>
                    <a:gd name="T18" fmla="*/ 9 w 50"/>
                    <a:gd name="T19" fmla="*/ 6 h 35"/>
                    <a:gd name="T20" fmla="*/ 9 w 50"/>
                    <a:gd name="T21" fmla="*/ 9 h 35"/>
                    <a:gd name="T22" fmla="*/ 3 w 50"/>
                    <a:gd name="T23" fmla="*/ 9 h 35"/>
                    <a:gd name="T24" fmla="*/ 1 w 50"/>
                    <a:gd name="T25" fmla="*/ 6 h 35"/>
                    <a:gd name="T26" fmla="*/ 0 w 50"/>
                    <a:gd name="T27" fmla="*/ 3 h 35"/>
                    <a:gd name="T28" fmla="*/ 0 w 50"/>
                    <a:gd name="T29" fmla="*/ 0 h 3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0" h="35">
                      <a:moveTo>
                        <a:pt x="0" y="0"/>
                      </a:moveTo>
                      <a:lnTo>
                        <a:pt x="12" y="24"/>
                      </a:lnTo>
                      <a:lnTo>
                        <a:pt x="17" y="30"/>
                      </a:lnTo>
                      <a:lnTo>
                        <a:pt x="30" y="30"/>
                      </a:lnTo>
                      <a:lnTo>
                        <a:pt x="28" y="14"/>
                      </a:lnTo>
                      <a:lnTo>
                        <a:pt x="43" y="14"/>
                      </a:lnTo>
                      <a:lnTo>
                        <a:pt x="50" y="30"/>
                      </a:lnTo>
                      <a:lnTo>
                        <a:pt x="42" y="30"/>
                      </a:lnTo>
                      <a:lnTo>
                        <a:pt x="42" y="24"/>
                      </a:lnTo>
                      <a:lnTo>
                        <a:pt x="33" y="24"/>
                      </a:lnTo>
                      <a:lnTo>
                        <a:pt x="33" y="35"/>
                      </a:lnTo>
                      <a:lnTo>
                        <a:pt x="12" y="35"/>
                      </a:lnTo>
                      <a:lnTo>
                        <a:pt x="3" y="24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40" name="Freeform 817"/>
                <p:cNvSpPr>
                  <a:spLocks/>
                </p:cNvSpPr>
                <p:nvPr/>
              </p:nvSpPr>
              <p:spPr bwMode="auto">
                <a:xfrm>
                  <a:off x="1664" y="1213"/>
                  <a:ext cx="15" cy="29"/>
                </a:xfrm>
                <a:custGeom>
                  <a:avLst/>
                  <a:gdLst>
                    <a:gd name="T0" fmla="*/ 0 w 51"/>
                    <a:gd name="T1" fmla="*/ 28 h 116"/>
                    <a:gd name="T2" fmla="*/ 8 w 51"/>
                    <a:gd name="T3" fmla="*/ 28 h 116"/>
                    <a:gd name="T4" fmla="*/ 10 w 51"/>
                    <a:gd name="T5" fmla="*/ 25 h 116"/>
                    <a:gd name="T6" fmla="*/ 12 w 51"/>
                    <a:gd name="T7" fmla="*/ 22 h 116"/>
                    <a:gd name="T8" fmla="*/ 14 w 51"/>
                    <a:gd name="T9" fmla="*/ 0 h 116"/>
                    <a:gd name="T10" fmla="*/ 15 w 51"/>
                    <a:gd name="T11" fmla="*/ 0 h 116"/>
                    <a:gd name="T12" fmla="*/ 12 w 51"/>
                    <a:gd name="T13" fmla="*/ 24 h 116"/>
                    <a:gd name="T14" fmla="*/ 10 w 51"/>
                    <a:gd name="T15" fmla="*/ 28 h 116"/>
                    <a:gd name="T16" fmla="*/ 8 w 51"/>
                    <a:gd name="T17" fmla="*/ 29 h 116"/>
                    <a:gd name="T18" fmla="*/ 0 w 51"/>
                    <a:gd name="T19" fmla="*/ 29 h 116"/>
                    <a:gd name="T20" fmla="*/ 0 w 51"/>
                    <a:gd name="T21" fmla="*/ 2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116">
                      <a:moveTo>
                        <a:pt x="0" y="111"/>
                      </a:moveTo>
                      <a:lnTo>
                        <a:pt x="26" y="111"/>
                      </a:lnTo>
                      <a:lnTo>
                        <a:pt x="34" y="101"/>
                      </a:lnTo>
                      <a:lnTo>
                        <a:pt x="40" y="86"/>
                      </a:lnTo>
                      <a:lnTo>
                        <a:pt x="46" y="0"/>
                      </a:lnTo>
                      <a:lnTo>
                        <a:pt x="51" y="0"/>
                      </a:lnTo>
                      <a:lnTo>
                        <a:pt x="40" y="95"/>
                      </a:lnTo>
                      <a:lnTo>
                        <a:pt x="34" y="111"/>
                      </a:lnTo>
                      <a:lnTo>
                        <a:pt x="26" y="116"/>
                      </a:lnTo>
                      <a:lnTo>
                        <a:pt x="0" y="116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41" name="Freeform 818"/>
                <p:cNvSpPr>
                  <a:spLocks/>
                </p:cNvSpPr>
                <p:nvPr/>
              </p:nvSpPr>
              <p:spPr bwMode="auto">
                <a:xfrm>
                  <a:off x="1647" y="1230"/>
                  <a:ext cx="5" cy="22"/>
                </a:xfrm>
                <a:custGeom>
                  <a:avLst/>
                  <a:gdLst>
                    <a:gd name="T0" fmla="*/ 5 w 15"/>
                    <a:gd name="T1" fmla="*/ 0 h 96"/>
                    <a:gd name="T2" fmla="*/ 4 w 15"/>
                    <a:gd name="T3" fmla="*/ 9 h 96"/>
                    <a:gd name="T4" fmla="*/ 5 w 15"/>
                    <a:gd name="T5" fmla="*/ 22 h 96"/>
                    <a:gd name="T6" fmla="*/ 2 w 15"/>
                    <a:gd name="T7" fmla="*/ 22 h 96"/>
                    <a:gd name="T8" fmla="*/ 4 w 15"/>
                    <a:gd name="T9" fmla="*/ 21 h 96"/>
                    <a:gd name="T10" fmla="*/ 1 w 15"/>
                    <a:gd name="T11" fmla="*/ 20 h 96"/>
                    <a:gd name="T12" fmla="*/ 3 w 15"/>
                    <a:gd name="T13" fmla="*/ 19 h 96"/>
                    <a:gd name="T14" fmla="*/ 1 w 15"/>
                    <a:gd name="T15" fmla="*/ 18 h 96"/>
                    <a:gd name="T16" fmla="*/ 3 w 15"/>
                    <a:gd name="T17" fmla="*/ 17 h 96"/>
                    <a:gd name="T18" fmla="*/ 0 w 15"/>
                    <a:gd name="T19" fmla="*/ 15 h 96"/>
                    <a:gd name="T20" fmla="*/ 4 w 15"/>
                    <a:gd name="T21" fmla="*/ 15 h 96"/>
                    <a:gd name="T22" fmla="*/ 0 w 15"/>
                    <a:gd name="T23" fmla="*/ 13 h 96"/>
                    <a:gd name="T24" fmla="*/ 2 w 15"/>
                    <a:gd name="T25" fmla="*/ 13 h 96"/>
                    <a:gd name="T26" fmla="*/ 0 w 15"/>
                    <a:gd name="T27" fmla="*/ 10 h 96"/>
                    <a:gd name="T28" fmla="*/ 2 w 15"/>
                    <a:gd name="T29" fmla="*/ 10 h 96"/>
                    <a:gd name="T30" fmla="*/ 1 w 15"/>
                    <a:gd name="T31" fmla="*/ 9 h 96"/>
                    <a:gd name="T32" fmla="*/ 3 w 15"/>
                    <a:gd name="T33" fmla="*/ 8 h 96"/>
                    <a:gd name="T34" fmla="*/ 1 w 15"/>
                    <a:gd name="T35" fmla="*/ 6 h 96"/>
                    <a:gd name="T36" fmla="*/ 3 w 15"/>
                    <a:gd name="T37" fmla="*/ 7 h 96"/>
                    <a:gd name="T38" fmla="*/ 2 w 15"/>
                    <a:gd name="T39" fmla="*/ 5 h 96"/>
                    <a:gd name="T40" fmla="*/ 3 w 15"/>
                    <a:gd name="T41" fmla="*/ 5 h 96"/>
                    <a:gd name="T42" fmla="*/ 5 w 15"/>
                    <a:gd name="T43" fmla="*/ 0 h 9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5" h="96">
                      <a:moveTo>
                        <a:pt x="15" y="0"/>
                      </a:moveTo>
                      <a:lnTo>
                        <a:pt x="12" y="41"/>
                      </a:lnTo>
                      <a:lnTo>
                        <a:pt x="15" y="96"/>
                      </a:lnTo>
                      <a:lnTo>
                        <a:pt x="7" y="96"/>
                      </a:lnTo>
                      <a:lnTo>
                        <a:pt x="12" y="91"/>
                      </a:lnTo>
                      <a:lnTo>
                        <a:pt x="4" y="86"/>
                      </a:lnTo>
                      <a:lnTo>
                        <a:pt x="9" y="81"/>
                      </a:lnTo>
                      <a:lnTo>
                        <a:pt x="4" y="77"/>
                      </a:lnTo>
                      <a:lnTo>
                        <a:pt x="9" y="72"/>
                      </a:lnTo>
                      <a:lnTo>
                        <a:pt x="0" y="66"/>
                      </a:lnTo>
                      <a:lnTo>
                        <a:pt x="12" y="66"/>
                      </a:lnTo>
                      <a:lnTo>
                        <a:pt x="0" y="56"/>
                      </a:lnTo>
                      <a:lnTo>
                        <a:pt x="7" y="56"/>
                      </a:lnTo>
                      <a:lnTo>
                        <a:pt x="0" y="45"/>
                      </a:lnTo>
                      <a:lnTo>
                        <a:pt x="7" y="45"/>
                      </a:lnTo>
                      <a:lnTo>
                        <a:pt x="4" y="41"/>
                      </a:lnTo>
                      <a:lnTo>
                        <a:pt x="9" y="35"/>
                      </a:lnTo>
                      <a:lnTo>
                        <a:pt x="4" y="26"/>
                      </a:lnTo>
                      <a:lnTo>
                        <a:pt x="9" y="31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42" name="Freeform 819"/>
                <p:cNvSpPr>
                  <a:spLocks/>
                </p:cNvSpPr>
                <p:nvPr/>
              </p:nvSpPr>
              <p:spPr bwMode="auto">
                <a:xfrm>
                  <a:off x="1652" y="1251"/>
                  <a:ext cx="10" cy="9"/>
                </a:xfrm>
                <a:custGeom>
                  <a:avLst/>
                  <a:gdLst>
                    <a:gd name="T0" fmla="*/ 0 w 40"/>
                    <a:gd name="T1" fmla="*/ 0 h 36"/>
                    <a:gd name="T2" fmla="*/ 1 w 40"/>
                    <a:gd name="T3" fmla="*/ 3 h 36"/>
                    <a:gd name="T4" fmla="*/ 3 w 40"/>
                    <a:gd name="T5" fmla="*/ 5 h 36"/>
                    <a:gd name="T6" fmla="*/ 10 w 40"/>
                    <a:gd name="T7" fmla="*/ 5 h 36"/>
                    <a:gd name="T8" fmla="*/ 10 w 40"/>
                    <a:gd name="T9" fmla="*/ 6 h 36"/>
                    <a:gd name="T10" fmla="*/ 5 w 40"/>
                    <a:gd name="T11" fmla="*/ 6 h 36"/>
                    <a:gd name="T12" fmla="*/ 6 w 40"/>
                    <a:gd name="T13" fmla="*/ 9 h 36"/>
                    <a:gd name="T14" fmla="*/ 4 w 40"/>
                    <a:gd name="T15" fmla="*/ 8 h 36"/>
                    <a:gd name="T16" fmla="*/ 2 w 40"/>
                    <a:gd name="T17" fmla="*/ 6 h 36"/>
                    <a:gd name="T18" fmla="*/ 1 w 40"/>
                    <a:gd name="T19" fmla="*/ 3 h 36"/>
                    <a:gd name="T20" fmla="*/ 0 w 40"/>
                    <a:gd name="T21" fmla="*/ 0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0" h="36">
                      <a:moveTo>
                        <a:pt x="0" y="0"/>
                      </a:moveTo>
                      <a:lnTo>
                        <a:pt x="5" y="10"/>
                      </a:lnTo>
                      <a:lnTo>
                        <a:pt x="11" y="21"/>
                      </a:lnTo>
                      <a:lnTo>
                        <a:pt x="40" y="21"/>
                      </a:lnTo>
                      <a:lnTo>
                        <a:pt x="40" y="25"/>
                      </a:lnTo>
                      <a:lnTo>
                        <a:pt x="19" y="25"/>
                      </a:lnTo>
                      <a:lnTo>
                        <a:pt x="24" y="36"/>
                      </a:lnTo>
                      <a:lnTo>
                        <a:pt x="15" y="30"/>
                      </a:lnTo>
                      <a:lnTo>
                        <a:pt x="7" y="25"/>
                      </a:lnTo>
                      <a:lnTo>
                        <a:pt x="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43" name="Freeform 820"/>
                <p:cNvSpPr>
                  <a:spLocks/>
                </p:cNvSpPr>
                <p:nvPr/>
              </p:nvSpPr>
              <p:spPr bwMode="auto">
                <a:xfrm>
                  <a:off x="1662" y="1238"/>
                  <a:ext cx="2" cy="14"/>
                </a:xfrm>
                <a:custGeom>
                  <a:avLst/>
                  <a:gdLst>
                    <a:gd name="T0" fmla="*/ 2 w 10"/>
                    <a:gd name="T1" fmla="*/ 0 h 55"/>
                    <a:gd name="T2" fmla="*/ 1 w 10"/>
                    <a:gd name="T3" fmla="*/ 8 h 55"/>
                    <a:gd name="T4" fmla="*/ 0 w 10"/>
                    <a:gd name="T5" fmla="*/ 5 h 55"/>
                    <a:gd name="T6" fmla="*/ 0 w 10"/>
                    <a:gd name="T7" fmla="*/ 9 h 55"/>
                    <a:gd name="T8" fmla="*/ 0 w 10"/>
                    <a:gd name="T9" fmla="*/ 11 h 55"/>
                    <a:gd name="T10" fmla="*/ 0 w 10"/>
                    <a:gd name="T11" fmla="*/ 14 h 55"/>
                    <a:gd name="T12" fmla="*/ 1 w 10"/>
                    <a:gd name="T13" fmla="*/ 14 h 55"/>
                    <a:gd name="T14" fmla="*/ 0 w 10"/>
                    <a:gd name="T15" fmla="*/ 13 h 55"/>
                    <a:gd name="T16" fmla="*/ 0 w 10"/>
                    <a:gd name="T17" fmla="*/ 10 h 55"/>
                    <a:gd name="T18" fmla="*/ 2 w 10"/>
                    <a:gd name="T19" fmla="*/ 8 h 55"/>
                    <a:gd name="T20" fmla="*/ 2 w 10"/>
                    <a:gd name="T21" fmla="*/ 0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" h="55">
                      <a:moveTo>
                        <a:pt x="10" y="0"/>
                      </a:moveTo>
                      <a:lnTo>
                        <a:pt x="5" y="31"/>
                      </a:lnTo>
                      <a:lnTo>
                        <a:pt x="2" y="20"/>
                      </a:lnTo>
                      <a:lnTo>
                        <a:pt x="0" y="36"/>
                      </a:lnTo>
                      <a:lnTo>
                        <a:pt x="0" y="45"/>
                      </a:lnTo>
                      <a:lnTo>
                        <a:pt x="2" y="55"/>
                      </a:lnTo>
                      <a:lnTo>
                        <a:pt x="5" y="55"/>
                      </a:lnTo>
                      <a:lnTo>
                        <a:pt x="2" y="50"/>
                      </a:lnTo>
                      <a:lnTo>
                        <a:pt x="2" y="40"/>
                      </a:lnTo>
                      <a:lnTo>
                        <a:pt x="9" y="3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44" name="Freeform 821"/>
                <p:cNvSpPr>
                  <a:spLocks/>
                </p:cNvSpPr>
                <p:nvPr/>
              </p:nvSpPr>
              <p:spPr bwMode="auto">
                <a:xfrm>
                  <a:off x="1664" y="1249"/>
                  <a:ext cx="4" cy="3"/>
                </a:xfrm>
                <a:custGeom>
                  <a:avLst/>
                  <a:gdLst>
                    <a:gd name="T0" fmla="*/ 0 w 10"/>
                    <a:gd name="T1" fmla="*/ 3 h 15"/>
                    <a:gd name="T2" fmla="*/ 0 w 10"/>
                    <a:gd name="T3" fmla="*/ 2 h 15"/>
                    <a:gd name="T4" fmla="*/ 0 w 10"/>
                    <a:gd name="T5" fmla="*/ 1 h 15"/>
                    <a:gd name="T6" fmla="*/ 0 w 10"/>
                    <a:gd name="T7" fmla="*/ 0 h 15"/>
                    <a:gd name="T8" fmla="*/ 0 w 10"/>
                    <a:gd name="T9" fmla="*/ 1 h 15"/>
                    <a:gd name="T10" fmla="*/ 3 w 10"/>
                    <a:gd name="T11" fmla="*/ 1 h 15"/>
                    <a:gd name="T12" fmla="*/ 4 w 10"/>
                    <a:gd name="T13" fmla="*/ 1 h 15"/>
                    <a:gd name="T14" fmla="*/ 3 w 10"/>
                    <a:gd name="T15" fmla="*/ 2 h 15"/>
                    <a:gd name="T16" fmla="*/ 0 w 10"/>
                    <a:gd name="T17" fmla="*/ 3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5">
                      <a:moveTo>
                        <a:pt x="1" y="15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1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8" y="10"/>
                      </a:lnTo>
                      <a:lnTo>
                        <a:pt x="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45" name="Freeform 822"/>
                <p:cNvSpPr>
                  <a:spLocks/>
                </p:cNvSpPr>
                <p:nvPr/>
              </p:nvSpPr>
              <p:spPr bwMode="auto">
                <a:xfrm>
                  <a:off x="1662" y="1251"/>
                  <a:ext cx="8" cy="7"/>
                </a:xfrm>
                <a:custGeom>
                  <a:avLst/>
                  <a:gdLst>
                    <a:gd name="T0" fmla="*/ 0 w 27"/>
                    <a:gd name="T1" fmla="*/ 4 h 25"/>
                    <a:gd name="T2" fmla="*/ 1 w 27"/>
                    <a:gd name="T3" fmla="*/ 6 h 25"/>
                    <a:gd name="T4" fmla="*/ 3 w 27"/>
                    <a:gd name="T5" fmla="*/ 6 h 25"/>
                    <a:gd name="T6" fmla="*/ 5 w 27"/>
                    <a:gd name="T7" fmla="*/ 3 h 25"/>
                    <a:gd name="T8" fmla="*/ 7 w 27"/>
                    <a:gd name="T9" fmla="*/ 0 h 25"/>
                    <a:gd name="T10" fmla="*/ 7 w 27"/>
                    <a:gd name="T11" fmla="*/ 3 h 25"/>
                    <a:gd name="T12" fmla="*/ 5 w 27"/>
                    <a:gd name="T13" fmla="*/ 6 h 25"/>
                    <a:gd name="T14" fmla="*/ 7 w 27"/>
                    <a:gd name="T15" fmla="*/ 6 h 25"/>
                    <a:gd name="T16" fmla="*/ 8 w 27"/>
                    <a:gd name="T17" fmla="*/ 4 h 25"/>
                    <a:gd name="T18" fmla="*/ 7 w 27"/>
                    <a:gd name="T19" fmla="*/ 6 h 25"/>
                    <a:gd name="T20" fmla="*/ 6 w 27"/>
                    <a:gd name="T21" fmla="*/ 7 h 25"/>
                    <a:gd name="T22" fmla="*/ 3 w 27"/>
                    <a:gd name="T23" fmla="*/ 7 h 25"/>
                    <a:gd name="T24" fmla="*/ 1 w 27"/>
                    <a:gd name="T25" fmla="*/ 7 h 25"/>
                    <a:gd name="T26" fmla="*/ 0 w 27"/>
                    <a:gd name="T27" fmla="*/ 4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7" h="25">
                      <a:moveTo>
                        <a:pt x="0" y="16"/>
                      </a:moveTo>
                      <a:lnTo>
                        <a:pt x="2" y="21"/>
                      </a:lnTo>
                      <a:lnTo>
                        <a:pt x="10" y="21"/>
                      </a:lnTo>
                      <a:lnTo>
                        <a:pt x="17" y="10"/>
                      </a:lnTo>
                      <a:lnTo>
                        <a:pt x="25" y="0"/>
                      </a:lnTo>
                      <a:lnTo>
                        <a:pt x="22" y="10"/>
                      </a:lnTo>
                      <a:lnTo>
                        <a:pt x="17" y="21"/>
                      </a:lnTo>
                      <a:lnTo>
                        <a:pt x="22" y="21"/>
                      </a:lnTo>
                      <a:lnTo>
                        <a:pt x="27" y="16"/>
                      </a:lnTo>
                      <a:lnTo>
                        <a:pt x="25" y="21"/>
                      </a:lnTo>
                      <a:lnTo>
                        <a:pt x="19" y="25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46" name="Freeform 823"/>
                <p:cNvSpPr>
                  <a:spLocks/>
                </p:cNvSpPr>
                <p:nvPr/>
              </p:nvSpPr>
              <p:spPr bwMode="auto">
                <a:xfrm>
                  <a:off x="1665" y="1256"/>
                  <a:ext cx="5" cy="3"/>
                </a:xfrm>
                <a:custGeom>
                  <a:avLst/>
                  <a:gdLst>
                    <a:gd name="T0" fmla="*/ 0 w 19"/>
                    <a:gd name="T1" fmla="*/ 3 h 9"/>
                    <a:gd name="T2" fmla="*/ 2 w 19"/>
                    <a:gd name="T3" fmla="*/ 3 h 9"/>
                    <a:gd name="T4" fmla="*/ 4 w 19"/>
                    <a:gd name="T5" fmla="*/ 3 h 9"/>
                    <a:gd name="T6" fmla="*/ 4 w 19"/>
                    <a:gd name="T7" fmla="*/ 1 h 9"/>
                    <a:gd name="T8" fmla="*/ 5 w 19"/>
                    <a:gd name="T9" fmla="*/ 0 h 9"/>
                    <a:gd name="T10" fmla="*/ 4 w 19"/>
                    <a:gd name="T11" fmla="*/ 1 h 9"/>
                    <a:gd name="T12" fmla="*/ 2 w 19"/>
                    <a:gd name="T13" fmla="*/ 3 h 9"/>
                    <a:gd name="T14" fmla="*/ 0 w 19"/>
                    <a:gd name="T15" fmla="*/ 3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" h="9">
                      <a:moveTo>
                        <a:pt x="0" y="9"/>
                      </a:move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17" y="4"/>
                      </a:lnTo>
                      <a:lnTo>
                        <a:pt x="19" y="0"/>
                      </a:lnTo>
                      <a:lnTo>
                        <a:pt x="14" y="4"/>
                      </a:lnTo>
                      <a:lnTo>
                        <a:pt x="6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47" name="Freeform 824"/>
                <p:cNvSpPr>
                  <a:spLocks/>
                </p:cNvSpPr>
                <p:nvPr/>
              </p:nvSpPr>
              <p:spPr bwMode="auto">
                <a:xfrm>
                  <a:off x="1664" y="1260"/>
                  <a:ext cx="6" cy="1"/>
                </a:xfrm>
                <a:custGeom>
                  <a:avLst/>
                  <a:gdLst>
                    <a:gd name="T0" fmla="*/ 0 w 20"/>
                    <a:gd name="T1" fmla="*/ 0 h 4"/>
                    <a:gd name="T2" fmla="*/ 2 w 20"/>
                    <a:gd name="T3" fmla="*/ 1 h 4"/>
                    <a:gd name="T4" fmla="*/ 4 w 20"/>
                    <a:gd name="T5" fmla="*/ 1 h 4"/>
                    <a:gd name="T6" fmla="*/ 5 w 20"/>
                    <a:gd name="T7" fmla="*/ 1 h 4"/>
                    <a:gd name="T8" fmla="*/ 6 w 20"/>
                    <a:gd name="T9" fmla="*/ 0 h 4"/>
                    <a:gd name="T10" fmla="*/ 5 w 20"/>
                    <a:gd name="T11" fmla="*/ 1 h 4"/>
                    <a:gd name="T12" fmla="*/ 3 w 20"/>
                    <a:gd name="T13" fmla="*/ 1 h 4"/>
                    <a:gd name="T14" fmla="*/ 0 w 20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7" y="4"/>
                      </a:lnTo>
                      <a:lnTo>
                        <a:pt x="12" y="4"/>
                      </a:lnTo>
                      <a:lnTo>
                        <a:pt x="17" y="4"/>
                      </a:lnTo>
                      <a:lnTo>
                        <a:pt x="20" y="0"/>
                      </a:lnTo>
                      <a:lnTo>
                        <a:pt x="15" y="4"/>
                      </a:lnTo>
                      <a:lnTo>
                        <a:pt x="9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48" name="Freeform 825"/>
                <p:cNvSpPr>
                  <a:spLocks/>
                </p:cNvSpPr>
                <p:nvPr/>
              </p:nvSpPr>
              <p:spPr bwMode="auto">
                <a:xfrm>
                  <a:off x="1662" y="1261"/>
                  <a:ext cx="8" cy="4"/>
                </a:xfrm>
                <a:custGeom>
                  <a:avLst/>
                  <a:gdLst>
                    <a:gd name="T0" fmla="*/ 0 w 22"/>
                    <a:gd name="T1" fmla="*/ 0 h 16"/>
                    <a:gd name="T2" fmla="*/ 3 w 22"/>
                    <a:gd name="T3" fmla="*/ 3 h 16"/>
                    <a:gd name="T4" fmla="*/ 5 w 22"/>
                    <a:gd name="T5" fmla="*/ 4 h 16"/>
                    <a:gd name="T6" fmla="*/ 7 w 22"/>
                    <a:gd name="T7" fmla="*/ 4 h 16"/>
                    <a:gd name="T8" fmla="*/ 8 w 22"/>
                    <a:gd name="T9" fmla="*/ 2 h 16"/>
                    <a:gd name="T10" fmla="*/ 6 w 22"/>
                    <a:gd name="T11" fmla="*/ 3 h 16"/>
                    <a:gd name="T12" fmla="*/ 3 w 22"/>
                    <a:gd name="T13" fmla="*/ 2 h 16"/>
                    <a:gd name="T14" fmla="*/ 0 w 22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6">
                      <a:moveTo>
                        <a:pt x="0" y="0"/>
                      </a:moveTo>
                      <a:lnTo>
                        <a:pt x="8" y="11"/>
                      </a:lnTo>
                      <a:lnTo>
                        <a:pt x="14" y="16"/>
                      </a:lnTo>
                      <a:lnTo>
                        <a:pt x="20" y="16"/>
                      </a:lnTo>
                      <a:lnTo>
                        <a:pt x="22" y="6"/>
                      </a:lnTo>
                      <a:lnTo>
                        <a:pt x="17" y="11"/>
                      </a:lnTo>
                      <a:lnTo>
                        <a:pt x="8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49" name="Freeform 826"/>
                <p:cNvSpPr>
                  <a:spLocks/>
                </p:cNvSpPr>
                <p:nvPr/>
              </p:nvSpPr>
              <p:spPr bwMode="auto">
                <a:xfrm>
                  <a:off x="1666" y="1246"/>
                  <a:ext cx="4" cy="12"/>
                </a:xfrm>
                <a:custGeom>
                  <a:avLst/>
                  <a:gdLst>
                    <a:gd name="T0" fmla="*/ 0 w 15"/>
                    <a:gd name="T1" fmla="*/ 0 h 50"/>
                    <a:gd name="T2" fmla="*/ 2 w 15"/>
                    <a:gd name="T3" fmla="*/ 1 h 50"/>
                    <a:gd name="T4" fmla="*/ 2 w 15"/>
                    <a:gd name="T5" fmla="*/ 3 h 50"/>
                    <a:gd name="T6" fmla="*/ 2 w 15"/>
                    <a:gd name="T7" fmla="*/ 4 h 50"/>
                    <a:gd name="T8" fmla="*/ 3 w 15"/>
                    <a:gd name="T9" fmla="*/ 5 h 50"/>
                    <a:gd name="T10" fmla="*/ 3 w 15"/>
                    <a:gd name="T11" fmla="*/ 7 h 50"/>
                    <a:gd name="T12" fmla="*/ 4 w 15"/>
                    <a:gd name="T13" fmla="*/ 8 h 50"/>
                    <a:gd name="T14" fmla="*/ 3 w 15"/>
                    <a:gd name="T15" fmla="*/ 12 h 50"/>
                    <a:gd name="T16" fmla="*/ 3 w 15"/>
                    <a:gd name="T17" fmla="*/ 10 h 50"/>
                    <a:gd name="T18" fmla="*/ 3 w 15"/>
                    <a:gd name="T19" fmla="*/ 7 h 50"/>
                    <a:gd name="T20" fmla="*/ 3 w 15"/>
                    <a:gd name="T21" fmla="*/ 5 h 50"/>
                    <a:gd name="T22" fmla="*/ 2 w 15"/>
                    <a:gd name="T23" fmla="*/ 5 h 50"/>
                    <a:gd name="T24" fmla="*/ 2 w 15"/>
                    <a:gd name="T25" fmla="*/ 3 h 50"/>
                    <a:gd name="T26" fmla="*/ 0 w 15"/>
                    <a:gd name="T27" fmla="*/ 0 h 5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" h="50">
                      <a:moveTo>
                        <a:pt x="0" y="0"/>
                      </a:moveTo>
                      <a:lnTo>
                        <a:pt x="8" y="6"/>
                      </a:lnTo>
                      <a:lnTo>
                        <a:pt x="8" y="11"/>
                      </a:lnTo>
                      <a:lnTo>
                        <a:pt x="8" y="15"/>
                      </a:lnTo>
                      <a:lnTo>
                        <a:pt x="13" y="20"/>
                      </a:lnTo>
                      <a:lnTo>
                        <a:pt x="13" y="30"/>
                      </a:lnTo>
                      <a:lnTo>
                        <a:pt x="15" y="35"/>
                      </a:lnTo>
                      <a:lnTo>
                        <a:pt x="13" y="50"/>
                      </a:lnTo>
                      <a:lnTo>
                        <a:pt x="13" y="41"/>
                      </a:lnTo>
                      <a:lnTo>
                        <a:pt x="10" y="30"/>
                      </a:lnTo>
                      <a:lnTo>
                        <a:pt x="10" y="20"/>
                      </a:lnTo>
                      <a:lnTo>
                        <a:pt x="8" y="20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50" name="Freeform 827"/>
                <p:cNvSpPr>
                  <a:spLocks/>
                </p:cNvSpPr>
                <p:nvPr/>
              </p:nvSpPr>
              <p:spPr bwMode="auto">
                <a:xfrm>
                  <a:off x="1662" y="1264"/>
                  <a:ext cx="6" cy="3"/>
                </a:xfrm>
                <a:custGeom>
                  <a:avLst/>
                  <a:gdLst>
                    <a:gd name="T0" fmla="*/ 0 w 17"/>
                    <a:gd name="T1" fmla="*/ 0 h 14"/>
                    <a:gd name="T2" fmla="*/ 1 w 17"/>
                    <a:gd name="T3" fmla="*/ 2 h 14"/>
                    <a:gd name="T4" fmla="*/ 3 w 17"/>
                    <a:gd name="T5" fmla="*/ 3 h 14"/>
                    <a:gd name="T6" fmla="*/ 5 w 17"/>
                    <a:gd name="T7" fmla="*/ 3 h 14"/>
                    <a:gd name="T8" fmla="*/ 6 w 17"/>
                    <a:gd name="T9" fmla="*/ 2 h 14"/>
                    <a:gd name="T10" fmla="*/ 4 w 17"/>
                    <a:gd name="T11" fmla="*/ 2 h 14"/>
                    <a:gd name="T12" fmla="*/ 2 w 17"/>
                    <a:gd name="T13" fmla="*/ 2 h 14"/>
                    <a:gd name="T14" fmla="*/ 0 w 17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8" y="14"/>
                      </a:lnTo>
                      <a:lnTo>
                        <a:pt x="15" y="14"/>
                      </a:lnTo>
                      <a:lnTo>
                        <a:pt x="17" y="10"/>
                      </a:lnTo>
                      <a:lnTo>
                        <a:pt x="11" y="10"/>
                      </a:lnTo>
                      <a:lnTo>
                        <a:pt x="7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51" name="Freeform 828"/>
                <p:cNvSpPr>
                  <a:spLocks/>
                </p:cNvSpPr>
                <p:nvPr/>
              </p:nvSpPr>
              <p:spPr bwMode="auto">
                <a:xfrm>
                  <a:off x="1661" y="1265"/>
                  <a:ext cx="3" cy="4"/>
                </a:xfrm>
                <a:custGeom>
                  <a:avLst/>
                  <a:gdLst>
                    <a:gd name="T0" fmla="*/ 0 w 13"/>
                    <a:gd name="T1" fmla="*/ 0 h 15"/>
                    <a:gd name="T2" fmla="*/ 1 w 13"/>
                    <a:gd name="T3" fmla="*/ 3 h 15"/>
                    <a:gd name="T4" fmla="*/ 3 w 13"/>
                    <a:gd name="T5" fmla="*/ 4 h 15"/>
                    <a:gd name="T6" fmla="*/ 3 w 13"/>
                    <a:gd name="T7" fmla="*/ 4 h 15"/>
                    <a:gd name="T8" fmla="*/ 2 w 13"/>
                    <a:gd name="T9" fmla="*/ 3 h 15"/>
                    <a:gd name="T10" fmla="*/ 1 w 13"/>
                    <a:gd name="T11" fmla="*/ 1 h 15"/>
                    <a:gd name="T12" fmla="*/ 0 w 13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15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2" y="15"/>
                      </a:lnTo>
                      <a:lnTo>
                        <a:pt x="13" y="15"/>
                      </a:lnTo>
                      <a:lnTo>
                        <a:pt x="8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52" name="Freeform 829"/>
                <p:cNvSpPr>
                  <a:spLocks/>
                </p:cNvSpPr>
                <p:nvPr/>
              </p:nvSpPr>
              <p:spPr bwMode="auto">
                <a:xfrm>
                  <a:off x="1644" y="1244"/>
                  <a:ext cx="20" cy="26"/>
                </a:xfrm>
                <a:custGeom>
                  <a:avLst/>
                  <a:gdLst>
                    <a:gd name="T0" fmla="*/ 19 w 69"/>
                    <a:gd name="T1" fmla="*/ 25 h 106"/>
                    <a:gd name="T2" fmla="*/ 18 w 69"/>
                    <a:gd name="T3" fmla="*/ 25 h 106"/>
                    <a:gd name="T4" fmla="*/ 16 w 69"/>
                    <a:gd name="T5" fmla="*/ 24 h 106"/>
                    <a:gd name="T6" fmla="*/ 17 w 69"/>
                    <a:gd name="T7" fmla="*/ 25 h 106"/>
                    <a:gd name="T8" fmla="*/ 15 w 69"/>
                    <a:gd name="T9" fmla="*/ 25 h 106"/>
                    <a:gd name="T10" fmla="*/ 14 w 69"/>
                    <a:gd name="T11" fmla="*/ 22 h 106"/>
                    <a:gd name="T12" fmla="*/ 14 w 69"/>
                    <a:gd name="T13" fmla="*/ 25 h 106"/>
                    <a:gd name="T14" fmla="*/ 13 w 69"/>
                    <a:gd name="T15" fmla="*/ 25 h 106"/>
                    <a:gd name="T16" fmla="*/ 11 w 69"/>
                    <a:gd name="T17" fmla="*/ 24 h 106"/>
                    <a:gd name="T18" fmla="*/ 12 w 69"/>
                    <a:gd name="T19" fmla="*/ 25 h 106"/>
                    <a:gd name="T20" fmla="*/ 10 w 69"/>
                    <a:gd name="T21" fmla="*/ 24 h 106"/>
                    <a:gd name="T22" fmla="*/ 9 w 69"/>
                    <a:gd name="T23" fmla="*/ 22 h 106"/>
                    <a:gd name="T24" fmla="*/ 9 w 69"/>
                    <a:gd name="T25" fmla="*/ 24 h 106"/>
                    <a:gd name="T26" fmla="*/ 9 w 69"/>
                    <a:gd name="T27" fmla="*/ 22 h 106"/>
                    <a:gd name="T28" fmla="*/ 8 w 69"/>
                    <a:gd name="T29" fmla="*/ 21 h 106"/>
                    <a:gd name="T30" fmla="*/ 8 w 69"/>
                    <a:gd name="T31" fmla="*/ 22 h 106"/>
                    <a:gd name="T32" fmla="*/ 7 w 69"/>
                    <a:gd name="T33" fmla="*/ 21 h 106"/>
                    <a:gd name="T34" fmla="*/ 7 w 69"/>
                    <a:gd name="T35" fmla="*/ 20 h 106"/>
                    <a:gd name="T36" fmla="*/ 6 w 69"/>
                    <a:gd name="T37" fmla="*/ 21 h 106"/>
                    <a:gd name="T38" fmla="*/ 6 w 69"/>
                    <a:gd name="T39" fmla="*/ 19 h 106"/>
                    <a:gd name="T40" fmla="*/ 5 w 69"/>
                    <a:gd name="T41" fmla="*/ 19 h 106"/>
                    <a:gd name="T42" fmla="*/ 5 w 69"/>
                    <a:gd name="T43" fmla="*/ 16 h 106"/>
                    <a:gd name="T44" fmla="*/ 3 w 69"/>
                    <a:gd name="T45" fmla="*/ 16 h 106"/>
                    <a:gd name="T46" fmla="*/ 3 w 69"/>
                    <a:gd name="T47" fmla="*/ 15 h 106"/>
                    <a:gd name="T48" fmla="*/ 2 w 69"/>
                    <a:gd name="T49" fmla="*/ 13 h 106"/>
                    <a:gd name="T50" fmla="*/ 3 w 69"/>
                    <a:gd name="T51" fmla="*/ 13 h 106"/>
                    <a:gd name="T52" fmla="*/ 2 w 69"/>
                    <a:gd name="T53" fmla="*/ 11 h 106"/>
                    <a:gd name="T54" fmla="*/ 2 w 69"/>
                    <a:gd name="T55" fmla="*/ 10 h 106"/>
                    <a:gd name="T56" fmla="*/ 2 w 69"/>
                    <a:gd name="T57" fmla="*/ 9 h 106"/>
                    <a:gd name="T58" fmla="*/ 2 w 69"/>
                    <a:gd name="T59" fmla="*/ 6 h 106"/>
                    <a:gd name="T60" fmla="*/ 1 w 69"/>
                    <a:gd name="T61" fmla="*/ 5 h 106"/>
                    <a:gd name="T62" fmla="*/ 2 w 69"/>
                    <a:gd name="T63" fmla="*/ 3 h 106"/>
                    <a:gd name="T64" fmla="*/ 1 w 69"/>
                    <a:gd name="T65" fmla="*/ 1 h 106"/>
                    <a:gd name="T66" fmla="*/ 1 w 69"/>
                    <a:gd name="T67" fmla="*/ 0 h 106"/>
                    <a:gd name="T68" fmla="*/ 0 w 69"/>
                    <a:gd name="T69" fmla="*/ 3 h 106"/>
                    <a:gd name="T70" fmla="*/ 1 w 69"/>
                    <a:gd name="T71" fmla="*/ 3 h 106"/>
                    <a:gd name="T72" fmla="*/ 0 w 69"/>
                    <a:gd name="T73" fmla="*/ 5 h 106"/>
                    <a:gd name="T74" fmla="*/ 1 w 69"/>
                    <a:gd name="T75" fmla="*/ 6 h 106"/>
                    <a:gd name="T76" fmla="*/ 1 w 69"/>
                    <a:gd name="T77" fmla="*/ 9 h 106"/>
                    <a:gd name="T78" fmla="*/ 2 w 69"/>
                    <a:gd name="T79" fmla="*/ 10 h 106"/>
                    <a:gd name="T80" fmla="*/ 1 w 69"/>
                    <a:gd name="T81" fmla="*/ 13 h 106"/>
                    <a:gd name="T82" fmla="*/ 2 w 69"/>
                    <a:gd name="T83" fmla="*/ 13 h 106"/>
                    <a:gd name="T84" fmla="*/ 2 w 69"/>
                    <a:gd name="T85" fmla="*/ 15 h 106"/>
                    <a:gd name="T86" fmla="*/ 3 w 69"/>
                    <a:gd name="T87" fmla="*/ 15 h 106"/>
                    <a:gd name="T88" fmla="*/ 3 w 69"/>
                    <a:gd name="T89" fmla="*/ 17 h 106"/>
                    <a:gd name="T90" fmla="*/ 4 w 69"/>
                    <a:gd name="T91" fmla="*/ 17 h 106"/>
                    <a:gd name="T92" fmla="*/ 4 w 69"/>
                    <a:gd name="T93" fmla="*/ 20 h 106"/>
                    <a:gd name="T94" fmla="*/ 6 w 69"/>
                    <a:gd name="T95" fmla="*/ 20 h 106"/>
                    <a:gd name="T96" fmla="*/ 6 w 69"/>
                    <a:gd name="T97" fmla="*/ 21 h 106"/>
                    <a:gd name="T98" fmla="*/ 7 w 69"/>
                    <a:gd name="T99" fmla="*/ 22 h 106"/>
                    <a:gd name="T100" fmla="*/ 9 w 69"/>
                    <a:gd name="T101" fmla="*/ 25 h 106"/>
                    <a:gd name="T102" fmla="*/ 11 w 69"/>
                    <a:gd name="T103" fmla="*/ 26 h 106"/>
                    <a:gd name="T104" fmla="*/ 14 w 69"/>
                    <a:gd name="T105" fmla="*/ 26 h 106"/>
                    <a:gd name="T106" fmla="*/ 17 w 69"/>
                    <a:gd name="T107" fmla="*/ 26 h 106"/>
                    <a:gd name="T108" fmla="*/ 19 w 69"/>
                    <a:gd name="T109" fmla="*/ 26 h 106"/>
                    <a:gd name="T110" fmla="*/ 20 w 69"/>
                    <a:gd name="T111" fmla="*/ 25 h 106"/>
                    <a:gd name="T112" fmla="*/ 19 w 69"/>
                    <a:gd name="T113" fmla="*/ 25 h 10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9" h="106">
                      <a:moveTo>
                        <a:pt x="65" y="101"/>
                      </a:moveTo>
                      <a:lnTo>
                        <a:pt x="62" y="101"/>
                      </a:lnTo>
                      <a:lnTo>
                        <a:pt x="55" y="96"/>
                      </a:lnTo>
                      <a:lnTo>
                        <a:pt x="57" y="101"/>
                      </a:lnTo>
                      <a:lnTo>
                        <a:pt x="52" y="101"/>
                      </a:lnTo>
                      <a:lnTo>
                        <a:pt x="47" y="90"/>
                      </a:lnTo>
                      <a:lnTo>
                        <a:pt x="49" y="101"/>
                      </a:lnTo>
                      <a:lnTo>
                        <a:pt x="44" y="101"/>
                      </a:lnTo>
                      <a:lnTo>
                        <a:pt x="39" y="96"/>
                      </a:lnTo>
                      <a:lnTo>
                        <a:pt x="40" y="101"/>
                      </a:lnTo>
                      <a:lnTo>
                        <a:pt x="36" y="96"/>
                      </a:lnTo>
                      <a:lnTo>
                        <a:pt x="32" y="90"/>
                      </a:lnTo>
                      <a:lnTo>
                        <a:pt x="32" y="96"/>
                      </a:lnTo>
                      <a:lnTo>
                        <a:pt x="30" y="90"/>
                      </a:lnTo>
                      <a:lnTo>
                        <a:pt x="27" y="86"/>
                      </a:lnTo>
                      <a:lnTo>
                        <a:pt x="27" y="90"/>
                      </a:lnTo>
                      <a:lnTo>
                        <a:pt x="25" y="86"/>
                      </a:lnTo>
                      <a:lnTo>
                        <a:pt x="25" y="81"/>
                      </a:lnTo>
                      <a:lnTo>
                        <a:pt x="22" y="86"/>
                      </a:lnTo>
                      <a:lnTo>
                        <a:pt x="19" y="76"/>
                      </a:lnTo>
                      <a:lnTo>
                        <a:pt x="17" y="76"/>
                      </a:lnTo>
                      <a:lnTo>
                        <a:pt x="17" y="66"/>
                      </a:lnTo>
                      <a:lnTo>
                        <a:pt x="10" y="66"/>
                      </a:lnTo>
                      <a:lnTo>
                        <a:pt x="10" y="60"/>
                      </a:lnTo>
                      <a:lnTo>
                        <a:pt x="8" y="55"/>
                      </a:lnTo>
                      <a:lnTo>
                        <a:pt x="10" y="51"/>
                      </a:lnTo>
                      <a:lnTo>
                        <a:pt x="6" y="46"/>
                      </a:lnTo>
                      <a:lnTo>
                        <a:pt x="8" y="40"/>
                      </a:lnTo>
                      <a:lnTo>
                        <a:pt x="6" y="35"/>
                      </a:lnTo>
                      <a:lnTo>
                        <a:pt x="6" y="25"/>
                      </a:lnTo>
                      <a:lnTo>
                        <a:pt x="2" y="20"/>
                      </a:lnTo>
                      <a:lnTo>
                        <a:pt x="6" y="11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0" y="20"/>
                      </a:lnTo>
                      <a:lnTo>
                        <a:pt x="2" y="25"/>
                      </a:lnTo>
                      <a:lnTo>
                        <a:pt x="2" y="35"/>
                      </a:lnTo>
                      <a:lnTo>
                        <a:pt x="6" y="40"/>
                      </a:lnTo>
                      <a:lnTo>
                        <a:pt x="2" y="51"/>
                      </a:lnTo>
                      <a:lnTo>
                        <a:pt x="8" y="51"/>
                      </a:lnTo>
                      <a:lnTo>
                        <a:pt x="6" y="60"/>
                      </a:lnTo>
                      <a:lnTo>
                        <a:pt x="10" y="60"/>
                      </a:lnTo>
                      <a:lnTo>
                        <a:pt x="10" y="70"/>
                      </a:lnTo>
                      <a:lnTo>
                        <a:pt x="14" y="70"/>
                      </a:lnTo>
                      <a:lnTo>
                        <a:pt x="14" y="81"/>
                      </a:lnTo>
                      <a:lnTo>
                        <a:pt x="19" y="81"/>
                      </a:lnTo>
                      <a:lnTo>
                        <a:pt x="19" y="86"/>
                      </a:lnTo>
                      <a:lnTo>
                        <a:pt x="25" y="90"/>
                      </a:lnTo>
                      <a:lnTo>
                        <a:pt x="30" y="101"/>
                      </a:lnTo>
                      <a:lnTo>
                        <a:pt x="39" y="106"/>
                      </a:lnTo>
                      <a:lnTo>
                        <a:pt x="49" y="106"/>
                      </a:lnTo>
                      <a:lnTo>
                        <a:pt x="60" y="106"/>
                      </a:lnTo>
                      <a:lnTo>
                        <a:pt x="65" y="106"/>
                      </a:lnTo>
                      <a:lnTo>
                        <a:pt x="69" y="101"/>
                      </a:lnTo>
                      <a:lnTo>
                        <a:pt x="65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53" name="Freeform 830"/>
                <p:cNvSpPr>
                  <a:spLocks/>
                </p:cNvSpPr>
                <p:nvPr/>
              </p:nvSpPr>
              <p:spPr bwMode="auto">
                <a:xfrm>
                  <a:off x="1670" y="1250"/>
                  <a:ext cx="11" cy="8"/>
                </a:xfrm>
                <a:custGeom>
                  <a:avLst/>
                  <a:gdLst>
                    <a:gd name="T0" fmla="*/ 0 w 41"/>
                    <a:gd name="T1" fmla="*/ 6 h 30"/>
                    <a:gd name="T2" fmla="*/ 7 w 41"/>
                    <a:gd name="T3" fmla="*/ 6 h 30"/>
                    <a:gd name="T4" fmla="*/ 9 w 41"/>
                    <a:gd name="T5" fmla="*/ 4 h 30"/>
                    <a:gd name="T6" fmla="*/ 11 w 41"/>
                    <a:gd name="T7" fmla="*/ 0 h 30"/>
                    <a:gd name="T8" fmla="*/ 11 w 41"/>
                    <a:gd name="T9" fmla="*/ 4 h 30"/>
                    <a:gd name="T10" fmla="*/ 9 w 41"/>
                    <a:gd name="T11" fmla="*/ 8 h 30"/>
                    <a:gd name="T12" fmla="*/ 0 w 41"/>
                    <a:gd name="T13" fmla="*/ 8 h 30"/>
                    <a:gd name="T14" fmla="*/ 0 w 41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30">
                      <a:moveTo>
                        <a:pt x="0" y="21"/>
                      </a:moveTo>
                      <a:lnTo>
                        <a:pt x="27" y="21"/>
                      </a:lnTo>
                      <a:lnTo>
                        <a:pt x="32" y="15"/>
                      </a:lnTo>
                      <a:lnTo>
                        <a:pt x="41" y="0"/>
                      </a:lnTo>
                      <a:lnTo>
                        <a:pt x="41" y="15"/>
                      </a:lnTo>
                      <a:lnTo>
                        <a:pt x="32" y="30"/>
                      </a:lnTo>
                      <a:lnTo>
                        <a:pt x="0" y="3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54" name="Freeform 831"/>
                <p:cNvSpPr>
                  <a:spLocks/>
                </p:cNvSpPr>
                <p:nvPr/>
              </p:nvSpPr>
              <p:spPr bwMode="auto">
                <a:xfrm>
                  <a:off x="1693" y="1120"/>
                  <a:ext cx="10" cy="74"/>
                </a:xfrm>
                <a:custGeom>
                  <a:avLst/>
                  <a:gdLst>
                    <a:gd name="T0" fmla="*/ 10 w 34"/>
                    <a:gd name="T1" fmla="*/ 0 h 286"/>
                    <a:gd name="T2" fmla="*/ 5 w 34"/>
                    <a:gd name="T3" fmla="*/ 30 h 286"/>
                    <a:gd name="T4" fmla="*/ 0 w 34"/>
                    <a:gd name="T5" fmla="*/ 74 h 286"/>
                    <a:gd name="T6" fmla="*/ 3 w 34"/>
                    <a:gd name="T7" fmla="*/ 44 h 286"/>
                    <a:gd name="T8" fmla="*/ 6 w 34"/>
                    <a:gd name="T9" fmla="*/ 16 h 286"/>
                    <a:gd name="T10" fmla="*/ 10 w 34"/>
                    <a:gd name="T11" fmla="*/ 0 h 2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4" h="286">
                      <a:moveTo>
                        <a:pt x="34" y="0"/>
                      </a:moveTo>
                      <a:lnTo>
                        <a:pt x="17" y="116"/>
                      </a:lnTo>
                      <a:lnTo>
                        <a:pt x="0" y="286"/>
                      </a:lnTo>
                      <a:lnTo>
                        <a:pt x="9" y="171"/>
                      </a:lnTo>
                      <a:lnTo>
                        <a:pt x="19" y="6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55" name="Freeform 832"/>
                <p:cNvSpPr>
                  <a:spLocks/>
                </p:cNvSpPr>
                <p:nvPr/>
              </p:nvSpPr>
              <p:spPr bwMode="auto">
                <a:xfrm>
                  <a:off x="1744" y="1231"/>
                  <a:ext cx="45" cy="7"/>
                </a:xfrm>
                <a:custGeom>
                  <a:avLst/>
                  <a:gdLst>
                    <a:gd name="T0" fmla="*/ 0 w 160"/>
                    <a:gd name="T1" fmla="*/ 6 h 30"/>
                    <a:gd name="T2" fmla="*/ 0 w 160"/>
                    <a:gd name="T3" fmla="*/ 0 h 30"/>
                    <a:gd name="T4" fmla="*/ 45 w 160"/>
                    <a:gd name="T5" fmla="*/ 1 h 30"/>
                    <a:gd name="T6" fmla="*/ 45 w 160"/>
                    <a:gd name="T7" fmla="*/ 7 h 30"/>
                    <a:gd name="T8" fmla="*/ 44 w 160"/>
                    <a:gd name="T9" fmla="*/ 4 h 30"/>
                    <a:gd name="T10" fmla="*/ 2 w 160"/>
                    <a:gd name="T11" fmla="*/ 2 h 30"/>
                    <a:gd name="T12" fmla="*/ 0 w 160"/>
                    <a:gd name="T13" fmla="*/ 6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0" h="30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60" y="4"/>
                      </a:lnTo>
                      <a:lnTo>
                        <a:pt x="160" y="30"/>
                      </a:lnTo>
                      <a:lnTo>
                        <a:pt x="155" y="15"/>
                      </a:lnTo>
                      <a:lnTo>
                        <a:pt x="6" y="1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56" name="Freeform 833"/>
                <p:cNvSpPr>
                  <a:spLocks/>
                </p:cNvSpPr>
                <p:nvPr/>
              </p:nvSpPr>
              <p:spPr bwMode="auto">
                <a:xfrm>
                  <a:off x="1676" y="1163"/>
                  <a:ext cx="6" cy="51"/>
                </a:xfrm>
                <a:custGeom>
                  <a:avLst/>
                  <a:gdLst>
                    <a:gd name="T0" fmla="*/ 5 w 22"/>
                    <a:gd name="T1" fmla="*/ 1 h 196"/>
                    <a:gd name="T2" fmla="*/ 0 w 22"/>
                    <a:gd name="T3" fmla="*/ 46 h 196"/>
                    <a:gd name="T4" fmla="*/ 1 w 22"/>
                    <a:gd name="T5" fmla="*/ 51 h 196"/>
                    <a:gd name="T6" fmla="*/ 1 w 22"/>
                    <a:gd name="T7" fmla="*/ 46 h 196"/>
                    <a:gd name="T8" fmla="*/ 6 w 22"/>
                    <a:gd name="T9" fmla="*/ 0 h 196"/>
                    <a:gd name="T10" fmla="*/ 5 w 22"/>
                    <a:gd name="T11" fmla="*/ 1 h 1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" h="196">
                      <a:moveTo>
                        <a:pt x="19" y="5"/>
                      </a:moveTo>
                      <a:lnTo>
                        <a:pt x="0" y="176"/>
                      </a:lnTo>
                      <a:lnTo>
                        <a:pt x="3" y="196"/>
                      </a:lnTo>
                      <a:lnTo>
                        <a:pt x="3" y="176"/>
                      </a:lnTo>
                      <a:lnTo>
                        <a:pt x="22" y="0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57" name="Freeform 834"/>
                <p:cNvSpPr>
                  <a:spLocks/>
                </p:cNvSpPr>
                <p:nvPr/>
              </p:nvSpPr>
              <p:spPr bwMode="auto">
                <a:xfrm>
                  <a:off x="1678" y="1134"/>
                  <a:ext cx="5" cy="38"/>
                </a:xfrm>
                <a:custGeom>
                  <a:avLst/>
                  <a:gdLst>
                    <a:gd name="T0" fmla="*/ 4 w 18"/>
                    <a:gd name="T1" fmla="*/ 0 h 156"/>
                    <a:gd name="T2" fmla="*/ 0 w 18"/>
                    <a:gd name="T3" fmla="*/ 38 h 156"/>
                    <a:gd name="T4" fmla="*/ 5 w 18"/>
                    <a:gd name="T5" fmla="*/ 4 h 156"/>
                    <a:gd name="T6" fmla="*/ 4 w 18"/>
                    <a:gd name="T7" fmla="*/ 0 h 1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156">
                      <a:moveTo>
                        <a:pt x="14" y="0"/>
                      </a:moveTo>
                      <a:lnTo>
                        <a:pt x="0" y="156"/>
                      </a:lnTo>
                      <a:lnTo>
                        <a:pt x="18" y="1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58" name="Freeform 835"/>
                <p:cNvSpPr>
                  <a:spLocks/>
                </p:cNvSpPr>
                <p:nvPr/>
              </p:nvSpPr>
              <p:spPr bwMode="auto">
                <a:xfrm>
                  <a:off x="1668" y="1205"/>
                  <a:ext cx="6" cy="32"/>
                </a:xfrm>
                <a:custGeom>
                  <a:avLst/>
                  <a:gdLst>
                    <a:gd name="T0" fmla="*/ 0 w 24"/>
                    <a:gd name="T1" fmla="*/ 29 h 121"/>
                    <a:gd name="T2" fmla="*/ 3 w 24"/>
                    <a:gd name="T3" fmla="*/ 29 h 121"/>
                    <a:gd name="T4" fmla="*/ 4 w 24"/>
                    <a:gd name="T5" fmla="*/ 27 h 121"/>
                    <a:gd name="T6" fmla="*/ 6 w 24"/>
                    <a:gd name="T7" fmla="*/ 0 h 121"/>
                    <a:gd name="T8" fmla="*/ 5 w 24"/>
                    <a:gd name="T9" fmla="*/ 29 h 121"/>
                    <a:gd name="T10" fmla="*/ 3 w 24"/>
                    <a:gd name="T11" fmla="*/ 32 h 121"/>
                    <a:gd name="T12" fmla="*/ 0 w 24"/>
                    <a:gd name="T13" fmla="*/ 29 h 1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121">
                      <a:moveTo>
                        <a:pt x="0" y="111"/>
                      </a:moveTo>
                      <a:lnTo>
                        <a:pt x="11" y="111"/>
                      </a:lnTo>
                      <a:lnTo>
                        <a:pt x="16" y="101"/>
                      </a:lnTo>
                      <a:lnTo>
                        <a:pt x="24" y="0"/>
                      </a:lnTo>
                      <a:lnTo>
                        <a:pt x="19" y="111"/>
                      </a:lnTo>
                      <a:lnTo>
                        <a:pt x="11" y="12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59" name="Rectangle 836"/>
                <p:cNvSpPr>
                  <a:spLocks noChangeArrowheads="1"/>
                </p:cNvSpPr>
                <p:nvPr/>
              </p:nvSpPr>
              <p:spPr bwMode="auto">
                <a:xfrm>
                  <a:off x="2006" y="1150"/>
                  <a:ext cx="4" cy="5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160" name="Rectangle 837"/>
                <p:cNvSpPr>
                  <a:spLocks noChangeArrowheads="1"/>
                </p:cNvSpPr>
                <p:nvPr/>
              </p:nvSpPr>
              <p:spPr bwMode="auto">
                <a:xfrm>
                  <a:off x="2008" y="1145"/>
                  <a:ext cx="4" cy="8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161" name="Rectangle 838"/>
                <p:cNvSpPr>
                  <a:spLocks noChangeArrowheads="1"/>
                </p:cNvSpPr>
                <p:nvPr/>
              </p:nvSpPr>
              <p:spPr bwMode="auto">
                <a:xfrm>
                  <a:off x="1993" y="1153"/>
                  <a:ext cx="19" cy="6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162" name="Freeform 839"/>
                <p:cNvSpPr>
                  <a:spLocks/>
                </p:cNvSpPr>
                <p:nvPr/>
              </p:nvSpPr>
              <p:spPr bwMode="auto">
                <a:xfrm>
                  <a:off x="1934" y="1238"/>
                  <a:ext cx="190" cy="87"/>
                </a:xfrm>
                <a:custGeom>
                  <a:avLst/>
                  <a:gdLst>
                    <a:gd name="T0" fmla="*/ 0 w 661"/>
                    <a:gd name="T1" fmla="*/ 0 h 342"/>
                    <a:gd name="T2" fmla="*/ 130 w 661"/>
                    <a:gd name="T3" fmla="*/ 1 h 342"/>
                    <a:gd name="T4" fmla="*/ 187 w 661"/>
                    <a:gd name="T5" fmla="*/ 51 h 342"/>
                    <a:gd name="T6" fmla="*/ 190 w 661"/>
                    <a:gd name="T7" fmla="*/ 63 h 342"/>
                    <a:gd name="T8" fmla="*/ 187 w 661"/>
                    <a:gd name="T9" fmla="*/ 73 h 342"/>
                    <a:gd name="T10" fmla="*/ 166 w 661"/>
                    <a:gd name="T11" fmla="*/ 73 h 342"/>
                    <a:gd name="T12" fmla="*/ 178 w 661"/>
                    <a:gd name="T13" fmla="*/ 86 h 342"/>
                    <a:gd name="T14" fmla="*/ 99 w 661"/>
                    <a:gd name="T15" fmla="*/ 87 h 342"/>
                    <a:gd name="T16" fmla="*/ 85 w 661"/>
                    <a:gd name="T17" fmla="*/ 76 h 342"/>
                    <a:gd name="T18" fmla="*/ 50 w 661"/>
                    <a:gd name="T19" fmla="*/ 76 h 342"/>
                    <a:gd name="T20" fmla="*/ 35 w 661"/>
                    <a:gd name="T21" fmla="*/ 57 h 342"/>
                    <a:gd name="T22" fmla="*/ 0 w 661"/>
                    <a:gd name="T23" fmla="*/ 0 h 3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1" h="342">
                      <a:moveTo>
                        <a:pt x="0" y="0"/>
                      </a:moveTo>
                      <a:lnTo>
                        <a:pt x="452" y="4"/>
                      </a:lnTo>
                      <a:lnTo>
                        <a:pt x="652" y="202"/>
                      </a:lnTo>
                      <a:lnTo>
                        <a:pt x="661" y="247"/>
                      </a:lnTo>
                      <a:lnTo>
                        <a:pt x="650" y="288"/>
                      </a:lnTo>
                      <a:lnTo>
                        <a:pt x="577" y="288"/>
                      </a:lnTo>
                      <a:lnTo>
                        <a:pt x="620" y="339"/>
                      </a:lnTo>
                      <a:lnTo>
                        <a:pt x="346" y="342"/>
                      </a:lnTo>
                      <a:lnTo>
                        <a:pt x="294" y="298"/>
                      </a:lnTo>
                      <a:lnTo>
                        <a:pt x="174" y="298"/>
                      </a:lnTo>
                      <a:lnTo>
                        <a:pt x="122" y="2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63" name="Freeform 840"/>
                <p:cNvSpPr>
                  <a:spLocks/>
                </p:cNvSpPr>
                <p:nvPr/>
              </p:nvSpPr>
              <p:spPr bwMode="auto">
                <a:xfrm>
                  <a:off x="1934" y="1231"/>
                  <a:ext cx="41" cy="71"/>
                </a:xfrm>
                <a:custGeom>
                  <a:avLst/>
                  <a:gdLst>
                    <a:gd name="T0" fmla="*/ 41 w 145"/>
                    <a:gd name="T1" fmla="*/ 51 h 283"/>
                    <a:gd name="T2" fmla="*/ 40 w 145"/>
                    <a:gd name="T3" fmla="*/ 71 h 283"/>
                    <a:gd name="T4" fmla="*/ 0 w 145"/>
                    <a:gd name="T5" fmla="*/ 19 h 283"/>
                    <a:gd name="T6" fmla="*/ 0 w 145"/>
                    <a:gd name="T7" fmla="*/ 0 h 283"/>
                    <a:gd name="T8" fmla="*/ 41 w 145"/>
                    <a:gd name="T9" fmla="*/ 51 h 2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5" h="283">
                      <a:moveTo>
                        <a:pt x="145" y="202"/>
                      </a:moveTo>
                      <a:lnTo>
                        <a:pt x="143" y="283"/>
                      </a:ln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145" y="202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64" name="Freeform 841"/>
                <p:cNvSpPr>
                  <a:spLocks/>
                </p:cNvSpPr>
                <p:nvPr/>
              </p:nvSpPr>
              <p:spPr bwMode="auto">
                <a:xfrm>
                  <a:off x="1934" y="1231"/>
                  <a:ext cx="41" cy="71"/>
                </a:xfrm>
                <a:custGeom>
                  <a:avLst/>
                  <a:gdLst>
                    <a:gd name="T0" fmla="*/ 41 w 145"/>
                    <a:gd name="T1" fmla="*/ 51 h 283"/>
                    <a:gd name="T2" fmla="*/ 40 w 145"/>
                    <a:gd name="T3" fmla="*/ 71 h 283"/>
                    <a:gd name="T4" fmla="*/ 0 w 145"/>
                    <a:gd name="T5" fmla="*/ 19 h 283"/>
                    <a:gd name="T6" fmla="*/ 0 w 145"/>
                    <a:gd name="T7" fmla="*/ 0 h 283"/>
                    <a:gd name="T8" fmla="*/ 41 w 145"/>
                    <a:gd name="T9" fmla="*/ 51 h 2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5" h="283">
                      <a:moveTo>
                        <a:pt x="145" y="202"/>
                      </a:moveTo>
                      <a:lnTo>
                        <a:pt x="143" y="283"/>
                      </a:ln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145" y="202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D6D6D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65" name="Freeform 842"/>
                <p:cNvSpPr>
                  <a:spLocks/>
                </p:cNvSpPr>
                <p:nvPr/>
              </p:nvSpPr>
              <p:spPr bwMode="auto">
                <a:xfrm>
                  <a:off x="1934" y="1231"/>
                  <a:ext cx="41" cy="71"/>
                </a:xfrm>
                <a:custGeom>
                  <a:avLst/>
                  <a:gdLst>
                    <a:gd name="T0" fmla="*/ 41 w 145"/>
                    <a:gd name="T1" fmla="*/ 51 h 283"/>
                    <a:gd name="T2" fmla="*/ 40 w 145"/>
                    <a:gd name="T3" fmla="*/ 71 h 283"/>
                    <a:gd name="T4" fmla="*/ 0 w 145"/>
                    <a:gd name="T5" fmla="*/ 19 h 283"/>
                    <a:gd name="T6" fmla="*/ 0 w 145"/>
                    <a:gd name="T7" fmla="*/ 0 h 283"/>
                    <a:gd name="T8" fmla="*/ 41 w 145"/>
                    <a:gd name="T9" fmla="*/ 51 h 2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5" h="283">
                      <a:moveTo>
                        <a:pt x="145" y="202"/>
                      </a:moveTo>
                      <a:lnTo>
                        <a:pt x="143" y="283"/>
                      </a:ln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145" y="20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66" name="Rectangle 843"/>
                <p:cNvSpPr>
                  <a:spLocks noChangeArrowheads="1"/>
                </p:cNvSpPr>
                <p:nvPr/>
              </p:nvSpPr>
              <p:spPr bwMode="auto">
                <a:xfrm>
                  <a:off x="1975" y="1281"/>
                  <a:ext cx="121" cy="24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167" name="Freeform 844"/>
                <p:cNvSpPr>
                  <a:spLocks/>
                </p:cNvSpPr>
                <p:nvPr/>
              </p:nvSpPr>
              <p:spPr bwMode="auto">
                <a:xfrm>
                  <a:off x="1933" y="1172"/>
                  <a:ext cx="40" cy="112"/>
                </a:xfrm>
                <a:custGeom>
                  <a:avLst/>
                  <a:gdLst>
                    <a:gd name="T0" fmla="*/ 40 w 146"/>
                    <a:gd name="T1" fmla="*/ 112 h 439"/>
                    <a:gd name="T2" fmla="*/ 0 w 146"/>
                    <a:gd name="T3" fmla="*/ 62 h 439"/>
                    <a:gd name="T4" fmla="*/ 0 w 146"/>
                    <a:gd name="T5" fmla="*/ 0 h 439"/>
                    <a:gd name="T6" fmla="*/ 40 w 146"/>
                    <a:gd name="T7" fmla="*/ 47 h 439"/>
                    <a:gd name="T8" fmla="*/ 40 w 146"/>
                    <a:gd name="T9" fmla="*/ 112 h 4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6" h="439">
                      <a:moveTo>
                        <a:pt x="146" y="439"/>
                      </a:moveTo>
                      <a:lnTo>
                        <a:pt x="0" y="242"/>
                      </a:lnTo>
                      <a:lnTo>
                        <a:pt x="0" y="0"/>
                      </a:lnTo>
                      <a:lnTo>
                        <a:pt x="146" y="186"/>
                      </a:lnTo>
                      <a:lnTo>
                        <a:pt x="146" y="4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68" name="Rectangle 845"/>
                <p:cNvSpPr>
                  <a:spLocks noChangeArrowheads="1"/>
                </p:cNvSpPr>
                <p:nvPr/>
              </p:nvSpPr>
              <p:spPr bwMode="auto">
                <a:xfrm>
                  <a:off x="1973" y="1221"/>
                  <a:ext cx="128" cy="66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169" name="Rectangle 846"/>
                <p:cNvSpPr>
                  <a:spLocks noChangeArrowheads="1"/>
                </p:cNvSpPr>
                <p:nvPr/>
              </p:nvSpPr>
              <p:spPr bwMode="auto">
                <a:xfrm>
                  <a:off x="2063" y="1237"/>
                  <a:ext cx="36" cy="27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170" name="Line 847"/>
                <p:cNvSpPr>
                  <a:spLocks noChangeShapeType="1"/>
                </p:cNvSpPr>
                <p:nvPr/>
              </p:nvSpPr>
              <p:spPr bwMode="auto">
                <a:xfrm>
                  <a:off x="2063" y="1252"/>
                  <a:ext cx="33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71" name="Line 848"/>
                <p:cNvSpPr>
                  <a:spLocks noChangeShapeType="1"/>
                </p:cNvSpPr>
                <p:nvPr/>
              </p:nvSpPr>
              <p:spPr bwMode="auto">
                <a:xfrm>
                  <a:off x="2071" y="1246"/>
                  <a:ext cx="0" cy="1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72" name="Line 849"/>
                <p:cNvSpPr>
                  <a:spLocks noChangeShapeType="1"/>
                </p:cNvSpPr>
                <p:nvPr/>
              </p:nvSpPr>
              <p:spPr bwMode="auto">
                <a:xfrm>
                  <a:off x="2079" y="1246"/>
                  <a:ext cx="1" cy="1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73" name="Line 850"/>
                <p:cNvSpPr>
                  <a:spLocks noChangeShapeType="1"/>
                </p:cNvSpPr>
                <p:nvPr/>
              </p:nvSpPr>
              <p:spPr bwMode="auto">
                <a:xfrm>
                  <a:off x="2089" y="1246"/>
                  <a:ext cx="1" cy="1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74" name="Rectangle 851"/>
                <p:cNvSpPr>
                  <a:spLocks noChangeArrowheads="1"/>
                </p:cNvSpPr>
                <p:nvPr/>
              </p:nvSpPr>
              <p:spPr bwMode="auto">
                <a:xfrm>
                  <a:off x="2063" y="1235"/>
                  <a:ext cx="36" cy="12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175" name="Rectangle 852"/>
                <p:cNvSpPr>
                  <a:spLocks noChangeArrowheads="1"/>
                </p:cNvSpPr>
                <p:nvPr/>
              </p:nvSpPr>
              <p:spPr bwMode="auto">
                <a:xfrm>
                  <a:off x="2078" y="1238"/>
                  <a:ext cx="18" cy="8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176" name="Freeform 853"/>
                <p:cNvSpPr>
                  <a:spLocks/>
                </p:cNvSpPr>
                <p:nvPr/>
              </p:nvSpPr>
              <p:spPr bwMode="auto">
                <a:xfrm>
                  <a:off x="2066" y="1238"/>
                  <a:ext cx="5" cy="8"/>
                </a:xfrm>
                <a:custGeom>
                  <a:avLst/>
                  <a:gdLst>
                    <a:gd name="T0" fmla="*/ 0 w 19"/>
                    <a:gd name="T1" fmla="*/ 4 h 31"/>
                    <a:gd name="T2" fmla="*/ 1 w 19"/>
                    <a:gd name="T3" fmla="*/ 1 h 31"/>
                    <a:gd name="T4" fmla="*/ 2 w 19"/>
                    <a:gd name="T5" fmla="*/ 0 h 31"/>
                    <a:gd name="T6" fmla="*/ 4 w 19"/>
                    <a:gd name="T7" fmla="*/ 1 h 31"/>
                    <a:gd name="T8" fmla="*/ 5 w 19"/>
                    <a:gd name="T9" fmla="*/ 4 h 31"/>
                    <a:gd name="T10" fmla="*/ 5 w 19"/>
                    <a:gd name="T11" fmla="*/ 5 h 31"/>
                    <a:gd name="T12" fmla="*/ 4 w 19"/>
                    <a:gd name="T13" fmla="*/ 6 h 31"/>
                    <a:gd name="T14" fmla="*/ 3 w 19"/>
                    <a:gd name="T15" fmla="*/ 8 h 31"/>
                    <a:gd name="T16" fmla="*/ 2 w 19"/>
                    <a:gd name="T17" fmla="*/ 8 h 31"/>
                    <a:gd name="T18" fmla="*/ 1 w 19"/>
                    <a:gd name="T19" fmla="*/ 8 h 31"/>
                    <a:gd name="T20" fmla="*/ 1 w 19"/>
                    <a:gd name="T21" fmla="*/ 6 h 31"/>
                    <a:gd name="T22" fmla="*/ 0 w 19"/>
                    <a:gd name="T23" fmla="*/ 4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9" h="31">
                      <a:moveTo>
                        <a:pt x="0" y="15"/>
                      </a:move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15" y="4"/>
                      </a:lnTo>
                      <a:lnTo>
                        <a:pt x="19" y="15"/>
                      </a:lnTo>
                      <a:lnTo>
                        <a:pt x="19" y="20"/>
                      </a:lnTo>
                      <a:lnTo>
                        <a:pt x="15" y="25"/>
                      </a:lnTo>
                      <a:lnTo>
                        <a:pt x="13" y="31"/>
                      </a:lnTo>
                      <a:lnTo>
                        <a:pt x="7" y="31"/>
                      </a:lnTo>
                      <a:lnTo>
                        <a:pt x="5" y="31"/>
                      </a:lnTo>
                      <a:lnTo>
                        <a:pt x="2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77" name="Line 854"/>
                <p:cNvSpPr>
                  <a:spLocks noChangeShapeType="1"/>
                </p:cNvSpPr>
                <p:nvPr/>
              </p:nvSpPr>
              <p:spPr bwMode="auto">
                <a:xfrm>
                  <a:off x="2066" y="124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78" name="Line 855"/>
                <p:cNvSpPr>
                  <a:spLocks noChangeShapeType="1"/>
                </p:cNvSpPr>
                <p:nvPr/>
              </p:nvSpPr>
              <p:spPr bwMode="auto">
                <a:xfrm>
                  <a:off x="2075" y="1249"/>
                  <a:ext cx="1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79" name="Line 856"/>
                <p:cNvSpPr>
                  <a:spLocks noChangeShapeType="1"/>
                </p:cNvSpPr>
                <p:nvPr/>
              </p:nvSpPr>
              <p:spPr bwMode="auto">
                <a:xfrm>
                  <a:off x="2084" y="124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80" name="Line 857"/>
                <p:cNvSpPr>
                  <a:spLocks noChangeShapeType="1"/>
                </p:cNvSpPr>
                <p:nvPr/>
              </p:nvSpPr>
              <p:spPr bwMode="auto">
                <a:xfrm>
                  <a:off x="2091" y="1249"/>
                  <a:ext cx="4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81" name="Line 858"/>
                <p:cNvSpPr>
                  <a:spLocks noChangeShapeType="1"/>
                </p:cNvSpPr>
                <p:nvPr/>
              </p:nvSpPr>
              <p:spPr bwMode="auto">
                <a:xfrm>
                  <a:off x="2066" y="1256"/>
                  <a:ext cx="3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82" name="Line 859"/>
                <p:cNvSpPr>
                  <a:spLocks noChangeShapeType="1"/>
                </p:cNvSpPr>
                <p:nvPr/>
              </p:nvSpPr>
              <p:spPr bwMode="auto">
                <a:xfrm>
                  <a:off x="2075" y="125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83" name="Line 860"/>
                <p:cNvSpPr>
                  <a:spLocks noChangeShapeType="1"/>
                </p:cNvSpPr>
                <p:nvPr/>
              </p:nvSpPr>
              <p:spPr bwMode="auto">
                <a:xfrm>
                  <a:off x="2084" y="1256"/>
                  <a:ext cx="3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84" name="Line 861"/>
                <p:cNvSpPr>
                  <a:spLocks noChangeShapeType="1"/>
                </p:cNvSpPr>
                <p:nvPr/>
              </p:nvSpPr>
              <p:spPr bwMode="auto">
                <a:xfrm>
                  <a:off x="2091" y="1256"/>
                  <a:ext cx="4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85" name="Rectangle 862"/>
                <p:cNvSpPr>
                  <a:spLocks noChangeArrowheads="1"/>
                </p:cNvSpPr>
                <p:nvPr/>
              </p:nvSpPr>
              <p:spPr bwMode="auto">
                <a:xfrm>
                  <a:off x="1990" y="1246"/>
                  <a:ext cx="71" cy="3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186" name="Rectangle 863"/>
                <p:cNvSpPr>
                  <a:spLocks noChangeArrowheads="1"/>
                </p:cNvSpPr>
                <p:nvPr/>
              </p:nvSpPr>
              <p:spPr bwMode="auto">
                <a:xfrm>
                  <a:off x="2012" y="1281"/>
                  <a:ext cx="81" cy="9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187" name="Freeform 864"/>
                <p:cNvSpPr>
                  <a:spLocks/>
                </p:cNvSpPr>
                <p:nvPr/>
              </p:nvSpPr>
              <p:spPr bwMode="auto">
                <a:xfrm>
                  <a:off x="1992" y="1255"/>
                  <a:ext cx="99" cy="26"/>
                </a:xfrm>
                <a:custGeom>
                  <a:avLst/>
                  <a:gdLst>
                    <a:gd name="T0" fmla="*/ 22 w 349"/>
                    <a:gd name="T1" fmla="*/ 25 h 106"/>
                    <a:gd name="T2" fmla="*/ 99 w 349"/>
                    <a:gd name="T3" fmla="*/ 26 h 106"/>
                    <a:gd name="T4" fmla="*/ 68 w 349"/>
                    <a:gd name="T5" fmla="*/ 0 h 106"/>
                    <a:gd name="T6" fmla="*/ 0 w 349"/>
                    <a:gd name="T7" fmla="*/ 0 h 106"/>
                    <a:gd name="T8" fmla="*/ 22 w 349"/>
                    <a:gd name="T9" fmla="*/ 25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9" h="106">
                      <a:moveTo>
                        <a:pt x="78" y="101"/>
                      </a:moveTo>
                      <a:lnTo>
                        <a:pt x="349" y="106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78" y="101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88" name="Freeform 865"/>
                <p:cNvSpPr>
                  <a:spLocks/>
                </p:cNvSpPr>
                <p:nvPr/>
              </p:nvSpPr>
              <p:spPr bwMode="auto">
                <a:xfrm>
                  <a:off x="1992" y="1255"/>
                  <a:ext cx="99" cy="26"/>
                </a:xfrm>
                <a:custGeom>
                  <a:avLst/>
                  <a:gdLst>
                    <a:gd name="T0" fmla="*/ 22 w 349"/>
                    <a:gd name="T1" fmla="*/ 25 h 106"/>
                    <a:gd name="T2" fmla="*/ 99 w 349"/>
                    <a:gd name="T3" fmla="*/ 26 h 106"/>
                    <a:gd name="T4" fmla="*/ 68 w 349"/>
                    <a:gd name="T5" fmla="*/ 0 h 106"/>
                    <a:gd name="T6" fmla="*/ 0 w 349"/>
                    <a:gd name="T7" fmla="*/ 0 h 106"/>
                    <a:gd name="T8" fmla="*/ 22 w 349"/>
                    <a:gd name="T9" fmla="*/ 25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9" h="106">
                      <a:moveTo>
                        <a:pt x="78" y="101"/>
                      </a:moveTo>
                      <a:lnTo>
                        <a:pt x="349" y="106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78" y="101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D6D6D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89" name="Freeform 866"/>
                <p:cNvSpPr>
                  <a:spLocks/>
                </p:cNvSpPr>
                <p:nvPr/>
              </p:nvSpPr>
              <p:spPr bwMode="auto">
                <a:xfrm>
                  <a:off x="1992" y="1255"/>
                  <a:ext cx="99" cy="26"/>
                </a:xfrm>
                <a:custGeom>
                  <a:avLst/>
                  <a:gdLst>
                    <a:gd name="T0" fmla="*/ 22 w 349"/>
                    <a:gd name="T1" fmla="*/ 25 h 106"/>
                    <a:gd name="T2" fmla="*/ 99 w 349"/>
                    <a:gd name="T3" fmla="*/ 26 h 106"/>
                    <a:gd name="T4" fmla="*/ 68 w 349"/>
                    <a:gd name="T5" fmla="*/ 0 h 106"/>
                    <a:gd name="T6" fmla="*/ 0 w 349"/>
                    <a:gd name="T7" fmla="*/ 0 h 106"/>
                    <a:gd name="T8" fmla="*/ 22 w 349"/>
                    <a:gd name="T9" fmla="*/ 25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9" h="106">
                      <a:moveTo>
                        <a:pt x="78" y="101"/>
                      </a:moveTo>
                      <a:lnTo>
                        <a:pt x="349" y="106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78" y="10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90" name="Freeform 867"/>
                <p:cNvSpPr>
                  <a:spLocks/>
                </p:cNvSpPr>
                <p:nvPr/>
              </p:nvSpPr>
              <p:spPr bwMode="auto">
                <a:xfrm>
                  <a:off x="1990" y="1264"/>
                  <a:ext cx="22" cy="32"/>
                </a:xfrm>
                <a:custGeom>
                  <a:avLst/>
                  <a:gdLst>
                    <a:gd name="T0" fmla="*/ 0 w 79"/>
                    <a:gd name="T1" fmla="*/ 9 h 130"/>
                    <a:gd name="T2" fmla="*/ 22 w 79"/>
                    <a:gd name="T3" fmla="*/ 32 h 130"/>
                    <a:gd name="T4" fmla="*/ 21 w 79"/>
                    <a:gd name="T5" fmla="*/ 23 h 130"/>
                    <a:gd name="T6" fmla="*/ 0 w 79"/>
                    <a:gd name="T7" fmla="*/ 0 h 130"/>
                    <a:gd name="T8" fmla="*/ 0 w 79"/>
                    <a:gd name="T9" fmla="*/ 9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30">
                      <a:moveTo>
                        <a:pt x="0" y="35"/>
                      </a:moveTo>
                      <a:lnTo>
                        <a:pt x="79" y="130"/>
                      </a:lnTo>
                      <a:lnTo>
                        <a:pt x="76" y="95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91" name="Rectangle 868"/>
                <p:cNvSpPr>
                  <a:spLocks noChangeArrowheads="1"/>
                </p:cNvSpPr>
                <p:nvPr/>
              </p:nvSpPr>
              <p:spPr bwMode="auto">
                <a:xfrm>
                  <a:off x="2012" y="1288"/>
                  <a:ext cx="81" cy="10"/>
                </a:xfrm>
                <a:prstGeom prst="rect">
                  <a:avLst/>
                </a:prstGeom>
                <a:solidFill>
                  <a:srgbClr val="80808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192" name="Freeform 869"/>
                <p:cNvSpPr>
                  <a:spLocks/>
                </p:cNvSpPr>
                <p:nvPr/>
              </p:nvSpPr>
              <p:spPr bwMode="auto">
                <a:xfrm>
                  <a:off x="2010" y="1255"/>
                  <a:ext cx="22" cy="22"/>
                </a:xfrm>
                <a:custGeom>
                  <a:avLst/>
                  <a:gdLst>
                    <a:gd name="T0" fmla="*/ 7 w 78"/>
                    <a:gd name="T1" fmla="*/ 6 h 91"/>
                    <a:gd name="T2" fmla="*/ 7 w 78"/>
                    <a:gd name="T3" fmla="*/ 7 h 91"/>
                    <a:gd name="T4" fmla="*/ 15 w 78"/>
                    <a:gd name="T5" fmla="*/ 0 h 91"/>
                    <a:gd name="T6" fmla="*/ 0 w 78"/>
                    <a:gd name="T7" fmla="*/ 0 h 91"/>
                    <a:gd name="T8" fmla="*/ 22 w 78"/>
                    <a:gd name="T9" fmla="*/ 22 h 91"/>
                    <a:gd name="T10" fmla="*/ 7 w 78"/>
                    <a:gd name="T11" fmla="*/ 6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8" h="91">
                      <a:moveTo>
                        <a:pt x="26" y="26"/>
                      </a:moveTo>
                      <a:lnTo>
                        <a:pt x="26" y="3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78" y="91"/>
                      </a:lnTo>
                      <a:lnTo>
                        <a:pt x="26" y="2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93" name="Freeform 870"/>
                <p:cNvSpPr>
                  <a:spLocks/>
                </p:cNvSpPr>
                <p:nvPr/>
              </p:nvSpPr>
              <p:spPr bwMode="auto">
                <a:xfrm>
                  <a:off x="2010" y="1255"/>
                  <a:ext cx="22" cy="22"/>
                </a:xfrm>
                <a:custGeom>
                  <a:avLst/>
                  <a:gdLst>
                    <a:gd name="T0" fmla="*/ 7 w 78"/>
                    <a:gd name="T1" fmla="*/ 6 h 91"/>
                    <a:gd name="T2" fmla="*/ 7 w 78"/>
                    <a:gd name="T3" fmla="*/ 7 h 91"/>
                    <a:gd name="T4" fmla="*/ 15 w 78"/>
                    <a:gd name="T5" fmla="*/ 0 h 91"/>
                    <a:gd name="T6" fmla="*/ 0 w 78"/>
                    <a:gd name="T7" fmla="*/ 0 h 91"/>
                    <a:gd name="T8" fmla="*/ 22 w 78"/>
                    <a:gd name="T9" fmla="*/ 22 h 91"/>
                    <a:gd name="T10" fmla="*/ 7 w 78"/>
                    <a:gd name="T11" fmla="*/ 6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8" h="91">
                      <a:moveTo>
                        <a:pt x="26" y="26"/>
                      </a:moveTo>
                      <a:lnTo>
                        <a:pt x="26" y="3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78" y="91"/>
                      </a:lnTo>
                      <a:lnTo>
                        <a:pt x="26" y="2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94" name="Freeform 871"/>
                <p:cNvSpPr>
                  <a:spLocks/>
                </p:cNvSpPr>
                <p:nvPr/>
              </p:nvSpPr>
              <p:spPr bwMode="auto">
                <a:xfrm>
                  <a:off x="2010" y="1255"/>
                  <a:ext cx="22" cy="22"/>
                </a:xfrm>
                <a:custGeom>
                  <a:avLst/>
                  <a:gdLst>
                    <a:gd name="T0" fmla="*/ 7 w 78"/>
                    <a:gd name="T1" fmla="*/ 6 h 91"/>
                    <a:gd name="T2" fmla="*/ 7 w 78"/>
                    <a:gd name="T3" fmla="*/ 7 h 91"/>
                    <a:gd name="T4" fmla="*/ 15 w 78"/>
                    <a:gd name="T5" fmla="*/ 0 h 91"/>
                    <a:gd name="T6" fmla="*/ 0 w 78"/>
                    <a:gd name="T7" fmla="*/ 0 h 91"/>
                    <a:gd name="T8" fmla="*/ 22 w 78"/>
                    <a:gd name="T9" fmla="*/ 22 h 91"/>
                    <a:gd name="T10" fmla="*/ 7 w 78"/>
                    <a:gd name="T11" fmla="*/ 6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8" h="91">
                      <a:moveTo>
                        <a:pt x="26" y="26"/>
                      </a:moveTo>
                      <a:lnTo>
                        <a:pt x="26" y="3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78" y="91"/>
                      </a:lnTo>
                      <a:lnTo>
                        <a:pt x="26" y="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95" name="Freeform 872"/>
                <p:cNvSpPr>
                  <a:spLocks/>
                </p:cNvSpPr>
                <p:nvPr/>
              </p:nvSpPr>
              <p:spPr bwMode="auto">
                <a:xfrm>
                  <a:off x="2006" y="1255"/>
                  <a:ext cx="26" cy="23"/>
                </a:xfrm>
                <a:custGeom>
                  <a:avLst/>
                  <a:gdLst>
                    <a:gd name="T0" fmla="*/ 26 w 90"/>
                    <a:gd name="T1" fmla="*/ 23 h 96"/>
                    <a:gd name="T2" fmla="*/ 22 w 90"/>
                    <a:gd name="T3" fmla="*/ 22 h 96"/>
                    <a:gd name="T4" fmla="*/ 3 w 90"/>
                    <a:gd name="T5" fmla="*/ 5 h 96"/>
                    <a:gd name="T6" fmla="*/ 0 w 90"/>
                    <a:gd name="T7" fmla="*/ 0 h 96"/>
                    <a:gd name="T8" fmla="*/ 26 w 90"/>
                    <a:gd name="T9" fmla="*/ 23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0" h="96">
                      <a:moveTo>
                        <a:pt x="90" y="96"/>
                      </a:moveTo>
                      <a:lnTo>
                        <a:pt x="75" y="91"/>
                      </a:lnTo>
                      <a:lnTo>
                        <a:pt x="10" y="20"/>
                      </a:lnTo>
                      <a:lnTo>
                        <a:pt x="0" y="0"/>
                      </a:lnTo>
                      <a:lnTo>
                        <a:pt x="90" y="9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96" name="Freeform 873"/>
                <p:cNvSpPr>
                  <a:spLocks/>
                </p:cNvSpPr>
                <p:nvPr/>
              </p:nvSpPr>
              <p:spPr bwMode="auto">
                <a:xfrm>
                  <a:off x="2006" y="1255"/>
                  <a:ext cx="26" cy="23"/>
                </a:xfrm>
                <a:custGeom>
                  <a:avLst/>
                  <a:gdLst>
                    <a:gd name="T0" fmla="*/ 26 w 90"/>
                    <a:gd name="T1" fmla="*/ 23 h 96"/>
                    <a:gd name="T2" fmla="*/ 22 w 90"/>
                    <a:gd name="T3" fmla="*/ 22 h 96"/>
                    <a:gd name="T4" fmla="*/ 3 w 90"/>
                    <a:gd name="T5" fmla="*/ 5 h 96"/>
                    <a:gd name="T6" fmla="*/ 0 w 90"/>
                    <a:gd name="T7" fmla="*/ 0 h 96"/>
                    <a:gd name="T8" fmla="*/ 26 w 90"/>
                    <a:gd name="T9" fmla="*/ 23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0" h="96">
                      <a:moveTo>
                        <a:pt x="90" y="96"/>
                      </a:moveTo>
                      <a:lnTo>
                        <a:pt x="75" y="91"/>
                      </a:lnTo>
                      <a:lnTo>
                        <a:pt x="10" y="20"/>
                      </a:lnTo>
                      <a:lnTo>
                        <a:pt x="0" y="0"/>
                      </a:lnTo>
                      <a:lnTo>
                        <a:pt x="90" y="9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97" name="Freeform 874"/>
                <p:cNvSpPr>
                  <a:spLocks/>
                </p:cNvSpPr>
                <p:nvPr/>
              </p:nvSpPr>
              <p:spPr bwMode="auto">
                <a:xfrm>
                  <a:off x="2006" y="1255"/>
                  <a:ext cx="26" cy="23"/>
                </a:xfrm>
                <a:custGeom>
                  <a:avLst/>
                  <a:gdLst>
                    <a:gd name="T0" fmla="*/ 26 w 90"/>
                    <a:gd name="T1" fmla="*/ 23 h 96"/>
                    <a:gd name="T2" fmla="*/ 22 w 90"/>
                    <a:gd name="T3" fmla="*/ 22 h 96"/>
                    <a:gd name="T4" fmla="*/ 3 w 90"/>
                    <a:gd name="T5" fmla="*/ 5 h 96"/>
                    <a:gd name="T6" fmla="*/ 0 w 90"/>
                    <a:gd name="T7" fmla="*/ 0 h 96"/>
                    <a:gd name="T8" fmla="*/ 26 w 90"/>
                    <a:gd name="T9" fmla="*/ 23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0" h="96">
                      <a:moveTo>
                        <a:pt x="90" y="96"/>
                      </a:moveTo>
                      <a:lnTo>
                        <a:pt x="75" y="91"/>
                      </a:lnTo>
                      <a:lnTo>
                        <a:pt x="10" y="20"/>
                      </a:lnTo>
                      <a:lnTo>
                        <a:pt x="0" y="0"/>
                      </a:lnTo>
                      <a:lnTo>
                        <a:pt x="90" y="9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98" name="Freeform 875"/>
                <p:cNvSpPr>
                  <a:spLocks/>
                </p:cNvSpPr>
                <p:nvPr/>
              </p:nvSpPr>
              <p:spPr bwMode="auto">
                <a:xfrm>
                  <a:off x="2045" y="1258"/>
                  <a:ext cx="26" cy="23"/>
                </a:xfrm>
                <a:custGeom>
                  <a:avLst/>
                  <a:gdLst>
                    <a:gd name="T0" fmla="*/ 3 w 86"/>
                    <a:gd name="T1" fmla="*/ 0 h 91"/>
                    <a:gd name="T2" fmla="*/ 26 w 86"/>
                    <a:gd name="T3" fmla="*/ 23 h 91"/>
                    <a:gd name="T4" fmla="*/ 22 w 86"/>
                    <a:gd name="T5" fmla="*/ 23 h 91"/>
                    <a:gd name="T6" fmla="*/ 0 w 86"/>
                    <a:gd name="T7" fmla="*/ 1 h 91"/>
                    <a:gd name="T8" fmla="*/ 3 w 86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">
                      <a:moveTo>
                        <a:pt x="11" y="0"/>
                      </a:moveTo>
                      <a:lnTo>
                        <a:pt x="86" y="91"/>
                      </a:lnTo>
                      <a:lnTo>
                        <a:pt x="73" y="91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199" name="Freeform 876"/>
                <p:cNvSpPr>
                  <a:spLocks/>
                </p:cNvSpPr>
                <p:nvPr/>
              </p:nvSpPr>
              <p:spPr bwMode="auto">
                <a:xfrm>
                  <a:off x="2045" y="1258"/>
                  <a:ext cx="26" cy="23"/>
                </a:xfrm>
                <a:custGeom>
                  <a:avLst/>
                  <a:gdLst>
                    <a:gd name="T0" fmla="*/ 3 w 86"/>
                    <a:gd name="T1" fmla="*/ 0 h 91"/>
                    <a:gd name="T2" fmla="*/ 26 w 86"/>
                    <a:gd name="T3" fmla="*/ 23 h 91"/>
                    <a:gd name="T4" fmla="*/ 22 w 86"/>
                    <a:gd name="T5" fmla="*/ 23 h 91"/>
                    <a:gd name="T6" fmla="*/ 0 w 86"/>
                    <a:gd name="T7" fmla="*/ 1 h 91"/>
                    <a:gd name="T8" fmla="*/ 3 w 86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">
                      <a:moveTo>
                        <a:pt x="11" y="0"/>
                      </a:moveTo>
                      <a:lnTo>
                        <a:pt x="86" y="91"/>
                      </a:lnTo>
                      <a:lnTo>
                        <a:pt x="73" y="91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00" name="Freeform 877"/>
                <p:cNvSpPr>
                  <a:spLocks/>
                </p:cNvSpPr>
                <p:nvPr/>
              </p:nvSpPr>
              <p:spPr bwMode="auto">
                <a:xfrm>
                  <a:off x="2045" y="1258"/>
                  <a:ext cx="26" cy="23"/>
                </a:xfrm>
                <a:custGeom>
                  <a:avLst/>
                  <a:gdLst>
                    <a:gd name="T0" fmla="*/ 3 w 86"/>
                    <a:gd name="T1" fmla="*/ 0 h 91"/>
                    <a:gd name="T2" fmla="*/ 26 w 86"/>
                    <a:gd name="T3" fmla="*/ 23 h 91"/>
                    <a:gd name="T4" fmla="*/ 22 w 86"/>
                    <a:gd name="T5" fmla="*/ 23 h 91"/>
                    <a:gd name="T6" fmla="*/ 0 w 86"/>
                    <a:gd name="T7" fmla="*/ 1 h 91"/>
                    <a:gd name="T8" fmla="*/ 3 w 86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">
                      <a:moveTo>
                        <a:pt x="11" y="0"/>
                      </a:moveTo>
                      <a:lnTo>
                        <a:pt x="86" y="91"/>
                      </a:lnTo>
                      <a:lnTo>
                        <a:pt x="73" y="91"/>
                      </a:lnTo>
                      <a:lnTo>
                        <a:pt x="0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01" name="Freeform 878"/>
                <p:cNvSpPr>
                  <a:spLocks/>
                </p:cNvSpPr>
                <p:nvPr/>
              </p:nvSpPr>
              <p:spPr bwMode="auto">
                <a:xfrm>
                  <a:off x="2031" y="1255"/>
                  <a:ext cx="37" cy="22"/>
                </a:xfrm>
                <a:custGeom>
                  <a:avLst/>
                  <a:gdLst>
                    <a:gd name="T0" fmla="*/ 15 w 130"/>
                    <a:gd name="T1" fmla="*/ 0 h 91"/>
                    <a:gd name="T2" fmla="*/ 37 w 130"/>
                    <a:gd name="T3" fmla="*/ 22 h 91"/>
                    <a:gd name="T4" fmla="*/ 22 w 130"/>
                    <a:gd name="T5" fmla="*/ 7 h 91"/>
                    <a:gd name="T6" fmla="*/ 0 w 130"/>
                    <a:gd name="T7" fmla="*/ 0 h 91"/>
                    <a:gd name="T8" fmla="*/ 15 w 130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0" h="91">
                      <a:moveTo>
                        <a:pt x="54" y="0"/>
                      </a:moveTo>
                      <a:lnTo>
                        <a:pt x="130" y="91"/>
                      </a:lnTo>
                      <a:lnTo>
                        <a:pt x="76" y="30"/>
                      </a:lnTo>
                      <a:lnTo>
                        <a:pt x="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02" name="Freeform 879"/>
                <p:cNvSpPr>
                  <a:spLocks/>
                </p:cNvSpPr>
                <p:nvPr/>
              </p:nvSpPr>
              <p:spPr bwMode="auto">
                <a:xfrm>
                  <a:off x="2002" y="1269"/>
                  <a:ext cx="88" cy="12"/>
                </a:xfrm>
                <a:custGeom>
                  <a:avLst/>
                  <a:gdLst>
                    <a:gd name="T0" fmla="*/ 10 w 305"/>
                    <a:gd name="T1" fmla="*/ 12 h 45"/>
                    <a:gd name="T2" fmla="*/ 88 w 305"/>
                    <a:gd name="T3" fmla="*/ 12 h 45"/>
                    <a:gd name="T4" fmla="*/ 75 w 305"/>
                    <a:gd name="T5" fmla="*/ 0 h 45"/>
                    <a:gd name="T6" fmla="*/ 0 w 305"/>
                    <a:gd name="T7" fmla="*/ 0 h 45"/>
                    <a:gd name="T8" fmla="*/ 10 w 305"/>
                    <a:gd name="T9" fmla="*/ 12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5" h="45">
                      <a:moveTo>
                        <a:pt x="36" y="45"/>
                      </a:moveTo>
                      <a:lnTo>
                        <a:pt x="305" y="45"/>
                      </a:lnTo>
                      <a:lnTo>
                        <a:pt x="261" y="0"/>
                      </a:lnTo>
                      <a:lnTo>
                        <a:pt x="0" y="0"/>
                      </a:lnTo>
                      <a:lnTo>
                        <a:pt x="36" y="4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03" name="Freeform 880"/>
                <p:cNvSpPr>
                  <a:spLocks/>
                </p:cNvSpPr>
                <p:nvPr/>
              </p:nvSpPr>
              <p:spPr bwMode="auto">
                <a:xfrm>
                  <a:off x="2002" y="1269"/>
                  <a:ext cx="88" cy="12"/>
                </a:xfrm>
                <a:custGeom>
                  <a:avLst/>
                  <a:gdLst>
                    <a:gd name="T0" fmla="*/ 10 w 305"/>
                    <a:gd name="T1" fmla="*/ 12 h 45"/>
                    <a:gd name="T2" fmla="*/ 88 w 305"/>
                    <a:gd name="T3" fmla="*/ 12 h 45"/>
                    <a:gd name="T4" fmla="*/ 75 w 305"/>
                    <a:gd name="T5" fmla="*/ 0 h 45"/>
                    <a:gd name="T6" fmla="*/ 0 w 305"/>
                    <a:gd name="T7" fmla="*/ 0 h 45"/>
                    <a:gd name="T8" fmla="*/ 10 w 305"/>
                    <a:gd name="T9" fmla="*/ 12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5" h="45">
                      <a:moveTo>
                        <a:pt x="36" y="45"/>
                      </a:moveTo>
                      <a:lnTo>
                        <a:pt x="305" y="45"/>
                      </a:lnTo>
                      <a:lnTo>
                        <a:pt x="261" y="0"/>
                      </a:lnTo>
                      <a:lnTo>
                        <a:pt x="0" y="0"/>
                      </a:lnTo>
                      <a:lnTo>
                        <a:pt x="36" y="45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04" name="Freeform 881"/>
                <p:cNvSpPr>
                  <a:spLocks/>
                </p:cNvSpPr>
                <p:nvPr/>
              </p:nvSpPr>
              <p:spPr bwMode="auto">
                <a:xfrm>
                  <a:off x="2002" y="1269"/>
                  <a:ext cx="88" cy="12"/>
                </a:xfrm>
                <a:custGeom>
                  <a:avLst/>
                  <a:gdLst>
                    <a:gd name="T0" fmla="*/ 10 w 305"/>
                    <a:gd name="T1" fmla="*/ 12 h 45"/>
                    <a:gd name="T2" fmla="*/ 88 w 305"/>
                    <a:gd name="T3" fmla="*/ 12 h 45"/>
                    <a:gd name="T4" fmla="*/ 75 w 305"/>
                    <a:gd name="T5" fmla="*/ 0 h 45"/>
                    <a:gd name="T6" fmla="*/ 0 w 305"/>
                    <a:gd name="T7" fmla="*/ 0 h 45"/>
                    <a:gd name="T8" fmla="*/ 10 w 305"/>
                    <a:gd name="T9" fmla="*/ 12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5" h="45">
                      <a:moveTo>
                        <a:pt x="36" y="45"/>
                      </a:moveTo>
                      <a:lnTo>
                        <a:pt x="305" y="45"/>
                      </a:lnTo>
                      <a:lnTo>
                        <a:pt x="261" y="0"/>
                      </a:lnTo>
                      <a:lnTo>
                        <a:pt x="0" y="0"/>
                      </a:lnTo>
                      <a:lnTo>
                        <a:pt x="36" y="4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05" name="Freeform 882"/>
                <p:cNvSpPr>
                  <a:spLocks/>
                </p:cNvSpPr>
                <p:nvPr/>
              </p:nvSpPr>
              <p:spPr bwMode="auto">
                <a:xfrm>
                  <a:off x="1990" y="1255"/>
                  <a:ext cx="22" cy="33"/>
                </a:xfrm>
                <a:custGeom>
                  <a:avLst/>
                  <a:gdLst>
                    <a:gd name="T0" fmla="*/ 0 w 79"/>
                    <a:gd name="T1" fmla="*/ 9 h 136"/>
                    <a:gd name="T2" fmla="*/ 22 w 79"/>
                    <a:gd name="T3" fmla="*/ 33 h 136"/>
                    <a:gd name="T4" fmla="*/ 21 w 79"/>
                    <a:gd name="T5" fmla="*/ 25 h 136"/>
                    <a:gd name="T6" fmla="*/ 0 w 79"/>
                    <a:gd name="T7" fmla="*/ 0 h 136"/>
                    <a:gd name="T8" fmla="*/ 0 w 79"/>
                    <a:gd name="T9" fmla="*/ 9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36">
                      <a:moveTo>
                        <a:pt x="0" y="36"/>
                      </a:moveTo>
                      <a:lnTo>
                        <a:pt x="79" y="136"/>
                      </a:lnTo>
                      <a:lnTo>
                        <a:pt x="76" y="101"/>
                      </a:lnTo>
                      <a:lnTo>
                        <a:pt x="0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06" name="Freeform 883"/>
                <p:cNvSpPr>
                  <a:spLocks/>
                </p:cNvSpPr>
                <p:nvPr/>
              </p:nvSpPr>
              <p:spPr bwMode="auto">
                <a:xfrm>
                  <a:off x="1933" y="1172"/>
                  <a:ext cx="166" cy="50"/>
                </a:xfrm>
                <a:custGeom>
                  <a:avLst/>
                  <a:gdLst>
                    <a:gd name="T0" fmla="*/ 43 w 585"/>
                    <a:gd name="T1" fmla="*/ 50 h 191"/>
                    <a:gd name="T2" fmla="*/ 166 w 585"/>
                    <a:gd name="T3" fmla="*/ 49 h 191"/>
                    <a:gd name="T4" fmla="*/ 104 w 585"/>
                    <a:gd name="T5" fmla="*/ 0 h 191"/>
                    <a:gd name="T6" fmla="*/ 0 w 585"/>
                    <a:gd name="T7" fmla="*/ 0 h 191"/>
                    <a:gd name="T8" fmla="*/ 43 w 585"/>
                    <a:gd name="T9" fmla="*/ 5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5" h="191">
                      <a:moveTo>
                        <a:pt x="152" y="191"/>
                      </a:moveTo>
                      <a:lnTo>
                        <a:pt x="585" y="186"/>
                      </a:lnTo>
                      <a:lnTo>
                        <a:pt x="365" y="0"/>
                      </a:lnTo>
                      <a:lnTo>
                        <a:pt x="0" y="0"/>
                      </a:lnTo>
                      <a:lnTo>
                        <a:pt x="152" y="1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07" name="Freeform 884"/>
                <p:cNvSpPr>
                  <a:spLocks/>
                </p:cNvSpPr>
                <p:nvPr/>
              </p:nvSpPr>
              <p:spPr bwMode="auto">
                <a:xfrm>
                  <a:off x="1933" y="1172"/>
                  <a:ext cx="166" cy="50"/>
                </a:xfrm>
                <a:custGeom>
                  <a:avLst/>
                  <a:gdLst>
                    <a:gd name="T0" fmla="*/ 43 w 585"/>
                    <a:gd name="T1" fmla="*/ 50 h 191"/>
                    <a:gd name="T2" fmla="*/ 166 w 585"/>
                    <a:gd name="T3" fmla="*/ 49 h 191"/>
                    <a:gd name="T4" fmla="*/ 104 w 585"/>
                    <a:gd name="T5" fmla="*/ 0 h 191"/>
                    <a:gd name="T6" fmla="*/ 0 w 585"/>
                    <a:gd name="T7" fmla="*/ 0 h 191"/>
                    <a:gd name="T8" fmla="*/ 43 w 585"/>
                    <a:gd name="T9" fmla="*/ 5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5" h="191">
                      <a:moveTo>
                        <a:pt x="152" y="191"/>
                      </a:moveTo>
                      <a:lnTo>
                        <a:pt x="585" y="186"/>
                      </a:lnTo>
                      <a:lnTo>
                        <a:pt x="365" y="0"/>
                      </a:lnTo>
                      <a:lnTo>
                        <a:pt x="0" y="0"/>
                      </a:lnTo>
                      <a:lnTo>
                        <a:pt x="152" y="191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08" name="Freeform 885"/>
                <p:cNvSpPr>
                  <a:spLocks/>
                </p:cNvSpPr>
                <p:nvPr/>
              </p:nvSpPr>
              <p:spPr bwMode="auto">
                <a:xfrm>
                  <a:off x="1933" y="1172"/>
                  <a:ext cx="166" cy="50"/>
                </a:xfrm>
                <a:custGeom>
                  <a:avLst/>
                  <a:gdLst>
                    <a:gd name="T0" fmla="*/ 43 w 585"/>
                    <a:gd name="T1" fmla="*/ 50 h 191"/>
                    <a:gd name="T2" fmla="*/ 166 w 585"/>
                    <a:gd name="T3" fmla="*/ 49 h 191"/>
                    <a:gd name="T4" fmla="*/ 104 w 585"/>
                    <a:gd name="T5" fmla="*/ 0 h 191"/>
                    <a:gd name="T6" fmla="*/ 0 w 585"/>
                    <a:gd name="T7" fmla="*/ 0 h 191"/>
                    <a:gd name="T8" fmla="*/ 43 w 585"/>
                    <a:gd name="T9" fmla="*/ 5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5" h="191">
                      <a:moveTo>
                        <a:pt x="152" y="191"/>
                      </a:moveTo>
                      <a:lnTo>
                        <a:pt x="585" y="186"/>
                      </a:lnTo>
                      <a:lnTo>
                        <a:pt x="365" y="0"/>
                      </a:lnTo>
                      <a:lnTo>
                        <a:pt x="0" y="0"/>
                      </a:lnTo>
                      <a:lnTo>
                        <a:pt x="152" y="19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09" name="Line 886"/>
                <p:cNvSpPr>
                  <a:spLocks noChangeShapeType="1"/>
                </p:cNvSpPr>
                <p:nvPr/>
              </p:nvSpPr>
              <p:spPr bwMode="auto">
                <a:xfrm flipV="1">
                  <a:off x="1973" y="1221"/>
                  <a:ext cx="2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10" name="Freeform 887"/>
                <p:cNvSpPr>
                  <a:spLocks/>
                </p:cNvSpPr>
                <p:nvPr/>
              </p:nvSpPr>
              <p:spPr bwMode="auto">
                <a:xfrm>
                  <a:off x="1946" y="1163"/>
                  <a:ext cx="46" cy="65"/>
                </a:xfrm>
                <a:custGeom>
                  <a:avLst/>
                  <a:gdLst>
                    <a:gd name="T0" fmla="*/ 46 w 160"/>
                    <a:gd name="T1" fmla="*/ 65 h 247"/>
                    <a:gd name="T2" fmla="*/ 3 w 160"/>
                    <a:gd name="T3" fmla="*/ 0 h 247"/>
                    <a:gd name="T4" fmla="*/ 0 w 160"/>
                    <a:gd name="T5" fmla="*/ 13 h 247"/>
                    <a:gd name="T6" fmla="*/ 46 w 160"/>
                    <a:gd name="T7" fmla="*/ 65 h 2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0" h="247">
                      <a:moveTo>
                        <a:pt x="160" y="247"/>
                      </a:moveTo>
                      <a:lnTo>
                        <a:pt x="10" y="0"/>
                      </a:lnTo>
                      <a:lnTo>
                        <a:pt x="0" y="51"/>
                      </a:lnTo>
                      <a:lnTo>
                        <a:pt x="160" y="2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11" name="Freeform 888"/>
                <p:cNvSpPr>
                  <a:spLocks/>
                </p:cNvSpPr>
                <p:nvPr/>
              </p:nvSpPr>
              <p:spPr bwMode="auto">
                <a:xfrm>
                  <a:off x="1946" y="1163"/>
                  <a:ext cx="46" cy="65"/>
                </a:xfrm>
                <a:custGeom>
                  <a:avLst/>
                  <a:gdLst>
                    <a:gd name="T0" fmla="*/ 46 w 160"/>
                    <a:gd name="T1" fmla="*/ 65 h 247"/>
                    <a:gd name="T2" fmla="*/ 3 w 160"/>
                    <a:gd name="T3" fmla="*/ 0 h 247"/>
                    <a:gd name="T4" fmla="*/ 0 w 160"/>
                    <a:gd name="T5" fmla="*/ 13 h 247"/>
                    <a:gd name="T6" fmla="*/ 46 w 160"/>
                    <a:gd name="T7" fmla="*/ 65 h 2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0" h="247">
                      <a:moveTo>
                        <a:pt x="160" y="247"/>
                      </a:moveTo>
                      <a:lnTo>
                        <a:pt x="10" y="0"/>
                      </a:lnTo>
                      <a:lnTo>
                        <a:pt x="0" y="51"/>
                      </a:lnTo>
                      <a:lnTo>
                        <a:pt x="160" y="247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12" name="Freeform 889"/>
                <p:cNvSpPr>
                  <a:spLocks/>
                </p:cNvSpPr>
                <p:nvPr/>
              </p:nvSpPr>
              <p:spPr bwMode="auto">
                <a:xfrm>
                  <a:off x="1946" y="1163"/>
                  <a:ext cx="46" cy="65"/>
                </a:xfrm>
                <a:custGeom>
                  <a:avLst/>
                  <a:gdLst>
                    <a:gd name="T0" fmla="*/ 46 w 160"/>
                    <a:gd name="T1" fmla="*/ 65 h 247"/>
                    <a:gd name="T2" fmla="*/ 3 w 160"/>
                    <a:gd name="T3" fmla="*/ 0 h 247"/>
                    <a:gd name="T4" fmla="*/ 0 w 160"/>
                    <a:gd name="T5" fmla="*/ 13 h 247"/>
                    <a:gd name="T6" fmla="*/ 46 w 160"/>
                    <a:gd name="T7" fmla="*/ 65 h 2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0" h="247">
                      <a:moveTo>
                        <a:pt x="160" y="247"/>
                      </a:moveTo>
                      <a:lnTo>
                        <a:pt x="10" y="0"/>
                      </a:lnTo>
                      <a:lnTo>
                        <a:pt x="0" y="51"/>
                      </a:lnTo>
                      <a:lnTo>
                        <a:pt x="160" y="24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13" name="Freeform 890"/>
                <p:cNvSpPr>
                  <a:spLocks/>
                </p:cNvSpPr>
                <p:nvPr/>
              </p:nvSpPr>
              <p:spPr bwMode="auto">
                <a:xfrm>
                  <a:off x="1948" y="1164"/>
                  <a:ext cx="128" cy="57"/>
                </a:xfrm>
                <a:custGeom>
                  <a:avLst/>
                  <a:gdLst>
                    <a:gd name="T0" fmla="*/ 38 w 450"/>
                    <a:gd name="T1" fmla="*/ 57 h 216"/>
                    <a:gd name="T2" fmla="*/ 128 w 450"/>
                    <a:gd name="T3" fmla="*/ 56 h 216"/>
                    <a:gd name="T4" fmla="*/ 68 w 450"/>
                    <a:gd name="T5" fmla="*/ 0 h 216"/>
                    <a:gd name="T6" fmla="*/ 0 w 450"/>
                    <a:gd name="T7" fmla="*/ 0 h 216"/>
                    <a:gd name="T8" fmla="*/ 38 w 450"/>
                    <a:gd name="T9" fmla="*/ 57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0" h="216">
                      <a:moveTo>
                        <a:pt x="135" y="216"/>
                      </a:moveTo>
                      <a:lnTo>
                        <a:pt x="450" y="211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135" y="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14" name="Freeform 891"/>
                <p:cNvSpPr>
                  <a:spLocks/>
                </p:cNvSpPr>
                <p:nvPr/>
              </p:nvSpPr>
              <p:spPr bwMode="auto">
                <a:xfrm>
                  <a:off x="1948" y="1164"/>
                  <a:ext cx="128" cy="57"/>
                </a:xfrm>
                <a:custGeom>
                  <a:avLst/>
                  <a:gdLst>
                    <a:gd name="T0" fmla="*/ 38 w 450"/>
                    <a:gd name="T1" fmla="*/ 57 h 216"/>
                    <a:gd name="T2" fmla="*/ 128 w 450"/>
                    <a:gd name="T3" fmla="*/ 56 h 216"/>
                    <a:gd name="T4" fmla="*/ 68 w 450"/>
                    <a:gd name="T5" fmla="*/ 0 h 216"/>
                    <a:gd name="T6" fmla="*/ 0 w 450"/>
                    <a:gd name="T7" fmla="*/ 0 h 216"/>
                    <a:gd name="T8" fmla="*/ 38 w 450"/>
                    <a:gd name="T9" fmla="*/ 57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0" h="216">
                      <a:moveTo>
                        <a:pt x="135" y="216"/>
                      </a:moveTo>
                      <a:lnTo>
                        <a:pt x="450" y="211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135" y="21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15" name="Freeform 892"/>
                <p:cNvSpPr>
                  <a:spLocks/>
                </p:cNvSpPr>
                <p:nvPr/>
              </p:nvSpPr>
              <p:spPr bwMode="auto">
                <a:xfrm>
                  <a:off x="1948" y="1164"/>
                  <a:ext cx="128" cy="57"/>
                </a:xfrm>
                <a:custGeom>
                  <a:avLst/>
                  <a:gdLst>
                    <a:gd name="T0" fmla="*/ 38 w 450"/>
                    <a:gd name="T1" fmla="*/ 57 h 216"/>
                    <a:gd name="T2" fmla="*/ 128 w 450"/>
                    <a:gd name="T3" fmla="*/ 56 h 216"/>
                    <a:gd name="T4" fmla="*/ 68 w 450"/>
                    <a:gd name="T5" fmla="*/ 0 h 216"/>
                    <a:gd name="T6" fmla="*/ 0 w 450"/>
                    <a:gd name="T7" fmla="*/ 0 h 216"/>
                    <a:gd name="T8" fmla="*/ 38 w 450"/>
                    <a:gd name="T9" fmla="*/ 57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0" h="216">
                      <a:moveTo>
                        <a:pt x="135" y="216"/>
                      </a:moveTo>
                      <a:lnTo>
                        <a:pt x="450" y="211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135" y="21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16" name="Freeform 893"/>
                <p:cNvSpPr>
                  <a:spLocks/>
                </p:cNvSpPr>
                <p:nvPr/>
              </p:nvSpPr>
              <p:spPr bwMode="auto">
                <a:xfrm>
                  <a:off x="1931" y="1172"/>
                  <a:ext cx="168" cy="59"/>
                </a:xfrm>
                <a:custGeom>
                  <a:avLst/>
                  <a:gdLst>
                    <a:gd name="T0" fmla="*/ 43 w 588"/>
                    <a:gd name="T1" fmla="*/ 48 h 227"/>
                    <a:gd name="T2" fmla="*/ 168 w 588"/>
                    <a:gd name="T3" fmla="*/ 48 h 227"/>
                    <a:gd name="T4" fmla="*/ 168 w 588"/>
                    <a:gd name="T5" fmla="*/ 59 h 227"/>
                    <a:gd name="T6" fmla="*/ 43 w 588"/>
                    <a:gd name="T7" fmla="*/ 59 h 227"/>
                    <a:gd name="T8" fmla="*/ 0 w 588"/>
                    <a:gd name="T9" fmla="*/ 13 h 227"/>
                    <a:gd name="T10" fmla="*/ 0 w 588"/>
                    <a:gd name="T11" fmla="*/ 0 h 227"/>
                    <a:gd name="T12" fmla="*/ 43 w 588"/>
                    <a:gd name="T13" fmla="*/ 48 h 2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8" h="227">
                      <a:moveTo>
                        <a:pt x="149" y="186"/>
                      </a:moveTo>
                      <a:lnTo>
                        <a:pt x="588" y="186"/>
                      </a:lnTo>
                      <a:lnTo>
                        <a:pt x="588" y="227"/>
                      </a:lnTo>
                      <a:lnTo>
                        <a:pt x="149" y="227"/>
                      </a:lnTo>
                      <a:lnTo>
                        <a:pt x="0" y="50"/>
                      </a:lnTo>
                      <a:lnTo>
                        <a:pt x="0" y="0"/>
                      </a:lnTo>
                      <a:lnTo>
                        <a:pt x="149" y="1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17" name="Freeform 894"/>
                <p:cNvSpPr>
                  <a:spLocks/>
                </p:cNvSpPr>
                <p:nvPr/>
              </p:nvSpPr>
              <p:spPr bwMode="auto">
                <a:xfrm>
                  <a:off x="1931" y="1172"/>
                  <a:ext cx="168" cy="59"/>
                </a:xfrm>
                <a:custGeom>
                  <a:avLst/>
                  <a:gdLst>
                    <a:gd name="T0" fmla="*/ 43 w 588"/>
                    <a:gd name="T1" fmla="*/ 48 h 227"/>
                    <a:gd name="T2" fmla="*/ 168 w 588"/>
                    <a:gd name="T3" fmla="*/ 48 h 227"/>
                    <a:gd name="T4" fmla="*/ 168 w 588"/>
                    <a:gd name="T5" fmla="*/ 59 h 227"/>
                    <a:gd name="T6" fmla="*/ 43 w 588"/>
                    <a:gd name="T7" fmla="*/ 59 h 227"/>
                    <a:gd name="T8" fmla="*/ 0 w 588"/>
                    <a:gd name="T9" fmla="*/ 13 h 227"/>
                    <a:gd name="T10" fmla="*/ 0 w 588"/>
                    <a:gd name="T11" fmla="*/ 0 h 227"/>
                    <a:gd name="T12" fmla="*/ 43 w 588"/>
                    <a:gd name="T13" fmla="*/ 48 h 2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8" h="227">
                      <a:moveTo>
                        <a:pt x="149" y="186"/>
                      </a:moveTo>
                      <a:lnTo>
                        <a:pt x="588" y="186"/>
                      </a:lnTo>
                      <a:lnTo>
                        <a:pt x="588" y="227"/>
                      </a:lnTo>
                      <a:lnTo>
                        <a:pt x="149" y="227"/>
                      </a:lnTo>
                      <a:lnTo>
                        <a:pt x="0" y="50"/>
                      </a:lnTo>
                      <a:lnTo>
                        <a:pt x="0" y="0"/>
                      </a:lnTo>
                      <a:lnTo>
                        <a:pt x="149" y="18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18" name="Freeform 895"/>
                <p:cNvSpPr>
                  <a:spLocks/>
                </p:cNvSpPr>
                <p:nvPr/>
              </p:nvSpPr>
              <p:spPr bwMode="auto">
                <a:xfrm>
                  <a:off x="1931" y="1172"/>
                  <a:ext cx="168" cy="59"/>
                </a:xfrm>
                <a:custGeom>
                  <a:avLst/>
                  <a:gdLst>
                    <a:gd name="T0" fmla="*/ 43 w 588"/>
                    <a:gd name="T1" fmla="*/ 48 h 227"/>
                    <a:gd name="T2" fmla="*/ 168 w 588"/>
                    <a:gd name="T3" fmla="*/ 48 h 227"/>
                    <a:gd name="T4" fmla="*/ 168 w 588"/>
                    <a:gd name="T5" fmla="*/ 59 h 227"/>
                    <a:gd name="T6" fmla="*/ 43 w 588"/>
                    <a:gd name="T7" fmla="*/ 59 h 227"/>
                    <a:gd name="T8" fmla="*/ 0 w 588"/>
                    <a:gd name="T9" fmla="*/ 13 h 227"/>
                    <a:gd name="T10" fmla="*/ 0 w 588"/>
                    <a:gd name="T11" fmla="*/ 0 h 227"/>
                    <a:gd name="T12" fmla="*/ 43 w 588"/>
                    <a:gd name="T13" fmla="*/ 48 h 2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8" h="227">
                      <a:moveTo>
                        <a:pt x="149" y="186"/>
                      </a:moveTo>
                      <a:lnTo>
                        <a:pt x="588" y="186"/>
                      </a:lnTo>
                      <a:lnTo>
                        <a:pt x="588" y="227"/>
                      </a:lnTo>
                      <a:lnTo>
                        <a:pt x="149" y="227"/>
                      </a:lnTo>
                      <a:lnTo>
                        <a:pt x="0" y="50"/>
                      </a:lnTo>
                      <a:lnTo>
                        <a:pt x="0" y="0"/>
                      </a:lnTo>
                      <a:lnTo>
                        <a:pt x="149" y="18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19" name="Freeform 896"/>
                <p:cNvSpPr>
                  <a:spLocks/>
                </p:cNvSpPr>
                <p:nvPr/>
              </p:nvSpPr>
              <p:spPr bwMode="auto">
                <a:xfrm>
                  <a:off x="1959" y="1171"/>
                  <a:ext cx="81" cy="25"/>
                </a:xfrm>
                <a:custGeom>
                  <a:avLst/>
                  <a:gdLst>
                    <a:gd name="T0" fmla="*/ 18 w 283"/>
                    <a:gd name="T1" fmla="*/ 25 h 96"/>
                    <a:gd name="T2" fmla="*/ 81 w 283"/>
                    <a:gd name="T3" fmla="*/ 25 h 96"/>
                    <a:gd name="T4" fmla="*/ 54 w 283"/>
                    <a:gd name="T5" fmla="*/ 0 h 96"/>
                    <a:gd name="T6" fmla="*/ 0 w 283"/>
                    <a:gd name="T7" fmla="*/ 0 h 96"/>
                    <a:gd name="T8" fmla="*/ 18 w 283"/>
                    <a:gd name="T9" fmla="*/ 25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3" h="96">
                      <a:moveTo>
                        <a:pt x="63" y="96"/>
                      </a:moveTo>
                      <a:lnTo>
                        <a:pt x="283" y="96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63" y="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20" name="Freeform 897"/>
                <p:cNvSpPr>
                  <a:spLocks/>
                </p:cNvSpPr>
                <p:nvPr/>
              </p:nvSpPr>
              <p:spPr bwMode="auto">
                <a:xfrm>
                  <a:off x="1959" y="1171"/>
                  <a:ext cx="81" cy="25"/>
                </a:xfrm>
                <a:custGeom>
                  <a:avLst/>
                  <a:gdLst>
                    <a:gd name="T0" fmla="*/ 18 w 283"/>
                    <a:gd name="T1" fmla="*/ 25 h 96"/>
                    <a:gd name="T2" fmla="*/ 81 w 283"/>
                    <a:gd name="T3" fmla="*/ 25 h 96"/>
                    <a:gd name="T4" fmla="*/ 54 w 283"/>
                    <a:gd name="T5" fmla="*/ 0 h 96"/>
                    <a:gd name="T6" fmla="*/ 0 w 283"/>
                    <a:gd name="T7" fmla="*/ 0 h 96"/>
                    <a:gd name="T8" fmla="*/ 18 w 283"/>
                    <a:gd name="T9" fmla="*/ 25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3" h="96">
                      <a:moveTo>
                        <a:pt x="63" y="96"/>
                      </a:moveTo>
                      <a:lnTo>
                        <a:pt x="283" y="96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63" y="9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21" name="Freeform 898"/>
                <p:cNvSpPr>
                  <a:spLocks/>
                </p:cNvSpPr>
                <p:nvPr/>
              </p:nvSpPr>
              <p:spPr bwMode="auto">
                <a:xfrm>
                  <a:off x="1959" y="1171"/>
                  <a:ext cx="81" cy="25"/>
                </a:xfrm>
                <a:custGeom>
                  <a:avLst/>
                  <a:gdLst>
                    <a:gd name="T0" fmla="*/ 18 w 283"/>
                    <a:gd name="T1" fmla="*/ 25 h 96"/>
                    <a:gd name="T2" fmla="*/ 81 w 283"/>
                    <a:gd name="T3" fmla="*/ 25 h 96"/>
                    <a:gd name="T4" fmla="*/ 54 w 283"/>
                    <a:gd name="T5" fmla="*/ 0 h 96"/>
                    <a:gd name="T6" fmla="*/ 0 w 283"/>
                    <a:gd name="T7" fmla="*/ 0 h 96"/>
                    <a:gd name="T8" fmla="*/ 18 w 283"/>
                    <a:gd name="T9" fmla="*/ 25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3" h="96">
                      <a:moveTo>
                        <a:pt x="63" y="96"/>
                      </a:moveTo>
                      <a:lnTo>
                        <a:pt x="283" y="96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63" y="9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22" name="Freeform 899"/>
                <p:cNvSpPr>
                  <a:spLocks/>
                </p:cNvSpPr>
                <p:nvPr/>
              </p:nvSpPr>
              <p:spPr bwMode="auto">
                <a:xfrm>
                  <a:off x="1959" y="1171"/>
                  <a:ext cx="55" cy="9"/>
                </a:xfrm>
                <a:custGeom>
                  <a:avLst/>
                  <a:gdLst>
                    <a:gd name="T0" fmla="*/ 6 w 190"/>
                    <a:gd name="T1" fmla="*/ 9 h 34"/>
                    <a:gd name="T2" fmla="*/ 54 w 190"/>
                    <a:gd name="T3" fmla="*/ 9 h 34"/>
                    <a:gd name="T4" fmla="*/ 55 w 190"/>
                    <a:gd name="T5" fmla="*/ 0 h 34"/>
                    <a:gd name="T6" fmla="*/ 0 w 190"/>
                    <a:gd name="T7" fmla="*/ 0 h 34"/>
                    <a:gd name="T8" fmla="*/ 6 w 190"/>
                    <a:gd name="T9" fmla="*/ 9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34">
                      <a:moveTo>
                        <a:pt x="22" y="34"/>
                      </a:moveTo>
                      <a:lnTo>
                        <a:pt x="188" y="34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22" y="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23" name="Freeform 900"/>
                <p:cNvSpPr>
                  <a:spLocks/>
                </p:cNvSpPr>
                <p:nvPr/>
              </p:nvSpPr>
              <p:spPr bwMode="auto">
                <a:xfrm>
                  <a:off x="1959" y="1171"/>
                  <a:ext cx="55" cy="9"/>
                </a:xfrm>
                <a:custGeom>
                  <a:avLst/>
                  <a:gdLst>
                    <a:gd name="T0" fmla="*/ 6 w 190"/>
                    <a:gd name="T1" fmla="*/ 9 h 34"/>
                    <a:gd name="T2" fmla="*/ 54 w 190"/>
                    <a:gd name="T3" fmla="*/ 9 h 34"/>
                    <a:gd name="T4" fmla="*/ 55 w 190"/>
                    <a:gd name="T5" fmla="*/ 0 h 34"/>
                    <a:gd name="T6" fmla="*/ 0 w 190"/>
                    <a:gd name="T7" fmla="*/ 0 h 34"/>
                    <a:gd name="T8" fmla="*/ 6 w 190"/>
                    <a:gd name="T9" fmla="*/ 9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34">
                      <a:moveTo>
                        <a:pt x="22" y="34"/>
                      </a:moveTo>
                      <a:lnTo>
                        <a:pt x="188" y="34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22" y="34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24" name="Freeform 901"/>
                <p:cNvSpPr>
                  <a:spLocks/>
                </p:cNvSpPr>
                <p:nvPr/>
              </p:nvSpPr>
              <p:spPr bwMode="auto">
                <a:xfrm>
                  <a:off x="1959" y="1171"/>
                  <a:ext cx="55" cy="9"/>
                </a:xfrm>
                <a:custGeom>
                  <a:avLst/>
                  <a:gdLst>
                    <a:gd name="T0" fmla="*/ 6 w 190"/>
                    <a:gd name="T1" fmla="*/ 9 h 34"/>
                    <a:gd name="T2" fmla="*/ 54 w 190"/>
                    <a:gd name="T3" fmla="*/ 9 h 34"/>
                    <a:gd name="T4" fmla="*/ 55 w 190"/>
                    <a:gd name="T5" fmla="*/ 0 h 34"/>
                    <a:gd name="T6" fmla="*/ 0 w 190"/>
                    <a:gd name="T7" fmla="*/ 0 h 34"/>
                    <a:gd name="T8" fmla="*/ 6 w 190"/>
                    <a:gd name="T9" fmla="*/ 9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34">
                      <a:moveTo>
                        <a:pt x="22" y="34"/>
                      </a:moveTo>
                      <a:lnTo>
                        <a:pt x="188" y="34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22" y="3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25" name="Freeform 902"/>
                <p:cNvSpPr>
                  <a:spLocks/>
                </p:cNvSpPr>
                <p:nvPr/>
              </p:nvSpPr>
              <p:spPr bwMode="auto">
                <a:xfrm>
                  <a:off x="1966" y="1180"/>
                  <a:ext cx="46" cy="7"/>
                </a:xfrm>
                <a:custGeom>
                  <a:avLst/>
                  <a:gdLst>
                    <a:gd name="T0" fmla="*/ 5 w 163"/>
                    <a:gd name="T1" fmla="*/ 7 h 30"/>
                    <a:gd name="T2" fmla="*/ 44 w 163"/>
                    <a:gd name="T3" fmla="*/ 6 h 30"/>
                    <a:gd name="T4" fmla="*/ 46 w 163"/>
                    <a:gd name="T5" fmla="*/ 0 h 30"/>
                    <a:gd name="T6" fmla="*/ 0 w 163"/>
                    <a:gd name="T7" fmla="*/ 0 h 30"/>
                    <a:gd name="T8" fmla="*/ 5 w 163"/>
                    <a:gd name="T9" fmla="*/ 7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3" h="30">
                      <a:moveTo>
                        <a:pt x="18" y="30"/>
                      </a:moveTo>
                      <a:lnTo>
                        <a:pt x="155" y="25"/>
                      </a:lnTo>
                      <a:lnTo>
                        <a:pt x="163" y="0"/>
                      </a:lnTo>
                      <a:lnTo>
                        <a:pt x="0" y="0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26" name="Freeform 903"/>
                <p:cNvSpPr>
                  <a:spLocks/>
                </p:cNvSpPr>
                <p:nvPr/>
              </p:nvSpPr>
              <p:spPr bwMode="auto">
                <a:xfrm>
                  <a:off x="1966" y="1180"/>
                  <a:ext cx="46" cy="7"/>
                </a:xfrm>
                <a:custGeom>
                  <a:avLst/>
                  <a:gdLst>
                    <a:gd name="T0" fmla="*/ 5 w 163"/>
                    <a:gd name="T1" fmla="*/ 7 h 30"/>
                    <a:gd name="T2" fmla="*/ 44 w 163"/>
                    <a:gd name="T3" fmla="*/ 6 h 30"/>
                    <a:gd name="T4" fmla="*/ 46 w 163"/>
                    <a:gd name="T5" fmla="*/ 0 h 30"/>
                    <a:gd name="T6" fmla="*/ 0 w 163"/>
                    <a:gd name="T7" fmla="*/ 0 h 30"/>
                    <a:gd name="T8" fmla="*/ 5 w 163"/>
                    <a:gd name="T9" fmla="*/ 7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3" h="30">
                      <a:moveTo>
                        <a:pt x="18" y="30"/>
                      </a:moveTo>
                      <a:lnTo>
                        <a:pt x="155" y="25"/>
                      </a:lnTo>
                      <a:lnTo>
                        <a:pt x="163" y="0"/>
                      </a:lnTo>
                      <a:lnTo>
                        <a:pt x="0" y="0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27" name="Freeform 904"/>
                <p:cNvSpPr>
                  <a:spLocks/>
                </p:cNvSpPr>
                <p:nvPr/>
              </p:nvSpPr>
              <p:spPr bwMode="auto">
                <a:xfrm>
                  <a:off x="1966" y="1180"/>
                  <a:ext cx="46" cy="7"/>
                </a:xfrm>
                <a:custGeom>
                  <a:avLst/>
                  <a:gdLst>
                    <a:gd name="T0" fmla="*/ 5 w 163"/>
                    <a:gd name="T1" fmla="*/ 7 h 30"/>
                    <a:gd name="T2" fmla="*/ 44 w 163"/>
                    <a:gd name="T3" fmla="*/ 6 h 30"/>
                    <a:gd name="T4" fmla="*/ 46 w 163"/>
                    <a:gd name="T5" fmla="*/ 0 h 30"/>
                    <a:gd name="T6" fmla="*/ 0 w 163"/>
                    <a:gd name="T7" fmla="*/ 0 h 30"/>
                    <a:gd name="T8" fmla="*/ 5 w 163"/>
                    <a:gd name="T9" fmla="*/ 7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3" h="30">
                      <a:moveTo>
                        <a:pt x="18" y="30"/>
                      </a:moveTo>
                      <a:lnTo>
                        <a:pt x="155" y="25"/>
                      </a:lnTo>
                      <a:lnTo>
                        <a:pt x="163" y="0"/>
                      </a:lnTo>
                      <a:lnTo>
                        <a:pt x="0" y="0"/>
                      </a:lnTo>
                      <a:lnTo>
                        <a:pt x="18" y="3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28" name="Freeform 905"/>
                <p:cNvSpPr>
                  <a:spLocks/>
                </p:cNvSpPr>
                <p:nvPr/>
              </p:nvSpPr>
              <p:spPr bwMode="auto">
                <a:xfrm>
                  <a:off x="1970" y="1187"/>
                  <a:ext cx="40" cy="9"/>
                </a:xfrm>
                <a:custGeom>
                  <a:avLst/>
                  <a:gdLst>
                    <a:gd name="T0" fmla="*/ 0 w 138"/>
                    <a:gd name="T1" fmla="*/ 0 h 32"/>
                    <a:gd name="T2" fmla="*/ 6 w 138"/>
                    <a:gd name="T3" fmla="*/ 9 h 32"/>
                    <a:gd name="T4" fmla="*/ 40 w 138"/>
                    <a:gd name="T5" fmla="*/ 9 h 32"/>
                    <a:gd name="T6" fmla="*/ 40 w 138"/>
                    <a:gd name="T7" fmla="*/ 0 h 32"/>
                    <a:gd name="T8" fmla="*/ 0 w 138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8" h="32">
                      <a:moveTo>
                        <a:pt x="0" y="0"/>
                      </a:moveTo>
                      <a:lnTo>
                        <a:pt x="21" y="32"/>
                      </a:lnTo>
                      <a:lnTo>
                        <a:pt x="138" y="32"/>
                      </a:lnTo>
                      <a:lnTo>
                        <a:pt x="1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29" name="Freeform 906"/>
                <p:cNvSpPr>
                  <a:spLocks/>
                </p:cNvSpPr>
                <p:nvPr/>
              </p:nvSpPr>
              <p:spPr bwMode="auto">
                <a:xfrm>
                  <a:off x="2026" y="1172"/>
                  <a:ext cx="73" cy="49"/>
                </a:xfrm>
                <a:custGeom>
                  <a:avLst/>
                  <a:gdLst>
                    <a:gd name="T0" fmla="*/ 50 w 253"/>
                    <a:gd name="T1" fmla="*/ 49 h 181"/>
                    <a:gd name="T2" fmla="*/ 73 w 253"/>
                    <a:gd name="T3" fmla="*/ 49 h 181"/>
                    <a:gd name="T4" fmla="*/ 10 w 253"/>
                    <a:gd name="T5" fmla="*/ 0 h 181"/>
                    <a:gd name="T6" fmla="*/ 0 w 253"/>
                    <a:gd name="T7" fmla="*/ 0 h 181"/>
                    <a:gd name="T8" fmla="*/ 50 w 253"/>
                    <a:gd name="T9" fmla="*/ 49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3" h="181">
                      <a:moveTo>
                        <a:pt x="173" y="181"/>
                      </a:moveTo>
                      <a:lnTo>
                        <a:pt x="253" y="18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173" y="181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30" name="Freeform 907"/>
                <p:cNvSpPr>
                  <a:spLocks/>
                </p:cNvSpPr>
                <p:nvPr/>
              </p:nvSpPr>
              <p:spPr bwMode="auto">
                <a:xfrm>
                  <a:off x="2026" y="1172"/>
                  <a:ext cx="73" cy="49"/>
                </a:xfrm>
                <a:custGeom>
                  <a:avLst/>
                  <a:gdLst>
                    <a:gd name="T0" fmla="*/ 50 w 253"/>
                    <a:gd name="T1" fmla="*/ 49 h 181"/>
                    <a:gd name="T2" fmla="*/ 73 w 253"/>
                    <a:gd name="T3" fmla="*/ 49 h 181"/>
                    <a:gd name="T4" fmla="*/ 10 w 253"/>
                    <a:gd name="T5" fmla="*/ 0 h 181"/>
                    <a:gd name="T6" fmla="*/ 0 w 253"/>
                    <a:gd name="T7" fmla="*/ 0 h 181"/>
                    <a:gd name="T8" fmla="*/ 50 w 253"/>
                    <a:gd name="T9" fmla="*/ 49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3" h="181">
                      <a:moveTo>
                        <a:pt x="173" y="181"/>
                      </a:moveTo>
                      <a:lnTo>
                        <a:pt x="253" y="18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173" y="181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D6D6D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31" name="Freeform 908"/>
                <p:cNvSpPr>
                  <a:spLocks/>
                </p:cNvSpPr>
                <p:nvPr/>
              </p:nvSpPr>
              <p:spPr bwMode="auto">
                <a:xfrm>
                  <a:off x="2026" y="1172"/>
                  <a:ext cx="73" cy="49"/>
                </a:xfrm>
                <a:custGeom>
                  <a:avLst/>
                  <a:gdLst>
                    <a:gd name="T0" fmla="*/ 50 w 253"/>
                    <a:gd name="T1" fmla="*/ 49 h 181"/>
                    <a:gd name="T2" fmla="*/ 73 w 253"/>
                    <a:gd name="T3" fmla="*/ 49 h 181"/>
                    <a:gd name="T4" fmla="*/ 10 w 253"/>
                    <a:gd name="T5" fmla="*/ 0 h 181"/>
                    <a:gd name="T6" fmla="*/ 0 w 253"/>
                    <a:gd name="T7" fmla="*/ 0 h 181"/>
                    <a:gd name="T8" fmla="*/ 50 w 253"/>
                    <a:gd name="T9" fmla="*/ 49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3" h="181">
                      <a:moveTo>
                        <a:pt x="173" y="181"/>
                      </a:moveTo>
                      <a:lnTo>
                        <a:pt x="253" y="18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173" y="18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32" name="Freeform 909"/>
                <p:cNvSpPr>
                  <a:spLocks/>
                </p:cNvSpPr>
                <p:nvPr/>
              </p:nvSpPr>
              <p:spPr bwMode="auto">
                <a:xfrm>
                  <a:off x="1963" y="1201"/>
                  <a:ext cx="118" cy="6"/>
                </a:xfrm>
                <a:custGeom>
                  <a:avLst/>
                  <a:gdLst>
                    <a:gd name="T0" fmla="*/ 118 w 417"/>
                    <a:gd name="T1" fmla="*/ 6 h 25"/>
                    <a:gd name="T2" fmla="*/ 100 w 417"/>
                    <a:gd name="T3" fmla="*/ 6 h 25"/>
                    <a:gd name="T4" fmla="*/ 93 w 417"/>
                    <a:gd name="T5" fmla="*/ 0 h 25"/>
                    <a:gd name="T6" fmla="*/ 11 w 417"/>
                    <a:gd name="T7" fmla="*/ 0 h 25"/>
                    <a:gd name="T8" fmla="*/ 11 w 417"/>
                    <a:gd name="T9" fmla="*/ 6 h 25"/>
                    <a:gd name="T10" fmla="*/ 0 w 417"/>
                    <a:gd name="T11" fmla="*/ 6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7" h="25">
                      <a:moveTo>
                        <a:pt x="417" y="25"/>
                      </a:moveTo>
                      <a:lnTo>
                        <a:pt x="352" y="25"/>
                      </a:lnTo>
                      <a:lnTo>
                        <a:pt x="327" y="0"/>
                      </a:lnTo>
                      <a:lnTo>
                        <a:pt x="40" y="0"/>
                      </a:lnTo>
                      <a:lnTo>
                        <a:pt x="40" y="25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33" name="Rectangle 910"/>
                <p:cNvSpPr>
                  <a:spLocks noChangeArrowheads="1"/>
                </p:cNvSpPr>
                <p:nvPr/>
              </p:nvSpPr>
              <p:spPr bwMode="auto">
                <a:xfrm>
                  <a:off x="2006" y="1150"/>
                  <a:ext cx="4" cy="5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234" name="Rectangle 911"/>
                <p:cNvSpPr>
                  <a:spLocks noChangeArrowheads="1"/>
                </p:cNvSpPr>
                <p:nvPr/>
              </p:nvSpPr>
              <p:spPr bwMode="auto">
                <a:xfrm>
                  <a:off x="2008" y="1145"/>
                  <a:ext cx="4" cy="8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235" name="Rectangle 912"/>
                <p:cNvSpPr>
                  <a:spLocks noChangeArrowheads="1"/>
                </p:cNvSpPr>
                <p:nvPr/>
              </p:nvSpPr>
              <p:spPr bwMode="auto">
                <a:xfrm>
                  <a:off x="1993" y="1153"/>
                  <a:ext cx="19" cy="6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236" name="Freeform 913"/>
                <p:cNvSpPr>
                  <a:spLocks/>
                </p:cNvSpPr>
                <p:nvPr/>
              </p:nvSpPr>
              <p:spPr bwMode="auto">
                <a:xfrm>
                  <a:off x="1934" y="1231"/>
                  <a:ext cx="41" cy="71"/>
                </a:xfrm>
                <a:custGeom>
                  <a:avLst/>
                  <a:gdLst>
                    <a:gd name="T0" fmla="*/ 41 w 145"/>
                    <a:gd name="T1" fmla="*/ 51 h 283"/>
                    <a:gd name="T2" fmla="*/ 40 w 145"/>
                    <a:gd name="T3" fmla="*/ 71 h 283"/>
                    <a:gd name="T4" fmla="*/ 0 w 145"/>
                    <a:gd name="T5" fmla="*/ 19 h 283"/>
                    <a:gd name="T6" fmla="*/ 0 w 145"/>
                    <a:gd name="T7" fmla="*/ 0 h 283"/>
                    <a:gd name="T8" fmla="*/ 41 w 145"/>
                    <a:gd name="T9" fmla="*/ 51 h 2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5" h="283">
                      <a:moveTo>
                        <a:pt x="145" y="202"/>
                      </a:moveTo>
                      <a:lnTo>
                        <a:pt x="143" y="283"/>
                      </a:ln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145" y="202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37" name="Freeform 914"/>
                <p:cNvSpPr>
                  <a:spLocks/>
                </p:cNvSpPr>
                <p:nvPr/>
              </p:nvSpPr>
              <p:spPr bwMode="auto">
                <a:xfrm>
                  <a:off x="1934" y="1231"/>
                  <a:ext cx="41" cy="71"/>
                </a:xfrm>
                <a:custGeom>
                  <a:avLst/>
                  <a:gdLst>
                    <a:gd name="T0" fmla="*/ 41 w 145"/>
                    <a:gd name="T1" fmla="*/ 51 h 283"/>
                    <a:gd name="T2" fmla="*/ 40 w 145"/>
                    <a:gd name="T3" fmla="*/ 71 h 283"/>
                    <a:gd name="T4" fmla="*/ 0 w 145"/>
                    <a:gd name="T5" fmla="*/ 19 h 283"/>
                    <a:gd name="T6" fmla="*/ 0 w 145"/>
                    <a:gd name="T7" fmla="*/ 0 h 283"/>
                    <a:gd name="T8" fmla="*/ 41 w 145"/>
                    <a:gd name="T9" fmla="*/ 51 h 2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5" h="283">
                      <a:moveTo>
                        <a:pt x="145" y="202"/>
                      </a:moveTo>
                      <a:lnTo>
                        <a:pt x="143" y="283"/>
                      </a:ln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145" y="202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D6D6D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38" name="Freeform 915"/>
                <p:cNvSpPr>
                  <a:spLocks/>
                </p:cNvSpPr>
                <p:nvPr/>
              </p:nvSpPr>
              <p:spPr bwMode="auto">
                <a:xfrm>
                  <a:off x="1934" y="1231"/>
                  <a:ext cx="41" cy="71"/>
                </a:xfrm>
                <a:custGeom>
                  <a:avLst/>
                  <a:gdLst>
                    <a:gd name="T0" fmla="*/ 41 w 145"/>
                    <a:gd name="T1" fmla="*/ 51 h 283"/>
                    <a:gd name="T2" fmla="*/ 40 w 145"/>
                    <a:gd name="T3" fmla="*/ 71 h 283"/>
                    <a:gd name="T4" fmla="*/ 0 w 145"/>
                    <a:gd name="T5" fmla="*/ 19 h 283"/>
                    <a:gd name="T6" fmla="*/ 0 w 145"/>
                    <a:gd name="T7" fmla="*/ 0 h 283"/>
                    <a:gd name="T8" fmla="*/ 41 w 145"/>
                    <a:gd name="T9" fmla="*/ 51 h 2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5" h="283">
                      <a:moveTo>
                        <a:pt x="145" y="202"/>
                      </a:moveTo>
                      <a:lnTo>
                        <a:pt x="143" y="283"/>
                      </a:ln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145" y="20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39" name="Rectangle 916"/>
                <p:cNvSpPr>
                  <a:spLocks noChangeArrowheads="1"/>
                </p:cNvSpPr>
                <p:nvPr/>
              </p:nvSpPr>
              <p:spPr bwMode="auto">
                <a:xfrm>
                  <a:off x="1975" y="1281"/>
                  <a:ext cx="121" cy="24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240" name="Freeform 917"/>
                <p:cNvSpPr>
                  <a:spLocks/>
                </p:cNvSpPr>
                <p:nvPr/>
              </p:nvSpPr>
              <p:spPr bwMode="auto">
                <a:xfrm>
                  <a:off x="1933" y="1172"/>
                  <a:ext cx="40" cy="112"/>
                </a:xfrm>
                <a:custGeom>
                  <a:avLst/>
                  <a:gdLst>
                    <a:gd name="T0" fmla="*/ 40 w 146"/>
                    <a:gd name="T1" fmla="*/ 112 h 439"/>
                    <a:gd name="T2" fmla="*/ 0 w 146"/>
                    <a:gd name="T3" fmla="*/ 62 h 439"/>
                    <a:gd name="T4" fmla="*/ 0 w 146"/>
                    <a:gd name="T5" fmla="*/ 0 h 439"/>
                    <a:gd name="T6" fmla="*/ 40 w 146"/>
                    <a:gd name="T7" fmla="*/ 47 h 439"/>
                    <a:gd name="T8" fmla="*/ 40 w 146"/>
                    <a:gd name="T9" fmla="*/ 112 h 4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6" h="439">
                      <a:moveTo>
                        <a:pt x="146" y="439"/>
                      </a:moveTo>
                      <a:lnTo>
                        <a:pt x="0" y="242"/>
                      </a:lnTo>
                      <a:lnTo>
                        <a:pt x="0" y="0"/>
                      </a:lnTo>
                      <a:lnTo>
                        <a:pt x="146" y="186"/>
                      </a:lnTo>
                      <a:lnTo>
                        <a:pt x="146" y="4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41" name="Rectangle 918"/>
                <p:cNvSpPr>
                  <a:spLocks noChangeArrowheads="1"/>
                </p:cNvSpPr>
                <p:nvPr/>
              </p:nvSpPr>
              <p:spPr bwMode="auto">
                <a:xfrm>
                  <a:off x="1973" y="1221"/>
                  <a:ext cx="128" cy="66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242" name="Rectangle 919"/>
                <p:cNvSpPr>
                  <a:spLocks noChangeArrowheads="1"/>
                </p:cNvSpPr>
                <p:nvPr/>
              </p:nvSpPr>
              <p:spPr bwMode="auto">
                <a:xfrm>
                  <a:off x="2063" y="1237"/>
                  <a:ext cx="36" cy="27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243" name="Line 920"/>
                <p:cNvSpPr>
                  <a:spLocks noChangeShapeType="1"/>
                </p:cNvSpPr>
                <p:nvPr/>
              </p:nvSpPr>
              <p:spPr bwMode="auto">
                <a:xfrm>
                  <a:off x="2063" y="1252"/>
                  <a:ext cx="33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44" name="Line 921"/>
                <p:cNvSpPr>
                  <a:spLocks noChangeShapeType="1"/>
                </p:cNvSpPr>
                <p:nvPr/>
              </p:nvSpPr>
              <p:spPr bwMode="auto">
                <a:xfrm>
                  <a:off x="2071" y="1246"/>
                  <a:ext cx="0" cy="1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45" name="Line 922"/>
                <p:cNvSpPr>
                  <a:spLocks noChangeShapeType="1"/>
                </p:cNvSpPr>
                <p:nvPr/>
              </p:nvSpPr>
              <p:spPr bwMode="auto">
                <a:xfrm>
                  <a:off x="2079" y="1246"/>
                  <a:ext cx="1" cy="1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46" name="Line 923"/>
                <p:cNvSpPr>
                  <a:spLocks noChangeShapeType="1"/>
                </p:cNvSpPr>
                <p:nvPr/>
              </p:nvSpPr>
              <p:spPr bwMode="auto">
                <a:xfrm>
                  <a:off x="2089" y="1246"/>
                  <a:ext cx="1" cy="1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47" name="Rectangle 924"/>
                <p:cNvSpPr>
                  <a:spLocks noChangeArrowheads="1"/>
                </p:cNvSpPr>
                <p:nvPr/>
              </p:nvSpPr>
              <p:spPr bwMode="auto">
                <a:xfrm>
                  <a:off x="2063" y="1235"/>
                  <a:ext cx="36" cy="12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248" name="Rectangle 925"/>
                <p:cNvSpPr>
                  <a:spLocks noChangeArrowheads="1"/>
                </p:cNvSpPr>
                <p:nvPr/>
              </p:nvSpPr>
              <p:spPr bwMode="auto">
                <a:xfrm>
                  <a:off x="2078" y="1238"/>
                  <a:ext cx="18" cy="8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249" name="Freeform 926"/>
                <p:cNvSpPr>
                  <a:spLocks/>
                </p:cNvSpPr>
                <p:nvPr/>
              </p:nvSpPr>
              <p:spPr bwMode="auto">
                <a:xfrm>
                  <a:off x="2066" y="1238"/>
                  <a:ext cx="5" cy="8"/>
                </a:xfrm>
                <a:custGeom>
                  <a:avLst/>
                  <a:gdLst>
                    <a:gd name="T0" fmla="*/ 0 w 19"/>
                    <a:gd name="T1" fmla="*/ 4 h 31"/>
                    <a:gd name="T2" fmla="*/ 1 w 19"/>
                    <a:gd name="T3" fmla="*/ 1 h 31"/>
                    <a:gd name="T4" fmla="*/ 2 w 19"/>
                    <a:gd name="T5" fmla="*/ 0 h 31"/>
                    <a:gd name="T6" fmla="*/ 4 w 19"/>
                    <a:gd name="T7" fmla="*/ 1 h 31"/>
                    <a:gd name="T8" fmla="*/ 5 w 19"/>
                    <a:gd name="T9" fmla="*/ 4 h 31"/>
                    <a:gd name="T10" fmla="*/ 5 w 19"/>
                    <a:gd name="T11" fmla="*/ 5 h 31"/>
                    <a:gd name="T12" fmla="*/ 4 w 19"/>
                    <a:gd name="T13" fmla="*/ 6 h 31"/>
                    <a:gd name="T14" fmla="*/ 3 w 19"/>
                    <a:gd name="T15" fmla="*/ 8 h 31"/>
                    <a:gd name="T16" fmla="*/ 2 w 19"/>
                    <a:gd name="T17" fmla="*/ 8 h 31"/>
                    <a:gd name="T18" fmla="*/ 1 w 19"/>
                    <a:gd name="T19" fmla="*/ 8 h 31"/>
                    <a:gd name="T20" fmla="*/ 1 w 19"/>
                    <a:gd name="T21" fmla="*/ 6 h 31"/>
                    <a:gd name="T22" fmla="*/ 0 w 19"/>
                    <a:gd name="T23" fmla="*/ 4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9" h="31">
                      <a:moveTo>
                        <a:pt x="0" y="15"/>
                      </a:move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15" y="4"/>
                      </a:lnTo>
                      <a:lnTo>
                        <a:pt x="19" y="15"/>
                      </a:lnTo>
                      <a:lnTo>
                        <a:pt x="19" y="20"/>
                      </a:lnTo>
                      <a:lnTo>
                        <a:pt x="15" y="25"/>
                      </a:lnTo>
                      <a:lnTo>
                        <a:pt x="13" y="31"/>
                      </a:lnTo>
                      <a:lnTo>
                        <a:pt x="7" y="31"/>
                      </a:lnTo>
                      <a:lnTo>
                        <a:pt x="5" y="31"/>
                      </a:lnTo>
                      <a:lnTo>
                        <a:pt x="2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50" name="Line 927"/>
                <p:cNvSpPr>
                  <a:spLocks noChangeShapeType="1"/>
                </p:cNvSpPr>
                <p:nvPr/>
              </p:nvSpPr>
              <p:spPr bwMode="auto">
                <a:xfrm>
                  <a:off x="2066" y="124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51" name="Line 928"/>
                <p:cNvSpPr>
                  <a:spLocks noChangeShapeType="1"/>
                </p:cNvSpPr>
                <p:nvPr/>
              </p:nvSpPr>
              <p:spPr bwMode="auto">
                <a:xfrm>
                  <a:off x="2075" y="1249"/>
                  <a:ext cx="1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52" name="Line 929"/>
                <p:cNvSpPr>
                  <a:spLocks noChangeShapeType="1"/>
                </p:cNvSpPr>
                <p:nvPr/>
              </p:nvSpPr>
              <p:spPr bwMode="auto">
                <a:xfrm>
                  <a:off x="2084" y="124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53" name="Line 930"/>
                <p:cNvSpPr>
                  <a:spLocks noChangeShapeType="1"/>
                </p:cNvSpPr>
                <p:nvPr/>
              </p:nvSpPr>
              <p:spPr bwMode="auto">
                <a:xfrm>
                  <a:off x="2091" y="1249"/>
                  <a:ext cx="4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54" name="Line 931"/>
                <p:cNvSpPr>
                  <a:spLocks noChangeShapeType="1"/>
                </p:cNvSpPr>
                <p:nvPr/>
              </p:nvSpPr>
              <p:spPr bwMode="auto">
                <a:xfrm>
                  <a:off x="2066" y="1256"/>
                  <a:ext cx="3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55" name="Line 932"/>
                <p:cNvSpPr>
                  <a:spLocks noChangeShapeType="1"/>
                </p:cNvSpPr>
                <p:nvPr/>
              </p:nvSpPr>
              <p:spPr bwMode="auto">
                <a:xfrm>
                  <a:off x="2075" y="125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56" name="Line 933"/>
                <p:cNvSpPr>
                  <a:spLocks noChangeShapeType="1"/>
                </p:cNvSpPr>
                <p:nvPr/>
              </p:nvSpPr>
              <p:spPr bwMode="auto">
                <a:xfrm>
                  <a:off x="2084" y="1256"/>
                  <a:ext cx="3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57" name="Line 934"/>
                <p:cNvSpPr>
                  <a:spLocks noChangeShapeType="1"/>
                </p:cNvSpPr>
                <p:nvPr/>
              </p:nvSpPr>
              <p:spPr bwMode="auto">
                <a:xfrm>
                  <a:off x="2091" y="1256"/>
                  <a:ext cx="4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58" name="Rectangle 935"/>
                <p:cNvSpPr>
                  <a:spLocks noChangeArrowheads="1"/>
                </p:cNvSpPr>
                <p:nvPr/>
              </p:nvSpPr>
              <p:spPr bwMode="auto">
                <a:xfrm>
                  <a:off x="1990" y="1246"/>
                  <a:ext cx="71" cy="3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259" name="Rectangle 936"/>
                <p:cNvSpPr>
                  <a:spLocks noChangeArrowheads="1"/>
                </p:cNvSpPr>
                <p:nvPr/>
              </p:nvSpPr>
              <p:spPr bwMode="auto">
                <a:xfrm>
                  <a:off x="2012" y="1281"/>
                  <a:ext cx="81" cy="9"/>
                </a:xfrm>
                <a:prstGeom prst="rect">
                  <a:avLst/>
                </a:prstGeom>
                <a:solidFill>
                  <a:srgbClr val="BFBFB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260" name="Freeform 937"/>
                <p:cNvSpPr>
                  <a:spLocks/>
                </p:cNvSpPr>
                <p:nvPr/>
              </p:nvSpPr>
              <p:spPr bwMode="auto">
                <a:xfrm>
                  <a:off x="1992" y="1255"/>
                  <a:ext cx="99" cy="26"/>
                </a:xfrm>
                <a:custGeom>
                  <a:avLst/>
                  <a:gdLst>
                    <a:gd name="T0" fmla="*/ 22 w 349"/>
                    <a:gd name="T1" fmla="*/ 25 h 106"/>
                    <a:gd name="T2" fmla="*/ 99 w 349"/>
                    <a:gd name="T3" fmla="*/ 26 h 106"/>
                    <a:gd name="T4" fmla="*/ 68 w 349"/>
                    <a:gd name="T5" fmla="*/ 0 h 106"/>
                    <a:gd name="T6" fmla="*/ 0 w 349"/>
                    <a:gd name="T7" fmla="*/ 0 h 106"/>
                    <a:gd name="T8" fmla="*/ 22 w 349"/>
                    <a:gd name="T9" fmla="*/ 25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9" h="106">
                      <a:moveTo>
                        <a:pt x="78" y="101"/>
                      </a:moveTo>
                      <a:lnTo>
                        <a:pt x="349" y="106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78" y="101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61" name="Freeform 938"/>
                <p:cNvSpPr>
                  <a:spLocks/>
                </p:cNvSpPr>
                <p:nvPr/>
              </p:nvSpPr>
              <p:spPr bwMode="auto">
                <a:xfrm>
                  <a:off x="1992" y="1255"/>
                  <a:ext cx="99" cy="26"/>
                </a:xfrm>
                <a:custGeom>
                  <a:avLst/>
                  <a:gdLst>
                    <a:gd name="T0" fmla="*/ 22 w 349"/>
                    <a:gd name="T1" fmla="*/ 25 h 106"/>
                    <a:gd name="T2" fmla="*/ 99 w 349"/>
                    <a:gd name="T3" fmla="*/ 26 h 106"/>
                    <a:gd name="T4" fmla="*/ 68 w 349"/>
                    <a:gd name="T5" fmla="*/ 0 h 106"/>
                    <a:gd name="T6" fmla="*/ 0 w 349"/>
                    <a:gd name="T7" fmla="*/ 0 h 106"/>
                    <a:gd name="T8" fmla="*/ 22 w 349"/>
                    <a:gd name="T9" fmla="*/ 25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9" h="106">
                      <a:moveTo>
                        <a:pt x="78" y="101"/>
                      </a:moveTo>
                      <a:lnTo>
                        <a:pt x="349" y="106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78" y="101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D6D6D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62" name="Freeform 939"/>
                <p:cNvSpPr>
                  <a:spLocks/>
                </p:cNvSpPr>
                <p:nvPr/>
              </p:nvSpPr>
              <p:spPr bwMode="auto">
                <a:xfrm>
                  <a:off x="1992" y="1255"/>
                  <a:ext cx="99" cy="26"/>
                </a:xfrm>
                <a:custGeom>
                  <a:avLst/>
                  <a:gdLst>
                    <a:gd name="T0" fmla="*/ 22 w 349"/>
                    <a:gd name="T1" fmla="*/ 25 h 106"/>
                    <a:gd name="T2" fmla="*/ 99 w 349"/>
                    <a:gd name="T3" fmla="*/ 26 h 106"/>
                    <a:gd name="T4" fmla="*/ 68 w 349"/>
                    <a:gd name="T5" fmla="*/ 0 h 106"/>
                    <a:gd name="T6" fmla="*/ 0 w 349"/>
                    <a:gd name="T7" fmla="*/ 0 h 106"/>
                    <a:gd name="T8" fmla="*/ 22 w 349"/>
                    <a:gd name="T9" fmla="*/ 25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9" h="106">
                      <a:moveTo>
                        <a:pt x="78" y="101"/>
                      </a:moveTo>
                      <a:lnTo>
                        <a:pt x="349" y="106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78" y="10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63" name="Freeform 940"/>
                <p:cNvSpPr>
                  <a:spLocks/>
                </p:cNvSpPr>
                <p:nvPr/>
              </p:nvSpPr>
              <p:spPr bwMode="auto">
                <a:xfrm>
                  <a:off x="1990" y="1264"/>
                  <a:ext cx="22" cy="32"/>
                </a:xfrm>
                <a:custGeom>
                  <a:avLst/>
                  <a:gdLst>
                    <a:gd name="T0" fmla="*/ 0 w 79"/>
                    <a:gd name="T1" fmla="*/ 9 h 130"/>
                    <a:gd name="T2" fmla="*/ 22 w 79"/>
                    <a:gd name="T3" fmla="*/ 32 h 130"/>
                    <a:gd name="T4" fmla="*/ 21 w 79"/>
                    <a:gd name="T5" fmla="*/ 23 h 130"/>
                    <a:gd name="T6" fmla="*/ 0 w 79"/>
                    <a:gd name="T7" fmla="*/ 0 h 130"/>
                    <a:gd name="T8" fmla="*/ 0 w 79"/>
                    <a:gd name="T9" fmla="*/ 9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30">
                      <a:moveTo>
                        <a:pt x="0" y="35"/>
                      </a:moveTo>
                      <a:lnTo>
                        <a:pt x="79" y="130"/>
                      </a:lnTo>
                      <a:lnTo>
                        <a:pt x="76" y="95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64" name="Rectangle 941"/>
                <p:cNvSpPr>
                  <a:spLocks noChangeArrowheads="1"/>
                </p:cNvSpPr>
                <p:nvPr/>
              </p:nvSpPr>
              <p:spPr bwMode="auto">
                <a:xfrm>
                  <a:off x="2012" y="1288"/>
                  <a:ext cx="81" cy="10"/>
                </a:xfrm>
                <a:prstGeom prst="rect">
                  <a:avLst/>
                </a:prstGeom>
                <a:solidFill>
                  <a:srgbClr val="80808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4265" name="Freeform 942"/>
                <p:cNvSpPr>
                  <a:spLocks/>
                </p:cNvSpPr>
                <p:nvPr/>
              </p:nvSpPr>
              <p:spPr bwMode="auto">
                <a:xfrm>
                  <a:off x="2010" y="1255"/>
                  <a:ext cx="22" cy="22"/>
                </a:xfrm>
                <a:custGeom>
                  <a:avLst/>
                  <a:gdLst>
                    <a:gd name="T0" fmla="*/ 7 w 78"/>
                    <a:gd name="T1" fmla="*/ 6 h 91"/>
                    <a:gd name="T2" fmla="*/ 7 w 78"/>
                    <a:gd name="T3" fmla="*/ 7 h 91"/>
                    <a:gd name="T4" fmla="*/ 15 w 78"/>
                    <a:gd name="T5" fmla="*/ 0 h 91"/>
                    <a:gd name="T6" fmla="*/ 0 w 78"/>
                    <a:gd name="T7" fmla="*/ 0 h 91"/>
                    <a:gd name="T8" fmla="*/ 22 w 78"/>
                    <a:gd name="T9" fmla="*/ 22 h 91"/>
                    <a:gd name="T10" fmla="*/ 7 w 78"/>
                    <a:gd name="T11" fmla="*/ 6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8" h="91">
                      <a:moveTo>
                        <a:pt x="26" y="26"/>
                      </a:moveTo>
                      <a:lnTo>
                        <a:pt x="26" y="3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78" y="91"/>
                      </a:lnTo>
                      <a:lnTo>
                        <a:pt x="26" y="2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66" name="Freeform 943"/>
                <p:cNvSpPr>
                  <a:spLocks/>
                </p:cNvSpPr>
                <p:nvPr/>
              </p:nvSpPr>
              <p:spPr bwMode="auto">
                <a:xfrm>
                  <a:off x="2010" y="1255"/>
                  <a:ext cx="22" cy="22"/>
                </a:xfrm>
                <a:custGeom>
                  <a:avLst/>
                  <a:gdLst>
                    <a:gd name="T0" fmla="*/ 7 w 78"/>
                    <a:gd name="T1" fmla="*/ 6 h 91"/>
                    <a:gd name="T2" fmla="*/ 7 w 78"/>
                    <a:gd name="T3" fmla="*/ 7 h 91"/>
                    <a:gd name="T4" fmla="*/ 15 w 78"/>
                    <a:gd name="T5" fmla="*/ 0 h 91"/>
                    <a:gd name="T6" fmla="*/ 0 w 78"/>
                    <a:gd name="T7" fmla="*/ 0 h 91"/>
                    <a:gd name="T8" fmla="*/ 22 w 78"/>
                    <a:gd name="T9" fmla="*/ 22 h 91"/>
                    <a:gd name="T10" fmla="*/ 7 w 78"/>
                    <a:gd name="T11" fmla="*/ 6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8" h="91">
                      <a:moveTo>
                        <a:pt x="26" y="26"/>
                      </a:moveTo>
                      <a:lnTo>
                        <a:pt x="26" y="3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78" y="91"/>
                      </a:lnTo>
                      <a:lnTo>
                        <a:pt x="26" y="2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67" name="Freeform 944"/>
                <p:cNvSpPr>
                  <a:spLocks/>
                </p:cNvSpPr>
                <p:nvPr/>
              </p:nvSpPr>
              <p:spPr bwMode="auto">
                <a:xfrm>
                  <a:off x="2010" y="1255"/>
                  <a:ext cx="22" cy="22"/>
                </a:xfrm>
                <a:custGeom>
                  <a:avLst/>
                  <a:gdLst>
                    <a:gd name="T0" fmla="*/ 7 w 78"/>
                    <a:gd name="T1" fmla="*/ 6 h 91"/>
                    <a:gd name="T2" fmla="*/ 7 w 78"/>
                    <a:gd name="T3" fmla="*/ 7 h 91"/>
                    <a:gd name="T4" fmla="*/ 15 w 78"/>
                    <a:gd name="T5" fmla="*/ 0 h 91"/>
                    <a:gd name="T6" fmla="*/ 0 w 78"/>
                    <a:gd name="T7" fmla="*/ 0 h 91"/>
                    <a:gd name="T8" fmla="*/ 22 w 78"/>
                    <a:gd name="T9" fmla="*/ 22 h 91"/>
                    <a:gd name="T10" fmla="*/ 7 w 78"/>
                    <a:gd name="T11" fmla="*/ 6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8" h="91">
                      <a:moveTo>
                        <a:pt x="26" y="26"/>
                      </a:moveTo>
                      <a:lnTo>
                        <a:pt x="26" y="3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78" y="91"/>
                      </a:lnTo>
                      <a:lnTo>
                        <a:pt x="26" y="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68" name="Freeform 945"/>
                <p:cNvSpPr>
                  <a:spLocks/>
                </p:cNvSpPr>
                <p:nvPr/>
              </p:nvSpPr>
              <p:spPr bwMode="auto">
                <a:xfrm>
                  <a:off x="2006" y="1255"/>
                  <a:ext cx="26" cy="23"/>
                </a:xfrm>
                <a:custGeom>
                  <a:avLst/>
                  <a:gdLst>
                    <a:gd name="T0" fmla="*/ 26 w 90"/>
                    <a:gd name="T1" fmla="*/ 23 h 96"/>
                    <a:gd name="T2" fmla="*/ 22 w 90"/>
                    <a:gd name="T3" fmla="*/ 22 h 96"/>
                    <a:gd name="T4" fmla="*/ 3 w 90"/>
                    <a:gd name="T5" fmla="*/ 5 h 96"/>
                    <a:gd name="T6" fmla="*/ 0 w 90"/>
                    <a:gd name="T7" fmla="*/ 0 h 96"/>
                    <a:gd name="T8" fmla="*/ 26 w 90"/>
                    <a:gd name="T9" fmla="*/ 23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0" h="96">
                      <a:moveTo>
                        <a:pt x="90" y="96"/>
                      </a:moveTo>
                      <a:lnTo>
                        <a:pt x="75" y="91"/>
                      </a:lnTo>
                      <a:lnTo>
                        <a:pt x="10" y="20"/>
                      </a:lnTo>
                      <a:lnTo>
                        <a:pt x="0" y="0"/>
                      </a:lnTo>
                      <a:lnTo>
                        <a:pt x="90" y="9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69" name="Freeform 946"/>
                <p:cNvSpPr>
                  <a:spLocks/>
                </p:cNvSpPr>
                <p:nvPr/>
              </p:nvSpPr>
              <p:spPr bwMode="auto">
                <a:xfrm>
                  <a:off x="2006" y="1255"/>
                  <a:ext cx="26" cy="23"/>
                </a:xfrm>
                <a:custGeom>
                  <a:avLst/>
                  <a:gdLst>
                    <a:gd name="T0" fmla="*/ 26 w 90"/>
                    <a:gd name="T1" fmla="*/ 23 h 96"/>
                    <a:gd name="T2" fmla="*/ 22 w 90"/>
                    <a:gd name="T3" fmla="*/ 22 h 96"/>
                    <a:gd name="T4" fmla="*/ 3 w 90"/>
                    <a:gd name="T5" fmla="*/ 5 h 96"/>
                    <a:gd name="T6" fmla="*/ 0 w 90"/>
                    <a:gd name="T7" fmla="*/ 0 h 96"/>
                    <a:gd name="T8" fmla="*/ 26 w 90"/>
                    <a:gd name="T9" fmla="*/ 23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0" h="96">
                      <a:moveTo>
                        <a:pt x="90" y="96"/>
                      </a:moveTo>
                      <a:lnTo>
                        <a:pt x="75" y="91"/>
                      </a:lnTo>
                      <a:lnTo>
                        <a:pt x="10" y="20"/>
                      </a:lnTo>
                      <a:lnTo>
                        <a:pt x="0" y="0"/>
                      </a:lnTo>
                      <a:lnTo>
                        <a:pt x="90" y="9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70" name="Freeform 947"/>
                <p:cNvSpPr>
                  <a:spLocks/>
                </p:cNvSpPr>
                <p:nvPr/>
              </p:nvSpPr>
              <p:spPr bwMode="auto">
                <a:xfrm>
                  <a:off x="2006" y="1255"/>
                  <a:ext cx="26" cy="23"/>
                </a:xfrm>
                <a:custGeom>
                  <a:avLst/>
                  <a:gdLst>
                    <a:gd name="T0" fmla="*/ 26 w 90"/>
                    <a:gd name="T1" fmla="*/ 23 h 96"/>
                    <a:gd name="T2" fmla="*/ 22 w 90"/>
                    <a:gd name="T3" fmla="*/ 22 h 96"/>
                    <a:gd name="T4" fmla="*/ 3 w 90"/>
                    <a:gd name="T5" fmla="*/ 5 h 96"/>
                    <a:gd name="T6" fmla="*/ 0 w 90"/>
                    <a:gd name="T7" fmla="*/ 0 h 96"/>
                    <a:gd name="T8" fmla="*/ 26 w 90"/>
                    <a:gd name="T9" fmla="*/ 23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0" h="96">
                      <a:moveTo>
                        <a:pt x="90" y="96"/>
                      </a:moveTo>
                      <a:lnTo>
                        <a:pt x="75" y="91"/>
                      </a:lnTo>
                      <a:lnTo>
                        <a:pt x="10" y="20"/>
                      </a:lnTo>
                      <a:lnTo>
                        <a:pt x="0" y="0"/>
                      </a:lnTo>
                      <a:lnTo>
                        <a:pt x="90" y="9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71" name="Freeform 948"/>
                <p:cNvSpPr>
                  <a:spLocks/>
                </p:cNvSpPr>
                <p:nvPr/>
              </p:nvSpPr>
              <p:spPr bwMode="auto">
                <a:xfrm>
                  <a:off x="2045" y="1258"/>
                  <a:ext cx="26" cy="23"/>
                </a:xfrm>
                <a:custGeom>
                  <a:avLst/>
                  <a:gdLst>
                    <a:gd name="T0" fmla="*/ 3 w 86"/>
                    <a:gd name="T1" fmla="*/ 0 h 91"/>
                    <a:gd name="T2" fmla="*/ 26 w 86"/>
                    <a:gd name="T3" fmla="*/ 23 h 91"/>
                    <a:gd name="T4" fmla="*/ 22 w 86"/>
                    <a:gd name="T5" fmla="*/ 23 h 91"/>
                    <a:gd name="T6" fmla="*/ 0 w 86"/>
                    <a:gd name="T7" fmla="*/ 1 h 91"/>
                    <a:gd name="T8" fmla="*/ 3 w 86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">
                      <a:moveTo>
                        <a:pt x="11" y="0"/>
                      </a:moveTo>
                      <a:lnTo>
                        <a:pt x="86" y="91"/>
                      </a:lnTo>
                      <a:lnTo>
                        <a:pt x="73" y="91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72" name="Freeform 949"/>
                <p:cNvSpPr>
                  <a:spLocks/>
                </p:cNvSpPr>
                <p:nvPr/>
              </p:nvSpPr>
              <p:spPr bwMode="auto">
                <a:xfrm>
                  <a:off x="2045" y="1258"/>
                  <a:ext cx="26" cy="23"/>
                </a:xfrm>
                <a:custGeom>
                  <a:avLst/>
                  <a:gdLst>
                    <a:gd name="T0" fmla="*/ 3 w 86"/>
                    <a:gd name="T1" fmla="*/ 0 h 91"/>
                    <a:gd name="T2" fmla="*/ 26 w 86"/>
                    <a:gd name="T3" fmla="*/ 23 h 91"/>
                    <a:gd name="T4" fmla="*/ 22 w 86"/>
                    <a:gd name="T5" fmla="*/ 23 h 91"/>
                    <a:gd name="T6" fmla="*/ 0 w 86"/>
                    <a:gd name="T7" fmla="*/ 1 h 91"/>
                    <a:gd name="T8" fmla="*/ 3 w 86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">
                      <a:moveTo>
                        <a:pt x="11" y="0"/>
                      </a:moveTo>
                      <a:lnTo>
                        <a:pt x="86" y="91"/>
                      </a:lnTo>
                      <a:lnTo>
                        <a:pt x="73" y="91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73" name="Freeform 950"/>
                <p:cNvSpPr>
                  <a:spLocks/>
                </p:cNvSpPr>
                <p:nvPr/>
              </p:nvSpPr>
              <p:spPr bwMode="auto">
                <a:xfrm>
                  <a:off x="2045" y="1258"/>
                  <a:ext cx="26" cy="23"/>
                </a:xfrm>
                <a:custGeom>
                  <a:avLst/>
                  <a:gdLst>
                    <a:gd name="T0" fmla="*/ 3 w 86"/>
                    <a:gd name="T1" fmla="*/ 0 h 91"/>
                    <a:gd name="T2" fmla="*/ 26 w 86"/>
                    <a:gd name="T3" fmla="*/ 23 h 91"/>
                    <a:gd name="T4" fmla="*/ 22 w 86"/>
                    <a:gd name="T5" fmla="*/ 23 h 91"/>
                    <a:gd name="T6" fmla="*/ 0 w 86"/>
                    <a:gd name="T7" fmla="*/ 1 h 91"/>
                    <a:gd name="T8" fmla="*/ 3 w 86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">
                      <a:moveTo>
                        <a:pt x="11" y="0"/>
                      </a:moveTo>
                      <a:lnTo>
                        <a:pt x="86" y="91"/>
                      </a:lnTo>
                      <a:lnTo>
                        <a:pt x="73" y="91"/>
                      </a:lnTo>
                      <a:lnTo>
                        <a:pt x="0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74" name="Freeform 951"/>
                <p:cNvSpPr>
                  <a:spLocks/>
                </p:cNvSpPr>
                <p:nvPr/>
              </p:nvSpPr>
              <p:spPr bwMode="auto">
                <a:xfrm>
                  <a:off x="2031" y="1255"/>
                  <a:ext cx="37" cy="22"/>
                </a:xfrm>
                <a:custGeom>
                  <a:avLst/>
                  <a:gdLst>
                    <a:gd name="T0" fmla="*/ 15 w 130"/>
                    <a:gd name="T1" fmla="*/ 0 h 91"/>
                    <a:gd name="T2" fmla="*/ 37 w 130"/>
                    <a:gd name="T3" fmla="*/ 22 h 91"/>
                    <a:gd name="T4" fmla="*/ 22 w 130"/>
                    <a:gd name="T5" fmla="*/ 7 h 91"/>
                    <a:gd name="T6" fmla="*/ 0 w 130"/>
                    <a:gd name="T7" fmla="*/ 0 h 91"/>
                    <a:gd name="T8" fmla="*/ 15 w 130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0" h="91">
                      <a:moveTo>
                        <a:pt x="54" y="0"/>
                      </a:moveTo>
                      <a:lnTo>
                        <a:pt x="130" y="91"/>
                      </a:lnTo>
                      <a:lnTo>
                        <a:pt x="76" y="30"/>
                      </a:lnTo>
                      <a:lnTo>
                        <a:pt x="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75" name="Freeform 952"/>
                <p:cNvSpPr>
                  <a:spLocks/>
                </p:cNvSpPr>
                <p:nvPr/>
              </p:nvSpPr>
              <p:spPr bwMode="auto">
                <a:xfrm>
                  <a:off x="2002" y="1269"/>
                  <a:ext cx="88" cy="12"/>
                </a:xfrm>
                <a:custGeom>
                  <a:avLst/>
                  <a:gdLst>
                    <a:gd name="T0" fmla="*/ 10 w 305"/>
                    <a:gd name="T1" fmla="*/ 12 h 45"/>
                    <a:gd name="T2" fmla="*/ 88 w 305"/>
                    <a:gd name="T3" fmla="*/ 12 h 45"/>
                    <a:gd name="T4" fmla="*/ 75 w 305"/>
                    <a:gd name="T5" fmla="*/ 0 h 45"/>
                    <a:gd name="T6" fmla="*/ 0 w 305"/>
                    <a:gd name="T7" fmla="*/ 0 h 45"/>
                    <a:gd name="T8" fmla="*/ 10 w 305"/>
                    <a:gd name="T9" fmla="*/ 12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5" h="45">
                      <a:moveTo>
                        <a:pt x="36" y="45"/>
                      </a:moveTo>
                      <a:lnTo>
                        <a:pt x="305" y="45"/>
                      </a:lnTo>
                      <a:lnTo>
                        <a:pt x="261" y="0"/>
                      </a:lnTo>
                      <a:lnTo>
                        <a:pt x="0" y="0"/>
                      </a:lnTo>
                      <a:lnTo>
                        <a:pt x="36" y="4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76" name="Freeform 953"/>
                <p:cNvSpPr>
                  <a:spLocks/>
                </p:cNvSpPr>
                <p:nvPr/>
              </p:nvSpPr>
              <p:spPr bwMode="auto">
                <a:xfrm>
                  <a:off x="2002" y="1269"/>
                  <a:ext cx="88" cy="12"/>
                </a:xfrm>
                <a:custGeom>
                  <a:avLst/>
                  <a:gdLst>
                    <a:gd name="T0" fmla="*/ 10 w 305"/>
                    <a:gd name="T1" fmla="*/ 12 h 45"/>
                    <a:gd name="T2" fmla="*/ 88 w 305"/>
                    <a:gd name="T3" fmla="*/ 12 h 45"/>
                    <a:gd name="T4" fmla="*/ 75 w 305"/>
                    <a:gd name="T5" fmla="*/ 0 h 45"/>
                    <a:gd name="T6" fmla="*/ 0 w 305"/>
                    <a:gd name="T7" fmla="*/ 0 h 45"/>
                    <a:gd name="T8" fmla="*/ 10 w 305"/>
                    <a:gd name="T9" fmla="*/ 12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5" h="45">
                      <a:moveTo>
                        <a:pt x="36" y="45"/>
                      </a:moveTo>
                      <a:lnTo>
                        <a:pt x="305" y="45"/>
                      </a:lnTo>
                      <a:lnTo>
                        <a:pt x="261" y="0"/>
                      </a:lnTo>
                      <a:lnTo>
                        <a:pt x="0" y="0"/>
                      </a:lnTo>
                      <a:lnTo>
                        <a:pt x="36" y="45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77" name="Freeform 954"/>
                <p:cNvSpPr>
                  <a:spLocks/>
                </p:cNvSpPr>
                <p:nvPr/>
              </p:nvSpPr>
              <p:spPr bwMode="auto">
                <a:xfrm>
                  <a:off x="1933" y="1172"/>
                  <a:ext cx="166" cy="50"/>
                </a:xfrm>
                <a:custGeom>
                  <a:avLst/>
                  <a:gdLst>
                    <a:gd name="T0" fmla="*/ 43 w 585"/>
                    <a:gd name="T1" fmla="*/ 50 h 191"/>
                    <a:gd name="T2" fmla="*/ 166 w 585"/>
                    <a:gd name="T3" fmla="*/ 49 h 191"/>
                    <a:gd name="T4" fmla="*/ 104 w 585"/>
                    <a:gd name="T5" fmla="*/ 0 h 191"/>
                    <a:gd name="T6" fmla="*/ 0 w 585"/>
                    <a:gd name="T7" fmla="*/ 0 h 191"/>
                    <a:gd name="T8" fmla="*/ 43 w 585"/>
                    <a:gd name="T9" fmla="*/ 5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5" h="191">
                      <a:moveTo>
                        <a:pt x="152" y="191"/>
                      </a:moveTo>
                      <a:lnTo>
                        <a:pt x="585" y="186"/>
                      </a:lnTo>
                      <a:lnTo>
                        <a:pt x="365" y="0"/>
                      </a:lnTo>
                      <a:lnTo>
                        <a:pt x="0" y="0"/>
                      </a:lnTo>
                      <a:lnTo>
                        <a:pt x="152" y="1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78" name="Freeform 955"/>
                <p:cNvSpPr>
                  <a:spLocks/>
                </p:cNvSpPr>
                <p:nvPr/>
              </p:nvSpPr>
              <p:spPr bwMode="auto">
                <a:xfrm>
                  <a:off x="1933" y="1172"/>
                  <a:ext cx="166" cy="50"/>
                </a:xfrm>
                <a:custGeom>
                  <a:avLst/>
                  <a:gdLst>
                    <a:gd name="T0" fmla="*/ 43 w 585"/>
                    <a:gd name="T1" fmla="*/ 50 h 191"/>
                    <a:gd name="T2" fmla="*/ 166 w 585"/>
                    <a:gd name="T3" fmla="*/ 49 h 191"/>
                    <a:gd name="T4" fmla="*/ 104 w 585"/>
                    <a:gd name="T5" fmla="*/ 0 h 191"/>
                    <a:gd name="T6" fmla="*/ 0 w 585"/>
                    <a:gd name="T7" fmla="*/ 0 h 191"/>
                    <a:gd name="T8" fmla="*/ 43 w 585"/>
                    <a:gd name="T9" fmla="*/ 5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5" h="191">
                      <a:moveTo>
                        <a:pt x="152" y="191"/>
                      </a:moveTo>
                      <a:lnTo>
                        <a:pt x="585" y="186"/>
                      </a:lnTo>
                      <a:lnTo>
                        <a:pt x="365" y="0"/>
                      </a:lnTo>
                      <a:lnTo>
                        <a:pt x="0" y="0"/>
                      </a:lnTo>
                      <a:lnTo>
                        <a:pt x="152" y="191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79" name="Freeform 956"/>
                <p:cNvSpPr>
                  <a:spLocks/>
                </p:cNvSpPr>
                <p:nvPr/>
              </p:nvSpPr>
              <p:spPr bwMode="auto">
                <a:xfrm>
                  <a:off x="1933" y="1172"/>
                  <a:ext cx="166" cy="50"/>
                </a:xfrm>
                <a:custGeom>
                  <a:avLst/>
                  <a:gdLst>
                    <a:gd name="T0" fmla="*/ 43 w 585"/>
                    <a:gd name="T1" fmla="*/ 50 h 191"/>
                    <a:gd name="T2" fmla="*/ 166 w 585"/>
                    <a:gd name="T3" fmla="*/ 49 h 191"/>
                    <a:gd name="T4" fmla="*/ 104 w 585"/>
                    <a:gd name="T5" fmla="*/ 0 h 191"/>
                    <a:gd name="T6" fmla="*/ 0 w 585"/>
                    <a:gd name="T7" fmla="*/ 0 h 191"/>
                    <a:gd name="T8" fmla="*/ 43 w 585"/>
                    <a:gd name="T9" fmla="*/ 5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5" h="191">
                      <a:moveTo>
                        <a:pt x="152" y="191"/>
                      </a:moveTo>
                      <a:lnTo>
                        <a:pt x="585" y="186"/>
                      </a:lnTo>
                      <a:lnTo>
                        <a:pt x="365" y="0"/>
                      </a:lnTo>
                      <a:lnTo>
                        <a:pt x="0" y="0"/>
                      </a:lnTo>
                      <a:lnTo>
                        <a:pt x="152" y="19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80" name="Line 957"/>
                <p:cNvSpPr>
                  <a:spLocks noChangeShapeType="1"/>
                </p:cNvSpPr>
                <p:nvPr/>
              </p:nvSpPr>
              <p:spPr bwMode="auto">
                <a:xfrm flipV="1">
                  <a:off x="1973" y="1221"/>
                  <a:ext cx="2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81" name="Freeform 958"/>
                <p:cNvSpPr>
                  <a:spLocks/>
                </p:cNvSpPr>
                <p:nvPr/>
              </p:nvSpPr>
              <p:spPr bwMode="auto">
                <a:xfrm>
                  <a:off x="1946" y="1163"/>
                  <a:ext cx="46" cy="65"/>
                </a:xfrm>
                <a:custGeom>
                  <a:avLst/>
                  <a:gdLst>
                    <a:gd name="T0" fmla="*/ 46 w 160"/>
                    <a:gd name="T1" fmla="*/ 65 h 247"/>
                    <a:gd name="T2" fmla="*/ 3 w 160"/>
                    <a:gd name="T3" fmla="*/ 0 h 247"/>
                    <a:gd name="T4" fmla="*/ 0 w 160"/>
                    <a:gd name="T5" fmla="*/ 13 h 247"/>
                    <a:gd name="T6" fmla="*/ 46 w 160"/>
                    <a:gd name="T7" fmla="*/ 65 h 2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0" h="247">
                      <a:moveTo>
                        <a:pt x="160" y="247"/>
                      </a:moveTo>
                      <a:lnTo>
                        <a:pt x="10" y="0"/>
                      </a:lnTo>
                      <a:lnTo>
                        <a:pt x="0" y="51"/>
                      </a:lnTo>
                      <a:lnTo>
                        <a:pt x="160" y="2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82" name="Freeform 959"/>
                <p:cNvSpPr>
                  <a:spLocks/>
                </p:cNvSpPr>
                <p:nvPr/>
              </p:nvSpPr>
              <p:spPr bwMode="auto">
                <a:xfrm>
                  <a:off x="1946" y="1163"/>
                  <a:ext cx="46" cy="65"/>
                </a:xfrm>
                <a:custGeom>
                  <a:avLst/>
                  <a:gdLst>
                    <a:gd name="T0" fmla="*/ 46 w 160"/>
                    <a:gd name="T1" fmla="*/ 65 h 247"/>
                    <a:gd name="T2" fmla="*/ 3 w 160"/>
                    <a:gd name="T3" fmla="*/ 0 h 247"/>
                    <a:gd name="T4" fmla="*/ 0 w 160"/>
                    <a:gd name="T5" fmla="*/ 13 h 247"/>
                    <a:gd name="T6" fmla="*/ 46 w 160"/>
                    <a:gd name="T7" fmla="*/ 65 h 2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0" h="247">
                      <a:moveTo>
                        <a:pt x="160" y="247"/>
                      </a:moveTo>
                      <a:lnTo>
                        <a:pt x="10" y="0"/>
                      </a:lnTo>
                      <a:lnTo>
                        <a:pt x="0" y="51"/>
                      </a:lnTo>
                      <a:lnTo>
                        <a:pt x="160" y="247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83" name="Freeform 960"/>
                <p:cNvSpPr>
                  <a:spLocks/>
                </p:cNvSpPr>
                <p:nvPr/>
              </p:nvSpPr>
              <p:spPr bwMode="auto">
                <a:xfrm>
                  <a:off x="1946" y="1163"/>
                  <a:ext cx="46" cy="65"/>
                </a:xfrm>
                <a:custGeom>
                  <a:avLst/>
                  <a:gdLst>
                    <a:gd name="T0" fmla="*/ 46 w 160"/>
                    <a:gd name="T1" fmla="*/ 65 h 247"/>
                    <a:gd name="T2" fmla="*/ 3 w 160"/>
                    <a:gd name="T3" fmla="*/ 0 h 247"/>
                    <a:gd name="T4" fmla="*/ 0 w 160"/>
                    <a:gd name="T5" fmla="*/ 13 h 247"/>
                    <a:gd name="T6" fmla="*/ 46 w 160"/>
                    <a:gd name="T7" fmla="*/ 65 h 2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0" h="247">
                      <a:moveTo>
                        <a:pt x="160" y="247"/>
                      </a:moveTo>
                      <a:lnTo>
                        <a:pt x="10" y="0"/>
                      </a:lnTo>
                      <a:lnTo>
                        <a:pt x="0" y="51"/>
                      </a:lnTo>
                      <a:lnTo>
                        <a:pt x="160" y="24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84" name="Freeform 961"/>
                <p:cNvSpPr>
                  <a:spLocks/>
                </p:cNvSpPr>
                <p:nvPr/>
              </p:nvSpPr>
              <p:spPr bwMode="auto">
                <a:xfrm>
                  <a:off x="1948" y="1164"/>
                  <a:ext cx="128" cy="57"/>
                </a:xfrm>
                <a:custGeom>
                  <a:avLst/>
                  <a:gdLst>
                    <a:gd name="T0" fmla="*/ 38 w 450"/>
                    <a:gd name="T1" fmla="*/ 57 h 216"/>
                    <a:gd name="T2" fmla="*/ 128 w 450"/>
                    <a:gd name="T3" fmla="*/ 56 h 216"/>
                    <a:gd name="T4" fmla="*/ 68 w 450"/>
                    <a:gd name="T5" fmla="*/ 0 h 216"/>
                    <a:gd name="T6" fmla="*/ 0 w 450"/>
                    <a:gd name="T7" fmla="*/ 0 h 216"/>
                    <a:gd name="T8" fmla="*/ 38 w 450"/>
                    <a:gd name="T9" fmla="*/ 57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0" h="216">
                      <a:moveTo>
                        <a:pt x="135" y="216"/>
                      </a:moveTo>
                      <a:lnTo>
                        <a:pt x="450" y="211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135" y="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85" name="Freeform 962"/>
                <p:cNvSpPr>
                  <a:spLocks/>
                </p:cNvSpPr>
                <p:nvPr/>
              </p:nvSpPr>
              <p:spPr bwMode="auto">
                <a:xfrm>
                  <a:off x="1948" y="1164"/>
                  <a:ext cx="128" cy="57"/>
                </a:xfrm>
                <a:custGeom>
                  <a:avLst/>
                  <a:gdLst>
                    <a:gd name="T0" fmla="*/ 38 w 450"/>
                    <a:gd name="T1" fmla="*/ 57 h 216"/>
                    <a:gd name="T2" fmla="*/ 128 w 450"/>
                    <a:gd name="T3" fmla="*/ 56 h 216"/>
                    <a:gd name="T4" fmla="*/ 68 w 450"/>
                    <a:gd name="T5" fmla="*/ 0 h 216"/>
                    <a:gd name="T6" fmla="*/ 0 w 450"/>
                    <a:gd name="T7" fmla="*/ 0 h 216"/>
                    <a:gd name="T8" fmla="*/ 38 w 450"/>
                    <a:gd name="T9" fmla="*/ 57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0" h="216">
                      <a:moveTo>
                        <a:pt x="135" y="216"/>
                      </a:moveTo>
                      <a:lnTo>
                        <a:pt x="450" y="211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135" y="21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86" name="Freeform 963"/>
                <p:cNvSpPr>
                  <a:spLocks/>
                </p:cNvSpPr>
                <p:nvPr/>
              </p:nvSpPr>
              <p:spPr bwMode="auto">
                <a:xfrm>
                  <a:off x="1948" y="1164"/>
                  <a:ext cx="128" cy="57"/>
                </a:xfrm>
                <a:custGeom>
                  <a:avLst/>
                  <a:gdLst>
                    <a:gd name="T0" fmla="*/ 38 w 450"/>
                    <a:gd name="T1" fmla="*/ 57 h 216"/>
                    <a:gd name="T2" fmla="*/ 128 w 450"/>
                    <a:gd name="T3" fmla="*/ 56 h 216"/>
                    <a:gd name="T4" fmla="*/ 68 w 450"/>
                    <a:gd name="T5" fmla="*/ 0 h 216"/>
                    <a:gd name="T6" fmla="*/ 0 w 450"/>
                    <a:gd name="T7" fmla="*/ 0 h 216"/>
                    <a:gd name="T8" fmla="*/ 38 w 450"/>
                    <a:gd name="T9" fmla="*/ 57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0" h="216">
                      <a:moveTo>
                        <a:pt x="135" y="216"/>
                      </a:moveTo>
                      <a:lnTo>
                        <a:pt x="450" y="211"/>
                      </a:lnTo>
                      <a:lnTo>
                        <a:pt x="238" y="0"/>
                      </a:lnTo>
                      <a:lnTo>
                        <a:pt x="0" y="0"/>
                      </a:lnTo>
                      <a:lnTo>
                        <a:pt x="135" y="21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87" name="Freeform 964"/>
                <p:cNvSpPr>
                  <a:spLocks/>
                </p:cNvSpPr>
                <p:nvPr/>
              </p:nvSpPr>
              <p:spPr bwMode="auto">
                <a:xfrm>
                  <a:off x="1931" y="1172"/>
                  <a:ext cx="168" cy="59"/>
                </a:xfrm>
                <a:custGeom>
                  <a:avLst/>
                  <a:gdLst>
                    <a:gd name="T0" fmla="*/ 43 w 588"/>
                    <a:gd name="T1" fmla="*/ 48 h 227"/>
                    <a:gd name="T2" fmla="*/ 168 w 588"/>
                    <a:gd name="T3" fmla="*/ 48 h 227"/>
                    <a:gd name="T4" fmla="*/ 168 w 588"/>
                    <a:gd name="T5" fmla="*/ 59 h 227"/>
                    <a:gd name="T6" fmla="*/ 43 w 588"/>
                    <a:gd name="T7" fmla="*/ 59 h 227"/>
                    <a:gd name="T8" fmla="*/ 0 w 588"/>
                    <a:gd name="T9" fmla="*/ 13 h 227"/>
                    <a:gd name="T10" fmla="*/ 0 w 588"/>
                    <a:gd name="T11" fmla="*/ 0 h 227"/>
                    <a:gd name="T12" fmla="*/ 43 w 588"/>
                    <a:gd name="T13" fmla="*/ 48 h 2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8" h="227">
                      <a:moveTo>
                        <a:pt x="149" y="186"/>
                      </a:moveTo>
                      <a:lnTo>
                        <a:pt x="588" y="186"/>
                      </a:lnTo>
                      <a:lnTo>
                        <a:pt x="588" y="227"/>
                      </a:lnTo>
                      <a:lnTo>
                        <a:pt x="149" y="227"/>
                      </a:lnTo>
                      <a:lnTo>
                        <a:pt x="0" y="50"/>
                      </a:lnTo>
                      <a:lnTo>
                        <a:pt x="0" y="0"/>
                      </a:lnTo>
                      <a:lnTo>
                        <a:pt x="149" y="1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88" name="Freeform 965"/>
                <p:cNvSpPr>
                  <a:spLocks/>
                </p:cNvSpPr>
                <p:nvPr/>
              </p:nvSpPr>
              <p:spPr bwMode="auto">
                <a:xfrm>
                  <a:off x="1931" y="1172"/>
                  <a:ext cx="168" cy="59"/>
                </a:xfrm>
                <a:custGeom>
                  <a:avLst/>
                  <a:gdLst>
                    <a:gd name="T0" fmla="*/ 43 w 588"/>
                    <a:gd name="T1" fmla="*/ 48 h 227"/>
                    <a:gd name="T2" fmla="*/ 168 w 588"/>
                    <a:gd name="T3" fmla="*/ 48 h 227"/>
                    <a:gd name="T4" fmla="*/ 168 w 588"/>
                    <a:gd name="T5" fmla="*/ 59 h 227"/>
                    <a:gd name="T6" fmla="*/ 43 w 588"/>
                    <a:gd name="T7" fmla="*/ 59 h 227"/>
                    <a:gd name="T8" fmla="*/ 0 w 588"/>
                    <a:gd name="T9" fmla="*/ 13 h 227"/>
                    <a:gd name="T10" fmla="*/ 0 w 588"/>
                    <a:gd name="T11" fmla="*/ 0 h 227"/>
                    <a:gd name="T12" fmla="*/ 43 w 588"/>
                    <a:gd name="T13" fmla="*/ 48 h 2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8" h="227">
                      <a:moveTo>
                        <a:pt x="149" y="186"/>
                      </a:moveTo>
                      <a:lnTo>
                        <a:pt x="588" y="186"/>
                      </a:lnTo>
                      <a:lnTo>
                        <a:pt x="588" y="227"/>
                      </a:lnTo>
                      <a:lnTo>
                        <a:pt x="149" y="227"/>
                      </a:lnTo>
                      <a:lnTo>
                        <a:pt x="0" y="50"/>
                      </a:lnTo>
                      <a:lnTo>
                        <a:pt x="0" y="0"/>
                      </a:lnTo>
                      <a:lnTo>
                        <a:pt x="149" y="18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89" name="Freeform 966"/>
                <p:cNvSpPr>
                  <a:spLocks/>
                </p:cNvSpPr>
                <p:nvPr/>
              </p:nvSpPr>
              <p:spPr bwMode="auto">
                <a:xfrm>
                  <a:off x="1959" y="1171"/>
                  <a:ext cx="81" cy="25"/>
                </a:xfrm>
                <a:custGeom>
                  <a:avLst/>
                  <a:gdLst>
                    <a:gd name="T0" fmla="*/ 18 w 283"/>
                    <a:gd name="T1" fmla="*/ 25 h 96"/>
                    <a:gd name="T2" fmla="*/ 81 w 283"/>
                    <a:gd name="T3" fmla="*/ 25 h 96"/>
                    <a:gd name="T4" fmla="*/ 54 w 283"/>
                    <a:gd name="T5" fmla="*/ 0 h 96"/>
                    <a:gd name="T6" fmla="*/ 0 w 283"/>
                    <a:gd name="T7" fmla="*/ 0 h 96"/>
                    <a:gd name="T8" fmla="*/ 18 w 283"/>
                    <a:gd name="T9" fmla="*/ 25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3" h="96">
                      <a:moveTo>
                        <a:pt x="63" y="96"/>
                      </a:moveTo>
                      <a:lnTo>
                        <a:pt x="283" y="96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63" y="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90" name="Freeform 967"/>
                <p:cNvSpPr>
                  <a:spLocks/>
                </p:cNvSpPr>
                <p:nvPr/>
              </p:nvSpPr>
              <p:spPr bwMode="auto">
                <a:xfrm>
                  <a:off x="1959" y="1171"/>
                  <a:ext cx="81" cy="25"/>
                </a:xfrm>
                <a:custGeom>
                  <a:avLst/>
                  <a:gdLst>
                    <a:gd name="T0" fmla="*/ 18 w 283"/>
                    <a:gd name="T1" fmla="*/ 25 h 96"/>
                    <a:gd name="T2" fmla="*/ 81 w 283"/>
                    <a:gd name="T3" fmla="*/ 25 h 96"/>
                    <a:gd name="T4" fmla="*/ 54 w 283"/>
                    <a:gd name="T5" fmla="*/ 0 h 96"/>
                    <a:gd name="T6" fmla="*/ 0 w 283"/>
                    <a:gd name="T7" fmla="*/ 0 h 96"/>
                    <a:gd name="T8" fmla="*/ 18 w 283"/>
                    <a:gd name="T9" fmla="*/ 25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3" h="96">
                      <a:moveTo>
                        <a:pt x="63" y="96"/>
                      </a:moveTo>
                      <a:lnTo>
                        <a:pt x="283" y="96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63" y="9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91" name="Freeform 968"/>
                <p:cNvSpPr>
                  <a:spLocks/>
                </p:cNvSpPr>
                <p:nvPr/>
              </p:nvSpPr>
              <p:spPr bwMode="auto">
                <a:xfrm>
                  <a:off x="1959" y="1171"/>
                  <a:ext cx="55" cy="9"/>
                </a:xfrm>
                <a:custGeom>
                  <a:avLst/>
                  <a:gdLst>
                    <a:gd name="T0" fmla="*/ 6 w 190"/>
                    <a:gd name="T1" fmla="*/ 9 h 34"/>
                    <a:gd name="T2" fmla="*/ 54 w 190"/>
                    <a:gd name="T3" fmla="*/ 9 h 34"/>
                    <a:gd name="T4" fmla="*/ 55 w 190"/>
                    <a:gd name="T5" fmla="*/ 0 h 34"/>
                    <a:gd name="T6" fmla="*/ 0 w 190"/>
                    <a:gd name="T7" fmla="*/ 0 h 34"/>
                    <a:gd name="T8" fmla="*/ 6 w 190"/>
                    <a:gd name="T9" fmla="*/ 9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34">
                      <a:moveTo>
                        <a:pt x="22" y="34"/>
                      </a:moveTo>
                      <a:lnTo>
                        <a:pt x="188" y="34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22" y="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92" name="Freeform 969"/>
                <p:cNvSpPr>
                  <a:spLocks/>
                </p:cNvSpPr>
                <p:nvPr/>
              </p:nvSpPr>
              <p:spPr bwMode="auto">
                <a:xfrm>
                  <a:off x="1959" y="1171"/>
                  <a:ext cx="55" cy="9"/>
                </a:xfrm>
                <a:custGeom>
                  <a:avLst/>
                  <a:gdLst>
                    <a:gd name="T0" fmla="*/ 6 w 190"/>
                    <a:gd name="T1" fmla="*/ 9 h 34"/>
                    <a:gd name="T2" fmla="*/ 54 w 190"/>
                    <a:gd name="T3" fmla="*/ 9 h 34"/>
                    <a:gd name="T4" fmla="*/ 55 w 190"/>
                    <a:gd name="T5" fmla="*/ 0 h 34"/>
                    <a:gd name="T6" fmla="*/ 0 w 190"/>
                    <a:gd name="T7" fmla="*/ 0 h 34"/>
                    <a:gd name="T8" fmla="*/ 6 w 190"/>
                    <a:gd name="T9" fmla="*/ 9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34">
                      <a:moveTo>
                        <a:pt x="22" y="34"/>
                      </a:moveTo>
                      <a:lnTo>
                        <a:pt x="188" y="34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22" y="34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93" name="Freeform 970"/>
                <p:cNvSpPr>
                  <a:spLocks/>
                </p:cNvSpPr>
                <p:nvPr/>
              </p:nvSpPr>
              <p:spPr bwMode="auto">
                <a:xfrm>
                  <a:off x="1959" y="1171"/>
                  <a:ext cx="55" cy="9"/>
                </a:xfrm>
                <a:custGeom>
                  <a:avLst/>
                  <a:gdLst>
                    <a:gd name="T0" fmla="*/ 6 w 190"/>
                    <a:gd name="T1" fmla="*/ 9 h 34"/>
                    <a:gd name="T2" fmla="*/ 54 w 190"/>
                    <a:gd name="T3" fmla="*/ 9 h 34"/>
                    <a:gd name="T4" fmla="*/ 55 w 190"/>
                    <a:gd name="T5" fmla="*/ 0 h 34"/>
                    <a:gd name="T6" fmla="*/ 0 w 190"/>
                    <a:gd name="T7" fmla="*/ 0 h 34"/>
                    <a:gd name="T8" fmla="*/ 6 w 190"/>
                    <a:gd name="T9" fmla="*/ 9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34">
                      <a:moveTo>
                        <a:pt x="22" y="34"/>
                      </a:moveTo>
                      <a:lnTo>
                        <a:pt x="188" y="34"/>
                      </a:lnTo>
                      <a:lnTo>
                        <a:pt x="190" y="0"/>
                      </a:lnTo>
                      <a:lnTo>
                        <a:pt x="0" y="0"/>
                      </a:lnTo>
                      <a:lnTo>
                        <a:pt x="22" y="3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94" name="Freeform 971"/>
                <p:cNvSpPr>
                  <a:spLocks/>
                </p:cNvSpPr>
                <p:nvPr/>
              </p:nvSpPr>
              <p:spPr bwMode="auto">
                <a:xfrm>
                  <a:off x="1966" y="1180"/>
                  <a:ext cx="46" cy="7"/>
                </a:xfrm>
                <a:custGeom>
                  <a:avLst/>
                  <a:gdLst>
                    <a:gd name="T0" fmla="*/ 5 w 163"/>
                    <a:gd name="T1" fmla="*/ 7 h 30"/>
                    <a:gd name="T2" fmla="*/ 44 w 163"/>
                    <a:gd name="T3" fmla="*/ 6 h 30"/>
                    <a:gd name="T4" fmla="*/ 46 w 163"/>
                    <a:gd name="T5" fmla="*/ 0 h 30"/>
                    <a:gd name="T6" fmla="*/ 0 w 163"/>
                    <a:gd name="T7" fmla="*/ 0 h 30"/>
                    <a:gd name="T8" fmla="*/ 5 w 163"/>
                    <a:gd name="T9" fmla="*/ 7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3" h="30">
                      <a:moveTo>
                        <a:pt x="18" y="30"/>
                      </a:moveTo>
                      <a:lnTo>
                        <a:pt x="155" y="25"/>
                      </a:lnTo>
                      <a:lnTo>
                        <a:pt x="163" y="0"/>
                      </a:lnTo>
                      <a:lnTo>
                        <a:pt x="0" y="0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95" name="Freeform 972"/>
                <p:cNvSpPr>
                  <a:spLocks/>
                </p:cNvSpPr>
                <p:nvPr/>
              </p:nvSpPr>
              <p:spPr bwMode="auto">
                <a:xfrm>
                  <a:off x="1966" y="1180"/>
                  <a:ext cx="46" cy="7"/>
                </a:xfrm>
                <a:custGeom>
                  <a:avLst/>
                  <a:gdLst>
                    <a:gd name="T0" fmla="*/ 5 w 163"/>
                    <a:gd name="T1" fmla="*/ 7 h 30"/>
                    <a:gd name="T2" fmla="*/ 44 w 163"/>
                    <a:gd name="T3" fmla="*/ 6 h 30"/>
                    <a:gd name="T4" fmla="*/ 46 w 163"/>
                    <a:gd name="T5" fmla="*/ 0 h 30"/>
                    <a:gd name="T6" fmla="*/ 0 w 163"/>
                    <a:gd name="T7" fmla="*/ 0 h 30"/>
                    <a:gd name="T8" fmla="*/ 5 w 163"/>
                    <a:gd name="T9" fmla="*/ 7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3" h="30">
                      <a:moveTo>
                        <a:pt x="18" y="30"/>
                      </a:moveTo>
                      <a:lnTo>
                        <a:pt x="155" y="25"/>
                      </a:lnTo>
                      <a:lnTo>
                        <a:pt x="163" y="0"/>
                      </a:lnTo>
                      <a:lnTo>
                        <a:pt x="0" y="0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96" name="Freeform 973"/>
                <p:cNvSpPr>
                  <a:spLocks/>
                </p:cNvSpPr>
                <p:nvPr/>
              </p:nvSpPr>
              <p:spPr bwMode="auto">
                <a:xfrm>
                  <a:off x="1966" y="1180"/>
                  <a:ext cx="46" cy="7"/>
                </a:xfrm>
                <a:custGeom>
                  <a:avLst/>
                  <a:gdLst>
                    <a:gd name="T0" fmla="*/ 5 w 163"/>
                    <a:gd name="T1" fmla="*/ 7 h 30"/>
                    <a:gd name="T2" fmla="*/ 44 w 163"/>
                    <a:gd name="T3" fmla="*/ 6 h 30"/>
                    <a:gd name="T4" fmla="*/ 46 w 163"/>
                    <a:gd name="T5" fmla="*/ 0 h 30"/>
                    <a:gd name="T6" fmla="*/ 0 w 163"/>
                    <a:gd name="T7" fmla="*/ 0 h 30"/>
                    <a:gd name="T8" fmla="*/ 5 w 163"/>
                    <a:gd name="T9" fmla="*/ 7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3" h="30">
                      <a:moveTo>
                        <a:pt x="18" y="30"/>
                      </a:moveTo>
                      <a:lnTo>
                        <a:pt x="155" y="25"/>
                      </a:lnTo>
                      <a:lnTo>
                        <a:pt x="163" y="0"/>
                      </a:lnTo>
                      <a:lnTo>
                        <a:pt x="0" y="0"/>
                      </a:lnTo>
                      <a:lnTo>
                        <a:pt x="18" y="3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97" name="Freeform 974"/>
                <p:cNvSpPr>
                  <a:spLocks/>
                </p:cNvSpPr>
                <p:nvPr/>
              </p:nvSpPr>
              <p:spPr bwMode="auto">
                <a:xfrm>
                  <a:off x="1970" y="1187"/>
                  <a:ext cx="40" cy="9"/>
                </a:xfrm>
                <a:custGeom>
                  <a:avLst/>
                  <a:gdLst>
                    <a:gd name="T0" fmla="*/ 0 w 138"/>
                    <a:gd name="T1" fmla="*/ 0 h 32"/>
                    <a:gd name="T2" fmla="*/ 6 w 138"/>
                    <a:gd name="T3" fmla="*/ 9 h 32"/>
                    <a:gd name="T4" fmla="*/ 40 w 138"/>
                    <a:gd name="T5" fmla="*/ 9 h 32"/>
                    <a:gd name="T6" fmla="*/ 40 w 138"/>
                    <a:gd name="T7" fmla="*/ 0 h 32"/>
                    <a:gd name="T8" fmla="*/ 0 w 138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8" h="32">
                      <a:moveTo>
                        <a:pt x="0" y="0"/>
                      </a:moveTo>
                      <a:lnTo>
                        <a:pt x="21" y="32"/>
                      </a:lnTo>
                      <a:lnTo>
                        <a:pt x="138" y="32"/>
                      </a:lnTo>
                      <a:lnTo>
                        <a:pt x="1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98" name="Freeform 975"/>
                <p:cNvSpPr>
                  <a:spLocks/>
                </p:cNvSpPr>
                <p:nvPr/>
              </p:nvSpPr>
              <p:spPr bwMode="auto">
                <a:xfrm>
                  <a:off x="2026" y="1172"/>
                  <a:ext cx="73" cy="49"/>
                </a:xfrm>
                <a:custGeom>
                  <a:avLst/>
                  <a:gdLst>
                    <a:gd name="T0" fmla="*/ 50 w 253"/>
                    <a:gd name="T1" fmla="*/ 49 h 181"/>
                    <a:gd name="T2" fmla="*/ 73 w 253"/>
                    <a:gd name="T3" fmla="*/ 49 h 181"/>
                    <a:gd name="T4" fmla="*/ 10 w 253"/>
                    <a:gd name="T5" fmla="*/ 0 h 181"/>
                    <a:gd name="T6" fmla="*/ 0 w 253"/>
                    <a:gd name="T7" fmla="*/ 0 h 181"/>
                    <a:gd name="T8" fmla="*/ 50 w 253"/>
                    <a:gd name="T9" fmla="*/ 49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3" h="181">
                      <a:moveTo>
                        <a:pt x="173" y="181"/>
                      </a:moveTo>
                      <a:lnTo>
                        <a:pt x="253" y="18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173" y="181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299" name="Freeform 976"/>
                <p:cNvSpPr>
                  <a:spLocks/>
                </p:cNvSpPr>
                <p:nvPr/>
              </p:nvSpPr>
              <p:spPr bwMode="auto">
                <a:xfrm>
                  <a:off x="2026" y="1172"/>
                  <a:ext cx="73" cy="49"/>
                </a:xfrm>
                <a:custGeom>
                  <a:avLst/>
                  <a:gdLst>
                    <a:gd name="T0" fmla="*/ 50 w 253"/>
                    <a:gd name="T1" fmla="*/ 49 h 181"/>
                    <a:gd name="T2" fmla="*/ 73 w 253"/>
                    <a:gd name="T3" fmla="*/ 49 h 181"/>
                    <a:gd name="T4" fmla="*/ 10 w 253"/>
                    <a:gd name="T5" fmla="*/ 0 h 181"/>
                    <a:gd name="T6" fmla="*/ 0 w 253"/>
                    <a:gd name="T7" fmla="*/ 0 h 181"/>
                    <a:gd name="T8" fmla="*/ 50 w 253"/>
                    <a:gd name="T9" fmla="*/ 49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3" h="181">
                      <a:moveTo>
                        <a:pt x="173" y="181"/>
                      </a:moveTo>
                      <a:lnTo>
                        <a:pt x="253" y="18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173" y="181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D6D6D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300" name="Freeform 977"/>
                <p:cNvSpPr>
                  <a:spLocks/>
                </p:cNvSpPr>
                <p:nvPr/>
              </p:nvSpPr>
              <p:spPr bwMode="auto">
                <a:xfrm>
                  <a:off x="2026" y="1172"/>
                  <a:ext cx="73" cy="49"/>
                </a:xfrm>
                <a:custGeom>
                  <a:avLst/>
                  <a:gdLst>
                    <a:gd name="T0" fmla="*/ 50 w 253"/>
                    <a:gd name="T1" fmla="*/ 49 h 181"/>
                    <a:gd name="T2" fmla="*/ 73 w 253"/>
                    <a:gd name="T3" fmla="*/ 49 h 181"/>
                    <a:gd name="T4" fmla="*/ 10 w 253"/>
                    <a:gd name="T5" fmla="*/ 0 h 181"/>
                    <a:gd name="T6" fmla="*/ 0 w 253"/>
                    <a:gd name="T7" fmla="*/ 0 h 181"/>
                    <a:gd name="T8" fmla="*/ 50 w 253"/>
                    <a:gd name="T9" fmla="*/ 49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3" h="181">
                      <a:moveTo>
                        <a:pt x="173" y="181"/>
                      </a:moveTo>
                      <a:lnTo>
                        <a:pt x="253" y="18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173" y="18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3823" name="Group 978"/>
              <p:cNvGrpSpPr>
                <a:grpSpLocks/>
              </p:cNvGrpSpPr>
              <p:nvPr/>
            </p:nvGrpSpPr>
            <p:grpSpPr bwMode="auto">
              <a:xfrm>
                <a:off x="1776" y="1343"/>
                <a:ext cx="480" cy="530"/>
                <a:chOff x="3168" y="2384"/>
                <a:chExt cx="480" cy="674"/>
              </a:xfrm>
            </p:grpSpPr>
            <p:sp>
              <p:nvSpPr>
                <p:cNvPr id="33864" name="Freeform 979"/>
                <p:cNvSpPr>
                  <a:spLocks/>
                </p:cNvSpPr>
                <p:nvPr/>
              </p:nvSpPr>
              <p:spPr bwMode="auto">
                <a:xfrm>
                  <a:off x="3168" y="2500"/>
                  <a:ext cx="480" cy="231"/>
                </a:xfrm>
                <a:custGeom>
                  <a:avLst/>
                  <a:gdLst>
                    <a:gd name="T0" fmla="*/ 479 w 3133"/>
                    <a:gd name="T1" fmla="*/ 106 h 1177"/>
                    <a:gd name="T2" fmla="*/ 475 w 3133"/>
                    <a:gd name="T3" fmla="*/ 92 h 1177"/>
                    <a:gd name="T4" fmla="*/ 467 w 3133"/>
                    <a:gd name="T5" fmla="*/ 78 h 1177"/>
                    <a:gd name="T6" fmla="*/ 456 w 3133"/>
                    <a:gd name="T7" fmla="*/ 65 h 1177"/>
                    <a:gd name="T8" fmla="*/ 442 w 3133"/>
                    <a:gd name="T9" fmla="*/ 53 h 1177"/>
                    <a:gd name="T10" fmla="*/ 425 w 3133"/>
                    <a:gd name="T11" fmla="*/ 42 h 1177"/>
                    <a:gd name="T12" fmla="*/ 404 w 3133"/>
                    <a:gd name="T13" fmla="*/ 31 h 1177"/>
                    <a:gd name="T14" fmla="*/ 382 w 3133"/>
                    <a:gd name="T15" fmla="*/ 22 h 1177"/>
                    <a:gd name="T16" fmla="*/ 357 w 3133"/>
                    <a:gd name="T17" fmla="*/ 15 h 1177"/>
                    <a:gd name="T18" fmla="*/ 331 w 3133"/>
                    <a:gd name="T19" fmla="*/ 9 h 1177"/>
                    <a:gd name="T20" fmla="*/ 303 w 3133"/>
                    <a:gd name="T21" fmla="*/ 4 h 1177"/>
                    <a:gd name="T22" fmla="*/ 274 w 3133"/>
                    <a:gd name="T23" fmla="*/ 1 h 1177"/>
                    <a:gd name="T24" fmla="*/ 245 w 3133"/>
                    <a:gd name="T25" fmla="*/ 0 h 1177"/>
                    <a:gd name="T26" fmla="*/ 216 w 3133"/>
                    <a:gd name="T27" fmla="*/ 1 h 1177"/>
                    <a:gd name="T28" fmla="*/ 187 w 3133"/>
                    <a:gd name="T29" fmla="*/ 3 h 1177"/>
                    <a:gd name="T30" fmla="*/ 159 w 3133"/>
                    <a:gd name="T31" fmla="*/ 7 h 1177"/>
                    <a:gd name="T32" fmla="*/ 132 w 3133"/>
                    <a:gd name="T33" fmla="*/ 13 h 1177"/>
                    <a:gd name="T34" fmla="*/ 106 w 3133"/>
                    <a:gd name="T35" fmla="*/ 20 h 1177"/>
                    <a:gd name="T36" fmla="*/ 83 w 3133"/>
                    <a:gd name="T37" fmla="*/ 28 h 1177"/>
                    <a:gd name="T38" fmla="*/ 62 w 3133"/>
                    <a:gd name="T39" fmla="*/ 38 h 1177"/>
                    <a:gd name="T40" fmla="*/ 44 w 3133"/>
                    <a:gd name="T41" fmla="*/ 49 h 1177"/>
                    <a:gd name="T42" fmla="*/ 28 w 3133"/>
                    <a:gd name="T43" fmla="*/ 61 h 1177"/>
                    <a:gd name="T44" fmla="*/ 16 w 3133"/>
                    <a:gd name="T45" fmla="*/ 74 h 1177"/>
                    <a:gd name="T46" fmla="*/ 7 w 3133"/>
                    <a:gd name="T47" fmla="*/ 88 h 1177"/>
                    <a:gd name="T48" fmla="*/ 2 w 3133"/>
                    <a:gd name="T49" fmla="*/ 101 h 1177"/>
                    <a:gd name="T50" fmla="*/ 0 w 3133"/>
                    <a:gd name="T51" fmla="*/ 116 h 1177"/>
                    <a:gd name="T52" fmla="*/ 2 w 3133"/>
                    <a:gd name="T53" fmla="*/ 130 h 1177"/>
                    <a:gd name="T54" fmla="*/ 7 w 3133"/>
                    <a:gd name="T55" fmla="*/ 143 h 1177"/>
                    <a:gd name="T56" fmla="*/ 16 w 3133"/>
                    <a:gd name="T57" fmla="*/ 157 h 1177"/>
                    <a:gd name="T58" fmla="*/ 28 w 3133"/>
                    <a:gd name="T59" fmla="*/ 170 h 1177"/>
                    <a:gd name="T60" fmla="*/ 44 w 3133"/>
                    <a:gd name="T61" fmla="*/ 182 h 1177"/>
                    <a:gd name="T62" fmla="*/ 62 w 3133"/>
                    <a:gd name="T63" fmla="*/ 193 h 1177"/>
                    <a:gd name="T64" fmla="*/ 83 w 3133"/>
                    <a:gd name="T65" fmla="*/ 203 h 1177"/>
                    <a:gd name="T66" fmla="*/ 106 w 3133"/>
                    <a:gd name="T67" fmla="*/ 211 h 1177"/>
                    <a:gd name="T68" fmla="*/ 131 w 3133"/>
                    <a:gd name="T69" fmla="*/ 218 h 1177"/>
                    <a:gd name="T70" fmla="*/ 158 w 3133"/>
                    <a:gd name="T71" fmla="*/ 224 h 1177"/>
                    <a:gd name="T72" fmla="*/ 186 w 3133"/>
                    <a:gd name="T73" fmla="*/ 228 h 1177"/>
                    <a:gd name="T74" fmla="*/ 215 w 3133"/>
                    <a:gd name="T75" fmla="*/ 230 h 1177"/>
                    <a:gd name="T76" fmla="*/ 245 w 3133"/>
                    <a:gd name="T77" fmla="*/ 231 h 1177"/>
                    <a:gd name="T78" fmla="*/ 274 w 3133"/>
                    <a:gd name="T79" fmla="*/ 230 h 1177"/>
                    <a:gd name="T80" fmla="*/ 303 w 3133"/>
                    <a:gd name="T81" fmla="*/ 227 h 1177"/>
                    <a:gd name="T82" fmla="*/ 330 w 3133"/>
                    <a:gd name="T83" fmla="*/ 222 h 1177"/>
                    <a:gd name="T84" fmla="*/ 357 w 3133"/>
                    <a:gd name="T85" fmla="*/ 216 h 1177"/>
                    <a:gd name="T86" fmla="*/ 382 w 3133"/>
                    <a:gd name="T87" fmla="*/ 208 h 1177"/>
                    <a:gd name="T88" fmla="*/ 404 w 3133"/>
                    <a:gd name="T89" fmla="*/ 199 h 1177"/>
                    <a:gd name="T90" fmla="*/ 425 w 3133"/>
                    <a:gd name="T91" fmla="*/ 189 h 1177"/>
                    <a:gd name="T92" fmla="*/ 442 w 3133"/>
                    <a:gd name="T93" fmla="*/ 178 h 1177"/>
                    <a:gd name="T94" fmla="*/ 456 w 3133"/>
                    <a:gd name="T95" fmla="*/ 166 h 1177"/>
                    <a:gd name="T96" fmla="*/ 467 w 3133"/>
                    <a:gd name="T97" fmla="*/ 152 h 1177"/>
                    <a:gd name="T98" fmla="*/ 475 w 3133"/>
                    <a:gd name="T99" fmla="*/ 139 h 1177"/>
                    <a:gd name="T100" fmla="*/ 479 w 3133"/>
                    <a:gd name="T101" fmla="*/ 125 h 1177"/>
                    <a:gd name="T102" fmla="*/ 480 w 3133"/>
                    <a:gd name="T103" fmla="*/ 115 h 117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133" h="1177">
                      <a:moveTo>
                        <a:pt x="3133" y="588"/>
                      </a:moveTo>
                      <a:lnTo>
                        <a:pt x="3131" y="563"/>
                      </a:lnTo>
                      <a:lnTo>
                        <a:pt x="3128" y="539"/>
                      </a:lnTo>
                      <a:lnTo>
                        <a:pt x="3121" y="516"/>
                      </a:lnTo>
                      <a:lnTo>
                        <a:pt x="3112" y="492"/>
                      </a:lnTo>
                      <a:lnTo>
                        <a:pt x="3100" y="468"/>
                      </a:lnTo>
                      <a:lnTo>
                        <a:pt x="3086" y="445"/>
                      </a:lnTo>
                      <a:lnTo>
                        <a:pt x="3069" y="422"/>
                      </a:lnTo>
                      <a:lnTo>
                        <a:pt x="3051" y="399"/>
                      </a:lnTo>
                      <a:lnTo>
                        <a:pt x="3029" y="376"/>
                      </a:lnTo>
                      <a:lnTo>
                        <a:pt x="3004" y="354"/>
                      </a:lnTo>
                      <a:lnTo>
                        <a:pt x="2978" y="333"/>
                      </a:lnTo>
                      <a:lnTo>
                        <a:pt x="2949" y="311"/>
                      </a:lnTo>
                      <a:lnTo>
                        <a:pt x="2918" y="290"/>
                      </a:lnTo>
                      <a:lnTo>
                        <a:pt x="2884" y="270"/>
                      </a:lnTo>
                      <a:lnTo>
                        <a:pt x="2849" y="249"/>
                      </a:lnTo>
                      <a:lnTo>
                        <a:pt x="2811" y="230"/>
                      </a:lnTo>
                      <a:lnTo>
                        <a:pt x="2771" y="212"/>
                      </a:lnTo>
                      <a:lnTo>
                        <a:pt x="2729" y="194"/>
                      </a:lnTo>
                      <a:lnTo>
                        <a:pt x="2686" y="176"/>
                      </a:lnTo>
                      <a:lnTo>
                        <a:pt x="2640" y="159"/>
                      </a:lnTo>
                      <a:lnTo>
                        <a:pt x="2592" y="143"/>
                      </a:lnTo>
                      <a:lnTo>
                        <a:pt x="2544" y="127"/>
                      </a:lnTo>
                      <a:lnTo>
                        <a:pt x="2493" y="113"/>
                      </a:lnTo>
                      <a:lnTo>
                        <a:pt x="2440" y="99"/>
                      </a:lnTo>
                      <a:lnTo>
                        <a:pt x="2386" y="86"/>
                      </a:lnTo>
                      <a:lnTo>
                        <a:pt x="2332" y="74"/>
                      </a:lnTo>
                      <a:lnTo>
                        <a:pt x="2276" y="63"/>
                      </a:lnTo>
                      <a:lnTo>
                        <a:pt x="2217" y="52"/>
                      </a:lnTo>
                      <a:lnTo>
                        <a:pt x="2159" y="44"/>
                      </a:lnTo>
                      <a:lnTo>
                        <a:pt x="2100" y="34"/>
                      </a:lnTo>
                      <a:lnTo>
                        <a:pt x="2039" y="27"/>
                      </a:lnTo>
                      <a:lnTo>
                        <a:pt x="1977" y="20"/>
                      </a:lnTo>
                      <a:lnTo>
                        <a:pt x="1916" y="15"/>
                      </a:lnTo>
                      <a:lnTo>
                        <a:pt x="1852" y="10"/>
                      </a:lnTo>
                      <a:lnTo>
                        <a:pt x="1790" y="5"/>
                      </a:lnTo>
                      <a:lnTo>
                        <a:pt x="1726" y="3"/>
                      </a:lnTo>
                      <a:lnTo>
                        <a:pt x="1664" y="0"/>
                      </a:lnTo>
                      <a:lnTo>
                        <a:pt x="1600" y="0"/>
                      </a:lnTo>
                      <a:lnTo>
                        <a:pt x="1535" y="0"/>
                      </a:lnTo>
                      <a:lnTo>
                        <a:pt x="1471" y="2"/>
                      </a:lnTo>
                      <a:lnTo>
                        <a:pt x="1408" y="3"/>
                      </a:lnTo>
                      <a:lnTo>
                        <a:pt x="1344" y="6"/>
                      </a:lnTo>
                      <a:lnTo>
                        <a:pt x="1281" y="10"/>
                      </a:lnTo>
                      <a:lnTo>
                        <a:pt x="1218" y="15"/>
                      </a:lnTo>
                      <a:lnTo>
                        <a:pt x="1157" y="21"/>
                      </a:lnTo>
                      <a:lnTo>
                        <a:pt x="1096" y="27"/>
                      </a:lnTo>
                      <a:lnTo>
                        <a:pt x="1035" y="35"/>
                      </a:lnTo>
                      <a:lnTo>
                        <a:pt x="975" y="44"/>
                      </a:lnTo>
                      <a:lnTo>
                        <a:pt x="916" y="54"/>
                      </a:lnTo>
                      <a:lnTo>
                        <a:pt x="859" y="64"/>
                      </a:lnTo>
                      <a:lnTo>
                        <a:pt x="803" y="75"/>
                      </a:lnTo>
                      <a:lnTo>
                        <a:pt x="748" y="87"/>
                      </a:lnTo>
                      <a:lnTo>
                        <a:pt x="693" y="101"/>
                      </a:lnTo>
                      <a:lnTo>
                        <a:pt x="641" y="114"/>
                      </a:lnTo>
                      <a:lnTo>
                        <a:pt x="590" y="128"/>
                      </a:lnTo>
                      <a:lnTo>
                        <a:pt x="541" y="144"/>
                      </a:lnTo>
                      <a:lnTo>
                        <a:pt x="494" y="160"/>
                      </a:lnTo>
                      <a:lnTo>
                        <a:pt x="448" y="177"/>
                      </a:lnTo>
                      <a:lnTo>
                        <a:pt x="404" y="195"/>
                      </a:lnTo>
                      <a:lnTo>
                        <a:pt x="362" y="213"/>
                      </a:lnTo>
                      <a:lnTo>
                        <a:pt x="323" y="231"/>
                      </a:lnTo>
                      <a:lnTo>
                        <a:pt x="286" y="250"/>
                      </a:lnTo>
                      <a:lnTo>
                        <a:pt x="249" y="271"/>
                      </a:lnTo>
                      <a:lnTo>
                        <a:pt x="215" y="292"/>
                      </a:lnTo>
                      <a:lnTo>
                        <a:pt x="184" y="312"/>
                      </a:lnTo>
                      <a:lnTo>
                        <a:pt x="155" y="334"/>
                      </a:lnTo>
                      <a:lnTo>
                        <a:pt x="129" y="356"/>
                      </a:lnTo>
                      <a:lnTo>
                        <a:pt x="105" y="377"/>
                      </a:lnTo>
                      <a:lnTo>
                        <a:pt x="84" y="400"/>
                      </a:lnTo>
                      <a:lnTo>
                        <a:pt x="64" y="423"/>
                      </a:lnTo>
                      <a:lnTo>
                        <a:pt x="47" y="446"/>
                      </a:lnTo>
                      <a:lnTo>
                        <a:pt x="33" y="470"/>
                      </a:lnTo>
                      <a:lnTo>
                        <a:pt x="21" y="493"/>
                      </a:lnTo>
                      <a:lnTo>
                        <a:pt x="12" y="517"/>
                      </a:lnTo>
                      <a:lnTo>
                        <a:pt x="6" y="542"/>
                      </a:lnTo>
                      <a:lnTo>
                        <a:pt x="2" y="565"/>
                      </a:lnTo>
                      <a:lnTo>
                        <a:pt x="0" y="589"/>
                      </a:lnTo>
                      <a:lnTo>
                        <a:pt x="2" y="613"/>
                      </a:lnTo>
                      <a:lnTo>
                        <a:pt x="6" y="637"/>
                      </a:lnTo>
                      <a:lnTo>
                        <a:pt x="12" y="661"/>
                      </a:lnTo>
                      <a:lnTo>
                        <a:pt x="21" y="684"/>
                      </a:lnTo>
                      <a:lnTo>
                        <a:pt x="33" y="708"/>
                      </a:lnTo>
                      <a:lnTo>
                        <a:pt x="47" y="731"/>
                      </a:lnTo>
                      <a:lnTo>
                        <a:pt x="63" y="755"/>
                      </a:lnTo>
                      <a:lnTo>
                        <a:pt x="82" y="777"/>
                      </a:lnTo>
                      <a:lnTo>
                        <a:pt x="105" y="800"/>
                      </a:lnTo>
                      <a:lnTo>
                        <a:pt x="128" y="823"/>
                      </a:lnTo>
                      <a:lnTo>
                        <a:pt x="155" y="845"/>
                      </a:lnTo>
                      <a:lnTo>
                        <a:pt x="184" y="865"/>
                      </a:lnTo>
                      <a:lnTo>
                        <a:pt x="215" y="887"/>
                      </a:lnTo>
                      <a:lnTo>
                        <a:pt x="248" y="908"/>
                      </a:lnTo>
                      <a:lnTo>
                        <a:pt x="284" y="927"/>
                      </a:lnTo>
                      <a:lnTo>
                        <a:pt x="322" y="946"/>
                      </a:lnTo>
                      <a:lnTo>
                        <a:pt x="361" y="966"/>
                      </a:lnTo>
                      <a:lnTo>
                        <a:pt x="403" y="984"/>
                      </a:lnTo>
                      <a:lnTo>
                        <a:pt x="447" y="1001"/>
                      </a:lnTo>
                      <a:lnTo>
                        <a:pt x="493" y="1018"/>
                      </a:lnTo>
                      <a:lnTo>
                        <a:pt x="540" y="1033"/>
                      </a:lnTo>
                      <a:lnTo>
                        <a:pt x="589" y="1049"/>
                      </a:lnTo>
                      <a:lnTo>
                        <a:pt x="640" y="1064"/>
                      </a:lnTo>
                      <a:lnTo>
                        <a:pt x="692" y="1077"/>
                      </a:lnTo>
                      <a:lnTo>
                        <a:pt x="745" y="1090"/>
                      </a:lnTo>
                      <a:lnTo>
                        <a:pt x="801" y="1102"/>
                      </a:lnTo>
                      <a:lnTo>
                        <a:pt x="857" y="1113"/>
                      </a:lnTo>
                      <a:lnTo>
                        <a:pt x="915" y="1124"/>
                      </a:lnTo>
                      <a:lnTo>
                        <a:pt x="973" y="1134"/>
                      </a:lnTo>
                      <a:lnTo>
                        <a:pt x="1033" y="1142"/>
                      </a:lnTo>
                      <a:lnTo>
                        <a:pt x="1093" y="1149"/>
                      </a:lnTo>
                      <a:lnTo>
                        <a:pt x="1156" y="1157"/>
                      </a:lnTo>
                      <a:lnTo>
                        <a:pt x="1217" y="1163"/>
                      </a:lnTo>
                      <a:lnTo>
                        <a:pt x="1279" y="1167"/>
                      </a:lnTo>
                      <a:lnTo>
                        <a:pt x="1343" y="1171"/>
                      </a:lnTo>
                      <a:lnTo>
                        <a:pt x="1406" y="1174"/>
                      </a:lnTo>
                      <a:lnTo>
                        <a:pt x="1470" y="1176"/>
                      </a:lnTo>
                      <a:lnTo>
                        <a:pt x="1533" y="1177"/>
                      </a:lnTo>
                      <a:lnTo>
                        <a:pt x="1597" y="1177"/>
                      </a:lnTo>
                      <a:lnTo>
                        <a:pt x="1661" y="1176"/>
                      </a:lnTo>
                      <a:lnTo>
                        <a:pt x="1725" y="1174"/>
                      </a:lnTo>
                      <a:lnTo>
                        <a:pt x="1789" y="1171"/>
                      </a:lnTo>
                      <a:lnTo>
                        <a:pt x="1851" y="1167"/>
                      </a:lnTo>
                      <a:lnTo>
                        <a:pt x="1914" y="1161"/>
                      </a:lnTo>
                      <a:lnTo>
                        <a:pt x="1976" y="1157"/>
                      </a:lnTo>
                      <a:lnTo>
                        <a:pt x="2037" y="1149"/>
                      </a:lnTo>
                      <a:lnTo>
                        <a:pt x="2097" y="1142"/>
                      </a:lnTo>
                      <a:lnTo>
                        <a:pt x="2157" y="1132"/>
                      </a:lnTo>
                      <a:lnTo>
                        <a:pt x="2216" y="1124"/>
                      </a:lnTo>
                      <a:lnTo>
                        <a:pt x="2273" y="1113"/>
                      </a:lnTo>
                      <a:lnTo>
                        <a:pt x="2330" y="1102"/>
                      </a:lnTo>
                      <a:lnTo>
                        <a:pt x="2385" y="1089"/>
                      </a:lnTo>
                      <a:lnTo>
                        <a:pt x="2439" y="1077"/>
                      </a:lnTo>
                      <a:lnTo>
                        <a:pt x="2492" y="1062"/>
                      </a:lnTo>
                      <a:lnTo>
                        <a:pt x="2543" y="1048"/>
                      </a:lnTo>
                      <a:lnTo>
                        <a:pt x="2591" y="1032"/>
                      </a:lnTo>
                      <a:lnTo>
                        <a:pt x="2639" y="1016"/>
                      </a:lnTo>
                      <a:lnTo>
                        <a:pt x="2685" y="1000"/>
                      </a:lnTo>
                      <a:lnTo>
                        <a:pt x="2728" y="983"/>
                      </a:lnTo>
                      <a:lnTo>
                        <a:pt x="2771" y="964"/>
                      </a:lnTo>
                      <a:lnTo>
                        <a:pt x="2810" y="945"/>
                      </a:lnTo>
                      <a:lnTo>
                        <a:pt x="2848" y="926"/>
                      </a:lnTo>
                      <a:lnTo>
                        <a:pt x="2884" y="907"/>
                      </a:lnTo>
                      <a:lnTo>
                        <a:pt x="2917" y="886"/>
                      </a:lnTo>
                      <a:lnTo>
                        <a:pt x="2948" y="864"/>
                      </a:lnTo>
                      <a:lnTo>
                        <a:pt x="2976" y="844"/>
                      </a:lnTo>
                      <a:lnTo>
                        <a:pt x="3004" y="821"/>
                      </a:lnTo>
                      <a:lnTo>
                        <a:pt x="3027" y="799"/>
                      </a:lnTo>
                      <a:lnTo>
                        <a:pt x="3049" y="776"/>
                      </a:lnTo>
                      <a:lnTo>
                        <a:pt x="3069" y="753"/>
                      </a:lnTo>
                      <a:lnTo>
                        <a:pt x="3086" y="730"/>
                      </a:lnTo>
                      <a:lnTo>
                        <a:pt x="3100" y="707"/>
                      </a:lnTo>
                      <a:lnTo>
                        <a:pt x="3112" y="683"/>
                      </a:lnTo>
                      <a:lnTo>
                        <a:pt x="3121" y="660"/>
                      </a:lnTo>
                      <a:lnTo>
                        <a:pt x="3128" y="636"/>
                      </a:lnTo>
                      <a:lnTo>
                        <a:pt x="3131" y="612"/>
                      </a:lnTo>
                      <a:lnTo>
                        <a:pt x="3133" y="588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66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pic>
              <p:nvPicPr>
                <p:cNvPr id="33865" name="Picture 980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9" y="2384"/>
                  <a:ext cx="68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866" name="Picture 981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9" y="2462"/>
                  <a:ext cx="64" cy="1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867" name="Picture 982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5" y="2384"/>
                  <a:ext cx="94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868" name="Picture 983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5" y="2384"/>
                  <a:ext cx="120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869" name="Rectangle 984"/>
                <p:cNvSpPr>
                  <a:spLocks noChangeArrowheads="1"/>
                </p:cNvSpPr>
                <p:nvPr/>
              </p:nvSpPr>
              <p:spPr bwMode="auto">
                <a:xfrm>
                  <a:off x="3305" y="2615"/>
                  <a:ext cx="251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3870" name="Rectangle 985"/>
                <p:cNvSpPr>
                  <a:spLocks noChangeArrowheads="1"/>
                </p:cNvSpPr>
                <p:nvPr/>
              </p:nvSpPr>
              <p:spPr bwMode="auto">
                <a:xfrm>
                  <a:off x="3267" y="2638"/>
                  <a:ext cx="0" cy="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algn="ctr" latinLnBrk="1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l" eaLnBrk="1" hangingPunct="1"/>
                  <a:endParaRPr lang="ko-KR" altLang="ko-KR" sz="1200">
                    <a:solidFill>
                      <a:srgbClr val="00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  <p:pic>
              <p:nvPicPr>
                <p:cNvPr id="33871" name="Picture 986" descr="ph2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2496"/>
                  <a:ext cx="96" cy="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3824" name="Group 987"/>
              <p:cNvGrpSpPr>
                <a:grpSpLocks/>
              </p:cNvGrpSpPr>
              <p:nvPr/>
            </p:nvGrpSpPr>
            <p:grpSpPr bwMode="auto">
              <a:xfrm>
                <a:off x="1680" y="1169"/>
                <a:ext cx="247" cy="271"/>
                <a:chOff x="2057" y="1025"/>
                <a:chExt cx="429" cy="364"/>
              </a:xfrm>
            </p:grpSpPr>
            <p:pic>
              <p:nvPicPr>
                <p:cNvPr id="33825" name="Picture 988"/>
                <p:cNvPicPr>
                  <a:picLocks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5" y="1025"/>
                  <a:ext cx="181" cy="2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3826" name="Group 989"/>
                <p:cNvGrpSpPr>
                  <a:grpSpLocks/>
                </p:cNvGrpSpPr>
                <p:nvPr/>
              </p:nvGrpSpPr>
              <p:grpSpPr bwMode="auto">
                <a:xfrm flipH="1">
                  <a:off x="2057" y="1025"/>
                  <a:ext cx="168" cy="270"/>
                  <a:chOff x="5680" y="2745"/>
                  <a:chExt cx="381" cy="638"/>
                </a:xfrm>
              </p:grpSpPr>
              <p:grpSp>
                <p:nvGrpSpPr>
                  <p:cNvPr id="33828" name="Group 990"/>
                  <p:cNvGrpSpPr>
                    <a:grpSpLocks/>
                  </p:cNvGrpSpPr>
                  <p:nvPr/>
                </p:nvGrpSpPr>
                <p:grpSpPr bwMode="auto">
                  <a:xfrm>
                    <a:off x="5842" y="2937"/>
                    <a:ext cx="219" cy="437"/>
                    <a:chOff x="5842" y="2937"/>
                    <a:chExt cx="219" cy="437"/>
                  </a:xfrm>
                </p:grpSpPr>
                <p:sp>
                  <p:nvSpPr>
                    <p:cNvPr id="33851" name="Freeform 991"/>
                    <p:cNvSpPr>
                      <a:spLocks/>
                    </p:cNvSpPr>
                    <p:nvPr/>
                  </p:nvSpPr>
                  <p:spPr bwMode="auto">
                    <a:xfrm>
                      <a:off x="5998" y="3040"/>
                      <a:ext cx="20" cy="139"/>
                    </a:xfrm>
                    <a:custGeom>
                      <a:avLst/>
                      <a:gdLst>
                        <a:gd name="T0" fmla="*/ 19 w 20"/>
                        <a:gd name="T1" fmla="*/ 12 h 139"/>
                        <a:gd name="T2" fmla="*/ 18 w 20"/>
                        <a:gd name="T3" fmla="*/ 39 h 139"/>
                        <a:gd name="T4" fmla="*/ 16 w 20"/>
                        <a:gd name="T5" fmla="*/ 67 h 139"/>
                        <a:gd name="T6" fmla="*/ 14 w 20"/>
                        <a:gd name="T7" fmla="*/ 96 h 139"/>
                        <a:gd name="T8" fmla="*/ 12 w 20"/>
                        <a:gd name="T9" fmla="*/ 110 h 139"/>
                        <a:gd name="T10" fmla="*/ 9 w 20"/>
                        <a:gd name="T11" fmla="*/ 138 h 139"/>
                        <a:gd name="T12" fmla="*/ 0 w 20"/>
                        <a:gd name="T13" fmla="*/ 119 h 139"/>
                        <a:gd name="T14" fmla="*/ 3 w 20"/>
                        <a:gd name="T15" fmla="*/ 101 h 139"/>
                        <a:gd name="T16" fmla="*/ 6 w 20"/>
                        <a:gd name="T17" fmla="*/ 73 h 139"/>
                        <a:gd name="T18" fmla="*/ 8 w 20"/>
                        <a:gd name="T19" fmla="*/ 51 h 139"/>
                        <a:gd name="T20" fmla="*/ 10 w 20"/>
                        <a:gd name="T21" fmla="*/ 26 h 139"/>
                        <a:gd name="T22" fmla="*/ 11 w 20"/>
                        <a:gd name="T23" fmla="*/ 0 h 139"/>
                        <a:gd name="T24" fmla="*/ 19 w 20"/>
                        <a:gd name="T25" fmla="*/ 12 h 13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0" h="139">
                          <a:moveTo>
                            <a:pt x="19" y="12"/>
                          </a:moveTo>
                          <a:lnTo>
                            <a:pt x="18" y="39"/>
                          </a:lnTo>
                          <a:lnTo>
                            <a:pt x="16" y="67"/>
                          </a:lnTo>
                          <a:lnTo>
                            <a:pt x="14" y="96"/>
                          </a:lnTo>
                          <a:lnTo>
                            <a:pt x="12" y="110"/>
                          </a:lnTo>
                          <a:lnTo>
                            <a:pt x="9" y="138"/>
                          </a:lnTo>
                          <a:lnTo>
                            <a:pt x="0" y="119"/>
                          </a:lnTo>
                          <a:lnTo>
                            <a:pt x="3" y="101"/>
                          </a:lnTo>
                          <a:lnTo>
                            <a:pt x="6" y="73"/>
                          </a:lnTo>
                          <a:lnTo>
                            <a:pt x="8" y="51"/>
                          </a:lnTo>
                          <a:lnTo>
                            <a:pt x="10" y="26"/>
                          </a:lnTo>
                          <a:lnTo>
                            <a:pt x="11" y="0"/>
                          </a:lnTo>
                          <a:lnTo>
                            <a:pt x="19" y="12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33852" name="Group 9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59" y="3138"/>
                      <a:ext cx="159" cy="55"/>
                      <a:chOff x="5859" y="3138"/>
                      <a:chExt cx="159" cy="55"/>
                    </a:xfrm>
                  </p:grpSpPr>
                  <p:sp>
                    <p:nvSpPr>
                      <p:cNvPr id="33862" name="Rectangle 9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59" y="3165"/>
                        <a:ext cx="159" cy="28"/>
                      </a:xfrm>
                      <a:prstGeom prst="rect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ctr" latinLnBrk="1">
                          <a:defRPr kumimoji="1" b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1pPr>
                        <a:lvl2pPr marL="742950" indent="-285750" algn="ctr" latinLnBrk="1">
                          <a:defRPr kumimoji="1" b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2pPr>
                        <a:lvl3pPr marL="1143000" indent="-228600" algn="ctr" latinLnBrk="1">
                          <a:defRPr kumimoji="1" b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3pPr>
                        <a:lvl4pPr marL="1600200" indent="-228600" algn="ctr" latinLnBrk="1">
                          <a:defRPr kumimoji="1" b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4pPr>
                        <a:lvl5pPr marL="2057400" indent="-228600" algn="ctr" latinLnBrk="1">
                          <a:defRPr kumimoji="1" b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9pPr>
                      </a:lstStyle>
                      <a:p>
                        <a:pPr eaLnBrk="1" hangingPunct="1"/>
                        <a:endParaRPr lang="ko-KR" altLang="en-US"/>
                      </a:p>
                    </p:txBody>
                  </p:sp>
                  <p:sp>
                    <p:nvSpPr>
                      <p:cNvPr id="33863" name="Freeform 9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59" y="3138"/>
                        <a:ext cx="159" cy="22"/>
                      </a:xfrm>
                      <a:custGeom>
                        <a:avLst/>
                        <a:gdLst>
                          <a:gd name="T0" fmla="*/ 158 w 159"/>
                          <a:gd name="T1" fmla="*/ 20 h 22"/>
                          <a:gd name="T2" fmla="*/ 128 w 159"/>
                          <a:gd name="T3" fmla="*/ 0 h 22"/>
                          <a:gd name="T4" fmla="*/ 9 w 159"/>
                          <a:gd name="T5" fmla="*/ 0 h 22"/>
                          <a:gd name="T6" fmla="*/ 0 w 159"/>
                          <a:gd name="T7" fmla="*/ 21 h 22"/>
                          <a:gd name="T8" fmla="*/ 158 w 159"/>
                          <a:gd name="T9" fmla="*/ 20 h 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59" h="22">
                            <a:moveTo>
                              <a:pt x="158" y="20"/>
                            </a:moveTo>
                            <a:lnTo>
                              <a:pt x="128" y="0"/>
                            </a:lnTo>
                            <a:lnTo>
                              <a:pt x="9" y="0"/>
                            </a:lnTo>
                            <a:lnTo>
                              <a:pt x="0" y="21"/>
                            </a:lnTo>
                            <a:lnTo>
                              <a:pt x="158" y="20"/>
                            </a:lnTo>
                          </a:path>
                        </a:pathLst>
                      </a:custGeom>
                      <a:solidFill>
                        <a:srgbClr val="8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sp>
                  <p:nvSpPr>
                    <p:cNvPr id="33853" name="Freeform 995"/>
                    <p:cNvSpPr>
                      <a:spLocks/>
                    </p:cNvSpPr>
                    <p:nvPr/>
                  </p:nvSpPr>
                  <p:spPr bwMode="auto">
                    <a:xfrm>
                      <a:off x="6044" y="2979"/>
                      <a:ext cx="17" cy="22"/>
                    </a:xfrm>
                    <a:custGeom>
                      <a:avLst/>
                      <a:gdLst>
                        <a:gd name="T0" fmla="*/ 5 w 17"/>
                        <a:gd name="T1" fmla="*/ 0 h 22"/>
                        <a:gd name="T2" fmla="*/ 16 w 17"/>
                        <a:gd name="T3" fmla="*/ 2 h 22"/>
                        <a:gd name="T4" fmla="*/ 13 w 17"/>
                        <a:gd name="T5" fmla="*/ 21 h 22"/>
                        <a:gd name="T6" fmla="*/ 0 w 17"/>
                        <a:gd name="T7" fmla="*/ 19 h 22"/>
                        <a:gd name="T8" fmla="*/ 5 w 17"/>
                        <a:gd name="T9" fmla="*/ 0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7" h="22">
                          <a:moveTo>
                            <a:pt x="5" y="0"/>
                          </a:moveTo>
                          <a:lnTo>
                            <a:pt x="16" y="2"/>
                          </a:lnTo>
                          <a:lnTo>
                            <a:pt x="13" y="21"/>
                          </a:lnTo>
                          <a:lnTo>
                            <a:pt x="0" y="19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54" name="Rectangle 9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39" y="3190"/>
                      <a:ext cx="16" cy="111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3855" name="Rectangle 9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30" y="3306"/>
                      <a:ext cx="27" cy="23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ctr" latinLnBrk="1"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grpSp>
                  <p:nvGrpSpPr>
                    <p:cNvPr id="33856" name="Group 9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42" y="3325"/>
                      <a:ext cx="203" cy="49"/>
                      <a:chOff x="5842" y="3325"/>
                      <a:chExt cx="203" cy="49"/>
                    </a:xfrm>
                  </p:grpSpPr>
                  <p:sp>
                    <p:nvSpPr>
                      <p:cNvPr id="33860" name="Freeform 9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46" y="3325"/>
                        <a:ext cx="99" cy="49"/>
                      </a:xfrm>
                      <a:custGeom>
                        <a:avLst/>
                        <a:gdLst>
                          <a:gd name="T0" fmla="*/ 15 w 99"/>
                          <a:gd name="T1" fmla="*/ 0 h 49"/>
                          <a:gd name="T2" fmla="*/ 26 w 99"/>
                          <a:gd name="T3" fmla="*/ 3 h 49"/>
                          <a:gd name="T4" fmla="*/ 36 w 99"/>
                          <a:gd name="T5" fmla="*/ 6 h 49"/>
                          <a:gd name="T6" fmla="*/ 46 w 99"/>
                          <a:gd name="T7" fmla="*/ 11 h 49"/>
                          <a:gd name="T8" fmla="*/ 53 w 99"/>
                          <a:gd name="T9" fmla="*/ 15 h 49"/>
                          <a:gd name="T10" fmla="*/ 59 w 99"/>
                          <a:gd name="T11" fmla="*/ 20 h 49"/>
                          <a:gd name="T12" fmla="*/ 63 w 99"/>
                          <a:gd name="T13" fmla="*/ 23 h 49"/>
                          <a:gd name="T14" fmla="*/ 67 w 99"/>
                          <a:gd name="T15" fmla="*/ 26 h 49"/>
                          <a:gd name="T16" fmla="*/ 71 w 99"/>
                          <a:gd name="T17" fmla="*/ 30 h 49"/>
                          <a:gd name="T18" fmla="*/ 76 w 99"/>
                          <a:gd name="T19" fmla="*/ 33 h 49"/>
                          <a:gd name="T20" fmla="*/ 81 w 99"/>
                          <a:gd name="T21" fmla="*/ 36 h 49"/>
                          <a:gd name="T22" fmla="*/ 86 w 99"/>
                          <a:gd name="T23" fmla="*/ 36 h 49"/>
                          <a:gd name="T24" fmla="*/ 90 w 99"/>
                          <a:gd name="T25" fmla="*/ 36 h 49"/>
                          <a:gd name="T26" fmla="*/ 98 w 99"/>
                          <a:gd name="T27" fmla="*/ 36 h 49"/>
                          <a:gd name="T28" fmla="*/ 98 w 99"/>
                          <a:gd name="T29" fmla="*/ 48 h 49"/>
                          <a:gd name="T30" fmla="*/ 41 w 99"/>
                          <a:gd name="T31" fmla="*/ 48 h 49"/>
                          <a:gd name="T32" fmla="*/ 39 w 99"/>
                          <a:gd name="T33" fmla="*/ 42 h 49"/>
                          <a:gd name="T34" fmla="*/ 37 w 99"/>
                          <a:gd name="T35" fmla="*/ 37 h 49"/>
                          <a:gd name="T36" fmla="*/ 36 w 99"/>
                          <a:gd name="T37" fmla="*/ 34 h 49"/>
                          <a:gd name="T38" fmla="*/ 33 w 99"/>
                          <a:gd name="T39" fmla="*/ 30 h 49"/>
                          <a:gd name="T40" fmla="*/ 31 w 99"/>
                          <a:gd name="T41" fmla="*/ 26 h 49"/>
                          <a:gd name="T42" fmla="*/ 27 w 99"/>
                          <a:gd name="T43" fmla="*/ 23 h 49"/>
                          <a:gd name="T44" fmla="*/ 24 w 99"/>
                          <a:gd name="T45" fmla="*/ 20 h 49"/>
                          <a:gd name="T46" fmla="*/ 19 w 99"/>
                          <a:gd name="T47" fmla="*/ 17 h 49"/>
                          <a:gd name="T48" fmla="*/ 15 w 99"/>
                          <a:gd name="T49" fmla="*/ 16 h 49"/>
                          <a:gd name="T50" fmla="*/ 9 w 99"/>
                          <a:gd name="T51" fmla="*/ 14 h 49"/>
                          <a:gd name="T52" fmla="*/ 4 w 99"/>
                          <a:gd name="T53" fmla="*/ 13 h 49"/>
                          <a:gd name="T54" fmla="*/ 0 w 99"/>
                          <a:gd name="T55" fmla="*/ 13 h 49"/>
                          <a:gd name="T56" fmla="*/ 0 w 99"/>
                          <a:gd name="T57" fmla="*/ 0 h 49"/>
                          <a:gd name="T58" fmla="*/ 5 w 99"/>
                          <a:gd name="T59" fmla="*/ 0 h 49"/>
                          <a:gd name="T60" fmla="*/ 15 w 99"/>
                          <a:gd name="T61" fmla="*/ 0 h 49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99" h="49">
                            <a:moveTo>
                              <a:pt x="15" y="0"/>
                            </a:moveTo>
                            <a:lnTo>
                              <a:pt x="26" y="3"/>
                            </a:lnTo>
                            <a:lnTo>
                              <a:pt x="36" y="6"/>
                            </a:lnTo>
                            <a:lnTo>
                              <a:pt x="46" y="11"/>
                            </a:lnTo>
                            <a:lnTo>
                              <a:pt x="53" y="15"/>
                            </a:lnTo>
                            <a:lnTo>
                              <a:pt x="59" y="20"/>
                            </a:lnTo>
                            <a:lnTo>
                              <a:pt x="63" y="23"/>
                            </a:lnTo>
                            <a:lnTo>
                              <a:pt x="67" y="26"/>
                            </a:lnTo>
                            <a:lnTo>
                              <a:pt x="71" y="30"/>
                            </a:lnTo>
                            <a:lnTo>
                              <a:pt x="76" y="33"/>
                            </a:lnTo>
                            <a:lnTo>
                              <a:pt x="81" y="36"/>
                            </a:lnTo>
                            <a:lnTo>
                              <a:pt x="86" y="36"/>
                            </a:lnTo>
                            <a:lnTo>
                              <a:pt x="90" y="36"/>
                            </a:lnTo>
                            <a:lnTo>
                              <a:pt x="98" y="36"/>
                            </a:lnTo>
                            <a:lnTo>
                              <a:pt x="98" y="48"/>
                            </a:lnTo>
                            <a:lnTo>
                              <a:pt x="41" y="48"/>
                            </a:lnTo>
                            <a:lnTo>
                              <a:pt x="39" y="42"/>
                            </a:lnTo>
                            <a:lnTo>
                              <a:pt x="37" y="37"/>
                            </a:lnTo>
                            <a:lnTo>
                              <a:pt x="36" y="34"/>
                            </a:lnTo>
                            <a:lnTo>
                              <a:pt x="33" y="30"/>
                            </a:lnTo>
                            <a:lnTo>
                              <a:pt x="31" y="26"/>
                            </a:lnTo>
                            <a:lnTo>
                              <a:pt x="27" y="23"/>
                            </a:lnTo>
                            <a:lnTo>
                              <a:pt x="24" y="20"/>
                            </a:lnTo>
                            <a:lnTo>
                              <a:pt x="19" y="17"/>
                            </a:lnTo>
                            <a:lnTo>
                              <a:pt x="15" y="16"/>
                            </a:lnTo>
                            <a:lnTo>
                              <a:pt x="9" y="14"/>
                            </a:lnTo>
                            <a:lnTo>
                              <a:pt x="4" y="13"/>
                            </a:lnTo>
                            <a:lnTo>
                              <a:pt x="0" y="13"/>
                            </a:lnTo>
                            <a:lnTo>
                              <a:pt x="0" y="0"/>
                            </a:lnTo>
                            <a:lnTo>
                              <a:pt x="5" y="0"/>
                            </a:lnTo>
                            <a:lnTo>
                              <a:pt x="1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3861" name="Freeform 10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42" y="3325"/>
                        <a:ext cx="98" cy="49"/>
                      </a:xfrm>
                      <a:custGeom>
                        <a:avLst/>
                        <a:gdLst>
                          <a:gd name="T0" fmla="*/ 83 w 98"/>
                          <a:gd name="T1" fmla="*/ 0 h 49"/>
                          <a:gd name="T2" fmla="*/ 72 w 98"/>
                          <a:gd name="T3" fmla="*/ 3 h 49"/>
                          <a:gd name="T4" fmla="*/ 62 w 98"/>
                          <a:gd name="T5" fmla="*/ 6 h 49"/>
                          <a:gd name="T6" fmla="*/ 52 w 98"/>
                          <a:gd name="T7" fmla="*/ 11 h 49"/>
                          <a:gd name="T8" fmla="*/ 44 w 98"/>
                          <a:gd name="T9" fmla="*/ 15 h 49"/>
                          <a:gd name="T10" fmla="*/ 38 w 98"/>
                          <a:gd name="T11" fmla="*/ 20 h 49"/>
                          <a:gd name="T12" fmla="*/ 35 w 98"/>
                          <a:gd name="T13" fmla="*/ 23 h 49"/>
                          <a:gd name="T14" fmla="*/ 31 w 98"/>
                          <a:gd name="T15" fmla="*/ 26 h 49"/>
                          <a:gd name="T16" fmla="*/ 26 w 98"/>
                          <a:gd name="T17" fmla="*/ 30 h 49"/>
                          <a:gd name="T18" fmla="*/ 22 w 98"/>
                          <a:gd name="T19" fmla="*/ 33 h 49"/>
                          <a:gd name="T20" fmla="*/ 17 w 98"/>
                          <a:gd name="T21" fmla="*/ 36 h 49"/>
                          <a:gd name="T22" fmla="*/ 12 w 98"/>
                          <a:gd name="T23" fmla="*/ 36 h 49"/>
                          <a:gd name="T24" fmla="*/ 8 w 98"/>
                          <a:gd name="T25" fmla="*/ 36 h 49"/>
                          <a:gd name="T26" fmla="*/ 0 w 98"/>
                          <a:gd name="T27" fmla="*/ 36 h 49"/>
                          <a:gd name="T28" fmla="*/ 0 w 98"/>
                          <a:gd name="T29" fmla="*/ 48 h 49"/>
                          <a:gd name="T30" fmla="*/ 57 w 98"/>
                          <a:gd name="T31" fmla="*/ 48 h 49"/>
                          <a:gd name="T32" fmla="*/ 59 w 98"/>
                          <a:gd name="T33" fmla="*/ 42 h 49"/>
                          <a:gd name="T34" fmla="*/ 60 w 98"/>
                          <a:gd name="T35" fmla="*/ 37 h 49"/>
                          <a:gd name="T36" fmla="*/ 62 w 98"/>
                          <a:gd name="T37" fmla="*/ 34 h 49"/>
                          <a:gd name="T38" fmla="*/ 64 w 98"/>
                          <a:gd name="T39" fmla="*/ 30 h 49"/>
                          <a:gd name="T40" fmla="*/ 67 w 98"/>
                          <a:gd name="T41" fmla="*/ 26 h 49"/>
                          <a:gd name="T42" fmla="*/ 70 w 98"/>
                          <a:gd name="T43" fmla="*/ 23 h 49"/>
                          <a:gd name="T44" fmla="*/ 73 w 98"/>
                          <a:gd name="T45" fmla="*/ 20 h 49"/>
                          <a:gd name="T46" fmla="*/ 79 w 98"/>
                          <a:gd name="T47" fmla="*/ 17 h 49"/>
                          <a:gd name="T48" fmla="*/ 82 w 98"/>
                          <a:gd name="T49" fmla="*/ 16 h 49"/>
                          <a:gd name="T50" fmla="*/ 89 w 98"/>
                          <a:gd name="T51" fmla="*/ 14 h 49"/>
                          <a:gd name="T52" fmla="*/ 93 w 98"/>
                          <a:gd name="T53" fmla="*/ 13 h 49"/>
                          <a:gd name="T54" fmla="*/ 97 w 98"/>
                          <a:gd name="T55" fmla="*/ 13 h 49"/>
                          <a:gd name="T56" fmla="*/ 97 w 98"/>
                          <a:gd name="T57" fmla="*/ 0 h 49"/>
                          <a:gd name="T58" fmla="*/ 92 w 98"/>
                          <a:gd name="T59" fmla="*/ 0 h 49"/>
                          <a:gd name="T60" fmla="*/ 83 w 98"/>
                          <a:gd name="T61" fmla="*/ 0 h 49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98" h="49">
                            <a:moveTo>
                              <a:pt x="83" y="0"/>
                            </a:moveTo>
                            <a:lnTo>
                              <a:pt x="72" y="3"/>
                            </a:lnTo>
                            <a:lnTo>
                              <a:pt x="62" y="6"/>
                            </a:lnTo>
                            <a:lnTo>
                              <a:pt x="52" y="11"/>
                            </a:lnTo>
                            <a:lnTo>
                              <a:pt x="44" y="15"/>
                            </a:lnTo>
                            <a:lnTo>
                              <a:pt x="38" y="20"/>
                            </a:lnTo>
                            <a:lnTo>
                              <a:pt x="35" y="23"/>
                            </a:lnTo>
                            <a:lnTo>
                              <a:pt x="31" y="26"/>
                            </a:lnTo>
                            <a:lnTo>
                              <a:pt x="26" y="30"/>
                            </a:lnTo>
                            <a:lnTo>
                              <a:pt x="22" y="33"/>
                            </a:lnTo>
                            <a:lnTo>
                              <a:pt x="17" y="36"/>
                            </a:lnTo>
                            <a:lnTo>
                              <a:pt x="12" y="36"/>
                            </a:lnTo>
                            <a:lnTo>
                              <a:pt x="8" y="36"/>
                            </a:lnTo>
                            <a:lnTo>
                              <a:pt x="0" y="36"/>
                            </a:lnTo>
                            <a:lnTo>
                              <a:pt x="0" y="48"/>
                            </a:lnTo>
                            <a:lnTo>
                              <a:pt x="57" y="48"/>
                            </a:lnTo>
                            <a:lnTo>
                              <a:pt x="59" y="42"/>
                            </a:lnTo>
                            <a:lnTo>
                              <a:pt x="60" y="37"/>
                            </a:lnTo>
                            <a:lnTo>
                              <a:pt x="62" y="34"/>
                            </a:lnTo>
                            <a:lnTo>
                              <a:pt x="64" y="30"/>
                            </a:lnTo>
                            <a:lnTo>
                              <a:pt x="67" y="26"/>
                            </a:lnTo>
                            <a:lnTo>
                              <a:pt x="70" y="23"/>
                            </a:lnTo>
                            <a:lnTo>
                              <a:pt x="73" y="20"/>
                            </a:lnTo>
                            <a:lnTo>
                              <a:pt x="79" y="17"/>
                            </a:lnTo>
                            <a:lnTo>
                              <a:pt x="82" y="16"/>
                            </a:lnTo>
                            <a:lnTo>
                              <a:pt x="89" y="14"/>
                            </a:lnTo>
                            <a:lnTo>
                              <a:pt x="93" y="13"/>
                            </a:lnTo>
                            <a:lnTo>
                              <a:pt x="97" y="13"/>
                            </a:lnTo>
                            <a:lnTo>
                              <a:pt x="97" y="0"/>
                            </a:lnTo>
                            <a:lnTo>
                              <a:pt x="92" y="0"/>
                            </a:lnTo>
                            <a:lnTo>
                              <a:pt x="83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33857" name="Group 10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82" y="2937"/>
                      <a:ext cx="63" cy="123"/>
                      <a:chOff x="5982" y="2937"/>
                      <a:chExt cx="63" cy="123"/>
                    </a:xfrm>
                  </p:grpSpPr>
                  <p:sp>
                    <p:nvSpPr>
                      <p:cNvPr id="33858" name="Freeform 10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82" y="2937"/>
                        <a:ext cx="44" cy="122"/>
                      </a:xfrm>
                      <a:custGeom>
                        <a:avLst/>
                        <a:gdLst>
                          <a:gd name="T0" fmla="*/ 43 w 44"/>
                          <a:gd name="T1" fmla="*/ 0 h 122"/>
                          <a:gd name="T2" fmla="*/ 15 w 44"/>
                          <a:gd name="T3" fmla="*/ 11 h 122"/>
                          <a:gd name="T4" fmla="*/ 11 w 44"/>
                          <a:gd name="T5" fmla="*/ 13 h 122"/>
                          <a:gd name="T6" fmla="*/ 6 w 44"/>
                          <a:gd name="T7" fmla="*/ 21 h 122"/>
                          <a:gd name="T8" fmla="*/ 5 w 44"/>
                          <a:gd name="T9" fmla="*/ 26 h 122"/>
                          <a:gd name="T10" fmla="*/ 4 w 44"/>
                          <a:gd name="T11" fmla="*/ 36 h 122"/>
                          <a:gd name="T12" fmla="*/ 4 w 44"/>
                          <a:gd name="T13" fmla="*/ 54 h 122"/>
                          <a:gd name="T14" fmla="*/ 1 w 44"/>
                          <a:gd name="T15" fmla="*/ 80 h 122"/>
                          <a:gd name="T16" fmla="*/ 1 w 44"/>
                          <a:gd name="T17" fmla="*/ 88 h 122"/>
                          <a:gd name="T18" fmla="*/ 0 w 44"/>
                          <a:gd name="T19" fmla="*/ 97 h 122"/>
                          <a:gd name="T20" fmla="*/ 1 w 44"/>
                          <a:gd name="T21" fmla="*/ 103 h 122"/>
                          <a:gd name="T22" fmla="*/ 3 w 44"/>
                          <a:gd name="T23" fmla="*/ 108 h 122"/>
                          <a:gd name="T24" fmla="*/ 5 w 44"/>
                          <a:gd name="T25" fmla="*/ 109 h 122"/>
                          <a:gd name="T26" fmla="*/ 9 w 44"/>
                          <a:gd name="T27" fmla="*/ 111 h 122"/>
                          <a:gd name="T28" fmla="*/ 36 w 44"/>
                          <a:gd name="T29" fmla="*/ 121 h 122"/>
                          <a:gd name="T30" fmla="*/ 43 w 44"/>
                          <a:gd name="T31" fmla="*/ 0 h 122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0" t="0" r="r" b="b"/>
                        <a:pathLst>
                          <a:path w="44" h="122">
                            <a:moveTo>
                              <a:pt x="43" y="0"/>
                            </a:moveTo>
                            <a:lnTo>
                              <a:pt x="15" y="11"/>
                            </a:lnTo>
                            <a:lnTo>
                              <a:pt x="11" y="13"/>
                            </a:lnTo>
                            <a:lnTo>
                              <a:pt x="6" y="21"/>
                            </a:lnTo>
                            <a:lnTo>
                              <a:pt x="5" y="26"/>
                            </a:lnTo>
                            <a:lnTo>
                              <a:pt x="4" y="36"/>
                            </a:lnTo>
                            <a:lnTo>
                              <a:pt x="4" y="54"/>
                            </a:lnTo>
                            <a:lnTo>
                              <a:pt x="1" y="80"/>
                            </a:lnTo>
                            <a:lnTo>
                              <a:pt x="1" y="88"/>
                            </a:lnTo>
                            <a:lnTo>
                              <a:pt x="0" y="97"/>
                            </a:lnTo>
                            <a:lnTo>
                              <a:pt x="1" y="103"/>
                            </a:lnTo>
                            <a:lnTo>
                              <a:pt x="3" y="108"/>
                            </a:lnTo>
                            <a:lnTo>
                              <a:pt x="5" y="109"/>
                            </a:lnTo>
                            <a:lnTo>
                              <a:pt x="9" y="111"/>
                            </a:lnTo>
                            <a:lnTo>
                              <a:pt x="36" y="121"/>
                            </a:lnTo>
                            <a:lnTo>
                              <a:pt x="43" y="0"/>
                            </a:lnTo>
                          </a:path>
                        </a:pathLst>
                      </a:custGeom>
                      <a:solidFill>
                        <a:srgbClr val="8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3859" name="Freeform 10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12" y="2937"/>
                        <a:ext cx="33" cy="123"/>
                      </a:xfrm>
                      <a:custGeom>
                        <a:avLst/>
                        <a:gdLst>
                          <a:gd name="T0" fmla="*/ 31 w 33"/>
                          <a:gd name="T1" fmla="*/ 6 h 123"/>
                          <a:gd name="T2" fmla="*/ 28 w 33"/>
                          <a:gd name="T3" fmla="*/ 2 h 123"/>
                          <a:gd name="T4" fmla="*/ 23 w 33"/>
                          <a:gd name="T5" fmla="*/ 0 h 123"/>
                          <a:gd name="T6" fmla="*/ 16 w 33"/>
                          <a:gd name="T7" fmla="*/ 0 h 123"/>
                          <a:gd name="T8" fmla="*/ 12 w 33"/>
                          <a:gd name="T9" fmla="*/ 2 h 123"/>
                          <a:gd name="T10" fmla="*/ 10 w 33"/>
                          <a:gd name="T11" fmla="*/ 8 h 123"/>
                          <a:gd name="T12" fmla="*/ 8 w 33"/>
                          <a:gd name="T13" fmla="*/ 21 h 123"/>
                          <a:gd name="T14" fmla="*/ 5 w 33"/>
                          <a:gd name="T15" fmla="*/ 51 h 123"/>
                          <a:gd name="T16" fmla="*/ 3 w 33"/>
                          <a:gd name="T17" fmla="*/ 75 h 123"/>
                          <a:gd name="T18" fmla="*/ 1 w 33"/>
                          <a:gd name="T19" fmla="*/ 96 h 123"/>
                          <a:gd name="T20" fmla="*/ 0 w 33"/>
                          <a:gd name="T21" fmla="*/ 109 h 123"/>
                          <a:gd name="T22" fmla="*/ 1 w 33"/>
                          <a:gd name="T23" fmla="*/ 114 h 123"/>
                          <a:gd name="T24" fmla="*/ 4 w 33"/>
                          <a:gd name="T25" fmla="*/ 118 h 123"/>
                          <a:gd name="T26" fmla="*/ 10 w 33"/>
                          <a:gd name="T27" fmla="*/ 121 h 123"/>
                          <a:gd name="T28" fmla="*/ 16 w 33"/>
                          <a:gd name="T29" fmla="*/ 122 h 123"/>
                          <a:gd name="T30" fmla="*/ 19 w 33"/>
                          <a:gd name="T31" fmla="*/ 121 h 123"/>
                          <a:gd name="T32" fmla="*/ 22 w 33"/>
                          <a:gd name="T33" fmla="*/ 117 h 123"/>
                          <a:gd name="T34" fmla="*/ 24 w 33"/>
                          <a:gd name="T35" fmla="*/ 97 h 123"/>
                          <a:gd name="T36" fmla="*/ 26 w 33"/>
                          <a:gd name="T37" fmla="*/ 77 h 123"/>
                          <a:gd name="T38" fmla="*/ 31 w 33"/>
                          <a:gd name="T39" fmla="*/ 46 h 123"/>
                          <a:gd name="T40" fmla="*/ 32 w 33"/>
                          <a:gd name="T41" fmla="*/ 20 h 123"/>
                          <a:gd name="T42" fmla="*/ 32 w 33"/>
                          <a:gd name="T43" fmla="*/ 13 h 123"/>
                          <a:gd name="T44" fmla="*/ 31 w 33"/>
                          <a:gd name="T45" fmla="*/ 6 h 123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0" t="0" r="r" b="b"/>
                        <a:pathLst>
                          <a:path w="33" h="123">
                            <a:moveTo>
                              <a:pt x="31" y="6"/>
                            </a:moveTo>
                            <a:lnTo>
                              <a:pt x="28" y="2"/>
                            </a:lnTo>
                            <a:lnTo>
                              <a:pt x="23" y="0"/>
                            </a:lnTo>
                            <a:lnTo>
                              <a:pt x="16" y="0"/>
                            </a:lnTo>
                            <a:lnTo>
                              <a:pt x="12" y="2"/>
                            </a:lnTo>
                            <a:lnTo>
                              <a:pt x="10" y="8"/>
                            </a:lnTo>
                            <a:lnTo>
                              <a:pt x="8" y="21"/>
                            </a:lnTo>
                            <a:lnTo>
                              <a:pt x="5" y="51"/>
                            </a:lnTo>
                            <a:lnTo>
                              <a:pt x="3" y="75"/>
                            </a:lnTo>
                            <a:lnTo>
                              <a:pt x="1" y="96"/>
                            </a:lnTo>
                            <a:lnTo>
                              <a:pt x="0" y="109"/>
                            </a:lnTo>
                            <a:lnTo>
                              <a:pt x="1" y="114"/>
                            </a:lnTo>
                            <a:lnTo>
                              <a:pt x="4" y="118"/>
                            </a:lnTo>
                            <a:lnTo>
                              <a:pt x="10" y="121"/>
                            </a:lnTo>
                            <a:lnTo>
                              <a:pt x="16" y="122"/>
                            </a:lnTo>
                            <a:lnTo>
                              <a:pt x="19" y="121"/>
                            </a:lnTo>
                            <a:lnTo>
                              <a:pt x="22" y="117"/>
                            </a:lnTo>
                            <a:lnTo>
                              <a:pt x="24" y="97"/>
                            </a:lnTo>
                            <a:lnTo>
                              <a:pt x="26" y="77"/>
                            </a:lnTo>
                            <a:lnTo>
                              <a:pt x="31" y="46"/>
                            </a:lnTo>
                            <a:lnTo>
                              <a:pt x="32" y="20"/>
                            </a:lnTo>
                            <a:lnTo>
                              <a:pt x="32" y="13"/>
                            </a:lnTo>
                            <a:lnTo>
                              <a:pt x="31" y="6"/>
                            </a:lnTo>
                          </a:path>
                        </a:pathLst>
                      </a:custGeom>
                      <a:solidFill>
                        <a:srgbClr val="8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33829" name="Group 1004"/>
                  <p:cNvGrpSpPr>
                    <a:grpSpLocks/>
                  </p:cNvGrpSpPr>
                  <p:nvPr/>
                </p:nvGrpSpPr>
                <p:grpSpPr bwMode="auto">
                  <a:xfrm>
                    <a:off x="5783" y="2786"/>
                    <a:ext cx="114" cy="158"/>
                    <a:chOff x="5783" y="2786"/>
                    <a:chExt cx="114" cy="158"/>
                  </a:xfrm>
                </p:grpSpPr>
                <p:sp>
                  <p:nvSpPr>
                    <p:cNvPr id="33849" name="Freeform 1005"/>
                    <p:cNvSpPr>
                      <a:spLocks/>
                    </p:cNvSpPr>
                    <p:nvPr/>
                  </p:nvSpPr>
                  <p:spPr bwMode="auto">
                    <a:xfrm>
                      <a:off x="5783" y="2804"/>
                      <a:ext cx="114" cy="140"/>
                    </a:xfrm>
                    <a:custGeom>
                      <a:avLst/>
                      <a:gdLst>
                        <a:gd name="T0" fmla="*/ 113 w 114"/>
                        <a:gd name="T1" fmla="*/ 107 h 140"/>
                        <a:gd name="T2" fmla="*/ 37 w 114"/>
                        <a:gd name="T3" fmla="*/ 139 h 140"/>
                        <a:gd name="T4" fmla="*/ 0 w 114"/>
                        <a:gd name="T5" fmla="*/ 32 h 140"/>
                        <a:gd name="T6" fmla="*/ 76 w 114"/>
                        <a:gd name="T7" fmla="*/ 0 h 140"/>
                        <a:gd name="T8" fmla="*/ 113 w 114"/>
                        <a:gd name="T9" fmla="*/ 107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14" h="140">
                          <a:moveTo>
                            <a:pt x="113" y="107"/>
                          </a:moveTo>
                          <a:lnTo>
                            <a:pt x="37" y="139"/>
                          </a:lnTo>
                          <a:lnTo>
                            <a:pt x="0" y="32"/>
                          </a:lnTo>
                          <a:lnTo>
                            <a:pt x="76" y="0"/>
                          </a:lnTo>
                          <a:lnTo>
                            <a:pt x="113" y="107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FF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50" name="Freeform 1006"/>
                    <p:cNvSpPr>
                      <a:spLocks/>
                    </p:cNvSpPr>
                    <p:nvPr/>
                  </p:nvSpPr>
                  <p:spPr bwMode="auto">
                    <a:xfrm>
                      <a:off x="5784" y="2786"/>
                      <a:ext cx="56" cy="50"/>
                    </a:xfrm>
                    <a:custGeom>
                      <a:avLst/>
                      <a:gdLst>
                        <a:gd name="T0" fmla="*/ 0 w 56"/>
                        <a:gd name="T1" fmla="*/ 49 h 50"/>
                        <a:gd name="T2" fmla="*/ 47 w 56"/>
                        <a:gd name="T3" fmla="*/ 0 h 50"/>
                        <a:gd name="T4" fmla="*/ 55 w 56"/>
                        <a:gd name="T5" fmla="*/ 26 h 50"/>
                        <a:gd name="T6" fmla="*/ 0 w 56"/>
                        <a:gd name="T7" fmla="*/ 49 h 5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6" h="50">
                          <a:moveTo>
                            <a:pt x="0" y="49"/>
                          </a:moveTo>
                          <a:lnTo>
                            <a:pt x="47" y="0"/>
                          </a:lnTo>
                          <a:lnTo>
                            <a:pt x="55" y="26"/>
                          </a:lnTo>
                          <a:lnTo>
                            <a:pt x="0" y="49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 cmpd="sng">
                      <a:solidFill>
                        <a:srgbClr val="3F5F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33830" name="Group 1007"/>
                  <p:cNvGrpSpPr>
                    <a:grpSpLocks/>
                  </p:cNvGrpSpPr>
                  <p:nvPr/>
                </p:nvGrpSpPr>
                <p:grpSpPr bwMode="auto">
                  <a:xfrm>
                    <a:off x="5680" y="2745"/>
                    <a:ext cx="357" cy="638"/>
                    <a:chOff x="5680" y="2745"/>
                    <a:chExt cx="357" cy="638"/>
                  </a:xfrm>
                </p:grpSpPr>
                <p:grpSp>
                  <p:nvGrpSpPr>
                    <p:cNvPr id="33831" name="Group 10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98" y="3092"/>
                      <a:ext cx="224" cy="291"/>
                      <a:chOff x="5698" y="3092"/>
                      <a:chExt cx="224" cy="291"/>
                    </a:xfrm>
                  </p:grpSpPr>
                  <p:sp>
                    <p:nvSpPr>
                      <p:cNvPr id="33845" name="Freeform 10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70" y="3092"/>
                        <a:ext cx="150" cy="286"/>
                      </a:xfrm>
                      <a:custGeom>
                        <a:avLst/>
                        <a:gdLst>
                          <a:gd name="T0" fmla="*/ 11 w 150"/>
                          <a:gd name="T1" fmla="*/ 0 h 286"/>
                          <a:gd name="T2" fmla="*/ 2 w 150"/>
                          <a:gd name="T3" fmla="*/ 13 h 286"/>
                          <a:gd name="T4" fmla="*/ 0 w 150"/>
                          <a:gd name="T5" fmla="*/ 33 h 286"/>
                          <a:gd name="T6" fmla="*/ 5 w 150"/>
                          <a:gd name="T7" fmla="*/ 54 h 286"/>
                          <a:gd name="T8" fmla="*/ 14 w 150"/>
                          <a:gd name="T9" fmla="*/ 78 h 286"/>
                          <a:gd name="T10" fmla="*/ 29 w 150"/>
                          <a:gd name="T11" fmla="*/ 107 h 286"/>
                          <a:gd name="T12" fmla="*/ 54 w 150"/>
                          <a:gd name="T13" fmla="*/ 136 h 286"/>
                          <a:gd name="T14" fmla="*/ 73 w 150"/>
                          <a:gd name="T15" fmla="*/ 154 h 286"/>
                          <a:gd name="T16" fmla="*/ 96 w 150"/>
                          <a:gd name="T17" fmla="*/ 172 h 286"/>
                          <a:gd name="T18" fmla="*/ 105 w 150"/>
                          <a:gd name="T19" fmla="*/ 182 h 286"/>
                          <a:gd name="T20" fmla="*/ 110 w 150"/>
                          <a:gd name="T21" fmla="*/ 190 h 286"/>
                          <a:gd name="T22" fmla="*/ 111 w 150"/>
                          <a:gd name="T23" fmla="*/ 199 h 286"/>
                          <a:gd name="T24" fmla="*/ 111 w 150"/>
                          <a:gd name="T25" fmla="*/ 209 h 286"/>
                          <a:gd name="T26" fmla="*/ 109 w 150"/>
                          <a:gd name="T27" fmla="*/ 224 h 286"/>
                          <a:gd name="T28" fmla="*/ 104 w 150"/>
                          <a:gd name="T29" fmla="*/ 236 h 286"/>
                          <a:gd name="T30" fmla="*/ 98 w 150"/>
                          <a:gd name="T31" fmla="*/ 251 h 286"/>
                          <a:gd name="T32" fmla="*/ 95 w 150"/>
                          <a:gd name="T33" fmla="*/ 262 h 286"/>
                          <a:gd name="T34" fmla="*/ 95 w 150"/>
                          <a:gd name="T35" fmla="*/ 270 h 286"/>
                          <a:gd name="T36" fmla="*/ 100 w 150"/>
                          <a:gd name="T37" fmla="*/ 281 h 286"/>
                          <a:gd name="T38" fmla="*/ 108 w 150"/>
                          <a:gd name="T39" fmla="*/ 285 h 286"/>
                          <a:gd name="T40" fmla="*/ 116 w 150"/>
                          <a:gd name="T41" fmla="*/ 282 h 286"/>
                          <a:gd name="T42" fmla="*/ 120 w 150"/>
                          <a:gd name="T43" fmla="*/ 275 h 286"/>
                          <a:gd name="T44" fmla="*/ 128 w 150"/>
                          <a:gd name="T45" fmla="*/ 256 h 286"/>
                          <a:gd name="T46" fmla="*/ 129 w 150"/>
                          <a:gd name="T47" fmla="*/ 233 h 286"/>
                          <a:gd name="T48" fmla="*/ 132 w 150"/>
                          <a:gd name="T49" fmla="*/ 225 h 286"/>
                          <a:gd name="T50" fmla="*/ 139 w 150"/>
                          <a:gd name="T51" fmla="*/ 225 h 286"/>
                          <a:gd name="T52" fmla="*/ 149 w 150"/>
                          <a:gd name="T53" fmla="*/ 200 h 286"/>
                          <a:gd name="T54" fmla="*/ 149 w 150"/>
                          <a:gd name="T55" fmla="*/ 193 h 286"/>
                          <a:gd name="T56" fmla="*/ 147 w 150"/>
                          <a:gd name="T57" fmla="*/ 186 h 286"/>
                          <a:gd name="T58" fmla="*/ 139 w 150"/>
                          <a:gd name="T59" fmla="*/ 177 h 286"/>
                          <a:gd name="T60" fmla="*/ 131 w 150"/>
                          <a:gd name="T61" fmla="*/ 171 h 286"/>
                          <a:gd name="T62" fmla="*/ 120 w 150"/>
                          <a:gd name="T63" fmla="*/ 161 h 286"/>
                          <a:gd name="T64" fmla="*/ 107 w 150"/>
                          <a:gd name="T65" fmla="*/ 143 h 286"/>
                          <a:gd name="T66" fmla="*/ 93 w 150"/>
                          <a:gd name="T67" fmla="*/ 129 h 286"/>
                          <a:gd name="T68" fmla="*/ 71 w 150"/>
                          <a:gd name="T69" fmla="*/ 93 h 286"/>
                          <a:gd name="T70" fmla="*/ 11 w 150"/>
                          <a:gd name="T71" fmla="*/ 0 h 28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</a:gdLst>
                        <a:ahLst/>
                        <a:cxnLst>
                          <a:cxn ang="T72">
                            <a:pos x="T0" y="T1"/>
                          </a:cxn>
                          <a:cxn ang="T73">
                            <a:pos x="T2" y="T3"/>
                          </a:cxn>
                          <a:cxn ang="T74">
                            <a:pos x="T4" y="T5"/>
                          </a:cxn>
                          <a:cxn ang="T75">
                            <a:pos x="T6" y="T7"/>
                          </a:cxn>
                          <a:cxn ang="T76">
                            <a:pos x="T8" y="T9"/>
                          </a:cxn>
                          <a:cxn ang="T77">
                            <a:pos x="T10" y="T11"/>
                          </a:cxn>
                          <a:cxn ang="T78">
                            <a:pos x="T12" y="T13"/>
                          </a:cxn>
                          <a:cxn ang="T79">
                            <a:pos x="T14" y="T15"/>
                          </a:cxn>
                          <a:cxn ang="T80">
                            <a:pos x="T16" y="T17"/>
                          </a:cxn>
                          <a:cxn ang="T81">
                            <a:pos x="T18" y="T19"/>
                          </a:cxn>
                          <a:cxn ang="T82">
                            <a:pos x="T20" y="T21"/>
                          </a:cxn>
                          <a:cxn ang="T83">
                            <a:pos x="T22" y="T23"/>
                          </a:cxn>
                          <a:cxn ang="T84">
                            <a:pos x="T24" y="T25"/>
                          </a:cxn>
                          <a:cxn ang="T85">
                            <a:pos x="T26" y="T27"/>
                          </a:cxn>
                          <a:cxn ang="T86">
                            <a:pos x="T28" y="T29"/>
                          </a:cxn>
                          <a:cxn ang="T87">
                            <a:pos x="T30" y="T31"/>
                          </a:cxn>
                          <a:cxn ang="T88">
                            <a:pos x="T32" y="T33"/>
                          </a:cxn>
                          <a:cxn ang="T89">
                            <a:pos x="T34" y="T35"/>
                          </a:cxn>
                          <a:cxn ang="T90">
                            <a:pos x="T36" y="T37"/>
                          </a:cxn>
                          <a:cxn ang="T91">
                            <a:pos x="T38" y="T39"/>
                          </a:cxn>
                          <a:cxn ang="T92">
                            <a:pos x="T40" y="T41"/>
                          </a:cxn>
                          <a:cxn ang="T93">
                            <a:pos x="T42" y="T43"/>
                          </a:cxn>
                          <a:cxn ang="T94">
                            <a:pos x="T44" y="T45"/>
                          </a:cxn>
                          <a:cxn ang="T95">
                            <a:pos x="T46" y="T47"/>
                          </a:cxn>
                          <a:cxn ang="T96">
                            <a:pos x="T48" y="T49"/>
                          </a:cxn>
                          <a:cxn ang="T97">
                            <a:pos x="T50" y="T51"/>
                          </a:cxn>
                          <a:cxn ang="T98">
                            <a:pos x="T52" y="T53"/>
                          </a:cxn>
                          <a:cxn ang="T99">
                            <a:pos x="T54" y="T55"/>
                          </a:cxn>
                          <a:cxn ang="T100">
                            <a:pos x="T56" y="T57"/>
                          </a:cxn>
                          <a:cxn ang="T101">
                            <a:pos x="T58" y="T59"/>
                          </a:cxn>
                          <a:cxn ang="T102">
                            <a:pos x="T60" y="T61"/>
                          </a:cxn>
                          <a:cxn ang="T103">
                            <a:pos x="T62" y="T63"/>
                          </a:cxn>
                          <a:cxn ang="T104">
                            <a:pos x="T64" y="T65"/>
                          </a:cxn>
                          <a:cxn ang="T105">
                            <a:pos x="T66" y="T67"/>
                          </a:cxn>
                          <a:cxn ang="T106">
                            <a:pos x="T68" y="T69"/>
                          </a:cxn>
                          <a:cxn ang="T107">
                            <a:pos x="T70" y="T71"/>
                          </a:cxn>
                        </a:cxnLst>
                        <a:rect l="0" t="0" r="r" b="b"/>
                        <a:pathLst>
                          <a:path w="150" h="286">
                            <a:moveTo>
                              <a:pt x="11" y="0"/>
                            </a:moveTo>
                            <a:lnTo>
                              <a:pt x="2" y="13"/>
                            </a:lnTo>
                            <a:lnTo>
                              <a:pt x="0" y="33"/>
                            </a:lnTo>
                            <a:lnTo>
                              <a:pt x="5" y="54"/>
                            </a:lnTo>
                            <a:lnTo>
                              <a:pt x="14" y="78"/>
                            </a:lnTo>
                            <a:lnTo>
                              <a:pt x="29" y="107"/>
                            </a:lnTo>
                            <a:lnTo>
                              <a:pt x="54" y="136"/>
                            </a:lnTo>
                            <a:lnTo>
                              <a:pt x="73" y="154"/>
                            </a:lnTo>
                            <a:lnTo>
                              <a:pt x="96" y="172"/>
                            </a:lnTo>
                            <a:lnTo>
                              <a:pt x="105" y="182"/>
                            </a:lnTo>
                            <a:lnTo>
                              <a:pt x="110" y="190"/>
                            </a:lnTo>
                            <a:lnTo>
                              <a:pt x="111" y="199"/>
                            </a:lnTo>
                            <a:lnTo>
                              <a:pt x="111" y="209"/>
                            </a:lnTo>
                            <a:lnTo>
                              <a:pt x="109" y="224"/>
                            </a:lnTo>
                            <a:lnTo>
                              <a:pt x="104" y="236"/>
                            </a:lnTo>
                            <a:lnTo>
                              <a:pt x="98" y="251"/>
                            </a:lnTo>
                            <a:lnTo>
                              <a:pt x="95" y="262"/>
                            </a:lnTo>
                            <a:lnTo>
                              <a:pt x="95" y="270"/>
                            </a:lnTo>
                            <a:lnTo>
                              <a:pt x="100" y="281"/>
                            </a:lnTo>
                            <a:lnTo>
                              <a:pt x="108" y="285"/>
                            </a:lnTo>
                            <a:lnTo>
                              <a:pt x="116" y="282"/>
                            </a:lnTo>
                            <a:lnTo>
                              <a:pt x="120" y="275"/>
                            </a:lnTo>
                            <a:lnTo>
                              <a:pt x="128" y="256"/>
                            </a:lnTo>
                            <a:lnTo>
                              <a:pt x="129" y="233"/>
                            </a:lnTo>
                            <a:lnTo>
                              <a:pt x="132" y="225"/>
                            </a:lnTo>
                            <a:lnTo>
                              <a:pt x="139" y="225"/>
                            </a:lnTo>
                            <a:lnTo>
                              <a:pt x="149" y="200"/>
                            </a:lnTo>
                            <a:lnTo>
                              <a:pt x="149" y="193"/>
                            </a:lnTo>
                            <a:lnTo>
                              <a:pt x="147" y="186"/>
                            </a:lnTo>
                            <a:lnTo>
                              <a:pt x="139" y="177"/>
                            </a:lnTo>
                            <a:lnTo>
                              <a:pt x="131" y="171"/>
                            </a:lnTo>
                            <a:lnTo>
                              <a:pt x="120" y="161"/>
                            </a:lnTo>
                            <a:lnTo>
                              <a:pt x="107" y="143"/>
                            </a:lnTo>
                            <a:lnTo>
                              <a:pt x="93" y="129"/>
                            </a:lnTo>
                            <a:lnTo>
                              <a:pt x="71" y="93"/>
                            </a:lnTo>
                            <a:lnTo>
                              <a:pt x="11" y="0"/>
                            </a:lnTo>
                          </a:path>
                        </a:pathLst>
                      </a:custGeom>
                      <a:solidFill>
                        <a:srgbClr val="FFBFBF"/>
                      </a:solidFill>
                      <a:ln w="12700" cap="rnd" cmpd="sng">
                        <a:solidFill>
                          <a:srgbClr val="FFBFBF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3846" name="Freeform 10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3118"/>
                        <a:ext cx="165" cy="263"/>
                      </a:xfrm>
                      <a:custGeom>
                        <a:avLst/>
                        <a:gdLst>
                          <a:gd name="T0" fmla="*/ 131 w 165"/>
                          <a:gd name="T1" fmla="*/ 0 h 263"/>
                          <a:gd name="T2" fmla="*/ 111 w 165"/>
                          <a:gd name="T3" fmla="*/ 57 h 263"/>
                          <a:gd name="T4" fmla="*/ 85 w 165"/>
                          <a:gd name="T5" fmla="*/ 131 h 263"/>
                          <a:gd name="T6" fmla="*/ 75 w 165"/>
                          <a:gd name="T7" fmla="*/ 170 h 263"/>
                          <a:gd name="T8" fmla="*/ 63 w 165"/>
                          <a:gd name="T9" fmla="*/ 197 h 263"/>
                          <a:gd name="T10" fmla="*/ 54 w 165"/>
                          <a:gd name="T11" fmla="*/ 214 h 263"/>
                          <a:gd name="T12" fmla="*/ 47 w 165"/>
                          <a:gd name="T13" fmla="*/ 223 h 263"/>
                          <a:gd name="T14" fmla="*/ 34 w 165"/>
                          <a:gd name="T15" fmla="*/ 236 h 263"/>
                          <a:gd name="T16" fmla="*/ 25 w 165"/>
                          <a:gd name="T17" fmla="*/ 240 h 263"/>
                          <a:gd name="T18" fmla="*/ 12 w 165"/>
                          <a:gd name="T19" fmla="*/ 243 h 263"/>
                          <a:gd name="T20" fmla="*/ 2 w 165"/>
                          <a:gd name="T21" fmla="*/ 243 h 263"/>
                          <a:gd name="T22" fmla="*/ 0 w 165"/>
                          <a:gd name="T23" fmla="*/ 250 h 263"/>
                          <a:gd name="T24" fmla="*/ 2 w 165"/>
                          <a:gd name="T25" fmla="*/ 256 h 263"/>
                          <a:gd name="T26" fmla="*/ 10 w 165"/>
                          <a:gd name="T27" fmla="*/ 260 h 263"/>
                          <a:gd name="T28" fmla="*/ 25 w 165"/>
                          <a:gd name="T29" fmla="*/ 262 h 263"/>
                          <a:gd name="T30" fmla="*/ 42 w 165"/>
                          <a:gd name="T31" fmla="*/ 260 h 263"/>
                          <a:gd name="T32" fmla="*/ 51 w 165"/>
                          <a:gd name="T33" fmla="*/ 255 h 263"/>
                          <a:gd name="T34" fmla="*/ 59 w 165"/>
                          <a:gd name="T35" fmla="*/ 253 h 263"/>
                          <a:gd name="T36" fmla="*/ 61 w 165"/>
                          <a:gd name="T37" fmla="*/ 260 h 263"/>
                          <a:gd name="T38" fmla="*/ 79 w 165"/>
                          <a:gd name="T39" fmla="*/ 259 h 263"/>
                          <a:gd name="T40" fmla="*/ 79 w 165"/>
                          <a:gd name="T41" fmla="*/ 253 h 263"/>
                          <a:gd name="T42" fmla="*/ 76 w 165"/>
                          <a:gd name="T43" fmla="*/ 239 h 263"/>
                          <a:gd name="T44" fmla="*/ 76 w 165"/>
                          <a:gd name="T45" fmla="*/ 228 h 263"/>
                          <a:gd name="T46" fmla="*/ 80 w 165"/>
                          <a:gd name="T47" fmla="*/ 216 h 263"/>
                          <a:gd name="T48" fmla="*/ 83 w 165"/>
                          <a:gd name="T49" fmla="*/ 211 h 263"/>
                          <a:gd name="T50" fmla="*/ 93 w 165"/>
                          <a:gd name="T51" fmla="*/ 198 h 263"/>
                          <a:gd name="T52" fmla="*/ 99 w 165"/>
                          <a:gd name="T53" fmla="*/ 188 h 263"/>
                          <a:gd name="T54" fmla="*/ 109 w 165"/>
                          <a:gd name="T55" fmla="*/ 176 h 263"/>
                          <a:gd name="T56" fmla="*/ 128 w 165"/>
                          <a:gd name="T57" fmla="*/ 149 h 263"/>
                          <a:gd name="T58" fmla="*/ 139 w 165"/>
                          <a:gd name="T59" fmla="*/ 128 h 263"/>
                          <a:gd name="T60" fmla="*/ 149 w 165"/>
                          <a:gd name="T61" fmla="*/ 106 h 263"/>
                          <a:gd name="T62" fmla="*/ 157 w 165"/>
                          <a:gd name="T63" fmla="*/ 84 h 263"/>
                          <a:gd name="T64" fmla="*/ 160 w 165"/>
                          <a:gd name="T65" fmla="*/ 64 h 263"/>
                          <a:gd name="T66" fmla="*/ 162 w 165"/>
                          <a:gd name="T67" fmla="*/ 41 h 263"/>
                          <a:gd name="T68" fmla="*/ 164 w 165"/>
                          <a:gd name="T69" fmla="*/ 15 h 263"/>
                          <a:gd name="T70" fmla="*/ 131 w 165"/>
                          <a:gd name="T71" fmla="*/ 0 h 263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</a:gdLst>
                        <a:ahLst/>
                        <a:cxnLst>
                          <a:cxn ang="T72">
                            <a:pos x="T0" y="T1"/>
                          </a:cxn>
                          <a:cxn ang="T73">
                            <a:pos x="T2" y="T3"/>
                          </a:cxn>
                          <a:cxn ang="T74">
                            <a:pos x="T4" y="T5"/>
                          </a:cxn>
                          <a:cxn ang="T75">
                            <a:pos x="T6" y="T7"/>
                          </a:cxn>
                          <a:cxn ang="T76">
                            <a:pos x="T8" y="T9"/>
                          </a:cxn>
                          <a:cxn ang="T77">
                            <a:pos x="T10" y="T11"/>
                          </a:cxn>
                          <a:cxn ang="T78">
                            <a:pos x="T12" y="T13"/>
                          </a:cxn>
                          <a:cxn ang="T79">
                            <a:pos x="T14" y="T15"/>
                          </a:cxn>
                          <a:cxn ang="T80">
                            <a:pos x="T16" y="T17"/>
                          </a:cxn>
                          <a:cxn ang="T81">
                            <a:pos x="T18" y="T19"/>
                          </a:cxn>
                          <a:cxn ang="T82">
                            <a:pos x="T20" y="T21"/>
                          </a:cxn>
                          <a:cxn ang="T83">
                            <a:pos x="T22" y="T23"/>
                          </a:cxn>
                          <a:cxn ang="T84">
                            <a:pos x="T24" y="T25"/>
                          </a:cxn>
                          <a:cxn ang="T85">
                            <a:pos x="T26" y="T27"/>
                          </a:cxn>
                          <a:cxn ang="T86">
                            <a:pos x="T28" y="T29"/>
                          </a:cxn>
                          <a:cxn ang="T87">
                            <a:pos x="T30" y="T31"/>
                          </a:cxn>
                          <a:cxn ang="T88">
                            <a:pos x="T32" y="T33"/>
                          </a:cxn>
                          <a:cxn ang="T89">
                            <a:pos x="T34" y="T35"/>
                          </a:cxn>
                          <a:cxn ang="T90">
                            <a:pos x="T36" y="T37"/>
                          </a:cxn>
                          <a:cxn ang="T91">
                            <a:pos x="T38" y="T39"/>
                          </a:cxn>
                          <a:cxn ang="T92">
                            <a:pos x="T40" y="T41"/>
                          </a:cxn>
                          <a:cxn ang="T93">
                            <a:pos x="T42" y="T43"/>
                          </a:cxn>
                          <a:cxn ang="T94">
                            <a:pos x="T44" y="T45"/>
                          </a:cxn>
                          <a:cxn ang="T95">
                            <a:pos x="T46" y="T47"/>
                          </a:cxn>
                          <a:cxn ang="T96">
                            <a:pos x="T48" y="T49"/>
                          </a:cxn>
                          <a:cxn ang="T97">
                            <a:pos x="T50" y="T51"/>
                          </a:cxn>
                          <a:cxn ang="T98">
                            <a:pos x="T52" y="T53"/>
                          </a:cxn>
                          <a:cxn ang="T99">
                            <a:pos x="T54" y="T55"/>
                          </a:cxn>
                          <a:cxn ang="T100">
                            <a:pos x="T56" y="T57"/>
                          </a:cxn>
                          <a:cxn ang="T101">
                            <a:pos x="T58" y="T59"/>
                          </a:cxn>
                          <a:cxn ang="T102">
                            <a:pos x="T60" y="T61"/>
                          </a:cxn>
                          <a:cxn ang="T103">
                            <a:pos x="T62" y="T63"/>
                          </a:cxn>
                          <a:cxn ang="T104">
                            <a:pos x="T64" y="T65"/>
                          </a:cxn>
                          <a:cxn ang="T105">
                            <a:pos x="T66" y="T67"/>
                          </a:cxn>
                          <a:cxn ang="T106">
                            <a:pos x="T68" y="T69"/>
                          </a:cxn>
                          <a:cxn ang="T107">
                            <a:pos x="T70" y="T71"/>
                          </a:cxn>
                        </a:cxnLst>
                        <a:rect l="0" t="0" r="r" b="b"/>
                        <a:pathLst>
                          <a:path w="165" h="263">
                            <a:moveTo>
                              <a:pt x="131" y="0"/>
                            </a:moveTo>
                            <a:lnTo>
                              <a:pt x="111" y="57"/>
                            </a:lnTo>
                            <a:lnTo>
                              <a:pt x="85" y="131"/>
                            </a:lnTo>
                            <a:lnTo>
                              <a:pt x="75" y="170"/>
                            </a:lnTo>
                            <a:lnTo>
                              <a:pt x="63" y="197"/>
                            </a:lnTo>
                            <a:lnTo>
                              <a:pt x="54" y="214"/>
                            </a:lnTo>
                            <a:lnTo>
                              <a:pt x="47" y="223"/>
                            </a:lnTo>
                            <a:lnTo>
                              <a:pt x="34" y="236"/>
                            </a:lnTo>
                            <a:lnTo>
                              <a:pt x="25" y="240"/>
                            </a:lnTo>
                            <a:lnTo>
                              <a:pt x="12" y="243"/>
                            </a:lnTo>
                            <a:lnTo>
                              <a:pt x="2" y="243"/>
                            </a:lnTo>
                            <a:lnTo>
                              <a:pt x="0" y="250"/>
                            </a:lnTo>
                            <a:lnTo>
                              <a:pt x="2" y="256"/>
                            </a:lnTo>
                            <a:lnTo>
                              <a:pt x="10" y="260"/>
                            </a:lnTo>
                            <a:lnTo>
                              <a:pt x="25" y="262"/>
                            </a:lnTo>
                            <a:lnTo>
                              <a:pt x="42" y="260"/>
                            </a:lnTo>
                            <a:lnTo>
                              <a:pt x="51" y="255"/>
                            </a:lnTo>
                            <a:lnTo>
                              <a:pt x="59" y="253"/>
                            </a:lnTo>
                            <a:lnTo>
                              <a:pt x="61" y="260"/>
                            </a:lnTo>
                            <a:lnTo>
                              <a:pt x="79" y="259"/>
                            </a:lnTo>
                            <a:lnTo>
                              <a:pt x="79" y="253"/>
                            </a:lnTo>
                            <a:lnTo>
                              <a:pt x="76" y="239"/>
                            </a:lnTo>
                            <a:lnTo>
                              <a:pt x="76" y="228"/>
                            </a:lnTo>
                            <a:lnTo>
                              <a:pt x="80" y="216"/>
                            </a:lnTo>
                            <a:lnTo>
                              <a:pt x="83" y="211"/>
                            </a:lnTo>
                            <a:lnTo>
                              <a:pt x="93" y="198"/>
                            </a:lnTo>
                            <a:lnTo>
                              <a:pt x="99" y="188"/>
                            </a:lnTo>
                            <a:lnTo>
                              <a:pt x="109" y="176"/>
                            </a:lnTo>
                            <a:lnTo>
                              <a:pt x="128" y="149"/>
                            </a:lnTo>
                            <a:lnTo>
                              <a:pt x="139" y="128"/>
                            </a:lnTo>
                            <a:lnTo>
                              <a:pt x="149" y="106"/>
                            </a:lnTo>
                            <a:lnTo>
                              <a:pt x="157" y="84"/>
                            </a:lnTo>
                            <a:lnTo>
                              <a:pt x="160" y="64"/>
                            </a:lnTo>
                            <a:lnTo>
                              <a:pt x="162" y="41"/>
                            </a:lnTo>
                            <a:lnTo>
                              <a:pt x="164" y="15"/>
                            </a:lnTo>
                            <a:lnTo>
                              <a:pt x="131" y="0"/>
                            </a:lnTo>
                          </a:path>
                        </a:pathLst>
                      </a:custGeom>
                      <a:solidFill>
                        <a:srgbClr val="FFBFBF"/>
                      </a:solidFill>
                      <a:ln w="12700" cap="rnd" cmpd="sng">
                        <a:solidFill>
                          <a:srgbClr val="FFBFBF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3847" name="Freeform 10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64" y="3261"/>
                        <a:ext cx="58" cy="117"/>
                      </a:xfrm>
                      <a:custGeom>
                        <a:avLst/>
                        <a:gdLst>
                          <a:gd name="T0" fmla="*/ 38 w 58"/>
                          <a:gd name="T1" fmla="*/ 0 h 117"/>
                          <a:gd name="T2" fmla="*/ 39 w 58"/>
                          <a:gd name="T3" fmla="*/ 6 h 117"/>
                          <a:gd name="T4" fmla="*/ 36 w 58"/>
                          <a:gd name="T5" fmla="*/ 12 h 117"/>
                          <a:gd name="T6" fmla="*/ 34 w 58"/>
                          <a:gd name="T7" fmla="*/ 16 h 117"/>
                          <a:gd name="T8" fmla="*/ 29 w 58"/>
                          <a:gd name="T9" fmla="*/ 20 h 117"/>
                          <a:gd name="T10" fmla="*/ 23 w 58"/>
                          <a:gd name="T11" fmla="*/ 22 h 117"/>
                          <a:gd name="T12" fmla="*/ 18 w 58"/>
                          <a:gd name="T13" fmla="*/ 23 h 117"/>
                          <a:gd name="T14" fmla="*/ 15 w 58"/>
                          <a:gd name="T15" fmla="*/ 21 h 117"/>
                          <a:gd name="T16" fmla="*/ 15 w 58"/>
                          <a:gd name="T17" fmla="*/ 30 h 117"/>
                          <a:gd name="T18" fmla="*/ 15 w 58"/>
                          <a:gd name="T19" fmla="*/ 40 h 117"/>
                          <a:gd name="T20" fmla="*/ 13 w 58"/>
                          <a:gd name="T21" fmla="*/ 54 h 117"/>
                          <a:gd name="T22" fmla="*/ 8 w 58"/>
                          <a:gd name="T23" fmla="*/ 66 h 117"/>
                          <a:gd name="T24" fmla="*/ 3 w 58"/>
                          <a:gd name="T25" fmla="*/ 81 h 117"/>
                          <a:gd name="T26" fmla="*/ 1 w 58"/>
                          <a:gd name="T27" fmla="*/ 90 h 117"/>
                          <a:gd name="T28" fmla="*/ 0 w 58"/>
                          <a:gd name="T29" fmla="*/ 100 h 117"/>
                          <a:gd name="T30" fmla="*/ 4 w 58"/>
                          <a:gd name="T31" fmla="*/ 114 h 117"/>
                          <a:gd name="T32" fmla="*/ 12 w 58"/>
                          <a:gd name="T33" fmla="*/ 116 h 117"/>
                          <a:gd name="T34" fmla="*/ 18 w 58"/>
                          <a:gd name="T35" fmla="*/ 116 h 117"/>
                          <a:gd name="T36" fmla="*/ 23 w 58"/>
                          <a:gd name="T37" fmla="*/ 114 h 117"/>
                          <a:gd name="T38" fmla="*/ 29 w 58"/>
                          <a:gd name="T39" fmla="*/ 106 h 117"/>
                          <a:gd name="T40" fmla="*/ 36 w 58"/>
                          <a:gd name="T41" fmla="*/ 87 h 117"/>
                          <a:gd name="T42" fmla="*/ 37 w 58"/>
                          <a:gd name="T43" fmla="*/ 68 h 117"/>
                          <a:gd name="T44" fmla="*/ 39 w 58"/>
                          <a:gd name="T45" fmla="*/ 58 h 117"/>
                          <a:gd name="T46" fmla="*/ 46 w 58"/>
                          <a:gd name="T47" fmla="*/ 58 h 117"/>
                          <a:gd name="T48" fmla="*/ 57 w 58"/>
                          <a:gd name="T49" fmla="*/ 31 h 117"/>
                          <a:gd name="T50" fmla="*/ 56 w 58"/>
                          <a:gd name="T51" fmla="*/ 20 h 117"/>
                          <a:gd name="T52" fmla="*/ 53 w 58"/>
                          <a:gd name="T53" fmla="*/ 16 h 117"/>
                          <a:gd name="T54" fmla="*/ 47 w 58"/>
                          <a:gd name="T55" fmla="*/ 8 h 117"/>
                          <a:gd name="T56" fmla="*/ 38 w 58"/>
                          <a:gd name="T57" fmla="*/ 0 h 117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</a:gdLst>
                        <a:ahLst/>
                        <a:cxnLst>
                          <a:cxn ang="T58">
                            <a:pos x="T0" y="T1"/>
                          </a:cxn>
                          <a:cxn ang="T59">
                            <a:pos x="T2" y="T3"/>
                          </a:cxn>
                          <a:cxn ang="T60">
                            <a:pos x="T4" y="T5"/>
                          </a:cxn>
                          <a:cxn ang="T61">
                            <a:pos x="T6" y="T7"/>
                          </a:cxn>
                          <a:cxn ang="T62">
                            <a:pos x="T8" y="T9"/>
                          </a:cxn>
                          <a:cxn ang="T63">
                            <a:pos x="T10" y="T11"/>
                          </a:cxn>
                          <a:cxn ang="T64">
                            <a:pos x="T12" y="T13"/>
                          </a:cxn>
                          <a:cxn ang="T65">
                            <a:pos x="T14" y="T15"/>
                          </a:cxn>
                          <a:cxn ang="T66">
                            <a:pos x="T16" y="T17"/>
                          </a:cxn>
                          <a:cxn ang="T67">
                            <a:pos x="T18" y="T19"/>
                          </a:cxn>
                          <a:cxn ang="T68">
                            <a:pos x="T20" y="T21"/>
                          </a:cxn>
                          <a:cxn ang="T69">
                            <a:pos x="T22" y="T23"/>
                          </a:cxn>
                          <a:cxn ang="T70">
                            <a:pos x="T24" y="T25"/>
                          </a:cxn>
                          <a:cxn ang="T71">
                            <a:pos x="T26" y="T27"/>
                          </a:cxn>
                          <a:cxn ang="T72">
                            <a:pos x="T28" y="T29"/>
                          </a:cxn>
                          <a:cxn ang="T73">
                            <a:pos x="T30" y="T31"/>
                          </a:cxn>
                          <a:cxn ang="T74">
                            <a:pos x="T32" y="T33"/>
                          </a:cxn>
                          <a:cxn ang="T75">
                            <a:pos x="T34" y="T35"/>
                          </a:cxn>
                          <a:cxn ang="T76">
                            <a:pos x="T36" y="T37"/>
                          </a:cxn>
                          <a:cxn ang="T77">
                            <a:pos x="T38" y="T39"/>
                          </a:cxn>
                          <a:cxn ang="T78">
                            <a:pos x="T40" y="T41"/>
                          </a:cxn>
                          <a:cxn ang="T79">
                            <a:pos x="T42" y="T43"/>
                          </a:cxn>
                          <a:cxn ang="T80">
                            <a:pos x="T44" y="T45"/>
                          </a:cxn>
                          <a:cxn ang="T81">
                            <a:pos x="T46" y="T47"/>
                          </a:cxn>
                          <a:cxn ang="T82">
                            <a:pos x="T48" y="T49"/>
                          </a:cxn>
                          <a:cxn ang="T83">
                            <a:pos x="T50" y="T51"/>
                          </a:cxn>
                          <a:cxn ang="T84">
                            <a:pos x="T52" y="T53"/>
                          </a:cxn>
                          <a:cxn ang="T85">
                            <a:pos x="T54" y="T55"/>
                          </a:cxn>
                          <a:cxn ang="T86">
                            <a:pos x="T56" y="T57"/>
                          </a:cxn>
                        </a:cxnLst>
                        <a:rect l="0" t="0" r="r" b="b"/>
                        <a:pathLst>
                          <a:path w="58" h="117">
                            <a:moveTo>
                              <a:pt x="38" y="0"/>
                            </a:moveTo>
                            <a:lnTo>
                              <a:pt x="39" y="6"/>
                            </a:lnTo>
                            <a:lnTo>
                              <a:pt x="36" y="12"/>
                            </a:lnTo>
                            <a:lnTo>
                              <a:pt x="34" y="16"/>
                            </a:lnTo>
                            <a:lnTo>
                              <a:pt x="29" y="20"/>
                            </a:lnTo>
                            <a:lnTo>
                              <a:pt x="23" y="22"/>
                            </a:lnTo>
                            <a:lnTo>
                              <a:pt x="18" y="23"/>
                            </a:lnTo>
                            <a:lnTo>
                              <a:pt x="15" y="21"/>
                            </a:lnTo>
                            <a:lnTo>
                              <a:pt x="15" y="30"/>
                            </a:lnTo>
                            <a:lnTo>
                              <a:pt x="15" y="40"/>
                            </a:lnTo>
                            <a:lnTo>
                              <a:pt x="13" y="54"/>
                            </a:lnTo>
                            <a:lnTo>
                              <a:pt x="8" y="66"/>
                            </a:lnTo>
                            <a:lnTo>
                              <a:pt x="3" y="81"/>
                            </a:lnTo>
                            <a:lnTo>
                              <a:pt x="1" y="90"/>
                            </a:lnTo>
                            <a:lnTo>
                              <a:pt x="0" y="100"/>
                            </a:lnTo>
                            <a:lnTo>
                              <a:pt x="4" y="114"/>
                            </a:lnTo>
                            <a:lnTo>
                              <a:pt x="12" y="116"/>
                            </a:lnTo>
                            <a:lnTo>
                              <a:pt x="18" y="116"/>
                            </a:lnTo>
                            <a:lnTo>
                              <a:pt x="23" y="114"/>
                            </a:lnTo>
                            <a:lnTo>
                              <a:pt x="29" y="106"/>
                            </a:lnTo>
                            <a:lnTo>
                              <a:pt x="36" y="87"/>
                            </a:lnTo>
                            <a:lnTo>
                              <a:pt x="37" y="68"/>
                            </a:lnTo>
                            <a:lnTo>
                              <a:pt x="39" y="58"/>
                            </a:lnTo>
                            <a:lnTo>
                              <a:pt x="46" y="58"/>
                            </a:lnTo>
                            <a:lnTo>
                              <a:pt x="57" y="31"/>
                            </a:lnTo>
                            <a:lnTo>
                              <a:pt x="56" y="20"/>
                            </a:lnTo>
                            <a:lnTo>
                              <a:pt x="53" y="16"/>
                            </a:lnTo>
                            <a:lnTo>
                              <a:pt x="47" y="8"/>
                            </a:lnTo>
                            <a:lnTo>
                              <a:pt x="38" y="0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 cmpd="sng">
                        <a:solidFill>
                          <a:srgbClr val="3F1F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3848" name="Freeform 10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8" y="3340"/>
                        <a:ext cx="82" cy="43"/>
                      </a:xfrm>
                      <a:custGeom>
                        <a:avLst/>
                        <a:gdLst>
                          <a:gd name="T0" fmla="*/ 78 w 82"/>
                          <a:gd name="T1" fmla="*/ 4 h 43"/>
                          <a:gd name="T2" fmla="*/ 74 w 82"/>
                          <a:gd name="T3" fmla="*/ 6 h 43"/>
                          <a:gd name="T4" fmla="*/ 68 w 82"/>
                          <a:gd name="T5" fmla="*/ 6 h 43"/>
                          <a:gd name="T6" fmla="*/ 64 w 82"/>
                          <a:gd name="T7" fmla="*/ 7 h 43"/>
                          <a:gd name="T8" fmla="*/ 57 w 82"/>
                          <a:gd name="T9" fmla="*/ 6 h 43"/>
                          <a:gd name="T10" fmla="*/ 52 w 82"/>
                          <a:gd name="T11" fmla="*/ 4 h 43"/>
                          <a:gd name="T12" fmla="*/ 47 w 82"/>
                          <a:gd name="T13" fmla="*/ 0 h 43"/>
                          <a:gd name="T14" fmla="*/ 41 w 82"/>
                          <a:gd name="T15" fmla="*/ 6 h 43"/>
                          <a:gd name="T16" fmla="*/ 34 w 82"/>
                          <a:gd name="T17" fmla="*/ 13 h 43"/>
                          <a:gd name="T18" fmla="*/ 28 w 82"/>
                          <a:gd name="T19" fmla="*/ 15 h 43"/>
                          <a:gd name="T20" fmla="*/ 20 w 82"/>
                          <a:gd name="T21" fmla="*/ 17 h 43"/>
                          <a:gd name="T22" fmla="*/ 11 w 82"/>
                          <a:gd name="T23" fmla="*/ 18 h 43"/>
                          <a:gd name="T24" fmla="*/ 2 w 82"/>
                          <a:gd name="T25" fmla="*/ 18 h 43"/>
                          <a:gd name="T26" fmla="*/ 0 w 82"/>
                          <a:gd name="T27" fmla="*/ 28 h 43"/>
                          <a:gd name="T28" fmla="*/ 1 w 82"/>
                          <a:gd name="T29" fmla="*/ 36 h 43"/>
                          <a:gd name="T30" fmla="*/ 8 w 82"/>
                          <a:gd name="T31" fmla="*/ 41 h 43"/>
                          <a:gd name="T32" fmla="*/ 29 w 82"/>
                          <a:gd name="T33" fmla="*/ 42 h 43"/>
                          <a:gd name="T34" fmla="*/ 44 w 82"/>
                          <a:gd name="T35" fmla="*/ 40 h 43"/>
                          <a:gd name="T36" fmla="*/ 52 w 82"/>
                          <a:gd name="T37" fmla="*/ 34 h 43"/>
                          <a:gd name="T38" fmla="*/ 59 w 82"/>
                          <a:gd name="T39" fmla="*/ 33 h 43"/>
                          <a:gd name="T40" fmla="*/ 58 w 82"/>
                          <a:gd name="T41" fmla="*/ 39 h 43"/>
                          <a:gd name="T42" fmla="*/ 81 w 82"/>
                          <a:gd name="T43" fmla="*/ 40 h 43"/>
                          <a:gd name="T44" fmla="*/ 81 w 82"/>
                          <a:gd name="T45" fmla="*/ 32 h 43"/>
                          <a:gd name="T46" fmla="*/ 81 w 82"/>
                          <a:gd name="T47" fmla="*/ 17 h 43"/>
                          <a:gd name="T48" fmla="*/ 78 w 82"/>
                          <a:gd name="T49" fmla="*/ 4 h 43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0" t="0" r="r" b="b"/>
                        <a:pathLst>
                          <a:path w="82" h="43">
                            <a:moveTo>
                              <a:pt x="78" y="4"/>
                            </a:moveTo>
                            <a:lnTo>
                              <a:pt x="74" y="6"/>
                            </a:lnTo>
                            <a:lnTo>
                              <a:pt x="68" y="6"/>
                            </a:lnTo>
                            <a:lnTo>
                              <a:pt x="64" y="7"/>
                            </a:lnTo>
                            <a:lnTo>
                              <a:pt x="57" y="6"/>
                            </a:lnTo>
                            <a:lnTo>
                              <a:pt x="52" y="4"/>
                            </a:lnTo>
                            <a:lnTo>
                              <a:pt x="47" y="0"/>
                            </a:lnTo>
                            <a:lnTo>
                              <a:pt x="41" y="6"/>
                            </a:lnTo>
                            <a:lnTo>
                              <a:pt x="34" y="13"/>
                            </a:lnTo>
                            <a:lnTo>
                              <a:pt x="28" y="15"/>
                            </a:lnTo>
                            <a:lnTo>
                              <a:pt x="20" y="17"/>
                            </a:lnTo>
                            <a:lnTo>
                              <a:pt x="11" y="18"/>
                            </a:lnTo>
                            <a:lnTo>
                              <a:pt x="2" y="18"/>
                            </a:lnTo>
                            <a:lnTo>
                              <a:pt x="0" y="28"/>
                            </a:lnTo>
                            <a:lnTo>
                              <a:pt x="1" y="36"/>
                            </a:lnTo>
                            <a:lnTo>
                              <a:pt x="8" y="41"/>
                            </a:lnTo>
                            <a:lnTo>
                              <a:pt x="29" y="42"/>
                            </a:lnTo>
                            <a:lnTo>
                              <a:pt x="44" y="40"/>
                            </a:lnTo>
                            <a:lnTo>
                              <a:pt x="52" y="34"/>
                            </a:lnTo>
                            <a:lnTo>
                              <a:pt x="59" y="33"/>
                            </a:lnTo>
                            <a:lnTo>
                              <a:pt x="58" y="39"/>
                            </a:lnTo>
                            <a:lnTo>
                              <a:pt x="81" y="40"/>
                            </a:lnTo>
                            <a:lnTo>
                              <a:pt x="81" y="32"/>
                            </a:lnTo>
                            <a:lnTo>
                              <a:pt x="81" y="17"/>
                            </a:lnTo>
                            <a:lnTo>
                              <a:pt x="78" y="4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 cmpd="sng">
                        <a:solidFill>
                          <a:srgbClr val="3F1F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33832" name="Group 10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80" y="2745"/>
                      <a:ext cx="357" cy="628"/>
                      <a:chOff x="5680" y="2745"/>
                      <a:chExt cx="357" cy="628"/>
                    </a:xfrm>
                  </p:grpSpPr>
                  <p:grpSp>
                    <p:nvGrpSpPr>
                      <p:cNvPr id="33833" name="Group 10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80" y="2858"/>
                        <a:ext cx="344" cy="515"/>
                        <a:chOff x="5680" y="2858"/>
                        <a:chExt cx="344" cy="515"/>
                      </a:xfrm>
                    </p:grpSpPr>
                    <p:sp>
                      <p:nvSpPr>
                        <p:cNvPr id="33837" name="Freeform 10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73" y="2858"/>
                          <a:ext cx="251" cy="403"/>
                        </a:xfrm>
                        <a:custGeom>
                          <a:avLst/>
                          <a:gdLst>
                            <a:gd name="T0" fmla="*/ 186 w 251"/>
                            <a:gd name="T1" fmla="*/ 12 h 403"/>
                            <a:gd name="T2" fmla="*/ 174 w 251"/>
                            <a:gd name="T3" fmla="*/ 27 h 403"/>
                            <a:gd name="T4" fmla="*/ 174 w 251"/>
                            <a:gd name="T5" fmla="*/ 34 h 403"/>
                            <a:gd name="T6" fmla="*/ 167 w 251"/>
                            <a:gd name="T7" fmla="*/ 43 h 403"/>
                            <a:gd name="T8" fmla="*/ 171 w 251"/>
                            <a:gd name="T9" fmla="*/ 62 h 403"/>
                            <a:gd name="T10" fmla="*/ 165 w 251"/>
                            <a:gd name="T11" fmla="*/ 80 h 403"/>
                            <a:gd name="T12" fmla="*/ 159 w 251"/>
                            <a:gd name="T13" fmla="*/ 92 h 403"/>
                            <a:gd name="T14" fmla="*/ 156 w 251"/>
                            <a:gd name="T15" fmla="*/ 111 h 403"/>
                            <a:gd name="T16" fmla="*/ 158 w 251"/>
                            <a:gd name="T17" fmla="*/ 128 h 403"/>
                            <a:gd name="T18" fmla="*/ 152 w 251"/>
                            <a:gd name="T19" fmla="*/ 144 h 403"/>
                            <a:gd name="T20" fmla="*/ 154 w 251"/>
                            <a:gd name="T21" fmla="*/ 160 h 403"/>
                            <a:gd name="T22" fmla="*/ 156 w 251"/>
                            <a:gd name="T23" fmla="*/ 184 h 403"/>
                            <a:gd name="T24" fmla="*/ 150 w 251"/>
                            <a:gd name="T25" fmla="*/ 202 h 403"/>
                            <a:gd name="T26" fmla="*/ 135 w 251"/>
                            <a:gd name="T27" fmla="*/ 207 h 403"/>
                            <a:gd name="T28" fmla="*/ 120 w 251"/>
                            <a:gd name="T29" fmla="*/ 214 h 403"/>
                            <a:gd name="T30" fmla="*/ 74 w 251"/>
                            <a:gd name="T31" fmla="*/ 220 h 403"/>
                            <a:gd name="T32" fmla="*/ 37 w 251"/>
                            <a:gd name="T33" fmla="*/ 221 h 403"/>
                            <a:gd name="T34" fmla="*/ 11 w 251"/>
                            <a:gd name="T35" fmla="*/ 228 h 403"/>
                            <a:gd name="T36" fmla="*/ 2 w 251"/>
                            <a:gd name="T37" fmla="*/ 256 h 403"/>
                            <a:gd name="T38" fmla="*/ 37 w 251"/>
                            <a:gd name="T39" fmla="*/ 304 h 403"/>
                            <a:gd name="T40" fmla="*/ 68 w 251"/>
                            <a:gd name="T41" fmla="*/ 339 h 403"/>
                            <a:gd name="T42" fmla="*/ 116 w 251"/>
                            <a:gd name="T43" fmla="*/ 373 h 403"/>
                            <a:gd name="T44" fmla="*/ 167 w 251"/>
                            <a:gd name="T45" fmla="*/ 397 h 403"/>
                            <a:gd name="T46" fmla="*/ 209 w 251"/>
                            <a:gd name="T47" fmla="*/ 402 h 403"/>
                            <a:gd name="T48" fmla="*/ 234 w 251"/>
                            <a:gd name="T49" fmla="*/ 396 h 403"/>
                            <a:gd name="T50" fmla="*/ 221 w 251"/>
                            <a:gd name="T51" fmla="*/ 299 h 403"/>
                            <a:gd name="T52" fmla="*/ 224 w 251"/>
                            <a:gd name="T53" fmla="*/ 272 h 403"/>
                            <a:gd name="T54" fmla="*/ 223 w 251"/>
                            <a:gd name="T55" fmla="*/ 236 h 403"/>
                            <a:gd name="T56" fmla="*/ 211 w 251"/>
                            <a:gd name="T57" fmla="*/ 222 h 403"/>
                            <a:gd name="T58" fmla="*/ 221 w 251"/>
                            <a:gd name="T59" fmla="*/ 208 h 403"/>
                            <a:gd name="T60" fmla="*/ 237 w 251"/>
                            <a:gd name="T61" fmla="*/ 187 h 403"/>
                            <a:gd name="T62" fmla="*/ 248 w 251"/>
                            <a:gd name="T63" fmla="*/ 125 h 403"/>
                            <a:gd name="T64" fmla="*/ 249 w 251"/>
                            <a:gd name="T65" fmla="*/ 80 h 403"/>
                            <a:gd name="T66" fmla="*/ 240 w 251"/>
                            <a:gd name="T67" fmla="*/ 34 h 403"/>
                            <a:gd name="T68" fmla="*/ 227 w 251"/>
                            <a:gd name="T69" fmla="*/ 10 h 403"/>
                            <a:gd name="T70" fmla="*/ 203 w 251"/>
                            <a:gd name="T71" fmla="*/ 5 h 403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0" t="0" r="r" b="b"/>
                          <a:pathLst>
                            <a:path w="251" h="403">
                              <a:moveTo>
                                <a:pt x="203" y="5"/>
                              </a:moveTo>
                              <a:lnTo>
                                <a:pt x="186" y="12"/>
                              </a:lnTo>
                              <a:lnTo>
                                <a:pt x="169" y="20"/>
                              </a:lnTo>
                              <a:lnTo>
                                <a:pt x="174" y="27"/>
                              </a:lnTo>
                              <a:lnTo>
                                <a:pt x="175" y="30"/>
                              </a:lnTo>
                              <a:lnTo>
                                <a:pt x="174" y="34"/>
                              </a:lnTo>
                              <a:lnTo>
                                <a:pt x="170" y="38"/>
                              </a:lnTo>
                              <a:lnTo>
                                <a:pt x="167" y="43"/>
                              </a:lnTo>
                              <a:lnTo>
                                <a:pt x="170" y="53"/>
                              </a:lnTo>
                              <a:lnTo>
                                <a:pt x="171" y="62"/>
                              </a:lnTo>
                              <a:lnTo>
                                <a:pt x="169" y="73"/>
                              </a:lnTo>
                              <a:lnTo>
                                <a:pt x="165" y="80"/>
                              </a:lnTo>
                              <a:lnTo>
                                <a:pt x="163" y="85"/>
                              </a:lnTo>
                              <a:lnTo>
                                <a:pt x="159" y="92"/>
                              </a:lnTo>
                              <a:lnTo>
                                <a:pt x="156" y="101"/>
                              </a:lnTo>
                              <a:lnTo>
                                <a:pt x="156" y="111"/>
                              </a:lnTo>
                              <a:lnTo>
                                <a:pt x="159" y="120"/>
                              </a:lnTo>
                              <a:lnTo>
                                <a:pt x="158" y="128"/>
                              </a:lnTo>
                              <a:lnTo>
                                <a:pt x="154" y="136"/>
                              </a:lnTo>
                              <a:lnTo>
                                <a:pt x="152" y="144"/>
                              </a:lnTo>
                              <a:lnTo>
                                <a:pt x="152" y="152"/>
                              </a:lnTo>
                              <a:lnTo>
                                <a:pt x="154" y="160"/>
                              </a:lnTo>
                              <a:lnTo>
                                <a:pt x="156" y="167"/>
                              </a:lnTo>
                              <a:lnTo>
                                <a:pt x="156" y="184"/>
                              </a:lnTo>
                              <a:lnTo>
                                <a:pt x="152" y="194"/>
                              </a:lnTo>
                              <a:lnTo>
                                <a:pt x="150" y="202"/>
                              </a:lnTo>
                              <a:lnTo>
                                <a:pt x="144" y="203"/>
                              </a:lnTo>
                              <a:lnTo>
                                <a:pt x="135" y="207"/>
                              </a:lnTo>
                              <a:lnTo>
                                <a:pt x="126" y="209"/>
                              </a:lnTo>
                              <a:lnTo>
                                <a:pt x="120" y="214"/>
                              </a:lnTo>
                              <a:lnTo>
                                <a:pt x="96" y="219"/>
                              </a:lnTo>
                              <a:lnTo>
                                <a:pt x="74" y="220"/>
                              </a:lnTo>
                              <a:lnTo>
                                <a:pt x="51" y="220"/>
                              </a:lnTo>
                              <a:lnTo>
                                <a:pt x="37" y="221"/>
                              </a:lnTo>
                              <a:lnTo>
                                <a:pt x="24" y="223"/>
                              </a:lnTo>
                              <a:lnTo>
                                <a:pt x="11" y="228"/>
                              </a:lnTo>
                              <a:lnTo>
                                <a:pt x="0" y="239"/>
                              </a:lnTo>
                              <a:lnTo>
                                <a:pt x="2" y="256"/>
                              </a:lnTo>
                              <a:lnTo>
                                <a:pt x="19" y="283"/>
                              </a:lnTo>
                              <a:lnTo>
                                <a:pt x="37" y="304"/>
                              </a:lnTo>
                              <a:lnTo>
                                <a:pt x="49" y="321"/>
                              </a:lnTo>
                              <a:lnTo>
                                <a:pt x="68" y="339"/>
                              </a:lnTo>
                              <a:lnTo>
                                <a:pt x="91" y="356"/>
                              </a:lnTo>
                              <a:lnTo>
                                <a:pt x="116" y="373"/>
                              </a:lnTo>
                              <a:lnTo>
                                <a:pt x="146" y="387"/>
                              </a:lnTo>
                              <a:lnTo>
                                <a:pt x="167" y="397"/>
                              </a:lnTo>
                              <a:lnTo>
                                <a:pt x="186" y="401"/>
                              </a:lnTo>
                              <a:lnTo>
                                <a:pt x="209" y="402"/>
                              </a:lnTo>
                              <a:lnTo>
                                <a:pt x="224" y="402"/>
                              </a:lnTo>
                              <a:lnTo>
                                <a:pt x="234" y="396"/>
                              </a:lnTo>
                              <a:lnTo>
                                <a:pt x="228" y="348"/>
                              </a:lnTo>
                              <a:lnTo>
                                <a:pt x="221" y="299"/>
                              </a:lnTo>
                              <a:lnTo>
                                <a:pt x="218" y="289"/>
                              </a:lnTo>
                              <a:lnTo>
                                <a:pt x="224" y="272"/>
                              </a:lnTo>
                              <a:lnTo>
                                <a:pt x="226" y="255"/>
                              </a:lnTo>
                              <a:lnTo>
                                <a:pt x="223" y="236"/>
                              </a:lnTo>
                              <a:lnTo>
                                <a:pt x="218" y="225"/>
                              </a:lnTo>
                              <a:lnTo>
                                <a:pt x="211" y="222"/>
                              </a:lnTo>
                              <a:lnTo>
                                <a:pt x="213" y="211"/>
                              </a:lnTo>
                              <a:lnTo>
                                <a:pt x="221" y="208"/>
                              </a:lnTo>
                              <a:lnTo>
                                <a:pt x="231" y="199"/>
                              </a:lnTo>
                              <a:lnTo>
                                <a:pt x="237" y="187"/>
                              </a:lnTo>
                              <a:lnTo>
                                <a:pt x="246" y="149"/>
                              </a:lnTo>
                              <a:lnTo>
                                <a:pt x="248" y="125"/>
                              </a:lnTo>
                              <a:lnTo>
                                <a:pt x="250" y="102"/>
                              </a:lnTo>
                              <a:lnTo>
                                <a:pt x="249" y="80"/>
                              </a:lnTo>
                              <a:lnTo>
                                <a:pt x="247" y="58"/>
                              </a:lnTo>
                              <a:lnTo>
                                <a:pt x="240" y="34"/>
                              </a:lnTo>
                              <a:lnTo>
                                <a:pt x="233" y="19"/>
                              </a:lnTo>
                              <a:lnTo>
                                <a:pt x="227" y="10"/>
                              </a:lnTo>
                              <a:lnTo>
                                <a:pt x="218" y="0"/>
                              </a:lnTo>
                              <a:lnTo>
                                <a:pt x="203" y="5"/>
                              </a:lnTo>
                            </a:path>
                          </a:pathLst>
                        </a:custGeom>
                        <a:solidFill>
                          <a:srgbClr val="FF00FF"/>
                        </a:solidFill>
                        <a:ln w="12700" cap="rnd" cmpd="sng">
                          <a:solidFill>
                            <a:srgbClr val="FF00FF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grpSp>
                      <p:nvGrpSpPr>
                        <p:cNvPr id="33838" name="Group 10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680" y="2902"/>
                          <a:ext cx="234" cy="471"/>
                          <a:chOff x="5680" y="2902"/>
                          <a:chExt cx="234" cy="471"/>
                        </a:xfrm>
                      </p:grpSpPr>
                      <p:sp>
                        <p:nvSpPr>
                          <p:cNvPr id="33842" name="Freeform 10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684" y="3039"/>
                            <a:ext cx="76" cy="74"/>
                          </a:xfrm>
                          <a:custGeom>
                            <a:avLst/>
                            <a:gdLst>
                              <a:gd name="T0" fmla="*/ 75 w 76"/>
                              <a:gd name="T1" fmla="*/ 0 h 74"/>
                              <a:gd name="T2" fmla="*/ 0 w 76"/>
                              <a:gd name="T3" fmla="*/ 73 h 74"/>
                              <a:gd name="T4" fmla="*/ 0 60000 65536"/>
                              <a:gd name="T5" fmla="*/ 0 60000 65536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76" h="74">
                                <a:moveTo>
                                  <a:pt x="75" y="0"/>
                                </a:moveTo>
                                <a:lnTo>
                                  <a:pt x="0" y="7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7F5F3F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3843" name="Freeform 10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680" y="2902"/>
                            <a:ext cx="234" cy="471"/>
                          </a:xfrm>
                          <a:custGeom>
                            <a:avLst/>
                            <a:gdLst>
                              <a:gd name="T0" fmla="*/ 3 w 234"/>
                              <a:gd name="T1" fmla="*/ 10 h 471"/>
                              <a:gd name="T2" fmla="*/ 194 w 234"/>
                              <a:gd name="T3" fmla="*/ 69 h 471"/>
                              <a:gd name="T4" fmla="*/ 0 w 234"/>
                              <a:gd name="T5" fmla="*/ 69 h 471"/>
                              <a:gd name="T6" fmla="*/ 0 w 234"/>
                              <a:gd name="T7" fmla="*/ 451 h 471"/>
                              <a:gd name="T8" fmla="*/ 10 w 234"/>
                              <a:gd name="T9" fmla="*/ 466 h 471"/>
                              <a:gd name="T10" fmla="*/ 29 w 234"/>
                              <a:gd name="T11" fmla="*/ 470 h 471"/>
                              <a:gd name="T12" fmla="*/ 233 w 234"/>
                              <a:gd name="T13" fmla="*/ 470 h 471"/>
                              <a:gd name="T14" fmla="*/ 233 w 234"/>
                              <a:gd name="T15" fmla="*/ 453 h 471"/>
                              <a:gd name="T16" fmla="*/ 31 w 234"/>
                              <a:gd name="T17" fmla="*/ 453 h 471"/>
                              <a:gd name="T18" fmla="*/ 16 w 234"/>
                              <a:gd name="T19" fmla="*/ 447 h 471"/>
                              <a:gd name="T20" fmla="*/ 14 w 234"/>
                              <a:gd name="T21" fmla="*/ 430 h 471"/>
                              <a:gd name="T22" fmla="*/ 14 w 234"/>
                              <a:gd name="T23" fmla="*/ 148 h 471"/>
                              <a:gd name="T24" fmla="*/ 231 w 234"/>
                              <a:gd name="T25" fmla="*/ 148 h 471"/>
                              <a:gd name="T26" fmla="*/ 231 w 234"/>
                              <a:gd name="T27" fmla="*/ 71 h 471"/>
                              <a:gd name="T28" fmla="*/ 4 w 234"/>
                              <a:gd name="T29" fmla="*/ 0 h 471"/>
                              <a:gd name="T30" fmla="*/ 3 w 234"/>
                              <a:gd name="T31" fmla="*/ 10 h 471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0" t="0" r="r" b="b"/>
                            <a:pathLst>
                              <a:path w="234" h="471">
                                <a:moveTo>
                                  <a:pt x="3" y="10"/>
                                </a:moveTo>
                                <a:lnTo>
                                  <a:pt x="194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451"/>
                                </a:lnTo>
                                <a:lnTo>
                                  <a:pt x="10" y="466"/>
                                </a:lnTo>
                                <a:lnTo>
                                  <a:pt x="29" y="470"/>
                                </a:lnTo>
                                <a:lnTo>
                                  <a:pt x="233" y="470"/>
                                </a:lnTo>
                                <a:lnTo>
                                  <a:pt x="233" y="453"/>
                                </a:lnTo>
                                <a:lnTo>
                                  <a:pt x="31" y="453"/>
                                </a:lnTo>
                                <a:lnTo>
                                  <a:pt x="16" y="447"/>
                                </a:lnTo>
                                <a:lnTo>
                                  <a:pt x="14" y="430"/>
                                </a:lnTo>
                                <a:lnTo>
                                  <a:pt x="14" y="148"/>
                                </a:lnTo>
                                <a:lnTo>
                                  <a:pt x="231" y="148"/>
                                </a:lnTo>
                                <a:lnTo>
                                  <a:pt x="231" y="71"/>
                                </a:lnTo>
                                <a:lnTo>
                                  <a:pt x="4" y="0"/>
                                </a:lnTo>
                                <a:lnTo>
                                  <a:pt x="3" y="10"/>
                                </a:lnTo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3844" name="Freeform 10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687" y="2922"/>
                            <a:ext cx="20" cy="50"/>
                          </a:xfrm>
                          <a:custGeom>
                            <a:avLst/>
                            <a:gdLst>
                              <a:gd name="T0" fmla="*/ 19 w 20"/>
                              <a:gd name="T1" fmla="*/ 0 h 50"/>
                              <a:gd name="T2" fmla="*/ 0 w 20"/>
                              <a:gd name="T3" fmla="*/ 49 h 50"/>
                              <a:gd name="T4" fmla="*/ 0 60000 65536"/>
                              <a:gd name="T5" fmla="*/ 0 60000 65536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20" h="50">
                                <a:moveTo>
                                  <a:pt x="19" y="0"/>
                                </a:moveTo>
                                <a:lnTo>
                                  <a:pt x="0" y="4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7F5F3F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  <p:grpSp>
                      <p:nvGrpSpPr>
                        <p:cNvPr id="33839" name="Group 10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820" y="2899"/>
                          <a:ext cx="193" cy="163"/>
                          <a:chOff x="5820" y="2899"/>
                          <a:chExt cx="193" cy="163"/>
                        </a:xfrm>
                      </p:grpSpPr>
                      <p:sp>
                        <p:nvSpPr>
                          <p:cNvPr id="33840" name="Freeform 10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820" y="2899"/>
                            <a:ext cx="193" cy="163"/>
                          </a:xfrm>
                          <a:custGeom>
                            <a:avLst/>
                            <a:gdLst>
                              <a:gd name="T0" fmla="*/ 32 w 193"/>
                              <a:gd name="T1" fmla="*/ 22 h 163"/>
                              <a:gd name="T2" fmla="*/ 43 w 193"/>
                              <a:gd name="T3" fmla="*/ 31 h 163"/>
                              <a:gd name="T4" fmla="*/ 38 w 193"/>
                              <a:gd name="T5" fmla="*/ 19 h 163"/>
                              <a:gd name="T6" fmla="*/ 46 w 193"/>
                              <a:gd name="T7" fmla="*/ 17 h 163"/>
                              <a:gd name="T8" fmla="*/ 54 w 193"/>
                              <a:gd name="T9" fmla="*/ 29 h 163"/>
                              <a:gd name="T10" fmla="*/ 58 w 193"/>
                              <a:gd name="T11" fmla="*/ 41 h 163"/>
                              <a:gd name="T12" fmla="*/ 62 w 193"/>
                              <a:gd name="T13" fmla="*/ 51 h 163"/>
                              <a:gd name="T14" fmla="*/ 74 w 193"/>
                              <a:gd name="T15" fmla="*/ 61 h 163"/>
                              <a:gd name="T16" fmla="*/ 96 w 193"/>
                              <a:gd name="T17" fmla="*/ 79 h 163"/>
                              <a:gd name="T18" fmla="*/ 119 w 193"/>
                              <a:gd name="T19" fmla="*/ 100 h 163"/>
                              <a:gd name="T20" fmla="*/ 134 w 193"/>
                              <a:gd name="T21" fmla="*/ 112 h 163"/>
                              <a:gd name="T22" fmla="*/ 134 w 193"/>
                              <a:gd name="T23" fmla="*/ 85 h 163"/>
                              <a:gd name="T24" fmla="*/ 138 w 193"/>
                              <a:gd name="T25" fmla="*/ 57 h 163"/>
                              <a:gd name="T26" fmla="*/ 145 w 193"/>
                              <a:gd name="T27" fmla="*/ 29 h 163"/>
                              <a:gd name="T28" fmla="*/ 152 w 193"/>
                              <a:gd name="T29" fmla="*/ 12 h 163"/>
                              <a:gd name="T30" fmla="*/ 159 w 193"/>
                              <a:gd name="T31" fmla="*/ 5 h 163"/>
                              <a:gd name="T32" fmla="*/ 166 w 193"/>
                              <a:gd name="T33" fmla="*/ 0 h 163"/>
                              <a:gd name="T34" fmla="*/ 175 w 193"/>
                              <a:gd name="T35" fmla="*/ 1 h 163"/>
                              <a:gd name="T36" fmla="*/ 184 w 193"/>
                              <a:gd name="T37" fmla="*/ 5 h 163"/>
                              <a:gd name="T38" fmla="*/ 190 w 193"/>
                              <a:gd name="T39" fmla="*/ 15 h 163"/>
                              <a:gd name="T40" fmla="*/ 192 w 193"/>
                              <a:gd name="T41" fmla="*/ 31 h 163"/>
                              <a:gd name="T42" fmla="*/ 187 w 193"/>
                              <a:gd name="T43" fmla="*/ 61 h 163"/>
                              <a:gd name="T44" fmla="*/ 182 w 193"/>
                              <a:gd name="T45" fmla="*/ 89 h 163"/>
                              <a:gd name="T46" fmla="*/ 169 w 193"/>
                              <a:gd name="T47" fmla="*/ 126 h 163"/>
                              <a:gd name="T48" fmla="*/ 162 w 193"/>
                              <a:gd name="T49" fmla="*/ 143 h 163"/>
                              <a:gd name="T50" fmla="*/ 156 w 193"/>
                              <a:gd name="T51" fmla="*/ 156 h 163"/>
                              <a:gd name="T52" fmla="*/ 149 w 193"/>
                              <a:gd name="T53" fmla="*/ 162 h 163"/>
                              <a:gd name="T54" fmla="*/ 146 w 193"/>
                              <a:gd name="T55" fmla="*/ 162 h 163"/>
                              <a:gd name="T56" fmla="*/ 135 w 193"/>
                              <a:gd name="T57" fmla="*/ 154 h 163"/>
                              <a:gd name="T58" fmla="*/ 114 w 193"/>
                              <a:gd name="T59" fmla="*/ 139 h 163"/>
                              <a:gd name="T60" fmla="*/ 92 w 193"/>
                              <a:gd name="T61" fmla="*/ 121 h 163"/>
                              <a:gd name="T62" fmla="*/ 73 w 193"/>
                              <a:gd name="T63" fmla="*/ 93 h 163"/>
                              <a:gd name="T64" fmla="*/ 57 w 193"/>
                              <a:gd name="T65" fmla="*/ 71 h 163"/>
                              <a:gd name="T66" fmla="*/ 49 w 193"/>
                              <a:gd name="T67" fmla="*/ 63 h 163"/>
                              <a:gd name="T68" fmla="*/ 33 w 193"/>
                              <a:gd name="T69" fmla="*/ 53 h 163"/>
                              <a:gd name="T70" fmla="*/ 23 w 193"/>
                              <a:gd name="T71" fmla="*/ 47 h 163"/>
                              <a:gd name="T72" fmla="*/ 13 w 193"/>
                              <a:gd name="T73" fmla="*/ 41 h 163"/>
                              <a:gd name="T74" fmla="*/ 8 w 193"/>
                              <a:gd name="T75" fmla="*/ 35 h 163"/>
                              <a:gd name="T76" fmla="*/ 3 w 193"/>
                              <a:gd name="T77" fmla="*/ 29 h 163"/>
                              <a:gd name="T78" fmla="*/ 1 w 193"/>
                              <a:gd name="T79" fmla="*/ 23 h 163"/>
                              <a:gd name="T80" fmla="*/ 1 w 193"/>
                              <a:gd name="T81" fmla="*/ 24 h 163"/>
                              <a:gd name="T82" fmla="*/ 0 w 193"/>
                              <a:gd name="T83" fmla="*/ 15 h 163"/>
                              <a:gd name="T84" fmla="*/ 6 w 193"/>
                              <a:gd name="T85" fmla="*/ 11 h 163"/>
                              <a:gd name="T86" fmla="*/ 12 w 193"/>
                              <a:gd name="T87" fmla="*/ 9 h 163"/>
                              <a:gd name="T88" fmla="*/ 15 w 193"/>
                              <a:gd name="T89" fmla="*/ 9 h 163"/>
                              <a:gd name="T90" fmla="*/ 19 w 193"/>
                              <a:gd name="T91" fmla="*/ 6 h 163"/>
                              <a:gd name="T92" fmla="*/ 22 w 193"/>
                              <a:gd name="T93" fmla="*/ 5 h 163"/>
                              <a:gd name="T94" fmla="*/ 26 w 193"/>
                              <a:gd name="T95" fmla="*/ 11 h 163"/>
                              <a:gd name="T96" fmla="*/ 32 w 193"/>
                              <a:gd name="T97" fmla="*/ 22 h 163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</a:gdLst>
                            <a:ahLst/>
                            <a:cxnLst>
                              <a:cxn ang="T98">
                                <a:pos x="T0" y="T1"/>
                              </a:cxn>
                              <a:cxn ang="T99">
                                <a:pos x="T2" y="T3"/>
                              </a:cxn>
                              <a:cxn ang="T100">
                                <a:pos x="T4" y="T5"/>
                              </a:cxn>
                              <a:cxn ang="T101">
                                <a:pos x="T6" y="T7"/>
                              </a:cxn>
                              <a:cxn ang="T102">
                                <a:pos x="T8" y="T9"/>
                              </a:cxn>
                              <a:cxn ang="T103">
                                <a:pos x="T10" y="T11"/>
                              </a:cxn>
                              <a:cxn ang="T104">
                                <a:pos x="T12" y="T13"/>
                              </a:cxn>
                              <a:cxn ang="T105">
                                <a:pos x="T14" y="T15"/>
                              </a:cxn>
                              <a:cxn ang="T106">
                                <a:pos x="T16" y="T17"/>
                              </a:cxn>
                              <a:cxn ang="T107">
                                <a:pos x="T18" y="T19"/>
                              </a:cxn>
                              <a:cxn ang="T108">
                                <a:pos x="T20" y="T21"/>
                              </a:cxn>
                              <a:cxn ang="T109">
                                <a:pos x="T22" y="T23"/>
                              </a:cxn>
                              <a:cxn ang="T110">
                                <a:pos x="T24" y="T25"/>
                              </a:cxn>
                              <a:cxn ang="T111">
                                <a:pos x="T26" y="T27"/>
                              </a:cxn>
                              <a:cxn ang="T112">
                                <a:pos x="T28" y="T29"/>
                              </a:cxn>
                              <a:cxn ang="T113">
                                <a:pos x="T30" y="T31"/>
                              </a:cxn>
                              <a:cxn ang="T114">
                                <a:pos x="T32" y="T33"/>
                              </a:cxn>
                              <a:cxn ang="T115">
                                <a:pos x="T34" y="T35"/>
                              </a:cxn>
                              <a:cxn ang="T116">
                                <a:pos x="T36" y="T37"/>
                              </a:cxn>
                              <a:cxn ang="T117">
                                <a:pos x="T38" y="T39"/>
                              </a:cxn>
                              <a:cxn ang="T118">
                                <a:pos x="T40" y="T41"/>
                              </a:cxn>
                              <a:cxn ang="T119">
                                <a:pos x="T42" y="T43"/>
                              </a:cxn>
                              <a:cxn ang="T120">
                                <a:pos x="T44" y="T45"/>
                              </a:cxn>
                              <a:cxn ang="T121">
                                <a:pos x="T46" y="T47"/>
                              </a:cxn>
                              <a:cxn ang="T122">
                                <a:pos x="T48" y="T49"/>
                              </a:cxn>
                              <a:cxn ang="T123">
                                <a:pos x="T50" y="T51"/>
                              </a:cxn>
                              <a:cxn ang="T124">
                                <a:pos x="T52" y="T53"/>
                              </a:cxn>
                              <a:cxn ang="T125">
                                <a:pos x="T54" y="T55"/>
                              </a:cxn>
                              <a:cxn ang="T126">
                                <a:pos x="T56" y="T57"/>
                              </a:cxn>
                              <a:cxn ang="T127">
                                <a:pos x="T58" y="T59"/>
                              </a:cxn>
                              <a:cxn ang="T128">
                                <a:pos x="T60" y="T61"/>
                              </a:cxn>
                              <a:cxn ang="T129">
                                <a:pos x="T62" y="T63"/>
                              </a:cxn>
                              <a:cxn ang="T130">
                                <a:pos x="T64" y="T65"/>
                              </a:cxn>
                              <a:cxn ang="T131">
                                <a:pos x="T66" y="T67"/>
                              </a:cxn>
                              <a:cxn ang="T132">
                                <a:pos x="T68" y="T69"/>
                              </a:cxn>
                              <a:cxn ang="T133">
                                <a:pos x="T70" y="T71"/>
                              </a:cxn>
                              <a:cxn ang="T134">
                                <a:pos x="T72" y="T73"/>
                              </a:cxn>
                              <a:cxn ang="T135">
                                <a:pos x="T74" y="T75"/>
                              </a:cxn>
                              <a:cxn ang="T136">
                                <a:pos x="T76" y="T77"/>
                              </a:cxn>
                              <a:cxn ang="T137">
                                <a:pos x="T78" y="T79"/>
                              </a:cxn>
                              <a:cxn ang="T138">
                                <a:pos x="T80" y="T81"/>
                              </a:cxn>
                              <a:cxn ang="T139">
                                <a:pos x="T82" y="T83"/>
                              </a:cxn>
                              <a:cxn ang="T140">
                                <a:pos x="T84" y="T85"/>
                              </a:cxn>
                              <a:cxn ang="T141">
                                <a:pos x="T86" y="T87"/>
                              </a:cxn>
                              <a:cxn ang="T142">
                                <a:pos x="T88" y="T89"/>
                              </a:cxn>
                              <a:cxn ang="T143">
                                <a:pos x="T90" y="T91"/>
                              </a:cxn>
                              <a:cxn ang="T144">
                                <a:pos x="T92" y="T93"/>
                              </a:cxn>
                              <a:cxn ang="T145">
                                <a:pos x="T94" y="T95"/>
                              </a:cxn>
                              <a:cxn ang="T146">
                                <a:pos x="T96" y="T97"/>
                              </a:cxn>
                            </a:cxnLst>
                            <a:rect l="0" t="0" r="r" b="b"/>
                            <a:pathLst>
                              <a:path w="193" h="163">
                                <a:moveTo>
                                  <a:pt x="32" y="22"/>
                                </a:moveTo>
                                <a:lnTo>
                                  <a:pt x="43" y="31"/>
                                </a:lnTo>
                                <a:lnTo>
                                  <a:pt x="38" y="19"/>
                                </a:lnTo>
                                <a:lnTo>
                                  <a:pt x="46" y="17"/>
                                </a:lnTo>
                                <a:lnTo>
                                  <a:pt x="54" y="29"/>
                                </a:lnTo>
                                <a:lnTo>
                                  <a:pt x="58" y="41"/>
                                </a:lnTo>
                                <a:lnTo>
                                  <a:pt x="62" y="51"/>
                                </a:lnTo>
                                <a:lnTo>
                                  <a:pt x="74" y="61"/>
                                </a:lnTo>
                                <a:lnTo>
                                  <a:pt x="96" y="79"/>
                                </a:lnTo>
                                <a:lnTo>
                                  <a:pt x="119" y="100"/>
                                </a:lnTo>
                                <a:lnTo>
                                  <a:pt x="134" y="112"/>
                                </a:lnTo>
                                <a:lnTo>
                                  <a:pt x="134" y="85"/>
                                </a:lnTo>
                                <a:lnTo>
                                  <a:pt x="138" y="57"/>
                                </a:lnTo>
                                <a:lnTo>
                                  <a:pt x="145" y="29"/>
                                </a:lnTo>
                                <a:lnTo>
                                  <a:pt x="152" y="12"/>
                                </a:lnTo>
                                <a:lnTo>
                                  <a:pt x="159" y="5"/>
                                </a:lnTo>
                                <a:lnTo>
                                  <a:pt x="166" y="0"/>
                                </a:lnTo>
                                <a:lnTo>
                                  <a:pt x="175" y="1"/>
                                </a:lnTo>
                                <a:lnTo>
                                  <a:pt x="184" y="5"/>
                                </a:lnTo>
                                <a:lnTo>
                                  <a:pt x="190" y="15"/>
                                </a:lnTo>
                                <a:lnTo>
                                  <a:pt x="192" y="31"/>
                                </a:lnTo>
                                <a:lnTo>
                                  <a:pt x="187" y="61"/>
                                </a:lnTo>
                                <a:lnTo>
                                  <a:pt x="182" y="89"/>
                                </a:lnTo>
                                <a:lnTo>
                                  <a:pt x="169" y="126"/>
                                </a:lnTo>
                                <a:lnTo>
                                  <a:pt x="162" y="143"/>
                                </a:lnTo>
                                <a:lnTo>
                                  <a:pt x="156" y="156"/>
                                </a:lnTo>
                                <a:lnTo>
                                  <a:pt x="149" y="162"/>
                                </a:lnTo>
                                <a:lnTo>
                                  <a:pt x="146" y="162"/>
                                </a:lnTo>
                                <a:lnTo>
                                  <a:pt x="135" y="154"/>
                                </a:lnTo>
                                <a:lnTo>
                                  <a:pt x="114" y="139"/>
                                </a:lnTo>
                                <a:lnTo>
                                  <a:pt x="92" y="121"/>
                                </a:lnTo>
                                <a:lnTo>
                                  <a:pt x="73" y="93"/>
                                </a:lnTo>
                                <a:lnTo>
                                  <a:pt x="57" y="71"/>
                                </a:lnTo>
                                <a:lnTo>
                                  <a:pt x="49" y="63"/>
                                </a:lnTo>
                                <a:lnTo>
                                  <a:pt x="33" y="53"/>
                                </a:lnTo>
                                <a:lnTo>
                                  <a:pt x="23" y="47"/>
                                </a:lnTo>
                                <a:lnTo>
                                  <a:pt x="13" y="41"/>
                                </a:lnTo>
                                <a:lnTo>
                                  <a:pt x="8" y="35"/>
                                </a:lnTo>
                                <a:lnTo>
                                  <a:pt x="3" y="29"/>
                                </a:lnTo>
                                <a:lnTo>
                                  <a:pt x="1" y="23"/>
                                </a:lnTo>
                                <a:lnTo>
                                  <a:pt x="1" y="24"/>
                                </a:lnTo>
                                <a:lnTo>
                                  <a:pt x="0" y="15"/>
                                </a:lnTo>
                                <a:lnTo>
                                  <a:pt x="6" y="11"/>
                                </a:lnTo>
                                <a:lnTo>
                                  <a:pt x="12" y="9"/>
                                </a:lnTo>
                                <a:lnTo>
                                  <a:pt x="15" y="9"/>
                                </a:lnTo>
                                <a:lnTo>
                                  <a:pt x="19" y="6"/>
                                </a:lnTo>
                                <a:lnTo>
                                  <a:pt x="22" y="5"/>
                                </a:lnTo>
                                <a:lnTo>
                                  <a:pt x="26" y="11"/>
                                </a:lnTo>
                                <a:lnTo>
                                  <a:pt x="32" y="22"/>
                                </a:lnTo>
                              </a:path>
                            </a:pathLst>
                          </a:custGeom>
                          <a:solidFill>
                            <a:srgbClr val="FFBFBF"/>
                          </a:solidFill>
                          <a:ln w="12700" cap="rnd" cmpd="sng">
                            <a:solidFill>
                              <a:srgbClr val="FFBFB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3841" name="Freeform 10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874" y="2952"/>
                            <a:ext cx="17" cy="19"/>
                          </a:xfrm>
                          <a:custGeom>
                            <a:avLst/>
                            <a:gdLst>
                              <a:gd name="T0" fmla="*/ 12 w 17"/>
                              <a:gd name="T1" fmla="*/ 0 h 19"/>
                              <a:gd name="T2" fmla="*/ 8 w 17"/>
                              <a:gd name="T3" fmla="*/ 5 h 19"/>
                              <a:gd name="T4" fmla="*/ 4 w 17"/>
                              <a:gd name="T5" fmla="*/ 10 h 19"/>
                              <a:gd name="T6" fmla="*/ 1 w 17"/>
                              <a:gd name="T7" fmla="*/ 14 h 19"/>
                              <a:gd name="T8" fmla="*/ 0 w 17"/>
                              <a:gd name="T9" fmla="*/ 14 h 19"/>
                              <a:gd name="T10" fmla="*/ 3 w 17"/>
                              <a:gd name="T11" fmla="*/ 18 h 19"/>
                              <a:gd name="T12" fmla="*/ 9 w 17"/>
                              <a:gd name="T13" fmla="*/ 12 h 19"/>
                              <a:gd name="T14" fmla="*/ 13 w 17"/>
                              <a:gd name="T15" fmla="*/ 5 h 19"/>
                              <a:gd name="T16" fmla="*/ 16 w 17"/>
                              <a:gd name="T17" fmla="*/ 2 h 19"/>
                              <a:gd name="T18" fmla="*/ 12 w 17"/>
                              <a:gd name="T19" fmla="*/ 0 h 19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7" h="19">
                                <a:moveTo>
                                  <a:pt x="12" y="0"/>
                                </a:moveTo>
                                <a:lnTo>
                                  <a:pt x="8" y="5"/>
                                </a:lnTo>
                                <a:lnTo>
                                  <a:pt x="4" y="10"/>
                                </a:lnTo>
                                <a:lnTo>
                                  <a:pt x="1" y="14"/>
                                </a:lnTo>
                                <a:lnTo>
                                  <a:pt x="0" y="14"/>
                                </a:lnTo>
                                <a:lnTo>
                                  <a:pt x="3" y="18"/>
                                </a:lnTo>
                                <a:lnTo>
                                  <a:pt x="9" y="12"/>
                                </a:lnTo>
                                <a:lnTo>
                                  <a:pt x="13" y="5"/>
                                </a:lnTo>
                                <a:lnTo>
                                  <a:pt x="16" y="2"/>
                                </a:lnTo>
                                <a:lnTo>
                                  <a:pt x="12" y="0"/>
                                </a:lnTo>
                              </a:path>
                            </a:pathLst>
                          </a:custGeom>
                          <a:solidFill>
                            <a:srgbClr val="800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</p:grpSp>
                  <p:sp>
                    <p:nvSpPr>
                      <p:cNvPr id="33834" name="Freeform 10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28" y="2781"/>
                        <a:ext cx="65" cy="98"/>
                      </a:xfrm>
                      <a:custGeom>
                        <a:avLst/>
                        <a:gdLst>
                          <a:gd name="T0" fmla="*/ 6 w 65"/>
                          <a:gd name="T1" fmla="*/ 1 h 98"/>
                          <a:gd name="T2" fmla="*/ 4 w 65"/>
                          <a:gd name="T3" fmla="*/ 11 h 98"/>
                          <a:gd name="T4" fmla="*/ 4 w 65"/>
                          <a:gd name="T5" fmla="*/ 17 h 98"/>
                          <a:gd name="T6" fmla="*/ 5 w 65"/>
                          <a:gd name="T7" fmla="*/ 19 h 98"/>
                          <a:gd name="T8" fmla="*/ 6 w 65"/>
                          <a:gd name="T9" fmla="*/ 22 h 98"/>
                          <a:gd name="T10" fmla="*/ 6 w 65"/>
                          <a:gd name="T11" fmla="*/ 24 h 98"/>
                          <a:gd name="T12" fmla="*/ 6 w 65"/>
                          <a:gd name="T13" fmla="*/ 28 h 98"/>
                          <a:gd name="T14" fmla="*/ 4 w 65"/>
                          <a:gd name="T15" fmla="*/ 30 h 98"/>
                          <a:gd name="T16" fmla="*/ 2 w 65"/>
                          <a:gd name="T17" fmla="*/ 32 h 98"/>
                          <a:gd name="T18" fmla="*/ 0 w 65"/>
                          <a:gd name="T19" fmla="*/ 34 h 98"/>
                          <a:gd name="T20" fmla="*/ 0 w 65"/>
                          <a:gd name="T21" fmla="*/ 36 h 98"/>
                          <a:gd name="T22" fmla="*/ 0 w 65"/>
                          <a:gd name="T23" fmla="*/ 38 h 98"/>
                          <a:gd name="T24" fmla="*/ 2 w 65"/>
                          <a:gd name="T25" fmla="*/ 39 h 98"/>
                          <a:gd name="T26" fmla="*/ 5 w 65"/>
                          <a:gd name="T27" fmla="*/ 39 h 98"/>
                          <a:gd name="T28" fmla="*/ 5 w 65"/>
                          <a:gd name="T29" fmla="*/ 41 h 98"/>
                          <a:gd name="T30" fmla="*/ 4 w 65"/>
                          <a:gd name="T31" fmla="*/ 44 h 98"/>
                          <a:gd name="T32" fmla="*/ 2 w 65"/>
                          <a:gd name="T33" fmla="*/ 47 h 98"/>
                          <a:gd name="T34" fmla="*/ 2 w 65"/>
                          <a:gd name="T35" fmla="*/ 48 h 98"/>
                          <a:gd name="T36" fmla="*/ 5 w 65"/>
                          <a:gd name="T37" fmla="*/ 51 h 98"/>
                          <a:gd name="T38" fmla="*/ 3 w 65"/>
                          <a:gd name="T39" fmla="*/ 52 h 98"/>
                          <a:gd name="T40" fmla="*/ 2 w 65"/>
                          <a:gd name="T41" fmla="*/ 54 h 98"/>
                          <a:gd name="T42" fmla="*/ 4 w 65"/>
                          <a:gd name="T43" fmla="*/ 58 h 98"/>
                          <a:gd name="T44" fmla="*/ 3 w 65"/>
                          <a:gd name="T45" fmla="*/ 61 h 98"/>
                          <a:gd name="T46" fmla="*/ 3 w 65"/>
                          <a:gd name="T47" fmla="*/ 64 h 98"/>
                          <a:gd name="T48" fmla="*/ 5 w 65"/>
                          <a:gd name="T49" fmla="*/ 68 h 98"/>
                          <a:gd name="T50" fmla="*/ 7 w 65"/>
                          <a:gd name="T51" fmla="*/ 71 h 98"/>
                          <a:gd name="T52" fmla="*/ 11 w 65"/>
                          <a:gd name="T53" fmla="*/ 71 h 98"/>
                          <a:gd name="T54" fmla="*/ 15 w 65"/>
                          <a:gd name="T55" fmla="*/ 71 h 98"/>
                          <a:gd name="T56" fmla="*/ 18 w 65"/>
                          <a:gd name="T57" fmla="*/ 70 h 98"/>
                          <a:gd name="T58" fmla="*/ 21 w 65"/>
                          <a:gd name="T59" fmla="*/ 69 h 98"/>
                          <a:gd name="T60" fmla="*/ 22 w 65"/>
                          <a:gd name="T61" fmla="*/ 68 h 98"/>
                          <a:gd name="T62" fmla="*/ 24 w 65"/>
                          <a:gd name="T63" fmla="*/ 74 h 98"/>
                          <a:gd name="T64" fmla="*/ 23 w 65"/>
                          <a:gd name="T65" fmla="*/ 79 h 98"/>
                          <a:gd name="T66" fmla="*/ 23 w 65"/>
                          <a:gd name="T67" fmla="*/ 88 h 98"/>
                          <a:gd name="T68" fmla="*/ 24 w 65"/>
                          <a:gd name="T69" fmla="*/ 97 h 98"/>
                          <a:gd name="T70" fmla="*/ 32 w 65"/>
                          <a:gd name="T71" fmla="*/ 97 h 98"/>
                          <a:gd name="T72" fmla="*/ 40 w 65"/>
                          <a:gd name="T73" fmla="*/ 95 h 98"/>
                          <a:gd name="T74" fmla="*/ 48 w 65"/>
                          <a:gd name="T75" fmla="*/ 91 h 98"/>
                          <a:gd name="T76" fmla="*/ 54 w 65"/>
                          <a:gd name="T77" fmla="*/ 88 h 98"/>
                          <a:gd name="T78" fmla="*/ 60 w 65"/>
                          <a:gd name="T79" fmla="*/ 80 h 98"/>
                          <a:gd name="T80" fmla="*/ 64 w 65"/>
                          <a:gd name="T81" fmla="*/ 74 h 98"/>
                          <a:gd name="T82" fmla="*/ 64 w 65"/>
                          <a:gd name="T83" fmla="*/ 0 h 98"/>
                          <a:gd name="T84" fmla="*/ 6 w 65"/>
                          <a:gd name="T85" fmla="*/ 1 h 98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0" t="0" r="r" b="b"/>
                        <a:pathLst>
                          <a:path w="65" h="98">
                            <a:moveTo>
                              <a:pt x="6" y="1"/>
                            </a:moveTo>
                            <a:lnTo>
                              <a:pt x="4" y="11"/>
                            </a:lnTo>
                            <a:lnTo>
                              <a:pt x="4" y="17"/>
                            </a:lnTo>
                            <a:lnTo>
                              <a:pt x="5" y="19"/>
                            </a:lnTo>
                            <a:lnTo>
                              <a:pt x="6" y="22"/>
                            </a:lnTo>
                            <a:lnTo>
                              <a:pt x="6" y="24"/>
                            </a:lnTo>
                            <a:lnTo>
                              <a:pt x="6" y="28"/>
                            </a:lnTo>
                            <a:lnTo>
                              <a:pt x="4" y="30"/>
                            </a:lnTo>
                            <a:lnTo>
                              <a:pt x="2" y="32"/>
                            </a:lnTo>
                            <a:lnTo>
                              <a:pt x="0" y="34"/>
                            </a:lnTo>
                            <a:lnTo>
                              <a:pt x="0" y="36"/>
                            </a:lnTo>
                            <a:lnTo>
                              <a:pt x="0" y="38"/>
                            </a:lnTo>
                            <a:lnTo>
                              <a:pt x="2" y="39"/>
                            </a:lnTo>
                            <a:lnTo>
                              <a:pt x="5" y="39"/>
                            </a:lnTo>
                            <a:lnTo>
                              <a:pt x="5" y="41"/>
                            </a:lnTo>
                            <a:lnTo>
                              <a:pt x="4" y="44"/>
                            </a:lnTo>
                            <a:lnTo>
                              <a:pt x="2" y="47"/>
                            </a:lnTo>
                            <a:lnTo>
                              <a:pt x="2" y="48"/>
                            </a:lnTo>
                            <a:lnTo>
                              <a:pt x="5" y="51"/>
                            </a:lnTo>
                            <a:lnTo>
                              <a:pt x="3" y="52"/>
                            </a:lnTo>
                            <a:lnTo>
                              <a:pt x="2" y="54"/>
                            </a:lnTo>
                            <a:lnTo>
                              <a:pt x="4" y="58"/>
                            </a:lnTo>
                            <a:lnTo>
                              <a:pt x="3" y="61"/>
                            </a:lnTo>
                            <a:lnTo>
                              <a:pt x="3" y="64"/>
                            </a:lnTo>
                            <a:lnTo>
                              <a:pt x="5" y="68"/>
                            </a:lnTo>
                            <a:lnTo>
                              <a:pt x="7" y="71"/>
                            </a:lnTo>
                            <a:lnTo>
                              <a:pt x="11" y="71"/>
                            </a:lnTo>
                            <a:lnTo>
                              <a:pt x="15" y="71"/>
                            </a:lnTo>
                            <a:lnTo>
                              <a:pt x="18" y="70"/>
                            </a:lnTo>
                            <a:lnTo>
                              <a:pt x="21" y="69"/>
                            </a:lnTo>
                            <a:lnTo>
                              <a:pt x="22" y="68"/>
                            </a:lnTo>
                            <a:lnTo>
                              <a:pt x="24" y="74"/>
                            </a:lnTo>
                            <a:lnTo>
                              <a:pt x="23" y="79"/>
                            </a:lnTo>
                            <a:lnTo>
                              <a:pt x="23" y="88"/>
                            </a:lnTo>
                            <a:lnTo>
                              <a:pt x="24" y="97"/>
                            </a:lnTo>
                            <a:lnTo>
                              <a:pt x="32" y="97"/>
                            </a:lnTo>
                            <a:lnTo>
                              <a:pt x="40" y="95"/>
                            </a:lnTo>
                            <a:lnTo>
                              <a:pt x="48" y="91"/>
                            </a:lnTo>
                            <a:lnTo>
                              <a:pt x="54" y="88"/>
                            </a:lnTo>
                            <a:lnTo>
                              <a:pt x="60" y="80"/>
                            </a:lnTo>
                            <a:lnTo>
                              <a:pt x="64" y="74"/>
                            </a:lnTo>
                            <a:lnTo>
                              <a:pt x="64" y="0"/>
                            </a:lnTo>
                            <a:lnTo>
                              <a:pt x="6" y="1"/>
                            </a:lnTo>
                          </a:path>
                        </a:pathLst>
                      </a:custGeom>
                      <a:solidFill>
                        <a:srgbClr val="FFBFBF"/>
                      </a:solidFill>
                      <a:ln w="12700" cap="rnd" cmpd="sng">
                        <a:solidFill>
                          <a:srgbClr val="FFBFBF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3835" name="Freeform 10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25" y="2745"/>
                        <a:ext cx="112" cy="153"/>
                      </a:xfrm>
                      <a:custGeom>
                        <a:avLst/>
                        <a:gdLst>
                          <a:gd name="T0" fmla="*/ 0 w 112"/>
                          <a:gd name="T1" fmla="*/ 46 h 153"/>
                          <a:gd name="T2" fmla="*/ 7 w 112"/>
                          <a:gd name="T3" fmla="*/ 48 h 153"/>
                          <a:gd name="T4" fmla="*/ 12 w 112"/>
                          <a:gd name="T5" fmla="*/ 50 h 153"/>
                          <a:gd name="T6" fmla="*/ 13 w 112"/>
                          <a:gd name="T7" fmla="*/ 45 h 153"/>
                          <a:gd name="T8" fmla="*/ 19 w 112"/>
                          <a:gd name="T9" fmla="*/ 48 h 153"/>
                          <a:gd name="T10" fmla="*/ 23 w 112"/>
                          <a:gd name="T11" fmla="*/ 51 h 153"/>
                          <a:gd name="T12" fmla="*/ 27 w 112"/>
                          <a:gd name="T13" fmla="*/ 47 h 153"/>
                          <a:gd name="T14" fmla="*/ 30 w 112"/>
                          <a:gd name="T15" fmla="*/ 54 h 153"/>
                          <a:gd name="T16" fmla="*/ 34 w 112"/>
                          <a:gd name="T17" fmla="*/ 57 h 153"/>
                          <a:gd name="T18" fmla="*/ 42 w 112"/>
                          <a:gd name="T19" fmla="*/ 64 h 153"/>
                          <a:gd name="T20" fmla="*/ 46 w 112"/>
                          <a:gd name="T21" fmla="*/ 58 h 153"/>
                          <a:gd name="T22" fmla="*/ 47 w 112"/>
                          <a:gd name="T23" fmla="*/ 55 h 153"/>
                          <a:gd name="T24" fmla="*/ 49 w 112"/>
                          <a:gd name="T25" fmla="*/ 53 h 153"/>
                          <a:gd name="T26" fmla="*/ 52 w 112"/>
                          <a:gd name="T27" fmla="*/ 52 h 153"/>
                          <a:gd name="T28" fmla="*/ 55 w 112"/>
                          <a:gd name="T29" fmla="*/ 52 h 153"/>
                          <a:gd name="T30" fmla="*/ 58 w 112"/>
                          <a:gd name="T31" fmla="*/ 56 h 153"/>
                          <a:gd name="T32" fmla="*/ 60 w 112"/>
                          <a:gd name="T33" fmla="*/ 59 h 153"/>
                          <a:gd name="T34" fmla="*/ 60 w 112"/>
                          <a:gd name="T35" fmla="*/ 65 h 153"/>
                          <a:gd name="T36" fmla="*/ 58 w 112"/>
                          <a:gd name="T37" fmla="*/ 70 h 153"/>
                          <a:gd name="T38" fmla="*/ 56 w 112"/>
                          <a:gd name="T39" fmla="*/ 78 h 153"/>
                          <a:gd name="T40" fmla="*/ 54 w 112"/>
                          <a:gd name="T41" fmla="*/ 90 h 153"/>
                          <a:gd name="T42" fmla="*/ 54 w 112"/>
                          <a:gd name="T43" fmla="*/ 97 h 153"/>
                          <a:gd name="T44" fmla="*/ 54 w 112"/>
                          <a:gd name="T45" fmla="*/ 106 h 153"/>
                          <a:gd name="T46" fmla="*/ 54 w 112"/>
                          <a:gd name="T47" fmla="*/ 114 h 153"/>
                          <a:gd name="T48" fmla="*/ 56 w 112"/>
                          <a:gd name="T49" fmla="*/ 121 h 153"/>
                          <a:gd name="T50" fmla="*/ 61 w 112"/>
                          <a:gd name="T51" fmla="*/ 133 h 153"/>
                          <a:gd name="T52" fmla="*/ 68 w 112"/>
                          <a:gd name="T53" fmla="*/ 143 h 153"/>
                          <a:gd name="T54" fmla="*/ 77 w 112"/>
                          <a:gd name="T55" fmla="*/ 149 h 153"/>
                          <a:gd name="T56" fmla="*/ 82 w 112"/>
                          <a:gd name="T57" fmla="*/ 152 h 153"/>
                          <a:gd name="T58" fmla="*/ 87 w 112"/>
                          <a:gd name="T59" fmla="*/ 152 h 153"/>
                          <a:gd name="T60" fmla="*/ 93 w 112"/>
                          <a:gd name="T61" fmla="*/ 150 h 153"/>
                          <a:gd name="T62" fmla="*/ 97 w 112"/>
                          <a:gd name="T63" fmla="*/ 148 h 153"/>
                          <a:gd name="T64" fmla="*/ 101 w 112"/>
                          <a:gd name="T65" fmla="*/ 144 h 153"/>
                          <a:gd name="T66" fmla="*/ 103 w 112"/>
                          <a:gd name="T67" fmla="*/ 141 h 153"/>
                          <a:gd name="T68" fmla="*/ 99 w 112"/>
                          <a:gd name="T69" fmla="*/ 136 h 153"/>
                          <a:gd name="T70" fmla="*/ 97 w 112"/>
                          <a:gd name="T71" fmla="*/ 133 h 153"/>
                          <a:gd name="T72" fmla="*/ 96 w 112"/>
                          <a:gd name="T73" fmla="*/ 128 h 153"/>
                          <a:gd name="T74" fmla="*/ 103 w 112"/>
                          <a:gd name="T75" fmla="*/ 131 h 153"/>
                          <a:gd name="T76" fmla="*/ 108 w 112"/>
                          <a:gd name="T77" fmla="*/ 131 h 153"/>
                          <a:gd name="T78" fmla="*/ 111 w 112"/>
                          <a:gd name="T79" fmla="*/ 127 h 153"/>
                          <a:gd name="T80" fmla="*/ 111 w 112"/>
                          <a:gd name="T81" fmla="*/ 125 h 153"/>
                          <a:gd name="T82" fmla="*/ 105 w 112"/>
                          <a:gd name="T83" fmla="*/ 118 h 153"/>
                          <a:gd name="T84" fmla="*/ 101 w 112"/>
                          <a:gd name="T85" fmla="*/ 113 h 153"/>
                          <a:gd name="T86" fmla="*/ 98 w 112"/>
                          <a:gd name="T87" fmla="*/ 99 h 153"/>
                          <a:gd name="T88" fmla="*/ 97 w 112"/>
                          <a:gd name="T89" fmla="*/ 89 h 153"/>
                          <a:gd name="T90" fmla="*/ 98 w 112"/>
                          <a:gd name="T91" fmla="*/ 70 h 153"/>
                          <a:gd name="T92" fmla="*/ 97 w 112"/>
                          <a:gd name="T93" fmla="*/ 53 h 153"/>
                          <a:gd name="T94" fmla="*/ 97 w 112"/>
                          <a:gd name="T95" fmla="*/ 42 h 153"/>
                          <a:gd name="T96" fmla="*/ 95 w 112"/>
                          <a:gd name="T97" fmla="*/ 29 h 153"/>
                          <a:gd name="T98" fmla="*/ 90 w 112"/>
                          <a:gd name="T99" fmla="*/ 18 h 153"/>
                          <a:gd name="T100" fmla="*/ 83 w 112"/>
                          <a:gd name="T101" fmla="*/ 11 h 153"/>
                          <a:gd name="T102" fmla="*/ 76 w 112"/>
                          <a:gd name="T103" fmla="*/ 6 h 153"/>
                          <a:gd name="T104" fmla="*/ 66 w 112"/>
                          <a:gd name="T105" fmla="*/ 2 h 153"/>
                          <a:gd name="T106" fmla="*/ 56 w 112"/>
                          <a:gd name="T107" fmla="*/ 0 h 153"/>
                          <a:gd name="T108" fmla="*/ 48 w 112"/>
                          <a:gd name="T109" fmla="*/ 0 h 153"/>
                          <a:gd name="T110" fmla="*/ 41 w 112"/>
                          <a:gd name="T111" fmla="*/ 1 h 153"/>
                          <a:gd name="T112" fmla="*/ 30 w 112"/>
                          <a:gd name="T113" fmla="*/ 4 h 153"/>
                          <a:gd name="T114" fmla="*/ 20 w 112"/>
                          <a:gd name="T115" fmla="*/ 7 h 153"/>
                          <a:gd name="T116" fmla="*/ 13 w 112"/>
                          <a:gd name="T117" fmla="*/ 12 h 153"/>
                          <a:gd name="T118" fmla="*/ 8 w 112"/>
                          <a:gd name="T119" fmla="*/ 18 h 153"/>
                          <a:gd name="T120" fmla="*/ 3 w 112"/>
                          <a:gd name="T121" fmla="*/ 25 h 153"/>
                          <a:gd name="T122" fmla="*/ 2 w 112"/>
                          <a:gd name="T123" fmla="*/ 32 h 153"/>
                          <a:gd name="T124" fmla="*/ 0 w 112"/>
                          <a:gd name="T125" fmla="*/ 46 h 153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60000 65536"/>
                          <a:gd name="T187" fmla="*/ 0 60000 65536"/>
                          <a:gd name="T188" fmla="*/ 0 60000 65536"/>
                        </a:gdLst>
                        <a:ahLst/>
                        <a:cxnLst>
                          <a:cxn ang="T126">
                            <a:pos x="T0" y="T1"/>
                          </a:cxn>
                          <a:cxn ang="T127">
                            <a:pos x="T2" y="T3"/>
                          </a:cxn>
                          <a:cxn ang="T128">
                            <a:pos x="T4" y="T5"/>
                          </a:cxn>
                          <a:cxn ang="T129">
                            <a:pos x="T6" y="T7"/>
                          </a:cxn>
                          <a:cxn ang="T130">
                            <a:pos x="T8" y="T9"/>
                          </a:cxn>
                          <a:cxn ang="T131">
                            <a:pos x="T10" y="T11"/>
                          </a:cxn>
                          <a:cxn ang="T132">
                            <a:pos x="T12" y="T13"/>
                          </a:cxn>
                          <a:cxn ang="T133">
                            <a:pos x="T14" y="T15"/>
                          </a:cxn>
                          <a:cxn ang="T134">
                            <a:pos x="T16" y="T17"/>
                          </a:cxn>
                          <a:cxn ang="T135">
                            <a:pos x="T18" y="T19"/>
                          </a:cxn>
                          <a:cxn ang="T136">
                            <a:pos x="T20" y="T21"/>
                          </a:cxn>
                          <a:cxn ang="T137">
                            <a:pos x="T22" y="T23"/>
                          </a:cxn>
                          <a:cxn ang="T138">
                            <a:pos x="T24" y="T25"/>
                          </a:cxn>
                          <a:cxn ang="T139">
                            <a:pos x="T26" y="T27"/>
                          </a:cxn>
                          <a:cxn ang="T140">
                            <a:pos x="T28" y="T29"/>
                          </a:cxn>
                          <a:cxn ang="T141">
                            <a:pos x="T30" y="T31"/>
                          </a:cxn>
                          <a:cxn ang="T142">
                            <a:pos x="T32" y="T33"/>
                          </a:cxn>
                          <a:cxn ang="T143">
                            <a:pos x="T34" y="T35"/>
                          </a:cxn>
                          <a:cxn ang="T144">
                            <a:pos x="T36" y="T37"/>
                          </a:cxn>
                          <a:cxn ang="T145">
                            <a:pos x="T38" y="T39"/>
                          </a:cxn>
                          <a:cxn ang="T146">
                            <a:pos x="T40" y="T41"/>
                          </a:cxn>
                          <a:cxn ang="T147">
                            <a:pos x="T42" y="T43"/>
                          </a:cxn>
                          <a:cxn ang="T148">
                            <a:pos x="T44" y="T45"/>
                          </a:cxn>
                          <a:cxn ang="T149">
                            <a:pos x="T46" y="T47"/>
                          </a:cxn>
                          <a:cxn ang="T150">
                            <a:pos x="T48" y="T49"/>
                          </a:cxn>
                          <a:cxn ang="T151">
                            <a:pos x="T50" y="T51"/>
                          </a:cxn>
                          <a:cxn ang="T152">
                            <a:pos x="T52" y="T53"/>
                          </a:cxn>
                          <a:cxn ang="T153">
                            <a:pos x="T54" y="T55"/>
                          </a:cxn>
                          <a:cxn ang="T154">
                            <a:pos x="T56" y="T57"/>
                          </a:cxn>
                          <a:cxn ang="T155">
                            <a:pos x="T58" y="T59"/>
                          </a:cxn>
                          <a:cxn ang="T156">
                            <a:pos x="T60" y="T61"/>
                          </a:cxn>
                          <a:cxn ang="T157">
                            <a:pos x="T62" y="T63"/>
                          </a:cxn>
                          <a:cxn ang="T158">
                            <a:pos x="T64" y="T65"/>
                          </a:cxn>
                          <a:cxn ang="T159">
                            <a:pos x="T66" y="T67"/>
                          </a:cxn>
                          <a:cxn ang="T160">
                            <a:pos x="T68" y="T69"/>
                          </a:cxn>
                          <a:cxn ang="T161">
                            <a:pos x="T70" y="T71"/>
                          </a:cxn>
                          <a:cxn ang="T162">
                            <a:pos x="T72" y="T73"/>
                          </a:cxn>
                          <a:cxn ang="T163">
                            <a:pos x="T74" y="T75"/>
                          </a:cxn>
                          <a:cxn ang="T164">
                            <a:pos x="T76" y="T77"/>
                          </a:cxn>
                          <a:cxn ang="T165">
                            <a:pos x="T78" y="T79"/>
                          </a:cxn>
                          <a:cxn ang="T166">
                            <a:pos x="T80" y="T81"/>
                          </a:cxn>
                          <a:cxn ang="T167">
                            <a:pos x="T82" y="T83"/>
                          </a:cxn>
                          <a:cxn ang="T168">
                            <a:pos x="T84" y="T85"/>
                          </a:cxn>
                          <a:cxn ang="T169">
                            <a:pos x="T86" y="T87"/>
                          </a:cxn>
                          <a:cxn ang="T170">
                            <a:pos x="T88" y="T89"/>
                          </a:cxn>
                          <a:cxn ang="T171">
                            <a:pos x="T90" y="T91"/>
                          </a:cxn>
                          <a:cxn ang="T172">
                            <a:pos x="T92" y="T93"/>
                          </a:cxn>
                          <a:cxn ang="T173">
                            <a:pos x="T94" y="T95"/>
                          </a:cxn>
                          <a:cxn ang="T174">
                            <a:pos x="T96" y="T97"/>
                          </a:cxn>
                          <a:cxn ang="T175">
                            <a:pos x="T98" y="T99"/>
                          </a:cxn>
                          <a:cxn ang="T176">
                            <a:pos x="T100" y="T101"/>
                          </a:cxn>
                          <a:cxn ang="T177">
                            <a:pos x="T102" y="T103"/>
                          </a:cxn>
                          <a:cxn ang="T178">
                            <a:pos x="T104" y="T105"/>
                          </a:cxn>
                          <a:cxn ang="T179">
                            <a:pos x="T106" y="T107"/>
                          </a:cxn>
                          <a:cxn ang="T180">
                            <a:pos x="T108" y="T109"/>
                          </a:cxn>
                          <a:cxn ang="T181">
                            <a:pos x="T110" y="T111"/>
                          </a:cxn>
                          <a:cxn ang="T182">
                            <a:pos x="T112" y="T113"/>
                          </a:cxn>
                          <a:cxn ang="T183">
                            <a:pos x="T114" y="T115"/>
                          </a:cxn>
                          <a:cxn ang="T184">
                            <a:pos x="T116" y="T117"/>
                          </a:cxn>
                          <a:cxn ang="T185">
                            <a:pos x="T118" y="T119"/>
                          </a:cxn>
                          <a:cxn ang="T186">
                            <a:pos x="T120" y="T121"/>
                          </a:cxn>
                          <a:cxn ang="T187">
                            <a:pos x="T122" y="T123"/>
                          </a:cxn>
                          <a:cxn ang="T188">
                            <a:pos x="T124" y="T125"/>
                          </a:cxn>
                        </a:cxnLst>
                        <a:rect l="0" t="0" r="r" b="b"/>
                        <a:pathLst>
                          <a:path w="112" h="153">
                            <a:moveTo>
                              <a:pt x="0" y="46"/>
                            </a:moveTo>
                            <a:lnTo>
                              <a:pt x="7" y="48"/>
                            </a:lnTo>
                            <a:lnTo>
                              <a:pt x="12" y="50"/>
                            </a:lnTo>
                            <a:lnTo>
                              <a:pt x="13" y="45"/>
                            </a:lnTo>
                            <a:lnTo>
                              <a:pt x="19" y="48"/>
                            </a:lnTo>
                            <a:lnTo>
                              <a:pt x="23" y="51"/>
                            </a:lnTo>
                            <a:lnTo>
                              <a:pt x="27" y="47"/>
                            </a:lnTo>
                            <a:lnTo>
                              <a:pt x="30" y="54"/>
                            </a:lnTo>
                            <a:lnTo>
                              <a:pt x="34" y="57"/>
                            </a:lnTo>
                            <a:lnTo>
                              <a:pt x="42" y="64"/>
                            </a:lnTo>
                            <a:lnTo>
                              <a:pt x="46" y="58"/>
                            </a:lnTo>
                            <a:lnTo>
                              <a:pt x="47" y="55"/>
                            </a:lnTo>
                            <a:lnTo>
                              <a:pt x="49" y="53"/>
                            </a:lnTo>
                            <a:lnTo>
                              <a:pt x="52" y="52"/>
                            </a:lnTo>
                            <a:lnTo>
                              <a:pt x="55" y="52"/>
                            </a:lnTo>
                            <a:lnTo>
                              <a:pt x="58" y="56"/>
                            </a:lnTo>
                            <a:lnTo>
                              <a:pt x="60" y="59"/>
                            </a:lnTo>
                            <a:lnTo>
                              <a:pt x="60" y="65"/>
                            </a:lnTo>
                            <a:lnTo>
                              <a:pt x="58" y="70"/>
                            </a:lnTo>
                            <a:lnTo>
                              <a:pt x="56" y="78"/>
                            </a:lnTo>
                            <a:lnTo>
                              <a:pt x="54" y="90"/>
                            </a:lnTo>
                            <a:lnTo>
                              <a:pt x="54" y="97"/>
                            </a:lnTo>
                            <a:lnTo>
                              <a:pt x="54" y="106"/>
                            </a:lnTo>
                            <a:lnTo>
                              <a:pt x="54" y="114"/>
                            </a:lnTo>
                            <a:lnTo>
                              <a:pt x="56" y="121"/>
                            </a:lnTo>
                            <a:lnTo>
                              <a:pt x="61" y="133"/>
                            </a:lnTo>
                            <a:lnTo>
                              <a:pt x="68" y="143"/>
                            </a:lnTo>
                            <a:lnTo>
                              <a:pt x="77" y="149"/>
                            </a:lnTo>
                            <a:lnTo>
                              <a:pt x="82" y="152"/>
                            </a:lnTo>
                            <a:lnTo>
                              <a:pt x="87" y="152"/>
                            </a:lnTo>
                            <a:lnTo>
                              <a:pt x="93" y="150"/>
                            </a:lnTo>
                            <a:lnTo>
                              <a:pt x="97" y="148"/>
                            </a:lnTo>
                            <a:lnTo>
                              <a:pt x="101" y="144"/>
                            </a:lnTo>
                            <a:lnTo>
                              <a:pt x="103" y="141"/>
                            </a:lnTo>
                            <a:lnTo>
                              <a:pt x="99" y="136"/>
                            </a:lnTo>
                            <a:lnTo>
                              <a:pt x="97" y="133"/>
                            </a:lnTo>
                            <a:lnTo>
                              <a:pt x="96" y="128"/>
                            </a:lnTo>
                            <a:lnTo>
                              <a:pt x="103" y="131"/>
                            </a:lnTo>
                            <a:lnTo>
                              <a:pt x="108" y="131"/>
                            </a:lnTo>
                            <a:lnTo>
                              <a:pt x="111" y="127"/>
                            </a:lnTo>
                            <a:lnTo>
                              <a:pt x="111" y="125"/>
                            </a:lnTo>
                            <a:lnTo>
                              <a:pt x="105" y="118"/>
                            </a:lnTo>
                            <a:lnTo>
                              <a:pt x="101" y="113"/>
                            </a:lnTo>
                            <a:lnTo>
                              <a:pt x="98" y="99"/>
                            </a:lnTo>
                            <a:lnTo>
                              <a:pt x="97" y="89"/>
                            </a:lnTo>
                            <a:lnTo>
                              <a:pt x="98" y="70"/>
                            </a:lnTo>
                            <a:lnTo>
                              <a:pt x="97" y="53"/>
                            </a:lnTo>
                            <a:lnTo>
                              <a:pt x="97" y="42"/>
                            </a:lnTo>
                            <a:lnTo>
                              <a:pt x="95" y="29"/>
                            </a:lnTo>
                            <a:lnTo>
                              <a:pt x="90" y="18"/>
                            </a:lnTo>
                            <a:lnTo>
                              <a:pt x="83" y="11"/>
                            </a:lnTo>
                            <a:lnTo>
                              <a:pt x="76" y="6"/>
                            </a:lnTo>
                            <a:lnTo>
                              <a:pt x="66" y="2"/>
                            </a:lnTo>
                            <a:lnTo>
                              <a:pt x="56" y="0"/>
                            </a:lnTo>
                            <a:lnTo>
                              <a:pt x="48" y="0"/>
                            </a:lnTo>
                            <a:lnTo>
                              <a:pt x="41" y="1"/>
                            </a:lnTo>
                            <a:lnTo>
                              <a:pt x="30" y="4"/>
                            </a:lnTo>
                            <a:lnTo>
                              <a:pt x="20" y="7"/>
                            </a:lnTo>
                            <a:lnTo>
                              <a:pt x="13" y="12"/>
                            </a:lnTo>
                            <a:lnTo>
                              <a:pt x="8" y="18"/>
                            </a:lnTo>
                            <a:lnTo>
                              <a:pt x="3" y="25"/>
                            </a:lnTo>
                            <a:lnTo>
                              <a:pt x="2" y="32"/>
                            </a:lnTo>
                            <a:lnTo>
                              <a:pt x="0" y="46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3836" name="Freeform 10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57" y="2748"/>
                        <a:ext cx="20" cy="53"/>
                      </a:xfrm>
                      <a:custGeom>
                        <a:avLst/>
                        <a:gdLst>
                          <a:gd name="T0" fmla="*/ 11 w 20"/>
                          <a:gd name="T1" fmla="*/ 0 h 53"/>
                          <a:gd name="T2" fmla="*/ 19 w 20"/>
                          <a:gd name="T3" fmla="*/ 44 h 53"/>
                          <a:gd name="T4" fmla="*/ 16 w 20"/>
                          <a:gd name="T5" fmla="*/ 47 h 53"/>
                          <a:gd name="T6" fmla="*/ 16 w 20"/>
                          <a:gd name="T7" fmla="*/ 48 h 53"/>
                          <a:gd name="T8" fmla="*/ 15 w 20"/>
                          <a:gd name="T9" fmla="*/ 50 h 53"/>
                          <a:gd name="T10" fmla="*/ 13 w 20"/>
                          <a:gd name="T11" fmla="*/ 52 h 53"/>
                          <a:gd name="T12" fmla="*/ 0 w 20"/>
                          <a:gd name="T13" fmla="*/ 4 h 53"/>
                          <a:gd name="T14" fmla="*/ 7 w 20"/>
                          <a:gd name="T15" fmla="*/ 1 h 53"/>
                          <a:gd name="T16" fmla="*/ 11 w 20"/>
                          <a:gd name="T17" fmla="*/ 0 h 5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20" h="53">
                            <a:moveTo>
                              <a:pt x="11" y="0"/>
                            </a:moveTo>
                            <a:lnTo>
                              <a:pt x="19" y="44"/>
                            </a:lnTo>
                            <a:lnTo>
                              <a:pt x="16" y="47"/>
                            </a:lnTo>
                            <a:lnTo>
                              <a:pt x="16" y="48"/>
                            </a:lnTo>
                            <a:lnTo>
                              <a:pt x="15" y="50"/>
                            </a:lnTo>
                            <a:lnTo>
                              <a:pt x="13" y="52"/>
                            </a:lnTo>
                            <a:lnTo>
                              <a:pt x="0" y="4"/>
                            </a:lnTo>
                            <a:lnTo>
                              <a:pt x="7" y="1"/>
                            </a:lnTo>
                            <a:lnTo>
                              <a:pt x="11" y="0"/>
                            </a:lnTo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  <p:pic>
              <p:nvPicPr>
                <p:cNvPr id="33827" name="Picture 1026" descr="Telephone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clrChange>
                    <a:clrFrom>
                      <a:srgbClr val="010101"/>
                    </a:clrFrom>
                    <a:clrTo>
                      <a:srgbClr val="010101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1" y="1186"/>
                  <a:ext cx="214" cy="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aphicFrame>
          <p:nvGraphicFramePr>
            <p:cNvPr id="33817" name="Object 1027"/>
            <p:cNvGraphicFramePr>
              <a:graphicFrameLocks noChangeAspect="1"/>
            </p:cNvGraphicFramePr>
            <p:nvPr/>
          </p:nvGraphicFramePr>
          <p:xfrm>
            <a:off x="1615" y="1285"/>
            <a:ext cx="635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Visio" r:id="rId23" imgW="1111549" imgH="660170" progId="Visio.Drawing.6">
                    <p:embed/>
                  </p:oleObj>
                </mc:Choice>
                <mc:Fallback>
                  <p:oleObj name="Visio" r:id="rId23" imgW="1111549" imgH="66017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5" y="1285"/>
                          <a:ext cx="635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18" name="Text Box 1028"/>
            <p:cNvSpPr txBox="1">
              <a:spLocks noChangeArrowheads="1"/>
            </p:cNvSpPr>
            <p:nvPr/>
          </p:nvSpPr>
          <p:spPr bwMode="auto">
            <a:xfrm>
              <a:off x="930" y="1266"/>
              <a:ext cx="60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algn="ctr" latinLnBrk="1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ko-KR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400" b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동물관리</a:t>
              </a:r>
            </a:p>
          </p:txBody>
        </p:sp>
        <p:pic>
          <p:nvPicPr>
            <p:cNvPr id="33819" name="Picture 1029" descr="PE02713_[1]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2478"/>
              <a:ext cx="45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/>
              <a:t>차세대 인터넷주소체계</a:t>
            </a:r>
            <a:r>
              <a:rPr lang="en-US" altLang="ko-KR" sz="4000" dirty="0"/>
              <a:t>(IPv6)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  <a:defRPr/>
            </a:pPr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ko-KR" altLang="en-US" sz="2400" dirty="0">
                <a:latin typeface="+mj-ea"/>
                <a:ea typeface="+mj-ea"/>
              </a:rPr>
              <a:t>무한대 </a:t>
            </a:r>
            <a:r>
              <a:rPr lang="en-US" altLang="ko-KR" sz="2400" dirty="0">
                <a:latin typeface="+mj-ea"/>
                <a:ea typeface="+mj-ea"/>
              </a:rPr>
              <a:t>IP</a:t>
            </a:r>
            <a:r>
              <a:rPr lang="ko-KR" altLang="en-US" sz="2400" dirty="0">
                <a:latin typeface="+mj-ea"/>
                <a:ea typeface="+mj-ea"/>
              </a:rPr>
              <a:t>주소 생성</a:t>
            </a:r>
            <a:r>
              <a:rPr lang="en-US" altLang="ko-KR" sz="2400" dirty="0">
                <a:latin typeface="+mj-ea"/>
                <a:ea typeface="+mj-ea"/>
              </a:rPr>
              <a:t>(</a:t>
            </a:r>
            <a:r>
              <a:rPr lang="ko-KR" altLang="en-US" sz="2400" dirty="0">
                <a:latin typeface="+mj-ea"/>
                <a:ea typeface="+mj-ea"/>
              </a:rPr>
              <a:t>주소 고갈 문제 해결 </a:t>
            </a:r>
            <a:r>
              <a:rPr lang="en-US" altLang="ko-KR" sz="2400" dirty="0">
                <a:latin typeface="+mj-ea"/>
                <a:ea typeface="+mj-ea"/>
              </a:rPr>
              <a:t>: 32bit -&gt; 128bit)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ko-KR" altLang="en-US" sz="2400" dirty="0" err="1">
                <a:latin typeface="+mj-ea"/>
                <a:ea typeface="+mj-ea"/>
              </a:rPr>
              <a:t>유비쿼터스</a:t>
            </a:r>
            <a:r>
              <a:rPr lang="en-US" altLang="ko-KR" sz="2400" dirty="0">
                <a:latin typeface="+mj-ea"/>
                <a:ea typeface="+mj-ea"/>
              </a:rPr>
              <a:t>·</a:t>
            </a:r>
            <a:r>
              <a:rPr lang="ko-KR" altLang="en-US" sz="2400" dirty="0" err="1">
                <a:latin typeface="+mj-ea"/>
                <a:ea typeface="+mj-ea"/>
              </a:rPr>
              <a:t>홈네트워크</a:t>
            </a:r>
            <a:r>
              <a:rPr lang="ko-KR" altLang="en-US" sz="2400" dirty="0">
                <a:latin typeface="+mj-ea"/>
                <a:ea typeface="+mj-ea"/>
              </a:rPr>
              <a:t> 등 미래 신기술 실현에 필수 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ko-KR" altLang="en-US" sz="2400" dirty="0">
                <a:latin typeface="+mj-ea"/>
                <a:ea typeface="+mj-ea"/>
              </a:rPr>
              <a:t>‘</a:t>
            </a:r>
            <a:r>
              <a:rPr lang="ko-KR" altLang="en-US" sz="2400" dirty="0" err="1">
                <a:latin typeface="+mj-ea"/>
                <a:ea typeface="+mj-ea"/>
              </a:rPr>
              <a:t>유비쿼터스</a:t>
            </a:r>
            <a:r>
              <a:rPr lang="ko-KR" altLang="en-US" sz="2400" dirty="0">
                <a:latin typeface="+mj-ea"/>
                <a:ea typeface="+mj-ea"/>
              </a:rPr>
              <a:t>’의 </a:t>
            </a:r>
            <a:r>
              <a:rPr lang="ko-KR" altLang="en-US" sz="2400" dirty="0" smtClean="0">
                <a:latin typeface="+mj-ea"/>
                <a:ea typeface="+mj-ea"/>
              </a:rPr>
              <a:t>기반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833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337129" y="3012787"/>
            <a:ext cx="2520000" cy="104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ko-KR" altLang="en-US" sz="2800" dirty="0" smtClean="0"/>
              <a:t>기획</a:t>
            </a:r>
            <a:endParaRPr lang="ko-KR" altLang="en-US" sz="2800" dirty="0"/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3231766" y="3012787"/>
            <a:ext cx="2520000" cy="104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ko-KR" altLang="en-US" sz="2800" dirty="0" smtClean="0"/>
              <a:t>수집</a:t>
            </a:r>
            <a:endParaRPr lang="en-US" altLang="ko-KR" sz="2800" dirty="0"/>
          </a:p>
        </p:txBody>
      </p:sp>
      <p:sp>
        <p:nvSpPr>
          <p:cNvPr id="337923" name="AutoShape 3"/>
          <p:cNvSpPr>
            <a:spLocks noChangeArrowheads="1"/>
          </p:cNvSpPr>
          <p:nvPr/>
        </p:nvSpPr>
        <p:spPr bwMode="auto">
          <a:xfrm>
            <a:off x="2857902" y="3379418"/>
            <a:ext cx="720000" cy="432000"/>
          </a:xfrm>
          <a:prstGeom prst="rightArrow">
            <a:avLst>
              <a:gd name="adj1" fmla="val 50000"/>
              <a:gd name="adj2" fmla="val 61359"/>
            </a:avLst>
          </a:prstGeom>
          <a:gradFill rotWithShape="0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auto">
          <a:xfrm>
            <a:off x="6126403" y="3012787"/>
            <a:ext cx="2520000" cy="104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ko-KR" altLang="en-US" sz="2800" dirty="0" smtClean="0"/>
              <a:t>관리</a:t>
            </a:r>
            <a:endParaRPr lang="en-US" altLang="ko-KR" sz="2800" dirty="0"/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9021041" y="3012787"/>
            <a:ext cx="2520000" cy="1044000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ko-KR" altLang="en-US" sz="2800" dirty="0" smtClean="0"/>
              <a:t>활용</a:t>
            </a:r>
            <a:endParaRPr lang="en-US" altLang="ko-KR" sz="2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업무수행을 위한 정보처리 </a:t>
            </a:r>
            <a:r>
              <a:rPr lang="ko-KR" altLang="en-US" dirty="0" smtClean="0"/>
              <a:t>절차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85368" y="4272677"/>
            <a:ext cx="5664598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[5W </a:t>
            </a:r>
            <a:r>
              <a:rPr lang="en-US" altLang="ko-KR" dirty="0" smtClean="0">
                <a:latin typeface="+mj-ea"/>
                <a:ea typeface="+mj-ea"/>
              </a:rPr>
              <a:t>2H]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WHAT(</a:t>
            </a:r>
            <a:r>
              <a:rPr lang="ko-KR" altLang="en-US" dirty="0">
                <a:latin typeface="+mj-ea"/>
                <a:ea typeface="+mj-ea"/>
              </a:rPr>
              <a:t>무엇을</a:t>
            </a:r>
            <a:r>
              <a:rPr lang="en-US" altLang="ko-KR" dirty="0">
                <a:latin typeface="+mj-ea"/>
                <a:ea typeface="+mj-ea"/>
              </a:rPr>
              <a:t>?) : </a:t>
            </a:r>
            <a:r>
              <a:rPr lang="ko-KR" altLang="en-US" dirty="0">
                <a:latin typeface="+mj-ea"/>
                <a:ea typeface="+mj-ea"/>
              </a:rPr>
              <a:t>정보의 입수대상을 명확히 한다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WHERE(</a:t>
            </a:r>
            <a:r>
              <a:rPr lang="ko-KR" altLang="en-US" dirty="0">
                <a:latin typeface="+mj-ea"/>
                <a:ea typeface="+mj-ea"/>
              </a:rPr>
              <a:t>어디에서</a:t>
            </a:r>
            <a:r>
              <a:rPr lang="en-US" altLang="ko-KR" dirty="0">
                <a:latin typeface="+mj-ea"/>
                <a:ea typeface="+mj-ea"/>
              </a:rPr>
              <a:t>?) : </a:t>
            </a:r>
            <a:r>
              <a:rPr lang="ko-KR" altLang="en-US" dirty="0">
                <a:latin typeface="+mj-ea"/>
                <a:ea typeface="+mj-ea"/>
              </a:rPr>
              <a:t>정보의 소스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정보원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를 파악한다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WHEN(</a:t>
            </a:r>
            <a:r>
              <a:rPr lang="ko-KR" altLang="en-US" dirty="0">
                <a:latin typeface="+mj-ea"/>
                <a:ea typeface="+mj-ea"/>
              </a:rPr>
              <a:t>언제까지</a:t>
            </a:r>
            <a:r>
              <a:rPr lang="en-US" altLang="ko-KR" dirty="0">
                <a:latin typeface="+mj-ea"/>
                <a:ea typeface="+mj-ea"/>
              </a:rPr>
              <a:t>) : </a:t>
            </a:r>
            <a:r>
              <a:rPr lang="ko-KR" altLang="en-US" dirty="0">
                <a:latin typeface="+mj-ea"/>
                <a:ea typeface="+mj-ea"/>
              </a:rPr>
              <a:t>정보의 요구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수집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시점을 고려한다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WHY(</a:t>
            </a:r>
            <a:r>
              <a:rPr lang="ko-KR" altLang="en-US" dirty="0">
                <a:latin typeface="+mj-ea"/>
                <a:ea typeface="+mj-ea"/>
              </a:rPr>
              <a:t>왜</a:t>
            </a:r>
            <a:r>
              <a:rPr lang="en-US" altLang="ko-KR" dirty="0">
                <a:latin typeface="+mj-ea"/>
                <a:ea typeface="+mj-ea"/>
              </a:rPr>
              <a:t>?) : </a:t>
            </a:r>
            <a:r>
              <a:rPr lang="ko-KR" altLang="en-US" dirty="0">
                <a:latin typeface="+mj-ea"/>
                <a:ea typeface="+mj-ea"/>
              </a:rPr>
              <a:t>정보의 필요목적을 염두에 둔다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WHO(</a:t>
            </a:r>
            <a:r>
              <a:rPr lang="ko-KR" altLang="en-US" dirty="0">
                <a:latin typeface="+mj-ea"/>
                <a:ea typeface="+mj-ea"/>
              </a:rPr>
              <a:t>누가</a:t>
            </a:r>
            <a:r>
              <a:rPr lang="en-US" altLang="ko-KR" dirty="0">
                <a:latin typeface="+mj-ea"/>
                <a:ea typeface="+mj-ea"/>
              </a:rPr>
              <a:t>?) : </a:t>
            </a:r>
            <a:r>
              <a:rPr lang="ko-KR" altLang="en-US" dirty="0">
                <a:latin typeface="+mj-ea"/>
                <a:ea typeface="+mj-ea"/>
              </a:rPr>
              <a:t>정보활동의 주체를 확정한다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HOW(</a:t>
            </a:r>
            <a:r>
              <a:rPr lang="ko-KR" altLang="en-US" dirty="0">
                <a:latin typeface="+mj-ea"/>
                <a:ea typeface="+mj-ea"/>
              </a:rPr>
              <a:t>어떻게</a:t>
            </a:r>
            <a:r>
              <a:rPr lang="en-US" altLang="ko-KR" dirty="0">
                <a:latin typeface="+mj-ea"/>
                <a:ea typeface="+mj-ea"/>
              </a:rPr>
              <a:t>) : </a:t>
            </a:r>
            <a:r>
              <a:rPr lang="ko-KR" altLang="en-US" dirty="0">
                <a:latin typeface="+mj-ea"/>
                <a:ea typeface="+mj-ea"/>
              </a:rPr>
              <a:t>정보의 수집방법을 검토한다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HOW MUCH(</a:t>
            </a:r>
            <a:r>
              <a:rPr lang="ko-KR" altLang="en-US" dirty="0">
                <a:latin typeface="+mj-ea"/>
                <a:ea typeface="+mj-ea"/>
              </a:rPr>
              <a:t>얼마나</a:t>
            </a:r>
            <a:r>
              <a:rPr lang="en-US" altLang="ko-KR" dirty="0">
                <a:latin typeface="+mj-ea"/>
                <a:ea typeface="+mj-ea"/>
              </a:rPr>
              <a:t>?) : </a:t>
            </a:r>
            <a:r>
              <a:rPr lang="ko-KR" altLang="en-US" dirty="0">
                <a:latin typeface="+mj-ea"/>
                <a:ea typeface="+mj-ea"/>
              </a:rPr>
              <a:t>정보수집의 </a:t>
            </a:r>
            <a:r>
              <a:rPr lang="ko-KR" altLang="en-US" dirty="0" err="1">
                <a:latin typeface="+mj-ea"/>
                <a:ea typeface="+mj-ea"/>
              </a:rPr>
              <a:t>비용성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효용성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을 중시한다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162124" y="1648334"/>
            <a:ext cx="5484279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dirty="0">
                <a:latin typeface="T7"/>
              </a:rPr>
              <a:t>정보수집에 지</a:t>
            </a:r>
            <a:r>
              <a:rPr lang="ko-KR" altLang="en-US" dirty="0">
                <a:latin typeface="T17"/>
              </a:rPr>
              <a:t>름</a:t>
            </a:r>
            <a:r>
              <a:rPr lang="ko-KR" altLang="en-US" dirty="0">
                <a:latin typeface="T9"/>
              </a:rPr>
              <a:t>길</a:t>
            </a:r>
            <a:r>
              <a:rPr lang="ko-KR" altLang="en-US" dirty="0">
                <a:latin typeface="T7"/>
              </a:rPr>
              <a:t>은 없다</a:t>
            </a:r>
            <a:r>
              <a:rPr lang="en-US" altLang="ko-KR" dirty="0">
                <a:latin typeface="T7"/>
              </a:rPr>
              <a:t>. </a:t>
            </a:r>
            <a:r>
              <a:rPr lang="ko-KR" altLang="en-US" dirty="0">
                <a:latin typeface="T9"/>
              </a:rPr>
              <a:t>스스</a:t>
            </a:r>
            <a:r>
              <a:rPr lang="ko-KR" altLang="en-US" dirty="0">
                <a:latin typeface="T7"/>
              </a:rPr>
              <a:t>로 </a:t>
            </a:r>
            <a:r>
              <a:rPr lang="ko-KR" altLang="en-US" dirty="0">
                <a:latin typeface="T17"/>
              </a:rPr>
              <a:t>땀</a:t>
            </a:r>
            <a:r>
              <a:rPr lang="ko-KR" altLang="en-US" dirty="0">
                <a:latin typeface="T7"/>
              </a:rPr>
              <a:t>을 </a:t>
            </a:r>
            <a:r>
              <a:rPr lang="ko-KR" altLang="en-US" dirty="0">
                <a:latin typeface="T17"/>
              </a:rPr>
              <a:t>흘</a:t>
            </a:r>
            <a:r>
              <a:rPr lang="ko-KR" altLang="en-US" dirty="0">
                <a:latin typeface="T7"/>
              </a:rPr>
              <a:t>려 정보를 </a:t>
            </a:r>
            <a:r>
              <a:rPr lang="ko-KR" altLang="en-US" dirty="0" smtClean="0">
                <a:latin typeface="T7"/>
              </a:rPr>
              <a:t>접하는 </a:t>
            </a:r>
            <a:r>
              <a:rPr lang="ko-KR" altLang="en-US" dirty="0">
                <a:latin typeface="T7"/>
              </a:rPr>
              <a:t>기회를 </a:t>
            </a:r>
            <a:r>
              <a:rPr lang="ko-KR" altLang="en-US" dirty="0">
                <a:latin typeface="T9"/>
              </a:rPr>
              <a:t>많</a:t>
            </a:r>
            <a:r>
              <a:rPr lang="ko-KR" altLang="en-US" dirty="0">
                <a:latin typeface="T7"/>
              </a:rPr>
              <a:t>이 가지는 것만이 정보를 모으기 위한 유일한 </a:t>
            </a:r>
            <a:r>
              <a:rPr lang="ko-KR" altLang="en-US" dirty="0">
                <a:latin typeface="T9"/>
              </a:rPr>
              <a:t>길</a:t>
            </a:r>
            <a:r>
              <a:rPr lang="ko-KR" altLang="en-US" dirty="0">
                <a:latin typeface="T7"/>
              </a:rPr>
              <a:t>이다</a:t>
            </a:r>
            <a:r>
              <a:rPr lang="en-US" altLang="ko-KR" dirty="0">
                <a:latin typeface="T7"/>
              </a:rPr>
              <a:t>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126403" y="4365009"/>
            <a:ext cx="541463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T2"/>
              </a:rPr>
              <a:t>[</a:t>
            </a:r>
            <a:r>
              <a:rPr lang="ko-KR" altLang="en-US" dirty="0" smtClean="0">
                <a:latin typeface="T2"/>
              </a:rPr>
              <a:t>정보관리의 </a:t>
            </a:r>
            <a:r>
              <a:rPr lang="en-US" altLang="ko-KR" dirty="0" smtClean="0">
                <a:latin typeface="T2"/>
              </a:rPr>
              <a:t>3</a:t>
            </a:r>
            <a:r>
              <a:rPr lang="ko-KR" altLang="en-US" dirty="0" smtClean="0">
                <a:latin typeface="T2"/>
              </a:rPr>
              <a:t>원칙</a:t>
            </a:r>
            <a:r>
              <a:rPr lang="en-US" altLang="ko-KR" dirty="0" smtClean="0">
                <a:latin typeface="T2"/>
              </a:rPr>
              <a:t>]</a:t>
            </a:r>
            <a:endParaRPr lang="en-US" altLang="ko-KR" sz="1400" dirty="0">
              <a:latin typeface="HYmjrE" panose="02030600000101010101" pitchFamily="18" charset="-127"/>
              <a:ea typeface="HYmjrE" panose="02030600000101010101" pitchFamily="18" charset="-127"/>
            </a:endParaRPr>
          </a:p>
          <a:p>
            <a:r>
              <a:rPr lang="ko-KR" altLang="en-US" dirty="0">
                <a:latin typeface="T7"/>
              </a:rPr>
              <a:t>목적성 </a:t>
            </a:r>
            <a:r>
              <a:rPr lang="en-US" altLang="ko-KR" dirty="0">
                <a:latin typeface="T7"/>
              </a:rPr>
              <a:t>: </a:t>
            </a:r>
            <a:r>
              <a:rPr lang="ko-KR" altLang="en-US" dirty="0">
                <a:latin typeface="T7"/>
              </a:rPr>
              <a:t>사용목적을 </a:t>
            </a:r>
            <a:r>
              <a:rPr lang="ko-KR" altLang="en-US" dirty="0">
                <a:latin typeface="T9"/>
              </a:rPr>
              <a:t>명확</a:t>
            </a:r>
            <a:r>
              <a:rPr lang="ko-KR" altLang="en-US" dirty="0">
                <a:latin typeface="T7"/>
              </a:rPr>
              <a:t>히 설</a:t>
            </a:r>
            <a:r>
              <a:rPr lang="ko-KR" altLang="en-US" dirty="0">
                <a:latin typeface="T9"/>
              </a:rPr>
              <a:t>명</a:t>
            </a:r>
            <a:r>
              <a:rPr lang="ko-KR" altLang="en-US" dirty="0">
                <a:latin typeface="T7"/>
              </a:rPr>
              <a:t>해야 한다</a:t>
            </a:r>
            <a:r>
              <a:rPr lang="en-US" altLang="ko-KR" dirty="0">
                <a:latin typeface="T7"/>
              </a:rPr>
              <a:t>.</a:t>
            </a:r>
          </a:p>
          <a:p>
            <a:r>
              <a:rPr lang="ko-KR" altLang="en-US" dirty="0">
                <a:latin typeface="T7"/>
              </a:rPr>
              <a:t>용이성 </a:t>
            </a:r>
            <a:r>
              <a:rPr lang="en-US" altLang="ko-KR" dirty="0">
                <a:latin typeface="T7"/>
              </a:rPr>
              <a:t>: </a:t>
            </a:r>
            <a:r>
              <a:rPr lang="ko-KR" altLang="en-US" dirty="0">
                <a:latin typeface="T7"/>
              </a:rPr>
              <a:t>쉽게 작업할 수 있어야 한다</a:t>
            </a:r>
            <a:r>
              <a:rPr lang="en-US" altLang="ko-KR" dirty="0">
                <a:latin typeface="T7"/>
              </a:rPr>
              <a:t>.</a:t>
            </a:r>
          </a:p>
          <a:p>
            <a:r>
              <a:rPr lang="ko-KR" altLang="en-US" dirty="0">
                <a:latin typeface="T7"/>
              </a:rPr>
              <a:t>유용성 </a:t>
            </a:r>
            <a:r>
              <a:rPr lang="en-US" altLang="ko-KR" dirty="0">
                <a:latin typeface="T7"/>
              </a:rPr>
              <a:t>: </a:t>
            </a:r>
            <a:r>
              <a:rPr lang="ko-KR" altLang="en-US" dirty="0">
                <a:latin typeface="T7"/>
              </a:rPr>
              <a:t>즉시 사용할 수 있어야 한다</a:t>
            </a:r>
            <a:r>
              <a:rPr lang="en-US" altLang="ko-KR" dirty="0">
                <a:latin typeface="T7"/>
              </a:rPr>
              <a:t>.</a:t>
            </a:r>
            <a:endParaRPr lang="ko-KR" altLang="en-US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5767343" y="3379418"/>
            <a:ext cx="720000" cy="432000"/>
          </a:xfrm>
          <a:prstGeom prst="rightArrow">
            <a:avLst>
              <a:gd name="adj1" fmla="val 50000"/>
              <a:gd name="adj2" fmla="val 61359"/>
            </a:avLst>
          </a:prstGeom>
          <a:gradFill rotWithShape="0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8676784" y="3379418"/>
            <a:ext cx="720000" cy="432000"/>
          </a:xfrm>
          <a:prstGeom prst="rightArrow">
            <a:avLst>
              <a:gd name="adj1" fmla="val 50000"/>
              <a:gd name="adj2" fmla="val 61359"/>
            </a:avLst>
          </a:prstGeom>
          <a:gradFill rotWithShape="0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773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하위능력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컴퓨터활용능력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4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AutoShape 4"/>
          <p:cNvSpPr>
            <a:spLocks noChangeArrowheads="1"/>
          </p:cNvSpPr>
          <p:nvPr/>
        </p:nvSpPr>
        <p:spPr bwMode="auto">
          <a:xfrm rot="5400000">
            <a:off x="2349500" y="810636"/>
            <a:ext cx="889000" cy="3911600"/>
          </a:xfrm>
          <a:prstGeom prst="cube">
            <a:avLst>
              <a:gd name="adj" fmla="val 11667"/>
            </a:avLst>
          </a:prstGeom>
          <a:solidFill>
            <a:schemeClr val="tx2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3663" tIns="46038" rIns="93663" bIns="46038" anchor="ctr"/>
          <a:lstStyle>
            <a:lvl1pPr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46355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92710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389063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1851025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3082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7654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2226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6798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lnSpc>
                <a:spcPct val="100000"/>
              </a:lnSpc>
            </a:pPr>
            <a:r>
              <a:rPr lang="en-US" altLang="ko-KR" b="1" dirty="0" smtClean="0">
                <a:latin typeface="+mj-ea"/>
                <a:ea typeface="+mj-ea"/>
              </a:rPr>
              <a:t>1. </a:t>
            </a:r>
            <a:r>
              <a:rPr lang="ko-KR" altLang="en-US" b="1" dirty="0" smtClean="0">
                <a:latin typeface="+mj-ea"/>
                <a:ea typeface="+mj-ea"/>
              </a:rPr>
              <a:t>정보능력</a:t>
            </a:r>
            <a:endParaRPr lang="en-US" altLang="ko-KR" b="1" dirty="0">
              <a:latin typeface="+mj-ea"/>
              <a:ea typeface="+mj-ea"/>
            </a:endParaRPr>
          </a:p>
        </p:txBody>
      </p:sp>
      <p:sp>
        <p:nvSpPr>
          <p:cNvPr id="339973" name="AutoShape 5"/>
          <p:cNvSpPr>
            <a:spLocks noChangeArrowheads="1"/>
          </p:cNvSpPr>
          <p:nvPr/>
        </p:nvSpPr>
        <p:spPr bwMode="auto">
          <a:xfrm rot="5400000">
            <a:off x="2338387" y="2953618"/>
            <a:ext cx="911225" cy="3911600"/>
          </a:xfrm>
          <a:prstGeom prst="cube">
            <a:avLst>
              <a:gd name="adj" fmla="val 11667"/>
            </a:avLst>
          </a:prstGeom>
          <a:solidFill>
            <a:schemeClr val="accent2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3663" tIns="46038" rIns="93663" bIns="46038" anchor="ctr"/>
          <a:lstStyle>
            <a:lvl1pPr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46355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92710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389063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1851025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3082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7654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2226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6798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lnSpc>
                <a:spcPct val="100000"/>
              </a:lnSpc>
            </a:pPr>
            <a:r>
              <a:rPr lang="en-US" altLang="ko-KR" b="1" dirty="0" smtClean="0">
                <a:latin typeface="+mj-ea"/>
                <a:ea typeface="+mj-ea"/>
              </a:rPr>
              <a:t>2. </a:t>
            </a:r>
            <a:r>
              <a:rPr lang="ko-KR" altLang="en-US" b="1" dirty="0" smtClean="0">
                <a:latin typeface="+mj-ea"/>
                <a:ea typeface="+mj-ea"/>
              </a:rPr>
              <a:t>하위능력</a:t>
            </a:r>
            <a:endParaRPr lang="en-US" altLang="ko-KR" b="1" dirty="0">
              <a:latin typeface="+mj-ea"/>
              <a:ea typeface="+mj-ea"/>
            </a:endParaRPr>
          </a:p>
        </p:txBody>
      </p:sp>
      <p:sp>
        <p:nvSpPr>
          <p:cNvPr id="339974" name="AutoShape 6"/>
          <p:cNvSpPr>
            <a:spLocks noChangeArrowheads="1"/>
          </p:cNvSpPr>
          <p:nvPr/>
        </p:nvSpPr>
        <p:spPr bwMode="auto">
          <a:xfrm rot="5400000">
            <a:off x="7594600" y="2040805"/>
            <a:ext cx="914400" cy="3911600"/>
          </a:xfrm>
          <a:prstGeom prst="cube">
            <a:avLst>
              <a:gd name="adj" fmla="val 11667"/>
            </a:avLst>
          </a:prstGeom>
          <a:solidFill>
            <a:schemeClr val="accent1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3663" tIns="46038" rIns="93663" bIns="46038" anchor="ctr"/>
          <a:lstStyle>
            <a:lvl1pPr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46355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92710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389063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1851025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3082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7654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2226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6798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lnSpc>
                <a:spcPct val="100000"/>
              </a:lnSpc>
            </a:pPr>
            <a:r>
              <a:rPr lang="ko-KR" altLang="en-US" b="1" dirty="0" smtClean="0">
                <a:latin typeface="+mj-ea"/>
                <a:ea typeface="+mj-ea"/>
              </a:rPr>
              <a:t>가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컴퓨터활용능력</a:t>
            </a:r>
            <a:endParaRPr lang="en-US" altLang="ko-KR" b="1" dirty="0">
              <a:latin typeface="+mj-ea"/>
              <a:ea typeface="+mj-ea"/>
            </a:endParaRPr>
          </a:p>
        </p:txBody>
      </p:sp>
      <p:sp>
        <p:nvSpPr>
          <p:cNvPr id="339975" name="AutoShape 7"/>
          <p:cNvSpPr>
            <a:spLocks noChangeArrowheads="1"/>
          </p:cNvSpPr>
          <p:nvPr/>
        </p:nvSpPr>
        <p:spPr bwMode="auto">
          <a:xfrm rot="5400000">
            <a:off x="7607300" y="3853731"/>
            <a:ext cx="889000" cy="3911600"/>
          </a:xfrm>
          <a:prstGeom prst="cube">
            <a:avLst>
              <a:gd name="adj" fmla="val 11667"/>
            </a:avLst>
          </a:prstGeom>
          <a:solidFill>
            <a:schemeClr val="hlink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3663" tIns="46038" rIns="93663" bIns="46038" anchor="ctr"/>
          <a:lstStyle>
            <a:lvl1pPr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46355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927100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389063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1851025" algn="l" defTabSz="9271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3082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7654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2226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679825" defTabSz="9271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lnSpc>
                <a:spcPct val="100000"/>
              </a:lnSpc>
            </a:pPr>
            <a:r>
              <a:rPr lang="ko-KR" altLang="en-US" b="1" dirty="0" smtClean="0">
                <a:latin typeface="+mj-ea"/>
                <a:ea typeface="+mj-ea"/>
              </a:rPr>
              <a:t>나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정보처리능력</a:t>
            </a:r>
            <a:endParaRPr lang="en-US" altLang="ko-KR" b="1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정보능력 </a:t>
            </a:r>
            <a:endParaRPr lang="ko-KR" altLang="en-US" dirty="0"/>
          </a:p>
        </p:txBody>
      </p:sp>
      <p:cxnSp>
        <p:nvCxnSpPr>
          <p:cNvPr id="4" name="꺾인 연결선 3"/>
          <p:cNvCxnSpPr>
            <a:stCxn id="339973" idx="0"/>
            <a:endCxn id="339974" idx="3"/>
          </p:cNvCxnSpPr>
          <p:nvPr/>
        </p:nvCxnSpPr>
        <p:spPr>
          <a:xfrm flipV="1">
            <a:off x="4749800" y="3943263"/>
            <a:ext cx="1346200" cy="1019312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꺾인 연결선 7"/>
          <p:cNvCxnSpPr>
            <a:stCxn id="339973" idx="0"/>
            <a:endCxn id="339975" idx="3"/>
          </p:cNvCxnSpPr>
          <p:nvPr/>
        </p:nvCxnSpPr>
        <p:spPr>
          <a:xfrm>
            <a:off x="4749800" y="4962575"/>
            <a:ext cx="1346200" cy="795096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94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컴퓨터활용능력 </a:t>
            </a:r>
            <a:r>
              <a:rPr lang="ko-KR" altLang="en-US" dirty="0"/>
              <a:t>학습목표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ko-KR" altLang="en-US" dirty="0"/>
              <a:t>일반목표</a:t>
            </a:r>
          </a:p>
          <a:p>
            <a:pPr marL="457200" lvl="1" indent="0">
              <a:buNone/>
            </a:pPr>
            <a:r>
              <a:rPr lang="ko-KR" altLang="en-US" dirty="0"/>
              <a:t>직장생활에서 컴퓨터 관련이론을 이해하여 업무수행을 위해 인터넷과 </a:t>
            </a:r>
            <a:r>
              <a:rPr lang="ko-KR" altLang="en-US" dirty="0" smtClean="0"/>
              <a:t>소프트웨어를 </a:t>
            </a:r>
            <a:r>
              <a:rPr lang="ko-KR" altLang="en-US" dirty="0"/>
              <a:t>활용하는 능력을 기를 수 있다</a:t>
            </a:r>
            <a:r>
              <a:rPr lang="en-US" altLang="ko-KR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dirty="0" smtClean="0"/>
              <a:t>세부목표</a:t>
            </a:r>
            <a:endParaRPr lang="ko-KR" altLang="en-US" dirty="0"/>
          </a:p>
          <a:p>
            <a:pPr marL="457200" lvl="1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다양한 인터넷 서비스의 종류를 설명할 수 있다</a:t>
            </a:r>
            <a:r>
              <a:rPr lang="en-US" altLang="ko-KR" dirty="0"/>
              <a:t>.</a:t>
            </a:r>
          </a:p>
          <a:p>
            <a:pPr marL="457200" lvl="1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인터넷을 활용하여 원하는 정보를 획득할 수 있다</a:t>
            </a:r>
            <a:r>
              <a:rPr lang="en-US" altLang="ko-KR" dirty="0"/>
              <a:t>.</a:t>
            </a:r>
          </a:p>
          <a:p>
            <a:pPr marL="457200" lvl="1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업무에 필요한 소프트웨어를 활용할 수 있다</a:t>
            </a:r>
            <a:r>
              <a:rPr lang="en-US" altLang="ko-KR" dirty="0"/>
              <a:t>.</a:t>
            </a:r>
          </a:p>
          <a:p>
            <a:pPr marL="457200" lvl="1" indent="0">
              <a:buNone/>
            </a:pPr>
            <a:r>
              <a:rPr lang="en-US" altLang="ko-KR" dirty="0"/>
              <a:t>4. </a:t>
            </a:r>
            <a:r>
              <a:rPr lang="ko-KR" altLang="en-US" dirty="0"/>
              <a:t>데이터베이스 구축의 필요성을 설명할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78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/>
          <a:lstStyle/>
          <a:p>
            <a:r>
              <a:rPr lang="ko-KR" altLang="en-US" dirty="0" smtClean="0"/>
              <a:t>컴퓨터 활용능력 지식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92204" y="1339756"/>
            <a:ext cx="5903796" cy="55182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컴퓨터의 </a:t>
            </a:r>
            <a:r>
              <a:rPr lang="ko-KR" altLang="en-US" sz="2000" dirty="0">
                <a:latin typeface="+mj-ea"/>
                <a:ea typeface="+mj-ea"/>
              </a:rPr>
              <a:t>원리 및 개념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컴퓨터의 역사와 분류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컴퓨터의 구성 단위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+mj-ea"/>
                <a:ea typeface="+mj-ea"/>
              </a:rPr>
              <a:t>PC</a:t>
            </a:r>
            <a:r>
              <a:rPr lang="ko-KR" altLang="en-US" sz="2000" dirty="0">
                <a:latin typeface="+mj-ea"/>
                <a:ea typeface="+mj-ea"/>
              </a:rPr>
              <a:t>유지와 보수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+mj-ea"/>
                <a:ea typeface="+mj-ea"/>
              </a:rPr>
              <a:t>Window</a:t>
            </a:r>
            <a:r>
              <a:rPr lang="ko-KR" altLang="en-US" sz="2000" dirty="0">
                <a:latin typeface="+mj-ea"/>
                <a:ea typeface="+mj-ea"/>
              </a:rPr>
              <a:t>에서의 </a:t>
            </a:r>
            <a:r>
              <a:rPr lang="en-US" altLang="ko-KR" sz="2000" dirty="0">
                <a:latin typeface="+mj-ea"/>
                <a:ea typeface="+mj-ea"/>
              </a:rPr>
              <a:t>PC</a:t>
            </a:r>
            <a:r>
              <a:rPr lang="ko-KR" altLang="en-US" sz="2000" dirty="0">
                <a:latin typeface="+mj-ea"/>
                <a:ea typeface="+mj-ea"/>
              </a:rPr>
              <a:t>관리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한글 </a:t>
            </a:r>
            <a:r>
              <a:rPr lang="en-US" altLang="ko-KR" sz="2000" dirty="0">
                <a:latin typeface="+mj-ea"/>
                <a:ea typeface="+mj-ea"/>
              </a:rPr>
              <a:t>Window</a:t>
            </a:r>
            <a:r>
              <a:rPr lang="ko-KR" altLang="en-US" sz="2000" dirty="0">
                <a:latin typeface="+mj-ea"/>
                <a:ea typeface="+mj-ea"/>
              </a:rPr>
              <a:t>의 기본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바탕화면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제어판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파일과 파일관리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인쇄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한글 </a:t>
            </a:r>
            <a:r>
              <a:rPr lang="en-US" altLang="ko-KR" sz="2000" dirty="0">
                <a:latin typeface="+mj-ea"/>
                <a:ea typeface="+mj-ea"/>
              </a:rPr>
              <a:t>Window</a:t>
            </a:r>
            <a:r>
              <a:rPr lang="ko-KR" altLang="en-US" sz="2000" dirty="0">
                <a:latin typeface="+mj-ea"/>
                <a:ea typeface="+mj-ea"/>
              </a:rPr>
              <a:t>의 보조 프로그램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한글 </a:t>
            </a:r>
            <a:r>
              <a:rPr lang="en-US" altLang="ko-KR" sz="2000" dirty="0">
                <a:latin typeface="+mj-ea"/>
                <a:ea typeface="+mj-ea"/>
              </a:rPr>
              <a:t>Window</a:t>
            </a:r>
            <a:r>
              <a:rPr lang="ko-KR" altLang="en-US" sz="2000" dirty="0">
                <a:latin typeface="+mj-ea"/>
                <a:ea typeface="+mj-ea"/>
              </a:rPr>
              <a:t>의 네트워크 관리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소프트웨어의 </a:t>
            </a:r>
            <a:r>
              <a:rPr lang="ko-KR" altLang="en-US" sz="2000" dirty="0">
                <a:latin typeface="+mj-ea"/>
                <a:ea typeface="+mj-ea"/>
              </a:rPr>
              <a:t>분류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응용 </a:t>
            </a:r>
            <a:r>
              <a:rPr lang="ko-KR" altLang="en-US" sz="2000" dirty="0">
                <a:latin typeface="+mj-ea"/>
                <a:ea typeface="+mj-ea"/>
              </a:rPr>
              <a:t>소프트웨어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유틸리티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프로그래밍 언어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7" name="내용 개체 틀 2"/>
          <p:cNvSpPr>
            <a:spLocks noGrp="1"/>
          </p:cNvSpPr>
          <p:nvPr>
            <p:ph sz="half" idx="1"/>
          </p:nvPr>
        </p:nvSpPr>
        <p:spPr>
          <a:xfrm>
            <a:off x="6490647" y="1339756"/>
            <a:ext cx="5573974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정보통신의 </a:t>
            </a:r>
            <a:r>
              <a:rPr lang="ko-KR" altLang="en-US" sz="2000" dirty="0">
                <a:latin typeface="+mj-ea"/>
                <a:ea typeface="+mj-ea"/>
              </a:rPr>
              <a:t>개념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인터넷의 개념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정보윤리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정보보안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컴퓨터 범죄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바이러스 </a:t>
            </a:r>
            <a:r>
              <a:rPr lang="ko-KR" altLang="en-US" sz="2000" dirty="0">
                <a:latin typeface="+mj-ea"/>
                <a:ea typeface="+mj-ea"/>
              </a:rPr>
              <a:t>예방과 치료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멀티미디어의 </a:t>
            </a:r>
            <a:r>
              <a:rPr lang="ko-KR" altLang="en-US" sz="2000" dirty="0">
                <a:latin typeface="+mj-ea"/>
                <a:ea typeface="+mj-ea"/>
              </a:rPr>
              <a:t>개념 및 활용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멀티미디어 </a:t>
            </a:r>
            <a:r>
              <a:rPr lang="ko-KR" altLang="en-US" sz="2000" dirty="0">
                <a:latin typeface="+mj-ea"/>
                <a:ea typeface="+mj-ea"/>
              </a:rPr>
              <a:t>하드웨어와 소프트웨어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latin typeface="+mj-ea"/>
                <a:ea typeface="+mj-ea"/>
              </a:rPr>
              <a:t>워크시트의 </a:t>
            </a:r>
            <a:r>
              <a:rPr lang="ko-KR" altLang="en-US" sz="2000" b="1" dirty="0">
                <a:latin typeface="+mj-ea"/>
                <a:ea typeface="+mj-ea"/>
              </a:rPr>
              <a:t>기본</a:t>
            </a:r>
            <a:r>
              <a:rPr lang="en-US" altLang="ko-KR" sz="2000" b="1" dirty="0">
                <a:latin typeface="+mj-ea"/>
                <a:ea typeface="+mj-ea"/>
              </a:rPr>
              <a:t>, </a:t>
            </a:r>
            <a:r>
              <a:rPr lang="ko-KR" altLang="en-US" sz="2000" b="1" dirty="0">
                <a:latin typeface="+mj-ea"/>
                <a:ea typeface="+mj-ea"/>
              </a:rPr>
              <a:t>워크시트의 편집과 </a:t>
            </a:r>
            <a:r>
              <a:rPr lang="ko-KR" altLang="en-US" sz="2000" b="1" dirty="0" smtClean="0">
                <a:latin typeface="+mj-ea"/>
                <a:ea typeface="+mj-ea"/>
              </a:rPr>
              <a:t>출력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latin typeface="+mj-ea"/>
                <a:ea typeface="+mj-ea"/>
              </a:rPr>
              <a:t>서식지정</a:t>
            </a:r>
            <a:r>
              <a:rPr lang="en-US" altLang="ko-KR" sz="2000" b="1" dirty="0">
                <a:latin typeface="+mj-ea"/>
                <a:ea typeface="+mj-ea"/>
              </a:rPr>
              <a:t>, </a:t>
            </a:r>
            <a:r>
              <a:rPr lang="ko-KR" altLang="en-US" sz="2000" b="1" dirty="0">
                <a:latin typeface="+mj-ea"/>
                <a:ea typeface="+mj-ea"/>
              </a:rPr>
              <a:t>수식활용</a:t>
            </a:r>
          </a:p>
        </p:txBody>
      </p:sp>
    </p:spTree>
    <p:extLst>
      <p:ext uri="{BB962C8B-B14F-4D97-AF65-F5344CB8AC3E}">
        <p14:creationId xmlns:p14="http://schemas.microsoft.com/office/powerpoint/2010/main" val="29343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/>
          <a:lstStyle/>
          <a:p>
            <a:r>
              <a:rPr lang="ko-KR" altLang="en-US" dirty="0" smtClean="0"/>
              <a:t>컴퓨터 활용능력 기술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92203" y="1132764"/>
            <a:ext cx="11735939" cy="55182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+mj-ea"/>
                <a:ea typeface="+mj-ea"/>
              </a:rPr>
              <a:t>PC</a:t>
            </a:r>
            <a:r>
              <a:rPr lang="ko-KR" altLang="en-US" sz="2000" dirty="0">
                <a:latin typeface="+mj-ea"/>
                <a:ea typeface="+mj-ea"/>
              </a:rPr>
              <a:t>유지와 보수를 직접 실행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한글 </a:t>
            </a:r>
            <a:r>
              <a:rPr lang="en-US" altLang="ko-KR" sz="2000" dirty="0">
                <a:latin typeface="+mj-ea"/>
                <a:ea typeface="+mj-ea"/>
              </a:rPr>
              <a:t>Window</a:t>
            </a:r>
            <a:r>
              <a:rPr lang="ko-KR" altLang="en-US" sz="2000" dirty="0">
                <a:latin typeface="+mj-ea"/>
                <a:ea typeface="+mj-ea"/>
              </a:rPr>
              <a:t>의 바탕화면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제어판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파일과 폴더관리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인쇄를 직접 실행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한글 </a:t>
            </a:r>
            <a:r>
              <a:rPr lang="en-US" altLang="ko-KR" sz="2000" dirty="0">
                <a:latin typeface="+mj-ea"/>
                <a:ea typeface="+mj-ea"/>
              </a:rPr>
              <a:t>Window</a:t>
            </a:r>
            <a:r>
              <a:rPr lang="ko-KR" altLang="en-US" sz="2000" dirty="0">
                <a:latin typeface="+mj-ea"/>
                <a:ea typeface="+mj-ea"/>
              </a:rPr>
              <a:t>의 보조 프로그램을 실행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한글 </a:t>
            </a:r>
            <a:r>
              <a:rPr lang="en-US" altLang="ko-KR" sz="2000" dirty="0">
                <a:latin typeface="+mj-ea"/>
                <a:ea typeface="+mj-ea"/>
              </a:rPr>
              <a:t>Window</a:t>
            </a:r>
            <a:r>
              <a:rPr lang="ko-KR" altLang="en-US" sz="2000" dirty="0">
                <a:latin typeface="+mj-ea"/>
                <a:ea typeface="+mj-ea"/>
              </a:rPr>
              <a:t>의 네트워크를 실행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컴퓨터 </a:t>
            </a:r>
            <a:r>
              <a:rPr lang="ko-KR" altLang="en-US" sz="2000" dirty="0">
                <a:latin typeface="+mj-ea"/>
                <a:ea typeface="+mj-ea"/>
              </a:rPr>
              <a:t>응용프로그램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유틸리티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프로그래밍 언어를 사용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인터넷을 </a:t>
            </a:r>
            <a:r>
              <a:rPr lang="ko-KR" altLang="en-US" sz="2000" dirty="0">
                <a:latin typeface="+mj-ea"/>
                <a:ea typeface="+mj-ea"/>
              </a:rPr>
              <a:t>이해하고 인터넷 사용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바이러스를 </a:t>
            </a:r>
            <a:r>
              <a:rPr lang="ko-KR" altLang="en-US" sz="2000" dirty="0">
                <a:latin typeface="+mj-ea"/>
                <a:ea typeface="+mj-ea"/>
              </a:rPr>
              <a:t>예방 및 치료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+mj-ea"/>
                <a:ea typeface="+mj-ea"/>
              </a:rPr>
              <a:t>멀티미디어와 </a:t>
            </a:r>
            <a:r>
              <a:rPr lang="ko-KR" altLang="en-US" sz="2000" dirty="0">
                <a:latin typeface="+mj-ea"/>
                <a:ea typeface="+mj-ea"/>
              </a:rPr>
              <a:t>관련된 하드웨어 및 소프트웨어를 사용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latin typeface="+mj-ea"/>
                <a:ea typeface="+mj-ea"/>
              </a:rPr>
              <a:t>워크시트를 </a:t>
            </a:r>
            <a:r>
              <a:rPr lang="ko-KR" altLang="en-US" sz="2000" b="1" dirty="0">
                <a:latin typeface="+mj-ea"/>
                <a:ea typeface="+mj-ea"/>
              </a:rPr>
              <a:t>활용하여 편집</a:t>
            </a:r>
            <a:r>
              <a:rPr lang="en-US" altLang="ko-KR" sz="2000" b="1" dirty="0">
                <a:latin typeface="+mj-ea"/>
                <a:ea typeface="+mj-ea"/>
              </a:rPr>
              <a:t>, </a:t>
            </a:r>
            <a:r>
              <a:rPr lang="ko-KR" altLang="en-US" sz="2000" b="1" dirty="0">
                <a:latin typeface="+mj-ea"/>
                <a:ea typeface="+mj-ea"/>
              </a:rPr>
              <a:t>출력</a:t>
            </a:r>
            <a:r>
              <a:rPr lang="en-US" altLang="ko-KR" sz="2000" b="1" dirty="0">
                <a:latin typeface="+mj-ea"/>
                <a:ea typeface="+mj-ea"/>
              </a:rPr>
              <a:t>, </a:t>
            </a:r>
            <a:r>
              <a:rPr lang="ko-KR" altLang="en-US" sz="2000" b="1" dirty="0">
                <a:latin typeface="+mj-ea"/>
                <a:ea typeface="+mj-ea"/>
              </a:rPr>
              <a:t>서식지정</a:t>
            </a:r>
            <a:r>
              <a:rPr lang="en-US" altLang="ko-KR" sz="2000" b="1" dirty="0">
                <a:latin typeface="+mj-ea"/>
                <a:ea typeface="+mj-ea"/>
              </a:rPr>
              <a:t>, </a:t>
            </a:r>
            <a:r>
              <a:rPr lang="ko-KR" altLang="en-US" sz="2000" b="1" dirty="0">
                <a:latin typeface="+mj-ea"/>
                <a:ea typeface="+mj-ea"/>
              </a:rPr>
              <a:t>수식활용</a:t>
            </a:r>
            <a:r>
              <a:rPr lang="en-US" altLang="ko-KR" sz="2000" b="1" dirty="0">
                <a:latin typeface="+mj-ea"/>
                <a:ea typeface="+mj-ea"/>
              </a:rPr>
              <a:t>, </a:t>
            </a:r>
            <a:r>
              <a:rPr lang="ko-KR" altLang="en-US" sz="2000" b="1" dirty="0">
                <a:latin typeface="+mj-ea"/>
                <a:ea typeface="+mj-ea"/>
              </a:rPr>
              <a:t>차트</a:t>
            </a:r>
            <a:r>
              <a:rPr lang="en-US" altLang="ko-KR" sz="2000" b="1" dirty="0">
                <a:latin typeface="+mj-ea"/>
                <a:ea typeface="+mj-ea"/>
              </a:rPr>
              <a:t>, </a:t>
            </a:r>
            <a:r>
              <a:rPr lang="ko-KR" altLang="en-US" sz="2000" b="1" dirty="0">
                <a:latin typeface="+mj-ea"/>
                <a:ea typeface="+mj-ea"/>
              </a:rPr>
              <a:t>데이터 관리와 분석</a:t>
            </a:r>
            <a:r>
              <a:rPr lang="en-US" altLang="ko-KR" sz="2000" b="1" dirty="0">
                <a:latin typeface="+mj-ea"/>
                <a:ea typeface="+mj-ea"/>
              </a:rPr>
              <a:t>, </a:t>
            </a:r>
            <a:r>
              <a:rPr lang="ko-KR" altLang="en-US" sz="2000" b="1" dirty="0">
                <a:latin typeface="+mj-ea"/>
                <a:ea typeface="+mj-ea"/>
              </a:rPr>
              <a:t>매크로 등을 사용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058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정보처리능력 학습목표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ko-KR" altLang="en-US" dirty="0"/>
              <a:t>일반목표</a:t>
            </a:r>
          </a:p>
          <a:p>
            <a:pPr marL="457200" lvl="1" indent="0">
              <a:buNone/>
            </a:pPr>
            <a:r>
              <a:rPr lang="ko-KR" altLang="en-US" dirty="0"/>
              <a:t>직장생활에서 필요한 정보를 수집하고 분석하여 </a:t>
            </a:r>
            <a:r>
              <a:rPr lang="ko-KR" altLang="en-US" dirty="0" err="1"/>
              <a:t>의미있는</a:t>
            </a:r>
            <a:r>
              <a:rPr lang="ko-KR" altLang="en-US" dirty="0"/>
              <a:t> 정보를 찾아내며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찾아낸 </a:t>
            </a:r>
            <a:r>
              <a:rPr lang="ko-KR" altLang="en-US" dirty="0"/>
              <a:t>정보를 업무수행에 적절하도록 조직</a:t>
            </a:r>
            <a:r>
              <a:rPr lang="en-US" altLang="ko-KR" dirty="0"/>
              <a:t>․</a:t>
            </a:r>
            <a:r>
              <a:rPr lang="ko-KR" altLang="en-US" dirty="0"/>
              <a:t>관리하고 활용하는 능력을 </a:t>
            </a:r>
            <a:r>
              <a:rPr lang="ko-KR" altLang="en-US" dirty="0" smtClean="0"/>
              <a:t>기를 </a:t>
            </a:r>
            <a:r>
              <a:rPr lang="ko-KR" altLang="en-US" dirty="0"/>
              <a:t>수 있다</a:t>
            </a:r>
            <a:r>
              <a:rPr lang="en-US" altLang="ko-KR" dirty="0" smtClean="0"/>
              <a:t>.</a:t>
            </a:r>
          </a:p>
          <a:p>
            <a:pPr marL="457200" lvl="1" indent="0">
              <a:buNone/>
            </a:pPr>
            <a:endParaRPr lang="en-US" altLang="ko-KR" dirty="0"/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dirty="0"/>
              <a:t>세부목표</a:t>
            </a:r>
          </a:p>
          <a:p>
            <a:pPr marL="457200" lvl="1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효과적인 정보수집 방법을 설명할 수 있다</a:t>
            </a:r>
            <a:r>
              <a:rPr lang="en-US" altLang="ko-KR" dirty="0"/>
              <a:t>.</a:t>
            </a:r>
          </a:p>
          <a:p>
            <a:pPr marL="457200" lvl="1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정보분석 및 가공의 중요성을 설명할 수 있다</a:t>
            </a:r>
            <a:r>
              <a:rPr lang="en-US" altLang="ko-KR" dirty="0"/>
              <a:t>.</a:t>
            </a:r>
          </a:p>
          <a:p>
            <a:pPr marL="457200" lvl="1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효율적인 정보관리 방법을 설명할 수 있다</a:t>
            </a:r>
            <a:r>
              <a:rPr lang="en-US" altLang="ko-KR" dirty="0"/>
              <a:t>.</a:t>
            </a:r>
          </a:p>
          <a:p>
            <a:pPr marL="457200" lvl="1" indent="0">
              <a:buNone/>
            </a:pPr>
            <a:r>
              <a:rPr lang="en-US" altLang="ko-KR" dirty="0"/>
              <a:t>4. </a:t>
            </a:r>
            <a:r>
              <a:rPr lang="ko-KR" altLang="en-US" dirty="0"/>
              <a:t>효율적인 정보활용 방법을 설명할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78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/>
          <a:lstStyle/>
          <a:p>
            <a:r>
              <a:rPr lang="ko-KR" altLang="en-US" dirty="0" smtClean="0"/>
              <a:t>정보처리능력 지식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92203" y="1132764"/>
            <a:ext cx="11735939" cy="55182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j-ea"/>
                <a:ea typeface="+mj-ea"/>
              </a:rPr>
              <a:t>정보의 </a:t>
            </a:r>
            <a:r>
              <a:rPr lang="ko-KR" altLang="en-US" sz="2400" dirty="0">
                <a:latin typeface="+mj-ea"/>
                <a:ea typeface="+mj-ea"/>
              </a:rPr>
              <a:t>개념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j-ea"/>
                <a:ea typeface="+mj-ea"/>
              </a:rPr>
              <a:t>정보 </a:t>
            </a:r>
            <a:r>
              <a:rPr lang="ko-KR" altLang="en-US" sz="2400" dirty="0">
                <a:latin typeface="+mj-ea"/>
                <a:ea typeface="+mj-ea"/>
              </a:rPr>
              <a:t>수집의 개념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원리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방법의 종류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j-ea"/>
                <a:ea typeface="+mj-ea"/>
              </a:rPr>
              <a:t>정보 </a:t>
            </a:r>
            <a:r>
              <a:rPr lang="ko-KR" altLang="en-US" sz="2400" dirty="0">
                <a:latin typeface="+mj-ea"/>
                <a:ea typeface="+mj-ea"/>
              </a:rPr>
              <a:t>분석의 개념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원리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방법의 종류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j-ea"/>
                <a:ea typeface="+mj-ea"/>
              </a:rPr>
              <a:t>정보 </a:t>
            </a:r>
            <a:r>
              <a:rPr lang="ko-KR" altLang="en-US" sz="2400" dirty="0">
                <a:latin typeface="+mj-ea"/>
                <a:ea typeface="+mj-ea"/>
              </a:rPr>
              <a:t>관리의 개념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원리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방법의 종류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j-ea"/>
                <a:ea typeface="+mj-ea"/>
              </a:rPr>
              <a:t>정보 </a:t>
            </a:r>
            <a:r>
              <a:rPr lang="ko-KR" altLang="en-US" sz="2400" dirty="0">
                <a:latin typeface="+mj-ea"/>
                <a:ea typeface="+mj-ea"/>
              </a:rPr>
              <a:t>활용의 개념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원리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방법의 종류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j-ea"/>
                <a:ea typeface="+mj-ea"/>
              </a:rPr>
              <a:t>정보 </a:t>
            </a:r>
            <a:r>
              <a:rPr lang="ko-KR" altLang="en-US" sz="2400" dirty="0">
                <a:latin typeface="+mj-ea"/>
                <a:ea typeface="+mj-ea"/>
              </a:rPr>
              <a:t>수집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분석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관리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활용의 실제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645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/>
          <a:lstStyle/>
          <a:p>
            <a:r>
              <a:rPr lang="ko-KR" altLang="en-US" dirty="0" smtClean="0"/>
              <a:t>정보처리능력 기술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92203" y="1132764"/>
            <a:ext cx="11735939" cy="5518244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정보를 </a:t>
            </a:r>
            <a:r>
              <a:rPr lang="ko-KR" altLang="en-US" sz="2400" dirty="0"/>
              <a:t>탐색하는데 적절한 기술 선정 및 탐색</a:t>
            </a:r>
          </a:p>
          <a:p>
            <a:r>
              <a:rPr lang="en-US" altLang="ko-KR" sz="2400" dirty="0" smtClean="0"/>
              <a:t>PC</a:t>
            </a:r>
            <a:r>
              <a:rPr lang="ko-KR" altLang="en-US" sz="2400" dirty="0"/>
              <a:t>통신을 포함한 인터넷을 사용하여 정보 수집</a:t>
            </a:r>
          </a:p>
          <a:p>
            <a:r>
              <a:rPr lang="ko-KR" altLang="en-US" sz="2400" dirty="0" smtClean="0"/>
              <a:t>업무에 </a:t>
            </a:r>
            <a:r>
              <a:rPr lang="ko-KR" altLang="en-US" sz="2400" dirty="0"/>
              <a:t>필요한 정보 구별</a:t>
            </a:r>
          </a:p>
          <a:p>
            <a:r>
              <a:rPr lang="ko-KR" altLang="en-US" sz="2400" dirty="0" smtClean="0"/>
              <a:t>목적과 </a:t>
            </a:r>
            <a:r>
              <a:rPr lang="ko-KR" altLang="en-US" sz="2400" dirty="0"/>
              <a:t>관련된 부분을 선택하여 정보의 정확성 및 신뢰도 제시</a:t>
            </a:r>
          </a:p>
          <a:p>
            <a:r>
              <a:rPr lang="ko-KR" altLang="en-US" sz="2400" dirty="0" smtClean="0"/>
              <a:t>다른 </a:t>
            </a:r>
            <a:r>
              <a:rPr lang="ko-KR" altLang="en-US" sz="2400" dirty="0"/>
              <a:t>출처에 대해 정보를 획득하는데 있어 이점 및 </a:t>
            </a:r>
            <a:r>
              <a:rPr lang="ko-KR" altLang="en-US" sz="2400" dirty="0" err="1"/>
              <a:t>제한점을</a:t>
            </a:r>
            <a:r>
              <a:rPr lang="ko-KR" altLang="en-US" sz="2400" dirty="0"/>
              <a:t> 비교하고 목적에 적합한 것을 선택</a:t>
            </a:r>
          </a:p>
          <a:p>
            <a:r>
              <a:rPr lang="ko-KR" altLang="en-US" sz="2400" dirty="0" smtClean="0"/>
              <a:t>정보를 </a:t>
            </a:r>
            <a:r>
              <a:rPr lang="ko-KR" altLang="en-US" sz="2400" dirty="0"/>
              <a:t>목적에 맞고 쉽게 찾을 수 있도록 분류</a:t>
            </a:r>
          </a:p>
          <a:p>
            <a:r>
              <a:rPr lang="ko-KR" altLang="en-US" sz="2400" dirty="0" smtClean="0"/>
              <a:t>정보를 </a:t>
            </a:r>
            <a:r>
              <a:rPr lang="ko-KR" altLang="en-US" sz="2400" dirty="0"/>
              <a:t>관리할 수 있는 여러 가지 매체를 사용</a:t>
            </a:r>
          </a:p>
          <a:p>
            <a:r>
              <a:rPr lang="ko-KR" altLang="en-US" sz="2400" dirty="0" smtClean="0"/>
              <a:t>수집된 </a:t>
            </a:r>
            <a:r>
              <a:rPr lang="ko-KR" altLang="en-US" sz="2400" dirty="0"/>
              <a:t>정보나 자료를 표나 그래프 등의 다양한 방법을 통해 조직</a:t>
            </a:r>
          </a:p>
          <a:p>
            <a:r>
              <a:rPr lang="ko-KR" altLang="en-US" sz="2400" b="1" dirty="0" smtClean="0">
                <a:solidFill>
                  <a:srgbClr val="000000"/>
                </a:solidFill>
              </a:rPr>
              <a:t>수집된 </a:t>
            </a:r>
            <a:r>
              <a:rPr lang="ko-KR" altLang="en-US" sz="2400" b="1" dirty="0">
                <a:solidFill>
                  <a:srgbClr val="000000"/>
                </a:solidFill>
              </a:rPr>
              <a:t>정보를 </a:t>
            </a:r>
            <a:r>
              <a:rPr lang="en-US" altLang="ko-KR" sz="2400" b="1" dirty="0">
                <a:solidFill>
                  <a:srgbClr val="000000"/>
                </a:solidFill>
              </a:rPr>
              <a:t>DB</a:t>
            </a:r>
            <a:r>
              <a:rPr lang="ko-KR" altLang="en-US" sz="2400" b="1" dirty="0">
                <a:solidFill>
                  <a:srgbClr val="000000"/>
                </a:solidFill>
              </a:rPr>
              <a:t>로 조직</a:t>
            </a:r>
            <a:r>
              <a:rPr lang="en-US" altLang="ko-KR" sz="2400" b="1" dirty="0">
                <a:solidFill>
                  <a:srgbClr val="000000"/>
                </a:solidFill>
              </a:rPr>
              <a:t>․</a:t>
            </a:r>
            <a:r>
              <a:rPr lang="ko-KR" altLang="en-US" sz="2400" b="1" dirty="0">
                <a:solidFill>
                  <a:srgbClr val="000000"/>
                </a:solidFill>
              </a:rPr>
              <a:t>관리</a:t>
            </a:r>
          </a:p>
          <a:p>
            <a:r>
              <a:rPr lang="ko-KR" altLang="en-US" sz="2400" dirty="0" smtClean="0"/>
              <a:t>정보의 </a:t>
            </a:r>
            <a:r>
              <a:rPr lang="ko-KR" altLang="en-US" sz="2400" dirty="0"/>
              <a:t>저작권이나 기밀성을 확인하여 사용</a:t>
            </a:r>
          </a:p>
          <a:p>
            <a:r>
              <a:rPr lang="ko-KR" altLang="en-US" sz="2400" dirty="0" smtClean="0"/>
              <a:t>정보를 </a:t>
            </a:r>
            <a:r>
              <a:rPr lang="ko-KR" altLang="en-US" sz="2400" dirty="0"/>
              <a:t>제시할 수 있는 매체의 특성을 고려하여 사용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593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수고했습니다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3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74091" y="1690688"/>
            <a:ext cx="3260679" cy="46298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프레젠테이션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기획문서 작성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영어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커뮤니케이션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비즈니스 예절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경영학 기초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전공 프로젝트 수행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전공 현장 실습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전공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이론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D5DC2-A58E-4D54-BBF8-9BEEE697F01A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49526"/>
          </a:xfrm>
        </p:spPr>
        <p:txBody>
          <a:bodyPr/>
          <a:lstStyle/>
          <a:p>
            <a:r>
              <a:rPr lang="ko-KR" altLang="en-US" dirty="0">
                <a:solidFill>
                  <a:prstClr val="black"/>
                </a:solidFill>
                <a:latin typeface="맑은 고딕" pitchFamily="50" charset="-127"/>
              </a:rPr>
              <a:t>기업에서 요구하는 대학교 교과과정</a:t>
            </a:r>
            <a:endParaRPr lang="en-US" altLang="ko-KR" dirty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06033" y="6488668"/>
            <a:ext cx="4374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dirty="0"/>
              <a:t>전국경제인연합회 자료</a:t>
            </a:r>
            <a:r>
              <a:rPr lang="en-US" altLang="ko-KR" dirty="0"/>
              <a:t>,</a:t>
            </a:r>
            <a:r>
              <a:rPr lang="ko-KR" altLang="en-US" dirty="0"/>
              <a:t>표본</a:t>
            </a:r>
            <a:r>
              <a:rPr lang="en-US" altLang="ko-KR" dirty="0"/>
              <a:t>: 350</a:t>
            </a:r>
            <a:r>
              <a:rPr lang="ko-KR" altLang="en-US" dirty="0"/>
              <a:t>개 기업</a:t>
            </a:r>
            <a:endParaRPr lang="ko-KR" altLang="en-US" dirty="0">
              <a:latin typeface="맑은 고딕" pitchFamily="50" charset="-127"/>
            </a:endParaRPr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3718320582"/>
              </p:ext>
            </p:extLst>
          </p:nvPr>
        </p:nvGraphicFramePr>
        <p:xfrm>
          <a:off x="3630304" y="1551188"/>
          <a:ext cx="8229601" cy="479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70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/>
          <a:lstStyle/>
          <a:p>
            <a:r>
              <a:rPr lang="ko-KR" altLang="en-US" dirty="0"/>
              <a:t>정보능력 학습목표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351128"/>
            <a:ext cx="10515600" cy="53089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ko-KR" altLang="en-US" dirty="0"/>
              <a:t>일반목표</a:t>
            </a:r>
          </a:p>
          <a:p>
            <a:pPr marL="457200" lvl="1" indent="0">
              <a:buNone/>
            </a:pPr>
            <a:r>
              <a:rPr lang="ko-KR" altLang="en-US" dirty="0"/>
              <a:t>직장생활에서 기본적인 컴퓨터를 활용하여 필요한 정보를 </a:t>
            </a:r>
            <a:r>
              <a:rPr lang="ko-KR" altLang="en-US" b="1" dirty="0">
                <a:solidFill>
                  <a:srgbClr val="000000"/>
                </a:solidFill>
              </a:rPr>
              <a:t>수집</a:t>
            </a:r>
            <a:r>
              <a:rPr lang="en-US" altLang="ko-KR" b="1" dirty="0">
                <a:solidFill>
                  <a:srgbClr val="000000"/>
                </a:solidFill>
              </a:rPr>
              <a:t>, </a:t>
            </a:r>
            <a:r>
              <a:rPr lang="ko-KR" altLang="en-US" b="1" dirty="0">
                <a:solidFill>
                  <a:srgbClr val="000000"/>
                </a:solidFill>
              </a:rPr>
              <a:t>분석</a:t>
            </a:r>
            <a:r>
              <a:rPr lang="en-US" altLang="ko-KR" b="1" dirty="0">
                <a:solidFill>
                  <a:srgbClr val="000000"/>
                </a:solidFill>
              </a:rPr>
              <a:t>, </a:t>
            </a:r>
            <a:r>
              <a:rPr lang="ko-KR" altLang="en-US" b="1" dirty="0" smtClean="0">
                <a:solidFill>
                  <a:srgbClr val="000000"/>
                </a:solidFill>
              </a:rPr>
              <a:t>활용</a:t>
            </a:r>
            <a:r>
              <a:rPr lang="ko-KR" altLang="en-US" dirty="0" smtClean="0"/>
              <a:t>하는 </a:t>
            </a:r>
            <a:r>
              <a:rPr lang="ko-KR" altLang="en-US" dirty="0"/>
              <a:t>능력을 기를 수 있다</a:t>
            </a:r>
            <a:r>
              <a:rPr lang="en-US" altLang="ko-KR" dirty="0" smtClean="0"/>
              <a:t>.</a:t>
            </a:r>
          </a:p>
          <a:p>
            <a:pPr marL="457200" lvl="1" indent="0">
              <a:buNone/>
            </a:pPr>
            <a:endParaRPr lang="en-US" altLang="ko-K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dirty="0"/>
              <a:t>세부목표</a:t>
            </a:r>
          </a:p>
          <a:p>
            <a:pPr marL="457200" lvl="1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정보란 무엇인지 설명할 수 있다</a:t>
            </a:r>
            <a:r>
              <a:rPr lang="en-US" altLang="ko-KR" dirty="0"/>
              <a:t>.</a:t>
            </a:r>
          </a:p>
          <a:p>
            <a:pPr marL="457200" lvl="1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정보화 사회의 특징을 설명할 수 있다</a:t>
            </a:r>
            <a:r>
              <a:rPr lang="en-US" altLang="ko-KR" dirty="0"/>
              <a:t>.</a:t>
            </a:r>
          </a:p>
          <a:p>
            <a:pPr marL="457200" lvl="1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컴퓨터가 활용되는 분야를 설명할 수 있다</a:t>
            </a:r>
            <a:r>
              <a:rPr lang="en-US" altLang="ko-KR" dirty="0"/>
              <a:t>.</a:t>
            </a:r>
          </a:p>
          <a:p>
            <a:pPr marL="457200" lvl="1" indent="0">
              <a:buNone/>
            </a:pPr>
            <a:r>
              <a:rPr lang="en-US" altLang="ko-KR" dirty="0"/>
              <a:t>4. </a:t>
            </a:r>
            <a:r>
              <a:rPr lang="ko-KR" altLang="en-US" dirty="0"/>
              <a:t>정보의 처리과정을 설명할 수 있다</a:t>
            </a:r>
            <a:r>
              <a:rPr lang="en-US" altLang="ko-KR" dirty="0" smtClean="0"/>
              <a:t>.</a:t>
            </a:r>
          </a:p>
          <a:p>
            <a:pPr marL="457200" lvl="1" indent="0">
              <a:buNone/>
            </a:pPr>
            <a:endParaRPr lang="en-US" altLang="ko-K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dirty="0" smtClean="0"/>
              <a:t>학습목표</a:t>
            </a:r>
            <a:endParaRPr lang="ko-KR" altLang="en-US" dirty="0"/>
          </a:p>
          <a:p>
            <a:pPr lvl="1"/>
            <a:r>
              <a:rPr lang="ko-KR" altLang="en-US" dirty="0" smtClean="0"/>
              <a:t>정보</a:t>
            </a:r>
            <a:r>
              <a:rPr lang="en-US" altLang="ko-KR" dirty="0"/>
              <a:t>, </a:t>
            </a:r>
            <a:r>
              <a:rPr lang="ko-KR" altLang="en-US" dirty="0"/>
              <a:t>자료 </a:t>
            </a:r>
            <a:r>
              <a:rPr lang="ko-KR" altLang="en-US" dirty="0" smtClean="0"/>
              <a:t>및 지식의 차이는 무엇일까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/>
              <a:t>빠르게 </a:t>
            </a:r>
            <a:r>
              <a:rPr lang="ko-KR" altLang="en-US" dirty="0" smtClean="0"/>
              <a:t>변화하는 정보화 사회의 </a:t>
            </a:r>
            <a:r>
              <a:rPr lang="ko-KR" altLang="en-US" dirty="0"/>
              <a:t>속도는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업무수행에의 컴퓨터 활용 분야</a:t>
            </a:r>
            <a:endParaRPr lang="en-US" altLang="ko-KR" dirty="0" smtClean="0"/>
          </a:p>
          <a:p>
            <a:pPr lvl="1"/>
            <a:r>
              <a:rPr lang="ko-KR" altLang="en-US" dirty="0"/>
              <a:t>업무수행을 </a:t>
            </a:r>
            <a:r>
              <a:rPr lang="ko-KR" altLang="en-US" dirty="0" smtClean="0"/>
              <a:t>위한 정보처리 과정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87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정보처리 과정</a:t>
            </a:r>
            <a:endParaRPr lang="ko-KR" alt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15289" y="1553570"/>
            <a:ext cx="9916317" cy="5188424"/>
            <a:chOff x="1584" y="2064"/>
            <a:chExt cx="3984" cy="2428"/>
          </a:xfrm>
        </p:grpSpPr>
        <p:pic>
          <p:nvPicPr>
            <p:cNvPr id="6" name="Picture 7" descr="Fig01-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67" r="1556" b="21667"/>
            <a:stretch>
              <a:fillRect/>
            </a:stretch>
          </p:blipFill>
          <p:spPr bwMode="auto">
            <a:xfrm>
              <a:off x="1584" y="2064"/>
              <a:ext cx="3984" cy="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white">
            <a:xfrm>
              <a:off x="1584" y="4275"/>
              <a:ext cx="3984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"/>
                <a:defRPr sz="2000" b="1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"/>
                <a:defRPr sz="2000" b="1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"/>
                <a:defRPr sz="2000" b="1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"/>
                <a:defRPr sz="2000" b="1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"/>
                <a:defRPr sz="2000" b="1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2000" b="1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2000" b="1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2000" b="1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2000" b="1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ko-KR" sz="1800" dirty="0" smtClean="0">
                  <a:ea typeface="굴림" charset="-127"/>
                </a:rPr>
                <a:t> </a:t>
              </a:r>
              <a:r>
                <a:rPr lang="en-US" altLang="ko-KR" sz="1800" dirty="0">
                  <a:ea typeface="굴림" charset="-127"/>
                </a:rPr>
                <a:t>Input-process-output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84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marL="342900" indent="-342900" latinLnBrk="0">
              <a:spcBef>
                <a:spcPct val="20000"/>
              </a:spcBef>
              <a:defRPr/>
            </a:pPr>
            <a:r>
              <a:rPr lang="ko-KR" altLang="en-US" sz="3600" b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정보 </a:t>
            </a:r>
            <a:r>
              <a:rPr lang="ko-KR" altLang="en-US" sz="3600" b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시스템 </a:t>
            </a:r>
            <a:r>
              <a:rPr lang="en-US" altLang="ko-KR" sz="3600" b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(IS; Information System)</a:t>
            </a:r>
            <a:r>
              <a:rPr lang="ko-KR" altLang="en-US" sz="3600" b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 </a:t>
            </a:r>
            <a:endParaRPr lang="ko-KR" altLang="en-US" sz="36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pSp>
        <p:nvGrpSpPr>
          <p:cNvPr id="206" name="그룹 205"/>
          <p:cNvGrpSpPr/>
          <p:nvPr/>
        </p:nvGrpSpPr>
        <p:grpSpPr>
          <a:xfrm>
            <a:off x="1524000" y="1358892"/>
            <a:ext cx="8786874" cy="928694"/>
            <a:chOff x="214282" y="1214422"/>
            <a:chExt cx="8786874" cy="928694"/>
          </a:xfrm>
        </p:grpSpPr>
        <p:sp>
          <p:nvSpPr>
            <p:cNvPr id="7" name="KMA1D1FEAF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4282" y="1214422"/>
              <a:ext cx="8786874" cy="928694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5000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98082" tIns="49041" rIns="98082" bIns="49041" anchor="ctr" anchorCtr="1"/>
            <a:lstStyle/>
            <a:p>
              <a:pPr marL="271463" indent="-271463" defTabSz="981075">
                <a:spcBef>
                  <a:spcPct val="20000"/>
                </a:spcBef>
                <a:buClr>
                  <a:schemeClr val="tx1"/>
                </a:buClr>
              </a:pPr>
              <a:endParaRPr lang="en-US" noProof="1"/>
            </a:p>
          </p:txBody>
        </p:sp>
        <p:sp>
          <p:nvSpPr>
            <p:cNvPr id="8" name="내용 개체 틀 2"/>
            <p:cNvSpPr txBox="1">
              <a:spLocks/>
            </p:cNvSpPr>
            <p:nvPr/>
          </p:nvSpPr>
          <p:spPr>
            <a:xfrm>
              <a:off x="214282" y="1214422"/>
              <a:ext cx="8640426" cy="9286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lvl="1" indent="-342900">
                <a:spcBef>
                  <a:spcPct val="20000"/>
                </a:spcBef>
                <a:defRPr/>
              </a:pPr>
              <a:r>
                <a:rPr lang="ko-KR" altLang="en-US" sz="2000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한 조직의 활동에 필요한 데이터를 수집</a:t>
              </a:r>
              <a:r>
                <a:rPr lang="en-US" altLang="ko-KR" sz="2000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2000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조직</a:t>
              </a:r>
              <a:r>
                <a:rPr lang="en-US" altLang="ko-KR" sz="2000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2000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저장해 두었다가 필요할 때 처리해서 </a:t>
              </a:r>
              <a:r>
                <a:rPr lang="ko-KR" altLang="en-US" sz="2000" dirty="0">
                  <a:solidFill>
                    <a:srgbClr val="FFC000"/>
                  </a:solidFill>
                  <a:latin typeface="맑은 고딕" pitchFamily="50" charset="-127"/>
                  <a:ea typeface="맑은 고딕" pitchFamily="50" charset="-127"/>
                </a:rPr>
                <a:t>의사결정에 유용한 정보</a:t>
              </a:r>
              <a:r>
                <a:rPr lang="ko-KR" altLang="en-US" sz="2000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를 만들어서 제공하는 수단 </a:t>
              </a:r>
              <a:endParaRPr lang="en-US" altLang="en-US" sz="2000" dirty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ko-KR" altLang="en-US" sz="2000" dirty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3" name="Group 43"/>
          <p:cNvGrpSpPr>
            <a:grpSpLocks noChangeAspect="1"/>
          </p:cNvGrpSpPr>
          <p:nvPr/>
        </p:nvGrpSpPr>
        <p:grpSpPr bwMode="auto">
          <a:xfrm>
            <a:off x="1819497" y="3596218"/>
            <a:ext cx="1005020" cy="776148"/>
            <a:chOff x="432" y="1584"/>
            <a:chExt cx="648" cy="466"/>
          </a:xfrm>
        </p:grpSpPr>
        <p:sp>
          <p:nvSpPr>
            <p:cNvPr id="84" name="Freeform 44"/>
            <p:cNvSpPr>
              <a:spLocks noChangeAspect="1"/>
            </p:cNvSpPr>
            <p:nvPr/>
          </p:nvSpPr>
          <p:spPr bwMode="auto">
            <a:xfrm>
              <a:off x="432" y="2025"/>
              <a:ext cx="648" cy="25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0" y="6"/>
                </a:cxn>
                <a:cxn ang="0">
                  <a:pos x="300" y="24"/>
                </a:cxn>
                <a:cxn ang="0">
                  <a:pos x="480" y="18"/>
                </a:cxn>
                <a:cxn ang="0">
                  <a:pos x="647" y="2"/>
                </a:cxn>
                <a:cxn ang="0">
                  <a:pos x="601" y="0"/>
                </a:cxn>
                <a:cxn ang="0">
                  <a:pos x="323" y="8"/>
                </a:cxn>
                <a:cxn ang="0">
                  <a:pos x="98" y="1"/>
                </a:cxn>
              </a:cxnLst>
              <a:rect l="0" t="0" r="r" b="b"/>
              <a:pathLst>
                <a:path w="648" h="25">
                  <a:moveTo>
                    <a:pt x="98" y="1"/>
                  </a:moveTo>
                  <a:lnTo>
                    <a:pt x="0" y="6"/>
                  </a:lnTo>
                  <a:lnTo>
                    <a:pt x="300" y="24"/>
                  </a:lnTo>
                  <a:lnTo>
                    <a:pt x="480" y="18"/>
                  </a:lnTo>
                  <a:lnTo>
                    <a:pt x="647" y="2"/>
                  </a:lnTo>
                  <a:lnTo>
                    <a:pt x="601" y="0"/>
                  </a:lnTo>
                  <a:lnTo>
                    <a:pt x="323" y="8"/>
                  </a:lnTo>
                  <a:lnTo>
                    <a:pt x="98" y="1"/>
                  </a:lnTo>
                </a:path>
              </a:pathLst>
            </a:custGeom>
            <a:solidFill>
              <a:srgbClr val="CACAC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85" name="Group 45"/>
            <p:cNvGrpSpPr>
              <a:grpSpLocks noChangeAspect="1"/>
            </p:cNvGrpSpPr>
            <p:nvPr/>
          </p:nvGrpSpPr>
          <p:grpSpPr bwMode="auto">
            <a:xfrm>
              <a:off x="879" y="1584"/>
              <a:ext cx="158" cy="452"/>
              <a:chOff x="879" y="1584"/>
              <a:chExt cx="158" cy="452"/>
            </a:xfrm>
          </p:grpSpPr>
          <p:grpSp>
            <p:nvGrpSpPr>
              <p:cNvPr id="125" name="Group 46"/>
              <p:cNvGrpSpPr>
                <a:grpSpLocks noChangeAspect="1"/>
              </p:cNvGrpSpPr>
              <p:nvPr/>
            </p:nvGrpSpPr>
            <p:grpSpPr bwMode="auto">
              <a:xfrm>
                <a:off x="882" y="1584"/>
                <a:ext cx="155" cy="452"/>
                <a:chOff x="882" y="1584"/>
                <a:chExt cx="155" cy="452"/>
              </a:xfrm>
            </p:grpSpPr>
            <p:sp>
              <p:nvSpPr>
                <p:cNvPr id="158" name="Freeform 47"/>
                <p:cNvSpPr>
                  <a:spLocks noChangeAspect="1"/>
                </p:cNvSpPr>
                <p:nvPr/>
              </p:nvSpPr>
              <p:spPr bwMode="auto">
                <a:xfrm>
                  <a:off x="882" y="1584"/>
                  <a:ext cx="155" cy="45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7" y="1"/>
                    </a:cxn>
                    <a:cxn ang="0">
                      <a:pos x="31" y="2"/>
                    </a:cxn>
                    <a:cxn ang="0">
                      <a:pos x="34" y="4"/>
                    </a:cxn>
                    <a:cxn ang="0">
                      <a:pos x="154" y="75"/>
                    </a:cxn>
                    <a:cxn ang="0">
                      <a:pos x="154" y="439"/>
                    </a:cxn>
                    <a:cxn ang="0">
                      <a:pos x="0" y="45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55" h="452">
                      <a:moveTo>
                        <a:pt x="0" y="2"/>
                      </a:move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1"/>
                      </a:lnTo>
                      <a:lnTo>
                        <a:pt x="31" y="2"/>
                      </a:lnTo>
                      <a:lnTo>
                        <a:pt x="34" y="4"/>
                      </a:lnTo>
                      <a:lnTo>
                        <a:pt x="154" y="75"/>
                      </a:lnTo>
                      <a:lnTo>
                        <a:pt x="154" y="439"/>
                      </a:lnTo>
                      <a:lnTo>
                        <a:pt x="0" y="45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C0C0C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943" y="1606"/>
                  <a:ext cx="0" cy="382"/>
                </a:xfrm>
                <a:prstGeom prst="line">
                  <a:avLst/>
                </a:prstGeom>
                <a:noFill/>
                <a:ln w="12700">
                  <a:solidFill>
                    <a:srgbClr val="A0A0A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60" name="Freeform 49"/>
                <p:cNvSpPr>
                  <a:spLocks noChangeAspect="1"/>
                </p:cNvSpPr>
                <p:nvPr/>
              </p:nvSpPr>
              <p:spPr bwMode="auto">
                <a:xfrm>
                  <a:off x="896" y="1988"/>
                  <a:ext cx="141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0" y="0"/>
                    </a:cxn>
                    <a:cxn ang="0">
                      <a:pos x="140" y="36"/>
                    </a:cxn>
                    <a:cxn ang="0">
                      <a:pos x="0" y="4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48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36"/>
                      </a:lnTo>
                      <a:lnTo>
                        <a:pt x="0" y="4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26" name="Group 50"/>
              <p:cNvGrpSpPr>
                <a:grpSpLocks noChangeAspect="1"/>
              </p:cNvGrpSpPr>
              <p:nvPr/>
            </p:nvGrpSpPr>
            <p:grpSpPr bwMode="auto">
              <a:xfrm>
                <a:off x="958" y="1630"/>
                <a:ext cx="71" cy="354"/>
                <a:chOff x="958" y="1630"/>
                <a:chExt cx="71" cy="354"/>
              </a:xfrm>
            </p:grpSpPr>
            <p:sp>
              <p:nvSpPr>
                <p:cNvPr id="145" name="Freeform 51"/>
                <p:cNvSpPr>
                  <a:spLocks noChangeAspect="1"/>
                </p:cNvSpPr>
                <p:nvPr/>
              </p:nvSpPr>
              <p:spPr bwMode="auto">
                <a:xfrm>
                  <a:off x="958" y="1630"/>
                  <a:ext cx="71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" y="41"/>
                    </a:cxn>
                    <a:cxn ang="0">
                      <a:pos x="70" y="56"/>
                    </a:cxn>
                    <a:cxn ang="0">
                      <a:pos x="0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57">
                      <a:moveTo>
                        <a:pt x="0" y="0"/>
                      </a:moveTo>
                      <a:lnTo>
                        <a:pt x="70" y="41"/>
                      </a:lnTo>
                      <a:lnTo>
                        <a:pt x="70" y="56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6" name="Freeform 52"/>
                <p:cNvSpPr>
                  <a:spLocks noChangeAspect="1"/>
                </p:cNvSpPr>
                <p:nvPr/>
              </p:nvSpPr>
              <p:spPr bwMode="auto">
                <a:xfrm>
                  <a:off x="958" y="1663"/>
                  <a:ext cx="71" cy="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" y="39"/>
                    </a:cxn>
                    <a:cxn ang="0">
                      <a:pos x="70" y="54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55">
                      <a:moveTo>
                        <a:pt x="0" y="0"/>
                      </a:moveTo>
                      <a:lnTo>
                        <a:pt x="70" y="39"/>
                      </a:lnTo>
                      <a:lnTo>
                        <a:pt x="70" y="54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7" name="Freeform 53"/>
                <p:cNvSpPr>
                  <a:spLocks noChangeAspect="1"/>
                </p:cNvSpPr>
                <p:nvPr/>
              </p:nvSpPr>
              <p:spPr bwMode="auto">
                <a:xfrm>
                  <a:off x="958" y="1696"/>
                  <a:ext cx="71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" y="35"/>
                    </a:cxn>
                    <a:cxn ang="0">
                      <a:pos x="70" y="5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51">
                      <a:moveTo>
                        <a:pt x="0" y="0"/>
                      </a:moveTo>
                      <a:lnTo>
                        <a:pt x="70" y="35"/>
                      </a:lnTo>
                      <a:lnTo>
                        <a:pt x="70" y="50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8" name="Freeform 54"/>
                <p:cNvSpPr>
                  <a:spLocks noChangeAspect="1"/>
                </p:cNvSpPr>
                <p:nvPr/>
              </p:nvSpPr>
              <p:spPr bwMode="auto">
                <a:xfrm>
                  <a:off x="958" y="1730"/>
                  <a:ext cx="71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" y="30"/>
                    </a:cxn>
                    <a:cxn ang="0">
                      <a:pos x="70" y="44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45">
                      <a:moveTo>
                        <a:pt x="0" y="0"/>
                      </a:moveTo>
                      <a:lnTo>
                        <a:pt x="70" y="30"/>
                      </a:lnTo>
                      <a:lnTo>
                        <a:pt x="70" y="44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9" name="Freeform 55"/>
                <p:cNvSpPr>
                  <a:spLocks noChangeAspect="1"/>
                </p:cNvSpPr>
                <p:nvPr/>
              </p:nvSpPr>
              <p:spPr bwMode="auto">
                <a:xfrm>
                  <a:off x="958" y="1762"/>
                  <a:ext cx="71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" y="27"/>
                    </a:cxn>
                    <a:cxn ang="0">
                      <a:pos x="70" y="43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44">
                      <a:moveTo>
                        <a:pt x="0" y="0"/>
                      </a:moveTo>
                      <a:lnTo>
                        <a:pt x="70" y="27"/>
                      </a:lnTo>
                      <a:lnTo>
                        <a:pt x="70" y="43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0" name="Freeform 56"/>
                <p:cNvSpPr>
                  <a:spLocks noChangeAspect="1"/>
                </p:cNvSpPr>
                <p:nvPr/>
              </p:nvSpPr>
              <p:spPr bwMode="auto">
                <a:xfrm>
                  <a:off x="958" y="1796"/>
                  <a:ext cx="71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" y="24"/>
                    </a:cxn>
                    <a:cxn ang="0">
                      <a:pos x="70" y="39"/>
                    </a:cxn>
                    <a:cxn ang="0">
                      <a:pos x="0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40">
                      <a:moveTo>
                        <a:pt x="0" y="0"/>
                      </a:moveTo>
                      <a:lnTo>
                        <a:pt x="70" y="24"/>
                      </a:lnTo>
                      <a:lnTo>
                        <a:pt x="70" y="39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1" name="Freeform 57"/>
                <p:cNvSpPr>
                  <a:spLocks noChangeAspect="1"/>
                </p:cNvSpPr>
                <p:nvPr/>
              </p:nvSpPr>
              <p:spPr bwMode="auto">
                <a:xfrm>
                  <a:off x="958" y="1829"/>
                  <a:ext cx="71" cy="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" y="19"/>
                    </a:cxn>
                    <a:cxn ang="0">
                      <a:pos x="70" y="34"/>
                    </a:cxn>
                    <a:cxn ang="0">
                      <a:pos x="0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35">
                      <a:moveTo>
                        <a:pt x="0" y="0"/>
                      </a:moveTo>
                      <a:lnTo>
                        <a:pt x="70" y="19"/>
                      </a:lnTo>
                      <a:lnTo>
                        <a:pt x="70" y="34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2" name="Freeform 58"/>
                <p:cNvSpPr>
                  <a:spLocks noChangeAspect="1"/>
                </p:cNvSpPr>
                <p:nvPr/>
              </p:nvSpPr>
              <p:spPr bwMode="auto">
                <a:xfrm>
                  <a:off x="958" y="1861"/>
                  <a:ext cx="71" cy="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" y="16"/>
                    </a:cxn>
                    <a:cxn ang="0">
                      <a:pos x="70" y="32"/>
                    </a:cxn>
                    <a:cxn ang="0">
                      <a:pos x="0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33">
                      <a:moveTo>
                        <a:pt x="0" y="0"/>
                      </a:moveTo>
                      <a:lnTo>
                        <a:pt x="70" y="16"/>
                      </a:lnTo>
                      <a:lnTo>
                        <a:pt x="70" y="32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3" name="Freeform 59"/>
                <p:cNvSpPr>
                  <a:spLocks noChangeAspect="1"/>
                </p:cNvSpPr>
                <p:nvPr/>
              </p:nvSpPr>
              <p:spPr bwMode="auto">
                <a:xfrm>
                  <a:off x="958" y="1894"/>
                  <a:ext cx="71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" y="13"/>
                    </a:cxn>
                    <a:cxn ang="0">
                      <a:pos x="70" y="27"/>
                    </a:cxn>
                    <a:cxn ang="0">
                      <a:pos x="0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28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70" y="27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4" name="Freeform 60"/>
                <p:cNvSpPr>
                  <a:spLocks noChangeAspect="1"/>
                </p:cNvSpPr>
                <p:nvPr/>
              </p:nvSpPr>
              <p:spPr bwMode="auto">
                <a:xfrm>
                  <a:off x="958" y="1928"/>
                  <a:ext cx="71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" y="9"/>
                    </a:cxn>
                    <a:cxn ang="0">
                      <a:pos x="70" y="25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26">
                      <a:moveTo>
                        <a:pt x="0" y="0"/>
                      </a:moveTo>
                      <a:lnTo>
                        <a:pt x="70" y="9"/>
                      </a:lnTo>
                      <a:lnTo>
                        <a:pt x="70" y="25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5" name="Freeform 61"/>
                <p:cNvSpPr>
                  <a:spLocks noChangeAspect="1"/>
                </p:cNvSpPr>
                <p:nvPr/>
              </p:nvSpPr>
              <p:spPr bwMode="auto">
                <a:xfrm>
                  <a:off x="958" y="1958"/>
                  <a:ext cx="71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" y="7"/>
                    </a:cxn>
                    <a:cxn ang="0">
                      <a:pos x="70" y="25"/>
                    </a:cxn>
                    <a:cxn ang="0">
                      <a:pos x="0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26">
                      <a:moveTo>
                        <a:pt x="0" y="0"/>
                      </a:moveTo>
                      <a:lnTo>
                        <a:pt x="70" y="7"/>
                      </a:lnTo>
                      <a:lnTo>
                        <a:pt x="70" y="25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6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984" y="1643"/>
                  <a:ext cx="0" cy="33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57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1009" y="1658"/>
                  <a:ext cx="0" cy="326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27" name="Group 64"/>
              <p:cNvGrpSpPr>
                <a:grpSpLocks noChangeAspect="1"/>
              </p:cNvGrpSpPr>
              <p:nvPr/>
            </p:nvGrpSpPr>
            <p:grpSpPr bwMode="auto">
              <a:xfrm>
                <a:off x="879" y="1584"/>
                <a:ext cx="41" cy="452"/>
                <a:chOff x="879" y="1584"/>
                <a:chExt cx="41" cy="452"/>
              </a:xfrm>
            </p:grpSpPr>
            <p:sp>
              <p:nvSpPr>
                <p:cNvPr id="128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882" y="1590"/>
                  <a:ext cx="0" cy="446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29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894" y="1590"/>
                  <a:ext cx="0" cy="444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30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894" y="1587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31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900" y="1587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32" name="Line 69"/>
                <p:cNvSpPr>
                  <a:spLocks noChangeAspect="1" noChangeShapeType="1"/>
                </p:cNvSpPr>
                <p:nvPr/>
              </p:nvSpPr>
              <p:spPr bwMode="auto">
                <a:xfrm>
                  <a:off x="915" y="1590"/>
                  <a:ext cx="0" cy="444"/>
                </a:xfrm>
                <a:prstGeom prst="line">
                  <a:avLst/>
                </a:prstGeom>
                <a:noFill/>
                <a:ln w="12700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33" name="Freeform 70"/>
                <p:cNvSpPr>
                  <a:spLocks noChangeAspect="1"/>
                </p:cNvSpPr>
                <p:nvPr/>
              </p:nvSpPr>
              <p:spPr bwMode="auto">
                <a:xfrm>
                  <a:off x="879" y="1611"/>
                  <a:ext cx="41" cy="2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1" y="1"/>
                    </a:cxn>
                    <a:cxn ang="0">
                      <a:pos x="34" y="2"/>
                    </a:cxn>
                    <a:cxn ang="0">
                      <a:pos x="40" y="3"/>
                    </a:cxn>
                    <a:cxn ang="0">
                      <a:pos x="40" y="20"/>
                    </a:cxn>
                    <a:cxn ang="0">
                      <a:pos x="34" y="17"/>
                    </a:cxn>
                    <a:cxn ang="0">
                      <a:pos x="31" y="16"/>
                    </a:cxn>
                    <a:cxn ang="0">
                      <a:pos x="26" y="15"/>
                    </a:cxn>
                    <a:cxn ang="0">
                      <a:pos x="21" y="15"/>
                    </a:cxn>
                    <a:cxn ang="0">
                      <a:pos x="16" y="15"/>
                    </a:cxn>
                    <a:cxn ang="0">
                      <a:pos x="15" y="15"/>
                    </a:cxn>
                    <a:cxn ang="0">
                      <a:pos x="11" y="16"/>
                    </a:cxn>
                    <a:cxn ang="0">
                      <a:pos x="3" y="19"/>
                    </a:cxn>
                    <a:cxn ang="0">
                      <a:pos x="0" y="19"/>
                    </a:cxn>
                    <a:cxn ang="0">
                      <a:pos x="0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1" h="21">
                      <a:moveTo>
                        <a:pt x="3" y="2"/>
                      </a:moveTo>
                      <a:lnTo>
                        <a:pt x="6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4" y="2"/>
                      </a:lnTo>
                      <a:lnTo>
                        <a:pt x="40" y="3"/>
                      </a:lnTo>
                      <a:lnTo>
                        <a:pt x="40" y="20"/>
                      </a:lnTo>
                      <a:lnTo>
                        <a:pt x="34" y="17"/>
                      </a:lnTo>
                      <a:lnTo>
                        <a:pt x="31" y="16"/>
                      </a:lnTo>
                      <a:lnTo>
                        <a:pt x="26" y="15"/>
                      </a:lnTo>
                      <a:lnTo>
                        <a:pt x="21" y="15"/>
                      </a:lnTo>
                      <a:lnTo>
                        <a:pt x="16" y="15"/>
                      </a:lnTo>
                      <a:lnTo>
                        <a:pt x="15" y="15"/>
                      </a:lnTo>
                      <a:lnTo>
                        <a:pt x="11" y="16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4" name="Freeform 71"/>
                <p:cNvSpPr>
                  <a:spLocks noChangeAspect="1"/>
                </p:cNvSpPr>
                <p:nvPr/>
              </p:nvSpPr>
              <p:spPr bwMode="auto">
                <a:xfrm>
                  <a:off x="879" y="1644"/>
                  <a:ext cx="41" cy="22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1" y="0"/>
                    </a:cxn>
                    <a:cxn ang="0">
                      <a:pos x="34" y="2"/>
                    </a:cxn>
                    <a:cxn ang="0">
                      <a:pos x="40" y="3"/>
                    </a:cxn>
                    <a:cxn ang="0">
                      <a:pos x="40" y="21"/>
                    </a:cxn>
                    <a:cxn ang="0">
                      <a:pos x="34" y="19"/>
                    </a:cxn>
                    <a:cxn ang="0">
                      <a:pos x="31" y="17"/>
                    </a:cxn>
                    <a:cxn ang="0">
                      <a:pos x="26" y="16"/>
                    </a:cxn>
                    <a:cxn ang="0">
                      <a:pos x="21" y="16"/>
                    </a:cxn>
                    <a:cxn ang="0">
                      <a:pos x="16" y="16"/>
                    </a:cxn>
                    <a:cxn ang="0">
                      <a:pos x="15" y="16"/>
                    </a:cxn>
                    <a:cxn ang="0">
                      <a:pos x="11" y="17"/>
                    </a:cxn>
                    <a:cxn ang="0">
                      <a:pos x="3" y="19"/>
                    </a:cxn>
                    <a:cxn ang="0">
                      <a:pos x="0" y="20"/>
                    </a:cxn>
                    <a:cxn ang="0">
                      <a:pos x="0" y="5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1" h="22">
                      <a:moveTo>
                        <a:pt x="3" y="2"/>
                      </a:moveTo>
                      <a:lnTo>
                        <a:pt x="6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4" y="2"/>
                      </a:lnTo>
                      <a:lnTo>
                        <a:pt x="40" y="3"/>
                      </a:lnTo>
                      <a:lnTo>
                        <a:pt x="40" y="21"/>
                      </a:lnTo>
                      <a:lnTo>
                        <a:pt x="34" y="19"/>
                      </a:lnTo>
                      <a:lnTo>
                        <a:pt x="31" y="17"/>
                      </a:lnTo>
                      <a:lnTo>
                        <a:pt x="26" y="16"/>
                      </a:lnTo>
                      <a:lnTo>
                        <a:pt x="21" y="16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1" y="17"/>
                      </a:lnTo>
                      <a:lnTo>
                        <a:pt x="3" y="19"/>
                      </a:lnTo>
                      <a:lnTo>
                        <a:pt x="0" y="20"/>
                      </a:lnTo>
                      <a:lnTo>
                        <a:pt x="0" y="5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5" name="Freeform 72"/>
                <p:cNvSpPr>
                  <a:spLocks noChangeAspect="1"/>
                </p:cNvSpPr>
                <p:nvPr/>
              </p:nvSpPr>
              <p:spPr bwMode="auto">
                <a:xfrm>
                  <a:off x="879" y="1678"/>
                  <a:ext cx="41" cy="22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11" y="1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1" y="1"/>
                    </a:cxn>
                    <a:cxn ang="0">
                      <a:pos x="34" y="2"/>
                    </a:cxn>
                    <a:cxn ang="0">
                      <a:pos x="40" y="3"/>
                    </a:cxn>
                    <a:cxn ang="0">
                      <a:pos x="40" y="21"/>
                    </a:cxn>
                    <a:cxn ang="0">
                      <a:pos x="34" y="19"/>
                    </a:cxn>
                    <a:cxn ang="0">
                      <a:pos x="31" y="17"/>
                    </a:cxn>
                    <a:cxn ang="0">
                      <a:pos x="26" y="16"/>
                    </a:cxn>
                    <a:cxn ang="0">
                      <a:pos x="21" y="16"/>
                    </a:cxn>
                    <a:cxn ang="0">
                      <a:pos x="16" y="16"/>
                    </a:cxn>
                    <a:cxn ang="0">
                      <a:pos x="15" y="16"/>
                    </a:cxn>
                    <a:cxn ang="0">
                      <a:pos x="11" y="17"/>
                    </a:cxn>
                    <a:cxn ang="0">
                      <a:pos x="3" y="19"/>
                    </a:cxn>
                    <a:cxn ang="0">
                      <a:pos x="0" y="20"/>
                    </a:cxn>
                    <a:cxn ang="0">
                      <a:pos x="0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1" h="22">
                      <a:moveTo>
                        <a:pt x="3" y="2"/>
                      </a:moveTo>
                      <a:lnTo>
                        <a:pt x="6" y="1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4" y="2"/>
                      </a:lnTo>
                      <a:lnTo>
                        <a:pt x="40" y="3"/>
                      </a:lnTo>
                      <a:lnTo>
                        <a:pt x="40" y="21"/>
                      </a:lnTo>
                      <a:lnTo>
                        <a:pt x="34" y="19"/>
                      </a:lnTo>
                      <a:lnTo>
                        <a:pt x="31" y="17"/>
                      </a:lnTo>
                      <a:lnTo>
                        <a:pt x="26" y="16"/>
                      </a:lnTo>
                      <a:lnTo>
                        <a:pt x="21" y="16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1" y="17"/>
                      </a:lnTo>
                      <a:lnTo>
                        <a:pt x="3" y="19"/>
                      </a:lnTo>
                      <a:lnTo>
                        <a:pt x="0" y="20"/>
                      </a:lnTo>
                      <a:lnTo>
                        <a:pt x="0" y="3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6" name="Freeform 73"/>
                <p:cNvSpPr>
                  <a:spLocks noChangeAspect="1"/>
                </p:cNvSpPr>
                <p:nvPr/>
              </p:nvSpPr>
              <p:spPr bwMode="auto">
                <a:xfrm>
                  <a:off x="879" y="1711"/>
                  <a:ext cx="41" cy="23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1" y="0"/>
                    </a:cxn>
                    <a:cxn ang="0">
                      <a:pos x="34" y="2"/>
                    </a:cxn>
                    <a:cxn ang="0">
                      <a:pos x="40" y="5"/>
                    </a:cxn>
                    <a:cxn ang="0">
                      <a:pos x="40" y="22"/>
                    </a:cxn>
                    <a:cxn ang="0">
                      <a:pos x="34" y="20"/>
                    </a:cxn>
                    <a:cxn ang="0">
                      <a:pos x="31" y="18"/>
                    </a:cxn>
                    <a:cxn ang="0">
                      <a:pos x="26" y="17"/>
                    </a:cxn>
                    <a:cxn ang="0">
                      <a:pos x="21" y="16"/>
                    </a:cxn>
                    <a:cxn ang="0">
                      <a:pos x="16" y="17"/>
                    </a:cxn>
                    <a:cxn ang="0">
                      <a:pos x="15" y="17"/>
                    </a:cxn>
                    <a:cxn ang="0">
                      <a:pos x="11" y="18"/>
                    </a:cxn>
                    <a:cxn ang="0">
                      <a:pos x="3" y="20"/>
                    </a:cxn>
                    <a:cxn ang="0">
                      <a:pos x="0" y="21"/>
                    </a:cxn>
                    <a:cxn ang="0">
                      <a:pos x="0" y="5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1" h="23">
                      <a:moveTo>
                        <a:pt x="3" y="2"/>
                      </a:moveTo>
                      <a:lnTo>
                        <a:pt x="6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4" y="2"/>
                      </a:lnTo>
                      <a:lnTo>
                        <a:pt x="40" y="5"/>
                      </a:lnTo>
                      <a:lnTo>
                        <a:pt x="40" y="22"/>
                      </a:lnTo>
                      <a:lnTo>
                        <a:pt x="34" y="20"/>
                      </a:lnTo>
                      <a:lnTo>
                        <a:pt x="31" y="18"/>
                      </a:lnTo>
                      <a:lnTo>
                        <a:pt x="26" y="17"/>
                      </a:lnTo>
                      <a:lnTo>
                        <a:pt x="21" y="16"/>
                      </a:lnTo>
                      <a:lnTo>
                        <a:pt x="16" y="17"/>
                      </a:lnTo>
                      <a:lnTo>
                        <a:pt x="15" y="17"/>
                      </a:lnTo>
                      <a:lnTo>
                        <a:pt x="11" y="18"/>
                      </a:lnTo>
                      <a:lnTo>
                        <a:pt x="3" y="20"/>
                      </a:lnTo>
                      <a:lnTo>
                        <a:pt x="0" y="21"/>
                      </a:lnTo>
                      <a:lnTo>
                        <a:pt x="0" y="5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7" name="Freeform 74"/>
                <p:cNvSpPr>
                  <a:spLocks noChangeAspect="1"/>
                </p:cNvSpPr>
                <p:nvPr/>
              </p:nvSpPr>
              <p:spPr bwMode="auto">
                <a:xfrm>
                  <a:off x="879" y="1744"/>
                  <a:ext cx="41" cy="24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6" y="2"/>
                    </a:cxn>
                    <a:cxn ang="0">
                      <a:pos x="11" y="1"/>
                    </a:cxn>
                    <a:cxn ang="0">
                      <a:pos x="15" y="1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34" y="2"/>
                    </a:cxn>
                    <a:cxn ang="0">
                      <a:pos x="40" y="5"/>
                    </a:cxn>
                    <a:cxn ang="0">
                      <a:pos x="40" y="23"/>
                    </a:cxn>
                    <a:cxn ang="0">
                      <a:pos x="34" y="21"/>
                    </a:cxn>
                    <a:cxn ang="0">
                      <a:pos x="31" y="19"/>
                    </a:cxn>
                    <a:cxn ang="0">
                      <a:pos x="26" y="18"/>
                    </a:cxn>
                    <a:cxn ang="0">
                      <a:pos x="21" y="17"/>
                    </a:cxn>
                    <a:cxn ang="0">
                      <a:pos x="16" y="18"/>
                    </a:cxn>
                    <a:cxn ang="0">
                      <a:pos x="15" y="18"/>
                    </a:cxn>
                    <a:cxn ang="0">
                      <a:pos x="11" y="19"/>
                    </a:cxn>
                    <a:cxn ang="0">
                      <a:pos x="3" y="21"/>
                    </a:cxn>
                    <a:cxn ang="0">
                      <a:pos x="0" y="22"/>
                    </a:cxn>
                    <a:cxn ang="0">
                      <a:pos x="0" y="5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1" h="24">
                      <a:moveTo>
                        <a:pt x="3" y="2"/>
                      </a:moveTo>
                      <a:lnTo>
                        <a:pt x="6" y="2"/>
                      </a:lnTo>
                      <a:lnTo>
                        <a:pt x="11" y="1"/>
                      </a:lnTo>
                      <a:lnTo>
                        <a:pt x="15" y="1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1"/>
                      </a:lnTo>
                      <a:lnTo>
                        <a:pt x="31" y="1"/>
                      </a:lnTo>
                      <a:lnTo>
                        <a:pt x="34" y="2"/>
                      </a:lnTo>
                      <a:lnTo>
                        <a:pt x="40" y="5"/>
                      </a:lnTo>
                      <a:lnTo>
                        <a:pt x="40" y="23"/>
                      </a:lnTo>
                      <a:lnTo>
                        <a:pt x="34" y="21"/>
                      </a:lnTo>
                      <a:lnTo>
                        <a:pt x="31" y="19"/>
                      </a:lnTo>
                      <a:lnTo>
                        <a:pt x="26" y="18"/>
                      </a:lnTo>
                      <a:lnTo>
                        <a:pt x="21" y="17"/>
                      </a:lnTo>
                      <a:lnTo>
                        <a:pt x="16" y="18"/>
                      </a:lnTo>
                      <a:lnTo>
                        <a:pt x="15" y="18"/>
                      </a:lnTo>
                      <a:lnTo>
                        <a:pt x="11" y="19"/>
                      </a:lnTo>
                      <a:lnTo>
                        <a:pt x="3" y="21"/>
                      </a:lnTo>
                      <a:lnTo>
                        <a:pt x="0" y="22"/>
                      </a:lnTo>
                      <a:lnTo>
                        <a:pt x="0" y="5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8" name="Freeform 75"/>
                <p:cNvSpPr>
                  <a:spLocks noChangeAspect="1"/>
                </p:cNvSpPr>
                <p:nvPr/>
              </p:nvSpPr>
              <p:spPr bwMode="auto">
                <a:xfrm>
                  <a:off x="879" y="1779"/>
                  <a:ext cx="41" cy="22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1" y="0"/>
                    </a:cxn>
                    <a:cxn ang="0">
                      <a:pos x="34" y="1"/>
                    </a:cxn>
                    <a:cxn ang="0">
                      <a:pos x="40" y="3"/>
                    </a:cxn>
                    <a:cxn ang="0">
                      <a:pos x="40" y="21"/>
                    </a:cxn>
                    <a:cxn ang="0">
                      <a:pos x="34" y="19"/>
                    </a:cxn>
                    <a:cxn ang="0">
                      <a:pos x="31" y="17"/>
                    </a:cxn>
                    <a:cxn ang="0">
                      <a:pos x="26" y="16"/>
                    </a:cxn>
                    <a:cxn ang="0">
                      <a:pos x="21" y="16"/>
                    </a:cxn>
                    <a:cxn ang="0">
                      <a:pos x="16" y="16"/>
                    </a:cxn>
                    <a:cxn ang="0">
                      <a:pos x="15" y="16"/>
                    </a:cxn>
                    <a:cxn ang="0">
                      <a:pos x="11" y="16"/>
                    </a:cxn>
                    <a:cxn ang="0">
                      <a:pos x="3" y="19"/>
                    </a:cxn>
                    <a:cxn ang="0">
                      <a:pos x="0" y="20"/>
                    </a:cxn>
                    <a:cxn ang="0">
                      <a:pos x="0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1" h="22">
                      <a:moveTo>
                        <a:pt x="3" y="2"/>
                      </a:moveTo>
                      <a:lnTo>
                        <a:pt x="6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4" y="1"/>
                      </a:lnTo>
                      <a:lnTo>
                        <a:pt x="40" y="3"/>
                      </a:lnTo>
                      <a:lnTo>
                        <a:pt x="40" y="21"/>
                      </a:lnTo>
                      <a:lnTo>
                        <a:pt x="34" y="19"/>
                      </a:lnTo>
                      <a:lnTo>
                        <a:pt x="31" y="17"/>
                      </a:lnTo>
                      <a:lnTo>
                        <a:pt x="26" y="16"/>
                      </a:lnTo>
                      <a:lnTo>
                        <a:pt x="21" y="16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1" y="16"/>
                      </a:lnTo>
                      <a:lnTo>
                        <a:pt x="3" y="19"/>
                      </a:lnTo>
                      <a:lnTo>
                        <a:pt x="0" y="20"/>
                      </a:lnTo>
                      <a:lnTo>
                        <a:pt x="0" y="3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9" name="Freeform 76"/>
                <p:cNvSpPr>
                  <a:spLocks noChangeAspect="1"/>
                </p:cNvSpPr>
                <p:nvPr/>
              </p:nvSpPr>
              <p:spPr bwMode="auto">
                <a:xfrm>
                  <a:off x="879" y="1812"/>
                  <a:ext cx="41" cy="23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1" y="0"/>
                    </a:cxn>
                    <a:cxn ang="0">
                      <a:pos x="34" y="2"/>
                    </a:cxn>
                    <a:cxn ang="0">
                      <a:pos x="40" y="3"/>
                    </a:cxn>
                    <a:cxn ang="0">
                      <a:pos x="40" y="22"/>
                    </a:cxn>
                    <a:cxn ang="0">
                      <a:pos x="34" y="20"/>
                    </a:cxn>
                    <a:cxn ang="0">
                      <a:pos x="31" y="18"/>
                    </a:cxn>
                    <a:cxn ang="0">
                      <a:pos x="26" y="17"/>
                    </a:cxn>
                    <a:cxn ang="0">
                      <a:pos x="21" y="17"/>
                    </a:cxn>
                    <a:cxn ang="0">
                      <a:pos x="16" y="17"/>
                    </a:cxn>
                    <a:cxn ang="0">
                      <a:pos x="15" y="17"/>
                    </a:cxn>
                    <a:cxn ang="0">
                      <a:pos x="11" y="18"/>
                    </a:cxn>
                    <a:cxn ang="0">
                      <a:pos x="3" y="21"/>
                    </a:cxn>
                    <a:cxn ang="0">
                      <a:pos x="0" y="21"/>
                    </a:cxn>
                    <a:cxn ang="0">
                      <a:pos x="0" y="5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1" h="23">
                      <a:moveTo>
                        <a:pt x="3" y="2"/>
                      </a:moveTo>
                      <a:lnTo>
                        <a:pt x="6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4" y="2"/>
                      </a:lnTo>
                      <a:lnTo>
                        <a:pt x="40" y="3"/>
                      </a:lnTo>
                      <a:lnTo>
                        <a:pt x="40" y="22"/>
                      </a:lnTo>
                      <a:lnTo>
                        <a:pt x="34" y="20"/>
                      </a:lnTo>
                      <a:lnTo>
                        <a:pt x="31" y="18"/>
                      </a:lnTo>
                      <a:lnTo>
                        <a:pt x="26" y="17"/>
                      </a:lnTo>
                      <a:lnTo>
                        <a:pt x="21" y="17"/>
                      </a:lnTo>
                      <a:lnTo>
                        <a:pt x="16" y="17"/>
                      </a:lnTo>
                      <a:lnTo>
                        <a:pt x="15" y="17"/>
                      </a:lnTo>
                      <a:lnTo>
                        <a:pt x="11" y="18"/>
                      </a:lnTo>
                      <a:lnTo>
                        <a:pt x="3" y="21"/>
                      </a:lnTo>
                      <a:lnTo>
                        <a:pt x="0" y="21"/>
                      </a:lnTo>
                      <a:lnTo>
                        <a:pt x="0" y="5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0" name="Freeform 77"/>
                <p:cNvSpPr>
                  <a:spLocks noChangeAspect="1"/>
                </p:cNvSpPr>
                <p:nvPr/>
              </p:nvSpPr>
              <p:spPr bwMode="auto">
                <a:xfrm>
                  <a:off x="879" y="1846"/>
                  <a:ext cx="41" cy="22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1" y="0"/>
                    </a:cxn>
                    <a:cxn ang="0">
                      <a:pos x="34" y="2"/>
                    </a:cxn>
                    <a:cxn ang="0">
                      <a:pos x="40" y="5"/>
                    </a:cxn>
                    <a:cxn ang="0">
                      <a:pos x="40" y="21"/>
                    </a:cxn>
                    <a:cxn ang="0">
                      <a:pos x="34" y="19"/>
                    </a:cxn>
                    <a:cxn ang="0">
                      <a:pos x="31" y="17"/>
                    </a:cxn>
                    <a:cxn ang="0">
                      <a:pos x="26" y="16"/>
                    </a:cxn>
                    <a:cxn ang="0">
                      <a:pos x="21" y="16"/>
                    </a:cxn>
                    <a:cxn ang="0">
                      <a:pos x="16" y="16"/>
                    </a:cxn>
                    <a:cxn ang="0">
                      <a:pos x="15" y="16"/>
                    </a:cxn>
                    <a:cxn ang="0">
                      <a:pos x="11" y="17"/>
                    </a:cxn>
                    <a:cxn ang="0">
                      <a:pos x="3" y="19"/>
                    </a:cxn>
                    <a:cxn ang="0">
                      <a:pos x="0" y="20"/>
                    </a:cxn>
                    <a:cxn ang="0">
                      <a:pos x="0" y="5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1" h="22">
                      <a:moveTo>
                        <a:pt x="3" y="2"/>
                      </a:moveTo>
                      <a:lnTo>
                        <a:pt x="6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4" y="2"/>
                      </a:lnTo>
                      <a:lnTo>
                        <a:pt x="40" y="5"/>
                      </a:lnTo>
                      <a:lnTo>
                        <a:pt x="40" y="21"/>
                      </a:lnTo>
                      <a:lnTo>
                        <a:pt x="34" y="19"/>
                      </a:lnTo>
                      <a:lnTo>
                        <a:pt x="31" y="17"/>
                      </a:lnTo>
                      <a:lnTo>
                        <a:pt x="26" y="16"/>
                      </a:lnTo>
                      <a:lnTo>
                        <a:pt x="21" y="16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1" y="17"/>
                      </a:lnTo>
                      <a:lnTo>
                        <a:pt x="3" y="19"/>
                      </a:lnTo>
                      <a:lnTo>
                        <a:pt x="0" y="20"/>
                      </a:lnTo>
                      <a:lnTo>
                        <a:pt x="0" y="5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1" name="Freeform 78"/>
                <p:cNvSpPr>
                  <a:spLocks noChangeAspect="1"/>
                </p:cNvSpPr>
                <p:nvPr/>
              </p:nvSpPr>
              <p:spPr bwMode="auto">
                <a:xfrm>
                  <a:off x="879" y="1880"/>
                  <a:ext cx="41" cy="22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11" y="1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1" y="1"/>
                    </a:cxn>
                    <a:cxn ang="0">
                      <a:pos x="34" y="2"/>
                    </a:cxn>
                    <a:cxn ang="0">
                      <a:pos x="40" y="3"/>
                    </a:cxn>
                    <a:cxn ang="0">
                      <a:pos x="40" y="21"/>
                    </a:cxn>
                    <a:cxn ang="0">
                      <a:pos x="34" y="19"/>
                    </a:cxn>
                    <a:cxn ang="0">
                      <a:pos x="31" y="16"/>
                    </a:cxn>
                    <a:cxn ang="0">
                      <a:pos x="26" y="16"/>
                    </a:cxn>
                    <a:cxn ang="0">
                      <a:pos x="21" y="16"/>
                    </a:cxn>
                    <a:cxn ang="0">
                      <a:pos x="16" y="16"/>
                    </a:cxn>
                    <a:cxn ang="0">
                      <a:pos x="15" y="16"/>
                    </a:cxn>
                    <a:cxn ang="0">
                      <a:pos x="11" y="16"/>
                    </a:cxn>
                    <a:cxn ang="0">
                      <a:pos x="3" y="19"/>
                    </a:cxn>
                    <a:cxn ang="0">
                      <a:pos x="0" y="20"/>
                    </a:cxn>
                    <a:cxn ang="0">
                      <a:pos x="0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1" h="22">
                      <a:moveTo>
                        <a:pt x="3" y="2"/>
                      </a:moveTo>
                      <a:lnTo>
                        <a:pt x="6" y="1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4" y="2"/>
                      </a:lnTo>
                      <a:lnTo>
                        <a:pt x="40" y="3"/>
                      </a:lnTo>
                      <a:lnTo>
                        <a:pt x="40" y="21"/>
                      </a:lnTo>
                      <a:lnTo>
                        <a:pt x="34" y="19"/>
                      </a:lnTo>
                      <a:lnTo>
                        <a:pt x="31" y="16"/>
                      </a:lnTo>
                      <a:lnTo>
                        <a:pt x="26" y="16"/>
                      </a:lnTo>
                      <a:lnTo>
                        <a:pt x="21" y="16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1" y="16"/>
                      </a:lnTo>
                      <a:lnTo>
                        <a:pt x="3" y="19"/>
                      </a:lnTo>
                      <a:lnTo>
                        <a:pt x="0" y="20"/>
                      </a:lnTo>
                      <a:lnTo>
                        <a:pt x="0" y="3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2" name="Freeform 79"/>
                <p:cNvSpPr>
                  <a:spLocks noChangeAspect="1"/>
                </p:cNvSpPr>
                <p:nvPr/>
              </p:nvSpPr>
              <p:spPr bwMode="auto">
                <a:xfrm>
                  <a:off x="879" y="1914"/>
                  <a:ext cx="41" cy="2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1" y="0"/>
                    </a:cxn>
                    <a:cxn ang="0">
                      <a:pos x="34" y="1"/>
                    </a:cxn>
                    <a:cxn ang="0">
                      <a:pos x="40" y="3"/>
                    </a:cxn>
                    <a:cxn ang="0">
                      <a:pos x="40" y="20"/>
                    </a:cxn>
                    <a:cxn ang="0">
                      <a:pos x="34" y="17"/>
                    </a:cxn>
                    <a:cxn ang="0">
                      <a:pos x="31" y="16"/>
                    </a:cxn>
                    <a:cxn ang="0">
                      <a:pos x="26" y="15"/>
                    </a:cxn>
                    <a:cxn ang="0">
                      <a:pos x="21" y="15"/>
                    </a:cxn>
                    <a:cxn ang="0">
                      <a:pos x="16" y="15"/>
                    </a:cxn>
                    <a:cxn ang="0">
                      <a:pos x="15" y="15"/>
                    </a:cxn>
                    <a:cxn ang="0">
                      <a:pos x="11" y="16"/>
                    </a:cxn>
                    <a:cxn ang="0">
                      <a:pos x="3" y="17"/>
                    </a:cxn>
                    <a:cxn ang="0">
                      <a:pos x="0" y="19"/>
                    </a:cxn>
                    <a:cxn ang="0">
                      <a:pos x="0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1" h="21">
                      <a:moveTo>
                        <a:pt x="3" y="2"/>
                      </a:moveTo>
                      <a:lnTo>
                        <a:pt x="6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4" y="1"/>
                      </a:lnTo>
                      <a:lnTo>
                        <a:pt x="40" y="3"/>
                      </a:lnTo>
                      <a:lnTo>
                        <a:pt x="40" y="20"/>
                      </a:lnTo>
                      <a:lnTo>
                        <a:pt x="34" y="17"/>
                      </a:lnTo>
                      <a:lnTo>
                        <a:pt x="31" y="16"/>
                      </a:lnTo>
                      <a:lnTo>
                        <a:pt x="26" y="15"/>
                      </a:lnTo>
                      <a:lnTo>
                        <a:pt x="21" y="15"/>
                      </a:lnTo>
                      <a:lnTo>
                        <a:pt x="16" y="15"/>
                      </a:lnTo>
                      <a:lnTo>
                        <a:pt x="15" y="15"/>
                      </a:lnTo>
                      <a:lnTo>
                        <a:pt x="11" y="16"/>
                      </a:lnTo>
                      <a:lnTo>
                        <a:pt x="3" y="1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3" name="Freeform 80"/>
                <p:cNvSpPr>
                  <a:spLocks noChangeAspect="1"/>
                </p:cNvSpPr>
                <p:nvPr/>
              </p:nvSpPr>
              <p:spPr bwMode="auto">
                <a:xfrm>
                  <a:off x="879" y="1948"/>
                  <a:ext cx="41" cy="2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1" y="0"/>
                    </a:cxn>
                    <a:cxn ang="0">
                      <a:pos x="34" y="1"/>
                    </a:cxn>
                    <a:cxn ang="0">
                      <a:pos x="40" y="3"/>
                    </a:cxn>
                    <a:cxn ang="0">
                      <a:pos x="40" y="20"/>
                    </a:cxn>
                    <a:cxn ang="0">
                      <a:pos x="34" y="17"/>
                    </a:cxn>
                    <a:cxn ang="0">
                      <a:pos x="31" y="16"/>
                    </a:cxn>
                    <a:cxn ang="0">
                      <a:pos x="26" y="15"/>
                    </a:cxn>
                    <a:cxn ang="0">
                      <a:pos x="21" y="15"/>
                    </a:cxn>
                    <a:cxn ang="0">
                      <a:pos x="16" y="15"/>
                    </a:cxn>
                    <a:cxn ang="0">
                      <a:pos x="15" y="15"/>
                    </a:cxn>
                    <a:cxn ang="0">
                      <a:pos x="11" y="16"/>
                    </a:cxn>
                    <a:cxn ang="0">
                      <a:pos x="3" y="17"/>
                    </a:cxn>
                    <a:cxn ang="0">
                      <a:pos x="0" y="19"/>
                    </a:cxn>
                    <a:cxn ang="0">
                      <a:pos x="0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1" h="21">
                      <a:moveTo>
                        <a:pt x="3" y="2"/>
                      </a:moveTo>
                      <a:lnTo>
                        <a:pt x="6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4" y="1"/>
                      </a:lnTo>
                      <a:lnTo>
                        <a:pt x="40" y="3"/>
                      </a:lnTo>
                      <a:lnTo>
                        <a:pt x="40" y="20"/>
                      </a:lnTo>
                      <a:lnTo>
                        <a:pt x="34" y="17"/>
                      </a:lnTo>
                      <a:lnTo>
                        <a:pt x="31" y="16"/>
                      </a:lnTo>
                      <a:lnTo>
                        <a:pt x="26" y="15"/>
                      </a:lnTo>
                      <a:lnTo>
                        <a:pt x="21" y="15"/>
                      </a:lnTo>
                      <a:lnTo>
                        <a:pt x="16" y="15"/>
                      </a:lnTo>
                      <a:lnTo>
                        <a:pt x="15" y="15"/>
                      </a:lnTo>
                      <a:lnTo>
                        <a:pt x="11" y="16"/>
                      </a:lnTo>
                      <a:lnTo>
                        <a:pt x="3" y="1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4" name="Freeform 81"/>
                <p:cNvSpPr>
                  <a:spLocks noChangeAspect="1"/>
                </p:cNvSpPr>
                <p:nvPr/>
              </p:nvSpPr>
              <p:spPr bwMode="auto">
                <a:xfrm>
                  <a:off x="879" y="1584"/>
                  <a:ext cx="41" cy="2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1" y="1"/>
                    </a:cxn>
                    <a:cxn ang="0">
                      <a:pos x="34" y="2"/>
                    </a:cxn>
                    <a:cxn ang="0">
                      <a:pos x="40" y="6"/>
                    </a:cxn>
                    <a:cxn ang="0">
                      <a:pos x="40" y="20"/>
                    </a:cxn>
                    <a:cxn ang="0">
                      <a:pos x="34" y="17"/>
                    </a:cxn>
                    <a:cxn ang="0">
                      <a:pos x="31" y="15"/>
                    </a:cxn>
                    <a:cxn ang="0">
                      <a:pos x="26" y="14"/>
                    </a:cxn>
                    <a:cxn ang="0">
                      <a:pos x="21" y="14"/>
                    </a:cxn>
                    <a:cxn ang="0">
                      <a:pos x="16" y="14"/>
                    </a:cxn>
                    <a:cxn ang="0">
                      <a:pos x="15" y="14"/>
                    </a:cxn>
                    <a:cxn ang="0">
                      <a:pos x="11" y="15"/>
                    </a:cxn>
                    <a:cxn ang="0">
                      <a:pos x="3" y="17"/>
                    </a:cxn>
                    <a:cxn ang="0">
                      <a:pos x="0" y="19"/>
                    </a:cxn>
                    <a:cxn ang="0">
                      <a:pos x="0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1" h="21">
                      <a:moveTo>
                        <a:pt x="3" y="2"/>
                      </a:moveTo>
                      <a:lnTo>
                        <a:pt x="6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4" y="2"/>
                      </a:lnTo>
                      <a:lnTo>
                        <a:pt x="40" y="6"/>
                      </a:lnTo>
                      <a:lnTo>
                        <a:pt x="40" y="20"/>
                      </a:lnTo>
                      <a:lnTo>
                        <a:pt x="34" y="17"/>
                      </a:lnTo>
                      <a:lnTo>
                        <a:pt x="31" y="15"/>
                      </a:lnTo>
                      <a:lnTo>
                        <a:pt x="26" y="14"/>
                      </a:lnTo>
                      <a:lnTo>
                        <a:pt x="21" y="14"/>
                      </a:lnTo>
                      <a:lnTo>
                        <a:pt x="16" y="14"/>
                      </a:lnTo>
                      <a:lnTo>
                        <a:pt x="15" y="14"/>
                      </a:lnTo>
                      <a:lnTo>
                        <a:pt x="11" y="15"/>
                      </a:lnTo>
                      <a:lnTo>
                        <a:pt x="3" y="17"/>
                      </a:lnTo>
                      <a:lnTo>
                        <a:pt x="0" y="19"/>
                      </a:lnTo>
                      <a:lnTo>
                        <a:pt x="0" y="6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86" name="Group 82"/>
            <p:cNvGrpSpPr>
              <a:grpSpLocks noChangeAspect="1"/>
            </p:cNvGrpSpPr>
            <p:nvPr/>
          </p:nvGrpSpPr>
          <p:grpSpPr bwMode="auto">
            <a:xfrm>
              <a:off x="490" y="1588"/>
              <a:ext cx="396" cy="458"/>
              <a:chOff x="490" y="1588"/>
              <a:chExt cx="396" cy="458"/>
            </a:xfrm>
          </p:grpSpPr>
          <p:grpSp>
            <p:nvGrpSpPr>
              <p:cNvPr id="87" name="Group 83"/>
              <p:cNvGrpSpPr>
                <a:grpSpLocks noChangeAspect="1"/>
              </p:cNvGrpSpPr>
              <p:nvPr/>
            </p:nvGrpSpPr>
            <p:grpSpPr bwMode="auto">
              <a:xfrm>
                <a:off x="522" y="1588"/>
                <a:ext cx="364" cy="449"/>
                <a:chOff x="522" y="1588"/>
                <a:chExt cx="364" cy="449"/>
              </a:xfrm>
            </p:grpSpPr>
            <p:sp>
              <p:nvSpPr>
                <p:cNvPr id="122" name="Freeform 84"/>
                <p:cNvSpPr>
                  <a:spLocks noChangeAspect="1"/>
                </p:cNvSpPr>
                <p:nvPr/>
              </p:nvSpPr>
              <p:spPr bwMode="auto">
                <a:xfrm>
                  <a:off x="522" y="1634"/>
                  <a:ext cx="284" cy="403"/>
                </a:xfrm>
                <a:custGeom>
                  <a:avLst/>
                  <a:gdLst/>
                  <a:ahLst/>
                  <a:cxnLst>
                    <a:cxn ang="0">
                      <a:pos x="283" y="0"/>
                    </a:cxn>
                    <a:cxn ang="0">
                      <a:pos x="0" y="80"/>
                    </a:cxn>
                    <a:cxn ang="0">
                      <a:pos x="0" y="392"/>
                    </a:cxn>
                    <a:cxn ang="0">
                      <a:pos x="283" y="402"/>
                    </a:cxn>
                    <a:cxn ang="0">
                      <a:pos x="283" y="0"/>
                    </a:cxn>
                  </a:cxnLst>
                  <a:rect l="0" t="0" r="r" b="b"/>
                  <a:pathLst>
                    <a:path w="284" h="403">
                      <a:moveTo>
                        <a:pt x="283" y="0"/>
                      </a:moveTo>
                      <a:lnTo>
                        <a:pt x="0" y="80"/>
                      </a:lnTo>
                      <a:lnTo>
                        <a:pt x="0" y="392"/>
                      </a:lnTo>
                      <a:lnTo>
                        <a:pt x="283" y="402"/>
                      </a:lnTo>
                      <a:lnTo>
                        <a:pt x="283" y="0"/>
                      </a:lnTo>
                    </a:path>
                  </a:pathLst>
                </a:custGeom>
                <a:solidFill>
                  <a:srgbClr val="E0E0E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3" name="Line 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95" y="1690"/>
                  <a:ext cx="41" cy="9"/>
                </a:xfrm>
                <a:prstGeom prst="line">
                  <a:avLst/>
                </a:prstGeom>
                <a:noFill/>
                <a:ln w="12700">
                  <a:solidFill>
                    <a:srgbClr val="60606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24" name="Freeform 86"/>
                <p:cNvSpPr>
                  <a:spLocks noChangeAspect="1"/>
                </p:cNvSpPr>
                <p:nvPr/>
              </p:nvSpPr>
              <p:spPr bwMode="auto">
                <a:xfrm>
                  <a:off x="712" y="1588"/>
                  <a:ext cx="174" cy="448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73" y="0"/>
                    </a:cxn>
                    <a:cxn ang="0">
                      <a:pos x="173" y="447"/>
                    </a:cxn>
                    <a:cxn ang="0">
                      <a:pos x="0" y="443"/>
                    </a:cxn>
                    <a:cxn ang="0">
                      <a:pos x="2" y="53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74" h="448">
                      <a:moveTo>
                        <a:pt x="0" y="54"/>
                      </a:moveTo>
                      <a:lnTo>
                        <a:pt x="173" y="0"/>
                      </a:lnTo>
                      <a:lnTo>
                        <a:pt x="173" y="447"/>
                      </a:lnTo>
                      <a:lnTo>
                        <a:pt x="0" y="443"/>
                      </a:lnTo>
                      <a:lnTo>
                        <a:pt x="2" y="53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E0E0E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88" name="Group 87"/>
              <p:cNvGrpSpPr>
                <a:grpSpLocks noChangeAspect="1"/>
              </p:cNvGrpSpPr>
              <p:nvPr/>
            </p:nvGrpSpPr>
            <p:grpSpPr bwMode="auto">
              <a:xfrm>
                <a:off x="558" y="1696"/>
                <a:ext cx="187" cy="245"/>
                <a:chOff x="558" y="1696"/>
                <a:chExt cx="187" cy="245"/>
              </a:xfrm>
            </p:grpSpPr>
            <p:sp>
              <p:nvSpPr>
                <p:cNvPr id="108" name="Freeform 88"/>
                <p:cNvSpPr>
                  <a:spLocks noChangeAspect="1"/>
                </p:cNvSpPr>
                <p:nvPr/>
              </p:nvSpPr>
              <p:spPr bwMode="auto">
                <a:xfrm>
                  <a:off x="558" y="1696"/>
                  <a:ext cx="187" cy="245"/>
                </a:xfrm>
                <a:custGeom>
                  <a:avLst/>
                  <a:gdLst/>
                  <a:ahLst/>
                  <a:cxnLst>
                    <a:cxn ang="0">
                      <a:pos x="186" y="237"/>
                    </a:cxn>
                    <a:cxn ang="0">
                      <a:pos x="186" y="0"/>
                    </a:cxn>
                    <a:cxn ang="0">
                      <a:pos x="0" y="42"/>
                    </a:cxn>
                    <a:cxn ang="0">
                      <a:pos x="0" y="244"/>
                    </a:cxn>
                    <a:cxn ang="0">
                      <a:pos x="186" y="237"/>
                    </a:cxn>
                  </a:cxnLst>
                  <a:rect l="0" t="0" r="r" b="b"/>
                  <a:pathLst>
                    <a:path w="187" h="245">
                      <a:moveTo>
                        <a:pt x="186" y="237"/>
                      </a:moveTo>
                      <a:lnTo>
                        <a:pt x="186" y="0"/>
                      </a:lnTo>
                      <a:lnTo>
                        <a:pt x="0" y="42"/>
                      </a:lnTo>
                      <a:lnTo>
                        <a:pt x="0" y="244"/>
                      </a:lnTo>
                      <a:lnTo>
                        <a:pt x="186" y="237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9" name="Freeform 89"/>
                <p:cNvSpPr>
                  <a:spLocks noChangeAspect="1"/>
                </p:cNvSpPr>
                <p:nvPr/>
              </p:nvSpPr>
              <p:spPr bwMode="auto">
                <a:xfrm>
                  <a:off x="569" y="1705"/>
                  <a:ext cx="170" cy="236"/>
                </a:xfrm>
                <a:custGeom>
                  <a:avLst/>
                  <a:gdLst/>
                  <a:ahLst/>
                  <a:cxnLst>
                    <a:cxn ang="0">
                      <a:pos x="169" y="228"/>
                    </a:cxn>
                    <a:cxn ang="0">
                      <a:pos x="169" y="0"/>
                    </a:cxn>
                    <a:cxn ang="0">
                      <a:pos x="0" y="40"/>
                    </a:cxn>
                    <a:cxn ang="0">
                      <a:pos x="0" y="235"/>
                    </a:cxn>
                    <a:cxn ang="0">
                      <a:pos x="169" y="228"/>
                    </a:cxn>
                  </a:cxnLst>
                  <a:rect l="0" t="0" r="r" b="b"/>
                  <a:pathLst>
                    <a:path w="170" h="236">
                      <a:moveTo>
                        <a:pt x="169" y="228"/>
                      </a:moveTo>
                      <a:lnTo>
                        <a:pt x="169" y="0"/>
                      </a:lnTo>
                      <a:lnTo>
                        <a:pt x="0" y="40"/>
                      </a:lnTo>
                      <a:lnTo>
                        <a:pt x="0" y="235"/>
                      </a:lnTo>
                      <a:lnTo>
                        <a:pt x="169" y="228"/>
                      </a:lnTo>
                    </a:path>
                  </a:pathLst>
                </a:custGeom>
                <a:solidFill>
                  <a:srgbClr val="E0E0E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0" name="Freeform 90"/>
                <p:cNvSpPr>
                  <a:spLocks noChangeAspect="1"/>
                </p:cNvSpPr>
                <p:nvPr/>
              </p:nvSpPr>
              <p:spPr bwMode="auto">
                <a:xfrm>
                  <a:off x="569" y="1723"/>
                  <a:ext cx="170" cy="52"/>
                </a:xfrm>
                <a:custGeom>
                  <a:avLst/>
                  <a:gdLst/>
                  <a:ahLst/>
                  <a:cxnLst>
                    <a:cxn ang="0">
                      <a:pos x="169" y="17"/>
                    </a:cxn>
                    <a:cxn ang="0">
                      <a:pos x="169" y="0"/>
                    </a:cxn>
                    <a:cxn ang="0">
                      <a:pos x="0" y="38"/>
                    </a:cxn>
                    <a:cxn ang="0">
                      <a:pos x="0" y="51"/>
                    </a:cxn>
                    <a:cxn ang="0">
                      <a:pos x="169" y="17"/>
                    </a:cxn>
                  </a:cxnLst>
                  <a:rect l="0" t="0" r="r" b="b"/>
                  <a:pathLst>
                    <a:path w="170" h="52">
                      <a:moveTo>
                        <a:pt x="169" y="17"/>
                      </a:moveTo>
                      <a:lnTo>
                        <a:pt x="169" y="0"/>
                      </a:lnTo>
                      <a:lnTo>
                        <a:pt x="0" y="38"/>
                      </a:lnTo>
                      <a:lnTo>
                        <a:pt x="0" y="51"/>
                      </a:lnTo>
                      <a:lnTo>
                        <a:pt x="169" y="17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1" name="Freeform 91"/>
                <p:cNvSpPr>
                  <a:spLocks noChangeAspect="1"/>
                </p:cNvSpPr>
                <p:nvPr/>
              </p:nvSpPr>
              <p:spPr bwMode="auto">
                <a:xfrm>
                  <a:off x="569" y="1759"/>
                  <a:ext cx="170" cy="46"/>
                </a:xfrm>
                <a:custGeom>
                  <a:avLst/>
                  <a:gdLst/>
                  <a:ahLst/>
                  <a:cxnLst>
                    <a:cxn ang="0">
                      <a:pos x="169" y="15"/>
                    </a:cxn>
                    <a:cxn ang="0">
                      <a:pos x="169" y="0"/>
                    </a:cxn>
                    <a:cxn ang="0">
                      <a:pos x="0" y="31"/>
                    </a:cxn>
                    <a:cxn ang="0">
                      <a:pos x="0" y="45"/>
                    </a:cxn>
                    <a:cxn ang="0">
                      <a:pos x="169" y="15"/>
                    </a:cxn>
                  </a:cxnLst>
                  <a:rect l="0" t="0" r="r" b="b"/>
                  <a:pathLst>
                    <a:path w="170" h="46">
                      <a:moveTo>
                        <a:pt x="169" y="15"/>
                      </a:moveTo>
                      <a:lnTo>
                        <a:pt x="169" y="0"/>
                      </a:lnTo>
                      <a:lnTo>
                        <a:pt x="0" y="31"/>
                      </a:lnTo>
                      <a:lnTo>
                        <a:pt x="0" y="45"/>
                      </a:lnTo>
                      <a:lnTo>
                        <a:pt x="169" y="15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2" name="Freeform 92"/>
                <p:cNvSpPr>
                  <a:spLocks noChangeAspect="1"/>
                </p:cNvSpPr>
                <p:nvPr/>
              </p:nvSpPr>
              <p:spPr bwMode="auto">
                <a:xfrm>
                  <a:off x="569" y="1794"/>
                  <a:ext cx="170" cy="43"/>
                </a:xfrm>
                <a:custGeom>
                  <a:avLst/>
                  <a:gdLst/>
                  <a:ahLst/>
                  <a:cxnLst>
                    <a:cxn ang="0">
                      <a:pos x="169" y="17"/>
                    </a:cxn>
                    <a:cxn ang="0">
                      <a:pos x="169" y="0"/>
                    </a:cxn>
                    <a:cxn ang="0">
                      <a:pos x="0" y="27"/>
                    </a:cxn>
                    <a:cxn ang="0">
                      <a:pos x="0" y="42"/>
                    </a:cxn>
                    <a:cxn ang="0">
                      <a:pos x="169" y="17"/>
                    </a:cxn>
                  </a:cxnLst>
                  <a:rect l="0" t="0" r="r" b="b"/>
                  <a:pathLst>
                    <a:path w="170" h="43">
                      <a:moveTo>
                        <a:pt x="169" y="17"/>
                      </a:moveTo>
                      <a:lnTo>
                        <a:pt x="169" y="0"/>
                      </a:lnTo>
                      <a:lnTo>
                        <a:pt x="0" y="27"/>
                      </a:lnTo>
                      <a:lnTo>
                        <a:pt x="0" y="42"/>
                      </a:lnTo>
                      <a:lnTo>
                        <a:pt x="169" y="17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3" name="Freeform 93"/>
                <p:cNvSpPr>
                  <a:spLocks noChangeAspect="1"/>
                </p:cNvSpPr>
                <p:nvPr/>
              </p:nvSpPr>
              <p:spPr bwMode="auto">
                <a:xfrm>
                  <a:off x="569" y="1830"/>
                  <a:ext cx="170" cy="38"/>
                </a:xfrm>
                <a:custGeom>
                  <a:avLst/>
                  <a:gdLst/>
                  <a:ahLst/>
                  <a:cxnLst>
                    <a:cxn ang="0">
                      <a:pos x="169" y="17"/>
                    </a:cxn>
                    <a:cxn ang="0">
                      <a:pos x="169" y="0"/>
                    </a:cxn>
                    <a:cxn ang="0">
                      <a:pos x="0" y="22"/>
                    </a:cxn>
                    <a:cxn ang="0">
                      <a:pos x="0" y="37"/>
                    </a:cxn>
                    <a:cxn ang="0">
                      <a:pos x="169" y="17"/>
                    </a:cxn>
                  </a:cxnLst>
                  <a:rect l="0" t="0" r="r" b="b"/>
                  <a:pathLst>
                    <a:path w="170" h="38">
                      <a:moveTo>
                        <a:pt x="169" y="17"/>
                      </a:moveTo>
                      <a:lnTo>
                        <a:pt x="169" y="0"/>
                      </a:lnTo>
                      <a:lnTo>
                        <a:pt x="0" y="22"/>
                      </a:lnTo>
                      <a:lnTo>
                        <a:pt x="0" y="37"/>
                      </a:lnTo>
                      <a:lnTo>
                        <a:pt x="169" y="17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4" name="Freeform 94"/>
                <p:cNvSpPr>
                  <a:spLocks noChangeAspect="1"/>
                </p:cNvSpPr>
                <p:nvPr/>
              </p:nvSpPr>
              <p:spPr bwMode="auto">
                <a:xfrm>
                  <a:off x="569" y="1864"/>
                  <a:ext cx="170" cy="35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19"/>
                    </a:cxn>
                    <a:cxn ang="0">
                      <a:pos x="0" y="34"/>
                    </a:cxn>
                    <a:cxn ang="0">
                      <a:pos x="169" y="16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0" h="35">
                      <a:moveTo>
                        <a:pt x="169" y="0"/>
                      </a:moveTo>
                      <a:lnTo>
                        <a:pt x="0" y="19"/>
                      </a:lnTo>
                      <a:lnTo>
                        <a:pt x="0" y="34"/>
                      </a:lnTo>
                      <a:lnTo>
                        <a:pt x="169" y="16"/>
                      </a:lnTo>
                      <a:lnTo>
                        <a:pt x="169" y="0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5" name="Freeform 95"/>
                <p:cNvSpPr>
                  <a:spLocks noChangeAspect="1"/>
                </p:cNvSpPr>
                <p:nvPr/>
              </p:nvSpPr>
              <p:spPr bwMode="auto">
                <a:xfrm>
                  <a:off x="569" y="1899"/>
                  <a:ext cx="170" cy="31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169" y="18"/>
                    </a:cxn>
                    <a:cxn ang="0">
                      <a:pos x="169" y="0"/>
                    </a:cxn>
                    <a:cxn ang="0">
                      <a:pos x="0" y="13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70" h="31">
                      <a:moveTo>
                        <a:pt x="0" y="30"/>
                      </a:moveTo>
                      <a:lnTo>
                        <a:pt x="169" y="18"/>
                      </a:lnTo>
                      <a:lnTo>
                        <a:pt x="169" y="0"/>
                      </a:lnTo>
                      <a:lnTo>
                        <a:pt x="0" y="13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6" name="Freeform 96"/>
                <p:cNvSpPr>
                  <a:spLocks noChangeAspect="1"/>
                </p:cNvSpPr>
                <p:nvPr/>
              </p:nvSpPr>
              <p:spPr bwMode="auto">
                <a:xfrm>
                  <a:off x="687" y="1709"/>
                  <a:ext cx="29" cy="22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28" y="226"/>
                    </a:cxn>
                    <a:cxn ang="0">
                      <a:pos x="0" y="226"/>
                    </a:cxn>
                    <a:cxn ang="0">
                      <a:pos x="0" y="6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29" h="227">
                      <a:moveTo>
                        <a:pt x="28" y="0"/>
                      </a:moveTo>
                      <a:lnTo>
                        <a:pt x="28" y="226"/>
                      </a:lnTo>
                      <a:lnTo>
                        <a:pt x="0" y="226"/>
                      </a:lnTo>
                      <a:lnTo>
                        <a:pt x="0" y="6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7" name="Freeform 97"/>
                <p:cNvSpPr>
                  <a:spLocks noChangeAspect="1"/>
                </p:cNvSpPr>
                <p:nvPr/>
              </p:nvSpPr>
              <p:spPr bwMode="auto">
                <a:xfrm>
                  <a:off x="680" y="1711"/>
                  <a:ext cx="31" cy="226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0" y="224"/>
                    </a:cxn>
                    <a:cxn ang="0">
                      <a:pos x="0" y="225"/>
                    </a:cxn>
                    <a:cxn ang="0">
                      <a:pos x="0" y="5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1" h="226">
                      <a:moveTo>
                        <a:pt x="30" y="0"/>
                      </a:moveTo>
                      <a:lnTo>
                        <a:pt x="30" y="224"/>
                      </a:lnTo>
                      <a:lnTo>
                        <a:pt x="0" y="225"/>
                      </a:lnTo>
                      <a:lnTo>
                        <a:pt x="0" y="5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E0E0E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8" name="Freeform 98"/>
                <p:cNvSpPr>
                  <a:spLocks noChangeAspect="1"/>
                </p:cNvSpPr>
                <p:nvPr/>
              </p:nvSpPr>
              <p:spPr bwMode="auto">
                <a:xfrm>
                  <a:off x="640" y="1722"/>
                  <a:ext cx="31" cy="217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0" y="215"/>
                    </a:cxn>
                    <a:cxn ang="0">
                      <a:pos x="0" y="216"/>
                    </a:cxn>
                    <a:cxn ang="0">
                      <a:pos x="0" y="6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1" h="217">
                      <a:moveTo>
                        <a:pt x="30" y="0"/>
                      </a:moveTo>
                      <a:lnTo>
                        <a:pt x="30" y="215"/>
                      </a:lnTo>
                      <a:lnTo>
                        <a:pt x="0" y="216"/>
                      </a:lnTo>
                      <a:lnTo>
                        <a:pt x="0" y="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9" name="Freeform 99"/>
                <p:cNvSpPr>
                  <a:spLocks noChangeAspect="1"/>
                </p:cNvSpPr>
                <p:nvPr/>
              </p:nvSpPr>
              <p:spPr bwMode="auto">
                <a:xfrm>
                  <a:off x="635" y="1724"/>
                  <a:ext cx="30" cy="215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29" y="213"/>
                    </a:cxn>
                    <a:cxn ang="0">
                      <a:pos x="0" y="214"/>
                    </a:cxn>
                    <a:cxn ang="0">
                      <a:pos x="0" y="4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30" h="215">
                      <a:moveTo>
                        <a:pt x="29" y="0"/>
                      </a:moveTo>
                      <a:lnTo>
                        <a:pt x="29" y="213"/>
                      </a:lnTo>
                      <a:lnTo>
                        <a:pt x="0" y="214"/>
                      </a:lnTo>
                      <a:lnTo>
                        <a:pt x="0" y="4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E0E0E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0" name="Freeform 100"/>
                <p:cNvSpPr>
                  <a:spLocks noChangeAspect="1"/>
                </p:cNvSpPr>
                <p:nvPr/>
              </p:nvSpPr>
              <p:spPr bwMode="auto">
                <a:xfrm>
                  <a:off x="595" y="1732"/>
                  <a:ext cx="29" cy="20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28" y="207"/>
                    </a:cxn>
                    <a:cxn ang="0">
                      <a:pos x="0" y="208"/>
                    </a:cxn>
                    <a:cxn ang="0">
                      <a:pos x="0" y="6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29" h="209">
                      <a:moveTo>
                        <a:pt x="28" y="0"/>
                      </a:moveTo>
                      <a:lnTo>
                        <a:pt x="28" y="207"/>
                      </a:lnTo>
                      <a:lnTo>
                        <a:pt x="0" y="208"/>
                      </a:lnTo>
                      <a:lnTo>
                        <a:pt x="0" y="6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1" name="Freeform 101"/>
                <p:cNvSpPr>
                  <a:spLocks noChangeAspect="1"/>
                </p:cNvSpPr>
                <p:nvPr/>
              </p:nvSpPr>
              <p:spPr bwMode="auto">
                <a:xfrm>
                  <a:off x="592" y="1736"/>
                  <a:ext cx="29" cy="205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28" y="204"/>
                    </a:cxn>
                    <a:cxn ang="0">
                      <a:pos x="0" y="204"/>
                    </a:cxn>
                    <a:cxn ang="0">
                      <a:pos x="0" y="4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29" h="205">
                      <a:moveTo>
                        <a:pt x="28" y="0"/>
                      </a:moveTo>
                      <a:lnTo>
                        <a:pt x="28" y="204"/>
                      </a:lnTo>
                      <a:lnTo>
                        <a:pt x="0" y="204"/>
                      </a:lnTo>
                      <a:lnTo>
                        <a:pt x="0" y="4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E0E0E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89" name="Group 102"/>
              <p:cNvGrpSpPr>
                <a:grpSpLocks noChangeAspect="1"/>
              </p:cNvGrpSpPr>
              <p:nvPr/>
            </p:nvGrpSpPr>
            <p:grpSpPr bwMode="auto">
              <a:xfrm>
                <a:off x="490" y="1931"/>
                <a:ext cx="330" cy="115"/>
                <a:chOff x="490" y="1931"/>
                <a:chExt cx="330" cy="115"/>
              </a:xfrm>
            </p:grpSpPr>
            <p:sp>
              <p:nvSpPr>
                <p:cNvPr id="90" name="Freeform 103"/>
                <p:cNvSpPr>
                  <a:spLocks noChangeAspect="1"/>
                </p:cNvSpPr>
                <p:nvPr/>
              </p:nvSpPr>
              <p:spPr bwMode="auto">
                <a:xfrm>
                  <a:off x="739" y="1931"/>
                  <a:ext cx="81" cy="62"/>
                </a:xfrm>
                <a:custGeom>
                  <a:avLst/>
                  <a:gdLst/>
                  <a:ahLst/>
                  <a:cxnLst>
                    <a:cxn ang="0">
                      <a:pos x="80" y="57"/>
                    </a:cxn>
                    <a:cxn ang="0">
                      <a:pos x="0" y="61"/>
                    </a:cxn>
                    <a:cxn ang="0">
                      <a:pos x="0" y="1"/>
                    </a:cxn>
                    <a:cxn ang="0">
                      <a:pos x="80" y="0"/>
                    </a:cxn>
                    <a:cxn ang="0">
                      <a:pos x="80" y="57"/>
                    </a:cxn>
                  </a:cxnLst>
                  <a:rect l="0" t="0" r="r" b="b"/>
                  <a:pathLst>
                    <a:path w="81" h="62">
                      <a:moveTo>
                        <a:pt x="80" y="57"/>
                      </a:moveTo>
                      <a:lnTo>
                        <a:pt x="0" y="61"/>
                      </a:lnTo>
                      <a:lnTo>
                        <a:pt x="0" y="1"/>
                      </a:lnTo>
                      <a:lnTo>
                        <a:pt x="80" y="0"/>
                      </a:lnTo>
                      <a:lnTo>
                        <a:pt x="80" y="57"/>
                      </a:lnTo>
                    </a:path>
                  </a:pathLst>
                </a:custGeom>
                <a:solidFill>
                  <a:srgbClr val="91919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91" name="Group 104"/>
                <p:cNvGrpSpPr>
                  <a:grpSpLocks noChangeAspect="1"/>
                </p:cNvGrpSpPr>
                <p:nvPr/>
              </p:nvGrpSpPr>
              <p:grpSpPr bwMode="auto">
                <a:xfrm>
                  <a:off x="490" y="1984"/>
                  <a:ext cx="272" cy="62"/>
                  <a:chOff x="490" y="1984"/>
                  <a:chExt cx="272" cy="62"/>
                </a:xfrm>
              </p:grpSpPr>
              <p:sp>
                <p:nvSpPr>
                  <p:cNvPr id="100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490" y="1989"/>
                    <a:ext cx="30" cy="4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42"/>
                      </a:cxn>
                      <a:cxn ang="0">
                        <a:pos x="29" y="43"/>
                      </a:cxn>
                      <a:cxn ang="0">
                        <a:pos x="29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30" h="44">
                        <a:moveTo>
                          <a:pt x="0" y="1"/>
                        </a:moveTo>
                        <a:lnTo>
                          <a:pt x="0" y="42"/>
                        </a:lnTo>
                        <a:lnTo>
                          <a:pt x="29" y="43"/>
                        </a:lnTo>
                        <a:lnTo>
                          <a:pt x="29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A0A0A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1" name="Freeform 106"/>
                  <p:cNvSpPr>
                    <a:spLocks noChangeAspect="1"/>
                  </p:cNvSpPr>
                  <p:nvPr/>
                </p:nvSpPr>
                <p:spPr bwMode="auto">
                  <a:xfrm>
                    <a:off x="732" y="1990"/>
                    <a:ext cx="30" cy="56"/>
                  </a:xfrm>
                  <a:custGeom>
                    <a:avLst/>
                    <a:gdLst/>
                    <a:ahLst/>
                    <a:cxnLst>
                      <a:cxn ang="0">
                        <a:pos x="29" y="0"/>
                      </a:cxn>
                      <a:cxn ang="0">
                        <a:pos x="29" y="55"/>
                      </a:cxn>
                      <a:cxn ang="0">
                        <a:pos x="15" y="55"/>
                      </a:cxn>
                      <a:cxn ang="0">
                        <a:pos x="3" y="55"/>
                      </a:cxn>
                      <a:cxn ang="0">
                        <a:pos x="0" y="55"/>
                      </a:cxn>
                      <a:cxn ang="0">
                        <a:pos x="0" y="0"/>
                      </a:cxn>
                      <a:cxn ang="0">
                        <a:pos x="29" y="0"/>
                      </a:cxn>
                    </a:cxnLst>
                    <a:rect l="0" t="0" r="r" b="b"/>
                    <a:pathLst>
                      <a:path w="30" h="56">
                        <a:moveTo>
                          <a:pt x="29" y="0"/>
                        </a:moveTo>
                        <a:lnTo>
                          <a:pt x="29" y="55"/>
                        </a:lnTo>
                        <a:lnTo>
                          <a:pt x="15" y="55"/>
                        </a:lnTo>
                        <a:lnTo>
                          <a:pt x="3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lnTo>
                          <a:pt x="29" y="0"/>
                        </a:lnTo>
                      </a:path>
                    </a:pathLst>
                  </a:custGeom>
                  <a:solidFill>
                    <a:srgbClr val="A0A0A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2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635" y="1985"/>
                    <a:ext cx="29" cy="57"/>
                  </a:xfrm>
                  <a:custGeom>
                    <a:avLst/>
                    <a:gdLst/>
                    <a:ahLst/>
                    <a:cxnLst>
                      <a:cxn ang="0">
                        <a:pos x="28" y="3"/>
                      </a:cxn>
                      <a:cxn ang="0">
                        <a:pos x="28" y="56"/>
                      </a:cxn>
                      <a:cxn ang="0">
                        <a:pos x="0" y="55"/>
                      </a:cxn>
                      <a:cxn ang="0">
                        <a:pos x="0" y="0"/>
                      </a:cxn>
                      <a:cxn ang="0">
                        <a:pos x="28" y="3"/>
                      </a:cxn>
                    </a:cxnLst>
                    <a:rect l="0" t="0" r="r" b="b"/>
                    <a:pathLst>
                      <a:path w="29" h="57">
                        <a:moveTo>
                          <a:pt x="28" y="3"/>
                        </a:moveTo>
                        <a:lnTo>
                          <a:pt x="28" y="56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lnTo>
                          <a:pt x="28" y="3"/>
                        </a:lnTo>
                      </a:path>
                    </a:pathLst>
                  </a:custGeom>
                  <a:solidFill>
                    <a:srgbClr val="A0A0A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3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562" y="1985"/>
                    <a:ext cx="30" cy="53"/>
                  </a:xfrm>
                  <a:custGeom>
                    <a:avLst/>
                    <a:gdLst/>
                    <a:ahLst/>
                    <a:cxnLst>
                      <a:cxn ang="0">
                        <a:pos x="29" y="5"/>
                      </a:cxn>
                      <a:cxn ang="0">
                        <a:pos x="29" y="52"/>
                      </a:cxn>
                      <a:cxn ang="0">
                        <a:pos x="0" y="51"/>
                      </a:cxn>
                      <a:cxn ang="0">
                        <a:pos x="0" y="0"/>
                      </a:cxn>
                      <a:cxn ang="0">
                        <a:pos x="29" y="5"/>
                      </a:cxn>
                    </a:cxnLst>
                    <a:rect l="0" t="0" r="r" b="b"/>
                    <a:pathLst>
                      <a:path w="30" h="53">
                        <a:moveTo>
                          <a:pt x="29" y="5"/>
                        </a:moveTo>
                        <a:lnTo>
                          <a:pt x="29" y="52"/>
                        </a:lnTo>
                        <a:lnTo>
                          <a:pt x="0" y="51"/>
                        </a:lnTo>
                        <a:lnTo>
                          <a:pt x="0" y="0"/>
                        </a:lnTo>
                        <a:lnTo>
                          <a:pt x="29" y="5"/>
                        </a:lnTo>
                      </a:path>
                    </a:pathLst>
                  </a:custGeom>
                  <a:solidFill>
                    <a:srgbClr val="A0A0A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4" name="Freeform 109"/>
                  <p:cNvSpPr>
                    <a:spLocks noChangeAspect="1"/>
                  </p:cNvSpPr>
                  <p:nvPr/>
                </p:nvSpPr>
                <p:spPr bwMode="auto">
                  <a:xfrm>
                    <a:off x="490" y="1990"/>
                    <a:ext cx="30" cy="21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3"/>
                      </a:cxn>
                      <a:cxn ang="0">
                        <a:pos x="29" y="20"/>
                      </a:cxn>
                      <a:cxn ang="0">
                        <a:pos x="29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30" h="21">
                        <a:moveTo>
                          <a:pt x="0" y="2"/>
                        </a:moveTo>
                        <a:lnTo>
                          <a:pt x="0" y="13"/>
                        </a:lnTo>
                        <a:lnTo>
                          <a:pt x="29" y="20"/>
                        </a:lnTo>
                        <a:lnTo>
                          <a:pt x="29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5" name="Freeform 110"/>
                  <p:cNvSpPr>
                    <a:spLocks noChangeAspect="1"/>
                  </p:cNvSpPr>
                  <p:nvPr/>
                </p:nvSpPr>
                <p:spPr bwMode="auto">
                  <a:xfrm>
                    <a:off x="562" y="1984"/>
                    <a:ext cx="30" cy="22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0" y="16"/>
                      </a:cxn>
                      <a:cxn ang="0">
                        <a:pos x="29" y="21"/>
                      </a:cxn>
                      <a:cxn ang="0">
                        <a:pos x="29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30" h="22">
                        <a:moveTo>
                          <a:pt x="0" y="7"/>
                        </a:moveTo>
                        <a:lnTo>
                          <a:pt x="0" y="16"/>
                        </a:lnTo>
                        <a:lnTo>
                          <a:pt x="29" y="21"/>
                        </a:lnTo>
                        <a:lnTo>
                          <a:pt x="29" y="0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6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635" y="1985"/>
                    <a:ext cx="29" cy="25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0" y="18"/>
                      </a:cxn>
                      <a:cxn ang="0">
                        <a:pos x="28" y="24"/>
                      </a:cxn>
                      <a:cxn ang="0">
                        <a:pos x="28" y="0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29" h="25">
                        <a:moveTo>
                          <a:pt x="0" y="6"/>
                        </a:moveTo>
                        <a:lnTo>
                          <a:pt x="0" y="18"/>
                        </a:lnTo>
                        <a:lnTo>
                          <a:pt x="28" y="24"/>
                        </a:lnTo>
                        <a:lnTo>
                          <a:pt x="28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7" name="Freeform 112"/>
                  <p:cNvSpPr>
                    <a:spLocks noChangeAspect="1"/>
                  </p:cNvSpPr>
                  <p:nvPr/>
                </p:nvSpPr>
                <p:spPr bwMode="auto">
                  <a:xfrm>
                    <a:off x="732" y="1986"/>
                    <a:ext cx="30" cy="2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0" y="17"/>
                      </a:cxn>
                      <a:cxn ang="0">
                        <a:pos x="29" y="23"/>
                      </a:cxn>
                      <a:cxn ang="0">
                        <a:pos x="29" y="0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0" h="24">
                        <a:moveTo>
                          <a:pt x="0" y="5"/>
                        </a:moveTo>
                        <a:lnTo>
                          <a:pt x="0" y="17"/>
                        </a:lnTo>
                        <a:lnTo>
                          <a:pt x="29" y="23"/>
                        </a:lnTo>
                        <a:lnTo>
                          <a:pt x="29" y="0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92" name="Freeform 113"/>
                <p:cNvSpPr>
                  <a:spLocks noChangeAspect="1"/>
                </p:cNvSpPr>
                <p:nvPr/>
              </p:nvSpPr>
              <p:spPr bwMode="auto">
                <a:xfrm>
                  <a:off x="490" y="1932"/>
                  <a:ext cx="251" cy="61"/>
                </a:xfrm>
                <a:custGeom>
                  <a:avLst/>
                  <a:gdLst/>
                  <a:ahLst/>
                  <a:cxnLst>
                    <a:cxn ang="0">
                      <a:pos x="250" y="60"/>
                    </a:cxn>
                    <a:cxn ang="0">
                      <a:pos x="0" y="60"/>
                    </a:cxn>
                    <a:cxn ang="0">
                      <a:pos x="0" y="8"/>
                    </a:cxn>
                    <a:cxn ang="0">
                      <a:pos x="250" y="0"/>
                    </a:cxn>
                    <a:cxn ang="0">
                      <a:pos x="250" y="60"/>
                    </a:cxn>
                  </a:cxnLst>
                  <a:rect l="0" t="0" r="r" b="b"/>
                  <a:pathLst>
                    <a:path w="251" h="61">
                      <a:moveTo>
                        <a:pt x="250" y="60"/>
                      </a:moveTo>
                      <a:lnTo>
                        <a:pt x="0" y="60"/>
                      </a:lnTo>
                      <a:lnTo>
                        <a:pt x="0" y="8"/>
                      </a:lnTo>
                      <a:lnTo>
                        <a:pt x="250" y="0"/>
                      </a:lnTo>
                      <a:lnTo>
                        <a:pt x="250" y="60"/>
                      </a:lnTo>
                    </a:path>
                  </a:pathLst>
                </a:custGeom>
                <a:solidFill>
                  <a:srgbClr val="CECECE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93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755" y="1990"/>
                  <a:ext cx="63" cy="47"/>
                  <a:chOff x="755" y="1990"/>
                  <a:chExt cx="63" cy="47"/>
                </a:xfrm>
              </p:grpSpPr>
              <p:sp>
                <p:nvSpPr>
                  <p:cNvPr id="94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755" y="1990"/>
                    <a:ext cx="63" cy="47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1"/>
                      </a:cxn>
                      <a:cxn ang="0">
                        <a:pos x="0" y="46"/>
                      </a:cxn>
                      <a:cxn ang="0">
                        <a:pos x="62" y="45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3" h="47">
                        <a:moveTo>
                          <a:pt x="62" y="0"/>
                        </a:moveTo>
                        <a:lnTo>
                          <a:pt x="0" y="1"/>
                        </a:lnTo>
                        <a:lnTo>
                          <a:pt x="0" y="46"/>
                        </a:lnTo>
                        <a:lnTo>
                          <a:pt x="62" y="45"/>
                        </a:lnTo>
                        <a:lnTo>
                          <a:pt x="62" y="0"/>
                        </a:lnTo>
                      </a:path>
                    </a:pathLst>
                  </a:custGeom>
                  <a:solidFill>
                    <a:srgbClr val="60606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95" name="Group 1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82" y="1991"/>
                    <a:ext cx="32" cy="44"/>
                    <a:chOff x="782" y="1991"/>
                    <a:chExt cx="32" cy="44"/>
                  </a:xfrm>
                </p:grpSpPr>
                <p:sp>
                  <p:nvSpPr>
                    <p:cNvPr id="96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82" y="1991"/>
                      <a:ext cx="0" cy="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20202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97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85" y="2010"/>
                      <a:ext cx="2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20202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98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00" y="2011"/>
                      <a:ext cx="0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20202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99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85" y="2034"/>
                      <a:ext cx="2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ECECE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</p:grpSp>
      <p:sp>
        <p:nvSpPr>
          <p:cNvPr id="165" name="TextBox 164"/>
          <p:cNvSpPr txBox="1"/>
          <p:nvPr/>
        </p:nvSpPr>
        <p:spPr>
          <a:xfrm>
            <a:off x="1738282" y="4544844"/>
            <a:ext cx="1107996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latin typeface="+mn-ea"/>
              </a:rPr>
              <a:t>현실세계</a:t>
            </a:r>
          </a:p>
        </p:txBody>
      </p:sp>
      <p:pic>
        <p:nvPicPr>
          <p:cNvPr id="11" name="Picture 104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8312" y="3596219"/>
            <a:ext cx="812587" cy="99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" name="TextBox 165"/>
          <p:cNvSpPr txBox="1"/>
          <p:nvPr/>
        </p:nvSpPr>
        <p:spPr>
          <a:xfrm>
            <a:off x="3524232" y="45947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latin typeface="+mn-ea"/>
              </a:rPr>
              <a:t>데이터</a:t>
            </a:r>
          </a:p>
        </p:txBody>
      </p:sp>
      <p:sp>
        <p:nvSpPr>
          <p:cNvPr id="219" name="직사각형 218"/>
          <p:cNvSpPr/>
          <p:nvPr/>
        </p:nvSpPr>
        <p:spPr>
          <a:xfrm>
            <a:off x="4881555" y="4667788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저장</a:t>
            </a:r>
          </a:p>
        </p:txBody>
      </p:sp>
      <p:sp>
        <p:nvSpPr>
          <p:cNvPr id="220" name="직사각형 219"/>
          <p:cNvSpPr/>
          <p:nvPr/>
        </p:nvSpPr>
        <p:spPr>
          <a:xfrm>
            <a:off x="5881687" y="4667788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검색</a:t>
            </a:r>
          </a:p>
        </p:txBody>
      </p:sp>
      <p:grpSp>
        <p:nvGrpSpPr>
          <p:cNvPr id="198" name="그룹 197"/>
          <p:cNvGrpSpPr/>
          <p:nvPr/>
        </p:nvGrpSpPr>
        <p:grpSpPr>
          <a:xfrm>
            <a:off x="4911245" y="3596218"/>
            <a:ext cx="1361564" cy="2359420"/>
            <a:chOff x="3387245" y="2643182"/>
            <a:chExt cx="1361564" cy="2359420"/>
          </a:xfrm>
        </p:grpSpPr>
        <p:sp>
          <p:nvSpPr>
            <p:cNvPr id="259" name="Freeform 151"/>
            <p:cNvSpPr>
              <a:spLocks/>
            </p:cNvSpPr>
            <p:nvPr/>
          </p:nvSpPr>
          <p:spPr bwMode="auto">
            <a:xfrm>
              <a:off x="3757933" y="2643182"/>
              <a:ext cx="976619" cy="1017682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40" y="3"/>
                </a:cxn>
                <a:cxn ang="0">
                  <a:pos x="101" y="0"/>
                </a:cxn>
                <a:cxn ang="0">
                  <a:pos x="132" y="7"/>
                </a:cxn>
                <a:cxn ang="0">
                  <a:pos x="132" y="57"/>
                </a:cxn>
                <a:cxn ang="0">
                  <a:pos x="123" y="98"/>
                </a:cxn>
                <a:cxn ang="0">
                  <a:pos x="113" y="100"/>
                </a:cxn>
                <a:cxn ang="0">
                  <a:pos x="123" y="128"/>
                </a:cxn>
                <a:cxn ang="0">
                  <a:pos x="114" y="158"/>
                </a:cxn>
                <a:cxn ang="0">
                  <a:pos x="124" y="159"/>
                </a:cxn>
                <a:cxn ang="0">
                  <a:pos x="136" y="197"/>
                </a:cxn>
                <a:cxn ang="0">
                  <a:pos x="130" y="202"/>
                </a:cxn>
                <a:cxn ang="0">
                  <a:pos x="5" y="203"/>
                </a:cxn>
                <a:cxn ang="0">
                  <a:pos x="0" y="195"/>
                </a:cxn>
                <a:cxn ang="0">
                  <a:pos x="17" y="158"/>
                </a:cxn>
                <a:cxn ang="0">
                  <a:pos x="27" y="158"/>
                </a:cxn>
                <a:cxn ang="0">
                  <a:pos x="14" y="129"/>
                </a:cxn>
                <a:cxn ang="0">
                  <a:pos x="27" y="109"/>
                </a:cxn>
                <a:cxn ang="0">
                  <a:pos x="25" y="102"/>
                </a:cxn>
                <a:cxn ang="0">
                  <a:pos x="17" y="100"/>
                </a:cxn>
                <a:cxn ang="0">
                  <a:pos x="7" y="59"/>
                </a:cxn>
                <a:cxn ang="0">
                  <a:pos x="5" y="13"/>
                </a:cxn>
              </a:cxnLst>
              <a:rect l="0" t="0" r="r" b="b"/>
              <a:pathLst>
                <a:path w="137" h="204">
                  <a:moveTo>
                    <a:pt x="5" y="13"/>
                  </a:moveTo>
                  <a:lnTo>
                    <a:pt x="40" y="3"/>
                  </a:lnTo>
                  <a:lnTo>
                    <a:pt x="101" y="0"/>
                  </a:lnTo>
                  <a:lnTo>
                    <a:pt x="132" y="7"/>
                  </a:lnTo>
                  <a:lnTo>
                    <a:pt x="132" y="57"/>
                  </a:lnTo>
                  <a:lnTo>
                    <a:pt x="123" y="98"/>
                  </a:lnTo>
                  <a:lnTo>
                    <a:pt x="113" y="100"/>
                  </a:lnTo>
                  <a:lnTo>
                    <a:pt x="123" y="128"/>
                  </a:lnTo>
                  <a:lnTo>
                    <a:pt x="114" y="158"/>
                  </a:lnTo>
                  <a:lnTo>
                    <a:pt x="124" y="159"/>
                  </a:lnTo>
                  <a:lnTo>
                    <a:pt x="136" y="197"/>
                  </a:lnTo>
                  <a:lnTo>
                    <a:pt x="130" y="202"/>
                  </a:lnTo>
                  <a:lnTo>
                    <a:pt x="5" y="203"/>
                  </a:lnTo>
                  <a:lnTo>
                    <a:pt x="0" y="195"/>
                  </a:lnTo>
                  <a:lnTo>
                    <a:pt x="17" y="158"/>
                  </a:lnTo>
                  <a:lnTo>
                    <a:pt x="27" y="158"/>
                  </a:lnTo>
                  <a:lnTo>
                    <a:pt x="14" y="129"/>
                  </a:lnTo>
                  <a:lnTo>
                    <a:pt x="27" y="109"/>
                  </a:lnTo>
                  <a:lnTo>
                    <a:pt x="25" y="102"/>
                  </a:lnTo>
                  <a:lnTo>
                    <a:pt x="17" y="100"/>
                  </a:lnTo>
                  <a:lnTo>
                    <a:pt x="7" y="59"/>
                  </a:lnTo>
                  <a:lnTo>
                    <a:pt x="5" y="1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0" name="Freeform 152"/>
            <p:cNvSpPr>
              <a:spLocks/>
            </p:cNvSpPr>
            <p:nvPr/>
          </p:nvSpPr>
          <p:spPr bwMode="auto">
            <a:xfrm>
              <a:off x="3750804" y="2673114"/>
              <a:ext cx="962362" cy="992739"/>
            </a:xfrm>
            <a:custGeom>
              <a:avLst/>
              <a:gdLst/>
              <a:ahLst/>
              <a:cxnLst>
                <a:cxn ang="0">
                  <a:pos x="131" y="6"/>
                </a:cxn>
                <a:cxn ang="0">
                  <a:pos x="98" y="0"/>
                </a:cxn>
                <a:cxn ang="0">
                  <a:pos x="44" y="2"/>
                </a:cxn>
                <a:cxn ang="0">
                  <a:pos x="7" y="7"/>
                </a:cxn>
                <a:cxn ang="0">
                  <a:pos x="6" y="40"/>
                </a:cxn>
                <a:cxn ang="0">
                  <a:pos x="18" y="96"/>
                </a:cxn>
                <a:cxn ang="0">
                  <a:pos x="26" y="98"/>
                </a:cxn>
                <a:cxn ang="0">
                  <a:pos x="15" y="126"/>
                </a:cxn>
                <a:cxn ang="0">
                  <a:pos x="26" y="154"/>
                </a:cxn>
                <a:cxn ang="0">
                  <a:pos x="17" y="154"/>
                </a:cxn>
                <a:cxn ang="0">
                  <a:pos x="0" y="186"/>
                </a:cxn>
                <a:cxn ang="0">
                  <a:pos x="2" y="194"/>
                </a:cxn>
                <a:cxn ang="0">
                  <a:pos x="130" y="198"/>
                </a:cxn>
                <a:cxn ang="0">
                  <a:pos x="134" y="189"/>
                </a:cxn>
                <a:cxn ang="0">
                  <a:pos x="122" y="156"/>
                </a:cxn>
                <a:cxn ang="0">
                  <a:pos x="107" y="155"/>
                </a:cxn>
                <a:cxn ang="0">
                  <a:pos x="120" y="125"/>
                </a:cxn>
                <a:cxn ang="0">
                  <a:pos x="89" y="126"/>
                </a:cxn>
                <a:cxn ang="0">
                  <a:pos x="118" y="120"/>
                </a:cxn>
                <a:cxn ang="0">
                  <a:pos x="113" y="93"/>
                </a:cxn>
                <a:cxn ang="0">
                  <a:pos x="122" y="91"/>
                </a:cxn>
                <a:cxn ang="0">
                  <a:pos x="129" y="46"/>
                </a:cxn>
                <a:cxn ang="0">
                  <a:pos x="131" y="6"/>
                </a:cxn>
              </a:cxnLst>
              <a:rect l="0" t="0" r="r" b="b"/>
              <a:pathLst>
                <a:path w="135" h="199">
                  <a:moveTo>
                    <a:pt x="131" y="6"/>
                  </a:moveTo>
                  <a:lnTo>
                    <a:pt x="98" y="0"/>
                  </a:lnTo>
                  <a:lnTo>
                    <a:pt x="44" y="2"/>
                  </a:lnTo>
                  <a:lnTo>
                    <a:pt x="7" y="7"/>
                  </a:lnTo>
                  <a:lnTo>
                    <a:pt x="6" y="40"/>
                  </a:lnTo>
                  <a:lnTo>
                    <a:pt x="18" y="96"/>
                  </a:lnTo>
                  <a:lnTo>
                    <a:pt x="26" y="98"/>
                  </a:lnTo>
                  <a:lnTo>
                    <a:pt x="15" y="126"/>
                  </a:lnTo>
                  <a:lnTo>
                    <a:pt x="26" y="154"/>
                  </a:lnTo>
                  <a:lnTo>
                    <a:pt x="17" y="154"/>
                  </a:lnTo>
                  <a:lnTo>
                    <a:pt x="0" y="186"/>
                  </a:lnTo>
                  <a:lnTo>
                    <a:pt x="2" y="194"/>
                  </a:lnTo>
                  <a:lnTo>
                    <a:pt x="130" y="198"/>
                  </a:lnTo>
                  <a:lnTo>
                    <a:pt x="134" y="189"/>
                  </a:lnTo>
                  <a:lnTo>
                    <a:pt x="122" y="156"/>
                  </a:lnTo>
                  <a:lnTo>
                    <a:pt x="107" y="155"/>
                  </a:lnTo>
                  <a:lnTo>
                    <a:pt x="120" y="125"/>
                  </a:lnTo>
                  <a:lnTo>
                    <a:pt x="89" y="126"/>
                  </a:lnTo>
                  <a:lnTo>
                    <a:pt x="118" y="120"/>
                  </a:lnTo>
                  <a:lnTo>
                    <a:pt x="113" y="93"/>
                  </a:lnTo>
                  <a:lnTo>
                    <a:pt x="122" y="91"/>
                  </a:lnTo>
                  <a:lnTo>
                    <a:pt x="129" y="46"/>
                  </a:lnTo>
                  <a:lnTo>
                    <a:pt x="131" y="6"/>
                  </a:lnTo>
                </a:path>
              </a:pathLst>
            </a:custGeom>
            <a:solidFill>
              <a:srgbClr val="E8D9D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1" name="Freeform 153"/>
            <p:cNvSpPr>
              <a:spLocks/>
            </p:cNvSpPr>
            <p:nvPr/>
          </p:nvSpPr>
          <p:spPr bwMode="auto">
            <a:xfrm>
              <a:off x="3394374" y="3516193"/>
              <a:ext cx="263758" cy="134693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7" y="0"/>
                </a:cxn>
                <a:cxn ang="0">
                  <a:pos x="33" y="1"/>
                </a:cxn>
                <a:cxn ang="0">
                  <a:pos x="36" y="6"/>
                </a:cxn>
                <a:cxn ang="0">
                  <a:pos x="31" y="19"/>
                </a:cxn>
                <a:cxn ang="0">
                  <a:pos x="18" y="26"/>
                </a:cxn>
                <a:cxn ang="0">
                  <a:pos x="3" y="22"/>
                </a:cxn>
                <a:cxn ang="0">
                  <a:pos x="0" y="14"/>
                </a:cxn>
                <a:cxn ang="0">
                  <a:pos x="13" y="4"/>
                </a:cxn>
              </a:cxnLst>
              <a:rect l="0" t="0" r="r" b="b"/>
              <a:pathLst>
                <a:path w="37" h="27">
                  <a:moveTo>
                    <a:pt x="13" y="4"/>
                  </a:moveTo>
                  <a:lnTo>
                    <a:pt x="17" y="0"/>
                  </a:lnTo>
                  <a:lnTo>
                    <a:pt x="33" y="1"/>
                  </a:lnTo>
                  <a:lnTo>
                    <a:pt x="36" y="6"/>
                  </a:lnTo>
                  <a:lnTo>
                    <a:pt x="31" y="19"/>
                  </a:lnTo>
                  <a:lnTo>
                    <a:pt x="18" y="26"/>
                  </a:lnTo>
                  <a:lnTo>
                    <a:pt x="3" y="22"/>
                  </a:lnTo>
                  <a:lnTo>
                    <a:pt x="0" y="14"/>
                  </a:lnTo>
                  <a:lnTo>
                    <a:pt x="13" y="4"/>
                  </a:lnTo>
                </a:path>
              </a:pathLst>
            </a:custGeom>
            <a:solidFill>
              <a:srgbClr val="E8D9D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" name="Freeform 154"/>
            <p:cNvSpPr>
              <a:spLocks/>
            </p:cNvSpPr>
            <p:nvPr/>
          </p:nvSpPr>
          <p:spPr bwMode="auto">
            <a:xfrm>
              <a:off x="3921891" y="2732977"/>
              <a:ext cx="662960" cy="349205"/>
            </a:xfrm>
            <a:custGeom>
              <a:avLst/>
              <a:gdLst/>
              <a:ahLst/>
              <a:cxnLst>
                <a:cxn ang="0">
                  <a:pos x="92" y="5"/>
                </a:cxn>
                <a:cxn ang="0">
                  <a:pos x="91" y="36"/>
                </a:cxn>
                <a:cxn ang="0">
                  <a:pos x="87" y="65"/>
                </a:cxn>
                <a:cxn ang="0">
                  <a:pos x="62" y="68"/>
                </a:cxn>
                <a:cxn ang="0">
                  <a:pos x="30" y="69"/>
                </a:cxn>
                <a:cxn ang="0">
                  <a:pos x="8" y="67"/>
                </a:cxn>
                <a:cxn ang="0">
                  <a:pos x="0" y="40"/>
                </a:cxn>
                <a:cxn ang="0">
                  <a:pos x="1" y="5"/>
                </a:cxn>
                <a:cxn ang="0">
                  <a:pos x="28" y="2"/>
                </a:cxn>
                <a:cxn ang="0">
                  <a:pos x="70" y="0"/>
                </a:cxn>
                <a:cxn ang="0">
                  <a:pos x="92" y="5"/>
                </a:cxn>
              </a:cxnLst>
              <a:rect l="0" t="0" r="r" b="b"/>
              <a:pathLst>
                <a:path w="93" h="70">
                  <a:moveTo>
                    <a:pt x="92" y="5"/>
                  </a:moveTo>
                  <a:lnTo>
                    <a:pt x="91" y="36"/>
                  </a:lnTo>
                  <a:lnTo>
                    <a:pt x="87" y="65"/>
                  </a:lnTo>
                  <a:lnTo>
                    <a:pt x="62" y="68"/>
                  </a:lnTo>
                  <a:lnTo>
                    <a:pt x="30" y="69"/>
                  </a:lnTo>
                  <a:lnTo>
                    <a:pt x="8" y="67"/>
                  </a:lnTo>
                  <a:lnTo>
                    <a:pt x="0" y="40"/>
                  </a:lnTo>
                  <a:lnTo>
                    <a:pt x="1" y="5"/>
                  </a:lnTo>
                  <a:lnTo>
                    <a:pt x="28" y="2"/>
                  </a:lnTo>
                  <a:lnTo>
                    <a:pt x="70" y="0"/>
                  </a:lnTo>
                  <a:lnTo>
                    <a:pt x="92" y="5"/>
                  </a:lnTo>
                </a:path>
              </a:pathLst>
            </a:custGeom>
            <a:solidFill>
              <a:srgbClr val="E5E5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" name="Freeform 155"/>
            <p:cNvSpPr>
              <a:spLocks/>
            </p:cNvSpPr>
            <p:nvPr/>
          </p:nvSpPr>
          <p:spPr bwMode="auto">
            <a:xfrm>
              <a:off x="3814961" y="3291705"/>
              <a:ext cx="805533" cy="234466"/>
            </a:xfrm>
            <a:custGeom>
              <a:avLst/>
              <a:gdLst/>
              <a:ahLst/>
              <a:cxnLst>
                <a:cxn ang="0">
                  <a:pos x="112" y="1"/>
                </a:cxn>
                <a:cxn ang="0">
                  <a:pos x="106" y="28"/>
                </a:cxn>
                <a:cxn ang="0">
                  <a:pos x="78" y="35"/>
                </a:cxn>
                <a:cxn ang="0">
                  <a:pos x="13" y="35"/>
                </a:cxn>
                <a:cxn ang="0">
                  <a:pos x="0" y="46"/>
                </a:cxn>
                <a:cxn ang="0">
                  <a:pos x="11" y="29"/>
                </a:cxn>
                <a:cxn ang="0">
                  <a:pos x="20" y="28"/>
                </a:cxn>
                <a:cxn ang="0">
                  <a:pos x="6" y="0"/>
                </a:cxn>
                <a:cxn ang="0">
                  <a:pos x="72" y="6"/>
                </a:cxn>
                <a:cxn ang="0">
                  <a:pos x="77" y="24"/>
                </a:cxn>
                <a:cxn ang="0">
                  <a:pos x="80" y="3"/>
                </a:cxn>
                <a:cxn ang="0">
                  <a:pos x="112" y="1"/>
                </a:cxn>
              </a:cxnLst>
              <a:rect l="0" t="0" r="r" b="b"/>
              <a:pathLst>
                <a:path w="113" h="47">
                  <a:moveTo>
                    <a:pt x="112" y="1"/>
                  </a:moveTo>
                  <a:lnTo>
                    <a:pt x="106" y="28"/>
                  </a:lnTo>
                  <a:lnTo>
                    <a:pt x="78" y="35"/>
                  </a:lnTo>
                  <a:lnTo>
                    <a:pt x="13" y="35"/>
                  </a:lnTo>
                  <a:lnTo>
                    <a:pt x="0" y="46"/>
                  </a:lnTo>
                  <a:lnTo>
                    <a:pt x="11" y="29"/>
                  </a:lnTo>
                  <a:lnTo>
                    <a:pt x="20" y="28"/>
                  </a:lnTo>
                  <a:lnTo>
                    <a:pt x="6" y="0"/>
                  </a:lnTo>
                  <a:lnTo>
                    <a:pt x="72" y="6"/>
                  </a:lnTo>
                  <a:lnTo>
                    <a:pt x="77" y="24"/>
                  </a:lnTo>
                  <a:lnTo>
                    <a:pt x="80" y="3"/>
                  </a:lnTo>
                  <a:lnTo>
                    <a:pt x="112" y="1"/>
                  </a:lnTo>
                </a:path>
              </a:pathLst>
            </a:custGeom>
            <a:solidFill>
              <a:srgbClr val="A39494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" name="Freeform 156"/>
            <p:cNvSpPr>
              <a:spLocks/>
            </p:cNvSpPr>
            <p:nvPr/>
          </p:nvSpPr>
          <p:spPr bwMode="auto">
            <a:xfrm>
              <a:off x="3765061" y="3586034"/>
              <a:ext cx="962362" cy="84807"/>
            </a:xfrm>
            <a:custGeom>
              <a:avLst/>
              <a:gdLst/>
              <a:ahLst/>
              <a:cxnLst>
                <a:cxn ang="0">
                  <a:pos x="134" y="6"/>
                </a:cxn>
                <a:cxn ang="0">
                  <a:pos x="125" y="9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1" y="13"/>
                </a:cxn>
                <a:cxn ang="0">
                  <a:pos x="8" y="16"/>
                </a:cxn>
                <a:cxn ang="0">
                  <a:pos x="130" y="15"/>
                </a:cxn>
                <a:cxn ang="0">
                  <a:pos x="134" y="6"/>
                </a:cxn>
              </a:cxnLst>
              <a:rect l="0" t="0" r="r" b="b"/>
              <a:pathLst>
                <a:path w="135" h="17">
                  <a:moveTo>
                    <a:pt x="134" y="6"/>
                  </a:moveTo>
                  <a:lnTo>
                    <a:pt x="125" y="9"/>
                  </a:lnTo>
                  <a:lnTo>
                    <a:pt x="6" y="8"/>
                  </a:lnTo>
                  <a:lnTo>
                    <a:pt x="0" y="0"/>
                  </a:lnTo>
                  <a:lnTo>
                    <a:pt x="1" y="13"/>
                  </a:lnTo>
                  <a:lnTo>
                    <a:pt x="8" y="16"/>
                  </a:lnTo>
                  <a:lnTo>
                    <a:pt x="130" y="15"/>
                  </a:lnTo>
                  <a:lnTo>
                    <a:pt x="134" y="6"/>
                  </a:lnTo>
                </a:path>
              </a:pathLst>
            </a:custGeom>
            <a:solidFill>
              <a:srgbClr val="A39494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" name="Freeform 157"/>
            <p:cNvSpPr>
              <a:spLocks/>
            </p:cNvSpPr>
            <p:nvPr/>
          </p:nvSpPr>
          <p:spPr bwMode="auto">
            <a:xfrm>
              <a:off x="3786447" y="2693068"/>
              <a:ext cx="862561" cy="553739"/>
            </a:xfrm>
            <a:custGeom>
              <a:avLst/>
              <a:gdLst/>
              <a:ahLst/>
              <a:cxnLst>
                <a:cxn ang="0">
                  <a:pos x="117" y="8"/>
                </a:cxn>
                <a:cxn ang="0">
                  <a:pos x="120" y="41"/>
                </a:cxn>
                <a:cxn ang="0">
                  <a:pos x="116" y="86"/>
                </a:cxn>
                <a:cxn ang="0">
                  <a:pos x="87" y="93"/>
                </a:cxn>
                <a:cxn ang="0">
                  <a:pos x="62" y="110"/>
                </a:cxn>
                <a:cxn ang="0">
                  <a:pos x="28" y="110"/>
                </a:cxn>
                <a:cxn ang="0">
                  <a:pos x="20" y="90"/>
                </a:cxn>
                <a:cxn ang="0">
                  <a:pos x="13" y="89"/>
                </a:cxn>
                <a:cxn ang="0">
                  <a:pos x="3" y="48"/>
                </a:cxn>
                <a:cxn ang="0">
                  <a:pos x="0" y="4"/>
                </a:cxn>
                <a:cxn ang="0">
                  <a:pos x="35" y="0"/>
                </a:cxn>
                <a:cxn ang="0">
                  <a:pos x="93" y="3"/>
                </a:cxn>
                <a:cxn ang="0">
                  <a:pos x="20" y="12"/>
                </a:cxn>
                <a:cxn ang="0">
                  <a:pos x="23" y="79"/>
                </a:cxn>
                <a:cxn ang="0">
                  <a:pos x="65" y="82"/>
                </a:cxn>
                <a:cxn ang="0">
                  <a:pos x="108" y="77"/>
                </a:cxn>
                <a:cxn ang="0">
                  <a:pos x="112" y="14"/>
                </a:cxn>
                <a:cxn ang="0">
                  <a:pos x="117" y="8"/>
                </a:cxn>
              </a:cxnLst>
              <a:rect l="0" t="0" r="r" b="b"/>
              <a:pathLst>
                <a:path w="121" h="111">
                  <a:moveTo>
                    <a:pt x="117" y="8"/>
                  </a:moveTo>
                  <a:lnTo>
                    <a:pt x="120" y="41"/>
                  </a:lnTo>
                  <a:lnTo>
                    <a:pt x="116" y="86"/>
                  </a:lnTo>
                  <a:lnTo>
                    <a:pt x="87" y="93"/>
                  </a:lnTo>
                  <a:lnTo>
                    <a:pt x="62" y="110"/>
                  </a:lnTo>
                  <a:lnTo>
                    <a:pt x="28" y="110"/>
                  </a:lnTo>
                  <a:lnTo>
                    <a:pt x="20" y="90"/>
                  </a:lnTo>
                  <a:lnTo>
                    <a:pt x="13" y="89"/>
                  </a:lnTo>
                  <a:lnTo>
                    <a:pt x="3" y="48"/>
                  </a:lnTo>
                  <a:lnTo>
                    <a:pt x="0" y="4"/>
                  </a:lnTo>
                  <a:lnTo>
                    <a:pt x="35" y="0"/>
                  </a:lnTo>
                  <a:lnTo>
                    <a:pt x="93" y="3"/>
                  </a:lnTo>
                  <a:lnTo>
                    <a:pt x="20" y="12"/>
                  </a:lnTo>
                  <a:lnTo>
                    <a:pt x="23" y="79"/>
                  </a:lnTo>
                  <a:lnTo>
                    <a:pt x="65" y="82"/>
                  </a:lnTo>
                  <a:lnTo>
                    <a:pt x="108" y="77"/>
                  </a:lnTo>
                  <a:lnTo>
                    <a:pt x="112" y="14"/>
                  </a:lnTo>
                  <a:lnTo>
                    <a:pt x="117" y="8"/>
                  </a:lnTo>
                </a:path>
              </a:pathLst>
            </a:custGeom>
            <a:solidFill>
              <a:srgbClr val="A39494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" name="Freeform 158"/>
            <p:cNvSpPr>
              <a:spLocks/>
            </p:cNvSpPr>
            <p:nvPr/>
          </p:nvSpPr>
          <p:spPr bwMode="auto">
            <a:xfrm>
              <a:off x="3943276" y="2737966"/>
              <a:ext cx="534646" cy="34421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42"/>
                </a:cxn>
                <a:cxn ang="0">
                  <a:pos x="4" y="65"/>
                </a:cxn>
                <a:cxn ang="0">
                  <a:pos x="28" y="68"/>
                </a:cxn>
                <a:cxn ang="0">
                  <a:pos x="56" y="68"/>
                </a:cxn>
                <a:cxn ang="0">
                  <a:pos x="74" y="65"/>
                </a:cxn>
                <a:cxn ang="0">
                  <a:pos x="42" y="60"/>
                </a:cxn>
                <a:cxn ang="0">
                  <a:pos x="15" y="43"/>
                </a:cxn>
                <a:cxn ang="0">
                  <a:pos x="17" y="15"/>
                </a:cxn>
                <a:cxn ang="0">
                  <a:pos x="64" y="0"/>
                </a:cxn>
                <a:cxn ang="0">
                  <a:pos x="1" y="4"/>
                </a:cxn>
              </a:cxnLst>
              <a:rect l="0" t="0" r="r" b="b"/>
              <a:pathLst>
                <a:path w="75" h="69">
                  <a:moveTo>
                    <a:pt x="1" y="4"/>
                  </a:moveTo>
                  <a:lnTo>
                    <a:pt x="0" y="42"/>
                  </a:lnTo>
                  <a:lnTo>
                    <a:pt x="4" y="65"/>
                  </a:lnTo>
                  <a:lnTo>
                    <a:pt x="28" y="68"/>
                  </a:lnTo>
                  <a:lnTo>
                    <a:pt x="56" y="68"/>
                  </a:lnTo>
                  <a:lnTo>
                    <a:pt x="74" y="65"/>
                  </a:lnTo>
                  <a:lnTo>
                    <a:pt x="42" y="60"/>
                  </a:lnTo>
                  <a:lnTo>
                    <a:pt x="15" y="43"/>
                  </a:lnTo>
                  <a:lnTo>
                    <a:pt x="17" y="15"/>
                  </a:lnTo>
                  <a:lnTo>
                    <a:pt x="64" y="0"/>
                  </a:lnTo>
                  <a:lnTo>
                    <a:pt x="1" y="4"/>
                  </a:lnTo>
                </a:path>
              </a:pathLst>
            </a:custGeom>
            <a:solidFill>
              <a:srgbClr val="B8B8D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" name="Freeform 159"/>
            <p:cNvSpPr>
              <a:spLocks/>
            </p:cNvSpPr>
            <p:nvPr/>
          </p:nvSpPr>
          <p:spPr bwMode="auto">
            <a:xfrm>
              <a:off x="3929019" y="3326625"/>
              <a:ext cx="249501" cy="84807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34" y="16"/>
                </a:cxn>
                <a:cxn ang="0">
                  <a:pos x="5" y="16"/>
                </a:cxn>
                <a:cxn ang="0">
                  <a:pos x="0" y="0"/>
                </a:cxn>
                <a:cxn ang="0">
                  <a:pos x="30" y="1"/>
                </a:cxn>
              </a:cxnLst>
              <a:rect l="0" t="0" r="r" b="b"/>
              <a:pathLst>
                <a:path w="35" h="17">
                  <a:moveTo>
                    <a:pt x="30" y="1"/>
                  </a:moveTo>
                  <a:lnTo>
                    <a:pt x="34" y="16"/>
                  </a:lnTo>
                  <a:lnTo>
                    <a:pt x="5" y="16"/>
                  </a:lnTo>
                  <a:lnTo>
                    <a:pt x="0" y="0"/>
                  </a:lnTo>
                  <a:lnTo>
                    <a:pt x="30" y="1"/>
                  </a:lnTo>
                </a:path>
              </a:pathLst>
            </a:custGeom>
            <a:solidFill>
              <a:srgbClr val="75686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" name="Freeform 160"/>
            <p:cNvSpPr>
              <a:spLocks/>
            </p:cNvSpPr>
            <p:nvPr/>
          </p:nvSpPr>
          <p:spPr bwMode="auto">
            <a:xfrm>
              <a:off x="3387245" y="3516193"/>
              <a:ext cx="220987" cy="134693"/>
            </a:xfrm>
            <a:custGeom>
              <a:avLst/>
              <a:gdLst/>
              <a:ahLst/>
              <a:cxnLst>
                <a:cxn ang="0">
                  <a:pos x="30" y="13"/>
                </a:cxn>
                <a:cxn ang="0">
                  <a:pos x="21" y="19"/>
                </a:cxn>
                <a:cxn ang="0">
                  <a:pos x="10" y="18"/>
                </a:cxn>
                <a:cxn ang="0">
                  <a:pos x="13" y="11"/>
                </a:cxn>
                <a:cxn ang="0">
                  <a:pos x="25" y="6"/>
                </a:cxn>
                <a:cxn ang="0">
                  <a:pos x="16" y="4"/>
                </a:cxn>
                <a:cxn ang="0">
                  <a:pos x="29" y="2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0" y="16"/>
                </a:cxn>
                <a:cxn ang="0">
                  <a:pos x="5" y="24"/>
                </a:cxn>
                <a:cxn ang="0">
                  <a:pos x="24" y="26"/>
                </a:cxn>
                <a:cxn ang="0">
                  <a:pos x="30" y="13"/>
                </a:cxn>
              </a:cxnLst>
              <a:rect l="0" t="0" r="r" b="b"/>
              <a:pathLst>
                <a:path w="31" h="27">
                  <a:moveTo>
                    <a:pt x="30" y="13"/>
                  </a:moveTo>
                  <a:lnTo>
                    <a:pt x="21" y="19"/>
                  </a:lnTo>
                  <a:lnTo>
                    <a:pt x="10" y="18"/>
                  </a:lnTo>
                  <a:lnTo>
                    <a:pt x="13" y="11"/>
                  </a:lnTo>
                  <a:lnTo>
                    <a:pt x="25" y="6"/>
                  </a:lnTo>
                  <a:lnTo>
                    <a:pt x="16" y="4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0" y="16"/>
                  </a:lnTo>
                  <a:lnTo>
                    <a:pt x="5" y="24"/>
                  </a:lnTo>
                  <a:lnTo>
                    <a:pt x="24" y="26"/>
                  </a:lnTo>
                  <a:lnTo>
                    <a:pt x="30" y="13"/>
                  </a:lnTo>
                </a:path>
              </a:pathLst>
            </a:custGeom>
            <a:solidFill>
              <a:srgbClr val="A39494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" name="Freeform 161"/>
            <p:cNvSpPr>
              <a:spLocks/>
            </p:cNvSpPr>
            <p:nvPr/>
          </p:nvSpPr>
          <p:spPr bwMode="auto">
            <a:xfrm>
              <a:off x="4057334" y="3476284"/>
              <a:ext cx="591674" cy="12471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4" y="2"/>
                </a:cxn>
                <a:cxn ang="0">
                  <a:pos x="0" y="23"/>
                </a:cxn>
                <a:cxn ang="0">
                  <a:pos x="82" y="24"/>
                </a:cxn>
                <a:cxn ang="0">
                  <a:pos x="78" y="0"/>
                </a:cxn>
              </a:cxnLst>
              <a:rect l="0" t="0" r="r" b="b"/>
              <a:pathLst>
                <a:path w="83" h="25">
                  <a:moveTo>
                    <a:pt x="78" y="0"/>
                  </a:moveTo>
                  <a:lnTo>
                    <a:pt x="4" y="2"/>
                  </a:lnTo>
                  <a:lnTo>
                    <a:pt x="0" y="23"/>
                  </a:lnTo>
                  <a:lnTo>
                    <a:pt x="82" y="24"/>
                  </a:lnTo>
                  <a:lnTo>
                    <a:pt x="78" y="0"/>
                  </a:lnTo>
                </a:path>
              </a:pathLst>
            </a:custGeom>
            <a:solidFill>
              <a:srgbClr val="FFEDED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" name="Freeform 162"/>
            <p:cNvSpPr>
              <a:spLocks/>
            </p:cNvSpPr>
            <p:nvPr/>
          </p:nvSpPr>
          <p:spPr bwMode="auto">
            <a:xfrm>
              <a:off x="3836347" y="3476284"/>
              <a:ext cx="178215" cy="11473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17" y="22"/>
                </a:cxn>
                <a:cxn ang="0">
                  <a:pos x="0" y="21"/>
                </a:cxn>
                <a:cxn ang="0">
                  <a:pos x="8" y="4"/>
                </a:cxn>
              </a:cxnLst>
              <a:rect l="0" t="0" r="r" b="b"/>
              <a:pathLst>
                <a:path w="25" h="23">
                  <a:moveTo>
                    <a:pt x="8" y="4"/>
                  </a:moveTo>
                  <a:lnTo>
                    <a:pt x="12" y="0"/>
                  </a:lnTo>
                  <a:lnTo>
                    <a:pt x="24" y="1"/>
                  </a:lnTo>
                  <a:lnTo>
                    <a:pt x="17" y="22"/>
                  </a:lnTo>
                  <a:lnTo>
                    <a:pt x="0" y="21"/>
                  </a:lnTo>
                  <a:lnTo>
                    <a:pt x="8" y="4"/>
                  </a:lnTo>
                </a:path>
              </a:pathLst>
            </a:custGeom>
            <a:solidFill>
              <a:srgbClr val="FFEDED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" name="Freeform 163"/>
            <p:cNvSpPr>
              <a:spLocks/>
            </p:cNvSpPr>
            <p:nvPr/>
          </p:nvSpPr>
          <p:spPr bwMode="auto">
            <a:xfrm>
              <a:off x="3529817" y="3526171"/>
              <a:ext cx="121186" cy="8480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3"/>
                </a:cxn>
                <a:cxn ang="0">
                  <a:pos x="14" y="13"/>
                </a:cxn>
                <a:cxn ang="0">
                  <a:pos x="0" y="16"/>
                </a:cxn>
                <a:cxn ang="0">
                  <a:pos x="13" y="5"/>
                </a:cxn>
                <a:cxn ang="0">
                  <a:pos x="13" y="0"/>
                </a:cxn>
              </a:cxnLst>
              <a:rect l="0" t="0" r="r" b="b"/>
              <a:pathLst>
                <a:path w="17" h="17">
                  <a:moveTo>
                    <a:pt x="13" y="0"/>
                  </a:moveTo>
                  <a:lnTo>
                    <a:pt x="16" y="3"/>
                  </a:lnTo>
                  <a:lnTo>
                    <a:pt x="14" y="13"/>
                  </a:lnTo>
                  <a:lnTo>
                    <a:pt x="0" y="16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FFEDED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" name="Freeform 164"/>
            <p:cNvSpPr>
              <a:spLocks/>
            </p:cNvSpPr>
            <p:nvPr/>
          </p:nvSpPr>
          <p:spPr bwMode="auto">
            <a:xfrm>
              <a:off x="3864862" y="2708034"/>
              <a:ext cx="777018" cy="389114"/>
            </a:xfrm>
            <a:custGeom>
              <a:avLst/>
              <a:gdLst/>
              <a:ahLst/>
              <a:cxnLst>
                <a:cxn ang="0">
                  <a:pos x="108" y="6"/>
                </a:cxn>
                <a:cxn ang="0">
                  <a:pos x="85" y="0"/>
                </a:cxn>
                <a:cxn ang="0">
                  <a:pos x="27" y="2"/>
                </a:cxn>
                <a:cxn ang="0">
                  <a:pos x="0" y="7"/>
                </a:cxn>
                <a:cxn ang="0">
                  <a:pos x="3" y="16"/>
                </a:cxn>
                <a:cxn ang="0">
                  <a:pos x="3" y="43"/>
                </a:cxn>
                <a:cxn ang="0">
                  <a:pos x="11" y="77"/>
                </a:cxn>
                <a:cxn ang="0">
                  <a:pos x="17" y="72"/>
                </a:cxn>
                <a:cxn ang="0">
                  <a:pos x="11" y="48"/>
                </a:cxn>
                <a:cxn ang="0">
                  <a:pos x="13" y="11"/>
                </a:cxn>
                <a:cxn ang="0">
                  <a:pos x="42" y="6"/>
                </a:cxn>
                <a:cxn ang="0">
                  <a:pos x="67" y="5"/>
                </a:cxn>
                <a:cxn ang="0">
                  <a:pos x="96" y="9"/>
                </a:cxn>
                <a:cxn ang="0">
                  <a:pos x="98" y="41"/>
                </a:cxn>
                <a:cxn ang="0">
                  <a:pos x="95" y="69"/>
                </a:cxn>
                <a:cxn ang="0">
                  <a:pos x="99" y="74"/>
                </a:cxn>
                <a:cxn ang="0">
                  <a:pos x="106" y="42"/>
                </a:cxn>
                <a:cxn ang="0">
                  <a:pos x="105" y="9"/>
                </a:cxn>
                <a:cxn ang="0">
                  <a:pos x="108" y="6"/>
                </a:cxn>
              </a:cxnLst>
              <a:rect l="0" t="0" r="r" b="b"/>
              <a:pathLst>
                <a:path w="109" h="78">
                  <a:moveTo>
                    <a:pt x="108" y="6"/>
                  </a:moveTo>
                  <a:lnTo>
                    <a:pt x="85" y="0"/>
                  </a:lnTo>
                  <a:lnTo>
                    <a:pt x="27" y="2"/>
                  </a:lnTo>
                  <a:lnTo>
                    <a:pt x="0" y="7"/>
                  </a:lnTo>
                  <a:lnTo>
                    <a:pt x="3" y="16"/>
                  </a:lnTo>
                  <a:lnTo>
                    <a:pt x="3" y="43"/>
                  </a:lnTo>
                  <a:lnTo>
                    <a:pt x="11" y="77"/>
                  </a:lnTo>
                  <a:lnTo>
                    <a:pt x="17" y="72"/>
                  </a:lnTo>
                  <a:lnTo>
                    <a:pt x="11" y="48"/>
                  </a:lnTo>
                  <a:lnTo>
                    <a:pt x="13" y="11"/>
                  </a:lnTo>
                  <a:lnTo>
                    <a:pt x="42" y="6"/>
                  </a:lnTo>
                  <a:lnTo>
                    <a:pt x="67" y="5"/>
                  </a:lnTo>
                  <a:lnTo>
                    <a:pt x="96" y="9"/>
                  </a:lnTo>
                  <a:lnTo>
                    <a:pt x="98" y="41"/>
                  </a:lnTo>
                  <a:lnTo>
                    <a:pt x="95" y="69"/>
                  </a:lnTo>
                  <a:lnTo>
                    <a:pt x="99" y="74"/>
                  </a:lnTo>
                  <a:lnTo>
                    <a:pt x="106" y="42"/>
                  </a:lnTo>
                  <a:lnTo>
                    <a:pt x="105" y="9"/>
                  </a:lnTo>
                  <a:lnTo>
                    <a:pt x="108" y="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" name="Freeform 165"/>
            <p:cNvSpPr>
              <a:spLocks/>
            </p:cNvSpPr>
            <p:nvPr/>
          </p:nvSpPr>
          <p:spPr bwMode="auto">
            <a:xfrm>
              <a:off x="3843476" y="2643182"/>
              <a:ext cx="826918" cy="84807"/>
            </a:xfrm>
            <a:custGeom>
              <a:avLst/>
              <a:gdLst/>
              <a:ahLst/>
              <a:cxnLst>
                <a:cxn ang="0">
                  <a:pos x="115" y="9"/>
                </a:cxn>
                <a:cxn ang="0">
                  <a:pos x="88" y="0"/>
                </a:cxn>
                <a:cxn ang="0">
                  <a:pos x="28" y="3"/>
                </a:cxn>
                <a:cxn ang="0">
                  <a:pos x="0" y="16"/>
                </a:cxn>
                <a:cxn ang="0">
                  <a:pos x="34" y="6"/>
                </a:cxn>
                <a:cxn ang="0">
                  <a:pos x="83" y="4"/>
                </a:cxn>
                <a:cxn ang="0">
                  <a:pos x="115" y="9"/>
                </a:cxn>
              </a:cxnLst>
              <a:rect l="0" t="0" r="r" b="b"/>
              <a:pathLst>
                <a:path w="116" h="17">
                  <a:moveTo>
                    <a:pt x="115" y="9"/>
                  </a:moveTo>
                  <a:lnTo>
                    <a:pt x="88" y="0"/>
                  </a:lnTo>
                  <a:lnTo>
                    <a:pt x="28" y="3"/>
                  </a:lnTo>
                  <a:lnTo>
                    <a:pt x="0" y="16"/>
                  </a:lnTo>
                  <a:lnTo>
                    <a:pt x="34" y="6"/>
                  </a:lnTo>
                  <a:lnTo>
                    <a:pt x="83" y="4"/>
                  </a:lnTo>
                  <a:lnTo>
                    <a:pt x="115" y="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" name="Freeform 166"/>
            <p:cNvSpPr>
              <a:spLocks/>
            </p:cNvSpPr>
            <p:nvPr/>
          </p:nvSpPr>
          <p:spPr bwMode="auto">
            <a:xfrm>
              <a:off x="3800704" y="2747943"/>
              <a:ext cx="905333" cy="44398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44"/>
                </a:cxn>
                <a:cxn ang="0">
                  <a:pos x="9" y="78"/>
                </a:cxn>
                <a:cxn ang="0">
                  <a:pos x="12" y="80"/>
                </a:cxn>
                <a:cxn ang="0">
                  <a:pos x="22" y="82"/>
                </a:cxn>
                <a:cxn ang="0">
                  <a:pos x="25" y="88"/>
                </a:cxn>
                <a:cxn ang="0">
                  <a:pos x="99" y="86"/>
                </a:cxn>
                <a:cxn ang="0">
                  <a:pos x="104" y="79"/>
                </a:cxn>
                <a:cxn ang="0">
                  <a:pos x="116" y="79"/>
                </a:cxn>
                <a:cxn ang="0">
                  <a:pos x="122" y="61"/>
                </a:cxn>
                <a:cxn ang="0">
                  <a:pos x="126" y="38"/>
                </a:cxn>
                <a:cxn ang="0">
                  <a:pos x="126" y="0"/>
                </a:cxn>
                <a:cxn ang="0">
                  <a:pos x="123" y="37"/>
                </a:cxn>
                <a:cxn ang="0">
                  <a:pos x="114" y="74"/>
                </a:cxn>
                <a:cxn ang="0">
                  <a:pos x="92" y="78"/>
                </a:cxn>
                <a:cxn ang="0">
                  <a:pos x="31" y="81"/>
                </a:cxn>
                <a:cxn ang="0">
                  <a:pos x="14" y="78"/>
                </a:cxn>
                <a:cxn ang="0">
                  <a:pos x="3" y="34"/>
                </a:cxn>
                <a:cxn ang="0">
                  <a:pos x="0" y="5"/>
                </a:cxn>
              </a:cxnLst>
              <a:rect l="0" t="0" r="r" b="b"/>
              <a:pathLst>
                <a:path w="127" h="89">
                  <a:moveTo>
                    <a:pt x="0" y="5"/>
                  </a:moveTo>
                  <a:lnTo>
                    <a:pt x="1" y="44"/>
                  </a:lnTo>
                  <a:lnTo>
                    <a:pt x="9" y="78"/>
                  </a:lnTo>
                  <a:lnTo>
                    <a:pt x="12" y="80"/>
                  </a:lnTo>
                  <a:lnTo>
                    <a:pt x="22" y="82"/>
                  </a:lnTo>
                  <a:lnTo>
                    <a:pt x="25" y="88"/>
                  </a:lnTo>
                  <a:lnTo>
                    <a:pt x="99" y="86"/>
                  </a:lnTo>
                  <a:lnTo>
                    <a:pt x="104" y="79"/>
                  </a:lnTo>
                  <a:lnTo>
                    <a:pt x="116" y="79"/>
                  </a:lnTo>
                  <a:lnTo>
                    <a:pt x="122" y="61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123" y="37"/>
                  </a:lnTo>
                  <a:lnTo>
                    <a:pt x="114" y="74"/>
                  </a:lnTo>
                  <a:lnTo>
                    <a:pt x="92" y="78"/>
                  </a:lnTo>
                  <a:lnTo>
                    <a:pt x="31" y="81"/>
                  </a:lnTo>
                  <a:lnTo>
                    <a:pt x="14" y="78"/>
                  </a:lnTo>
                  <a:lnTo>
                    <a:pt x="3" y="34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5" name="Freeform 167"/>
            <p:cNvSpPr>
              <a:spLocks/>
            </p:cNvSpPr>
            <p:nvPr/>
          </p:nvSpPr>
          <p:spPr bwMode="auto">
            <a:xfrm>
              <a:off x="3757933" y="3166989"/>
              <a:ext cx="791275" cy="42902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1" y="23"/>
                </a:cxn>
                <a:cxn ang="0">
                  <a:pos x="23" y="50"/>
                </a:cxn>
                <a:cxn ang="0">
                  <a:pos x="16" y="51"/>
                </a:cxn>
                <a:cxn ang="0">
                  <a:pos x="0" y="85"/>
                </a:cxn>
                <a:cxn ang="0">
                  <a:pos x="19" y="55"/>
                </a:cxn>
                <a:cxn ang="0">
                  <a:pos x="110" y="53"/>
                </a:cxn>
                <a:cxn ang="0">
                  <a:pos x="30" y="51"/>
                </a:cxn>
                <a:cxn ang="0">
                  <a:pos x="17" y="27"/>
                </a:cxn>
                <a:cxn ang="0">
                  <a:pos x="42" y="27"/>
                </a:cxn>
                <a:cxn ang="0">
                  <a:pos x="67" y="18"/>
                </a:cxn>
                <a:cxn ang="0">
                  <a:pos x="97" y="17"/>
                </a:cxn>
                <a:cxn ang="0">
                  <a:pos x="102" y="12"/>
                </a:cxn>
                <a:cxn ang="0">
                  <a:pos x="97" y="5"/>
                </a:cxn>
                <a:cxn ang="0">
                  <a:pos x="98" y="11"/>
                </a:cxn>
                <a:cxn ang="0">
                  <a:pos x="41" y="13"/>
                </a:cxn>
                <a:cxn ang="0">
                  <a:pos x="42" y="6"/>
                </a:cxn>
                <a:cxn ang="0">
                  <a:pos x="29" y="5"/>
                </a:cxn>
                <a:cxn ang="0">
                  <a:pos x="26" y="0"/>
                </a:cxn>
              </a:cxnLst>
              <a:rect l="0" t="0" r="r" b="b"/>
              <a:pathLst>
                <a:path w="111" h="86">
                  <a:moveTo>
                    <a:pt x="26" y="0"/>
                  </a:moveTo>
                  <a:lnTo>
                    <a:pt x="11" y="23"/>
                  </a:lnTo>
                  <a:lnTo>
                    <a:pt x="23" y="50"/>
                  </a:lnTo>
                  <a:lnTo>
                    <a:pt x="16" y="51"/>
                  </a:lnTo>
                  <a:lnTo>
                    <a:pt x="0" y="85"/>
                  </a:lnTo>
                  <a:lnTo>
                    <a:pt x="19" y="55"/>
                  </a:lnTo>
                  <a:lnTo>
                    <a:pt x="110" y="53"/>
                  </a:lnTo>
                  <a:lnTo>
                    <a:pt x="30" y="51"/>
                  </a:lnTo>
                  <a:lnTo>
                    <a:pt x="17" y="27"/>
                  </a:lnTo>
                  <a:lnTo>
                    <a:pt x="42" y="27"/>
                  </a:lnTo>
                  <a:lnTo>
                    <a:pt x="67" y="18"/>
                  </a:lnTo>
                  <a:lnTo>
                    <a:pt x="97" y="17"/>
                  </a:lnTo>
                  <a:lnTo>
                    <a:pt x="102" y="12"/>
                  </a:lnTo>
                  <a:lnTo>
                    <a:pt x="97" y="5"/>
                  </a:lnTo>
                  <a:lnTo>
                    <a:pt x="98" y="11"/>
                  </a:lnTo>
                  <a:lnTo>
                    <a:pt x="41" y="13"/>
                  </a:lnTo>
                  <a:lnTo>
                    <a:pt x="42" y="6"/>
                  </a:lnTo>
                  <a:lnTo>
                    <a:pt x="29" y="5"/>
                  </a:lnTo>
                  <a:lnTo>
                    <a:pt x="2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" name="Freeform 168"/>
            <p:cNvSpPr>
              <a:spLocks/>
            </p:cNvSpPr>
            <p:nvPr/>
          </p:nvSpPr>
          <p:spPr bwMode="auto">
            <a:xfrm>
              <a:off x="4135749" y="3186943"/>
              <a:ext cx="235244" cy="8480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6" y="12"/>
                </a:cxn>
                <a:cxn ang="0">
                  <a:pos x="5" y="16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3" h="17">
                  <a:moveTo>
                    <a:pt x="32" y="0"/>
                  </a:moveTo>
                  <a:lnTo>
                    <a:pt x="26" y="12"/>
                  </a:lnTo>
                  <a:lnTo>
                    <a:pt x="5" y="16"/>
                  </a:lnTo>
                  <a:lnTo>
                    <a:pt x="0" y="0"/>
                  </a:lnTo>
                  <a:lnTo>
                    <a:pt x="32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7" name="Freeform 169"/>
            <p:cNvSpPr>
              <a:spLocks/>
            </p:cNvSpPr>
            <p:nvPr/>
          </p:nvSpPr>
          <p:spPr bwMode="auto">
            <a:xfrm>
              <a:off x="4363864" y="3157012"/>
              <a:ext cx="292273" cy="26439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0" y="24"/>
                </a:cxn>
                <a:cxn ang="0">
                  <a:pos x="29" y="52"/>
                </a:cxn>
                <a:cxn ang="0">
                  <a:pos x="32" y="30"/>
                </a:cxn>
                <a:cxn ang="0">
                  <a:pos x="11" y="31"/>
                </a:cxn>
                <a:cxn ang="0">
                  <a:pos x="2" y="45"/>
                </a:cxn>
                <a:cxn ang="0">
                  <a:pos x="0" y="51"/>
                </a:cxn>
                <a:cxn ang="0">
                  <a:pos x="0" y="28"/>
                </a:cxn>
                <a:cxn ang="0">
                  <a:pos x="37" y="25"/>
                </a:cxn>
                <a:cxn ang="0">
                  <a:pos x="29" y="0"/>
                </a:cxn>
              </a:cxnLst>
              <a:rect l="0" t="0" r="r" b="b"/>
              <a:pathLst>
                <a:path w="41" h="53">
                  <a:moveTo>
                    <a:pt x="29" y="0"/>
                  </a:moveTo>
                  <a:lnTo>
                    <a:pt x="40" y="24"/>
                  </a:lnTo>
                  <a:lnTo>
                    <a:pt x="29" y="52"/>
                  </a:lnTo>
                  <a:lnTo>
                    <a:pt x="32" y="30"/>
                  </a:lnTo>
                  <a:lnTo>
                    <a:pt x="11" y="31"/>
                  </a:lnTo>
                  <a:lnTo>
                    <a:pt x="2" y="45"/>
                  </a:lnTo>
                  <a:lnTo>
                    <a:pt x="0" y="51"/>
                  </a:lnTo>
                  <a:lnTo>
                    <a:pt x="0" y="28"/>
                  </a:lnTo>
                  <a:lnTo>
                    <a:pt x="37" y="25"/>
                  </a:lnTo>
                  <a:lnTo>
                    <a:pt x="29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8" name="Freeform 170"/>
            <p:cNvSpPr>
              <a:spLocks/>
            </p:cNvSpPr>
            <p:nvPr/>
          </p:nvSpPr>
          <p:spPr bwMode="auto">
            <a:xfrm>
              <a:off x="3757933" y="3436375"/>
              <a:ext cx="990876" cy="224489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38" y="36"/>
                </a:cxn>
                <a:cxn ang="0">
                  <a:pos x="137" y="40"/>
                </a:cxn>
                <a:cxn ang="0">
                  <a:pos x="131" y="44"/>
                </a:cxn>
                <a:cxn ang="0">
                  <a:pos x="5" y="44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5" y="40"/>
                </a:cxn>
                <a:cxn ang="0">
                  <a:pos x="128" y="41"/>
                </a:cxn>
                <a:cxn ang="0">
                  <a:pos x="133" y="34"/>
                </a:cxn>
                <a:cxn ang="0">
                  <a:pos x="123" y="0"/>
                </a:cxn>
              </a:cxnLst>
              <a:rect l="0" t="0" r="r" b="b"/>
              <a:pathLst>
                <a:path w="139" h="45">
                  <a:moveTo>
                    <a:pt x="123" y="0"/>
                  </a:moveTo>
                  <a:lnTo>
                    <a:pt x="138" y="36"/>
                  </a:lnTo>
                  <a:lnTo>
                    <a:pt x="137" y="40"/>
                  </a:lnTo>
                  <a:lnTo>
                    <a:pt x="131" y="44"/>
                  </a:lnTo>
                  <a:lnTo>
                    <a:pt x="5" y="44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5" y="40"/>
                  </a:lnTo>
                  <a:lnTo>
                    <a:pt x="128" y="41"/>
                  </a:lnTo>
                  <a:lnTo>
                    <a:pt x="133" y="34"/>
                  </a:lnTo>
                  <a:lnTo>
                    <a:pt x="123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9" name="Freeform 171"/>
            <p:cNvSpPr>
              <a:spLocks/>
            </p:cNvSpPr>
            <p:nvPr/>
          </p:nvSpPr>
          <p:spPr bwMode="auto">
            <a:xfrm>
              <a:off x="4549208" y="3471296"/>
              <a:ext cx="121186" cy="12970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6" y="25"/>
                </a:cxn>
                <a:cxn ang="0">
                  <a:pos x="0" y="25"/>
                </a:cxn>
                <a:cxn ang="0">
                  <a:pos x="9" y="20"/>
                </a:cxn>
                <a:cxn ang="0">
                  <a:pos x="7" y="0"/>
                </a:cxn>
              </a:cxnLst>
              <a:rect l="0" t="0" r="r" b="b"/>
              <a:pathLst>
                <a:path w="17" h="26">
                  <a:moveTo>
                    <a:pt x="7" y="0"/>
                  </a:moveTo>
                  <a:lnTo>
                    <a:pt x="16" y="25"/>
                  </a:lnTo>
                  <a:lnTo>
                    <a:pt x="0" y="25"/>
                  </a:lnTo>
                  <a:lnTo>
                    <a:pt x="9" y="2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0" name="Freeform 172"/>
            <p:cNvSpPr>
              <a:spLocks/>
            </p:cNvSpPr>
            <p:nvPr/>
          </p:nvSpPr>
          <p:spPr bwMode="auto">
            <a:xfrm>
              <a:off x="3993177" y="3481273"/>
              <a:ext cx="506131" cy="124716"/>
            </a:xfrm>
            <a:custGeom>
              <a:avLst/>
              <a:gdLst/>
              <a:ahLst/>
              <a:cxnLst>
                <a:cxn ang="0">
                  <a:pos x="70" y="23"/>
                </a:cxn>
                <a:cxn ang="0">
                  <a:pos x="0" y="24"/>
                </a:cxn>
                <a:cxn ang="0">
                  <a:pos x="13" y="0"/>
                </a:cxn>
                <a:cxn ang="0">
                  <a:pos x="13" y="4"/>
                </a:cxn>
                <a:cxn ang="0">
                  <a:pos x="21" y="4"/>
                </a:cxn>
                <a:cxn ang="0">
                  <a:pos x="23" y="7"/>
                </a:cxn>
                <a:cxn ang="0">
                  <a:pos x="13" y="7"/>
                </a:cxn>
                <a:cxn ang="0">
                  <a:pos x="11" y="10"/>
                </a:cxn>
                <a:cxn ang="0">
                  <a:pos x="18" y="10"/>
                </a:cxn>
                <a:cxn ang="0">
                  <a:pos x="21" y="13"/>
                </a:cxn>
                <a:cxn ang="0">
                  <a:pos x="24" y="10"/>
                </a:cxn>
                <a:cxn ang="0">
                  <a:pos x="33" y="10"/>
                </a:cxn>
                <a:cxn ang="0">
                  <a:pos x="37" y="14"/>
                </a:cxn>
                <a:cxn ang="0">
                  <a:pos x="12" y="16"/>
                </a:cxn>
                <a:cxn ang="0">
                  <a:pos x="16" y="19"/>
                </a:cxn>
                <a:cxn ang="0">
                  <a:pos x="22" y="18"/>
                </a:cxn>
                <a:cxn ang="0">
                  <a:pos x="30" y="19"/>
                </a:cxn>
                <a:cxn ang="0">
                  <a:pos x="35" y="20"/>
                </a:cxn>
                <a:cxn ang="0">
                  <a:pos x="38" y="18"/>
                </a:cxn>
                <a:cxn ang="0">
                  <a:pos x="51" y="19"/>
                </a:cxn>
                <a:cxn ang="0">
                  <a:pos x="55" y="21"/>
                </a:cxn>
                <a:cxn ang="0">
                  <a:pos x="58" y="18"/>
                </a:cxn>
                <a:cxn ang="0">
                  <a:pos x="66" y="19"/>
                </a:cxn>
                <a:cxn ang="0">
                  <a:pos x="70" y="23"/>
                </a:cxn>
              </a:cxnLst>
              <a:rect l="0" t="0" r="r" b="b"/>
              <a:pathLst>
                <a:path w="71" h="25">
                  <a:moveTo>
                    <a:pt x="70" y="23"/>
                  </a:moveTo>
                  <a:lnTo>
                    <a:pt x="0" y="24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13" y="7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21" y="13"/>
                  </a:lnTo>
                  <a:lnTo>
                    <a:pt x="24" y="10"/>
                  </a:lnTo>
                  <a:lnTo>
                    <a:pt x="33" y="10"/>
                  </a:lnTo>
                  <a:lnTo>
                    <a:pt x="37" y="14"/>
                  </a:lnTo>
                  <a:lnTo>
                    <a:pt x="12" y="16"/>
                  </a:lnTo>
                  <a:lnTo>
                    <a:pt x="16" y="19"/>
                  </a:lnTo>
                  <a:lnTo>
                    <a:pt x="22" y="18"/>
                  </a:lnTo>
                  <a:lnTo>
                    <a:pt x="30" y="19"/>
                  </a:lnTo>
                  <a:lnTo>
                    <a:pt x="35" y="20"/>
                  </a:lnTo>
                  <a:lnTo>
                    <a:pt x="38" y="18"/>
                  </a:lnTo>
                  <a:lnTo>
                    <a:pt x="51" y="19"/>
                  </a:lnTo>
                  <a:lnTo>
                    <a:pt x="55" y="21"/>
                  </a:lnTo>
                  <a:lnTo>
                    <a:pt x="58" y="18"/>
                  </a:lnTo>
                  <a:lnTo>
                    <a:pt x="66" y="19"/>
                  </a:lnTo>
                  <a:lnTo>
                    <a:pt x="70" y="2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" name="Freeform 173"/>
            <p:cNvSpPr>
              <a:spLocks/>
            </p:cNvSpPr>
            <p:nvPr/>
          </p:nvSpPr>
          <p:spPr bwMode="auto">
            <a:xfrm>
              <a:off x="4306835" y="3526171"/>
              <a:ext cx="263758" cy="84807"/>
            </a:xfrm>
            <a:custGeom>
              <a:avLst/>
              <a:gdLst/>
              <a:ahLst/>
              <a:cxnLst>
                <a:cxn ang="0">
                  <a:pos x="36" y="16"/>
                </a:cxn>
                <a:cxn ang="0">
                  <a:pos x="0" y="16"/>
                </a:cxn>
                <a:cxn ang="0">
                  <a:pos x="5" y="2"/>
                </a:cxn>
                <a:cxn ang="0">
                  <a:pos x="17" y="0"/>
                </a:cxn>
                <a:cxn ang="0">
                  <a:pos x="21" y="1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6" y="16"/>
                </a:cxn>
              </a:cxnLst>
              <a:rect l="0" t="0" r="r" b="b"/>
              <a:pathLst>
                <a:path w="37" h="17">
                  <a:moveTo>
                    <a:pt x="36" y="16"/>
                  </a:moveTo>
                  <a:lnTo>
                    <a:pt x="0" y="16"/>
                  </a:lnTo>
                  <a:lnTo>
                    <a:pt x="5" y="2"/>
                  </a:lnTo>
                  <a:lnTo>
                    <a:pt x="17" y="0"/>
                  </a:lnTo>
                  <a:lnTo>
                    <a:pt x="21" y="1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" name="Freeform 174"/>
            <p:cNvSpPr>
              <a:spLocks/>
            </p:cNvSpPr>
            <p:nvPr/>
          </p:nvSpPr>
          <p:spPr bwMode="auto">
            <a:xfrm>
              <a:off x="3807833" y="3481273"/>
              <a:ext cx="171087" cy="1147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2"/>
                </a:cxn>
                <a:cxn ang="0">
                  <a:pos x="21" y="22"/>
                </a:cxn>
                <a:cxn ang="0">
                  <a:pos x="19" y="17"/>
                </a:cxn>
                <a:cxn ang="0">
                  <a:pos x="9" y="19"/>
                </a:cxn>
                <a:cxn ang="0">
                  <a:pos x="8" y="13"/>
                </a:cxn>
                <a:cxn ang="0">
                  <a:pos x="22" y="13"/>
                </a:cxn>
                <a:cxn ang="0">
                  <a:pos x="19" y="10"/>
                </a:cxn>
                <a:cxn ang="0">
                  <a:pos x="12" y="9"/>
                </a:cxn>
                <a:cxn ang="0">
                  <a:pos x="14" y="5"/>
                </a:cxn>
                <a:cxn ang="0">
                  <a:pos x="23" y="5"/>
                </a:cxn>
                <a:cxn ang="0">
                  <a:pos x="20" y="1"/>
                </a:cxn>
                <a:cxn ang="0">
                  <a:pos x="14" y="0"/>
                </a:cxn>
              </a:cxnLst>
              <a:rect l="0" t="0" r="r" b="b"/>
              <a:pathLst>
                <a:path w="24" h="23">
                  <a:moveTo>
                    <a:pt x="14" y="0"/>
                  </a:moveTo>
                  <a:lnTo>
                    <a:pt x="0" y="22"/>
                  </a:lnTo>
                  <a:lnTo>
                    <a:pt x="21" y="22"/>
                  </a:lnTo>
                  <a:lnTo>
                    <a:pt x="19" y="17"/>
                  </a:lnTo>
                  <a:lnTo>
                    <a:pt x="9" y="19"/>
                  </a:lnTo>
                  <a:lnTo>
                    <a:pt x="8" y="13"/>
                  </a:lnTo>
                  <a:lnTo>
                    <a:pt x="22" y="13"/>
                  </a:lnTo>
                  <a:lnTo>
                    <a:pt x="19" y="10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20" y="1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" name="Freeform 175"/>
            <p:cNvSpPr>
              <a:spLocks/>
            </p:cNvSpPr>
            <p:nvPr/>
          </p:nvSpPr>
          <p:spPr bwMode="auto">
            <a:xfrm>
              <a:off x="3593975" y="3261773"/>
              <a:ext cx="235244" cy="25442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4" y="7"/>
                </a:cxn>
                <a:cxn ang="0">
                  <a:pos x="10" y="15"/>
                </a:cxn>
                <a:cxn ang="0">
                  <a:pos x="25" y="24"/>
                </a:cxn>
                <a:cxn ang="0">
                  <a:pos x="26" y="29"/>
                </a:cxn>
                <a:cxn ang="0">
                  <a:pos x="0" y="45"/>
                </a:cxn>
                <a:cxn ang="0">
                  <a:pos x="4" y="50"/>
                </a:cxn>
                <a:cxn ang="0">
                  <a:pos x="7" y="46"/>
                </a:cxn>
                <a:cxn ang="0">
                  <a:pos x="31" y="29"/>
                </a:cxn>
                <a:cxn ang="0">
                  <a:pos x="30" y="22"/>
                </a:cxn>
                <a:cxn ang="0">
                  <a:pos x="14" y="14"/>
                </a:cxn>
                <a:cxn ang="0">
                  <a:pos x="18" y="7"/>
                </a:cxn>
                <a:cxn ang="0">
                  <a:pos x="32" y="0"/>
                </a:cxn>
              </a:cxnLst>
              <a:rect l="0" t="0" r="r" b="b"/>
              <a:pathLst>
                <a:path w="33" h="51">
                  <a:moveTo>
                    <a:pt x="32" y="0"/>
                  </a:moveTo>
                  <a:lnTo>
                    <a:pt x="14" y="7"/>
                  </a:lnTo>
                  <a:lnTo>
                    <a:pt x="10" y="15"/>
                  </a:lnTo>
                  <a:lnTo>
                    <a:pt x="25" y="24"/>
                  </a:lnTo>
                  <a:lnTo>
                    <a:pt x="26" y="29"/>
                  </a:lnTo>
                  <a:lnTo>
                    <a:pt x="0" y="45"/>
                  </a:lnTo>
                  <a:lnTo>
                    <a:pt x="4" y="50"/>
                  </a:lnTo>
                  <a:lnTo>
                    <a:pt x="7" y="46"/>
                  </a:lnTo>
                  <a:lnTo>
                    <a:pt x="31" y="29"/>
                  </a:lnTo>
                  <a:lnTo>
                    <a:pt x="30" y="22"/>
                  </a:lnTo>
                  <a:lnTo>
                    <a:pt x="14" y="14"/>
                  </a:lnTo>
                  <a:lnTo>
                    <a:pt x="18" y="7"/>
                  </a:lnTo>
                  <a:lnTo>
                    <a:pt x="32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" name="Freeform 176"/>
            <p:cNvSpPr>
              <a:spLocks/>
            </p:cNvSpPr>
            <p:nvPr/>
          </p:nvSpPr>
          <p:spPr bwMode="auto">
            <a:xfrm>
              <a:off x="3929019" y="3321636"/>
              <a:ext cx="249501" cy="84807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31" y="0"/>
                </a:cxn>
                <a:cxn ang="0">
                  <a:pos x="0" y="1"/>
                </a:cxn>
                <a:cxn ang="0">
                  <a:pos x="4" y="16"/>
                </a:cxn>
                <a:cxn ang="0">
                  <a:pos x="6" y="8"/>
                </a:cxn>
                <a:cxn ang="0">
                  <a:pos x="24" y="6"/>
                </a:cxn>
                <a:cxn ang="0">
                  <a:pos x="34" y="16"/>
                </a:cxn>
              </a:cxnLst>
              <a:rect l="0" t="0" r="r" b="b"/>
              <a:pathLst>
                <a:path w="35" h="17">
                  <a:moveTo>
                    <a:pt x="34" y="16"/>
                  </a:moveTo>
                  <a:lnTo>
                    <a:pt x="31" y="0"/>
                  </a:lnTo>
                  <a:lnTo>
                    <a:pt x="0" y="1"/>
                  </a:lnTo>
                  <a:lnTo>
                    <a:pt x="4" y="16"/>
                  </a:lnTo>
                  <a:lnTo>
                    <a:pt x="6" y="8"/>
                  </a:lnTo>
                  <a:lnTo>
                    <a:pt x="24" y="6"/>
                  </a:lnTo>
                  <a:lnTo>
                    <a:pt x="34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" name="Freeform 177"/>
            <p:cNvSpPr>
              <a:spLocks/>
            </p:cNvSpPr>
            <p:nvPr/>
          </p:nvSpPr>
          <p:spPr bwMode="auto">
            <a:xfrm>
              <a:off x="3978919" y="3371523"/>
              <a:ext cx="235244" cy="84807"/>
            </a:xfrm>
            <a:custGeom>
              <a:avLst/>
              <a:gdLst/>
              <a:ahLst/>
              <a:cxnLst>
                <a:cxn ang="0">
                  <a:pos x="29" y="7"/>
                </a:cxn>
                <a:cxn ang="0">
                  <a:pos x="19" y="6"/>
                </a:cxn>
                <a:cxn ang="0">
                  <a:pos x="17" y="0"/>
                </a:cxn>
                <a:cxn ang="0">
                  <a:pos x="7" y="0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5" y="11"/>
                </a:cxn>
                <a:cxn ang="0">
                  <a:pos x="11" y="16"/>
                </a:cxn>
                <a:cxn ang="0">
                  <a:pos x="19" y="16"/>
                </a:cxn>
                <a:cxn ang="0">
                  <a:pos x="21" y="11"/>
                </a:cxn>
                <a:cxn ang="0">
                  <a:pos x="32" y="11"/>
                </a:cxn>
                <a:cxn ang="0">
                  <a:pos x="29" y="7"/>
                </a:cxn>
              </a:cxnLst>
              <a:rect l="0" t="0" r="r" b="b"/>
              <a:pathLst>
                <a:path w="33" h="17">
                  <a:moveTo>
                    <a:pt x="29" y="7"/>
                  </a:moveTo>
                  <a:lnTo>
                    <a:pt x="19" y="6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11" y="16"/>
                  </a:lnTo>
                  <a:lnTo>
                    <a:pt x="19" y="16"/>
                  </a:lnTo>
                  <a:lnTo>
                    <a:pt x="21" y="11"/>
                  </a:lnTo>
                  <a:lnTo>
                    <a:pt x="32" y="11"/>
                  </a:lnTo>
                  <a:lnTo>
                    <a:pt x="29" y="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" name="Freeform 178"/>
            <p:cNvSpPr>
              <a:spLocks/>
            </p:cNvSpPr>
            <p:nvPr/>
          </p:nvSpPr>
          <p:spPr bwMode="auto">
            <a:xfrm>
              <a:off x="4192778" y="3296693"/>
              <a:ext cx="121186" cy="11473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"/>
                </a:cxn>
                <a:cxn ang="0">
                  <a:pos x="6" y="22"/>
                </a:cxn>
                <a:cxn ang="0">
                  <a:pos x="7" y="4"/>
                </a:cxn>
                <a:cxn ang="0">
                  <a:pos x="16" y="0"/>
                </a:cxn>
              </a:cxnLst>
              <a:rect l="0" t="0" r="r" b="b"/>
              <a:pathLst>
                <a:path w="17" h="23">
                  <a:moveTo>
                    <a:pt x="16" y="0"/>
                  </a:moveTo>
                  <a:lnTo>
                    <a:pt x="0" y="2"/>
                  </a:lnTo>
                  <a:lnTo>
                    <a:pt x="6" y="22"/>
                  </a:lnTo>
                  <a:lnTo>
                    <a:pt x="7" y="4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" name="Freeform 179"/>
            <p:cNvSpPr>
              <a:spLocks/>
            </p:cNvSpPr>
            <p:nvPr/>
          </p:nvSpPr>
          <p:spPr bwMode="auto">
            <a:xfrm>
              <a:off x="3387245" y="3526171"/>
              <a:ext cx="278016" cy="144670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38" y="12"/>
                </a:cxn>
                <a:cxn ang="0">
                  <a:pos x="29" y="26"/>
                </a:cxn>
                <a:cxn ang="0">
                  <a:pos x="13" y="28"/>
                </a:cxn>
                <a:cxn ang="0">
                  <a:pos x="1" y="21"/>
                </a:cxn>
                <a:cxn ang="0">
                  <a:pos x="0" y="12"/>
                </a:cxn>
                <a:cxn ang="0">
                  <a:pos x="16" y="0"/>
                </a:cxn>
                <a:cxn ang="0">
                  <a:pos x="30" y="4"/>
                </a:cxn>
                <a:cxn ang="0">
                  <a:pos x="15" y="4"/>
                </a:cxn>
                <a:cxn ang="0">
                  <a:pos x="4" y="13"/>
                </a:cxn>
                <a:cxn ang="0">
                  <a:pos x="11" y="20"/>
                </a:cxn>
                <a:cxn ang="0">
                  <a:pos x="24" y="20"/>
                </a:cxn>
                <a:cxn ang="0">
                  <a:pos x="38" y="5"/>
                </a:cxn>
              </a:cxnLst>
              <a:rect l="0" t="0" r="r" b="b"/>
              <a:pathLst>
                <a:path w="39" h="29">
                  <a:moveTo>
                    <a:pt x="38" y="5"/>
                  </a:moveTo>
                  <a:lnTo>
                    <a:pt x="38" y="12"/>
                  </a:lnTo>
                  <a:lnTo>
                    <a:pt x="29" y="26"/>
                  </a:lnTo>
                  <a:lnTo>
                    <a:pt x="13" y="28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6" y="0"/>
                  </a:lnTo>
                  <a:lnTo>
                    <a:pt x="30" y="4"/>
                  </a:lnTo>
                  <a:lnTo>
                    <a:pt x="15" y="4"/>
                  </a:lnTo>
                  <a:lnTo>
                    <a:pt x="4" y="13"/>
                  </a:lnTo>
                  <a:lnTo>
                    <a:pt x="11" y="20"/>
                  </a:lnTo>
                  <a:lnTo>
                    <a:pt x="24" y="20"/>
                  </a:lnTo>
                  <a:lnTo>
                    <a:pt x="38" y="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8" name="Freeform 180"/>
            <p:cNvSpPr>
              <a:spLocks/>
            </p:cNvSpPr>
            <p:nvPr/>
          </p:nvSpPr>
          <p:spPr bwMode="auto">
            <a:xfrm>
              <a:off x="4228421" y="3491250"/>
              <a:ext cx="349302" cy="84807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48" y="16"/>
                </a:cxn>
                <a:cxn ang="0">
                  <a:pos x="0" y="16"/>
                </a:cxn>
                <a:cxn ang="0">
                  <a:pos x="2" y="6"/>
                </a:cxn>
                <a:cxn ang="0">
                  <a:pos x="11" y="4"/>
                </a:cxn>
                <a:cxn ang="0">
                  <a:pos x="14" y="11"/>
                </a:cxn>
                <a:cxn ang="0">
                  <a:pos x="18" y="2"/>
                </a:cxn>
                <a:cxn ang="0">
                  <a:pos x="26" y="2"/>
                </a:cxn>
                <a:cxn ang="0">
                  <a:pos x="27" y="9"/>
                </a:cxn>
                <a:cxn ang="0">
                  <a:pos x="29" y="2"/>
                </a:cxn>
                <a:cxn ang="0">
                  <a:pos x="37" y="1"/>
                </a:cxn>
                <a:cxn ang="0">
                  <a:pos x="38" y="9"/>
                </a:cxn>
                <a:cxn ang="0">
                  <a:pos x="40" y="0"/>
                </a:cxn>
                <a:cxn ang="0">
                  <a:pos x="46" y="3"/>
                </a:cxn>
              </a:cxnLst>
              <a:rect l="0" t="0" r="r" b="b"/>
              <a:pathLst>
                <a:path w="49" h="17">
                  <a:moveTo>
                    <a:pt x="46" y="3"/>
                  </a:moveTo>
                  <a:lnTo>
                    <a:pt x="48" y="16"/>
                  </a:lnTo>
                  <a:lnTo>
                    <a:pt x="0" y="16"/>
                  </a:lnTo>
                  <a:lnTo>
                    <a:pt x="2" y="6"/>
                  </a:lnTo>
                  <a:lnTo>
                    <a:pt x="11" y="4"/>
                  </a:lnTo>
                  <a:lnTo>
                    <a:pt x="14" y="11"/>
                  </a:lnTo>
                  <a:lnTo>
                    <a:pt x="18" y="2"/>
                  </a:lnTo>
                  <a:lnTo>
                    <a:pt x="26" y="2"/>
                  </a:lnTo>
                  <a:lnTo>
                    <a:pt x="27" y="9"/>
                  </a:lnTo>
                  <a:lnTo>
                    <a:pt x="29" y="2"/>
                  </a:lnTo>
                  <a:lnTo>
                    <a:pt x="37" y="1"/>
                  </a:lnTo>
                  <a:lnTo>
                    <a:pt x="38" y="9"/>
                  </a:lnTo>
                  <a:lnTo>
                    <a:pt x="40" y="0"/>
                  </a:lnTo>
                  <a:lnTo>
                    <a:pt x="46" y="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" name="Oval 182"/>
            <p:cNvSpPr>
              <a:spLocks noChangeArrowheads="1"/>
            </p:cNvSpPr>
            <p:nvPr/>
          </p:nvSpPr>
          <p:spPr bwMode="auto">
            <a:xfrm>
              <a:off x="3561152" y="4813805"/>
              <a:ext cx="1008876" cy="188797"/>
            </a:xfrm>
            <a:prstGeom prst="ellipse">
              <a:avLst/>
            </a:prstGeom>
            <a:solidFill>
              <a:srgbClr val="9191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3" name="Rectangle 183"/>
            <p:cNvSpPr>
              <a:spLocks noChangeArrowheads="1"/>
            </p:cNvSpPr>
            <p:nvPr/>
          </p:nvSpPr>
          <p:spPr bwMode="auto">
            <a:xfrm>
              <a:off x="3561152" y="4230685"/>
              <a:ext cx="1017992" cy="688273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4" name="Oval 184"/>
            <p:cNvSpPr>
              <a:spLocks noChangeArrowheads="1"/>
            </p:cNvSpPr>
            <p:nvPr/>
          </p:nvSpPr>
          <p:spPr bwMode="auto">
            <a:xfrm>
              <a:off x="3561152" y="4137481"/>
              <a:ext cx="1008876" cy="188797"/>
            </a:xfrm>
            <a:prstGeom prst="ellipse">
              <a:avLst/>
            </a:prstGeom>
            <a:solidFill>
              <a:srgbClr val="CECEC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25" name="Group 185"/>
            <p:cNvGrpSpPr>
              <a:grpSpLocks/>
            </p:cNvGrpSpPr>
            <p:nvPr/>
          </p:nvGrpSpPr>
          <p:grpSpPr bwMode="auto">
            <a:xfrm>
              <a:off x="3612811" y="4357346"/>
              <a:ext cx="410236" cy="207916"/>
              <a:chOff x="2599" y="3380"/>
              <a:chExt cx="135" cy="87"/>
            </a:xfrm>
          </p:grpSpPr>
          <p:sp>
            <p:nvSpPr>
              <p:cNvPr id="248" name="Rectangle 186"/>
              <p:cNvSpPr>
                <a:spLocks noChangeArrowheads="1"/>
              </p:cNvSpPr>
              <p:nvPr/>
            </p:nvSpPr>
            <p:spPr bwMode="auto">
              <a:xfrm>
                <a:off x="2599" y="3383"/>
                <a:ext cx="133" cy="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49" name="Line 187"/>
              <p:cNvSpPr>
                <a:spLocks noChangeShapeType="1"/>
              </p:cNvSpPr>
              <p:nvPr/>
            </p:nvSpPr>
            <p:spPr bwMode="auto">
              <a:xfrm flipH="1">
                <a:off x="2599" y="3400"/>
                <a:ext cx="1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0" name="Line 188"/>
              <p:cNvSpPr>
                <a:spLocks noChangeShapeType="1"/>
              </p:cNvSpPr>
              <p:nvPr/>
            </p:nvSpPr>
            <p:spPr bwMode="auto">
              <a:xfrm flipH="1">
                <a:off x="2599" y="3418"/>
                <a:ext cx="1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1" name="Line 189"/>
              <p:cNvSpPr>
                <a:spLocks noChangeShapeType="1"/>
              </p:cNvSpPr>
              <p:nvPr/>
            </p:nvSpPr>
            <p:spPr bwMode="auto">
              <a:xfrm flipH="1">
                <a:off x="2599" y="3436"/>
                <a:ext cx="1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2" name="Line 190"/>
              <p:cNvSpPr>
                <a:spLocks noChangeShapeType="1"/>
              </p:cNvSpPr>
              <p:nvPr/>
            </p:nvSpPr>
            <p:spPr bwMode="auto">
              <a:xfrm flipH="1">
                <a:off x="2599" y="3457"/>
                <a:ext cx="1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3" name="Line 191"/>
              <p:cNvSpPr>
                <a:spLocks noChangeShapeType="1"/>
              </p:cNvSpPr>
              <p:nvPr/>
            </p:nvSpPr>
            <p:spPr bwMode="auto">
              <a:xfrm>
                <a:off x="2716" y="3380"/>
                <a:ext cx="0" cy="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4" name="Line 192"/>
              <p:cNvSpPr>
                <a:spLocks noChangeShapeType="1"/>
              </p:cNvSpPr>
              <p:nvPr/>
            </p:nvSpPr>
            <p:spPr bwMode="auto">
              <a:xfrm>
                <a:off x="2694" y="3380"/>
                <a:ext cx="0" cy="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5" name="Line 193"/>
              <p:cNvSpPr>
                <a:spLocks noChangeShapeType="1"/>
              </p:cNvSpPr>
              <p:nvPr/>
            </p:nvSpPr>
            <p:spPr bwMode="auto">
              <a:xfrm>
                <a:off x="2674" y="3380"/>
                <a:ext cx="0" cy="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6" name="Line 194"/>
              <p:cNvSpPr>
                <a:spLocks noChangeShapeType="1"/>
              </p:cNvSpPr>
              <p:nvPr/>
            </p:nvSpPr>
            <p:spPr bwMode="auto">
              <a:xfrm>
                <a:off x="2655" y="3380"/>
                <a:ext cx="0" cy="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7" name="Line 195"/>
              <p:cNvSpPr>
                <a:spLocks noChangeShapeType="1"/>
              </p:cNvSpPr>
              <p:nvPr/>
            </p:nvSpPr>
            <p:spPr bwMode="auto">
              <a:xfrm>
                <a:off x="2636" y="3380"/>
                <a:ext cx="0" cy="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8" name="Line 196"/>
              <p:cNvSpPr>
                <a:spLocks noChangeShapeType="1"/>
              </p:cNvSpPr>
              <p:nvPr/>
            </p:nvSpPr>
            <p:spPr bwMode="auto">
              <a:xfrm>
                <a:off x="2617" y="3380"/>
                <a:ext cx="0" cy="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226" name="Group 197"/>
            <p:cNvGrpSpPr>
              <a:grpSpLocks/>
            </p:cNvGrpSpPr>
            <p:nvPr/>
          </p:nvGrpSpPr>
          <p:grpSpPr bwMode="auto">
            <a:xfrm>
              <a:off x="4092939" y="4656076"/>
              <a:ext cx="358576" cy="229424"/>
              <a:chOff x="2757" y="3505"/>
              <a:chExt cx="118" cy="96"/>
            </a:xfrm>
          </p:grpSpPr>
          <p:sp>
            <p:nvSpPr>
              <p:cNvPr id="239" name="Line 198"/>
              <p:cNvSpPr>
                <a:spLocks noChangeShapeType="1"/>
              </p:cNvSpPr>
              <p:nvPr/>
            </p:nvSpPr>
            <p:spPr bwMode="auto">
              <a:xfrm flipH="1" flipV="1">
                <a:off x="2771" y="3556"/>
                <a:ext cx="18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40" name="Freeform 199"/>
              <p:cNvSpPr>
                <a:spLocks/>
              </p:cNvSpPr>
              <p:nvPr/>
            </p:nvSpPr>
            <p:spPr bwMode="auto">
              <a:xfrm>
                <a:off x="2768" y="3517"/>
                <a:ext cx="96" cy="77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95" y="37"/>
                  </a:cxn>
                  <a:cxn ang="0">
                    <a:pos x="70" y="76"/>
                  </a:cxn>
                  <a:cxn ang="0">
                    <a:pos x="22" y="76"/>
                  </a:cxn>
                  <a:cxn ang="0">
                    <a:pos x="68" y="0"/>
                  </a:cxn>
                  <a:cxn ang="0">
                    <a:pos x="23" y="0"/>
                  </a:cxn>
                  <a:cxn ang="0">
                    <a:pos x="0" y="37"/>
                  </a:cxn>
                  <a:cxn ang="0">
                    <a:pos x="0" y="36"/>
                  </a:cxn>
                </a:cxnLst>
                <a:rect l="0" t="0" r="r" b="b"/>
                <a:pathLst>
                  <a:path w="96" h="77">
                    <a:moveTo>
                      <a:pt x="68" y="0"/>
                    </a:moveTo>
                    <a:lnTo>
                      <a:pt x="95" y="37"/>
                    </a:lnTo>
                    <a:lnTo>
                      <a:pt x="70" y="76"/>
                    </a:lnTo>
                    <a:lnTo>
                      <a:pt x="22" y="76"/>
                    </a:lnTo>
                    <a:lnTo>
                      <a:pt x="68" y="0"/>
                    </a:lnTo>
                    <a:lnTo>
                      <a:pt x="23" y="0"/>
                    </a:lnTo>
                    <a:lnTo>
                      <a:pt x="0" y="37"/>
                    </a:lnTo>
                    <a:lnTo>
                      <a:pt x="0" y="36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241" name="Group 200"/>
              <p:cNvGrpSpPr>
                <a:grpSpLocks/>
              </p:cNvGrpSpPr>
              <p:nvPr/>
            </p:nvGrpSpPr>
            <p:grpSpPr bwMode="auto">
              <a:xfrm>
                <a:off x="2757" y="3505"/>
                <a:ext cx="118" cy="96"/>
                <a:chOff x="2757" y="3505"/>
                <a:chExt cx="118" cy="96"/>
              </a:xfrm>
            </p:grpSpPr>
            <p:sp>
              <p:nvSpPr>
                <p:cNvPr id="242" name="Oval 201"/>
                <p:cNvSpPr>
                  <a:spLocks noChangeArrowheads="1"/>
                </p:cNvSpPr>
                <p:nvPr/>
              </p:nvSpPr>
              <p:spPr bwMode="auto">
                <a:xfrm>
                  <a:off x="2850" y="3544"/>
                  <a:ext cx="25" cy="21"/>
                </a:xfrm>
                <a:prstGeom prst="ellipse">
                  <a:avLst/>
                </a:prstGeom>
                <a:solidFill>
                  <a:srgbClr val="EAEAEA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3" name="Oval 202"/>
                <p:cNvSpPr>
                  <a:spLocks noChangeArrowheads="1"/>
                </p:cNvSpPr>
                <p:nvPr/>
              </p:nvSpPr>
              <p:spPr bwMode="auto">
                <a:xfrm>
                  <a:off x="2778" y="3505"/>
                  <a:ext cx="24" cy="20"/>
                </a:xfrm>
                <a:prstGeom prst="ellipse">
                  <a:avLst/>
                </a:prstGeom>
                <a:solidFill>
                  <a:srgbClr val="EAEAEA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4" name="Oval 203"/>
                <p:cNvSpPr>
                  <a:spLocks noChangeArrowheads="1"/>
                </p:cNvSpPr>
                <p:nvPr/>
              </p:nvSpPr>
              <p:spPr bwMode="auto">
                <a:xfrm>
                  <a:off x="2778" y="3581"/>
                  <a:ext cx="24" cy="20"/>
                </a:xfrm>
                <a:prstGeom prst="ellipse">
                  <a:avLst/>
                </a:prstGeom>
                <a:solidFill>
                  <a:srgbClr val="EAEAEA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5" name="Oval 204"/>
                <p:cNvSpPr>
                  <a:spLocks noChangeArrowheads="1"/>
                </p:cNvSpPr>
                <p:nvPr/>
              </p:nvSpPr>
              <p:spPr bwMode="auto">
                <a:xfrm>
                  <a:off x="2823" y="3505"/>
                  <a:ext cx="24" cy="20"/>
                </a:xfrm>
                <a:prstGeom prst="ellipse">
                  <a:avLst/>
                </a:prstGeom>
                <a:solidFill>
                  <a:srgbClr val="EAEAEA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6" name="Oval 205"/>
                <p:cNvSpPr>
                  <a:spLocks noChangeArrowheads="1"/>
                </p:cNvSpPr>
                <p:nvPr/>
              </p:nvSpPr>
              <p:spPr bwMode="auto">
                <a:xfrm>
                  <a:off x="2823" y="3581"/>
                  <a:ext cx="24" cy="20"/>
                </a:xfrm>
                <a:prstGeom prst="ellipse">
                  <a:avLst/>
                </a:prstGeom>
                <a:solidFill>
                  <a:srgbClr val="EAEAEA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7" name="Oval 206"/>
                <p:cNvSpPr>
                  <a:spLocks noChangeArrowheads="1"/>
                </p:cNvSpPr>
                <p:nvPr/>
              </p:nvSpPr>
              <p:spPr bwMode="auto">
                <a:xfrm>
                  <a:off x="2757" y="3545"/>
                  <a:ext cx="22" cy="22"/>
                </a:xfrm>
                <a:prstGeom prst="ellipse">
                  <a:avLst/>
                </a:prstGeom>
                <a:solidFill>
                  <a:srgbClr val="EAEAEA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27" name="Group 207"/>
            <p:cNvGrpSpPr>
              <a:grpSpLocks/>
            </p:cNvGrpSpPr>
            <p:nvPr/>
          </p:nvGrpSpPr>
          <p:grpSpPr bwMode="auto">
            <a:xfrm>
              <a:off x="3628005" y="4634567"/>
              <a:ext cx="334266" cy="315458"/>
              <a:chOff x="2604" y="3496"/>
              <a:chExt cx="110" cy="132"/>
            </a:xfrm>
          </p:grpSpPr>
          <p:sp>
            <p:nvSpPr>
              <p:cNvPr id="235" name="Freeform 208"/>
              <p:cNvSpPr>
                <a:spLocks/>
              </p:cNvSpPr>
              <p:nvPr/>
            </p:nvSpPr>
            <p:spPr bwMode="auto">
              <a:xfrm>
                <a:off x="2608" y="3496"/>
                <a:ext cx="106" cy="13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05" y="0"/>
                  </a:cxn>
                  <a:cxn ang="0">
                    <a:pos x="105" y="131"/>
                  </a:cxn>
                  <a:cxn ang="0">
                    <a:pos x="0" y="131"/>
                  </a:cxn>
                  <a:cxn ang="0">
                    <a:pos x="0" y="14"/>
                  </a:cxn>
                  <a:cxn ang="0">
                    <a:pos x="23" y="0"/>
                  </a:cxn>
                </a:cxnLst>
                <a:rect l="0" t="0" r="r" b="b"/>
                <a:pathLst>
                  <a:path w="106" h="132">
                    <a:moveTo>
                      <a:pt x="23" y="0"/>
                    </a:moveTo>
                    <a:lnTo>
                      <a:pt x="105" y="0"/>
                    </a:lnTo>
                    <a:lnTo>
                      <a:pt x="105" y="131"/>
                    </a:lnTo>
                    <a:lnTo>
                      <a:pt x="0" y="131"/>
                    </a:lnTo>
                    <a:lnTo>
                      <a:pt x="0" y="14"/>
                    </a:lnTo>
                    <a:lnTo>
                      <a:pt x="23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8" name="Freeform 209"/>
              <p:cNvSpPr>
                <a:spLocks/>
              </p:cNvSpPr>
              <p:nvPr/>
            </p:nvSpPr>
            <p:spPr bwMode="auto">
              <a:xfrm>
                <a:off x="2604" y="3498"/>
                <a:ext cx="30" cy="2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26"/>
                  </a:cxn>
                  <a:cxn ang="0">
                    <a:pos x="0" y="26"/>
                  </a:cxn>
                  <a:cxn ang="0">
                    <a:pos x="29" y="0"/>
                  </a:cxn>
                </a:cxnLst>
                <a:rect l="0" t="0" r="r" b="b"/>
                <a:pathLst>
                  <a:path w="30" h="27">
                    <a:moveTo>
                      <a:pt x="29" y="0"/>
                    </a:moveTo>
                    <a:lnTo>
                      <a:pt x="29" y="26"/>
                    </a:lnTo>
                    <a:lnTo>
                      <a:pt x="0" y="26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28" name="Group 210"/>
            <p:cNvGrpSpPr>
              <a:grpSpLocks/>
            </p:cNvGrpSpPr>
            <p:nvPr/>
          </p:nvGrpSpPr>
          <p:grpSpPr bwMode="auto">
            <a:xfrm>
              <a:off x="4041280" y="4455329"/>
              <a:ext cx="516593" cy="121882"/>
              <a:chOff x="2740" y="3421"/>
              <a:chExt cx="170" cy="51"/>
            </a:xfrm>
          </p:grpSpPr>
          <p:sp>
            <p:nvSpPr>
              <p:cNvPr id="229" name="Oval 211"/>
              <p:cNvSpPr>
                <a:spLocks noChangeArrowheads="1"/>
              </p:cNvSpPr>
              <p:nvPr/>
            </p:nvSpPr>
            <p:spPr bwMode="auto">
              <a:xfrm>
                <a:off x="2744" y="3423"/>
                <a:ext cx="164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30" name="Line 212"/>
              <p:cNvSpPr>
                <a:spLocks noChangeShapeType="1"/>
              </p:cNvSpPr>
              <p:nvPr/>
            </p:nvSpPr>
            <p:spPr bwMode="auto">
              <a:xfrm flipH="1">
                <a:off x="2740" y="3444"/>
                <a:ext cx="1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31" name="Line 213"/>
              <p:cNvSpPr>
                <a:spLocks noChangeShapeType="1"/>
              </p:cNvSpPr>
              <p:nvPr/>
            </p:nvSpPr>
            <p:spPr bwMode="auto">
              <a:xfrm>
                <a:off x="2817" y="3421"/>
                <a:ext cx="22" cy="5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32" name="Line 214"/>
              <p:cNvSpPr>
                <a:spLocks noChangeShapeType="1"/>
              </p:cNvSpPr>
              <p:nvPr/>
            </p:nvSpPr>
            <p:spPr bwMode="auto">
              <a:xfrm flipH="1" flipV="1">
                <a:off x="2783" y="3426"/>
                <a:ext cx="96" cy="3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33" name="Line 215"/>
              <p:cNvSpPr>
                <a:spLocks noChangeShapeType="1"/>
              </p:cNvSpPr>
              <p:nvPr/>
            </p:nvSpPr>
            <p:spPr bwMode="auto">
              <a:xfrm flipH="1">
                <a:off x="2774" y="3426"/>
                <a:ext cx="92" cy="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34" name="Oval 216"/>
              <p:cNvSpPr>
                <a:spLocks noChangeArrowheads="1"/>
              </p:cNvSpPr>
              <p:nvPr/>
            </p:nvSpPr>
            <p:spPr bwMode="auto">
              <a:xfrm>
                <a:off x="2778" y="3440"/>
                <a:ext cx="93" cy="19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15" name="Freeform 217"/>
            <p:cNvSpPr>
              <a:spLocks/>
            </p:cNvSpPr>
            <p:nvPr/>
          </p:nvSpPr>
          <p:spPr bwMode="auto">
            <a:xfrm>
              <a:off x="3968349" y="3565977"/>
              <a:ext cx="339331" cy="50334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" y="40"/>
                </a:cxn>
                <a:cxn ang="0">
                  <a:pos x="80" y="40"/>
                </a:cxn>
                <a:cxn ang="0">
                  <a:pos x="0" y="96"/>
                </a:cxn>
              </a:cxnLst>
              <a:rect l="0" t="0" r="r" b="b"/>
              <a:pathLst>
                <a:path w="80" h="96">
                  <a:moveTo>
                    <a:pt x="48" y="0"/>
                  </a:moveTo>
                  <a:lnTo>
                    <a:pt x="8" y="40"/>
                  </a:lnTo>
                  <a:lnTo>
                    <a:pt x="80" y="40"/>
                  </a:lnTo>
                  <a:lnTo>
                    <a:pt x="0" y="9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aphicFrame>
        <p:nvGraphicFramePr>
          <p:cNvPr id="307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298649"/>
              </p:ext>
            </p:extLst>
          </p:nvPr>
        </p:nvGraphicFramePr>
        <p:xfrm>
          <a:off x="7096132" y="3524780"/>
          <a:ext cx="1398100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클립" r:id="rId5" imgW="866437" imgH="961905" progId="">
                  <p:embed/>
                </p:oleObj>
              </mc:Choice>
              <mc:Fallback>
                <p:oleObj name="클립" r:id="rId5" imgW="866437" imgH="9619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2" y="3524780"/>
                        <a:ext cx="1398100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직사각형 182"/>
          <p:cNvSpPr/>
          <p:nvPr/>
        </p:nvSpPr>
        <p:spPr>
          <a:xfrm>
            <a:off x="7739075" y="46677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latin typeface="+mn-ea"/>
              </a:rPr>
              <a:t>정보</a:t>
            </a:r>
          </a:p>
        </p:txBody>
      </p:sp>
      <p:pic>
        <p:nvPicPr>
          <p:cNvPr id="25601" name="Picture 1" descr="D:\My Clipart collection\HU03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67834" y="3472052"/>
            <a:ext cx="1329500" cy="1143008"/>
          </a:xfrm>
          <a:prstGeom prst="rect">
            <a:avLst/>
          </a:prstGeom>
          <a:noFill/>
        </p:spPr>
      </p:pic>
      <p:sp>
        <p:nvSpPr>
          <p:cNvPr id="184" name="직사각형 183"/>
          <p:cNvSpPr/>
          <p:nvPr/>
        </p:nvSpPr>
        <p:spPr>
          <a:xfrm>
            <a:off x="9310710" y="45963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latin typeface="+mn-ea"/>
              </a:rPr>
              <a:t>의사결정</a:t>
            </a:r>
          </a:p>
        </p:txBody>
      </p:sp>
      <p:sp>
        <p:nvSpPr>
          <p:cNvPr id="185" name="AutoShape 55"/>
          <p:cNvSpPr>
            <a:spLocks noChangeArrowheads="1"/>
          </p:cNvSpPr>
          <p:nvPr/>
        </p:nvSpPr>
        <p:spPr bwMode="auto">
          <a:xfrm flipH="1">
            <a:off x="2952728" y="3881971"/>
            <a:ext cx="596900" cy="301625"/>
          </a:xfrm>
          <a:prstGeom prst="leftArrow">
            <a:avLst>
              <a:gd name="adj1" fmla="val 50000"/>
              <a:gd name="adj2" fmla="val 49474"/>
            </a:avLst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6" name="AutoShape 55"/>
          <p:cNvSpPr>
            <a:spLocks noChangeArrowheads="1"/>
          </p:cNvSpPr>
          <p:nvPr/>
        </p:nvSpPr>
        <p:spPr bwMode="auto">
          <a:xfrm flipH="1">
            <a:off x="4524364" y="3866098"/>
            <a:ext cx="596900" cy="301625"/>
          </a:xfrm>
          <a:prstGeom prst="leftArrow">
            <a:avLst>
              <a:gd name="adj1" fmla="val 50000"/>
              <a:gd name="adj2" fmla="val 49474"/>
            </a:avLst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7" name="AutoShape 55"/>
          <p:cNvSpPr>
            <a:spLocks noChangeArrowheads="1"/>
          </p:cNvSpPr>
          <p:nvPr/>
        </p:nvSpPr>
        <p:spPr bwMode="auto">
          <a:xfrm flipH="1">
            <a:off x="6381752" y="3881971"/>
            <a:ext cx="596900" cy="301625"/>
          </a:xfrm>
          <a:prstGeom prst="leftArrow">
            <a:avLst>
              <a:gd name="adj1" fmla="val 50000"/>
              <a:gd name="adj2" fmla="val 49474"/>
            </a:avLst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8" name="AutoShape 55"/>
          <p:cNvSpPr>
            <a:spLocks noChangeArrowheads="1"/>
          </p:cNvSpPr>
          <p:nvPr/>
        </p:nvSpPr>
        <p:spPr bwMode="auto">
          <a:xfrm flipH="1">
            <a:off x="8453454" y="3881971"/>
            <a:ext cx="596900" cy="301625"/>
          </a:xfrm>
          <a:prstGeom prst="leftArrow">
            <a:avLst>
              <a:gd name="adj1" fmla="val 50000"/>
              <a:gd name="adj2" fmla="val 49474"/>
            </a:avLst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4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3" name="Rectangle 13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ko-KR" altLang="en-US" dirty="0"/>
              <a:t>정보</a:t>
            </a:r>
            <a:r>
              <a:rPr lang="en-US" altLang="ko-KR" dirty="0"/>
              <a:t>, </a:t>
            </a:r>
            <a:r>
              <a:rPr lang="ko-KR" altLang="en-US" dirty="0"/>
              <a:t>자료</a:t>
            </a:r>
            <a:r>
              <a:rPr lang="en-US" altLang="ko-KR" dirty="0"/>
              <a:t>, </a:t>
            </a:r>
            <a:r>
              <a:rPr lang="ko-KR" altLang="en-US" dirty="0"/>
              <a:t>지식</a:t>
            </a:r>
            <a:endParaRPr lang="en-US" altLang="ko-KR" dirty="0"/>
          </a:p>
        </p:txBody>
      </p:sp>
      <p:sp>
        <p:nvSpPr>
          <p:cNvPr id="215048" name="Line 8"/>
          <p:cNvSpPr>
            <a:spLocks noChangeShapeType="1"/>
          </p:cNvSpPr>
          <p:nvPr/>
        </p:nvSpPr>
        <p:spPr bwMode="auto">
          <a:xfrm>
            <a:off x="4498976" y="2979492"/>
            <a:ext cx="29749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 flipH="1">
            <a:off x="6600825" y="3231905"/>
            <a:ext cx="2135188" cy="16954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050" name="Line 10"/>
          <p:cNvSpPr>
            <a:spLocks noChangeShapeType="1"/>
          </p:cNvSpPr>
          <p:nvPr/>
        </p:nvSpPr>
        <p:spPr bwMode="auto">
          <a:xfrm flipH="1" flipV="1">
            <a:off x="3352800" y="3373193"/>
            <a:ext cx="1868488" cy="15541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1575000" y="2187331"/>
            <a:ext cx="4140000" cy="1620000"/>
            <a:chOff x="1575000" y="2187331"/>
            <a:chExt cx="4140000" cy="1620000"/>
          </a:xfrm>
        </p:grpSpPr>
        <p:sp>
          <p:nvSpPr>
            <p:cNvPr id="215045" name="AutoShape 5"/>
            <p:cNvSpPr>
              <a:spLocks noChangeArrowheads="1"/>
            </p:cNvSpPr>
            <p:nvPr/>
          </p:nvSpPr>
          <p:spPr bwMode="auto">
            <a:xfrm rot="5400000">
              <a:off x="2835000" y="927331"/>
              <a:ext cx="1620000" cy="4140000"/>
            </a:xfrm>
            <a:prstGeom prst="cube">
              <a:avLst>
                <a:gd name="adj" fmla="val 16074"/>
              </a:avLst>
            </a:prstGeom>
            <a:solidFill>
              <a:srgbClr val="D49FFF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115888" tIns="57150" rIns="115888" bIns="57150" anchor="ctr"/>
            <a:lstStyle>
              <a:lvl1pPr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571500"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714500"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286000"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743200" defTabSz="14287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3200400" defTabSz="14287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657600" defTabSz="14287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4114800" defTabSz="14287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/>
              <a:endParaRPr lang="en-US" altLang="ko-KR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741709" y="2187331"/>
              <a:ext cx="3583971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latin typeface="Tahoma" pitchFamily="34" charset="0"/>
                  <a:ea typeface="굴림" charset="-127"/>
                </a:rPr>
                <a:t>Data </a:t>
              </a:r>
            </a:p>
            <a:p>
              <a:r>
                <a:rPr lang="ko-KR" altLang="en-US" dirty="0"/>
                <a:t>아직 특정의 목적에 대하여 평가되지 않은 상태의 숫자나 문자들의 단순한 나열</a:t>
              </a:r>
              <a:endParaRPr lang="en-US" altLang="ko-KR" b="1" dirty="0">
                <a:latin typeface="Tahoma" pitchFamily="34" charset="0"/>
                <a:ea typeface="굴림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6337500" y="2187331"/>
            <a:ext cx="4140000" cy="1620000"/>
            <a:chOff x="6337500" y="2187331"/>
            <a:chExt cx="4140000" cy="1620000"/>
          </a:xfrm>
        </p:grpSpPr>
        <p:sp>
          <p:nvSpPr>
            <p:cNvPr id="215046" name="AutoShape 6"/>
            <p:cNvSpPr>
              <a:spLocks noChangeArrowheads="1"/>
            </p:cNvSpPr>
            <p:nvPr/>
          </p:nvSpPr>
          <p:spPr bwMode="auto">
            <a:xfrm rot="5400000">
              <a:off x="7597500" y="927331"/>
              <a:ext cx="1620000" cy="4140000"/>
            </a:xfrm>
            <a:prstGeom prst="cube">
              <a:avLst>
                <a:gd name="adj" fmla="val 16074"/>
              </a:avLst>
            </a:pr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115888" tIns="57150" rIns="115888" bIns="57150" anchor="ctr"/>
            <a:lstStyle>
              <a:lvl1pPr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571500"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714500"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286000"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743200" defTabSz="14287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3200400" defTabSz="14287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657600" defTabSz="14287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4114800" defTabSz="14287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/>
              <a:endParaRPr lang="en-US" altLang="ko-KR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6458331" y="2277798"/>
              <a:ext cx="367734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latin typeface="Tahoma" pitchFamily="34" charset="0"/>
                  <a:ea typeface="굴림" charset="-127"/>
                </a:rPr>
                <a:t>Information</a:t>
              </a:r>
              <a:endParaRPr lang="en-US" altLang="ko-KR" b="1" dirty="0">
                <a:latin typeface="Tahoma" pitchFamily="34" charset="0"/>
                <a:ea typeface="굴림" charset="-127"/>
              </a:endParaRPr>
            </a:p>
            <a:p>
              <a:r>
                <a:rPr lang="ko-KR" altLang="en-US" dirty="0"/>
                <a:t>특정한 목적을 달성하는데 필요하거나 특정한 의미를 가진 것</a:t>
              </a:r>
              <a:endParaRPr lang="en-US" altLang="ko-KR" dirty="0">
                <a:latin typeface="Tahoma" pitchFamily="34" charset="0"/>
                <a:ea typeface="굴림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21313" y="4668592"/>
            <a:ext cx="4140000" cy="1620000"/>
            <a:chOff x="3821313" y="4668592"/>
            <a:chExt cx="4140000" cy="1620000"/>
          </a:xfrm>
        </p:grpSpPr>
        <p:sp>
          <p:nvSpPr>
            <p:cNvPr id="215047" name="AutoShape 7"/>
            <p:cNvSpPr>
              <a:spLocks noChangeArrowheads="1"/>
            </p:cNvSpPr>
            <p:nvPr/>
          </p:nvSpPr>
          <p:spPr bwMode="auto">
            <a:xfrm rot="5400000">
              <a:off x="5081313" y="3408592"/>
              <a:ext cx="1620000" cy="4140000"/>
            </a:xfrm>
            <a:prstGeom prst="cube">
              <a:avLst>
                <a:gd name="adj" fmla="val 16074"/>
              </a:avLst>
            </a:prstGeom>
            <a:solidFill>
              <a:schemeClr val="tx2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115888" tIns="57150" rIns="115888" bIns="57150" anchor="ctr"/>
            <a:lstStyle>
              <a:lvl1pPr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571500"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714500"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286000" algn="l" defTabSz="1428750" latinLnBrk="1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743200" defTabSz="14287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3200400" defTabSz="14287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657600" defTabSz="14287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4114800" defTabSz="14287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/>
              <a:endParaRPr lang="en-US" altLang="ko-KR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064894" y="4705502"/>
              <a:ext cx="3429000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en-US" altLang="ko-KR" sz="2000" b="1" dirty="0">
                  <a:latin typeface="Tahoma" pitchFamily="34" charset="0"/>
                  <a:ea typeface="굴림" charset="-127"/>
                </a:rPr>
                <a:t>Knowledge</a:t>
              </a:r>
            </a:p>
            <a:p>
              <a:r>
                <a:rPr lang="ko-KR" altLang="en-US" dirty="0"/>
                <a:t>과학적 또는 이론적으로 </a:t>
              </a:r>
              <a:r>
                <a:rPr lang="ko-KR" altLang="en-US" dirty="0" smtClean="0"/>
                <a:t>추상화되거나 </a:t>
              </a:r>
              <a:r>
                <a:rPr lang="ko-KR" altLang="en-US" dirty="0"/>
                <a:t>정립되어 있는 일반화된 정보</a:t>
              </a:r>
              <a:endParaRPr lang="en-US" altLang="ko-KR" dirty="0">
                <a:latin typeface="Tahoma" pitchFamily="34" charset="0"/>
                <a:ea typeface="굴림" charset="-127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53141" y="3914796"/>
            <a:ext cx="3600000" cy="646331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ko-KR" altLang="en-US" dirty="0">
                <a:latin typeface="+mj-ea"/>
                <a:ea typeface="+mj-ea"/>
              </a:rPr>
              <a:t>고객의 주소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성별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이름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나이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휴대폰 </a:t>
            </a:r>
            <a:r>
              <a:rPr lang="ko-KR" altLang="en-US" dirty="0">
                <a:latin typeface="+mj-ea"/>
                <a:ea typeface="+mj-ea"/>
              </a:rPr>
              <a:t>기종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휴대폰 </a:t>
            </a:r>
            <a:r>
              <a:rPr lang="ko-KR" altLang="en-US" dirty="0" smtClean="0">
                <a:latin typeface="+mj-ea"/>
                <a:ea typeface="+mj-ea"/>
              </a:rPr>
              <a:t>활용 </a:t>
            </a:r>
            <a:r>
              <a:rPr lang="ko-KR" altLang="en-US" dirty="0">
                <a:latin typeface="+mj-ea"/>
                <a:ea typeface="+mj-ea"/>
              </a:rPr>
              <a:t>횟수 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174753" y="3914796"/>
            <a:ext cx="3600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중년층의 휴대폰 기종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j-ea"/>
                <a:ea typeface="+mj-ea"/>
              </a:rPr>
              <a:t>중년층의 </a:t>
            </a:r>
            <a:r>
              <a:rPr lang="ko-KR" altLang="en-US" dirty="0">
                <a:latin typeface="+mj-ea"/>
                <a:ea typeface="+mj-ea"/>
              </a:rPr>
              <a:t>휴대폰 활용 횟수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174753" y="5088263"/>
            <a:ext cx="36000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휴대폰 디자인에 대한 </a:t>
            </a:r>
            <a:r>
              <a:rPr lang="ko-KR" altLang="en-US" dirty="0" smtClean="0">
                <a:latin typeface="+mj-ea"/>
                <a:ea typeface="+mj-ea"/>
              </a:rPr>
              <a:t>중년층의 </a:t>
            </a:r>
            <a:r>
              <a:rPr lang="ko-KR" altLang="en-US" dirty="0">
                <a:latin typeface="+mj-ea"/>
                <a:ea typeface="+mj-ea"/>
              </a:rPr>
              <a:t>취향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j-ea"/>
                <a:ea typeface="+mj-ea"/>
              </a:rPr>
              <a:t>중년층을 </a:t>
            </a:r>
            <a:r>
              <a:rPr lang="ko-KR" altLang="en-US" dirty="0">
                <a:latin typeface="+mj-ea"/>
                <a:ea typeface="+mj-ea"/>
              </a:rPr>
              <a:t>주요 </a:t>
            </a:r>
            <a:r>
              <a:rPr lang="ko-KR" altLang="en-US" dirty="0" smtClean="0">
                <a:latin typeface="+mj-ea"/>
                <a:ea typeface="+mj-ea"/>
              </a:rPr>
              <a:t>대상으로 신종휴대폰 </a:t>
            </a:r>
            <a:r>
              <a:rPr lang="ko-KR" altLang="en-US" dirty="0">
                <a:latin typeface="+mj-ea"/>
                <a:ea typeface="+mj-ea"/>
              </a:rPr>
              <a:t>개발</a:t>
            </a:r>
          </a:p>
        </p:txBody>
      </p:sp>
    </p:spTree>
    <p:extLst>
      <p:ext uri="{BB962C8B-B14F-4D97-AF65-F5344CB8AC3E}">
        <p14:creationId xmlns:p14="http://schemas.microsoft.com/office/powerpoint/2010/main" val="2585029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정보화 사회의 변화 속도는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정보화 사회란</a:t>
            </a:r>
            <a:r>
              <a:rPr lang="en-US" altLang="ko-KR" dirty="0" smtClean="0"/>
              <a:t>?</a:t>
            </a:r>
            <a:endParaRPr lang="ko-KR" altLang="en-US" dirty="0"/>
          </a:p>
          <a:p>
            <a:r>
              <a:rPr lang="ko-KR" altLang="en-US" dirty="0"/>
              <a:t>정보화의 필요성</a:t>
            </a:r>
          </a:p>
          <a:p>
            <a:r>
              <a:rPr lang="ko-KR" altLang="en-US" dirty="0"/>
              <a:t>미래의 사회</a:t>
            </a:r>
          </a:p>
          <a:p>
            <a:r>
              <a:rPr lang="ko-KR" altLang="en-US" dirty="0" smtClean="0"/>
              <a:t>정보화 사회에서 해야 할 </a:t>
            </a:r>
            <a:r>
              <a:rPr lang="ko-KR" altLang="en-US" dirty="0"/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3760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정보화 사회란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/>
              <a:t>1) </a:t>
            </a:r>
            <a:r>
              <a:rPr lang="ko-KR" altLang="en-US" b="1" dirty="0"/>
              <a:t>정보화 사회로의 이행 </a:t>
            </a:r>
            <a:r>
              <a:rPr lang="ko-KR" altLang="en-US" b="1" dirty="0" smtClean="0"/>
              <a:t>과정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/>
              <a:t>2) </a:t>
            </a:r>
            <a:r>
              <a:rPr lang="ko-KR" altLang="en-US" b="1" dirty="0"/>
              <a:t>정보화 사회의 일반적 </a:t>
            </a:r>
            <a:r>
              <a:rPr lang="ko-KR" altLang="en-US" b="1" dirty="0" smtClean="0"/>
              <a:t>특징</a:t>
            </a:r>
            <a:endParaRPr lang="en-US" altLang="ko-KR" b="1" dirty="0" smtClean="0"/>
          </a:p>
          <a:p>
            <a:pPr marL="457200" lvl="1" indent="0">
              <a:buNone/>
            </a:pPr>
            <a:r>
              <a:rPr lang="ko-KR" altLang="en-US" dirty="0" smtClean="0"/>
              <a:t>① </a:t>
            </a:r>
            <a:r>
              <a:rPr lang="ko-KR" altLang="en-US" dirty="0"/>
              <a:t>생산과 소비 모든 분야에 걸쳐 지식</a:t>
            </a:r>
            <a:r>
              <a:rPr lang="en-US" altLang="ko-KR" dirty="0"/>
              <a:t>·</a:t>
            </a:r>
            <a:r>
              <a:rPr lang="ko-KR" altLang="en-US" dirty="0"/>
              <a:t>정보의 비중이 </a:t>
            </a:r>
            <a:r>
              <a:rPr lang="ko-KR" altLang="en-US" dirty="0" smtClean="0"/>
              <a:t>커짐</a:t>
            </a:r>
            <a:r>
              <a:rPr lang="en-US" altLang="ko-KR" dirty="0" smtClean="0"/>
              <a:t>.</a:t>
            </a:r>
          </a:p>
          <a:p>
            <a:pPr marL="457200" lvl="1" indent="0">
              <a:buNone/>
            </a:pPr>
            <a:r>
              <a:rPr lang="en-US" altLang="ko-KR" dirty="0" smtClean="0"/>
              <a:t>② </a:t>
            </a:r>
            <a:r>
              <a:rPr lang="ko-KR" altLang="en-US" dirty="0"/>
              <a:t>지식</a:t>
            </a:r>
            <a:r>
              <a:rPr lang="en-US" altLang="ko-KR" dirty="0"/>
              <a:t>·</a:t>
            </a:r>
            <a:r>
              <a:rPr lang="ko-KR" altLang="en-US" dirty="0"/>
              <a:t>정보의 획득이 자본과 부의 원천으로 </a:t>
            </a:r>
            <a:r>
              <a:rPr lang="ko-KR" altLang="en-US" dirty="0" smtClean="0"/>
              <a:t>기능을 함</a:t>
            </a:r>
            <a:r>
              <a:rPr lang="en-US" altLang="ko-KR" dirty="0" smtClean="0"/>
              <a:t>.</a:t>
            </a:r>
          </a:p>
          <a:p>
            <a:pPr marL="457200" lvl="1" indent="0">
              <a:buNone/>
            </a:pPr>
            <a:r>
              <a:rPr lang="en-US" altLang="ko-KR" dirty="0" smtClean="0"/>
              <a:t>③ </a:t>
            </a:r>
            <a:r>
              <a:rPr lang="ko-KR" altLang="en-US" dirty="0"/>
              <a:t>정보의 공유를 통한 의식의 성장과 민주주의의 실현 </a:t>
            </a:r>
            <a:r>
              <a:rPr lang="ko-KR" altLang="en-US" dirty="0" smtClean="0"/>
              <a:t>가능성이 증대되었음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b="1" dirty="0" smtClean="0"/>
              <a:t>3) </a:t>
            </a:r>
            <a:r>
              <a:rPr lang="ko-KR" altLang="en-US" b="1" dirty="0" smtClean="0"/>
              <a:t>정보화 </a:t>
            </a:r>
            <a:r>
              <a:rPr lang="ko-KR" altLang="en-US" b="1" dirty="0"/>
              <a:t>사회의 다양한 문제점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dirty="0"/>
              <a:t>대규모 사회 마비의 </a:t>
            </a:r>
            <a:r>
              <a:rPr lang="ko-KR" altLang="en-US" dirty="0" smtClean="0"/>
              <a:t>가능성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dirty="0"/>
              <a:t>정보 </a:t>
            </a:r>
            <a:r>
              <a:rPr lang="ko-KR" altLang="en-US" dirty="0" err="1"/>
              <a:t>접근권의</a:t>
            </a:r>
            <a:r>
              <a:rPr lang="ko-KR" altLang="en-US" dirty="0"/>
              <a:t> </a:t>
            </a:r>
            <a:r>
              <a:rPr lang="ko-KR" altLang="en-US" dirty="0" smtClean="0"/>
              <a:t>양극화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dirty="0"/>
              <a:t>개인 사생활의 침해와 전 사회적 감시망의 </a:t>
            </a:r>
            <a:r>
              <a:rPr lang="ko-KR" altLang="en-US" dirty="0" smtClean="0"/>
              <a:t>형성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31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1465</Words>
  <Application>Microsoft Office PowerPoint</Application>
  <PresentationFormat>와이드스크린</PresentationFormat>
  <Paragraphs>315</Paragraphs>
  <Slides>26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4</vt:i4>
      </vt:variant>
      <vt:variant>
        <vt:lpstr>슬라이드 제목</vt:lpstr>
      </vt:variant>
      <vt:variant>
        <vt:i4>26</vt:i4>
      </vt:variant>
    </vt:vector>
  </HeadingPairs>
  <TitlesOfParts>
    <vt:vector size="46" baseType="lpstr">
      <vt:lpstr>HYmjrE</vt:lpstr>
      <vt:lpstr>HY견고딕</vt:lpstr>
      <vt:lpstr>HY울릉도M</vt:lpstr>
      <vt:lpstr>T17</vt:lpstr>
      <vt:lpstr>T2</vt:lpstr>
      <vt:lpstr>T7</vt:lpstr>
      <vt:lpstr>T9</vt:lpstr>
      <vt:lpstr>굴림</vt:lpstr>
      <vt:lpstr>맑은 고딕</vt:lpstr>
      <vt:lpstr>Arial</vt:lpstr>
      <vt:lpstr>Garamond</vt:lpstr>
      <vt:lpstr>Tahoma</vt:lpstr>
      <vt:lpstr>Times New Roman</vt:lpstr>
      <vt:lpstr>Wingdings</vt:lpstr>
      <vt:lpstr>Wingdings 2</vt:lpstr>
      <vt:lpstr>Office 테마</vt:lpstr>
      <vt:lpstr>클립</vt:lpstr>
      <vt:lpstr>비트맵 이미지</vt:lpstr>
      <vt:lpstr>훈민정음</vt:lpstr>
      <vt:lpstr>Visio</vt:lpstr>
      <vt:lpstr>정보능력</vt:lpstr>
      <vt:lpstr>정보능력 </vt:lpstr>
      <vt:lpstr>기업에서 요구하는 대학교 교과과정</vt:lpstr>
      <vt:lpstr>정보능력 학습목표</vt:lpstr>
      <vt:lpstr>정보처리 과정</vt:lpstr>
      <vt:lpstr>정보 시스템 (IS; Information System) </vt:lpstr>
      <vt:lpstr>정보, 자료, 지식</vt:lpstr>
      <vt:lpstr>정보화 사회의 변화 속도는?</vt:lpstr>
      <vt:lpstr>정보화 사회란?</vt:lpstr>
      <vt:lpstr>정보화의 필요성</vt:lpstr>
      <vt:lpstr>대한민국 IT 패러다임의 변화</vt:lpstr>
      <vt:lpstr>국민소득 1만불에서 2만불 도약 시기</vt:lpstr>
      <vt:lpstr>IT 839 전략</vt:lpstr>
      <vt:lpstr>RFID 개요</vt:lpstr>
      <vt:lpstr>광대역통합망(BcN:Brodband Convergence Network)</vt:lpstr>
      <vt:lpstr>USN 이란 ?</vt:lpstr>
      <vt:lpstr>차세대 인터넷주소체계(IPv6) </vt:lpstr>
      <vt:lpstr>업무수행을 위한 정보처리 절차</vt:lpstr>
      <vt:lpstr>하위능력 컴퓨터활용능력</vt:lpstr>
      <vt:lpstr>컴퓨터활용능력 학습목표</vt:lpstr>
      <vt:lpstr>컴퓨터 활용능력 지식</vt:lpstr>
      <vt:lpstr>컴퓨터 활용능력 기술</vt:lpstr>
      <vt:lpstr>정보처리능력 학습목표</vt:lpstr>
      <vt:lpstr>정보처리능력 지식</vt:lpstr>
      <vt:lpstr>정보처리능력 기술</vt:lpstr>
      <vt:lpstr>수고했습니다.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정보능력</dc:title>
  <dc:creator>ygkim</dc:creator>
  <cp:lastModifiedBy>ygkim</cp:lastModifiedBy>
  <cp:revision>61</cp:revision>
  <dcterms:created xsi:type="dcterms:W3CDTF">2015-03-07T01:51:25Z</dcterms:created>
  <dcterms:modified xsi:type="dcterms:W3CDTF">2015-03-10T06:32:07Z</dcterms:modified>
</cp:coreProperties>
</file>