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heme/theme2.xml" ContentType="application/vnd.openxmlformats-officedocument.theme+xml"/>
  <Override PartName="/ppt/tags/tag4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notesMasterIdLst>
    <p:notesMasterId r:id="rId129"/>
  </p:notesMasterIdLst>
  <p:sldIdLst>
    <p:sldId id="479" r:id="rId2"/>
    <p:sldId id="436" r:id="rId3"/>
    <p:sldId id="445" r:id="rId4"/>
    <p:sldId id="491" r:id="rId5"/>
    <p:sldId id="586" r:id="rId6"/>
    <p:sldId id="585" r:id="rId7"/>
    <p:sldId id="587" r:id="rId8"/>
    <p:sldId id="588" r:id="rId9"/>
    <p:sldId id="589" r:id="rId10"/>
    <p:sldId id="492" r:id="rId11"/>
    <p:sldId id="590" r:id="rId12"/>
    <p:sldId id="592" r:id="rId13"/>
    <p:sldId id="593" r:id="rId14"/>
    <p:sldId id="594" r:id="rId15"/>
    <p:sldId id="591" r:id="rId16"/>
    <p:sldId id="595" r:id="rId17"/>
    <p:sldId id="597" r:id="rId18"/>
    <p:sldId id="596" r:id="rId19"/>
    <p:sldId id="598" r:id="rId20"/>
    <p:sldId id="599" r:id="rId21"/>
    <p:sldId id="600" r:id="rId22"/>
    <p:sldId id="601" r:id="rId23"/>
    <p:sldId id="602" r:id="rId24"/>
    <p:sldId id="603" r:id="rId25"/>
    <p:sldId id="604" r:id="rId26"/>
    <p:sldId id="605" r:id="rId27"/>
    <p:sldId id="606" r:id="rId28"/>
    <p:sldId id="493" r:id="rId29"/>
    <p:sldId id="608" r:id="rId30"/>
    <p:sldId id="609" r:id="rId31"/>
    <p:sldId id="610" r:id="rId32"/>
    <p:sldId id="607" r:id="rId33"/>
    <p:sldId id="611" r:id="rId34"/>
    <p:sldId id="612" r:id="rId35"/>
    <p:sldId id="613" r:id="rId36"/>
    <p:sldId id="614" r:id="rId37"/>
    <p:sldId id="615" r:id="rId38"/>
    <p:sldId id="616" r:id="rId39"/>
    <p:sldId id="619" r:id="rId40"/>
    <p:sldId id="617" r:id="rId41"/>
    <p:sldId id="620" r:id="rId42"/>
    <p:sldId id="618" r:id="rId43"/>
    <p:sldId id="621" r:id="rId44"/>
    <p:sldId id="622" r:id="rId45"/>
    <p:sldId id="626" r:id="rId46"/>
    <p:sldId id="623" r:id="rId47"/>
    <p:sldId id="624" r:id="rId48"/>
    <p:sldId id="625" r:id="rId49"/>
    <p:sldId id="627" r:id="rId50"/>
    <p:sldId id="628" r:id="rId51"/>
    <p:sldId id="629" r:id="rId52"/>
    <p:sldId id="630" r:id="rId53"/>
    <p:sldId id="631" r:id="rId54"/>
    <p:sldId id="632" r:id="rId55"/>
    <p:sldId id="633" r:id="rId56"/>
    <p:sldId id="634" r:id="rId57"/>
    <p:sldId id="635" r:id="rId58"/>
    <p:sldId id="636" r:id="rId59"/>
    <p:sldId id="637" r:id="rId60"/>
    <p:sldId id="638" r:id="rId61"/>
    <p:sldId id="639" r:id="rId62"/>
    <p:sldId id="640" r:id="rId63"/>
    <p:sldId id="641" r:id="rId64"/>
    <p:sldId id="642" r:id="rId65"/>
    <p:sldId id="643" r:id="rId66"/>
    <p:sldId id="644" r:id="rId67"/>
    <p:sldId id="645" r:id="rId68"/>
    <p:sldId id="646" r:id="rId69"/>
    <p:sldId id="647" r:id="rId70"/>
    <p:sldId id="651" r:id="rId71"/>
    <p:sldId id="648" r:id="rId72"/>
    <p:sldId id="649" r:id="rId73"/>
    <p:sldId id="650" r:id="rId74"/>
    <p:sldId id="652" r:id="rId75"/>
    <p:sldId id="653" r:id="rId76"/>
    <p:sldId id="654" r:id="rId77"/>
    <p:sldId id="655" r:id="rId78"/>
    <p:sldId id="657" r:id="rId79"/>
    <p:sldId id="656" r:id="rId80"/>
    <p:sldId id="658" r:id="rId81"/>
    <p:sldId id="666" r:id="rId82"/>
    <p:sldId id="659" r:id="rId83"/>
    <p:sldId id="660" r:id="rId84"/>
    <p:sldId id="661" r:id="rId85"/>
    <p:sldId id="662" r:id="rId86"/>
    <p:sldId id="663" r:id="rId87"/>
    <p:sldId id="664" r:id="rId88"/>
    <p:sldId id="665" r:id="rId89"/>
    <p:sldId id="667" r:id="rId90"/>
    <p:sldId id="668" r:id="rId91"/>
    <p:sldId id="669" r:id="rId92"/>
    <p:sldId id="671" r:id="rId93"/>
    <p:sldId id="670" r:id="rId94"/>
    <p:sldId id="672" r:id="rId95"/>
    <p:sldId id="673" r:id="rId96"/>
    <p:sldId id="674" r:id="rId97"/>
    <p:sldId id="675" r:id="rId98"/>
    <p:sldId id="676" r:id="rId99"/>
    <p:sldId id="677" r:id="rId100"/>
    <p:sldId id="678" r:id="rId101"/>
    <p:sldId id="679" r:id="rId102"/>
    <p:sldId id="680" r:id="rId103"/>
    <p:sldId id="681" r:id="rId104"/>
    <p:sldId id="495" r:id="rId105"/>
    <p:sldId id="684" r:id="rId106"/>
    <p:sldId id="682" r:id="rId107"/>
    <p:sldId id="685" r:id="rId108"/>
    <p:sldId id="687" r:id="rId109"/>
    <p:sldId id="686" r:id="rId110"/>
    <p:sldId id="689" r:id="rId111"/>
    <p:sldId id="690" r:id="rId112"/>
    <p:sldId id="691" r:id="rId113"/>
    <p:sldId id="692" r:id="rId114"/>
    <p:sldId id="693" r:id="rId115"/>
    <p:sldId id="694" r:id="rId116"/>
    <p:sldId id="695" r:id="rId117"/>
    <p:sldId id="696" r:id="rId118"/>
    <p:sldId id="697" r:id="rId119"/>
    <p:sldId id="698" r:id="rId120"/>
    <p:sldId id="699" r:id="rId121"/>
    <p:sldId id="700" r:id="rId122"/>
    <p:sldId id="512" r:id="rId123"/>
    <p:sldId id="703" r:id="rId124"/>
    <p:sldId id="702" r:id="rId125"/>
    <p:sldId id="517" r:id="rId126"/>
    <p:sldId id="518" r:id="rId127"/>
    <p:sldId id="454" r:id="rId128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66CCFF"/>
    <a:srgbClr val="401254"/>
    <a:srgbClr val="CCFF99"/>
    <a:srgbClr val="210E30"/>
    <a:srgbClr val="653F35"/>
    <a:srgbClr val="4F784C"/>
    <a:srgbClr val="FFFF99"/>
    <a:srgbClr val="99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344D84-9AFB-497E-A393-DC336BA19D2E}" styleName="보통 스타일 3 - 강조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보통 스타일 1 - 강조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86" autoAdjust="0"/>
    <p:restoredTop sz="94660"/>
  </p:normalViewPr>
  <p:slideViewPr>
    <p:cSldViewPr>
      <p:cViewPr varScale="1">
        <p:scale>
          <a:sx n="118" d="100"/>
          <a:sy n="118" d="100"/>
        </p:scale>
        <p:origin x="1404" y="10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3762" y="54"/>
      </p:cViewPr>
      <p:guideLst/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tableStyles" Target="tableStyle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BC3899-2E4F-4D3A-8D29-BF4BDDE21DE2}" type="datetimeFigureOut">
              <a:rPr lang="ko-KR" altLang="en-US" smtClean="0"/>
              <a:pPr/>
              <a:t>2013-09-23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9363BF-43B7-4F43-ABD0-D052F59FCD1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84808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4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13" Type="http://schemas.openxmlformats.org/officeDocument/2006/relationships/slideMaster" Target="../slideMasters/slideMaster1.xml"/><Relationship Id="rId3" Type="http://schemas.openxmlformats.org/officeDocument/2006/relationships/tags" Target="../tags/tag13.xml"/><Relationship Id="rId7" Type="http://schemas.openxmlformats.org/officeDocument/2006/relationships/tags" Target="../tags/tag17.xml"/><Relationship Id="rId12" Type="http://schemas.openxmlformats.org/officeDocument/2006/relationships/tags" Target="../tags/tag22.xml"/><Relationship Id="rId2" Type="http://schemas.openxmlformats.org/officeDocument/2006/relationships/tags" Target="../tags/tag12.xml"/><Relationship Id="rId16" Type="http://schemas.openxmlformats.org/officeDocument/2006/relationships/image" Target="../media/image3.png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tags" Target="../tags/tag21.xml"/><Relationship Id="rId5" Type="http://schemas.openxmlformats.org/officeDocument/2006/relationships/tags" Target="../tags/tag15.xml"/><Relationship Id="rId15" Type="http://schemas.openxmlformats.org/officeDocument/2006/relationships/image" Target="../media/image2.jpeg"/><Relationship Id="rId10" Type="http://schemas.openxmlformats.org/officeDocument/2006/relationships/tags" Target="../tags/tag20.xml"/><Relationship Id="rId4" Type="http://schemas.openxmlformats.org/officeDocument/2006/relationships/tags" Target="../tags/tag14.xml"/><Relationship Id="rId9" Type="http://schemas.openxmlformats.org/officeDocument/2006/relationships/tags" Target="../tags/tag19.xml"/><Relationship Id="rId1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9.xml"/><Relationship Id="rId4" Type="http://schemas.openxmlformats.org/officeDocument/2006/relationships/tags" Target="../tags/tag28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34.xml"/><Relationship Id="rId4" Type="http://schemas.openxmlformats.org/officeDocument/2006/relationships/tags" Target="../tags/tag3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45.xml"/><Relationship Id="rId4" Type="http://schemas.openxmlformats.org/officeDocument/2006/relationships/tags" Target="../tags/tag4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저작권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29" descr="쿡북로고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977578" y="595313"/>
            <a:ext cx="1216025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6"/>
          <p:cNvSpPr txBox="1">
            <a:spLocks noChangeArrowheads="1"/>
          </p:cNvSpPr>
          <p:nvPr userDrawn="1"/>
        </p:nvSpPr>
        <p:spPr bwMode="auto">
          <a:xfrm>
            <a:off x="977578" y="981075"/>
            <a:ext cx="7186612" cy="36933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de-DE" altLang="ko-KR" sz="18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IT CookBook, </a:t>
            </a:r>
            <a:r>
              <a:rPr lang="ko-KR" altLang="en-US" sz="1800" dirty="0" smtClean="0">
                <a:solidFill>
                  <a:prstClr val="black"/>
                </a:solidFill>
                <a:latin typeface="HY견고딕" pitchFamily="18" charset="-127"/>
                <a:ea typeface="HY견고딕" pitchFamily="18" charset="-127"/>
              </a:rPr>
              <a:t>데이터베이스 개론</a:t>
            </a:r>
            <a:endParaRPr lang="de-DE" altLang="ko-KR" sz="1200" dirty="0" smtClean="0">
              <a:solidFill>
                <a:prstClr val="black"/>
              </a:solidFill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4" name="TextBox 7"/>
          <p:cNvSpPr txBox="1"/>
          <p:nvPr userDrawn="1"/>
        </p:nvSpPr>
        <p:spPr>
          <a:xfrm>
            <a:off x="612453" y="1700213"/>
            <a:ext cx="7991475" cy="135421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1">
              <a:defRPr/>
            </a:pPr>
            <a:endParaRPr lang="en-US" altLang="ko-KR" sz="1000" dirty="0">
              <a:solidFill>
                <a:srgbClr val="222222"/>
              </a:solidFill>
            </a:endParaRPr>
          </a:p>
          <a:p>
            <a:pPr>
              <a:defRPr/>
            </a:pPr>
            <a:r>
              <a:rPr lang="en-US" altLang="ko-KR" sz="1400" b="1" dirty="0">
                <a:solidFill>
                  <a:srgbClr val="FF0000"/>
                </a:solidFill>
              </a:rPr>
              <a:t>[</a:t>
            </a:r>
            <a:r>
              <a:rPr lang="ko-KR" altLang="en-US" sz="1400" b="1" dirty="0">
                <a:solidFill>
                  <a:srgbClr val="FF0000"/>
                </a:solidFill>
              </a:rPr>
              <a:t>강의교안 이용 안내</a:t>
            </a:r>
            <a:r>
              <a:rPr lang="en-US" altLang="ko-KR" sz="1400" b="1" dirty="0">
                <a:solidFill>
                  <a:srgbClr val="FF0000"/>
                </a:solidFill>
              </a:rPr>
              <a:t>]</a:t>
            </a:r>
          </a:p>
          <a:p>
            <a:pPr>
              <a:defRPr/>
            </a:pPr>
            <a:endParaRPr lang="en-US" altLang="ko-KR" sz="1000" dirty="0">
              <a:solidFill>
                <a:prstClr val="black"/>
              </a:solidFill>
            </a:endParaRPr>
          </a:p>
          <a:p>
            <a:pPr marL="171450" indent="-171450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ko-KR" altLang="en-US" sz="1000" dirty="0">
                <a:solidFill>
                  <a:prstClr val="black"/>
                </a:solidFill>
              </a:rPr>
              <a:t>본 강의교안의 저작권은 </a:t>
            </a:r>
            <a:r>
              <a:rPr lang="ko-KR" altLang="en-US" sz="1000" dirty="0" err="1" smtClean="0">
                <a:solidFill>
                  <a:prstClr val="black"/>
                </a:solidFill>
              </a:rPr>
              <a:t>한빛아카데미</a:t>
            </a:r>
            <a:r>
              <a:rPr lang="ko-KR" altLang="en-US" sz="1000" dirty="0" smtClean="0">
                <a:solidFill>
                  <a:prstClr val="black"/>
                </a:solidFill>
              </a:rPr>
              <a:t>㈜</a:t>
            </a:r>
            <a:r>
              <a:rPr lang="ko-KR" altLang="en-US" sz="1000" dirty="0">
                <a:solidFill>
                  <a:prstClr val="black"/>
                </a:solidFill>
              </a:rPr>
              <a:t>에 있습니다</a:t>
            </a:r>
            <a:r>
              <a:rPr lang="en-US" altLang="ko-KR" sz="1000" dirty="0">
                <a:solidFill>
                  <a:prstClr val="black"/>
                </a:solidFill>
              </a:rPr>
              <a:t>.</a:t>
            </a:r>
            <a:r>
              <a:rPr lang="ko-KR" altLang="en-US" sz="1000" dirty="0">
                <a:solidFill>
                  <a:srgbClr val="222222"/>
                </a:solidFill>
              </a:rPr>
              <a:t> </a:t>
            </a:r>
            <a:endParaRPr lang="en-US" altLang="ko-KR" sz="1000" dirty="0">
              <a:solidFill>
                <a:srgbClr val="222222"/>
              </a:solidFill>
            </a:endParaRPr>
          </a:p>
          <a:p>
            <a:pPr marL="171450" indent="-171450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ko-KR" altLang="en-US" sz="1000" u="sng" dirty="0">
                <a:solidFill>
                  <a:srgbClr val="222222"/>
                </a:solidFill>
              </a:rPr>
              <a:t>이 자료를 무단으로 전제하거나 배포할 경우 저작권법 </a:t>
            </a:r>
            <a:r>
              <a:rPr lang="en-US" altLang="ko-KR" sz="1000" u="sng" dirty="0">
                <a:solidFill>
                  <a:srgbClr val="222222"/>
                </a:solidFill>
              </a:rPr>
              <a:t>136</a:t>
            </a:r>
            <a:r>
              <a:rPr lang="ko-KR" altLang="en-US" sz="1000" u="sng" dirty="0">
                <a:solidFill>
                  <a:srgbClr val="222222"/>
                </a:solidFill>
              </a:rPr>
              <a:t>조에 의거하여 최고 </a:t>
            </a:r>
            <a:r>
              <a:rPr lang="en-US" altLang="ko-KR" sz="1000" u="sng" dirty="0">
                <a:solidFill>
                  <a:srgbClr val="222222"/>
                </a:solidFill>
              </a:rPr>
              <a:t>5</a:t>
            </a:r>
            <a:r>
              <a:rPr lang="ko-KR" altLang="en-US" sz="1000" u="sng" dirty="0">
                <a:solidFill>
                  <a:srgbClr val="222222"/>
                </a:solidFill>
              </a:rPr>
              <a:t>년 이하의 </a:t>
            </a:r>
            <a:r>
              <a:rPr lang="ko-KR" altLang="en-US" sz="1000" u="sng" dirty="0" smtClean="0">
                <a:solidFill>
                  <a:srgbClr val="222222"/>
                </a:solidFill>
              </a:rPr>
              <a:t>징역</a:t>
            </a:r>
            <a:r>
              <a:rPr lang="en-US" altLang="ko-KR" sz="1000" u="sng" dirty="0" smtClean="0">
                <a:solidFill>
                  <a:srgbClr val="222222"/>
                </a:solidFill>
              </a:rPr>
              <a:t> </a:t>
            </a:r>
            <a:r>
              <a:rPr lang="ko-KR" altLang="en-US" sz="1000" u="sng" dirty="0">
                <a:solidFill>
                  <a:srgbClr val="222222"/>
                </a:solidFill>
              </a:rPr>
              <a:t>또는 </a:t>
            </a:r>
            <a:r>
              <a:rPr lang="en-US" altLang="ko-KR" sz="1000" u="sng" dirty="0">
                <a:solidFill>
                  <a:srgbClr val="222222"/>
                </a:solidFill>
              </a:rPr>
              <a:t>5</a:t>
            </a:r>
            <a:r>
              <a:rPr lang="ko-KR" altLang="en-US" sz="1000" u="sng" dirty="0" err="1">
                <a:solidFill>
                  <a:srgbClr val="222222"/>
                </a:solidFill>
              </a:rPr>
              <a:t>천만원</a:t>
            </a:r>
            <a:r>
              <a:rPr lang="ko-KR" altLang="en-US" sz="1000" u="sng" dirty="0">
                <a:solidFill>
                  <a:srgbClr val="222222"/>
                </a:solidFill>
              </a:rPr>
              <a:t> 이하의 벌금에 처할 수 있고 이를 병과</a:t>
            </a:r>
            <a:r>
              <a:rPr lang="en-US" altLang="ko-KR" sz="1000" u="sng" dirty="0">
                <a:solidFill>
                  <a:srgbClr val="222222"/>
                </a:solidFill>
              </a:rPr>
              <a:t>(</a:t>
            </a:r>
            <a:r>
              <a:rPr lang="ko-KR" altLang="en-US" sz="1000" u="sng" dirty="0">
                <a:solidFill>
                  <a:srgbClr val="222222"/>
                </a:solidFill>
              </a:rPr>
              <a:t>倂科</a:t>
            </a:r>
            <a:r>
              <a:rPr lang="en-US" altLang="ko-KR" sz="1000" u="sng" dirty="0">
                <a:solidFill>
                  <a:srgbClr val="222222"/>
                </a:solidFill>
              </a:rPr>
              <a:t>)</a:t>
            </a:r>
            <a:r>
              <a:rPr lang="ko-KR" altLang="en-US" sz="1000" u="sng" dirty="0">
                <a:solidFill>
                  <a:srgbClr val="222222"/>
                </a:solidFill>
              </a:rPr>
              <a:t>할 수도 있습니다</a:t>
            </a:r>
            <a:r>
              <a:rPr lang="en-US" altLang="ko-KR" sz="1000" u="sng" dirty="0">
                <a:solidFill>
                  <a:srgbClr val="222222"/>
                </a:solidFill>
              </a:rPr>
              <a:t>.</a:t>
            </a:r>
          </a:p>
          <a:p>
            <a:pPr>
              <a:lnSpc>
                <a:spcPct val="120000"/>
              </a:lnSpc>
              <a:defRPr/>
            </a:pPr>
            <a:endParaRPr lang="ko-KR" altLang="en-US" sz="1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6321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학습목표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내용 개체 틀 4"/>
          <p:cNvSpPr>
            <a:spLocks noGrp="1"/>
          </p:cNvSpPr>
          <p:nvPr>
            <p:ph sz="quarter" idx="11"/>
            <p:custDataLst>
              <p:tags r:id="rId1"/>
            </p:custDataLst>
          </p:nvPr>
        </p:nvSpPr>
        <p:spPr>
          <a:xfrm>
            <a:off x="179388" y="5229200"/>
            <a:ext cx="8713787" cy="1367239"/>
          </a:xfrm>
        </p:spPr>
        <p:txBody>
          <a:bodyPr>
            <a:normAutofit/>
          </a:bodyPr>
          <a:lstStyle>
            <a:lvl1pPr marL="449263" indent="-177800">
              <a:lnSpc>
                <a:spcPct val="120000"/>
              </a:lnSpc>
              <a:buClr>
                <a:schemeClr val="tx1">
                  <a:lumMod val="50000"/>
                  <a:lumOff val="50000"/>
                </a:schemeClr>
              </a:buClr>
              <a:buSzPct val="80000"/>
              <a:buFont typeface="Arial" panose="020B0604020202020204" pitchFamily="34" charset="0"/>
              <a:buChar char="►"/>
              <a:defRPr sz="1400" b="1" baseline="0">
                <a:solidFill>
                  <a:schemeClr val="accent3">
                    <a:lumMod val="50000"/>
                  </a:schemeClr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>
              <a:lnSpc>
                <a:spcPct val="120000"/>
              </a:lnSpc>
              <a:defRPr sz="2000" baseline="0"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>
              <a:defRPr sz="1800" baseline="0"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>
              <a:defRPr sz="1600" baseline="0"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>
              <a:defRPr sz="1400" baseline="0"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7" name="직사각형 11"/>
          <p:cNvSpPr>
            <a:spLocks noChangeArrowheads="1"/>
          </p:cNvSpPr>
          <p:nvPr userDrawn="1">
            <p:custDataLst>
              <p:tags r:id="rId2"/>
            </p:custDataLst>
          </p:nvPr>
        </p:nvSpPr>
        <p:spPr bwMode="auto">
          <a:xfrm>
            <a:off x="161511" y="6561139"/>
            <a:ext cx="873907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fld id="{033B4838-7E5D-4E73-BD5A-D91E0EFAE053}" type="slidenum">
              <a:rPr lang="en-US" altLang="ko-KR" sz="1000">
                <a:solidFill>
                  <a:srgbClr val="000000"/>
                </a:solidFill>
                <a:latin typeface="HY헤드라인M" pitchFamily="18" charset="-127"/>
                <a:ea typeface="HY헤드라인M" pitchFamily="18" charset="-127"/>
              </a:rPr>
              <a:pPr algn="r"/>
              <a:t>‹#›</a:t>
            </a:fld>
            <a:endParaRPr lang="ko-KR" altLang="en-US" sz="1000" dirty="0">
              <a:solidFill>
                <a:srgbClr val="000000"/>
              </a:solidFill>
            </a:endParaRPr>
          </a:p>
        </p:txBody>
      </p:sp>
      <p:sp>
        <p:nvSpPr>
          <p:cNvPr id="10" name="제목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866523" y="152712"/>
            <a:ext cx="8025957" cy="596671"/>
          </a:xfrm>
        </p:spPr>
        <p:txBody>
          <a:bodyPr>
            <a:normAutofit/>
          </a:bodyPr>
          <a:lstStyle>
            <a:lvl1pPr>
              <a:defRPr sz="3000" spc="-150"/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597015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078" y="-26127"/>
            <a:ext cx="9180000" cy="6891104"/>
          </a:xfrm>
          <a:prstGeom prst="rect">
            <a:avLst/>
          </a:prstGeom>
        </p:spPr>
      </p:pic>
      <p:grpSp>
        <p:nvGrpSpPr>
          <p:cNvPr id="27" name="Group 169"/>
          <p:cNvGrpSpPr>
            <a:grpSpLocks/>
          </p:cNvGrpSpPr>
          <p:nvPr userDrawn="1">
            <p:custDataLst>
              <p:tags r:id="rId2"/>
            </p:custDataLst>
          </p:nvPr>
        </p:nvGrpSpPr>
        <p:grpSpPr bwMode="auto">
          <a:xfrm>
            <a:off x="7773987" y="65357"/>
            <a:ext cx="1123950" cy="744545"/>
            <a:chOff x="4897" y="107"/>
            <a:chExt cx="708" cy="469"/>
          </a:xfrm>
        </p:grpSpPr>
        <p:sp>
          <p:nvSpPr>
            <p:cNvPr id="28" name="Freeform 164"/>
            <p:cNvSpPr>
              <a:spLocks/>
            </p:cNvSpPr>
            <p:nvPr userDrawn="1"/>
          </p:nvSpPr>
          <p:spPr bwMode="gray">
            <a:xfrm flipH="1">
              <a:off x="5377" y="345"/>
              <a:ext cx="227" cy="227"/>
            </a:xfrm>
            <a:custGeom>
              <a:avLst/>
              <a:gdLst>
                <a:gd name="T0" fmla="*/ 0 w 832"/>
                <a:gd name="T1" fmla="*/ 120 h 834"/>
                <a:gd name="T2" fmla="*/ 112 w 832"/>
                <a:gd name="T3" fmla="*/ 3 h 834"/>
                <a:gd name="T4" fmla="*/ 727 w 832"/>
                <a:gd name="T5" fmla="*/ 3 h 834"/>
                <a:gd name="T6" fmla="*/ 832 w 832"/>
                <a:gd name="T7" fmla="*/ 106 h 834"/>
                <a:gd name="T8" fmla="*/ 832 w 832"/>
                <a:gd name="T9" fmla="*/ 726 h 834"/>
                <a:gd name="T10" fmla="*/ 742 w 832"/>
                <a:gd name="T11" fmla="*/ 832 h 834"/>
                <a:gd name="T12" fmla="*/ 106 w 832"/>
                <a:gd name="T13" fmla="*/ 834 h 834"/>
                <a:gd name="T14" fmla="*/ 1 w 832"/>
                <a:gd name="T15" fmla="*/ 729 h 834"/>
                <a:gd name="T16" fmla="*/ 0 w 832"/>
                <a:gd name="T17" fmla="*/ 12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2" h="834">
                  <a:moveTo>
                    <a:pt x="0" y="120"/>
                  </a:moveTo>
                  <a:cubicBezTo>
                    <a:pt x="0" y="120"/>
                    <a:pt x="6" y="0"/>
                    <a:pt x="112" y="3"/>
                  </a:cubicBezTo>
                  <a:cubicBezTo>
                    <a:pt x="419" y="3"/>
                    <a:pt x="727" y="3"/>
                    <a:pt x="727" y="3"/>
                  </a:cubicBezTo>
                  <a:cubicBezTo>
                    <a:pt x="832" y="14"/>
                    <a:pt x="832" y="106"/>
                    <a:pt x="832" y="106"/>
                  </a:cubicBezTo>
                  <a:cubicBezTo>
                    <a:pt x="832" y="106"/>
                    <a:pt x="832" y="416"/>
                    <a:pt x="832" y="726"/>
                  </a:cubicBezTo>
                  <a:cubicBezTo>
                    <a:pt x="826" y="820"/>
                    <a:pt x="742" y="832"/>
                    <a:pt x="742" y="832"/>
                  </a:cubicBezTo>
                  <a:lnTo>
                    <a:pt x="106" y="834"/>
                  </a:lnTo>
                  <a:cubicBezTo>
                    <a:pt x="106" y="834"/>
                    <a:pt x="4" y="824"/>
                    <a:pt x="1" y="729"/>
                  </a:cubicBezTo>
                  <a:cubicBezTo>
                    <a:pt x="0" y="424"/>
                    <a:pt x="0" y="120"/>
                    <a:pt x="0" y="120"/>
                  </a:cubicBezTo>
                  <a:close/>
                </a:path>
              </a:pathLst>
            </a:custGeom>
            <a:solidFill>
              <a:srgbClr val="C4A2D2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FFFFFF">
                      <a:alpha val="70000"/>
                    </a:srgbClr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12393903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latinLnBrk="0">
                <a:defRPr/>
              </a:pPr>
              <a:endParaRPr lang="ko-KR" altLang="en-US" kern="0" smtClea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9" name="Freeform 166"/>
            <p:cNvSpPr>
              <a:spLocks/>
            </p:cNvSpPr>
            <p:nvPr userDrawn="1"/>
          </p:nvSpPr>
          <p:spPr bwMode="gray">
            <a:xfrm flipH="1">
              <a:off x="5378" y="107"/>
              <a:ext cx="227" cy="227"/>
            </a:xfrm>
            <a:custGeom>
              <a:avLst/>
              <a:gdLst>
                <a:gd name="T0" fmla="*/ 0 w 832"/>
                <a:gd name="T1" fmla="*/ 120 h 834"/>
                <a:gd name="T2" fmla="*/ 112 w 832"/>
                <a:gd name="T3" fmla="*/ 3 h 834"/>
                <a:gd name="T4" fmla="*/ 727 w 832"/>
                <a:gd name="T5" fmla="*/ 3 h 834"/>
                <a:gd name="T6" fmla="*/ 832 w 832"/>
                <a:gd name="T7" fmla="*/ 106 h 834"/>
                <a:gd name="T8" fmla="*/ 832 w 832"/>
                <a:gd name="T9" fmla="*/ 726 h 834"/>
                <a:gd name="T10" fmla="*/ 742 w 832"/>
                <a:gd name="T11" fmla="*/ 832 h 834"/>
                <a:gd name="T12" fmla="*/ 106 w 832"/>
                <a:gd name="T13" fmla="*/ 834 h 834"/>
                <a:gd name="T14" fmla="*/ 1 w 832"/>
                <a:gd name="T15" fmla="*/ 729 h 834"/>
                <a:gd name="T16" fmla="*/ 0 w 832"/>
                <a:gd name="T17" fmla="*/ 12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2" h="834">
                  <a:moveTo>
                    <a:pt x="0" y="120"/>
                  </a:moveTo>
                  <a:cubicBezTo>
                    <a:pt x="0" y="120"/>
                    <a:pt x="6" y="0"/>
                    <a:pt x="112" y="3"/>
                  </a:cubicBezTo>
                  <a:cubicBezTo>
                    <a:pt x="419" y="3"/>
                    <a:pt x="727" y="3"/>
                    <a:pt x="727" y="3"/>
                  </a:cubicBezTo>
                  <a:cubicBezTo>
                    <a:pt x="832" y="14"/>
                    <a:pt x="832" y="106"/>
                    <a:pt x="832" y="106"/>
                  </a:cubicBezTo>
                  <a:cubicBezTo>
                    <a:pt x="832" y="106"/>
                    <a:pt x="832" y="416"/>
                    <a:pt x="832" y="726"/>
                  </a:cubicBezTo>
                  <a:cubicBezTo>
                    <a:pt x="826" y="820"/>
                    <a:pt x="742" y="832"/>
                    <a:pt x="742" y="832"/>
                  </a:cubicBezTo>
                  <a:lnTo>
                    <a:pt x="106" y="834"/>
                  </a:lnTo>
                  <a:cubicBezTo>
                    <a:pt x="106" y="834"/>
                    <a:pt x="4" y="824"/>
                    <a:pt x="1" y="729"/>
                  </a:cubicBezTo>
                  <a:cubicBezTo>
                    <a:pt x="0" y="424"/>
                    <a:pt x="0" y="120"/>
                    <a:pt x="0" y="120"/>
                  </a:cubicBezTo>
                  <a:close/>
                </a:path>
              </a:pathLst>
            </a:custGeom>
            <a:solidFill>
              <a:srgbClr val="9BBD98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FFFFFF">
                      <a:alpha val="70000"/>
                    </a:srgbClr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12393903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latinLnBrk="0">
                <a:defRPr/>
              </a:pPr>
              <a:endParaRPr lang="ko-KR" altLang="en-US" kern="0" smtClea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0" name="Freeform 167"/>
            <p:cNvSpPr>
              <a:spLocks/>
            </p:cNvSpPr>
            <p:nvPr userDrawn="1"/>
          </p:nvSpPr>
          <p:spPr bwMode="gray">
            <a:xfrm flipH="1">
              <a:off x="5134" y="349"/>
              <a:ext cx="227" cy="227"/>
            </a:xfrm>
            <a:custGeom>
              <a:avLst/>
              <a:gdLst>
                <a:gd name="T0" fmla="*/ 0 w 832"/>
                <a:gd name="T1" fmla="*/ 120 h 834"/>
                <a:gd name="T2" fmla="*/ 112 w 832"/>
                <a:gd name="T3" fmla="*/ 3 h 834"/>
                <a:gd name="T4" fmla="*/ 727 w 832"/>
                <a:gd name="T5" fmla="*/ 3 h 834"/>
                <a:gd name="T6" fmla="*/ 832 w 832"/>
                <a:gd name="T7" fmla="*/ 106 h 834"/>
                <a:gd name="T8" fmla="*/ 832 w 832"/>
                <a:gd name="T9" fmla="*/ 726 h 834"/>
                <a:gd name="T10" fmla="*/ 742 w 832"/>
                <a:gd name="T11" fmla="*/ 832 h 834"/>
                <a:gd name="T12" fmla="*/ 106 w 832"/>
                <a:gd name="T13" fmla="*/ 834 h 834"/>
                <a:gd name="T14" fmla="*/ 1 w 832"/>
                <a:gd name="T15" fmla="*/ 729 h 834"/>
                <a:gd name="T16" fmla="*/ 0 w 832"/>
                <a:gd name="T17" fmla="*/ 12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2" h="834">
                  <a:moveTo>
                    <a:pt x="0" y="120"/>
                  </a:moveTo>
                  <a:cubicBezTo>
                    <a:pt x="0" y="120"/>
                    <a:pt x="6" y="0"/>
                    <a:pt x="112" y="3"/>
                  </a:cubicBezTo>
                  <a:cubicBezTo>
                    <a:pt x="419" y="3"/>
                    <a:pt x="727" y="3"/>
                    <a:pt x="727" y="3"/>
                  </a:cubicBezTo>
                  <a:cubicBezTo>
                    <a:pt x="832" y="14"/>
                    <a:pt x="832" y="106"/>
                    <a:pt x="832" y="106"/>
                  </a:cubicBezTo>
                  <a:cubicBezTo>
                    <a:pt x="832" y="106"/>
                    <a:pt x="832" y="416"/>
                    <a:pt x="832" y="726"/>
                  </a:cubicBezTo>
                  <a:cubicBezTo>
                    <a:pt x="826" y="820"/>
                    <a:pt x="742" y="832"/>
                    <a:pt x="742" y="832"/>
                  </a:cubicBezTo>
                  <a:lnTo>
                    <a:pt x="106" y="834"/>
                  </a:lnTo>
                  <a:cubicBezTo>
                    <a:pt x="106" y="834"/>
                    <a:pt x="4" y="824"/>
                    <a:pt x="1" y="729"/>
                  </a:cubicBezTo>
                  <a:cubicBezTo>
                    <a:pt x="0" y="424"/>
                    <a:pt x="0" y="120"/>
                    <a:pt x="0" y="120"/>
                  </a:cubicBezTo>
                  <a:close/>
                </a:path>
              </a:pathLst>
            </a:custGeom>
            <a:solidFill>
              <a:srgbClr val="9BBD98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FFFFFF">
                      <a:alpha val="70000"/>
                    </a:srgbClr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12393903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latinLnBrk="0">
                <a:defRPr/>
              </a:pPr>
              <a:endParaRPr lang="ko-KR" altLang="en-US" kern="0" smtClea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1" name="Freeform 168"/>
            <p:cNvSpPr>
              <a:spLocks/>
            </p:cNvSpPr>
            <p:nvPr userDrawn="1"/>
          </p:nvSpPr>
          <p:spPr bwMode="gray">
            <a:xfrm flipH="1">
              <a:off x="4897" y="118"/>
              <a:ext cx="227" cy="227"/>
            </a:xfrm>
            <a:custGeom>
              <a:avLst/>
              <a:gdLst>
                <a:gd name="T0" fmla="*/ 0 w 832"/>
                <a:gd name="T1" fmla="*/ 120 h 834"/>
                <a:gd name="T2" fmla="*/ 112 w 832"/>
                <a:gd name="T3" fmla="*/ 3 h 834"/>
                <a:gd name="T4" fmla="*/ 727 w 832"/>
                <a:gd name="T5" fmla="*/ 3 h 834"/>
                <a:gd name="T6" fmla="*/ 832 w 832"/>
                <a:gd name="T7" fmla="*/ 106 h 834"/>
                <a:gd name="T8" fmla="*/ 832 w 832"/>
                <a:gd name="T9" fmla="*/ 726 h 834"/>
                <a:gd name="T10" fmla="*/ 742 w 832"/>
                <a:gd name="T11" fmla="*/ 832 h 834"/>
                <a:gd name="T12" fmla="*/ 106 w 832"/>
                <a:gd name="T13" fmla="*/ 834 h 834"/>
                <a:gd name="T14" fmla="*/ 1 w 832"/>
                <a:gd name="T15" fmla="*/ 729 h 834"/>
                <a:gd name="T16" fmla="*/ 0 w 832"/>
                <a:gd name="T17" fmla="*/ 12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2" h="834">
                  <a:moveTo>
                    <a:pt x="0" y="120"/>
                  </a:moveTo>
                  <a:cubicBezTo>
                    <a:pt x="0" y="120"/>
                    <a:pt x="6" y="0"/>
                    <a:pt x="112" y="3"/>
                  </a:cubicBezTo>
                  <a:cubicBezTo>
                    <a:pt x="419" y="3"/>
                    <a:pt x="727" y="3"/>
                    <a:pt x="727" y="3"/>
                  </a:cubicBezTo>
                  <a:cubicBezTo>
                    <a:pt x="832" y="14"/>
                    <a:pt x="832" y="106"/>
                    <a:pt x="832" y="106"/>
                  </a:cubicBezTo>
                  <a:cubicBezTo>
                    <a:pt x="832" y="106"/>
                    <a:pt x="832" y="416"/>
                    <a:pt x="832" y="726"/>
                  </a:cubicBezTo>
                  <a:cubicBezTo>
                    <a:pt x="826" y="820"/>
                    <a:pt x="742" y="832"/>
                    <a:pt x="742" y="832"/>
                  </a:cubicBezTo>
                  <a:lnTo>
                    <a:pt x="106" y="834"/>
                  </a:lnTo>
                  <a:cubicBezTo>
                    <a:pt x="106" y="834"/>
                    <a:pt x="4" y="824"/>
                    <a:pt x="1" y="729"/>
                  </a:cubicBezTo>
                  <a:cubicBezTo>
                    <a:pt x="0" y="424"/>
                    <a:pt x="0" y="120"/>
                    <a:pt x="0" y="120"/>
                  </a:cubicBezTo>
                  <a:close/>
                </a:path>
              </a:pathLst>
            </a:custGeom>
            <a:solidFill>
              <a:srgbClr val="9BBD98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FFFFFF">
                      <a:alpha val="70000"/>
                    </a:srgbClr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12393903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latinLnBrk="0">
                <a:defRPr/>
              </a:pPr>
              <a:endParaRPr lang="ko-KR" altLang="en-US" kern="0" smtClean="0">
                <a:solidFill>
                  <a:sysClr val="windowText" lastClr="000000"/>
                </a:solidFill>
              </a:endParaRPr>
            </a:p>
          </p:txBody>
        </p:sp>
      </p:grpSp>
      <p:pic>
        <p:nvPicPr>
          <p:cNvPr id="32" name="그림 3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078" y="-26127"/>
            <a:ext cx="9180000" cy="6891104"/>
          </a:xfrm>
          <a:prstGeom prst="rect">
            <a:avLst/>
          </a:prstGeom>
        </p:spPr>
      </p:pic>
      <p:sp>
        <p:nvSpPr>
          <p:cNvPr id="35" name="Rectangle 2"/>
          <p:cNvSpPr>
            <a:spLocks noGrp="1" noChangeArrowheads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609600" y="5791200"/>
            <a:ext cx="7924800" cy="685800"/>
          </a:xfrm>
          <a:prstGeom prst="rect">
            <a:avLst/>
          </a:prstGeom>
        </p:spPr>
        <p:txBody>
          <a:bodyPr/>
          <a:lstStyle>
            <a:lvl1pPr algn="ctr">
              <a:defRPr sz="4400" b="0" i="0" baseline="0">
                <a:solidFill>
                  <a:schemeClr val="tx2"/>
                </a:solidFill>
                <a:latin typeface="HY헤드라인M" pitchFamily="18" charset="-127"/>
                <a:ea typeface="HY헤드라인M" pitchFamily="18" charset="-127"/>
              </a:defRPr>
            </a:lvl1pPr>
          </a:lstStyle>
          <a:p>
            <a:pPr lvl="0"/>
            <a:r>
              <a:rPr lang="ko-KR" altLang="en-US" noProof="0" dirty="0" err="1" smtClean="0"/>
              <a:t>장제목</a:t>
            </a:r>
            <a:endParaRPr lang="en-US" altLang="ko-KR" noProof="0" dirty="0" smtClean="0"/>
          </a:p>
        </p:txBody>
      </p:sp>
      <p:sp>
        <p:nvSpPr>
          <p:cNvPr id="37" name="모서리가 둥근 직사각형 36"/>
          <p:cNvSpPr/>
          <p:nvPr userDrawn="1">
            <p:custDataLst>
              <p:tags r:id="rId5"/>
            </p:custDataLst>
          </p:nvPr>
        </p:nvSpPr>
        <p:spPr>
          <a:xfrm>
            <a:off x="7596336" y="70751"/>
            <a:ext cx="1380015" cy="890223"/>
          </a:xfrm>
          <a:prstGeom prst="roundRect">
            <a:avLst>
              <a:gd name="adj" fmla="val 2840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pic>
        <p:nvPicPr>
          <p:cNvPr id="38" name="그림 29" descr="쿡북로고.jpg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3634" y="159730"/>
            <a:ext cx="107950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모서리가 둥근 직사각형 38"/>
          <p:cNvSpPr/>
          <p:nvPr userDrawn="1">
            <p:custDataLst>
              <p:tags r:id="rId7"/>
            </p:custDataLst>
          </p:nvPr>
        </p:nvSpPr>
        <p:spPr>
          <a:xfrm>
            <a:off x="7596336" y="70751"/>
            <a:ext cx="1380015" cy="890223"/>
          </a:xfrm>
          <a:prstGeom prst="roundRect">
            <a:avLst>
              <a:gd name="adj" fmla="val 28406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41" name="Group 169"/>
          <p:cNvGrpSpPr>
            <a:grpSpLocks/>
          </p:cNvGrpSpPr>
          <p:nvPr userDrawn="1">
            <p:custDataLst>
              <p:tags r:id="rId8"/>
            </p:custDataLst>
          </p:nvPr>
        </p:nvGrpSpPr>
        <p:grpSpPr bwMode="auto">
          <a:xfrm>
            <a:off x="7773987" y="65357"/>
            <a:ext cx="1123950" cy="744545"/>
            <a:chOff x="4897" y="107"/>
            <a:chExt cx="708" cy="469"/>
          </a:xfrm>
        </p:grpSpPr>
        <p:sp>
          <p:nvSpPr>
            <p:cNvPr id="42" name="Freeform 164"/>
            <p:cNvSpPr>
              <a:spLocks/>
            </p:cNvSpPr>
            <p:nvPr userDrawn="1"/>
          </p:nvSpPr>
          <p:spPr bwMode="gray">
            <a:xfrm flipH="1">
              <a:off x="5377" y="345"/>
              <a:ext cx="227" cy="227"/>
            </a:xfrm>
            <a:custGeom>
              <a:avLst/>
              <a:gdLst>
                <a:gd name="T0" fmla="*/ 0 w 832"/>
                <a:gd name="T1" fmla="*/ 120 h 834"/>
                <a:gd name="T2" fmla="*/ 112 w 832"/>
                <a:gd name="T3" fmla="*/ 3 h 834"/>
                <a:gd name="T4" fmla="*/ 727 w 832"/>
                <a:gd name="T5" fmla="*/ 3 h 834"/>
                <a:gd name="T6" fmla="*/ 832 w 832"/>
                <a:gd name="T7" fmla="*/ 106 h 834"/>
                <a:gd name="T8" fmla="*/ 832 w 832"/>
                <a:gd name="T9" fmla="*/ 726 h 834"/>
                <a:gd name="T10" fmla="*/ 742 w 832"/>
                <a:gd name="T11" fmla="*/ 832 h 834"/>
                <a:gd name="T12" fmla="*/ 106 w 832"/>
                <a:gd name="T13" fmla="*/ 834 h 834"/>
                <a:gd name="T14" fmla="*/ 1 w 832"/>
                <a:gd name="T15" fmla="*/ 729 h 834"/>
                <a:gd name="T16" fmla="*/ 0 w 832"/>
                <a:gd name="T17" fmla="*/ 12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2" h="834">
                  <a:moveTo>
                    <a:pt x="0" y="120"/>
                  </a:moveTo>
                  <a:cubicBezTo>
                    <a:pt x="0" y="120"/>
                    <a:pt x="6" y="0"/>
                    <a:pt x="112" y="3"/>
                  </a:cubicBezTo>
                  <a:cubicBezTo>
                    <a:pt x="419" y="3"/>
                    <a:pt x="727" y="3"/>
                    <a:pt x="727" y="3"/>
                  </a:cubicBezTo>
                  <a:cubicBezTo>
                    <a:pt x="832" y="14"/>
                    <a:pt x="832" y="106"/>
                    <a:pt x="832" y="106"/>
                  </a:cubicBezTo>
                  <a:cubicBezTo>
                    <a:pt x="832" y="106"/>
                    <a:pt x="832" y="416"/>
                    <a:pt x="832" y="726"/>
                  </a:cubicBezTo>
                  <a:cubicBezTo>
                    <a:pt x="826" y="820"/>
                    <a:pt x="742" y="832"/>
                    <a:pt x="742" y="832"/>
                  </a:cubicBezTo>
                  <a:lnTo>
                    <a:pt x="106" y="834"/>
                  </a:lnTo>
                  <a:cubicBezTo>
                    <a:pt x="106" y="834"/>
                    <a:pt x="4" y="824"/>
                    <a:pt x="1" y="729"/>
                  </a:cubicBezTo>
                  <a:cubicBezTo>
                    <a:pt x="0" y="424"/>
                    <a:pt x="0" y="120"/>
                    <a:pt x="0" y="120"/>
                  </a:cubicBezTo>
                  <a:close/>
                </a:path>
              </a:pathLst>
            </a:custGeom>
            <a:solidFill>
              <a:srgbClr val="C4A2D2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FFFFFF">
                      <a:alpha val="70000"/>
                    </a:srgbClr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12393903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latinLnBrk="0">
                <a:defRPr/>
              </a:pPr>
              <a:endParaRPr lang="ko-KR" altLang="en-US" kern="0" smtClea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3" name="Freeform 166"/>
            <p:cNvSpPr>
              <a:spLocks/>
            </p:cNvSpPr>
            <p:nvPr userDrawn="1"/>
          </p:nvSpPr>
          <p:spPr bwMode="gray">
            <a:xfrm flipH="1">
              <a:off x="5378" y="107"/>
              <a:ext cx="227" cy="227"/>
            </a:xfrm>
            <a:custGeom>
              <a:avLst/>
              <a:gdLst>
                <a:gd name="T0" fmla="*/ 0 w 832"/>
                <a:gd name="T1" fmla="*/ 120 h 834"/>
                <a:gd name="T2" fmla="*/ 112 w 832"/>
                <a:gd name="T3" fmla="*/ 3 h 834"/>
                <a:gd name="T4" fmla="*/ 727 w 832"/>
                <a:gd name="T5" fmla="*/ 3 h 834"/>
                <a:gd name="T6" fmla="*/ 832 w 832"/>
                <a:gd name="T7" fmla="*/ 106 h 834"/>
                <a:gd name="T8" fmla="*/ 832 w 832"/>
                <a:gd name="T9" fmla="*/ 726 h 834"/>
                <a:gd name="T10" fmla="*/ 742 w 832"/>
                <a:gd name="T11" fmla="*/ 832 h 834"/>
                <a:gd name="T12" fmla="*/ 106 w 832"/>
                <a:gd name="T13" fmla="*/ 834 h 834"/>
                <a:gd name="T14" fmla="*/ 1 w 832"/>
                <a:gd name="T15" fmla="*/ 729 h 834"/>
                <a:gd name="T16" fmla="*/ 0 w 832"/>
                <a:gd name="T17" fmla="*/ 12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2" h="834">
                  <a:moveTo>
                    <a:pt x="0" y="120"/>
                  </a:moveTo>
                  <a:cubicBezTo>
                    <a:pt x="0" y="120"/>
                    <a:pt x="6" y="0"/>
                    <a:pt x="112" y="3"/>
                  </a:cubicBezTo>
                  <a:cubicBezTo>
                    <a:pt x="419" y="3"/>
                    <a:pt x="727" y="3"/>
                    <a:pt x="727" y="3"/>
                  </a:cubicBezTo>
                  <a:cubicBezTo>
                    <a:pt x="832" y="14"/>
                    <a:pt x="832" y="106"/>
                    <a:pt x="832" y="106"/>
                  </a:cubicBezTo>
                  <a:cubicBezTo>
                    <a:pt x="832" y="106"/>
                    <a:pt x="832" y="416"/>
                    <a:pt x="832" y="726"/>
                  </a:cubicBezTo>
                  <a:cubicBezTo>
                    <a:pt x="826" y="820"/>
                    <a:pt x="742" y="832"/>
                    <a:pt x="742" y="832"/>
                  </a:cubicBezTo>
                  <a:lnTo>
                    <a:pt x="106" y="834"/>
                  </a:lnTo>
                  <a:cubicBezTo>
                    <a:pt x="106" y="834"/>
                    <a:pt x="4" y="824"/>
                    <a:pt x="1" y="729"/>
                  </a:cubicBezTo>
                  <a:cubicBezTo>
                    <a:pt x="0" y="424"/>
                    <a:pt x="0" y="120"/>
                    <a:pt x="0" y="120"/>
                  </a:cubicBezTo>
                  <a:close/>
                </a:path>
              </a:pathLst>
            </a:custGeom>
            <a:solidFill>
              <a:srgbClr val="9BBD98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FFFFFF">
                      <a:alpha val="70000"/>
                    </a:srgbClr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12393903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latinLnBrk="0">
                <a:defRPr/>
              </a:pPr>
              <a:endParaRPr lang="ko-KR" altLang="en-US" kern="0" smtClea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4" name="Freeform 167"/>
            <p:cNvSpPr>
              <a:spLocks/>
            </p:cNvSpPr>
            <p:nvPr userDrawn="1"/>
          </p:nvSpPr>
          <p:spPr bwMode="gray">
            <a:xfrm flipH="1">
              <a:off x="5134" y="349"/>
              <a:ext cx="227" cy="227"/>
            </a:xfrm>
            <a:custGeom>
              <a:avLst/>
              <a:gdLst>
                <a:gd name="T0" fmla="*/ 0 w 832"/>
                <a:gd name="T1" fmla="*/ 120 h 834"/>
                <a:gd name="T2" fmla="*/ 112 w 832"/>
                <a:gd name="T3" fmla="*/ 3 h 834"/>
                <a:gd name="T4" fmla="*/ 727 w 832"/>
                <a:gd name="T5" fmla="*/ 3 h 834"/>
                <a:gd name="T6" fmla="*/ 832 w 832"/>
                <a:gd name="T7" fmla="*/ 106 h 834"/>
                <a:gd name="T8" fmla="*/ 832 w 832"/>
                <a:gd name="T9" fmla="*/ 726 h 834"/>
                <a:gd name="T10" fmla="*/ 742 w 832"/>
                <a:gd name="T11" fmla="*/ 832 h 834"/>
                <a:gd name="T12" fmla="*/ 106 w 832"/>
                <a:gd name="T13" fmla="*/ 834 h 834"/>
                <a:gd name="T14" fmla="*/ 1 w 832"/>
                <a:gd name="T15" fmla="*/ 729 h 834"/>
                <a:gd name="T16" fmla="*/ 0 w 832"/>
                <a:gd name="T17" fmla="*/ 12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2" h="834">
                  <a:moveTo>
                    <a:pt x="0" y="120"/>
                  </a:moveTo>
                  <a:cubicBezTo>
                    <a:pt x="0" y="120"/>
                    <a:pt x="6" y="0"/>
                    <a:pt x="112" y="3"/>
                  </a:cubicBezTo>
                  <a:cubicBezTo>
                    <a:pt x="419" y="3"/>
                    <a:pt x="727" y="3"/>
                    <a:pt x="727" y="3"/>
                  </a:cubicBezTo>
                  <a:cubicBezTo>
                    <a:pt x="832" y="14"/>
                    <a:pt x="832" y="106"/>
                    <a:pt x="832" y="106"/>
                  </a:cubicBezTo>
                  <a:cubicBezTo>
                    <a:pt x="832" y="106"/>
                    <a:pt x="832" y="416"/>
                    <a:pt x="832" y="726"/>
                  </a:cubicBezTo>
                  <a:cubicBezTo>
                    <a:pt x="826" y="820"/>
                    <a:pt x="742" y="832"/>
                    <a:pt x="742" y="832"/>
                  </a:cubicBezTo>
                  <a:lnTo>
                    <a:pt x="106" y="834"/>
                  </a:lnTo>
                  <a:cubicBezTo>
                    <a:pt x="106" y="834"/>
                    <a:pt x="4" y="824"/>
                    <a:pt x="1" y="729"/>
                  </a:cubicBezTo>
                  <a:cubicBezTo>
                    <a:pt x="0" y="424"/>
                    <a:pt x="0" y="120"/>
                    <a:pt x="0" y="120"/>
                  </a:cubicBezTo>
                  <a:close/>
                </a:path>
              </a:pathLst>
            </a:custGeom>
            <a:solidFill>
              <a:srgbClr val="9BBD98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FFFFFF">
                      <a:alpha val="70000"/>
                    </a:srgbClr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12393903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latinLnBrk="0">
                <a:defRPr/>
              </a:pPr>
              <a:endParaRPr lang="ko-KR" altLang="en-US" kern="0" smtClea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5" name="Freeform 168"/>
            <p:cNvSpPr>
              <a:spLocks/>
            </p:cNvSpPr>
            <p:nvPr userDrawn="1"/>
          </p:nvSpPr>
          <p:spPr bwMode="gray">
            <a:xfrm flipH="1">
              <a:off x="4897" y="118"/>
              <a:ext cx="227" cy="227"/>
            </a:xfrm>
            <a:custGeom>
              <a:avLst/>
              <a:gdLst>
                <a:gd name="T0" fmla="*/ 0 w 832"/>
                <a:gd name="T1" fmla="*/ 120 h 834"/>
                <a:gd name="T2" fmla="*/ 112 w 832"/>
                <a:gd name="T3" fmla="*/ 3 h 834"/>
                <a:gd name="T4" fmla="*/ 727 w 832"/>
                <a:gd name="T5" fmla="*/ 3 h 834"/>
                <a:gd name="T6" fmla="*/ 832 w 832"/>
                <a:gd name="T7" fmla="*/ 106 h 834"/>
                <a:gd name="T8" fmla="*/ 832 w 832"/>
                <a:gd name="T9" fmla="*/ 726 h 834"/>
                <a:gd name="T10" fmla="*/ 742 w 832"/>
                <a:gd name="T11" fmla="*/ 832 h 834"/>
                <a:gd name="T12" fmla="*/ 106 w 832"/>
                <a:gd name="T13" fmla="*/ 834 h 834"/>
                <a:gd name="T14" fmla="*/ 1 w 832"/>
                <a:gd name="T15" fmla="*/ 729 h 834"/>
                <a:gd name="T16" fmla="*/ 0 w 832"/>
                <a:gd name="T17" fmla="*/ 12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2" h="834">
                  <a:moveTo>
                    <a:pt x="0" y="120"/>
                  </a:moveTo>
                  <a:cubicBezTo>
                    <a:pt x="0" y="120"/>
                    <a:pt x="6" y="0"/>
                    <a:pt x="112" y="3"/>
                  </a:cubicBezTo>
                  <a:cubicBezTo>
                    <a:pt x="419" y="3"/>
                    <a:pt x="727" y="3"/>
                    <a:pt x="727" y="3"/>
                  </a:cubicBezTo>
                  <a:cubicBezTo>
                    <a:pt x="832" y="14"/>
                    <a:pt x="832" y="106"/>
                    <a:pt x="832" y="106"/>
                  </a:cubicBezTo>
                  <a:cubicBezTo>
                    <a:pt x="832" y="106"/>
                    <a:pt x="832" y="416"/>
                    <a:pt x="832" y="726"/>
                  </a:cubicBezTo>
                  <a:cubicBezTo>
                    <a:pt x="826" y="820"/>
                    <a:pt x="742" y="832"/>
                    <a:pt x="742" y="832"/>
                  </a:cubicBezTo>
                  <a:lnTo>
                    <a:pt x="106" y="834"/>
                  </a:lnTo>
                  <a:cubicBezTo>
                    <a:pt x="106" y="834"/>
                    <a:pt x="4" y="824"/>
                    <a:pt x="1" y="729"/>
                  </a:cubicBezTo>
                  <a:cubicBezTo>
                    <a:pt x="0" y="424"/>
                    <a:pt x="0" y="120"/>
                    <a:pt x="0" y="120"/>
                  </a:cubicBezTo>
                  <a:close/>
                </a:path>
              </a:pathLst>
            </a:custGeom>
            <a:solidFill>
              <a:srgbClr val="9BBD98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FFFFFF">
                      <a:alpha val="70000"/>
                    </a:srgbClr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12393903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latinLnBrk="0">
                <a:defRPr/>
              </a:pPr>
              <a:endParaRPr lang="ko-KR" altLang="en-US" kern="0" smtClea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47" name="Freeform 170"/>
          <p:cNvSpPr>
            <a:spLocks/>
          </p:cNvSpPr>
          <p:nvPr userDrawn="1">
            <p:custDataLst>
              <p:tags r:id="rId9"/>
            </p:custDataLst>
          </p:nvPr>
        </p:nvSpPr>
        <p:spPr bwMode="gray">
          <a:xfrm>
            <a:off x="515982" y="116839"/>
            <a:ext cx="360000" cy="360000"/>
          </a:xfrm>
          <a:custGeom>
            <a:avLst/>
            <a:gdLst>
              <a:gd name="T0" fmla="*/ 0 w 832"/>
              <a:gd name="T1" fmla="*/ 120 h 834"/>
              <a:gd name="T2" fmla="*/ 112 w 832"/>
              <a:gd name="T3" fmla="*/ 3 h 834"/>
              <a:gd name="T4" fmla="*/ 727 w 832"/>
              <a:gd name="T5" fmla="*/ 3 h 834"/>
              <a:gd name="T6" fmla="*/ 832 w 832"/>
              <a:gd name="T7" fmla="*/ 106 h 834"/>
              <a:gd name="T8" fmla="*/ 832 w 832"/>
              <a:gd name="T9" fmla="*/ 726 h 834"/>
              <a:gd name="T10" fmla="*/ 742 w 832"/>
              <a:gd name="T11" fmla="*/ 832 h 834"/>
              <a:gd name="T12" fmla="*/ 106 w 832"/>
              <a:gd name="T13" fmla="*/ 834 h 834"/>
              <a:gd name="T14" fmla="*/ 1 w 832"/>
              <a:gd name="T15" fmla="*/ 729 h 834"/>
              <a:gd name="T16" fmla="*/ 0 w 832"/>
              <a:gd name="T17" fmla="*/ 120 h 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32" h="834">
                <a:moveTo>
                  <a:pt x="0" y="120"/>
                </a:moveTo>
                <a:cubicBezTo>
                  <a:pt x="0" y="120"/>
                  <a:pt x="6" y="0"/>
                  <a:pt x="112" y="3"/>
                </a:cubicBezTo>
                <a:cubicBezTo>
                  <a:pt x="419" y="3"/>
                  <a:pt x="727" y="3"/>
                  <a:pt x="727" y="3"/>
                </a:cubicBezTo>
                <a:cubicBezTo>
                  <a:pt x="832" y="14"/>
                  <a:pt x="832" y="106"/>
                  <a:pt x="832" y="106"/>
                </a:cubicBezTo>
                <a:cubicBezTo>
                  <a:pt x="832" y="106"/>
                  <a:pt x="832" y="416"/>
                  <a:pt x="832" y="726"/>
                </a:cubicBezTo>
                <a:cubicBezTo>
                  <a:pt x="826" y="820"/>
                  <a:pt x="742" y="832"/>
                  <a:pt x="742" y="832"/>
                </a:cubicBezTo>
                <a:lnTo>
                  <a:pt x="106" y="834"/>
                </a:lnTo>
                <a:cubicBezTo>
                  <a:pt x="106" y="834"/>
                  <a:pt x="4" y="824"/>
                  <a:pt x="1" y="729"/>
                </a:cubicBezTo>
                <a:cubicBezTo>
                  <a:pt x="0" y="424"/>
                  <a:pt x="0" y="120"/>
                  <a:pt x="0" y="120"/>
                </a:cubicBezTo>
                <a:close/>
              </a:path>
            </a:pathLst>
          </a:custGeom>
          <a:solidFill>
            <a:srgbClr val="A1D1F1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cap="flat" cmpd="sng">
                <a:solidFill>
                  <a:srgbClr val="FFFFFF">
                    <a:alpha val="70000"/>
                  </a:srgbClr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12393903" algn="ctr" rotWithShape="0">
                    <a:schemeClr val="tx2"/>
                  </a:outerShdw>
                </a:effectLst>
              </a14:hiddenEffects>
            </a:ext>
          </a:extLst>
        </p:spPr>
        <p:txBody>
          <a:bodyPr/>
          <a:lstStyle/>
          <a:p>
            <a:pPr latinLnBrk="0">
              <a:defRPr/>
            </a:pPr>
            <a:endParaRPr lang="ko-KR" altLang="en-US" kern="0" smtClean="0">
              <a:solidFill>
                <a:sysClr val="windowText" lastClr="000000"/>
              </a:solidFill>
            </a:endParaRPr>
          </a:p>
        </p:txBody>
      </p:sp>
      <p:sp>
        <p:nvSpPr>
          <p:cNvPr id="48" name="Freeform 171"/>
          <p:cNvSpPr>
            <a:spLocks/>
          </p:cNvSpPr>
          <p:nvPr userDrawn="1">
            <p:custDataLst>
              <p:tags r:id="rId10"/>
            </p:custDataLst>
          </p:nvPr>
        </p:nvSpPr>
        <p:spPr bwMode="gray">
          <a:xfrm>
            <a:off x="139700" y="432928"/>
            <a:ext cx="360000" cy="360000"/>
          </a:xfrm>
          <a:custGeom>
            <a:avLst/>
            <a:gdLst>
              <a:gd name="T0" fmla="*/ 0 w 832"/>
              <a:gd name="T1" fmla="*/ 120 h 834"/>
              <a:gd name="T2" fmla="*/ 112 w 832"/>
              <a:gd name="T3" fmla="*/ 3 h 834"/>
              <a:gd name="T4" fmla="*/ 727 w 832"/>
              <a:gd name="T5" fmla="*/ 3 h 834"/>
              <a:gd name="T6" fmla="*/ 832 w 832"/>
              <a:gd name="T7" fmla="*/ 106 h 834"/>
              <a:gd name="T8" fmla="*/ 832 w 832"/>
              <a:gd name="T9" fmla="*/ 726 h 834"/>
              <a:gd name="T10" fmla="*/ 742 w 832"/>
              <a:gd name="T11" fmla="*/ 832 h 834"/>
              <a:gd name="T12" fmla="*/ 106 w 832"/>
              <a:gd name="T13" fmla="*/ 834 h 834"/>
              <a:gd name="T14" fmla="*/ 1 w 832"/>
              <a:gd name="T15" fmla="*/ 729 h 834"/>
              <a:gd name="T16" fmla="*/ 0 w 832"/>
              <a:gd name="T17" fmla="*/ 120 h 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32" h="834">
                <a:moveTo>
                  <a:pt x="0" y="120"/>
                </a:moveTo>
                <a:cubicBezTo>
                  <a:pt x="0" y="120"/>
                  <a:pt x="6" y="0"/>
                  <a:pt x="112" y="3"/>
                </a:cubicBezTo>
                <a:cubicBezTo>
                  <a:pt x="419" y="3"/>
                  <a:pt x="727" y="3"/>
                  <a:pt x="727" y="3"/>
                </a:cubicBezTo>
                <a:cubicBezTo>
                  <a:pt x="832" y="14"/>
                  <a:pt x="832" y="106"/>
                  <a:pt x="832" y="106"/>
                </a:cubicBezTo>
                <a:cubicBezTo>
                  <a:pt x="832" y="106"/>
                  <a:pt x="832" y="416"/>
                  <a:pt x="832" y="726"/>
                </a:cubicBezTo>
                <a:cubicBezTo>
                  <a:pt x="826" y="820"/>
                  <a:pt x="742" y="832"/>
                  <a:pt x="742" y="832"/>
                </a:cubicBezTo>
                <a:lnTo>
                  <a:pt x="106" y="834"/>
                </a:lnTo>
                <a:cubicBezTo>
                  <a:pt x="106" y="834"/>
                  <a:pt x="4" y="824"/>
                  <a:pt x="1" y="729"/>
                </a:cubicBezTo>
                <a:cubicBezTo>
                  <a:pt x="0" y="424"/>
                  <a:pt x="0" y="120"/>
                  <a:pt x="0" y="120"/>
                </a:cubicBezTo>
                <a:close/>
              </a:path>
            </a:pathLst>
          </a:custGeom>
          <a:solidFill>
            <a:srgbClr val="9BBD98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cap="flat" cmpd="sng">
                <a:solidFill>
                  <a:srgbClr val="FFFFFF">
                    <a:alpha val="70000"/>
                  </a:srgbClr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12393903" algn="ctr" rotWithShape="0">
                    <a:schemeClr val="tx2"/>
                  </a:outerShdw>
                </a:effectLst>
              </a14:hiddenEffects>
            </a:ext>
          </a:extLst>
        </p:spPr>
        <p:txBody>
          <a:bodyPr/>
          <a:lstStyle/>
          <a:p>
            <a:pPr latinLnBrk="0">
              <a:defRPr/>
            </a:pPr>
            <a:endParaRPr lang="ko-KR" altLang="en-US" kern="0" smtClean="0">
              <a:solidFill>
                <a:sysClr val="windowText" lastClr="000000"/>
              </a:solidFill>
            </a:endParaRPr>
          </a:p>
        </p:txBody>
      </p:sp>
      <p:sp>
        <p:nvSpPr>
          <p:cNvPr id="49" name="Freeform 170"/>
          <p:cNvSpPr>
            <a:spLocks/>
          </p:cNvSpPr>
          <p:nvPr userDrawn="1">
            <p:custDataLst>
              <p:tags r:id="rId11"/>
            </p:custDataLst>
          </p:nvPr>
        </p:nvSpPr>
        <p:spPr bwMode="gray">
          <a:xfrm>
            <a:off x="515982" y="116839"/>
            <a:ext cx="360000" cy="360000"/>
          </a:xfrm>
          <a:custGeom>
            <a:avLst/>
            <a:gdLst>
              <a:gd name="T0" fmla="*/ 0 w 832"/>
              <a:gd name="T1" fmla="*/ 120 h 834"/>
              <a:gd name="T2" fmla="*/ 112 w 832"/>
              <a:gd name="T3" fmla="*/ 3 h 834"/>
              <a:gd name="T4" fmla="*/ 727 w 832"/>
              <a:gd name="T5" fmla="*/ 3 h 834"/>
              <a:gd name="T6" fmla="*/ 832 w 832"/>
              <a:gd name="T7" fmla="*/ 106 h 834"/>
              <a:gd name="T8" fmla="*/ 832 w 832"/>
              <a:gd name="T9" fmla="*/ 726 h 834"/>
              <a:gd name="T10" fmla="*/ 742 w 832"/>
              <a:gd name="T11" fmla="*/ 832 h 834"/>
              <a:gd name="T12" fmla="*/ 106 w 832"/>
              <a:gd name="T13" fmla="*/ 834 h 834"/>
              <a:gd name="T14" fmla="*/ 1 w 832"/>
              <a:gd name="T15" fmla="*/ 729 h 834"/>
              <a:gd name="T16" fmla="*/ 0 w 832"/>
              <a:gd name="T17" fmla="*/ 120 h 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32" h="834">
                <a:moveTo>
                  <a:pt x="0" y="120"/>
                </a:moveTo>
                <a:cubicBezTo>
                  <a:pt x="0" y="120"/>
                  <a:pt x="6" y="0"/>
                  <a:pt x="112" y="3"/>
                </a:cubicBezTo>
                <a:cubicBezTo>
                  <a:pt x="419" y="3"/>
                  <a:pt x="727" y="3"/>
                  <a:pt x="727" y="3"/>
                </a:cubicBezTo>
                <a:cubicBezTo>
                  <a:pt x="832" y="14"/>
                  <a:pt x="832" y="106"/>
                  <a:pt x="832" y="106"/>
                </a:cubicBezTo>
                <a:cubicBezTo>
                  <a:pt x="832" y="106"/>
                  <a:pt x="832" y="416"/>
                  <a:pt x="832" y="726"/>
                </a:cubicBezTo>
                <a:cubicBezTo>
                  <a:pt x="826" y="820"/>
                  <a:pt x="742" y="832"/>
                  <a:pt x="742" y="832"/>
                </a:cubicBezTo>
                <a:lnTo>
                  <a:pt x="106" y="834"/>
                </a:lnTo>
                <a:cubicBezTo>
                  <a:pt x="106" y="834"/>
                  <a:pt x="4" y="824"/>
                  <a:pt x="1" y="729"/>
                </a:cubicBezTo>
                <a:cubicBezTo>
                  <a:pt x="0" y="424"/>
                  <a:pt x="0" y="120"/>
                  <a:pt x="0" y="120"/>
                </a:cubicBezTo>
                <a:close/>
              </a:path>
            </a:pathLst>
          </a:custGeom>
          <a:solidFill>
            <a:srgbClr val="A1D1F1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cap="flat" cmpd="sng">
                <a:solidFill>
                  <a:srgbClr val="FFFFFF">
                    <a:alpha val="70000"/>
                  </a:srgbClr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12393903" algn="ctr" rotWithShape="0">
                    <a:schemeClr val="tx2"/>
                  </a:outerShdw>
                </a:effectLst>
              </a14:hiddenEffects>
            </a:ext>
          </a:extLst>
        </p:spPr>
        <p:txBody>
          <a:bodyPr/>
          <a:lstStyle/>
          <a:p>
            <a:pPr latinLnBrk="0">
              <a:defRPr/>
            </a:pPr>
            <a:endParaRPr lang="ko-KR" altLang="en-US" kern="0" smtClean="0">
              <a:solidFill>
                <a:sysClr val="windowText" lastClr="000000"/>
              </a:solidFill>
            </a:endParaRPr>
          </a:p>
        </p:txBody>
      </p:sp>
      <p:sp>
        <p:nvSpPr>
          <p:cNvPr id="50" name="Freeform 171"/>
          <p:cNvSpPr>
            <a:spLocks/>
          </p:cNvSpPr>
          <p:nvPr userDrawn="1">
            <p:custDataLst>
              <p:tags r:id="rId12"/>
            </p:custDataLst>
          </p:nvPr>
        </p:nvSpPr>
        <p:spPr bwMode="gray">
          <a:xfrm>
            <a:off x="139700" y="432928"/>
            <a:ext cx="360000" cy="360000"/>
          </a:xfrm>
          <a:custGeom>
            <a:avLst/>
            <a:gdLst>
              <a:gd name="T0" fmla="*/ 0 w 832"/>
              <a:gd name="T1" fmla="*/ 120 h 834"/>
              <a:gd name="T2" fmla="*/ 112 w 832"/>
              <a:gd name="T3" fmla="*/ 3 h 834"/>
              <a:gd name="T4" fmla="*/ 727 w 832"/>
              <a:gd name="T5" fmla="*/ 3 h 834"/>
              <a:gd name="T6" fmla="*/ 832 w 832"/>
              <a:gd name="T7" fmla="*/ 106 h 834"/>
              <a:gd name="T8" fmla="*/ 832 w 832"/>
              <a:gd name="T9" fmla="*/ 726 h 834"/>
              <a:gd name="T10" fmla="*/ 742 w 832"/>
              <a:gd name="T11" fmla="*/ 832 h 834"/>
              <a:gd name="T12" fmla="*/ 106 w 832"/>
              <a:gd name="T13" fmla="*/ 834 h 834"/>
              <a:gd name="T14" fmla="*/ 1 w 832"/>
              <a:gd name="T15" fmla="*/ 729 h 834"/>
              <a:gd name="T16" fmla="*/ 0 w 832"/>
              <a:gd name="T17" fmla="*/ 120 h 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32" h="834">
                <a:moveTo>
                  <a:pt x="0" y="120"/>
                </a:moveTo>
                <a:cubicBezTo>
                  <a:pt x="0" y="120"/>
                  <a:pt x="6" y="0"/>
                  <a:pt x="112" y="3"/>
                </a:cubicBezTo>
                <a:cubicBezTo>
                  <a:pt x="419" y="3"/>
                  <a:pt x="727" y="3"/>
                  <a:pt x="727" y="3"/>
                </a:cubicBezTo>
                <a:cubicBezTo>
                  <a:pt x="832" y="14"/>
                  <a:pt x="832" y="106"/>
                  <a:pt x="832" y="106"/>
                </a:cubicBezTo>
                <a:cubicBezTo>
                  <a:pt x="832" y="106"/>
                  <a:pt x="832" y="416"/>
                  <a:pt x="832" y="726"/>
                </a:cubicBezTo>
                <a:cubicBezTo>
                  <a:pt x="826" y="820"/>
                  <a:pt x="742" y="832"/>
                  <a:pt x="742" y="832"/>
                </a:cubicBezTo>
                <a:lnTo>
                  <a:pt x="106" y="834"/>
                </a:lnTo>
                <a:cubicBezTo>
                  <a:pt x="106" y="834"/>
                  <a:pt x="4" y="824"/>
                  <a:pt x="1" y="729"/>
                </a:cubicBezTo>
                <a:cubicBezTo>
                  <a:pt x="0" y="424"/>
                  <a:pt x="0" y="120"/>
                  <a:pt x="0" y="120"/>
                </a:cubicBezTo>
                <a:close/>
              </a:path>
            </a:pathLst>
          </a:custGeom>
          <a:solidFill>
            <a:srgbClr val="9BBD98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cap="flat" cmpd="sng">
                <a:solidFill>
                  <a:srgbClr val="FFFFFF">
                    <a:alpha val="70000"/>
                  </a:srgbClr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12393903" algn="ctr" rotWithShape="0">
                    <a:schemeClr val="tx2"/>
                  </a:outerShdw>
                </a:effectLst>
              </a14:hiddenEffects>
            </a:ext>
          </a:extLst>
        </p:spPr>
        <p:txBody>
          <a:bodyPr/>
          <a:lstStyle/>
          <a:p>
            <a:pPr latinLnBrk="0">
              <a:defRPr/>
            </a:pPr>
            <a:endParaRPr lang="ko-KR" altLang="en-US" kern="0" smtClean="0">
              <a:solidFill>
                <a:sysClr val="windowText" lastClr="000000"/>
              </a:solidFill>
            </a:endParaRPr>
          </a:p>
        </p:txBody>
      </p:sp>
      <p:pic>
        <p:nvPicPr>
          <p:cNvPr id="2" name="그림 1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2745288" y="809902"/>
            <a:ext cx="3852000" cy="481500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796128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목차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 b="1">
                <a:latin typeface="+mj-lt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4" name="내용 개체 틀 4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611561" y="1104891"/>
            <a:ext cx="7920880" cy="5420453"/>
          </a:xfrm>
          <a:prstGeom prst="roundRect">
            <a:avLst>
              <a:gd name="adj" fmla="val 4120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none"/>
        </p:style>
        <p:txBody>
          <a:bodyPr/>
          <a:lstStyle>
            <a:lvl1pPr>
              <a:defRPr sz="2600" b="1" baseline="0"/>
            </a:lvl1pPr>
            <a:lvl2pPr marL="627063" indent="-269875">
              <a:buClr>
                <a:srgbClr val="4F784C"/>
              </a:buClr>
              <a:buFont typeface="Wingdings" pitchFamily="2" charset="2"/>
              <a:buChar char="ü"/>
              <a:defRPr sz="2200" baseline="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</p:txBody>
      </p:sp>
    </p:spTree>
    <p:extLst>
      <p:ext uri="{BB962C8B-B14F-4D97-AF65-F5344CB8AC3E}">
        <p14:creationId xmlns:p14="http://schemas.microsoft.com/office/powerpoint/2010/main" val="1784858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본문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66523" y="152712"/>
            <a:ext cx="8025957" cy="596671"/>
          </a:xfrm>
        </p:spPr>
        <p:txBody>
          <a:bodyPr/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4" name="내용 개체 틀 4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79388" y="1052735"/>
            <a:ext cx="8713787" cy="5543705"/>
          </a:xfrm>
        </p:spPr>
        <p:txBody>
          <a:bodyPr>
            <a:normAutofit/>
          </a:bodyPr>
          <a:lstStyle>
            <a:lvl1pPr>
              <a:spcAft>
                <a:spcPts val="300"/>
              </a:spcAft>
              <a:defRPr sz="2400" b="1" baseline="0"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>
              <a:lnSpc>
                <a:spcPct val="130000"/>
              </a:lnSpc>
              <a:defRPr sz="2000" baseline="0"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>
              <a:lnSpc>
                <a:spcPct val="130000"/>
              </a:lnSpc>
              <a:defRPr sz="1800" baseline="0"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indent="-182563">
              <a:lnSpc>
                <a:spcPct val="120000"/>
              </a:lnSpc>
              <a:buSzPct val="80000"/>
              <a:buFont typeface="Arial" panose="020B0604020202020204" pitchFamily="34" charset="0"/>
              <a:buChar char="‒"/>
              <a:defRPr sz="1600" baseline="0"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>
              <a:defRPr sz="1400" baseline="0"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5" name="Line 10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900440" y="812921"/>
            <a:ext cx="6912000" cy="0"/>
          </a:xfrm>
          <a:prstGeom prst="line">
            <a:avLst/>
          </a:prstGeom>
          <a:ln w="19050">
            <a:headEnd/>
            <a:tailE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8" name="Line 10"/>
          <p:cNvSpPr>
            <a:spLocks noChangeShapeType="1"/>
          </p:cNvSpPr>
          <p:nvPr userDrawn="1">
            <p:custDataLst>
              <p:tags r:id="rId4"/>
            </p:custDataLst>
          </p:nvPr>
        </p:nvSpPr>
        <p:spPr bwMode="auto">
          <a:xfrm>
            <a:off x="900440" y="812921"/>
            <a:ext cx="6912000" cy="0"/>
          </a:xfrm>
          <a:prstGeom prst="line">
            <a:avLst/>
          </a:prstGeom>
          <a:ln w="19050">
            <a:headEnd/>
            <a:tailE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7" name="직사각형 11"/>
          <p:cNvSpPr>
            <a:spLocks noChangeArrowheads="1"/>
          </p:cNvSpPr>
          <p:nvPr userDrawn="1">
            <p:custDataLst>
              <p:tags r:id="rId5"/>
            </p:custDataLst>
          </p:nvPr>
        </p:nvSpPr>
        <p:spPr bwMode="auto">
          <a:xfrm>
            <a:off x="161511" y="6561139"/>
            <a:ext cx="873907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/>
            <a:fld id="{033B4838-7E5D-4E73-BD5A-D91E0EFAE053}" type="slidenum">
              <a:rPr lang="en-US" altLang="ko-KR" sz="1000">
                <a:solidFill>
                  <a:srgbClr val="000000"/>
                </a:solidFill>
                <a:latin typeface="HY헤드라인M" pitchFamily="18" charset="-127"/>
                <a:ea typeface="HY헤드라인M" pitchFamily="18" charset="-127"/>
              </a:rPr>
              <a:pPr algn="r"/>
              <a:t>‹#›</a:t>
            </a:fld>
            <a:endParaRPr lang="ko-KR" altLang="en-US" sz="1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4498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0"/>
            <p:custDataLst>
              <p:tags r:id="rId1"/>
            </p:custDataLst>
          </p:nvPr>
        </p:nvSpPr>
        <p:spPr>
          <a:xfrm>
            <a:off x="139700" y="6525345"/>
            <a:ext cx="8756650" cy="280046"/>
          </a:xfrm>
          <a:prstGeom prst="rect">
            <a:avLst/>
          </a:prstGeom>
        </p:spPr>
        <p:txBody>
          <a:bodyPr/>
          <a:lstStyle/>
          <a:p>
            <a:pPr latinLnBrk="0"/>
            <a:fld id="{926EA8F1-C76B-4BC6-98C4-C2D2384EDDB7}" type="slidenum">
              <a:rPr lang="en-US" altLang="ko-KR" kern="0" smtClean="0">
                <a:solidFill>
                  <a:prstClr val="black"/>
                </a:solidFill>
                <a:latin typeface="Verdana"/>
              </a:rPr>
              <a:pPr latinLnBrk="0"/>
              <a:t>‹#›</a:t>
            </a:fld>
            <a:endParaRPr lang="en-US" altLang="ko-KR" kern="0" dirty="0">
              <a:solidFill>
                <a:prstClr val="black"/>
              </a:solidFill>
              <a:latin typeface="Verdana"/>
            </a:endParaRPr>
          </a:p>
        </p:txBody>
      </p:sp>
      <p:sp>
        <p:nvSpPr>
          <p:cNvPr id="5" name="내용 개체 틀 4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385763" y="1042987"/>
            <a:ext cx="3960812" cy="5482800"/>
          </a:xfrm>
        </p:spPr>
        <p:txBody>
          <a:bodyPr/>
          <a:lstStyle>
            <a:lvl1pPr>
              <a:defRPr sz="2400" b="1"/>
            </a:lvl1pPr>
            <a:lvl2pPr>
              <a:defRPr sz="2000" b="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7" name="내용 개체 틀 6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4527550" y="1042987"/>
            <a:ext cx="4230688" cy="5482800"/>
          </a:xfrm>
        </p:spPr>
        <p:txBody>
          <a:bodyPr/>
          <a:lstStyle>
            <a:lvl1pPr>
              <a:defRPr sz="2400" b="1"/>
            </a:lvl1pPr>
            <a:lvl2pPr>
              <a:defRPr sz="2000" b="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8" name="Line 10"/>
          <p:cNvSpPr>
            <a:spLocks noChangeShapeType="1"/>
          </p:cNvSpPr>
          <p:nvPr userDrawn="1">
            <p:custDataLst>
              <p:tags r:id="rId4"/>
            </p:custDataLst>
          </p:nvPr>
        </p:nvSpPr>
        <p:spPr bwMode="auto">
          <a:xfrm>
            <a:off x="900440" y="812921"/>
            <a:ext cx="6912000" cy="0"/>
          </a:xfrm>
          <a:prstGeom prst="line">
            <a:avLst/>
          </a:prstGeom>
          <a:ln w="19050">
            <a:headEnd/>
            <a:tailE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9" name="제목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866523" y="152712"/>
            <a:ext cx="8025957" cy="596671"/>
          </a:xfrm>
        </p:spPr>
        <p:txBody>
          <a:bodyPr/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071839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nd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0"/>
            <p:custDataLst>
              <p:tags r:id="rId1"/>
            </p:custDataLst>
          </p:nvPr>
        </p:nvSpPr>
        <p:spPr>
          <a:xfrm>
            <a:off x="139700" y="6525345"/>
            <a:ext cx="8756650" cy="280046"/>
          </a:xfrm>
          <a:prstGeom prst="rect">
            <a:avLst/>
          </a:prstGeom>
        </p:spPr>
        <p:txBody>
          <a:bodyPr/>
          <a:lstStyle>
            <a:lvl1pPr>
              <a:defRPr b="1" i="1"/>
            </a:lvl1pPr>
          </a:lstStyle>
          <a:p>
            <a:pPr latinLnBrk="0"/>
            <a:fld id="{926EA8F1-C76B-4BC6-98C4-C2D2384EDDB7}" type="slidenum">
              <a:rPr lang="en-US" altLang="ko-KR" kern="0" smtClean="0">
                <a:solidFill>
                  <a:prstClr val="black"/>
                </a:solidFill>
                <a:latin typeface="Verdana"/>
              </a:rPr>
              <a:pPr latinLnBrk="0"/>
              <a:t>‹#›</a:t>
            </a:fld>
            <a:endParaRPr lang="en-US" altLang="ko-KR" kern="0" dirty="0">
              <a:solidFill>
                <a:prstClr val="black"/>
              </a:solidFill>
              <a:latin typeface="Verdana"/>
            </a:endParaRPr>
          </a:p>
        </p:txBody>
      </p:sp>
      <p:sp>
        <p:nvSpPr>
          <p:cNvPr id="9" name="AutoShap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765425" y="1447800"/>
            <a:ext cx="3587750" cy="38862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gradFill rotWithShape="0">
            <a:gsLst>
              <a:gs pos="0">
                <a:srgbClr val="FFFFFF"/>
              </a:gs>
              <a:gs pos="50000">
                <a:srgbClr val="EEEEEE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11" name="Line 5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2506663" y="3706813"/>
            <a:ext cx="4151312" cy="0"/>
          </a:xfrm>
          <a:prstGeom prst="line">
            <a:avLst/>
          </a:prstGeom>
          <a:ln>
            <a:prstDash val="dash"/>
            <a:headEnd/>
            <a:tailEnd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6" name="AutoShape 3"/>
          <p:cNvSpPr>
            <a:spLocks noChangeArrowheads="1"/>
          </p:cNvSpPr>
          <p:nvPr userDrawn="1">
            <p:custDataLst>
              <p:tags r:id="rId4"/>
            </p:custDataLst>
          </p:nvPr>
        </p:nvSpPr>
        <p:spPr bwMode="auto">
          <a:xfrm>
            <a:off x="2765425" y="1447800"/>
            <a:ext cx="3587750" cy="38862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gradFill rotWithShape="0">
            <a:gsLst>
              <a:gs pos="0">
                <a:srgbClr val="FFFFFF"/>
              </a:gs>
              <a:gs pos="50000">
                <a:srgbClr val="EEEEEE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8" name="Line 5"/>
          <p:cNvSpPr>
            <a:spLocks noChangeShapeType="1"/>
          </p:cNvSpPr>
          <p:nvPr userDrawn="1">
            <p:custDataLst>
              <p:tags r:id="rId5"/>
            </p:custDataLst>
          </p:nvPr>
        </p:nvSpPr>
        <p:spPr bwMode="auto">
          <a:xfrm>
            <a:off x="2506663" y="3706813"/>
            <a:ext cx="4151312" cy="0"/>
          </a:xfrm>
          <a:prstGeom prst="line">
            <a:avLst/>
          </a:prstGeom>
          <a:ln>
            <a:prstDash val="dash"/>
            <a:headEnd/>
            <a:tailEnd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ko-KR" altLang="en-US">
              <a:solidFill>
                <a:prstClr val="black"/>
              </a:solidFill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735263" y="3048000"/>
            <a:ext cx="36576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ko-KR" sz="4400" b="1" dirty="0" smtClean="0">
                <a:solidFill>
                  <a:srgbClr val="9BBB59">
                    <a:lumMod val="60000"/>
                    <a:lumOff val="40000"/>
                  </a:srgbClr>
                </a:solidFill>
                <a:latin typeface="HY견명조" pitchFamily="18" charset="-127"/>
                <a:ea typeface="HY견명조" pitchFamily="18" charset="-127"/>
              </a:rPr>
              <a:t>Thank You</a:t>
            </a:r>
            <a:endParaRPr lang="en-US" altLang="ko-KR" sz="4400" b="1" dirty="0">
              <a:solidFill>
                <a:srgbClr val="9BBB59">
                  <a:lumMod val="60000"/>
                  <a:lumOff val="40000"/>
                </a:srgbClr>
              </a:solidFill>
              <a:latin typeface="HY견명조" pitchFamily="18" charset="-127"/>
              <a:ea typeface="HY견명조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586497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장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8347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저작권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29" descr="쿡북로고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977578" y="595313"/>
            <a:ext cx="1216025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6"/>
          <p:cNvSpPr txBox="1">
            <a:spLocks noChangeArrowheads="1"/>
          </p:cNvSpPr>
          <p:nvPr userDrawn="1"/>
        </p:nvSpPr>
        <p:spPr bwMode="auto">
          <a:xfrm>
            <a:off x="977578" y="981075"/>
            <a:ext cx="7186612" cy="36933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de-DE" altLang="ko-KR" sz="1800" dirty="0" smtClean="0">
                <a:latin typeface="HY견고딕" pitchFamily="18" charset="-127"/>
                <a:ea typeface="HY견고딕" pitchFamily="18" charset="-127"/>
              </a:rPr>
              <a:t>IT CookBook, </a:t>
            </a:r>
            <a:r>
              <a:rPr kumimoji="0" lang="ko-KR" altLang="en-US" sz="1800" dirty="0" smtClean="0">
                <a:latin typeface="HY견고딕" pitchFamily="18" charset="-127"/>
                <a:ea typeface="HY견고딕" pitchFamily="18" charset="-127"/>
              </a:rPr>
              <a:t>데이터베이스 개론</a:t>
            </a:r>
            <a:endParaRPr kumimoji="0" lang="de-DE" altLang="ko-KR" sz="1200" dirty="0" smtClean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4" name="TextBox 7"/>
          <p:cNvSpPr txBox="1"/>
          <p:nvPr userDrawn="1"/>
        </p:nvSpPr>
        <p:spPr>
          <a:xfrm>
            <a:off x="612453" y="1700213"/>
            <a:ext cx="7991475" cy="135421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solidFill>
                <a:srgbClr val="222222"/>
              </a:solidFill>
              <a:ea typeface="맑은 고딕" pitchFamily="50" charset="-127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400" b="1" dirty="0">
                <a:solidFill>
                  <a:srgbClr val="FF0000"/>
                </a:solidFill>
                <a:ea typeface="맑은 고딕" pitchFamily="50" charset="-127"/>
              </a:rPr>
              <a:t>[</a:t>
            </a:r>
            <a:r>
              <a:rPr kumimoji="0" lang="ko-KR" altLang="en-US" sz="1400" b="1" dirty="0">
                <a:solidFill>
                  <a:srgbClr val="FF0000"/>
                </a:solidFill>
                <a:ea typeface="맑은 고딕" pitchFamily="50" charset="-127"/>
              </a:rPr>
              <a:t>강의교안 이용 안내</a:t>
            </a:r>
            <a:r>
              <a:rPr kumimoji="0" lang="en-US" altLang="ko-KR" sz="1400" b="1" dirty="0">
                <a:solidFill>
                  <a:srgbClr val="FF0000"/>
                </a:solidFill>
                <a:ea typeface="맑은 고딕" pitchFamily="50" charset="-127"/>
              </a:rPr>
              <a:t>]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sz="1000" dirty="0">
              <a:ea typeface="맑은 고딕" pitchFamily="50" charset="-127"/>
            </a:endParaRPr>
          </a:p>
          <a:p>
            <a:pPr marL="171450" indent="-17145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kumimoji="0" lang="ko-KR" altLang="en-US" sz="1000" dirty="0">
                <a:ea typeface="맑은 고딕" pitchFamily="50" charset="-127"/>
              </a:rPr>
              <a:t>본 강의교안의 저작권은 </a:t>
            </a:r>
            <a:r>
              <a:rPr kumimoji="0" lang="ko-KR" altLang="en-US" sz="1000" dirty="0" err="1" smtClean="0">
                <a:ea typeface="맑은 고딕" pitchFamily="50" charset="-127"/>
              </a:rPr>
              <a:t>한빛아카데미</a:t>
            </a:r>
            <a:r>
              <a:rPr kumimoji="0" lang="ko-KR" altLang="en-US" sz="1000" dirty="0" smtClean="0">
                <a:ea typeface="맑은 고딕" pitchFamily="50" charset="-127"/>
              </a:rPr>
              <a:t>㈜</a:t>
            </a:r>
            <a:r>
              <a:rPr kumimoji="0" lang="ko-KR" altLang="en-US" sz="1000" dirty="0">
                <a:ea typeface="맑은 고딕" pitchFamily="50" charset="-127"/>
              </a:rPr>
              <a:t>에 있습니다</a:t>
            </a:r>
            <a:r>
              <a:rPr kumimoji="0" lang="en-US" altLang="ko-KR" sz="1000" dirty="0">
                <a:ea typeface="맑은 고딕" pitchFamily="50" charset="-127"/>
              </a:rPr>
              <a:t>.</a:t>
            </a:r>
            <a:r>
              <a:rPr kumimoji="0" lang="ko-KR" altLang="en-US" sz="1000" dirty="0">
                <a:solidFill>
                  <a:srgbClr val="222222"/>
                </a:solidFill>
                <a:ea typeface="맑은 고딕" pitchFamily="50" charset="-127"/>
              </a:rPr>
              <a:t> </a:t>
            </a:r>
            <a:endParaRPr kumimoji="0" lang="en-US" altLang="ko-KR" sz="1000" dirty="0">
              <a:solidFill>
                <a:srgbClr val="222222"/>
              </a:solidFill>
              <a:ea typeface="맑은 고딕" pitchFamily="50" charset="-127"/>
            </a:endParaRPr>
          </a:p>
          <a:p>
            <a:pPr marL="171450" indent="-17145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kumimoji="0" lang="ko-KR" altLang="en-US" sz="1000" u="sng" dirty="0">
                <a:solidFill>
                  <a:srgbClr val="222222"/>
                </a:solidFill>
                <a:ea typeface="맑은 고딕" pitchFamily="50" charset="-127"/>
              </a:rPr>
              <a:t>이 자료를 무단으로 전제하거나 배포할 경우 저작권법 </a:t>
            </a:r>
            <a:r>
              <a:rPr kumimoji="0" lang="en-US" altLang="ko-KR" sz="1000" u="sng" dirty="0">
                <a:solidFill>
                  <a:srgbClr val="222222"/>
                </a:solidFill>
                <a:ea typeface="맑은 고딕" pitchFamily="50" charset="-127"/>
              </a:rPr>
              <a:t>136</a:t>
            </a:r>
            <a:r>
              <a:rPr kumimoji="0" lang="ko-KR" altLang="en-US" sz="1000" u="sng" dirty="0">
                <a:solidFill>
                  <a:srgbClr val="222222"/>
                </a:solidFill>
                <a:ea typeface="맑은 고딕" pitchFamily="50" charset="-127"/>
              </a:rPr>
              <a:t>조에 의거하여 최고 </a:t>
            </a:r>
            <a:r>
              <a:rPr kumimoji="0" lang="en-US" altLang="ko-KR" sz="1000" u="sng" dirty="0">
                <a:solidFill>
                  <a:srgbClr val="222222"/>
                </a:solidFill>
                <a:ea typeface="맑은 고딕" pitchFamily="50" charset="-127"/>
              </a:rPr>
              <a:t>5</a:t>
            </a:r>
            <a:r>
              <a:rPr kumimoji="0" lang="ko-KR" altLang="en-US" sz="1000" u="sng" dirty="0">
                <a:solidFill>
                  <a:srgbClr val="222222"/>
                </a:solidFill>
                <a:ea typeface="맑은 고딕" pitchFamily="50" charset="-127"/>
              </a:rPr>
              <a:t>년 이하의 </a:t>
            </a:r>
            <a:r>
              <a:rPr kumimoji="0" lang="ko-KR" altLang="en-US" sz="1000" u="sng" dirty="0" smtClean="0">
                <a:solidFill>
                  <a:srgbClr val="222222"/>
                </a:solidFill>
                <a:ea typeface="맑은 고딕" pitchFamily="50" charset="-127"/>
              </a:rPr>
              <a:t>징역</a:t>
            </a:r>
            <a:r>
              <a:rPr kumimoji="0" lang="en-US" altLang="ko-KR" sz="1000" u="sng" dirty="0" smtClean="0">
                <a:solidFill>
                  <a:srgbClr val="222222"/>
                </a:solidFill>
                <a:ea typeface="맑은 고딕" pitchFamily="50" charset="-127"/>
              </a:rPr>
              <a:t> </a:t>
            </a:r>
            <a:r>
              <a:rPr kumimoji="0" lang="ko-KR" altLang="en-US" sz="1000" u="sng" dirty="0">
                <a:solidFill>
                  <a:srgbClr val="222222"/>
                </a:solidFill>
                <a:ea typeface="맑은 고딕" pitchFamily="50" charset="-127"/>
              </a:rPr>
              <a:t>또는 </a:t>
            </a:r>
            <a:r>
              <a:rPr kumimoji="0" lang="en-US" altLang="ko-KR" sz="1000" u="sng" dirty="0">
                <a:solidFill>
                  <a:srgbClr val="222222"/>
                </a:solidFill>
                <a:ea typeface="맑은 고딕" pitchFamily="50" charset="-127"/>
              </a:rPr>
              <a:t>5</a:t>
            </a:r>
            <a:r>
              <a:rPr kumimoji="0" lang="ko-KR" altLang="en-US" sz="1000" u="sng" dirty="0" err="1">
                <a:solidFill>
                  <a:srgbClr val="222222"/>
                </a:solidFill>
                <a:ea typeface="맑은 고딕" pitchFamily="50" charset="-127"/>
              </a:rPr>
              <a:t>천만원</a:t>
            </a:r>
            <a:r>
              <a:rPr kumimoji="0" lang="ko-KR" altLang="en-US" sz="1000" u="sng" dirty="0">
                <a:solidFill>
                  <a:srgbClr val="222222"/>
                </a:solidFill>
                <a:ea typeface="맑은 고딕" pitchFamily="50" charset="-127"/>
              </a:rPr>
              <a:t> 이하의 벌금에 처할 수 있고 이를 병과</a:t>
            </a:r>
            <a:r>
              <a:rPr kumimoji="0" lang="en-US" altLang="ko-KR" sz="1000" u="sng" dirty="0">
                <a:solidFill>
                  <a:srgbClr val="222222"/>
                </a:solidFill>
                <a:ea typeface="맑은 고딕" pitchFamily="50" charset="-127"/>
              </a:rPr>
              <a:t>(</a:t>
            </a:r>
            <a:r>
              <a:rPr kumimoji="0" lang="ko-KR" altLang="en-US" sz="1000" u="sng" dirty="0">
                <a:solidFill>
                  <a:srgbClr val="222222"/>
                </a:solidFill>
                <a:ea typeface="맑은 고딕" pitchFamily="50" charset="-127"/>
              </a:rPr>
              <a:t>倂科</a:t>
            </a:r>
            <a:r>
              <a:rPr kumimoji="0" lang="en-US" altLang="ko-KR" sz="1000" u="sng" dirty="0">
                <a:solidFill>
                  <a:srgbClr val="222222"/>
                </a:solidFill>
                <a:ea typeface="맑은 고딕" pitchFamily="50" charset="-127"/>
              </a:rPr>
              <a:t>)</a:t>
            </a:r>
            <a:r>
              <a:rPr kumimoji="0" lang="ko-KR" altLang="en-US" sz="1000" u="sng" dirty="0">
                <a:solidFill>
                  <a:srgbClr val="222222"/>
                </a:solidFill>
                <a:ea typeface="맑은 고딕" pitchFamily="50" charset="-127"/>
              </a:rPr>
              <a:t>할 수도 있습니다</a:t>
            </a:r>
            <a:r>
              <a:rPr kumimoji="0" lang="en-US" altLang="ko-KR" sz="1000" u="sng" dirty="0">
                <a:solidFill>
                  <a:srgbClr val="222222"/>
                </a:solidFill>
                <a:ea typeface="맑은 고딕" pitchFamily="50" charset="-127"/>
              </a:rPr>
              <a:t>.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1000" dirty="0"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67982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0"/>
            <p:custDataLst>
              <p:tags r:id="rId1"/>
            </p:custDataLst>
          </p:nvPr>
        </p:nvSpPr>
        <p:spPr>
          <a:xfrm>
            <a:off x="139700" y="6525345"/>
            <a:ext cx="8756650" cy="280046"/>
          </a:xfrm>
          <a:prstGeom prst="rect">
            <a:avLst/>
          </a:prstGeom>
        </p:spPr>
        <p:txBody>
          <a:bodyPr/>
          <a:lstStyle/>
          <a:p>
            <a:pPr latinLnBrk="0"/>
            <a:fld id="{926EA8F1-C76B-4BC6-98C4-C2D2384EDDB7}" type="slidenum">
              <a:rPr lang="en-US" altLang="ko-KR" kern="0" smtClean="0">
                <a:latin typeface="Verdana"/>
              </a:rPr>
              <a:pPr latinLnBrk="0"/>
              <a:t>‹#›</a:t>
            </a:fld>
            <a:endParaRPr lang="en-US" altLang="ko-KR" kern="0" dirty="0">
              <a:latin typeface="Verdana"/>
            </a:endParaRPr>
          </a:p>
        </p:txBody>
      </p:sp>
      <p:sp>
        <p:nvSpPr>
          <p:cNvPr id="5" name="내용 개체 틀 4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385763" y="1042987"/>
            <a:ext cx="3960812" cy="5482800"/>
          </a:xfrm>
        </p:spPr>
        <p:txBody>
          <a:bodyPr/>
          <a:lstStyle>
            <a:lvl1pPr>
              <a:defRPr sz="2400" b="1"/>
            </a:lvl1pPr>
            <a:lvl2pPr>
              <a:defRPr sz="2000" b="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7" name="내용 개체 틀 6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4527550" y="1042987"/>
            <a:ext cx="4230688" cy="5482800"/>
          </a:xfrm>
        </p:spPr>
        <p:txBody>
          <a:bodyPr/>
          <a:lstStyle>
            <a:lvl1pPr>
              <a:defRPr sz="2400" b="1"/>
            </a:lvl1pPr>
            <a:lvl2pPr>
              <a:defRPr sz="2000" b="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8" name="Line 10"/>
          <p:cNvSpPr>
            <a:spLocks noChangeShapeType="1"/>
          </p:cNvSpPr>
          <p:nvPr userDrawn="1">
            <p:custDataLst>
              <p:tags r:id="rId4"/>
            </p:custDataLst>
          </p:nvPr>
        </p:nvSpPr>
        <p:spPr bwMode="auto">
          <a:xfrm>
            <a:off x="900440" y="812921"/>
            <a:ext cx="6912000" cy="0"/>
          </a:xfrm>
          <a:prstGeom prst="line">
            <a:avLst/>
          </a:prstGeom>
          <a:ln w="19050">
            <a:headEnd/>
            <a:tailEnd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ko-KR" altLang="en-US"/>
          </a:p>
        </p:txBody>
      </p:sp>
      <p:sp>
        <p:nvSpPr>
          <p:cNvPr id="9" name="제목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866523" y="152712"/>
            <a:ext cx="8025957" cy="596671"/>
          </a:xfrm>
        </p:spPr>
        <p:txBody>
          <a:bodyPr/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10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20" Type="http://schemas.openxmlformats.org/officeDocument/2006/relationships/tags" Target="../tags/tag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8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그림 77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078" y="-26127"/>
            <a:ext cx="9180000" cy="6891104"/>
          </a:xfrm>
          <a:prstGeom prst="rect">
            <a:avLst/>
          </a:prstGeom>
        </p:spPr>
      </p:pic>
      <p:grpSp>
        <p:nvGrpSpPr>
          <p:cNvPr id="2" name="Group 169"/>
          <p:cNvGrpSpPr>
            <a:grpSpLocks/>
          </p:cNvGrpSpPr>
          <p:nvPr>
            <p:custDataLst>
              <p:tags r:id="rId13"/>
            </p:custDataLst>
          </p:nvPr>
        </p:nvGrpSpPr>
        <p:grpSpPr bwMode="auto">
          <a:xfrm>
            <a:off x="7773987" y="65357"/>
            <a:ext cx="1123950" cy="744545"/>
            <a:chOff x="4897" y="107"/>
            <a:chExt cx="708" cy="469"/>
          </a:xfrm>
        </p:grpSpPr>
        <p:sp>
          <p:nvSpPr>
            <p:cNvPr id="51" name="Freeform 164"/>
            <p:cNvSpPr>
              <a:spLocks/>
            </p:cNvSpPr>
            <p:nvPr userDrawn="1"/>
          </p:nvSpPr>
          <p:spPr bwMode="gray">
            <a:xfrm flipH="1">
              <a:off x="5377" y="345"/>
              <a:ext cx="227" cy="227"/>
            </a:xfrm>
            <a:custGeom>
              <a:avLst/>
              <a:gdLst>
                <a:gd name="T0" fmla="*/ 0 w 832"/>
                <a:gd name="T1" fmla="*/ 120 h 834"/>
                <a:gd name="T2" fmla="*/ 112 w 832"/>
                <a:gd name="T3" fmla="*/ 3 h 834"/>
                <a:gd name="T4" fmla="*/ 727 w 832"/>
                <a:gd name="T5" fmla="*/ 3 h 834"/>
                <a:gd name="T6" fmla="*/ 832 w 832"/>
                <a:gd name="T7" fmla="*/ 106 h 834"/>
                <a:gd name="T8" fmla="*/ 832 w 832"/>
                <a:gd name="T9" fmla="*/ 726 h 834"/>
                <a:gd name="T10" fmla="*/ 742 w 832"/>
                <a:gd name="T11" fmla="*/ 832 h 834"/>
                <a:gd name="T12" fmla="*/ 106 w 832"/>
                <a:gd name="T13" fmla="*/ 834 h 834"/>
                <a:gd name="T14" fmla="*/ 1 w 832"/>
                <a:gd name="T15" fmla="*/ 729 h 834"/>
                <a:gd name="T16" fmla="*/ 0 w 832"/>
                <a:gd name="T17" fmla="*/ 12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2" h="834">
                  <a:moveTo>
                    <a:pt x="0" y="120"/>
                  </a:moveTo>
                  <a:cubicBezTo>
                    <a:pt x="0" y="120"/>
                    <a:pt x="6" y="0"/>
                    <a:pt x="112" y="3"/>
                  </a:cubicBezTo>
                  <a:cubicBezTo>
                    <a:pt x="419" y="3"/>
                    <a:pt x="727" y="3"/>
                    <a:pt x="727" y="3"/>
                  </a:cubicBezTo>
                  <a:cubicBezTo>
                    <a:pt x="832" y="14"/>
                    <a:pt x="832" y="106"/>
                    <a:pt x="832" y="106"/>
                  </a:cubicBezTo>
                  <a:cubicBezTo>
                    <a:pt x="832" y="106"/>
                    <a:pt x="832" y="416"/>
                    <a:pt x="832" y="726"/>
                  </a:cubicBezTo>
                  <a:cubicBezTo>
                    <a:pt x="826" y="820"/>
                    <a:pt x="742" y="832"/>
                    <a:pt x="742" y="832"/>
                  </a:cubicBezTo>
                  <a:lnTo>
                    <a:pt x="106" y="834"/>
                  </a:lnTo>
                  <a:cubicBezTo>
                    <a:pt x="106" y="834"/>
                    <a:pt x="4" y="824"/>
                    <a:pt x="1" y="729"/>
                  </a:cubicBezTo>
                  <a:cubicBezTo>
                    <a:pt x="0" y="424"/>
                    <a:pt x="0" y="120"/>
                    <a:pt x="0" y="120"/>
                  </a:cubicBezTo>
                  <a:close/>
                </a:path>
              </a:pathLst>
            </a:custGeom>
            <a:solidFill>
              <a:srgbClr val="C4A2D2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FFFFFF">
                      <a:alpha val="70000"/>
                    </a:srgbClr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12393903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latinLnBrk="0">
                <a:defRPr/>
              </a:pPr>
              <a:endParaRPr lang="ko-KR" altLang="en-US" kern="0" smtClea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3" name="Freeform 166"/>
            <p:cNvSpPr>
              <a:spLocks/>
            </p:cNvSpPr>
            <p:nvPr userDrawn="1"/>
          </p:nvSpPr>
          <p:spPr bwMode="gray">
            <a:xfrm flipH="1">
              <a:off x="5378" y="107"/>
              <a:ext cx="227" cy="227"/>
            </a:xfrm>
            <a:custGeom>
              <a:avLst/>
              <a:gdLst>
                <a:gd name="T0" fmla="*/ 0 w 832"/>
                <a:gd name="T1" fmla="*/ 120 h 834"/>
                <a:gd name="T2" fmla="*/ 112 w 832"/>
                <a:gd name="T3" fmla="*/ 3 h 834"/>
                <a:gd name="T4" fmla="*/ 727 w 832"/>
                <a:gd name="T5" fmla="*/ 3 h 834"/>
                <a:gd name="T6" fmla="*/ 832 w 832"/>
                <a:gd name="T7" fmla="*/ 106 h 834"/>
                <a:gd name="T8" fmla="*/ 832 w 832"/>
                <a:gd name="T9" fmla="*/ 726 h 834"/>
                <a:gd name="T10" fmla="*/ 742 w 832"/>
                <a:gd name="T11" fmla="*/ 832 h 834"/>
                <a:gd name="T12" fmla="*/ 106 w 832"/>
                <a:gd name="T13" fmla="*/ 834 h 834"/>
                <a:gd name="T14" fmla="*/ 1 w 832"/>
                <a:gd name="T15" fmla="*/ 729 h 834"/>
                <a:gd name="T16" fmla="*/ 0 w 832"/>
                <a:gd name="T17" fmla="*/ 12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2" h="834">
                  <a:moveTo>
                    <a:pt x="0" y="120"/>
                  </a:moveTo>
                  <a:cubicBezTo>
                    <a:pt x="0" y="120"/>
                    <a:pt x="6" y="0"/>
                    <a:pt x="112" y="3"/>
                  </a:cubicBezTo>
                  <a:cubicBezTo>
                    <a:pt x="419" y="3"/>
                    <a:pt x="727" y="3"/>
                    <a:pt x="727" y="3"/>
                  </a:cubicBezTo>
                  <a:cubicBezTo>
                    <a:pt x="832" y="14"/>
                    <a:pt x="832" y="106"/>
                    <a:pt x="832" y="106"/>
                  </a:cubicBezTo>
                  <a:cubicBezTo>
                    <a:pt x="832" y="106"/>
                    <a:pt x="832" y="416"/>
                    <a:pt x="832" y="726"/>
                  </a:cubicBezTo>
                  <a:cubicBezTo>
                    <a:pt x="826" y="820"/>
                    <a:pt x="742" y="832"/>
                    <a:pt x="742" y="832"/>
                  </a:cubicBezTo>
                  <a:lnTo>
                    <a:pt x="106" y="834"/>
                  </a:lnTo>
                  <a:cubicBezTo>
                    <a:pt x="106" y="834"/>
                    <a:pt x="4" y="824"/>
                    <a:pt x="1" y="729"/>
                  </a:cubicBezTo>
                  <a:cubicBezTo>
                    <a:pt x="0" y="424"/>
                    <a:pt x="0" y="120"/>
                    <a:pt x="0" y="120"/>
                  </a:cubicBezTo>
                  <a:close/>
                </a:path>
              </a:pathLst>
            </a:custGeom>
            <a:solidFill>
              <a:srgbClr val="9BBD98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FFFFFF">
                      <a:alpha val="70000"/>
                    </a:srgbClr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12393903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latinLnBrk="0">
                <a:defRPr/>
              </a:pPr>
              <a:endParaRPr lang="ko-KR" altLang="en-US" kern="0" smtClea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4" name="Freeform 167"/>
            <p:cNvSpPr>
              <a:spLocks/>
            </p:cNvSpPr>
            <p:nvPr userDrawn="1"/>
          </p:nvSpPr>
          <p:spPr bwMode="gray">
            <a:xfrm flipH="1">
              <a:off x="5134" y="349"/>
              <a:ext cx="227" cy="227"/>
            </a:xfrm>
            <a:custGeom>
              <a:avLst/>
              <a:gdLst>
                <a:gd name="T0" fmla="*/ 0 w 832"/>
                <a:gd name="T1" fmla="*/ 120 h 834"/>
                <a:gd name="T2" fmla="*/ 112 w 832"/>
                <a:gd name="T3" fmla="*/ 3 h 834"/>
                <a:gd name="T4" fmla="*/ 727 w 832"/>
                <a:gd name="T5" fmla="*/ 3 h 834"/>
                <a:gd name="T6" fmla="*/ 832 w 832"/>
                <a:gd name="T7" fmla="*/ 106 h 834"/>
                <a:gd name="T8" fmla="*/ 832 w 832"/>
                <a:gd name="T9" fmla="*/ 726 h 834"/>
                <a:gd name="T10" fmla="*/ 742 w 832"/>
                <a:gd name="T11" fmla="*/ 832 h 834"/>
                <a:gd name="T12" fmla="*/ 106 w 832"/>
                <a:gd name="T13" fmla="*/ 834 h 834"/>
                <a:gd name="T14" fmla="*/ 1 w 832"/>
                <a:gd name="T15" fmla="*/ 729 h 834"/>
                <a:gd name="T16" fmla="*/ 0 w 832"/>
                <a:gd name="T17" fmla="*/ 12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2" h="834">
                  <a:moveTo>
                    <a:pt x="0" y="120"/>
                  </a:moveTo>
                  <a:cubicBezTo>
                    <a:pt x="0" y="120"/>
                    <a:pt x="6" y="0"/>
                    <a:pt x="112" y="3"/>
                  </a:cubicBezTo>
                  <a:cubicBezTo>
                    <a:pt x="419" y="3"/>
                    <a:pt x="727" y="3"/>
                    <a:pt x="727" y="3"/>
                  </a:cubicBezTo>
                  <a:cubicBezTo>
                    <a:pt x="832" y="14"/>
                    <a:pt x="832" y="106"/>
                    <a:pt x="832" y="106"/>
                  </a:cubicBezTo>
                  <a:cubicBezTo>
                    <a:pt x="832" y="106"/>
                    <a:pt x="832" y="416"/>
                    <a:pt x="832" y="726"/>
                  </a:cubicBezTo>
                  <a:cubicBezTo>
                    <a:pt x="826" y="820"/>
                    <a:pt x="742" y="832"/>
                    <a:pt x="742" y="832"/>
                  </a:cubicBezTo>
                  <a:lnTo>
                    <a:pt x="106" y="834"/>
                  </a:lnTo>
                  <a:cubicBezTo>
                    <a:pt x="106" y="834"/>
                    <a:pt x="4" y="824"/>
                    <a:pt x="1" y="729"/>
                  </a:cubicBezTo>
                  <a:cubicBezTo>
                    <a:pt x="0" y="424"/>
                    <a:pt x="0" y="120"/>
                    <a:pt x="0" y="120"/>
                  </a:cubicBezTo>
                  <a:close/>
                </a:path>
              </a:pathLst>
            </a:custGeom>
            <a:solidFill>
              <a:srgbClr val="9BBD98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FFFFFF">
                      <a:alpha val="70000"/>
                    </a:srgbClr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12393903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latinLnBrk="0">
                <a:defRPr/>
              </a:pPr>
              <a:endParaRPr lang="ko-KR" altLang="en-US" kern="0" smtClea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5" name="Freeform 168"/>
            <p:cNvSpPr>
              <a:spLocks/>
            </p:cNvSpPr>
            <p:nvPr userDrawn="1"/>
          </p:nvSpPr>
          <p:spPr bwMode="gray">
            <a:xfrm flipH="1">
              <a:off x="4897" y="118"/>
              <a:ext cx="227" cy="227"/>
            </a:xfrm>
            <a:custGeom>
              <a:avLst/>
              <a:gdLst>
                <a:gd name="T0" fmla="*/ 0 w 832"/>
                <a:gd name="T1" fmla="*/ 120 h 834"/>
                <a:gd name="T2" fmla="*/ 112 w 832"/>
                <a:gd name="T3" fmla="*/ 3 h 834"/>
                <a:gd name="T4" fmla="*/ 727 w 832"/>
                <a:gd name="T5" fmla="*/ 3 h 834"/>
                <a:gd name="T6" fmla="*/ 832 w 832"/>
                <a:gd name="T7" fmla="*/ 106 h 834"/>
                <a:gd name="T8" fmla="*/ 832 w 832"/>
                <a:gd name="T9" fmla="*/ 726 h 834"/>
                <a:gd name="T10" fmla="*/ 742 w 832"/>
                <a:gd name="T11" fmla="*/ 832 h 834"/>
                <a:gd name="T12" fmla="*/ 106 w 832"/>
                <a:gd name="T13" fmla="*/ 834 h 834"/>
                <a:gd name="T14" fmla="*/ 1 w 832"/>
                <a:gd name="T15" fmla="*/ 729 h 834"/>
                <a:gd name="T16" fmla="*/ 0 w 832"/>
                <a:gd name="T17" fmla="*/ 12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2" h="834">
                  <a:moveTo>
                    <a:pt x="0" y="120"/>
                  </a:moveTo>
                  <a:cubicBezTo>
                    <a:pt x="0" y="120"/>
                    <a:pt x="6" y="0"/>
                    <a:pt x="112" y="3"/>
                  </a:cubicBezTo>
                  <a:cubicBezTo>
                    <a:pt x="419" y="3"/>
                    <a:pt x="727" y="3"/>
                    <a:pt x="727" y="3"/>
                  </a:cubicBezTo>
                  <a:cubicBezTo>
                    <a:pt x="832" y="14"/>
                    <a:pt x="832" y="106"/>
                    <a:pt x="832" y="106"/>
                  </a:cubicBezTo>
                  <a:cubicBezTo>
                    <a:pt x="832" y="106"/>
                    <a:pt x="832" y="416"/>
                    <a:pt x="832" y="726"/>
                  </a:cubicBezTo>
                  <a:cubicBezTo>
                    <a:pt x="826" y="820"/>
                    <a:pt x="742" y="832"/>
                    <a:pt x="742" y="832"/>
                  </a:cubicBezTo>
                  <a:lnTo>
                    <a:pt x="106" y="834"/>
                  </a:lnTo>
                  <a:cubicBezTo>
                    <a:pt x="106" y="834"/>
                    <a:pt x="4" y="824"/>
                    <a:pt x="1" y="729"/>
                  </a:cubicBezTo>
                  <a:cubicBezTo>
                    <a:pt x="0" y="424"/>
                    <a:pt x="0" y="120"/>
                    <a:pt x="0" y="120"/>
                  </a:cubicBezTo>
                  <a:close/>
                </a:path>
              </a:pathLst>
            </a:custGeom>
            <a:solidFill>
              <a:srgbClr val="9BBD98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FFFFFF">
                      <a:alpha val="70000"/>
                    </a:srgbClr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12393903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latinLnBrk="0">
                <a:defRPr/>
              </a:pPr>
              <a:endParaRPr lang="ko-KR" altLang="en-US" kern="0" smtClean="0">
                <a:solidFill>
                  <a:sysClr val="windowText" lastClr="000000"/>
                </a:solidFill>
              </a:endParaRPr>
            </a:p>
          </p:txBody>
        </p:sp>
      </p:grpSp>
      <p:pic>
        <p:nvPicPr>
          <p:cNvPr id="13" name="그림 12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078" y="-26127"/>
            <a:ext cx="9180000" cy="6891104"/>
          </a:xfrm>
          <a:prstGeom prst="rect">
            <a:avLst/>
          </a:prstGeom>
        </p:spPr>
      </p:pic>
      <p:sp>
        <p:nvSpPr>
          <p:cNvPr id="56" name="Freeform 170"/>
          <p:cNvSpPr>
            <a:spLocks/>
          </p:cNvSpPr>
          <p:nvPr>
            <p:custDataLst>
              <p:tags r:id="rId15"/>
            </p:custDataLst>
          </p:nvPr>
        </p:nvSpPr>
        <p:spPr bwMode="gray">
          <a:xfrm>
            <a:off x="515982" y="116839"/>
            <a:ext cx="360000" cy="360000"/>
          </a:xfrm>
          <a:custGeom>
            <a:avLst/>
            <a:gdLst>
              <a:gd name="T0" fmla="*/ 0 w 832"/>
              <a:gd name="T1" fmla="*/ 120 h 834"/>
              <a:gd name="T2" fmla="*/ 112 w 832"/>
              <a:gd name="T3" fmla="*/ 3 h 834"/>
              <a:gd name="T4" fmla="*/ 727 w 832"/>
              <a:gd name="T5" fmla="*/ 3 h 834"/>
              <a:gd name="T6" fmla="*/ 832 w 832"/>
              <a:gd name="T7" fmla="*/ 106 h 834"/>
              <a:gd name="T8" fmla="*/ 832 w 832"/>
              <a:gd name="T9" fmla="*/ 726 h 834"/>
              <a:gd name="T10" fmla="*/ 742 w 832"/>
              <a:gd name="T11" fmla="*/ 832 h 834"/>
              <a:gd name="T12" fmla="*/ 106 w 832"/>
              <a:gd name="T13" fmla="*/ 834 h 834"/>
              <a:gd name="T14" fmla="*/ 1 w 832"/>
              <a:gd name="T15" fmla="*/ 729 h 834"/>
              <a:gd name="T16" fmla="*/ 0 w 832"/>
              <a:gd name="T17" fmla="*/ 120 h 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32" h="834">
                <a:moveTo>
                  <a:pt x="0" y="120"/>
                </a:moveTo>
                <a:cubicBezTo>
                  <a:pt x="0" y="120"/>
                  <a:pt x="6" y="0"/>
                  <a:pt x="112" y="3"/>
                </a:cubicBezTo>
                <a:cubicBezTo>
                  <a:pt x="419" y="3"/>
                  <a:pt x="727" y="3"/>
                  <a:pt x="727" y="3"/>
                </a:cubicBezTo>
                <a:cubicBezTo>
                  <a:pt x="832" y="14"/>
                  <a:pt x="832" y="106"/>
                  <a:pt x="832" y="106"/>
                </a:cubicBezTo>
                <a:cubicBezTo>
                  <a:pt x="832" y="106"/>
                  <a:pt x="832" y="416"/>
                  <a:pt x="832" y="726"/>
                </a:cubicBezTo>
                <a:cubicBezTo>
                  <a:pt x="826" y="820"/>
                  <a:pt x="742" y="832"/>
                  <a:pt x="742" y="832"/>
                </a:cubicBezTo>
                <a:lnTo>
                  <a:pt x="106" y="834"/>
                </a:lnTo>
                <a:cubicBezTo>
                  <a:pt x="106" y="834"/>
                  <a:pt x="4" y="824"/>
                  <a:pt x="1" y="729"/>
                </a:cubicBezTo>
                <a:cubicBezTo>
                  <a:pt x="0" y="424"/>
                  <a:pt x="0" y="120"/>
                  <a:pt x="0" y="120"/>
                </a:cubicBezTo>
                <a:close/>
              </a:path>
            </a:pathLst>
          </a:custGeom>
          <a:solidFill>
            <a:srgbClr val="A1D1F1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cap="flat" cmpd="sng">
                <a:solidFill>
                  <a:srgbClr val="FFFFFF">
                    <a:alpha val="70000"/>
                  </a:srgbClr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12393903" algn="ctr" rotWithShape="0">
                    <a:schemeClr val="tx2"/>
                  </a:outerShdw>
                </a:effectLst>
              </a14:hiddenEffects>
            </a:ext>
          </a:extLst>
        </p:spPr>
        <p:txBody>
          <a:bodyPr/>
          <a:lstStyle/>
          <a:p>
            <a:pPr latinLnBrk="0">
              <a:defRPr/>
            </a:pPr>
            <a:endParaRPr lang="ko-KR" altLang="en-US" kern="0" smtClean="0">
              <a:solidFill>
                <a:sysClr val="windowText" lastClr="000000"/>
              </a:solidFill>
            </a:endParaRPr>
          </a:p>
        </p:txBody>
      </p:sp>
      <p:sp>
        <p:nvSpPr>
          <p:cNvPr id="57" name="Freeform 171"/>
          <p:cNvSpPr>
            <a:spLocks/>
          </p:cNvSpPr>
          <p:nvPr>
            <p:custDataLst>
              <p:tags r:id="rId16"/>
            </p:custDataLst>
          </p:nvPr>
        </p:nvSpPr>
        <p:spPr bwMode="gray">
          <a:xfrm>
            <a:off x="139700" y="432928"/>
            <a:ext cx="360000" cy="360000"/>
          </a:xfrm>
          <a:custGeom>
            <a:avLst/>
            <a:gdLst>
              <a:gd name="T0" fmla="*/ 0 w 832"/>
              <a:gd name="T1" fmla="*/ 120 h 834"/>
              <a:gd name="T2" fmla="*/ 112 w 832"/>
              <a:gd name="T3" fmla="*/ 3 h 834"/>
              <a:gd name="T4" fmla="*/ 727 w 832"/>
              <a:gd name="T5" fmla="*/ 3 h 834"/>
              <a:gd name="T6" fmla="*/ 832 w 832"/>
              <a:gd name="T7" fmla="*/ 106 h 834"/>
              <a:gd name="T8" fmla="*/ 832 w 832"/>
              <a:gd name="T9" fmla="*/ 726 h 834"/>
              <a:gd name="T10" fmla="*/ 742 w 832"/>
              <a:gd name="T11" fmla="*/ 832 h 834"/>
              <a:gd name="T12" fmla="*/ 106 w 832"/>
              <a:gd name="T13" fmla="*/ 834 h 834"/>
              <a:gd name="T14" fmla="*/ 1 w 832"/>
              <a:gd name="T15" fmla="*/ 729 h 834"/>
              <a:gd name="T16" fmla="*/ 0 w 832"/>
              <a:gd name="T17" fmla="*/ 120 h 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32" h="834">
                <a:moveTo>
                  <a:pt x="0" y="120"/>
                </a:moveTo>
                <a:cubicBezTo>
                  <a:pt x="0" y="120"/>
                  <a:pt x="6" y="0"/>
                  <a:pt x="112" y="3"/>
                </a:cubicBezTo>
                <a:cubicBezTo>
                  <a:pt x="419" y="3"/>
                  <a:pt x="727" y="3"/>
                  <a:pt x="727" y="3"/>
                </a:cubicBezTo>
                <a:cubicBezTo>
                  <a:pt x="832" y="14"/>
                  <a:pt x="832" y="106"/>
                  <a:pt x="832" y="106"/>
                </a:cubicBezTo>
                <a:cubicBezTo>
                  <a:pt x="832" y="106"/>
                  <a:pt x="832" y="416"/>
                  <a:pt x="832" y="726"/>
                </a:cubicBezTo>
                <a:cubicBezTo>
                  <a:pt x="826" y="820"/>
                  <a:pt x="742" y="832"/>
                  <a:pt x="742" y="832"/>
                </a:cubicBezTo>
                <a:lnTo>
                  <a:pt x="106" y="834"/>
                </a:lnTo>
                <a:cubicBezTo>
                  <a:pt x="106" y="834"/>
                  <a:pt x="4" y="824"/>
                  <a:pt x="1" y="729"/>
                </a:cubicBezTo>
                <a:cubicBezTo>
                  <a:pt x="0" y="424"/>
                  <a:pt x="0" y="120"/>
                  <a:pt x="0" y="120"/>
                </a:cubicBezTo>
                <a:close/>
              </a:path>
            </a:pathLst>
          </a:custGeom>
          <a:solidFill>
            <a:srgbClr val="9BBD98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cap="flat" cmpd="sng">
                <a:solidFill>
                  <a:srgbClr val="FFFFFF">
                    <a:alpha val="70000"/>
                  </a:srgbClr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12393903" algn="ctr" rotWithShape="0">
                    <a:schemeClr val="tx2"/>
                  </a:outerShdw>
                </a:effectLst>
              </a14:hiddenEffects>
            </a:ext>
          </a:extLst>
        </p:spPr>
        <p:txBody>
          <a:bodyPr/>
          <a:lstStyle/>
          <a:p>
            <a:pPr latinLnBrk="0">
              <a:defRPr/>
            </a:pPr>
            <a:endParaRPr lang="ko-KR" altLang="en-US" kern="0" smtClean="0">
              <a:solidFill>
                <a:sysClr val="windowText" lastClr="000000"/>
              </a:solidFill>
            </a:endParaRPr>
          </a:p>
        </p:txBody>
      </p:sp>
      <p:sp>
        <p:nvSpPr>
          <p:cNvPr id="61" name="텍스트 개체 틀 60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182728" y="980727"/>
            <a:ext cx="8713622" cy="56007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/>
            </a:pPr>
            <a:r>
              <a:rPr kumimoji="0" lang="ko-KR" altLang="en-US" sz="23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마스터 텍스트 스타일을 편집합니다</a:t>
            </a:r>
          </a:p>
          <a:p>
            <a:pPr marL="539750" marR="0" lvl="1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ko-KR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둘째 수준</a:t>
            </a:r>
          </a:p>
          <a:p>
            <a:pPr marL="714375" marR="0" lvl="2" indent="-174625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/>
            </a:pPr>
            <a:r>
              <a:rPr kumimoji="0" lang="ko-KR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셋째 수준</a:t>
            </a:r>
          </a:p>
          <a:p>
            <a:pPr marL="896938" marR="0" lvl="3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r>
              <a:rPr kumimoji="0" lang="ko-KR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넷째 수준</a:t>
            </a:r>
          </a:p>
          <a:p>
            <a:pPr marL="1166813" marR="0" lvl="4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/>
            </a:pPr>
            <a:r>
              <a:rPr kumimoji="0" lang="ko-KR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</a:rPr>
              <a:t>다섯째 수준</a:t>
            </a:r>
            <a:endParaRPr kumimoji="0" lang="en-US" altLang="ko-KR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6" name="제목 개체 틀 65"/>
          <p:cNvSpPr>
            <a:spLocks noGrp="1"/>
          </p:cNvSpPr>
          <p:nvPr>
            <p:ph type="title"/>
            <p:custDataLst>
              <p:tags r:id="rId18"/>
            </p:custDataLst>
          </p:nvPr>
        </p:nvSpPr>
        <p:spPr>
          <a:xfrm>
            <a:off x="875982" y="158476"/>
            <a:ext cx="7656458" cy="6782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grpSp>
        <p:nvGrpSpPr>
          <p:cNvPr id="14" name="Group 169"/>
          <p:cNvGrpSpPr>
            <a:grpSpLocks/>
          </p:cNvGrpSpPr>
          <p:nvPr>
            <p:custDataLst>
              <p:tags r:id="rId19"/>
            </p:custDataLst>
          </p:nvPr>
        </p:nvGrpSpPr>
        <p:grpSpPr bwMode="auto">
          <a:xfrm>
            <a:off x="7773987" y="65357"/>
            <a:ext cx="1123950" cy="744545"/>
            <a:chOff x="4897" y="107"/>
            <a:chExt cx="708" cy="469"/>
          </a:xfrm>
        </p:grpSpPr>
        <p:sp>
          <p:nvSpPr>
            <p:cNvPr id="15" name="Freeform 164"/>
            <p:cNvSpPr>
              <a:spLocks/>
            </p:cNvSpPr>
            <p:nvPr userDrawn="1"/>
          </p:nvSpPr>
          <p:spPr bwMode="gray">
            <a:xfrm flipH="1">
              <a:off x="5377" y="345"/>
              <a:ext cx="227" cy="227"/>
            </a:xfrm>
            <a:custGeom>
              <a:avLst/>
              <a:gdLst>
                <a:gd name="T0" fmla="*/ 0 w 832"/>
                <a:gd name="T1" fmla="*/ 120 h 834"/>
                <a:gd name="T2" fmla="*/ 112 w 832"/>
                <a:gd name="T3" fmla="*/ 3 h 834"/>
                <a:gd name="T4" fmla="*/ 727 w 832"/>
                <a:gd name="T5" fmla="*/ 3 h 834"/>
                <a:gd name="T6" fmla="*/ 832 w 832"/>
                <a:gd name="T7" fmla="*/ 106 h 834"/>
                <a:gd name="T8" fmla="*/ 832 w 832"/>
                <a:gd name="T9" fmla="*/ 726 h 834"/>
                <a:gd name="T10" fmla="*/ 742 w 832"/>
                <a:gd name="T11" fmla="*/ 832 h 834"/>
                <a:gd name="T12" fmla="*/ 106 w 832"/>
                <a:gd name="T13" fmla="*/ 834 h 834"/>
                <a:gd name="T14" fmla="*/ 1 w 832"/>
                <a:gd name="T15" fmla="*/ 729 h 834"/>
                <a:gd name="T16" fmla="*/ 0 w 832"/>
                <a:gd name="T17" fmla="*/ 12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2" h="834">
                  <a:moveTo>
                    <a:pt x="0" y="120"/>
                  </a:moveTo>
                  <a:cubicBezTo>
                    <a:pt x="0" y="120"/>
                    <a:pt x="6" y="0"/>
                    <a:pt x="112" y="3"/>
                  </a:cubicBezTo>
                  <a:cubicBezTo>
                    <a:pt x="419" y="3"/>
                    <a:pt x="727" y="3"/>
                    <a:pt x="727" y="3"/>
                  </a:cubicBezTo>
                  <a:cubicBezTo>
                    <a:pt x="832" y="14"/>
                    <a:pt x="832" y="106"/>
                    <a:pt x="832" y="106"/>
                  </a:cubicBezTo>
                  <a:cubicBezTo>
                    <a:pt x="832" y="106"/>
                    <a:pt x="832" y="416"/>
                    <a:pt x="832" y="726"/>
                  </a:cubicBezTo>
                  <a:cubicBezTo>
                    <a:pt x="826" y="820"/>
                    <a:pt x="742" y="832"/>
                    <a:pt x="742" y="832"/>
                  </a:cubicBezTo>
                  <a:lnTo>
                    <a:pt x="106" y="834"/>
                  </a:lnTo>
                  <a:cubicBezTo>
                    <a:pt x="106" y="834"/>
                    <a:pt x="4" y="824"/>
                    <a:pt x="1" y="729"/>
                  </a:cubicBezTo>
                  <a:cubicBezTo>
                    <a:pt x="0" y="424"/>
                    <a:pt x="0" y="120"/>
                    <a:pt x="0" y="120"/>
                  </a:cubicBezTo>
                  <a:close/>
                </a:path>
              </a:pathLst>
            </a:custGeom>
            <a:solidFill>
              <a:srgbClr val="C4A2D2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FFFFFF">
                      <a:alpha val="70000"/>
                    </a:srgbClr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12393903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latinLnBrk="0">
                <a:defRPr/>
              </a:pPr>
              <a:endParaRPr lang="ko-KR" altLang="en-US" kern="0" smtClea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" name="Freeform 166"/>
            <p:cNvSpPr>
              <a:spLocks/>
            </p:cNvSpPr>
            <p:nvPr userDrawn="1"/>
          </p:nvSpPr>
          <p:spPr bwMode="gray">
            <a:xfrm flipH="1">
              <a:off x="5378" y="107"/>
              <a:ext cx="227" cy="227"/>
            </a:xfrm>
            <a:custGeom>
              <a:avLst/>
              <a:gdLst>
                <a:gd name="T0" fmla="*/ 0 w 832"/>
                <a:gd name="T1" fmla="*/ 120 h 834"/>
                <a:gd name="T2" fmla="*/ 112 w 832"/>
                <a:gd name="T3" fmla="*/ 3 h 834"/>
                <a:gd name="T4" fmla="*/ 727 w 832"/>
                <a:gd name="T5" fmla="*/ 3 h 834"/>
                <a:gd name="T6" fmla="*/ 832 w 832"/>
                <a:gd name="T7" fmla="*/ 106 h 834"/>
                <a:gd name="T8" fmla="*/ 832 w 832"/>
                <a:gd name="T9" fmla="*/ 726 h 834"/>
                <a:gd name="T10" fmla="*/ 742 w 832"/>
                <a:gd name="T11" fmla="*/ 832 h 834"/>
                <a:gd name="T12" fmla="*/ 106 w 832"/>
                <a:gd name="T13" fmla="*/ 834 h 834"/>
                <a:gd name="T14" fmla="*/ 1 w 832"/>
                <a:gd name="T15" fmla="*/ 729 h 834"/>
                <a:gd name="T16" fmla="*/ 0 w 832"/>
                <a:gd name="T17" fmla="*/ 12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2" h="834">
                  <a:moveTo>
                    <a:pt x="0" y="120"/>
                  </a:moveTo>
                  <a:cubicBezTo>
                    <a:pt x="0" y="120"/>
                    <a:pt x="6" y="0"/>
                    <a:pt x="112" y="3"/>
                  </a:cubicBezTo>
                  <a:cubicBezTo>
                    <a:pt x="419" y="3"/>
                    <a:pt x="727" y="3"/>
                    <a:pt x="727" y="3"/>
                  </a:cubicBezTo>
                  <a:cubicBezTo>
                    <a:pt x="832" y="14"/>
                    <a:pt x="832" y="106"/>
                    <a:pt x="832" y="106"/>
                  </a:cubicBezTo>
                  <a:cubicBezTo>
                    <a:pt x="832" y="106"/>
                    <a:pt x="832" y="416"/>
                    <a:pt x="832" y="726"/>
                  </a:cubicBezTo>
                  <a:cubicBezTo>
                    <a:pt x="826" y="820"/>
                    <a:pt x="742" y="832"/>
                    <a:pt x="742" y="832"/>
                  </a:cubicBezTo>
                  <a:lnTo>
                    <a:pt x="106" y="834"/>
                  </a:lnTo>
                  <a:cubicBezTo>
                    <a:pt x="106" y="834"/>
                    <a:pt x="4" y="824"/>
                    <a:pt x="1" y="729"/>
                  </a:cubicBezTo>
                  <a:cubicBezTo>
                    <a:pt x="0" y="424"/>
                    <a:pt x="0" y="120"/>
                    <a:pt x="0" y="120"/>
                  </a:cubicBezTo>
                  <a:close/>
                </a:path>
              </a:pathLst>
            </a:custGeom>
            <a:solidFill>
              <a:srgbClr val="9BBD98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FFFFFF">
                      <a:alpha val="70000"/>
                    </a:srgbClr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12393903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latinLnBrk="0">
                <a:defRPr/>
              </a:pPr>
              <a:endParaRPr lang="ko-KR" altLang="en-US" kern="0" smtClea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" name="Freeform 167"/>
            <p:cNvSpPr>
              <a:spLocks/>
            </p:cNvSpPr>
            <p:nvPr userDrawn="1"/>
          </p:nvSpPr>
          <p:spPr bwMode="gray">
            <a:xfrm flipH="1">
              <a:off x="5134" y="349"/>
              <a:ext cx="227" cy="227"/>
            </a:xfrm>
            <a:custGeom>
              <a:avLst/>
              <a:gdLst>
                <a:gd name="T0" fmla="*/ 0 w 832"/>
                <a:gd name="T1" fmla="*/ 120 h 834"/>
                <a:gd name="T2" fmla="*/ 112 w 832"/>
                <a:gd name="T3" fmla="*/ 3 h 834"/>
                <a:gd name="T4" fmla="*/ 727 w 832"/>
                <a:gd name="T5" fmla="*/ 3 h 834"/>
                <a:gd name="T6" fmla="*/ 832 w 832"/>
                <a:gd name="T7" fmla="*/ 106 h 834"/>
                <a:gd name="T8" fmla="*/ 832 w 832"/>
                <a:gd name="T9" fmla="*/ 726 h 834"/>
                <a:gd name="T10" fmla="*/ 742 w 832"/>
                <a:gd name="T11" fmla="*/ 832 h 834"/>
                <a:gd name="T12" fmla="*/ 106 w 832"/>
                <a:gd name="T13" fmla="*/ 834 h 834"/>
                <a:gd name="T14" fmla="*/ 1 w 832"/>
                <a:gd name="T15" fmla="*/ 729 h 834"/>
                <a:gd name="T16" fmla="*/ 0 w 832"/>
                <a:gd name="T17" fmla="*/ 12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2" h="834">
                  <a:moveTo>
                    <a:pt x="0" y="120"/>
                  </a:moveTo>
                  <a:cubicBezTo>
                    <a:pt x="0" y="120"/>
                    <a:pt x="6" y="0"/>
                    <a:pt x="112" y="3"/>
                  </a:cubicBezTo>
                  <a:cubicBezTo>
                    <a:pt x="419" y="3"/>
                    <a:pt x="727" y="3"/>
                    <a:pt x="727" y="3"/>
                  </a:cubicBezTo>
                  <a:cubicBezTo>
                    <a:pt x="832" y="14"/>
                    <a:pt x="832" y="106"/>
                    <a:pt x="832" y="106"/>
                  </a:cubicBezTo>
                  <a:cubicBezTo>
                    <a:pt x="832" y="106"/>
                    <a:pt x="832" y="416"/>
                    <a:pt x="832" y="726"/>
                  </a:cubicBezTo>
                  <a:cubicBezTo>
                    <a:pt x="826" y="820"/>
                    <a:pt x="742" y="832"/>
                    <a:pt x="742" y="832"/>
                  </a:cubicBezTo>
                  <a:lnTo>
                    <a:pt x="106" y="834"/>
                  </a:lnTo>
                  <a:cubicBezTo>
                    <a:pt x="106" y="834"/>
                    <a:pt x="4" y="824"/>
                    <a:pt x="1" y="729"/>
                  </a:cubicBezTo>
                  <a:cubicBezTo>
                    <a:pt x="0" y="424"/>
                    <a:pt x="0" y="120"/>
                    <a:pt x="0" y="120"/>
                  </a:cubicBezTo>
                  <a:close/>
                </a:path>
              </a:pathLst>
            </a:custGeom>
            <a:solidFill>
              <a:srgbClr val="9BBD98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FFFFFF">
                      <a:alpha val="70000"/>
                    </a:srgbClr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12393903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latinLnBrk="0">
                <a:defRPr/>
              </a:pPr>
              <a:endParaRPr lang="ko-KR" altLang="en-US" kern="0" smtClea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8" name="Freeform 168"/>
            <p:cNvSpPr>
              <a:spLocks/>
            </p:cNvSpPr>
            <p:nvPr userDrawn="1"/>
          </p:nvSpPr>
          <p:spPr bwMode="gray">
            <a:xfrm flipH="1">
              <a:off x="4897" y="118"/>
              <a:ext cx="227" cy="227"/>
            </a:xfrm>
            <a:custGeom>
              <a:avLst/>
              <a:gdLst>
                <a:gd name="T0" fmla="*/ 0 w 832"/>
                <a:gd name="T1" fmla="*/ 120 h 834"/>
                <a:gd name="T2" fmla="*/ 112 w 832"/>
                <a:gd name="T3" fmla="*/ 3 h 834"/>
                <a:gd name="T4" fmla="*/ 727 w 832"/>
                <a:gd name="T5" fmla="*/ 3 h 834"/>
                <a:gd name="T6" fmla="*/ 832 w 832"/>
                <a:gd name="T7" fmla="*/ 106 h 834"/>
                <a:gd name="T8" fmla="*/ 832 w 832"/>
                <a:gd name="T9" fmla="*/ 726 h 834"/>
                <a:gd name="T10" fmla="*/ 742 w 832"/>
                <a:gd name="T11" fmla="*/ 832 h 834"/>
                <a:gd name="T12" fmla="*/ 106 w 832"/>
                <a:gd name="T13" fmla="*/ 834 h 834"/>
                <a:gd name="T14" fmla="*/ 1 w 832"/>
                <a:gd name="T15" fmla="*/ 729 h 834"/>
                <a:gd name="T16" fmla="*/ 0 w 832"/>
                <a:gd name="T17" fmla="*/ 12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2" h="834">
                  <a:moveTo>
                    <a:pt x="0" y="120"/>
                  </a:moveTo>
                  <a:cubicBezTo>
                    <a:pt x="0" y="120"/>
                    <a:pt x="6" y="0"/>
                    <a:pt x="112" y="3"/>
                  </a:cubicBezTo>
                  <a:cubicBezTo>
                    <a:pt x="419" y="3"/>
                    <a:pt x="727" y="3"/>
                    <a:pt x="727" y="3"/>
                  </a:cubicBezTo>
                  <a:cubicBezTo>
                    <a:pt x="832" y="14"/>
                    <a:pt x="832" y="106"/>
                    <a:pt x="832" y="106"/>
                  </a:cubicBezTo>
                  <a:cubicBezTo>
                    <a:pt x="832" y="106"/>
                    <a:pt x="832" y="416"/>
                    <a:pt x="832" y="726"/>
                  </a:cubicBezTo>
                  <a:cubicBezTo>
                    <a:pt x="826" y="820"/>
                    <a:pt x="742" y="832"/>
                    <a:pt x="742" y="832"/>
                  </a:cubicBezTo>
                  <a:lnTo>
                    <a:pt x="106" y="834"/>
                  </a:lnTo>
                  <a:cubicBezTo>
                    <a:pt x="106" y="834"/>
                    <a:pt x="4" y="824"/>
                    <a:pt x="1" y="729"/>
                  </a:cubicBezTo>
                  <a:cubicBezTo>
                    <a:pt x="0" y="424"/>
                    <a:pt x="0" y="120"/>
                    <a:pt x="0" y="120"/>
                  </a:cubicBezTo>
                  <a:close/>
                </a:path>
              </a:pathLst>
            </a:custGeom>
            <a:solidFill>
              <a:srgbClr val="9BBD98">
                <a:alpha val="3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cap="flat" cmpd="sng">
                  <a:solidFill>
                    <a:srgbClr val="FFFFFF">
                      <a:alpha val="70000"/>
                    </a:srgbClr>
                  </a:solidFill>
                  <a:prstDash val="solid"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12393903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latinLnBrk="0">
                <a:defRPr/>
              </a:pPr>
              <a:endParaRPr lang="ko-KR" altLang="en-US" kern="0" smtClea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19" name="Freeform 170"/>
          <p:cNvSpPr>
            <a:spLocks/>
          </p:cNvSpPr>
          <p:nvPr>
            <p:custDataLst>
              <p:tags r:id="rId20"/>
            </p:custDataLst>
          </p:nvPr>
        </p:nvSpPr>
        <p:spPr bwMode="gray">
          <a:xfrm>
            <a:off x="515982" y="116839"/>
            <a:ext cx="360000" cy="360000"/>
          </a:xfrm>
          <a:custGeom>
            <a:avLst/>
            <a:gdLst>
              <a:gd name="T0" fmla="*/ 0 w 832"/>
              <a:gd name="T1" fmla="*/ 120 h 834"/>
              <a:gd name="T2" fmla="*/ 112 w 832"/>
              <a:gd name="T3" fmla="*/ 3 h 834"/>
              <a:gd name="T4" fmla="*/ 727 w 832"/>
              <a:gd name="T5" fmla="*/ 3 h 834"/>
              <a:gd name="T6" fmla="*/ 832 w 832"/>
              <a:gd name="T7" fmla="*/ 106 h 834"/>
              <a:gd name="T8" fmla="*/ 832 w 832"/>
              <a:gd name="T9" fmla="*/ 726 h 834"/>
              <a:gd name="T10" fmla="*/ 742 w 832"/>
              <a:gd name="T11" fmla="*/ 832 h 834"/>
              <a:gd name="T12" fmla="*/ 106 w 832"/>
              <a:gd name="T13" fmla="*/ 834 h 834"/>
              <a:gd name="T14" fmla="*/ 1 w 832"/>
              <a:gd name="T15" fmla="*/ 729 h 834"/>
              <a:gd name="T16" fmla="*/ 0 w 832"/>
              <a:gd name="T17" fmla="*/ 120 h 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32" h="834">
                <a:moveTo>
                  <a:pt x="0" y="120"/>
                </a:moveTo>
                <a:cubicBezTo>
                  <a:pt x="0" y="120"/>
                  <a:pt x="6" y="0"/>
                  <a:pt x="112" y="3"/>
                </a:cubicBezTo>
                <a:cubicBezTo>
                  <a:pt x="419" y="3"/>
                  <a:pt x="727" y="3"/>
                  <a:pt x="727" y="3"/>
                </a:cubicBezTo>
                <a:cubicBezTo>
                  <a:pt x="832" y="14"/>
                  <a:pt x="832" y="106"/>
                  <a:pt x="832" y="106"/>
                </a:cubicBezTo>
                <a:cubicBezTo>
                  <a:pt x="832" y="106"/>
                  <a:pt x="832" y="416"/>
                  <a:pt x="832" y="726"/>
                </a:cubicBezTo>
                <a:cubicBezTo>
                  <a:pt x="826" y="820"/>
                  <a:pt x="742" y="832"/>
                  <a:pt x="742" y="832"/>
                </a:cubicBezTo>
                <a:lnTo>
                  <a:pt x="106" y="834"/>
                </a:lnTo>
                <a:cubicBezTo>
                  <a:pt x="106" y="834"/>
                  <a:pt x="4" y="824"/>
                  <a:pt x="1" y="729"/>
                </a:cubicBezTo>
                <a:cubicBezTo>
                  <a:pt x="0" y="424"/>
                  <a:pt x="0" y="120"/>
                  <a:pt x="0" y="120"/>
                </a:cubicBezTo>
                <a:close/>
              </a:path>
            </a:pathLst>
          </a:custGeom>
          <a:solidFill>
            <a:srgbClr val="A1D1F1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cap="flat" cmpd="sng">
                <a:solidFill>
                  <a:srgbClr val="FFFFFF">
                    <a:alpha val="70000"/>
                  </a:srgbClr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12393903" algn="ctr" rotWithShape="0">
                    <a:schemeClr val="tx2"/>
                  </a:outerShdw>
                </a:effectLst>
              </a14:hiddenEffects>
            </a:ext>
          </a:extLst>
        </p:spPr>
        <p:txBody>
          <a:bodyPr/>
          <a:lstStyle/>
          <a:p>
            <a:pPr latinLnBrk="0">
              <a:defRPr/>
            </a:pPr>
            <a:endParaRPr lang="ko-KR" altLang="en-US" kern="0" smtClean="0">
              <a:solidFill>
                <a:sysClr val="windowText" lastClr="000000"/>
              </a:solidFill>
            </a:endParaRPr>
          </a:p>
        </p:txBody>
      </p:sp>
      <p:sp>
        <p:nvSpPr>
          <p:cNvPr id="20" name="Freeform 171"/>
          <p:cNvSpPr>
            <a:spLocks/>
          </p:cNvSpPr>
          <p:nvPr>
            <p:custDataLst>
              <p:tags r:id="rId21"/>
            </p:custDataLst>
          </p:nvPr>
        </p:nvSpPr>
        <p:spPr bwMode="gray">
          <a:xfrm>
            <a:off x="139700" y="432928"/>
            <a:ext cx="360000" cy="360000"/>
          </a:xfrm>
          <a:custGeom>
            <a:avLst/>
            <a:gdLst>
              <a:gd name="T0" fmla="*/ 0 w 832"/>
              <a:gd name="T1" fmla="*/ 120 h 834"/>
              <a:gd name="T2" fmla="*/ 112 w 832"/>
              <a:gd name="T3" fmla="*/ 3 h 834"/>
              <a:gd name="T4" fmla="*/ 727 w 832"/>
              <a:gd name="T5" fmla="*/ 3 h 834"/>
              <a:gd name="T6" fmla="*/ 832 w 832"/>
              <a:gd name="T7" fmla="*/ 106 h 834"/>
              <a:gd name="T8" fmla="*/ 832 w 832"/>
              <a:gd name="T9" fmla="*/ 726 h 834"/>
              <a:gd name="T10" fmla="*/ 742 w 832"/>
              <a:gd name="T11" fmla="*/ 832 h 834"/>
              <a:gd name="T12" fmla="*/ 106 w 832"/>
              <a:gd name="T13" fmla="*/ 834 h 834"/>
              <a:gd name="T14" fmla="*/ 1 w 832"/>
              <a:gd name="T15" fmla="*/ 729 h 834"/>
              <a:gd name="T16" fmla="*/ 0 w 832"/>
              <a:gd name="T17" fmla="*/ 120 h 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32" h="834">
                <a:moveTo>
                  <a:pt x="0" y="120"/>
                </a:moveTo>
                <a:cubicBezTo>
                  <a:pt x="0" y="120"/>
                  <a:pt x="6" y="0"/>
                  <a:pt x="112" y="3"/>
                </a:cubicBezTo>
                <a:cubicBezTo>
                  <a:pt x="419" y="3"/>
                  <a:pt x="727" y="3"/>
                  <a:pt x="727" y="3"/>
                </a:cubicBezTo>
                <a:cubicBezTo>
                  <a:pt x="832" y="14"/>
                  <a:pt x="832" y="106"/>
                  <a:pt x="832" y="106"/>
                </a:cubicBezTo>
                <a:cubicBezTo>
                  <a:pt x="832" y="106"/>
                  <a:pt x="832" y="416"/>
                  <a:pt x="832" y="726"/>
                </a:cubicBezTo>
                <a:cubicBezTo>
                  <a:pt x="826" y="820"/>
                  <a:pt x="742" y="832"/>
                  <a:pt x="742" y="832"/>
                </a:cubicBezTo>
                <a:lnTo>
                  <a:pt x="106" y="834"/>
                </a:lnTo>
                <a:cubicBezTo>
                  <a:pt x="106" y="834"/>
                  <a:pt x="4" y="824"/>
                  <a:pt x="1" y="729"/>
                </a:cubicBezTo>
                <a:cubicBezTo>
                  <a:pt x="0" y="424"/>
                  <a:pt x="0" y="120"/>
                  <a:pt x="0" y="120"/>
                </a:cubicBezTo>
                <a:close/>
              </a:path>
            </a:pathLst>
          </a:custGeom>
          <a:solidFill>
            <a:srgbClr val="9BBD98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cap="flat" cmpd="sng">
                <a:solidFill>
                  <a:srgbClr val="FFFFFF">
                    <a:alpha val="70000"/>
                  </a:srgbClr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28398" dir="12393903" algn="ctr" rotWithShape="0">
                    <a:schemeClr val="tx2"/>
                  </a:outerShdw>
                </a:effectLst>
              </a14:hiddenEffects>
            </a:ext>
          </a:extLst>
        </p:spPr>
        <p:txBody>
          <a:bodyPr/>
          <a:lstStyle/>
          <a:p>
            <a:pPr latinLnBrk="0">
              <a:defRPr/>
            </a:pPr>
            <a:endParaRPr lang="ko-KR" altLang="en-US" kern="0" smtClean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618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83" r:id="rId8"/>
    <p:sldLayoutId id="2147483682" r:id="rId9"/>
    <p:sldLayoutId id="2147483695" r:id="rId10"/>
  </p:sldLayoutIdLst>
  <p:txStyles>
    <p:titleStyle>
      <a:lvl1pPr algn="l" defTabSz="914400" rtl="0" eaLnBrk="1" latinLnBrk="1" hangingPunct="1">
        <a:spcBef>
          <a:spcPct val="0"/>
        </a:spcBef>
        <a:buNone/>
        <a:defRPr lang="ko-KR" altLang="en-US" sz="3200" b="1" kern="1200" spc="-150" dirty="0">
          <a:solidFill>
            <a:srgbClr val="4F784C"/>
          </a:solidFill>
          <a:latin typeface="+mj-ea"/>
          <a:ea typeface="+mj-ea"/>
          <a:cs typeface="+mj-cs"/>
        </a:defRPr>
      </a:lvl1pPr>
    </p:titleStyle>
    <p:bodyStyle>
      <a:lvl1pPr marL="342900" marR="0" indent="-342900" algn="l" defTabSz="914400" rtl="0" eaLnBrk="1" fontAlgn="base" latinLnBrk="1" hangingPunct="1">
        <a:lnSpc>
          <a:spcPct val="100000"/>
        </a:lnSpc>
        <a:spcBef>
          <a:spcPct val="20000"/>
        </a:spcBef>
        <a:spcAft>
          <a:spcPct val="0"/>
        </a:spcAft>
        <a:buClr>
          <a:srgbClr val="C4A2D2"/>
        </a:buClr>
        <a:buSzTx/>
        <a:buFont typeface="Wingdings" pitchFamily="2" charset="2"/>
        <a:buChar char="v"/>
        <a:tabLst/>
        <a:defRPr sz="2300" kern="1200" baseline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539750" marR="0" indent="-182563" algn="l" defTabSz="914400" rtl="0" eaLnBrk="1" fontAlgn="base" latinLnBrk="1" hangingPunct="1">
        <a:lnSpc>
          <a:spcPct val="100000"/>
        </a:lnSpc>
        <a:spcBef>
          <a:spcPct val="20000"/>
        </a:spcBef>
        <a:spcAft>
          <a:spcPct val="0"/>
        </a:spcAft>
        <a:buClr>
          <a:srgbClr val="9BBD98"/>
        </a:buClr>
        <a:buSzTx/>
        <a:buFont typeface="Wingdings" pitchFamily="2" charset="2"/>
        <a:buChar char="§"/>
        <a:tabLst/>
        <a:defRPr sz="2400" kern="1200" baseline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714375" marR="0" indent="-174625" algn="l" defTabSz="914400" rtl="0" eaLnBrk="1" fontAlgn="base" latinLnBrk="1" hangingPunct="1">
        <a:lnSpc>
          <a:spcPct val="100000"/>
        </a:lnSpc>
        <a:spcBef>
          <a:spcPct val="20000"/>
        </a:spcBef>
        <a:spcAft>
          <a:spcPct val="0"/>
        </a:spcAft>
        <a:buClr>
          <a:srgbClr val="4F784C"/>
        </a:buClr>
        <a:buSzTx/>
        <a:buFontTx/>
        <a:buChar char="•"/>
        <a:tabLst/>
        <a:defRPr sz="2000" kern="1200" baseline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896938" marR="0" indent="-182563" algn="l" defTabSz="914400" rtl="0" eaLnBrk="1" fontAlgn="base" latinLnBrk="1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tabLst/>
        <a:defRPr sz="1800" kern="1200" baseline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1166813" marR="0" indent="-182563" algn="l" defTabSz="914400" rtl="0" eaLnBrk="1" fontAlgn="base" latinLnBrk="1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tabLst>
          <a:tab pos="1166813" algn="l"/>
        </a:tabLst>
        <a:defRPr sz="1600" kern="1200" baseline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g"/><Relationship Id="rId1" Type="http://schemas.openxmlformats.org/officeDocument/2006/relationships/slideLayout" Target="../slideLayouts/slideLayout4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g"/><Relationship Id="rId2" Type="http://schemas.openxmlformats.org/officeDocument/2006/relationships/image" Target="../media/image99.jpg"/><Relationship Id="rId1" Type="http://schemas.openxmlformats.org/officeDocument/2006/relationships/slideLayout" Target="../slideLayouts/slideLayout4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g"/><Relationship Id="rId1" Type="http://schemas.openxmlformats.org/officeDocument/2006/relationships/slideLayout" Target="../slideLayouts/slideLayout4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g"/><Relationship Id="rId1" Type="http://schemas.openxmlformats.org/officeDocument/2006/relationships/slideLayout" Target="../slideLayouts/slideLayout4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g"/><Relationship Id="rId1" Type="http://schemas.openxmlformats.org/officeDocument/2006/relationships/slideLayout" Target="../slideLayouts/slideLayout4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g"/><Relationship Id="rId1" Type="http://schemas.openxmlformats.org/officeDocument/2006/relationships/slideLayout" Target="../slideLayouts/slideLayout4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g"/><Relationship Id="rId1" Type="http://schemas.openxmlformats.org/officeDocument/2006/relationships/slideLayout" Target="../slideLayouts/slideLayout4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jpg"/><Relationship Id="rId1" Type="http://schemas.openxmlformats.org/officeDocument/2006/relationships/slideLayout" Target="../slideLayouts/slideLayout4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g"/><Relationship Id="rId1" Type="http://schemas.openxmlformats.org/officeDocument/2006/relationships/slideLayout" Target="../slideLayouts/slideLayout4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4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4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g"/><Relationship Id="rId1" Type="http://schemas.openxmlformats.org/officeDocument/2006/relationships/slideLayout" Target="../slideLayouts/slideLayout4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4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4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g"/><Relationship Id="rId1" Type="http://schemas.openxmlformats.org/officeDocument/2006/relationships/slideLayout" Target="../slideLayouts/slideLayout4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g"/><Relationship Id="rId1" Type="http://schemas.openxmlformats.org/officeDocument/2006/relationships/slideLayout" Target="../slideLayouts/slideLayout4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17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0.png"/><Relationship Id="rId4" Type="http://schemas.openxmlformats.org/officeDocument/2006/relationships/image" Target="../media/image119.jp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121.jpg"/><Relationship Id="rId1" Type="http://schemas.openxmlformats.org/officeDocument/2006/relationships/slideLayout" Target="../slideLayouts/slideLayout4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3.jpg"/><Relationship Id="rId1" Type="http://schemas.openxmlformats.org/officeDocument/2006/relationships/slideLayout" Target="../slideLayouts/slideLayout4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4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4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4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4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4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4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4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4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4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4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4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4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4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6.jp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4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g"/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4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4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4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4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4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4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g"/><Relationship Id="rId2" Type="http://schemas.openxmlformats.org/officeDocument/2006/relationships/image" Target="../media/image96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837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02 SQL</a:t>
            </a:r>
            <a:r>
              <a:rPr lang="ko-KR" altLang="en-US" dirty="0" smtClean="0"/>
              <a:t>를 이용한 데이터 정의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dirty="0"/>
              <a:t>SQL</a:t>
            </a:r>
            <a:r>
              <a:rPr lang="ko-KR" altLang="en-US" dirty="0"/>
              <a:t>의 데이터 정의 </a:t>
            </a:r>
            <a:r>
              <a:rPr lang="ko-KR" altLang="en-US" dirty="0" smtClean="0"/>
              <a:t>기능</a:t>
            </a:r>
            <a:endParaRPr lang="en-US" altLang="ko-KR" dirty="0" smtClean="0"/>
          </a:p>
          <a:p>
            <a:pPr lvl="1"/>
            <a:r>
              <a:rPr lang="ko-KR" altLang="en-US" dirty="0"/>
              <a:t>테이블을 </a:t>
            </a:r>
            <a:r>
              <a:rPr lang="ko-KR" altLang="en-US" dirty="0" smtClean="0"/>
              <a:t>생성</a:t>
            </a:r>
            <a:r>
              <a:rPr lang="en-US" altLang="ko-KR" dirty="0" smtClean="0"/>
              <a:t>, </a:t>
            </a:r>
            <a:r>
              <a:rPr lang="ko-KR" altLang="en-US" dirty="0" smtClean="0"/>
              <a:t>변경</a:t>
            </a:r>
            <a:r>
              <a:rPr lang="en-US" altLang="ko-KR" dirty="0" smtClean="0"/>
              <a:t>, </a:t>
            </a:r>
            <a:r>
              <a:rPr lang="ko-KR" altLang="en-US" dirty="0" smtClean="0">
                <a:sym typeface="Wingdings 2"/>
              </a:rPr>
              <a:t>제거</a:t>
            </a:r>
            <a:endParaRPr lang="en-US" altLang="ko-KR" dirty="0"/>
          </a:p>
        </p:txBody>
      </p:sp>
      <p:pic>
        <p:nvPicPr>
          <p:cNvPr id="4" name="내용 개체 틀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1799" y="2303875"/>
            <a:ext cx="5445605" cy="3766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94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>
          <a:xfrm>
            <a:off x="134383" y="1052735"/>
            <a:ext cx="9343162" cy="5543705"/>
          </a:xfrm>
        </p:spPr>
        <p:txBody>
          <a:bodyPr/>
          <a:lstStyle/>
          <a:p>
            <a:r>
              <a:rPr lang="ko-KR" altLang="en-US" dirty="0" smtClean="0"/>
              <a:t>데이터 삭제 </a:t>
            </a:r>
            <a:r>
              <a:rPr lang="en-US" altLang="ko-KR" dirty="0" smtClean="0"/>
              <a:t>: DELETE </a:t>
            </a:r>
            <a:r>
              <a:rPr lang="ko-KR" altLang="en-US" dirty="0" smtClean="0"/>
              <a:t>문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테이블에 저장된 데이터를 삭제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endParaRPr lang="en-US" altLang="ko-KR" dirty="0"/>
          </a:p>
          <a:p>
            <a:pPr lvl="1">
              <a:lnSpc>
                <a:spcPct val="150000"/>
              </a:lnSpc>
            </a:pPr>
            <a:endParaRPr lang="en-US" altLang="ko-KR" dirty="0" smtClean="0"/>
          </a:p>
          <a:p>
            <a:pPr lvl="1">
              <a:lnSpc>
                <a:spcPct val="150000"/>
              </a:lnSpc>
            </a:pPr>
            <a:endParaRPr lang="en-US" altLang="ko-KR" dirty="0"/>
          </a:p>
          <a:p>
            <a:pPr lvl="5">
              <a:lnSpc>
                <a:spcPct val="150000"/>
              </a:lnSpc>
            </a:pPr>
            <a:endParaRPr lang="en-US" altLang="ko-KR" sz="1050" dirty="0" smtClean="0"/>
          </a:p>
          <a:p>
            <a:pPr lvl="1">
              <a:lnSpc>
                <a:spcPct val="150000"/>
              </a:lnSpc>
            </a:pPr>
            <a:r>
              <a:rPr lang="en-US" altLang="ko-KR" dirty="0" smtClean="0"/>
              <a:t>WHERE </a:t>
            </a:r>
            <a:r>
              <a:rPr lang="ko-KR" altLang="en-US" dirty="0" smtClean="0"/>
              <a:t>절에 제시한 조건을 만족하는 </a:t>
            </a:r>
            <a:r>
              <a:rPr lang="ko-KR" altLang="en-US" dirty="0" err="1" smtClean="0"/>
              <a:t>투플만</a:t>
            </a:r>
            <a:r>
              <a:rPr lang="ko-KR" altLang="en-US" dirty="0" smtClean="0"/>
              <a:t> 삭제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en-US" altLang="ko-KR" dirty="0" smtClean="0"/>
              <a:t>WHERE </a:t>
            </a:r>
            <a:r>
              <a:rPr lang="ko-KR" altLang="en-US" dirty="0" smtClean="0"/>
              <a:t>절을 생략하면 테이블에 존재하는 모든 </a:t>
            </a:r>
            <a:r>
              <a:rPr lang="ko-KR" altLang="en-US" dirty="0" err="1" smtClean="0"/>
              <a:t>투플을</a:t>
            </a:r>
            <a:r>
              <a:rPr lang="ko-KR" altLang="en-US" dirty="0" smtClean="0"/>
              <a:t> 삭제해 빈 테이블이 됨</a:t>
            </a:r>
            <a:endParaRPr lang="ko-KR" altLang="en-US" dirty="0"/>
          </a:p>
        </p:txBody>
      </p:sp>
      <p:grpSp>
        <p:nvGrpSpPr>
          <p:cNvPr id="4" name="그룹 3"/>
          <p:cNvGrpSpPr/>
          <p:nvPr/>
        </p:nvGrpSpPr>
        <p:grpSpPr>
          <a:xfrm>
            <a:off x="881590" y="2303875"/>
            <a:ext cx="7584610" cy="1412606"/>
            <a:chOff x="821788" y="3742563"/>
            <a:chExt cx="7584610" cy="1507020"/>
          </a:xfrm>
        </p:grpSpPr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1788" y="3742563"/>
              <a:ext cx="7584610" cy="1507020"/>
            </a:xfrm>
            <a:prstGeom prst="rect">
              <a:avLst/>
            </a:prstGeom>
          </p:spPr>
        </p:pic>
        <p:sp>
          <p:nvSpPr>
            <p:cNvPr id="6" name="모서리가 둥근 직사각형 5"/>
            <p:cNvSpPr/>
            <p:nvPr/>
          </p:nvSpPr>
          <p:spPr>
            <a:xfrm>
              <a:off x="866523" y="3789040"/>
              <a:ext cx="7155796" cy="1344364"/>
            </a:xfrm>
            <a:prstGeom prst="roundRect">
              <a:avLst>
                <a:gd name="adj" fmla="val 6179"/>
              </a:avLst>
            </a:prstGeom>
            <a:no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39256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476546" y="1583795"/>
            <a:ext cx="8460939" cy="708977"/>
            <a:chOff x="521551" y="1583795"/>
            <a:chExt cx="7232739" cy="708977"/>
          </a:xfrm>
        </p:grpSpPr>
        <p:sp>
          <p:nvSpPr>
            <p:cNvPr id="4" name="모서리가 둥근 직사각형 3"/>
            <p:cNvSpPr/>
            <p:nvPr/>
          </p:nvSpPr>
          <p:spPr>
            <a:xfrm>
              <a:off x="521551" y="1673805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7-51</a:t>
              </a:r>
              <a:endParaRPr lang="ko-KR" altLang="en-US" sz="14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71702" y="1583795"/>
              <a:ext cx="5882588" cy="7089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주문 테이블에서 주문일자가 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2013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년 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5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월 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22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일인 주문내역을 삭제해보자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 </a:t>
              </a:r>
              <a:r>
                <a:rPr lang="en-US" altLang="ko-KR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/>
              </a:r>
              <a:br>
                <a:rPr lang="en-US" altLang="ko-KR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</a:b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그런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다음 주문 </a:t>
              </a: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테이블의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모든 내용을 검색하여 삭제 여부를 확인해보자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</p:grpSp>
      <p:pic>
        <p:nvPicPr>
          <p:cNvPr id="9" name="내용 개체 틀 8"/>
          <p:cNvPicPr>
            <a:picLocks noGrp="1" noChangeAspect="1"/>
          </p:cNvPicPr>
          <p:nvPr>
            <p:ph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0" t="43433" r="62217" b="3873"/>
          <a:stretch/>
        </p:blipFill>
        <p:spPr>
          <a:xfrm>
            <a:off x="487582" y="2292772"/>
            <a:ext cx="3619965" cy="2046069"/>
          </a:xfrm>
        </p:spPr>
      </p:pic>
      <p:pic>
        <p:nvPicPr>
          <p:cNvPr id="11" name="그림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3744035"/>
            <a:ext cx="5787048" cy="2703602"/>
          </a:xfrm>
          <a:prstGeom prst="rect">
            <a:avLst/>
          </a:prstGeom>
        </p:spPr>
      </p:pic>
      <p:sp>
        <p:nvSpPr>
          <p:cNvPr id="8" name="내용 개체 틀 2"/>
          <p:cNvSpPr txBox="1">
            <a:spLocks/>
          </p:cNvSpPr>
          <p:nvPr/>
        </p:nvSpPr>
        <p:spPr>
          <a:xfrm>
            <a:off x="134383" y="1052735"/>
            <a:ext cx="9343162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데이터 삭제 </a:t>
            </a:r>
            <a:r>
              <a:rPr lang="en-US" altLang="ko-KR" dirty="0" smtClean="0"/>
              <a:t>: DELETE </a:t>
            </a:r>
            <a:r>
              <a:rPr lang="ko-KR" altLang="en-US" dirty="0" smtClean="0"/>
              <a:t>문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347041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521551" y="1718810"/>
            <a:ext cx="8505944" cy="732508"/>
            <a:chOff x="521551" y="1609416"/>
            <a:chExt cx="7271211" cy="732508"/>
          </a:xfrm>
        </p:grpSpPr>
        <p:sp>
          <p:nvSpPr>
            <p:cNvPr id="4" name="모서리가 둥근 직사각형 3"/>
            <p:cNvSpPr/>
            <p:nvPr/>
          </p:nvSpPr>
          <p:spPr>
            <a:xfrm>
              <a:off x="521551" y="1673805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7-52</a:t>
              </a:r>
              <a:endParaRPr lang="ko-KR" altLang="en-US" sz="14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910174" y="1609416"/>
              <a:ext cx="5882588" cy="7325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판매 데이터베이스의 주문 테이블에 존재하는 모든 </a:t>
              </a:r>
              <a:r>
                <a:rPr lang="ko-KR" altLang="en-US" sz="1600" dirty="0" err="1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투플을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삭제해보자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 </a:t>
              </a:r>
              <a:r>
                <a:rPr lang="en-US" altLang="ko-KR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/>
              </a:r>
              <a:br>
                <a:rPr lang="en-US" altLang="ko-KR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</a:b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그런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다음 주문 </a:t>
              </a: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테이블의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모든 내용을 검색하여 삭제 여부를 확인해보자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</p:grpSp>
      <p:pic>
        <p:nvPicPr>
          <p:cNvPr id="5" name="내용 개체 틀 4"/>
          <p:cNvPicPr>
            <a:picLocks noGrp="1" noChangeAspect="1"/>
          </p:cNvPicPr>
          <p:nvPr>
            <p:ph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8" t="45324" r="27898" b="292"/>
          <a:stretch/>
        </p:blipFill>
        <p:spPr>
          <a:xfrm>
            <a:off x="1106615" y="2676959"/>
            <a:ext cx="6885765" cy="2295255"/>
          </a:xfrm>
        </p:spPr>
      </p:pic>
      <p:sp>
        <p:nvSpPr>
          <p:cNvPr id="7" name="내용 개체 틀 2"/>
          <p:cNvSpPr txBox="1">
            <a:spLocks/>
          </p:cNvSpPr>
          <p:nvPr/>
        </p:nvSpPr>
        <p:spPr>
          <a:xfrm>
            <a:off x="134383" y="1052735"/>
            <a:ext cx="9343162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데이터 삭제 </a:t>
            </a:r>
            <a:r>
              <a:rPr lang="en-US" altLang="ko-KR" dirty="0" smtClean="0"/>
              <a:t>: DELETE </a:t>
            </a:r>
            <a:r>
              <a:rPr lang="ko-KR" altLang="en-US" dirty="0" smtClean="0"/>
              <a:t>문</a:t>
            </a:r>
            <a:endParaRPr lang="en-US" altLang="ko-KR" dirty="0" smtClean="0"/>
          </a:p>
        </p:txBody>
      </p:sp>
      <p:sp>
        <p:nvSpPr>
          <p:cNvPr id="8" name="모서리가 둥근 사각형 설명선 7"/>
          <p:cNvSpPr/>
          <p:nvPr/>
        </p:nvSpPr>
        <p:spPr>
          <a:xfrm>
            <a:off x="4436985" y="3065805"/>
            <a:ext cx="4320480" cy="765085"/>
          </a:xfrm>
          <a:prstGeom prst="wedgeRoundRectCallout">
            <a:avLst>
              <a:gd name="adj1" fmla="val -19662"/>
              <a:gd name="adj2" fmla="val 80534"/>
              <a:gd name="adj3" fmla="val 16667"/>
            </a:avLst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ko-KR" altLang="en-US" sz="1600" dirty="0" smtClean="0">
                <a:solidFill>
                  <a:schemeClr val="tx1"/>
                </a:solidFill>
              </a:rPr>
              <a:t>빈 테이블이 남음</a:t>
            </a:r>
            <a:r>
              <a:rPr lang="en-US" altLang="ko-KR" sz="1600" dirty="0" smtClean="0">
                <a:solidFill>
                  <a:schemeClr val="tx1"/>
                </a:solidFill>
              </a:rPr>
              <a:t>, DROP TABLE</a:t>
            </a:r>
            <a:r>
              <a:rPr lang="ko-KR" altLang="en-US" sz="1600" dirty="0" smtClean="0">
                <a:solidFill>
                  <a:schemeClr val="tx1"/>
                </a:solidFill>
              </a:rPr>
              <a:t>과는 다름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709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341530" y="1583795"/>
            <a:ext cx="8460939" cy="732508"/>
            <a:chOff x="521551" y="1628800"/>
            <a:chExt cx="7232739" cy="732508"/>
          </a:xfrm>
        </p:grpSpPr>
        <p:sp>
          <p:nvSpPr>
            <p:cNvPr id="4" name="모서리가 둥근 직사각형 3"/>
            <p:cNvSpPr/>
            <p:nvPr/>
          </p:nvSpPr>
          <p:spPr>
            <a:xfrm>
              <a:off x="521551" y="1718810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7-53</a:t>
              </a:r>
              <a:endParaRPr lang="ko-KR" altLang="en-US" sz="14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71702" y="1628800"/>
              <a:ext cx="5882588" cy="7325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판매 데이터베이스에서 정소화 고객이 주문한 내역을 주문 테이블에서 삭제해보자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그런 </a:t>
              </a: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다음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주문 테이블의 모든 내용을 검색하여 삭제 여부를 확인해보자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</p:grpSp>
      <p:pic>
        <p:nvPicPr>
          <p:cNvPr id="7" name="내용 개체 틀 6"/>
          <p:cNvPicPr>
            <a:picLocks noGrp="1" noChangeAspect="1"/>
          </p:cNvPicPr>
          <p:nvPr>
            <p:ph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0" t="22573" r="19752" b="2737"/>
          <a:stretch/>
        </p:blipFill>
        <p:spPr>
          <a:xfrm>
            <a:off x="1511660" y="2348880"/>
            <a:ext cx="6181287" cy="4477783"/>
          </a:xfrm>
        </p:spPr>
      </p:pic>
      <p:sp>
        <p:nvSpPr>
          <p:cNvPr id="8" name="내용 개체 틀 2"/>
          <p:cNvSpPr txBox="1">
            <a:spLocks/>
          </p:cNvSpPr>
          <p:nvPr/>
        </p:nvSpPr>
        <p:spPr>
          <a:xfrm>
            <a:off x="134383" y="1052735"/>
            <a:ext cx="9343162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데이터 삭제 </a:t>
            </a:r>
            <a:r>
              <a:rPr lang="en-US" altLang="ko-KR" dirty="0" smtClean="0"/>
              <a:t>: DELETE </a:t>
            </a:r>
            <a:r>
              <a:rPr lang="ko-KR" altLang="en-US" dirty="0" smtClean="0"/>
              <a:t>문</a:t>
            </a:r>
            <a:endParaRPr lang="en-US" altLang="ko-KR" dirty="0" smtClean="0"/>
          </a:p>
        </p:txBody>
      </p:sp>
      <p:sp>
        <p:nvSpPr>
          <p:cNvPr id="9" name="모서리가 둥근 사각형 설명선 8"/>
          <p:cNvSpPr/>
          <p:nvPr/>
        </p:nvSpPr>
        <p:spPr>
          <a:xfrm>
            <a:off x="5357574" y="2438890"/>
            <a:ext cx="3420380" cy="765085"/>
          </a:xfrm>
          <a:prstGeom prst="wedgeRoundRectCallout">
            <a:avLst>
              <a:gd name="adj1" fmla="val -19662"/>
              <a:gd name="adj2" fmla="val 80534"/>
              <a:gd name="adj3" fmla="val 16667"/>
            </a:avLst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ko-KR" altLang="en-US" sz="1600" dirty="0" smtClean="0">
                <a:solidFill>
                  <a:schemeClr val="tx1"/>
                </a:solidFill>
              </a:rPr>
              <a:t>부속 </a:t>
            </a:r>
            <a:r>
              <a:rPr lang="ko-KR" altLang="en-US" sz="1600" dirty="0" err="1" smtClean="0">
                <a:solidFill>
                  <a:schemeClr val="tx1"/>
                </a:solidFill>
              </a:rPr>
              <a:t>질의문을</a:t>
            </a:r>
            <a:r>
              <a:rPr lang="ko-KR" altLang="en-US" sz="1600" dirty="0" smtClean="0">
                <a:solidFill>
                  <a:schemeClr val="tx1"/>
                </a:solidFill>
              </a:rPr>
              <a:t> 이용한 </a:t>
            </a:r>
            <a:r>
              <a:rPr lang="en-US" altLang="ko-KR" sz="1600" dirty="0" smtClean="0">
                <a:solidFill>
                  <a:schemeClr val="tx1"/>
                </a:solidFill>
              </a:rPr>
              <a:t>DELETE </a:t>
            </a:r>
            <a:r>
              <a:rPr lang="ko-KR" altLang="en-US" sz="1600" dirty="0" smtClean="0">
                <a:solidFill>
                  <a:schemeClr val="tx1"/>
                </a:solidFill>
              </a:rPr>
              <a:t>문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146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04 </a:t>
            </a:r>
            <a:r>
              <a:rPr lang="ko-KR" altLang="en-US" dirty="0" err="1" smtClean="0"/>
              <a:t>뷰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>
          <a:xfrm>
            <a:off x="179388" y="1052735"/>
            <a:ext cx="8803102" cy="5543705"/>
          </a:xfrm>
        </p:spPr>
        <p:txBody>
          <a:bodyPr/>
          <a:lstStyle/>
          <a:p>
            <a:r>
              <a:rPr lang="ko-KR" altLang="en-US" dirty="0" err="1" smtClean="0"/>
              <a:t>뷰</a:t>
            </a:r>
            <a:r>
              <a:rPr lang="en-US" altLang="ko-KR" dirty="0" smtClean="0"/>
              <a:t>(View)</a:t>
            </a:r>
          </a:p>
          <a:p>
            <a:pPr lvl="1"/>
            <a:r>
              <a:rPr lang="ko-KR" altLang="en-US" dirty="0" smtClean="0"/>
              <a:t>다른 </a:t>
            </a:r>
            <a:r>
              <a:rPr lang="ko-KR" altLang="en-US" dirty="0"/>
              <a:t>테이블을 기반으로 만들어진 가상 </a:t>
            </a:r>
            <a:r>
              <a:rPr lang="ko-KR" altLang="en-US" dirty="0" smtClean="0"/>
              <a:t>테이블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데이터를 실제로 저장하지 않고 논리적으로만 존재하는 테이블이지만 일반 테이블과 동일한 방법으로 사용함 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/>
              <a:t>다른 </a:t>
            </a:r>
            <a:r>
              <a:rPr lang="ko-KR" altLang="en-US" dirty="0" err="1"/>
              <a:t>뷰를</a:t>
            </a:r>
            <a:r>
              <a:rPr lang="ko-KR" altLang="en-US" dirty="0"/>
              <a:t> 기반으로 새로운 </a:t>
            </a:r>
            <a:r>
              <a:rPr lang="ko-KR" altLang="en-US" dirty="0" err="1"/>
              <a:t>뷰를</a:t>
            </a:r>
            <a:r>
              <a:rPr lang="ko-KR" altLang="en-US" dirty="0"/>
              <a:t> 만드는 것도 </a:t>
            </a:r>
            <a:r>
              <a:rPr lang="ko-KR" altLang="en-US" dirty="0" smtClean="0"/>
              <a:t>가능함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err="1" smtClean="0"/>
              <a:t>뷰를</a:t>
            </a:r>
            <a:r>
              <a:rPr lang="ko-KR" altLang="en-US" dirty="0" smtClean="0"/>
              <a:t> 통해 기본 테이블의 내용을 쉽게 검색할 수는 있지만 기본 테이블의 내용을 변화시키는 작업은 제한적으로 이루어짐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/>
              <a:t>기본 테이블</a:t>
            </a:r>
            <a:r>
              <a:rPr lang="en-US" altLang="ko-KR" dirty="0"/>
              <a:t>: </a:t>
            </a:r>
            <a:r>
              <a:rPr lang="ko-KR" altLang="en-US" dirty="0" err="1"/>
              <a:t>뷰를</a:t>
            </a:r>
            <a:r>
              <a:rPr lang="ko-KR" altLang="en-US" dirty="0"/>
              <a:t> 만드는데 기반이 되는 물리적인 테이블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667070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04 </a:t>
            </a:r>
            <a:r>
              <a:rPr lang="ko-KR" altLang="en-US" dirty="0" err="1"/>
              <a:t>뷰</a:t>
            </a:r>
            <a:endParaRPr lang="ko-KR" altLang="en-US" dirty="0"/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585" y="1853825"/>
            <a:ext cx="6900405" cy="4295260"/>
          </a:xfrm>
        </p:spPr>
      </p:pic>
      <p:sp>
        <p:nvSpPr>
          <p:cNvPr id="5" name="내용 개체 틀 2"/>
          <p:cNvSpPr txBox="1">
            <a:spLocks/>
          </p:cNvSpPr>
          <p:nvPr/>
        </p:nvSpPr>
        <p:spPr>
          <a:xfrm>
            <a:off x="179388" y="1052735"/>
            <a:ext cx="8803102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err="1" smtClean="0"/>
              <a:t>뷰는</a:t>
            </a:r>
            <a:r>
              <a:rPr lang="ko-KR" altLang="en-US" dirty="0" smtClean="0"/>
              <a:t> 기본 테이블을 들여다 볼 수 있는 창의 역할을 담당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3218614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04 </a:t>
            </a:r>
            <a:r>
              <a:rPr lang="ko-KR" altLang="en-US" dirty="0" err="1"/>
              <a:t>뷰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>
          <a:xfrm>
            <a:off x="179388" y="1052735"/>
            <a:ext cx="8964612" cy="5706635"/>
          </a:xfrm>
        </p:spPr>
        <p:txBody>
          <a:bodyPr>
            <a:normAutofit/>
          </a:bodyPr>
          <a:lstStyle/>
          <a:p>
            <a:pPr marL="342900" lvl="1" indent="-342900">
              <a:lnSpc>
                <a:spcPct val="100000"/>
              </a:lnSpc>
              <a:spcAft>
                <a:spcPts val="300"/>
              </a:spcAft>
              <a:buClr>
                <a:srgbClr val="C4A2D2"/>
              </a:buClr>
              <a:buFont typeface="Wingdings" pitchFamily="2" charset="2"/>
              <a:buChar char="v"/>
            </a:pPr>
            <a:r>
              <a:rPr lang="ko-KR" altLang="en-US" sz="2400" b="1" dirty="0" err="1"/>
              <a:t>뷰</a:t>
            </a:r>
            <a:r>
              <a:rPr lang="ko-KR" altLang="en-US" sz="2400" b="1" dirty="0"/>
              <a:t> 생성 </a:t>
            </a:r>
            <a:r>
              <a:rPr lang="en-US" altLang="ko-KR" sz="2400" b="1" dirty="0"/>
              <a:t>: CREATE </a:t>
            </a:r>
            <a:r>
              <a:rPr lang="en-US" altLang="ko-KR" sz="2400" b="1" dirty="0" smtClean="0"/>
              <a:t>VIEW </a:t>
            </a:r>
            <a:r>
              <a:rPr lang="ko-KR" altLang="en-US" sz="2400" b="1" dirty="0" smtClean="0"/>
              <a:t>문</a:t>
            </a:r>
            <a:endParaRPr lang="en-US" altLang="ko-KR" sz="2400" b="1" dirty="0"/>
          </a:p>
          <a:p>
            <a:pPr lvl="1">
              <a:lnSpc>
                <a:spcPct val="140000"/>
              </a:lnSpc>
            </a:pPr>
            <a:endParaRPr lang="en-US" altLang="ko-KR" sz="1800" dirty="0" smtClean="0"/>
          </a:p>
          <a:p>
            <a:pPr lvl="1">
              <a:lnSpc>
                <a:spcPct val="140000"/>
              </a:lnSpc>
            </a:pPr>
            <a:endParaRPr lang="en-US" altLang="ko-KR" sz="2400" dirty="0"/>
          </a:p>
          <a:p>
            <a:pPr lvl="1">
              <a:lnSpc>
                <a:spcPct val="140000"/>
              </a:lnSpc>
            </a:pPr>
            <a:endParaRPr lang="en-US" altLang="ko-KR" sz="2400" dirty="0" smtClean="0"/>
          </a:p>
          <a:p>
            <a:pPr lvl="1"/>
            <a:r>
              <a:rPr lang="en-US" altLang="ko-KR" dirty="0" smtClean="0"/>
              <a:t>CREATE VIEW </a:t>
            </a:r>
            <a:r>
              <a:rPr lang="ko-KR" altLang="en-US" dirty="0" smtClean="0"/>
              <a:t>키워드와 함께 생성할 </a:t>
            </a:r>
            <a:r>
              <a:rPr lang="ko-KR" altLang="en-US" dirty="0" err="1" smtClean="0"/>
              <a:t>뷰의</a:t>
            </a:r>
            <a:r>
              <a:rPr lang="ko-KR" altLang="en-US" dirty="0" smtClean="0"/>
              <a:t> 이름과</a:t>
            </a:r>
            <a:r>
              <a:rPr lang="en-US" altLang="ko-KR" dirty="0" smtClean="0"/>
              <a:t> </a:t>
            </a:r>
            <a:r>
              <a:rPr lang="ko-KR" altLang="en-US" dirty="0" err="1" smtClean="0"/>
              <a:t>뷰를</a:t>
            </a:r>
            <a:r>
              <a:rPr lang="ko-KR" altLang="en-US" dirty="0" smtClean="0"/>
              <a:t> 구성하는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ko-KR" altLang="en-US" dirty="0" smtClean="0"/>
              <a:t>속성의 이름을 나열</a:t>
            </a:r>
            <a:endParaRPr lang="en-US" altLang="ko-KR" dirty="0" smtClean="0"/>
          </a:p>
          <a:p>
            <a:pPr lvl="2"/>
            <a:r>
              <a:rPr lang="ko-KR" altLang="en-US" dirty="0" smtClean="0"/>
              <a:t>속성 리스트를 생략하면 </a:t>
            </a:r>
            <a:r>
              <a:rPr lang="en-US" altLang="ko-KR" dirty="0" smtClean="0"/>
              <a:t>SELECT </a:t>
            </a:r>
            <a:r>
              <a:rPr lang="ko-KR" altLang="en-US" dirty="0" smtClean="0"/>
              <a:t>절에 나열된 속성의 이름을 그대로 사용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AS </a:t>
            </a:r>
            <a:r>
              <a:rPr lang="ko-KR" altLang="en-US" dirty="0" smtClean="0"/>
              <a:t>키워드와 함께 기본 테이블에 대한 </a:t>
            </a:r>
            <a:r>
              <a:rPr lang="en-US" altLang="ko-KR" dirty="0" smtClean="0"/>
              <a:t>SELECT </a:t>
            </a:r>
            <a:r>
              <a:rPr lang="ko-KR" altLang="en-US" dirty="0" smtClean="0"/>
              <a:t>문 작성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SELECT </a:t>
            </a:r>
            <a:r>
              <a:rPr lang="ko-KR" altLang="en-US" dirty="0" smtClean="0"/>
              <a:t>문은 생성하려는 </a:t>
            </a:r>
            <a:r>
              <a:rPr lang="ko-KR" altLang="en-US" dirty="0" err="1" smtClean="0"/>
              <a:t>뷰의</a:t>
            </a:r>
            <a:r>
              <a:rPr lang="ko-KR" altLang="en-US" dirty="0" smtClean="0"/>
              <a:t> 정의를 표현하며 </a:t>
            </a:r>
            <a:r>
              <a:rPr lang="en-US" altLang="ko-KR" dirty="0" smtClean="0"/>
              <a:t>ORDER BY</a:t>
            </a:r>
            <a:r>
              <a:rPr lang="ko-KR" altLang="en-US" dirty="0" smtClean="0"/>
              <a:t>는 사용 불가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WITH CHECK OPTION </a:t>
            </a:r>
          </a:p>
          <a:p>
            <a:pPr lvl="2"/>
            <a:r>
              <a:rPr lang="ko-KR" altLang="en-US" dirty="0" err="1" smtClean="0"/>
              <a:t>뷰에</a:t>
            </a:r>
            <a:r>
              <a:rPr lang="ko-KR" altLang="en-US" dirty="0" smtClean="0"/>
              <a:t> 삽입이나 수정 연산을 할 때 </a:t>
            </a:r>
            <a:r>
              <a:rPr lang="en-US" altLang="ko-KR" dirty="0" smtClean="0"/>
              <a:t>SELECT </a:t>
            </a:r>
            <a:r>
              <a:rPr lang="ko-KR" altLang="en-US" dirty="0" smtClean="0"/>
              <a:t>문에서 제시한 </a:t>
            </a:r>
            <a:r>
              <a:rPr lang="ko-KR" altLang="en-US" dirty="0" err="1" smtClean="0"/>
              <a:t>뷰의</a:t>
            </a:r>
            <a:r>
              <a:rPr lang="ko-KR" altLang="en-US" dirty="0" smtClean="0"/>
              <a:t> 정의 조건을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ko-KR" altLang="en-US" dirty="0" smtClean="0"/>
              <a:t>위반하면 수행되지 않도록 하는 제약조건을 지정</a:t>
            </a:r>
            <a:endParaRPr lang="ko-KR" altLang="en-US" dirty="0"/>
          </a:p>
        </p:txBody>
      </p:sp>
      <p:grpSp>
        <p:nvGrpSpPr>
          <p:cNvPr id="4" name="그룹 3"/>
          <p:cNvGrpSpPr/>
          <p:nvPr/>
        </p:nvGrpSpPr>
        <p:grpSpPr>
          <a:xfrm>
            <a:off x="457384" y="1628800"/>
            <a:ext cx="8055895" cy="1530170"/>
            <a:chOff x="710273" y="3789040"/>
            <a:chExt cx="7540612" cy="763117"/>
          </a:xfrm>
        </p:grpSpPr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273" y="3789040"/>
              <a:ext cx="7540612" cy="763117"/>
            </a:xfrm>
            <a:prstGeom prst="rect">
              <a:avLst/>
            </a:prstGeom>
          </p:spPr>
        </p:pic>
        <p:sp>
          <p:nvSpPr>
            <p:cNvPr id="6" name="모서리가 둥근 직사각형 5"/>
            <p:cNvSpPr/>
            <p:nvPr/>
          </p:nvSpPr>
          <p:spPr>
            <a:xfrm>
              <a:off x="866523" y="3789040"/>
              <a:ext cx="7155796" cy="713538"/>
            </a:xfrm>
            <a:prstGeom prst="roundRect">
              <a:avLst>
                <a:gd name="adj" fmla="val 6179"/>
              </a:avLst>
            </a:prstGeom>
            <a:no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</p:grpSp>
    </p:spTree>
    <p:extLst>
      <p:ext uri="{BB962C8B-B14F-4D97-AF65-F5344CB8AC3E}">
        <p14:creationId xmlns:p14="http://schemas.microsoft.com/office/powerpoint/2010/main" val="1178282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04 </a:t>
            </a:r>
            <a:r>
              <a:rPr lang="ko-KR" altLang="en-US" dirty="0" err="1"/>
              <a:t>뷰</a:t>
            </a:r>
            <a:endParaRPr lang="ko-KR" altLang="en-US" dirty="0"/>
          </a:p>
        </p:txBody>
      </p:sp>
      <p:grpSp>
        <p:nvGrpSpPr>
          <p:cNvPr id="10" name="그룹 9"/>
          <p:cNvGrpSpPr/>
          <p:nvPr/>
        </p:nvGrpSpPr>
        <p:grpSpPr>
          <a:xfrm>
            <a:off x="521551" y="1673805"/>
            <a:ext cx="8460939" cy="1052596"/>
            <a:chOff x="521551" y="1628800"/>
            <a:chExt cx="7232739" cy="1052596"/>
          </a:xfrm>
        </p:grpSpPr>
        <p:sp>
          <p:nvSpPr>
            <p:cNvPr id="4" name="모서리가 둥근 직사각형 3"/>
            <p:cNvSpPr/>
            <p:nvPr/>
          </p:nvSpPr>
          <p:spPr>
            <a:xfrm>
              <a:off x="521551" y="1673805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7-54</a:t>
              </a:r>
              <a:endParaRPr lang="ko-KR" altLang="en-US" sz="14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71702" y="1628800"/>
              <a:ext cx="5882588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고객 테이블에서 등급이 </a:t>
              </a:r>
              <a:r>
                <a:rPr lang="en-US" altLang="ko-KR" sz="1600" dirty="0" err="1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vip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인 고객의 고객아이디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고객이름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나이로 구성된 </a:t>
              </a:r>
              <a:r>
                <a:rPr lang="ko-KR" altLang="en-US" sz="1600" dirty="0" err="1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뷰를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</a:t>
              </a: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우수고객이라는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이름으로 생성해보자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그런 다음 우수고객 </a:t>
              </a:r>
              <a:r>
                <a:rPr lang="ko-KR" altLang="en-US" sz="1600" dirty="0" err="1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뷰의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모든 내용을 검색해보자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</p:grpSp>
      <p:pic>
        <p:nvPicPr>
          <p:cNvPr id="5" name="내용 개체 틀 4"/>
          <p:cNvPicPr>
            <a:picLocks noGrp="1" noChangeAspect="1"/>
          </p:cNvPicPr>
          <p:nvPr>
            <p:ph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0" t="32325" r="44942" b="2454"/>
          <a:stretch/>
        </p:blipFill>
        <p:spPr>
          <a:xfrm>
            <a:off x="656565" y="2933945"/>
            <a:ext cx="5117007" cy="3735415"/>
          </a:xfrm>
        </p:spPr>
      </p:pic>
      <p:sp>
        <p:nvSpPr>
          <p:cNvPr id="7" name="내용 개체 틀 2"/>
          <p:cNvSpPr txBox="1">
            <a:spLocks/>
          </p:cNvSpPr>
          <p:nvPr/>
        </p:nvSpPr>
        <p:spPr>
          <a:xfrm>
            <a:off x="179388" y="1052735"/>
            <a:ext cx="8964612" cy="57066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-342900">
              <a:lnSpc>
                <a:spcPct val="100000"/>
              </a:lnSpc>
              <a:spcAft>
                <a:spcPts val="300"/>
              </a:spcAft>
              <a:buClr>
                <a:srgbClr val="C4A2D2"/>
              </a:buClr>
              <a:buFont typeface="Wingdings" pitchFamily="2" charset="2"/>
              <a:buChar char="v"/>
            </a:pPr>
            <a:r>
              <a:rPr lang="ko-KR" altLang="en-US" sz="2400" b="1" dirty="0" err="1" smtClean="0"/>
              <a:t>뷰</a:t>
            </a:r>
            <a:r>
              <a:rPr lang="ko-KR" altLang="en-US" sz="2400" b="1" dirty="0" smtClean="0"/>
              <a:t> 생성 </a:t>
            </a:r>
            <a:r>
              <a:rPr lang="en-US" altLang="ko-KR" sz="2400" b="1" dirty="0" smtClean="0"/>
              <a:t>: CREATE VIEW </a:t>
            </a:r>
            <a:r>
              <a:rPr lang="ko-KR" altLang="en-US" sz="2400" b="1" dirty="0" smtClean="0"/>
              <a:t>문</a:t>
            </a:r>
            <a:endParaRPr lang="en-US" altLang="ko-KR" sz="2400" b="1" dirty="0" smtClean="0"/>
          </a:p>
        </p:txBody>
      </p:sp>
      <p:sp>
        <p:nvSpPr>
          <p:cNvPr id="8" name="모서리가 둥근 사각형 설명선 7"/>
          <p:cNvSpPr/>
          <p:nvPr/>
        </p:nvSpPr>
        <p:spPr>
          <a:xfrm>
            <a:off x="5022050" y="3523509"/>
            <a:ext cx="3780420" cy="2245751"/>
          </a:xfrm>
          <a:prstGeom prst="wedgeRoundRectCallout">
            <a:avLst>
              <a:gd name="adj1" fmla="val -31360"/>
              <a:gd name="adj2" fmla="val -61919"/>
              <a:gd name="adj3" fmla="val 16667"/>
            </a:avLst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ko-KR" altLang="en-US" sz="1600" dirty="0" err="1" smtClean="0">
                <a:solidFill>
                  <a:schemeClr val="tx1"/>
                </a:solidFill>
              </a:rPr>
              <a:t>뷰가</a:t>
            </a:r>
            <a:r>
              <a:rPr lang="ko-KR" altLang="en-US" sz="1600" dirty="0" smtClean="0">
                <a:solidFill>
                  <a:schemeClr val="tx1"/>
                </a:solidFill>
              </a:rPr>
              <a:t> 생성된 후에 우수고객 </a:t>
            </a:r>
            <a:r>
              <a:rPr lang="ko-KR" altLang="en-US" sz="1600" dirty="0" err="1" smtClean="0">
                <a:solidFill>
                  <a:schemeClr val="tx1"/>
                </a:solidFill>
              </a:rPr>
              <a:t>뷰에</a:t>
            </a:r>
            <a:r>
              <a:rPr lang="ko-KR" altLang="en-US" sz="1600" dirty="0" smtClean="0">
                <a:solidFill>
                  <a:schemeClr val="tx1"/>
                </a:solidFill>
              </a:rPr>
              <a:t> </a:t>
            </a:r>
            <a:r>
              <a:rPr lang="en-US" altLang="ko-KR" sz="1600" dirty="0" smtClean="0">
                <a:solidFill>
                  <a:schemeClr val="tx1"/>
                </a:solidFill>
              </a:rPr>
              <a:t/>
            </a:r>
            <a:br>
              <a:rPr lang="en-US" altLang="ko-KR" sz="1600" dirty="0" smtClean="0">
                <a:solidFill>
                  <a:schemeClr val="tx1"/>
                </a:solidFill>
              </a:rPr>
            </a:br>
            <a:r>
              <a:rPr lang="en-US" altLang="ko-KR" sz="1600" dirty="0" err="1" smtClean="0">
                <a:solidFill>
                  <a:schemeClr val="tx1"/>
                </a:solidFill>
              </a:rPr>
              <a:t>vip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등급이 아닌 고객 데이터를 </a:t>
            </a:r>
            <a:r>
              <a:rPr lang="en-US" altLang="ko-KR" sz="1600" dirty="0" smtClean="0">
                <a:solidFill>
                  <a:schemeClr val="tx1"/>
                </a:solidFill>
              </a:rPr>
              <a:t/>
            </a:r>
            <a:br>
              <a:rPr lang="en-US" altLang="ko-KR" sz="1600" dirty="0" smtClean="0">
                <a:solidFill>
                  <a:schemeClr val="tx1"/>
                </a:solidFill>
              </a:rPr>
            </a:br>
            <a:r>
              <a:rPr lang="ko-KR" altLang="en-US" sz="1600" dirty="0" smtClean="0">
                <a:solidFill>
                  <a:schemeClr val="tx1"/>
                </a:solidFill>
              </a:rPr>
              <a:t>삽입하거나 </a:t>
            </a:r>
            <a:r>
              <a:rPr lang="ko-KR" altLang="en-US" sz="1600" dirty="0" err="1" smtClean="0">
                <a:solidFill>
                  <a:schemeClr val="tx1"/>
                </a:solidFill>
              </a:rPr>
              <a:t>뷰의</a:t>
            </a:r>
            <a:r>
              <a:rPr lang="ko-KR" altLang="en-US" sz="1600" dirty="0" smtClean="0">
                <a:solidFill>
                  <a:schemeClr val="tx1"/>
                </a:solidFill>
              </a:rPr>
              <a:t> 정의 조건을 </a:t>
            </a:r>
            <a:r>
              <a:rPr lang="en-US" altLang="ko-KR" sz="1600" dirty="0" smtClean="0">
                <a:solidFill>
                  <a:schemeClr val="tx1"/>
                </a:solidFill>
              </a:rPr>
              <a:t/>
            </a:r>
            <a:br>
              <a:rPr lang="en-US" altLang="ko-KR" sz="1600" dirty="0" smtClean="0">
                <a:solidFill>
                  <a:schemeClr val="tx1"/>
                </a:solidFill>
              </a:rPr>
            </a:br>
            <a:r>
              <a:rPr lang="ko-KR" altLang="en-US" sz="1600" dirty="0" smtClean="0">
                <a:solidFill>
                  <a:schemeClr val="tx1"/>
                </a:solidFill>
              </a:rPr>
              <a:t>위반하는 수정 및 삭제 연산을 </a:t>
            </a:r>
            <a:r>
              <a:rPr lang="en-US" altLang="ko-KR" sz="1600" dirty="0" smtClean="0">
                <a:solidFill>
                  <a:schemeClr val="tx1"/>
                </a:solidFill>
              </a:rPr>
              <a:t/>
            </a:r>
            <a:br>
              <a:rPr lang="en-US" altLang="ko-KR" sz="1600" dirty="0" smtClean="0">
                <a:solidFill>
                  <a:schemeClr val="tx1"/>
                </a:solidFill>
              </a:rPr>
            </a:br>
            <a:r>
              <a:rPr lang="ko-KR" altLang="en-US" sz="1600" dirty="0" smtClean="0">
                <a:solidFill>
                  <a:schemeClr val="tx1"/>
                </a:solidFill>
              </a:rPr>
              <a:t>시도하면 실행을 거부함</a:t>
            </a:r>
            <a:r>
              <a:rPr lang="en-US" altLang="ko-KR" sz="1600" dirty="0" smtClean="0">
                <a:solidFill>
                  <a:schemeClr val="tx1"/>
                </a:solidFill>
              </a:rPr>
              <a:t/>
            </a:r>
            <a:br>
              <a:rPr lang="en-US" altLang="ko-KR" sz="1600" dirty="0" smtClean="0">
                <a:solidFill>
                  <a:schemeClr val="tx1"/>
                </a:solidFill>
              </a:rPr>
            </a:br>
            <a:r>
              <a:rPr lang="en-US" altLang="ko-KR" sz="1600" dirty="0" smtClean="0">
                <a:solidFill>
                  <a:schemeClr val="tx1"/>
                </a:solidFill>
              </a:rPr>
              <a:t>(WITH CHECK OPTION </a:t>
            </a:r>
            <a:r>
              <a:rPr lang="ko-KR" altLang="en-US" sz="1600" dirty="0" smtClean="0">
                <a:solidFill>
                  <a:schemeClr val="tx1"/>
                </a:solidFill>
              </a:rPr>
              <a:t>때문</a:t>
            </a:r>
            <a:r>
              <a:rPr lang="en-US" altLang="ko-KR" sz="1600" dirty="0" smtClean="0">
                <a:solidFill>
                  <a:schemeClr val="tx1"/>
                </a:solidFill>
              </a:rPr>
              <a:t>)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997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04 </a:t>
            </a:r>
            <a:r>
              <a:rPr lang="ko-KR" altLang="en-US" dirty="0" err="1"/>
              <a:t>뷰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marL="342900" lvl="1" indent="-342900">
              <a:lnSpc>
                <a:spcPct val="100000"/>
              </a:lnSpc>
              <a:spcAft>
                <a:spcPts val="300"/>
              </a:spcAft>
              <a:buClr>
                <a:srgbClr val="C4A2D2"/>
              </a:buClr>
              <a:buFont typeface="Wingdings" pitchFamily="2" charset="2"/>
              <a:buChar char="v"/>
            </a:pPr>
            <a:r>
              <a:rPr lang="ko-KR" altLang="en-US" sz="2400" b="1" dirty="0" err="1"/>
              <a:t>뷰</a:t>
            </a:r>
            <a:r>
              <a:rPr lang="ko-KR" altLang="en-US" sz="2400" b="1" dirty="0"/>
              <a:t> 생성 </a:t>
            </a:r>
            <a:r>
              <a:rPr lang="en-US" altLang="ko-KR" sz="2400" b="1" dirty="0"/>
              <a:t>: CREATE VIEW </a:t>
            </a:r>
            <a:r>
              <a:rPr lang="ko-KR" altLang="en-US" sz="2400" b="1" dirty="0"/>
              <a:t>문</a:t>
            </a:r>
            <a:endParaRPr lang="en-US" altLang="ko-KR" sz="2400" b="1" dirty="0"/>
          </a:p>
          <a:p>
            <a:endParaRPr lang="ko-KR" altLang="en-US" dirty="0"/>
          </a:p>
        </p:txBody>
      </p:sp>
      <p:sp>
        <p:nvSpPr>
          <p:cNvPr id="4" name="왼쪽 대괄호 3"/>
          <p:cNvSpPr/>
          <p:nvPr/>
        </p:nvSpPr>
        <p:spPr>
          <a:xfrm>
            <a:off x="1255193" y="2573905"/>
            <a:ext cx="315035" cy="2295255"/>
          </a:xfrm>
          <a:prstGeom prst="leftBracket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074338" y="3462390"/>
            <a:ext cx="405880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ko-KR" sz="2400" b="1" dirty="0" smtClean="0">
                <a:solidFill>
                  <a:srgbClr val="FF0000"/>
                </a:solidFill>
              </a:rPr>
              <a:t>=</a:t>
            </a:r>
            <a:endParaRPr lang="ko-KR" altLang="en-US" sz="2400" b="1" dirty="0">
              <a:solidFill>
                <a:srgbClr val="FF0000"/>
              </a:solidFill>
            </a:endParaRPr>
          </a:p>
        </p:txBody>
      </p:sp>
      <p:pic>
        <p:nvPicPr>
          <p:cNvPr id="6" name="내용 개체 틀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0" t="32325" r="44942" b="35064"/>
          <a:stretch/>
        </p:blipFill>
        <p:spPr>
          <a:xfrm>
            <a:off x="1750248" y="1853825"/>
            <a:ext cx="5117007" cy="1867707"/>
          </a:xfrm>
          <a:prstGeom prst="rect">
            <a:avLst/>
          </a:prstGeom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0238" y="4103781"/>
            <a:ext cx="4748732" cy="2250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8656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내용 개체 틀 2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-342900">
              <a:lnSpc>
                <a:spcPct val="100000"/>
              </a:lnSpc>
              <a:spcAft>
                <a:spcPts val="300"/>
              </a:spcAft>
              <a:buClr>
                <a:srgbClr val="C4A2D2"/>
              </a:buClr>
              <a:buFont typeface="Wingdings" pitchFamily="2" charset="2"/>
              <a:buChar char="v"/>
            </a:pPr>
            <a:r>
              <a:rPr lang="ko-KR" altLang="en-US" sz="2400" b="1" dirty="0" err="1" smtClean="0"/>
              <a:t>뷰</a:t>
            </a:r>
            <a:r>
              <a:rPr lang="ko-KR" altLang="en-US" sz="2400" b="1" dirty="0" smtClean="0"/>
              <a:t> 생성 </a:t>
            </a:r>
            <a:r>
              <a:rPr lang="en-US" altLang="ko-KR" sz="2400" b="1" dirty="0" smtClean="0"/>
              <a:t>: CREATE VIEW </a:t>
            </a:r>
            <a:r>
              <a:rPr lang="ko-KR" altLang="en-US" sz="2400" b="1" dirty="0" smtClean="0"/>
              <a:t>문</a:t>
            </a:r>
            <a:endParaRPr lang="en-US" altLang="ko-KR" sz="2400" b="1" dirty="0" smtClean="0"/>
          </a:p>
          <a:p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04 </a:t>
            </a:r>
            <a:r>
              <a:rPr lang="ko-KR" altLang="en-US" dirty="0" err="1"/>
              <a:t>뷰</a:t>
            </a:r>
            <a:endParaRPr lang="ko-KR" altLang="en-US" dirty="0"/>
          </a:p>
        </p:txBody>
      </p:sp>
      <p:grpSp>
        <p:nvGrpSpPr>
          <p:cNvPr id="10" name="그룹 9"/>
          <p:cNvGrpSpPr/>
          <p:nvPr/>
        </p:nvGrpSpPr>
        <p:grpSpPr>
          <a:xfrm>
            <a:off x="521551" y="1628800"/>
            <a:ext cx="8460939" cy="732508"/>
            <a:chOff x="521551" y="1628800"/>
            <a:chExt cx="7232739" cy="732508"/>
          </a:xfrm>
        </p:grpSpPr>
        <p:sp>
          <p:nvSpPr>
            <p:cNvPr id="4" name="모서리가 둥근 직사각형 3"/>
            <p:cNvSpPr/>
            <p:nvPr/>
          </p:nvSpPr>
          <p:spPr>
            <a:xfrm>
              <a:off x="521551" y="1673805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7-55</a:t>
              </a:r>
              <a:endParaRPr lang="ko-KR" altLang="en-US" sz="14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71702" y="1628800"/>
              <a:ext cx="5882588" cy="7325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제품 테이블에서 제조업체별 제품수로 구성된 </a:t>
              </a:r>
              <a:r>
                <a:rPr lang="ko-KR" altLang="en-US" sz="1600" dirty="0" err="1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뷰를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업체별제품수라는 이름으로 </a:t>
              </a:r>
              <a:r>
                <a:rPr lang="en-US" altLang="ko-KR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/>
              </a:r>
              <a:br>
                <a:rPr lang="en-US" altLang="ko-KR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</a:b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생성해보자</a:t>
              </a:r>
              <a:r>
                <a:rPr lang="en-US" altLang="ko-KR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 </a:t>
              </a: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그런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다음 </a:t>
              </a:r>
              <a:r>
                <a:rPr lang="ko-KR" altLang="en-US" sz="1600" dirty="0" err="1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업체별제품수</a:t>
              </a: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</a:t>
              </a:r>
              <a:r>
                <a:rPr lang="ko-KR" altLang="en-US" sz="1600" dirty="0" err="1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뷰의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모든 내용을 검색해보자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</p:grpSp>
      <p:pic>
        <p:nvPicPr>
          <p:cNvPr id="7" name="내용 개체 틀 6"/>
          <p:cNvPicPr>
            <a:picLocks noGrp="1" noChangeAspect="1"/>
          </p:cNvPicPr>
          <p:nvPr>
            <p:ph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7" t="28932" r="50623" b="510"/>
          <a:stretch/>
        </p:blipFill>
        <p:spPr>
          <a:xfrm>
            <a:off x="746575" y="2438890"/>
            <a:ext cx="4594757" cy="4333691"/>
          </a:xfrm>
        </p:spPr>
      </p:pic>
      <p:sp>
        <p:nvSpPr>
          <p:cNvPr id="9" name="모서리가 둥근 사각형 설명선 8"/>
          <p:cNvSpPr/>
          <p:nvPr/>
        </p:nvSpPr>
        <p:spPr>
          <a:xfrm>
            <a:off x="4391980" y="3208474"/>
            <a:ext cx="4456190" cy="1840706"/>
          </a:xfrm>
          <a:prstGeom prst="wedgeRoundRectCallout">
            <a:avLst>
              <a:gd name="adj1" fmla="val -38224"/>
              <a:gd name="adj2" fmla="val -68521"/>
              <a:gd name="adj3" fmla="val 16667"/>
            </a:avLst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ko-KR" altLang="en-US" sz="1600" dirty="0" err="1" smtClean="0">
                <a:solidFill>
                  <a:schemeClr val="tx1"/>
                </a:solidFill>
              </a:rPr>
              <a:t>제품수</a:t>
            </a:r>
            <a:r>
              <a:rPr lang="ko-KR" altLang="en-US" sz="1600" dirty="0" smtClean="0">
                <a:solidFill>
                  <a:schemeClr val="tx1"/>
                </a:solidFill>
              </a:rPr>
              <a:t> 속성은 기본 테이블인 </a:t>
            </a:r>
            <a:r>
              <a:rPr lang="en-US" altLang="ko-KR" sz="1600" dirty="0" smtClean="0">
                <a:solidFill>
                  <a:schemeClr val="tx1"/>
                </a:solidFill>
              </a:rPr>
              <a:t/>
            </a:r>
            <a:br>
              <a:rPr lang="en-US" altLang="ko-KR" sz="1600" dirty="0" smtClean="0">
                <a:solidFill>
                  <a:schemeClr val="tx1"/>
                </a:solidFill>
              </a:rPr>
            </a:br>
            <a:r>
              <a:rPr lang="ko-KR" altLang="en-US" sz="1600" dirty="0" smtClean="0">
                <a:solidFill>
                  <a:schemeClr val="tx1"/>
                </a:solidFill>
              </a:rPr>
              <a:t>제품 테이블에 원래 있던 속성이 </a:t>
            </a:r>
            <a:r>
              <a:rPr lang="en-US" altLang="ko-KR" sz="1600" dirty="0" smtClean="0">
                <a:solidFill>
                  <a:schemeClr val="tx1"/>
                </a:solidFill>
              </a:rPr>
              <a:t/>
            </a:r>
            <a:br>
              <a:rPr lang="en-US" altLang="ko-KR" sz="1600" dirty="0" smtClean="0">
                <a:solidFill>
                  <a:schemeClr val="tx1"/>
                </a:solidFill>
              </a:rPr>
            </a:br>
            <a:r>
              <a:rPr lang="ko-KR" altLang="en-US" sz="1600" dirty="0" smtClean="0">
                <a:solidFill>
                  <a:schemeClr val="tx1"/>
                </a:solidFill>
              </a:rPr>
              <a:t>아니라 집계 함수를 통해 새로 계산된 </a:t>
            </a:r>
            <a:r>
              <a:rPr lang="en-US" altLang="ko-KR" sz="1600" dirty="0" smtClean="0">
                <a:solidFill>
                  <a:schemeClr val="tx1"/>
                </a:solidFill>
              </a:rPr>
              <a:t/>
            </a:r>
            <a:br>
              <a:rPr lang="en-US" altLang="ko-KR" sz="1600" dirty="0" smtClean="0">
                <a:solidFill>
                  <a:schemeClr val="tx1"/>
                </a:solidFill>
              </a:rPr>
            </a:br>
            <a:r>
              <a:rPr lang="ko-KR" altLang="en-US" sz="1600" dirty="0" smtClean="0">
                <a:solidFill>
                  <a:schemeClr val="tx1"/>
                </a:solidFill>
              </a:rPr>
              <a:t>것이므로 속성의 이름을 명확히 제시해야 함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430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02 SQL</a:t>
            </a:r>
            <a:r>
              <a:rPr lang="ko-KR" altLang="en-US" dirty="0"/>
              <a:t>를 이용한 데이터 정의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>
          <a:xfrm>
            <a:off x="107888" y="1052735"/>
            <a:ext cx="8964612" cy="5543705"/>
          </a:xfrm>
        </p:spPr>
        <p:txBody>
          <a:bodyPr/>
          <a:lstStyle/>
          <a:p>
            <a:r>
              <a:rPr lang="ko-KR" altLang="en-US" dirty="0" smtClean="0"/>
              <a:t>테이블 생성 </a:t>
            </a:r>
            <a:r>
              <a:rPr lang="en-US" altLang="ko-KR" dirty="0" smtClean="0"/>
              <a:t>: CREATE TABLE </a:t>
            </a:r>
            <a:r>
              <a:rPr lang="ko-KR" altLang="en-US" dirty="0" smtClean="0"/>
              <a:t>문</a:t>
            </a:r>
            <a:endParaRPr lang="en-US" altLang="ko-KR" dirty="0" smtClean="0"/>
          </a:p>
        </p:txBody>
      </p:sp>
      <p:grpSp>
        <p:nvGrpSpPr>
          <p:cNvPr id="4" name="그룹 3"/>
          <p:cNvGrpSpPr/>
          <p:nvPr/>
        </p:nvGrpSpPr>
        <p:grpSpPr>
          <a:xfrm>
            <a:off x="116505" y="1763815"/>
            <a:ext cx="9001000" cy="3330372"/>
            <a:chOff x="521549" y="1853808"/>
            <a:chExt cx="7219512" cy="2671212"/>
          </a:xfrm>
        </p:grpSpPr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1549" y="1861020"/>
              <a:ext cx="7219512" cy="2664000"/>
            </a:xfrm>
            <a:prstGeom prst="rect">
              <a:avLst/>
            </a:prstGeom>
          </p:spPr>
        </p:pic>
        <p:sp>
          <p:nvSpPr>
            <p:cNvPr id="6" name="모서리가 둥근 직사각형 5"/>
            <p:cNvSpPr/>
            <p:nvPr/>
          </p:nvSpPr>
          <p:spPr>
            <a:xfrm>
              <a:off x="521549" y="1853808"/>
              <a:ext cx="7155796" cy="2663992"/>
            </a:xfrm>
            <a:prstGeom prst="roundRect">
              <a:avLst>
                <a:gd name="adj" fmla="val 6179"/>
              </a:avLst>
            </a:prstGeom>
            <a:no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296525" y="5229202"/>
            <a:ext cx="26997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solidFill>
                  <a:srgbClr val="0070C0"/>
                </a:solidFill>
                <a:sym typeface="Wingdings"/>
              </a:rPr>
              <a:t></a:t>
            </a:r>
            <a:r>
              <a:rPr lang="en-US" altLang="ko-KR" sz="1600" dirty="0" smtClean="0">
                <a:sym typeface="Wingdings"/>
              </a:rPr>
              <a:t> </a:t>
            </a:r>
            <a:r>
              <a:rPr lang="en-US" altLang="ko-KR" sz="1600" dirty="0" smtClean="0"/>
              <a:t>[ ]</a:t>
            </a:r>
            <a:r>
              <a:rPr lang="ko-KR" altLang="en-US" sz="1600" dirty="0" smtClean="0"/>
              <a:t>의 내용은 생략이 가능</a:t>
            </a:r>
            <a:endParaRPr lang="en-US" altLang="ko-KR" sz="16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296525" y="5629599"/>
            <a:ext cx="48269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solidFill>
                  <a:srgbClr val="0070C0"/>
                </a:solidFill>
                <a:sym typeface="Wingdings"/>
              </a:rPr>
              <a:t></a:t>
            </a:r>
            <a:r>
              <a:rPr lang="en-US" altLang="ko-KR" sz="1600" dirty="0" smtClean="0">
                <a:sym typeface="Wingdings"/>
              </a:rPr>
              <a:t> SQL </a:t>
            </a:r>
            <a:r>
              <a:rPr lang="ko-KR" altLang="en-US" sz="1600" dirty="0" err="1" smtClean="0">
                <a:sym typeface="Wingdings"/>
              </a:rPr>
              <a:t>질의문은</a:t>
            </a:r>
            <a:r>
              <a:rPr lang="ko-KR" altLang="en-US" sz="1600" dirty="0" smtClean="0">
                <a:sym typeface="Wingdings"/>
              </a:rPr>
              <a:t> 세미콜론</a:t>
            </a:r>
            <a:r>
              <a:rPr lang="en-US" altLang="ko-KR" sz="1600" dirty="0" smtClean="0">
                <a:sym typeface="Wingdings"/>
              </a:rPr>
              <a:t>(;)</a:t>
            </a:r>
            <a:r>
              <a:rPr lang="ko-KR" altLang="en-US" sz="1600" dirty="0" smtClean="0">
                <a:sym typeface="Wingdings"/>
              </a:rPr>
              <a:t>으로</a:t>
            </a:r>
            <a:r>
              <a:rPr lang="en-US" altLang="ko-KR" sz="1600" dirty="0" smtClean="0">
                <a:sym typeface="Wingdings"/>
              </a:rPr>
              <a:t> </a:t>
            </a:r>
            <a:r>
              <a:rPr lang="ko-KR" altLang="en-US" sz="1600" dirty="0" smtClean="0">
                <a:sym typeface="Wingdings"/>
              </a:rPr>
              <a:t>문장의 끝을 표시</a:t>
            </a:r>
            <a:endParaRPr lang="en-US" altLang="ko-KR" sz="1600" dirty="0" smtClean="0">
              <a:sym typeface="Wingding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6525" y="6060776"/>
            <a:ext cx="41745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solidFill>
                  <a:srgbClr val="0070C0"/>
                </a:solidFill>
                <a:sym typeface="Wingdings"/>
              </a:rPr>
              <a:t></a:t>
            </a:r>
            <a:r>
              <a:rPr lang="en-US" altLang="ko-KR" sz="1600" dirty="0" smtClean="0">
                <a:sym typeface="Wingdings"/>
              </a:rPr>
              <a:t> SQL </a:t>
            </a:r>
            <a:r>
              <a:rPr lang="ko-KR" altLang="en-US" sz="1600" dirty="0" err="1" smtClean="0">
                <a:sym typeface="Wingdings"/>
              </a:rPr>
              <a:t>질의문은</a:t>
            </a:r>
            <a:r>
              <a:rPr lang="ko-KR" altLang="en-US" sz="1600" dirty="0" smtClean="0">
                <a:sym typeface="Wingdings"/>
              </a:rPr>
              <a:t> 대소문자를 구분하지 않음</a:t>
            </a:r>
            <a:endParaRPr lang="en-US" altLang="ko-KR" sz="1600" dirty="0" smtClean="0">
              <a:sym typeface="Wingdings"/>
            </a:endParaRPr>
          </a:p>
        </p:txBody>
      </p:sp>
    </p:spTree>
    <p:extLst>
      <p:ext uri="{BB962C8B-B14F-4D97-AF65-F5344CB8AC3E}">
        <p14:creationId xmlns:p14="http://schemas.microsoft.com/office/powerpoint/2010/main" val="1439303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04 </a:t>
            </a:r>
            <a:r>
              <a:rPr lang="ko-KR" altLang="en-US" dirty="0" err="1"/>
              <a:t>뷰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 err="1" smtClean="0"/>
              <a:t>뷰</a:t>
            </a:r>
            <a:r>
              <a:rPr lang="ko-KR" altLang="en-US" dirty="0" smtClean="0"/>
              <a:t> 활용 </a:t>
            </a:r>
            <a:r>
              <a:rPr lang="en-US" altLang="ko-KR" dirty="0" smtClean="0"/>
              <a:t>: SELECT </a:t>
            </a:r>
            <a:r>
              <a:rPr lang="ko-KR" altLang="en-US" dirty="0" smtClean="0"/>
              <a:t>문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err="1" smtClean="0"/>
              <a:t>뷰는</a:t>
            </a:r>
            <a:r>
              <a:rPr lang="ko-KR" altLang="en-US" dirty="0" smtClean="0"/>
              <a:t> 일반 테이블과 같은 방법으로 원하는 데이터를 검색할 수 있음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err="1" smtClean="0"/>
              <a:t>뷰에</a:t>
            </a:r>
            <a:r>
              <a:rPr lang="ko-KR" altLang="en-US" dirty="0" smtClean="0"/>
              <a:t> 대한 </a:t>
            </a:r>
            <a:r>
              <a:rPr lang="en-US" altLang="ko-KR" dirty="0" smtClean="0"/>
              <a:t>SELECT </a:t>
            </a:r>
            <a:r>
              <a:rPr lang="ko-KR" altLang="en-US" dirty="0" smtClean="0"/>
              <a:t>문이 내부적으로는 기본 테이블에 대한 </a:t>
            </a:r>
            <a:r>
              <a:rPr lang="en-US" altLang="ko-KR" dirty="0" smtClean="0"/>
              <a:t>SELECT </a:t>
            </a:r>
            <a:r>
              <a:rPr lang="ko-KR" altLang="en-US" dirty="0" smtClean="0"/>
              <a:t>문으로 변환되어 수행 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검색 연산은 모든 </a:t>
            </a:r>
            <a:r>
              <a:rPr lang="ko-KR" altLang="en-US" dirty="0" err="1" smtClean="0"/>
              <a:t>뷰에</a:t>
            </a:r>
            <a:r>
              <a:rPr lang="ko-KR" altLang="en-US" dirty="0" smtClean="0"/>
              <a:t> 수행 가능</a:t>
            </a:r>
            <a:endParaRPr lang="ko-KR" altLang="en-US" dirty="0"/>
          </a:p>
        </p:txBody>
      </p:sp>
      <p:grpSp>
        <p:nvGrpSpPr>
          <p:cNvPr id="4" name="그룹 3"/>
          <p:cNvGrpSpPr/>
          <p:nvPr/>
        </p:nvGrpSpPr>
        <p:grpSpPr>
          <a:xfrm>
            <a:off x="476545" y="3744035"/>
            <a:ext cx="8460939" cy="350237"/>
            <a:chOff x="521551" y="1673805"/>
            <a:chExt cx="7232739" cy="350237"/>
          </a:xfrm>
        </p:grpSpPr>
        <p:sp>
          <p:nvSpPr>
            <p:cNvPr id="5" name="모서리가 둥근 직사각형 4"/>
            <p:cNvSpPr/>
            <p:nvPr/>
          </p:nvSpPr>
          <p:spPr>
            <a:xfrm>
              <a:off x="521551" y="1673805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7-56</a:t>
              </a:r>
              <a:endParaRPr lang="ko-KR" altLang="en-US" sz="14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71702" y="1685488"/>
              <a:ext cx="58825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우수고객 </a:t>
              </a:r>
              <a:r>
                <a:rPr lang="ko-KR" altLang="en-US" sz="1600" dirty="0" err="1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뷰에서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나이가 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25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세 이상인 고객에 대한 모든 내용을 검색해보자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</p:grpSp>
      <p:pic>
        <p:nvPicPr>
          <p:cNvPr id="7" name="내용 개체 틀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1" t="50354" r="36151" b="598"/>
          <a:stretch/>
        </p:blipFill>
        <p:spPr>
          <a:xfrm>
            <a:off x="1912459" y="4535444"/>
            <a:ext cx="5089811" cy="1413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56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04 </a:t>
            </a:r>
            <a:r>
              <a:rPr lang="ko-KR" altLang="en-US" dirty="0" err="1"/>
              <a:t>뷰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 err="1"/>
              <a:t>뷰</a:t>
            </a:r>
            <a:r>
              <a:rPr lang="ko-KR" altLang="en-US" dirty="0"/>
              <a:t> 활용 </a:t>
            </a:r>
            <a:r>
              <a:rPr lang="en-US" altLang="ko-KR" dirty="0"/>
              <a:t>: </a:t>
            </a:r>
            <a:r>
              <a:rPr lang="en-US" altLang="ko-KR" dirty="0" smtClean="0"/>
              <a:t>INSERT, UPDATE, DELETE </a:t>
            </a:r>
            <a:r>
              <a:rPr lang="ko-KR" altLang="en-US" dirty="0" smtClean="0"/>
              <a:t>문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err="1" smtClean="0"/>
              <a:t>뷰에</a:t>
            </a:r>
            <a:r>
              <a:rPr lang="ko-KR" altLang="en-US" dirty="0" smtClean="0"/>
              <a:t> 대한 삽입</a:t>
            </a:r>
            <a:r>
              <a:rPr lang="ko-KR" altLang="en-US" dirty="0" smtClean="0">
                <a:sym typeface="Wingdings 2"/>
              </a:rPr>
              <a:t>수정삭제 연산은 실제로 기본 테이블에 수행되므로 </a:t>
            </a:r>
            <a:r>
              <a:rPr lang="en-US" altLang="ko-KR" dirty="0" smtClean="0">
                <a:sym typeface="Wingdings 2"/>
              </a:rPr>
              <a:t/>
            </a:r>
            <a:br>
              <a:rPr lang="en-US" altLang="ko-KR" dirty="0" smtClean="0">
                <a:sym typeface="Wingdings 2"/>
              </a:rPr>
            </a:br>
            <a:r>
              <a:rPr lang="ko-KR" altLang="en-US" dirty="0" smtClean="0">
                <a:sym typeface="Wingdings 2"/>
              </a:rPr>
              <a:t>결과적으로 기본 테이블의 변경됨</a:t>
            </a:r>
            <a:endParaRPr lang="en-US" altLang="ko-KR" dirty="0" smtClean="0">
              <a:sym typeface="Wingdings 2"/>
            </a:endParaRPr>
          </a:p>
          <a:p>
            <a:pPr lvl="1">
              <a:lnSpc>
                <a:spcPct val="150000"/>
              </a:lnSpc>
            </a:pPr>
            <a:r>
              <a:rPr lang="ko-KR" altLang="en-US" dirty="0" err="1" smtClean="0"/>
              <a:t>뷰에</a:t>
            </a:r>
            <a:r>
              <a:rPr lang="ko-KR" altLang="en-US" dirty="0" smtClean="0"/>
              <a:t> 대한 삽입</a:t>
            </a:r>
            <a:r>
              <a:rPr lang="ko-KR" altLang="en-US" dirty="0">
                <a:sym typeface="Wingdings 2"/>
              </a:rPr>
              <a:t>수정삭제 </a:t>
            </a:r>
            <a:r>
              <a:rPr lang="ko-KR" altLang="en-US" dirty="0" smtClean="0">
                <a:sym typeface="Wingdings 2"/>
              </a:rPr>
              <a:t>연산은 제한적으로 수행됨</a:t>
            </a:r>
            <a:endParaRPr lang="en-US" altLang="ko-KR" dirty="0" smtClean="0">
              <a:sym typeface="Wingdings 2"/>
            </a:endParaRPr>
          </a:p>
          <a:p>
            <a:pPr lvl="2">
              <a:lnSpc>
                <a:spcPct val="150000"/>
              </a:lnSpc>
            </a:pPr>
            <a:r>
              <a:rPr lang="ko-KR" altLang="en-US" dirty="0" smtClean="0">
                <a:sym typeface="Wingdings 2"/>
              </a:rPr>
              <a:t>변경 가능한 </a:t>
            </a:r>
            <a:r>
              <a:rPr lang="ko-KR" altLang="en-US" dirty="0" err="1" smtClean="0">
                <a:sym typeface="Wingdings 2"/>
              </a:rPr>
              <a:t>뷰</a:t>
            </a:r>
            <a:r>
              <a:rPr lang="ko-KR" altLang="en-US" dirty="0" smtClean="0">
                <a:sym typeface="Wingdings 2"/>
              </a:rPr>
              <a:t> </a:t>
            </a:r>
            <a:r>
              <a:rPr lang="en-US" altLang="ko-KR" dirty="0" smtClean="0">
                <a:sym typeface="Wingdings 2"/>
              </a:rPr>
              <a:t>vs. </a:t>
            </a:r>
            <a:r>
              <a:rPr lang="ko-KR" altLang="en-US" dirty="0" smtClean="0">
                <a:sym typeface="Wingdings 2"/>
              </a:rPr>
              <a:t>변경 불가능한 </a:t>
            </a:r>
            <a:r>
              <a:rPr lang="ko-KR" altLang="en-US" dirty="0" err="1" smtClean="0">
                <a:sym typeface="Wingdings 2"/>
              </a:rPr>
              <a:t>뷰</a:t>
            </a:r>
            <a:endParaRPr lang="en-US" altLang="ko-KR" dirty="0" smtClean="0">
              <a:sym typeface="Wingdings 2"/>
            </a:endParaRPr>
          </a:p>
          <a:p>
            <a:pPr lvl="1">
              <a:lnSpc>
                <a:spcPct val="150000"/>
              </a:lnSpc>
            </a:pPr>
            <a:r>
              <a:rPr lang="ko-KR" altLang="en-US" dirty="0" smtClean="0">
                <a:sym typeface="Wingdings 2"/>
              </a:rPr>
              <a:t>변경 불가능한 </a:t>
            </a:r>
            <a:r>
              <a:rPr lang="ko-KR" altLang="en-US" dirty="0" err="1" smtClean="0">
                <a:sym typeface="Wingdings 2"/>
              </a:rPr>
              <a:t>뷰의</a:t>
            </a:r>
            <a:r>
              <a:rPr lang="ko-KR" altLang="en-US" dirty="0" smtClean="0">
                <a:sym typeface="Wingdings 2"/>
              </a:rPr>
              <a:t> 특징</a:t>
            </a:r>
            <a:endParaRPr lang="en-US" altLang="ko-KR" dirty="0" smtClean="0">
              <a:sym typeface="Wingdings 2"/>
            </a:endParaRPr>
          </a:p>
          <a:p>
            <a:pPr lvl="2">
              <a:lnSpc>
                <a:spcPct val="150000"/>
              </a:lnSpc>
            </a:pPr>
            <a:r>
              <a:rPr lang="ko-KR" altLang="en-US" dirty="0" smtClean="0">
                <a:sym typeface="Wingdings 2"/>
              </a:rPr>
              <a:t>기본 테이블의 </a:t>
            </a:r>
            <a:r>
              <a:rPr lang="ko-KR" altLang="en-US" dirty="0" err="1" smtClean="0">
                <a:sym typeface="Wingdings 2"/>
              </a:rPr>
              <a:t>기본키를</a:t>
            </a:r>
            <a:r>
              <a:rPr lang="ko-KR" altLang="en-US" dirty="0" smtClean="0">
                <a:sym typeface="Wingdings 2"/>
              </a:rPr>
              <a:t> 구성하는 속성이 포함되어 있지 않은 </a:t>
            </a:r>
            <a:r>
              <a:rPr lang="ko-KR" altLang="en-US" dirty="0" err="1" smtClean="0">
                <a:sym typeface="Wingdings 2"/>
              </a:rPr>
              <a:t>뷰</a:t>
            </a:r>
            <a:endParaRPr lang="en-US" altLang="ko-KR" dirty="0" smtClean="0">
              <a:sym typeface="Wingdings 2"/>
            </a:endParaRPr>
          </a:p>
          <a:p>
            <a:pPr lvl="2">
              <a:lnSpc>
                <a:spcPct val="150000"/>
              </a:lnSpc>
            </a:pPr>
            <a:r>
              <a:rPr lang="ko-KR" altLang="en-US" dirty="0" smtClean="0">
                <a:sym typeface="Wingdings 2"/>
              </a:rPr>
              <a:t>기본 테이블에 있던 내용이 아닌 집계 함수로 새로 계산된 내용을 포함하는 </a:t>
            </a:r>
            <a:r>
              <a:rPr lang="ko-KR" altLang="en-US" dirty="0" err="1" smtClean="0">
                <a:sym typeface="Wingdings 2"/>
              </a:rPr>
              <a:t>뷰</a:t>
            </a:r>
            <a:endParaRPr lang="en-US" altLang="ko-KR" dirty="0" smtClean="0">
              <a:sym typeface="Wingdings 2"/>
            </a:endParaRPr>
          </a:p>
          <a:p>
            <a:pPr lvl="2">
              <a:lnSpc>
                <a:spcPct val="150000"/>
              </a:lnSpc>
            </a:pPr>
            <a:r>
              <a:rPr lang="en-US" altLang="ko-KR" dirty="0" smtClean="0">
                <a:sym typeface="Wingdings 2"/>
              </a:rPr>
              <a:t>DISTICNT </a:t>
            </a:r>
            <a:r>
              <a:rPr lang="ko-KR" altLang="en-US" dirty="0" smtClean="0">
                <a:sym typeface="Wingdings 2"/>
              </a:rPr>
              <a:t>키워드를 포함하여 정의한 </a:t>
            </a:r>
            <a:r>
              <a:rPr lang="ko-KR" altLang="en-US" dirty="0" err="1" smtClean="0">
                <a:sym typeface="Wingdings 2"/>
              </a:rPr>
              <a:t>뷰</a:t>
            </a:r>
            <a:endParaRPr lang="en-US" altLang="ko-KR" dirty="0" smtClean="0">
              <a:sym typeface="Wingdings 2"/>
            </a:endParaRPr>
          </a:p>
          <a:p>
            <a:pPr lvl="2">
              <a:lnSpc>
                <a:spcPct val="150000"/>
              </a:lnSpc>
            </a:pPr>
            <a:r>
              <a:rPr lang="en-US" altLang="ko-KR" dirty="0" smtClean="0">
                <a:sym typeface="Wingdings 2"/>
              </a:rPr>
              <a:t>GROUP BY </a:t>
            </a:r>
            <a:r>
              <a:rPr lang="ko-KR" altLang="en-US" dirty="0" smtClean="0">
                <a:sym typeface="Wingdings 2"/>
              </a:rPr>
              <a:t>절을 포함하여 정의한 </a:t>
            </a:r>
            <a:r>
              <a:rPr lang="ko-KR" altLang="en-US" dirty="0" err="1" smtClean="0">
                <a:sym typeface="Wingdings 2"/>
              </a:rPr>
              <a:t>뷰</a:t>
            </a:r>
            <a:endParaRPr lang="en-US" altLang="ko-KR" dirty="0" smtClean="0">
              <a:sym typeface="Wingdings 2"/>
            </a:endParaRPr>
          </a:p>
          <a:p>
            <a:pPr lvl="2">
              <a:lnSpc>
                <a:spcPct val="150000"/>
              </a:lnSpc>
            </a:pPr>
            <a:r>
              <a:rPr lang="ko-KR" altLang="en-US" dirty="0" smtClean="0">
                <a:sym typeface="Wingdings 2"/>
              </a:rPr>
              <a:t>여러 개의 테이블을 조인하여 정의한 </a:t>
            </a:r>
            <a:r>
              <a:rPr lang="ko-KR" altLang="en-US" dirty="0" err="1" smtClean="0">
                <a:sym typeface="Wingdings 2"/>
              </a:rPr>
              <a:t>뷰는</a:t>
            </a:r>
            <a:r>
              <a:rPr lang="ko-KR" altLang="en-US" dirty="0" smtClean="0">
                <a:sym typeface="Wingdings 2"/>
              </a:rPr>
              <a:t> 변경이 불가능한 경우가 많음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412288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04 </a:t>
            </a:r>
            <a:r>
              <a:rPr lang="ko-KR" altLang="en-US" dirty="0" err="1"/>
              <a:t>뷰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 err="1"/>
              <a:t>뷰</a:t>
            </a:r>
            <a:r>
              <a:rPr lang="ko-KR" altLang="en-US" dirty="0"/>
              <a:t> 활용 </a:t>
            </a:r>
            <a:r>
              <a:rPr lang="en-US" altLang="ko-KR" dirty="0"/>
              <a:t>: INSERT, UPDATE, DELETE </a:t>
            </a:r>
            <a:r>
              <a:rPr lang="ko-KR" altLang="en-US" dirty="0"/>
              <a:t>문</a:t>
            </a:r>
            <a:endParaRPr lang="en-US" altLang="ko-KR" dirty="0"/>
          </a:p>
          <a:p>
            <a:endParaRPr lang="ko-KR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575" y="2055507"/>
            <a:ext cx="7650850" cy="2754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40607" y="4949878"/>
            <a:ext cx="35141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smtClean="0">
                <a:solidFill>
                  <a:srgbClr val="0070C0"/>
                </a:solidFill>
              </a:rPr>
              <a:t>제품</a:t>
            </a:r>
            <a:r>
              <a:rPr lang="en-US" altLang="ko-KR" b="1" dirty="0" smtClean="0">
                <a:solidFill>
                  <a:srgbClr val="0070C0"/>
                </a:solidFill>
              </a:rPr>
              <a:t>1 </a:t>
            </a:r>
            <a:r>
              <a:rPr lang="ko-KR" altLang="en-US" b="1" dirty="0" err="1" smtClean="0">
                <a:solidFill>
                  <a:srgbClr val="0070C0"/>
                </a:solidFill>
              </a:rPr>
              <a:t>뷰는</a:t>
            </a:r>
            <a:r>
              <a:rPr lang="ko-KR" altLang="en-US" b="1" dirty="0" smtClean="0">
                <a:solidFill>
                  <a:srgbClr val="0070C0"/>
                </a:solidFill>
              </a:rPr>
              <a:t> 변경 가능한 </a:t>
            </a:r>
            <a:r>
              <a:rPr lang="ko-KR" altLang="en-US" b="1" dirty="0" err="1" smtClean="0">
                <a:solidFill>
                  <a:srgbClr val="0070C0"/>
                </a:solidFill>
              </a:rPr>
              <a:t>뷰인가</a:t>
            </a:r>
            <a:r>
              <a:rPr lang="en-US" altLang="ko-KR" b="1" dirty="0" smtClean="0">
                <a:solidFill>
                  <a:srgbClr val="0070C0"/>
                </a:solidFill>
              </a:rPr>
              <a:t>?</a:t>
            </a:r>
            <a:endParaRPr lang="ko-KR" altLang="en-US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241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04 </a:t>
            </a:r>
            <a:r>
              <a:rPr lang="ko-KR" altLang="en-US" dirty="0" err="1"/>
              <a:t>뷰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 err="1"/>
              <a:t>뷰</a:t>
            </a:r>
            <a:r>
              <a:rPr lang="ko-KR" altLang="en-US" dirty="0"/>
              <a:t> 활용 </a:t>
            </a:r>
            <a:r>
              <a:rPr lang="en-US" altLang="ko-KR" dirty="0"/>
              <a:t>: INSERT, UPDATE, DELETE </a:t>
            </a:r>
            <a:r>
              <a:rPr lang="ko-KR" altLang="en-US" dirty="0"/>
              <a:t>문</a:t>
            </a:r>
            <a:endParaRPr lang="en-US" altLang="ko-KR" dirty="0"/>
          </a:p>
          <a:p>
            <a:endParaRPr lang="ko-KR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570" y="2088619"/>
            <a:ext cx="7826730" cy="2685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640607" y="4914165"/>
            <a:ext cx="35141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smtClean="0">
                <a:solidFill>
                  <a:srgbClr val="0070C0"/>
                </a:solidFill>
              </a:rPr>
              <a:t>제품</a:t>
            </a:r>
            <a:r>
              <a:rPr lang="en-US" altLang="ko-KR" b="1" dirty="0" smtClean="0">
                <a:solidFill>
                  <a:srgbClr val="0070C0"/>
                </a:solidFill>
              </a:rPr>
              <a:t>2 </a:t>
            </a:r>
            <a:r>
              <a:rPr lang="ko-KR" altLang="en-US" b="1" dirty="0" err="1" smtClean="0">
                <a:solidFill>
                  <a:srgbClr val="0070C0"/>
                </a:solidFill>
              </a:rPr>
              <a:t>뷰는</a:t>
            </a:r>
            <a:r>
              <a:rPr lang="ko-KR" altLang="en-US" b="1" dirty="0" smtClean="0">
                <a:solidFill>
                  <a:srgbClr val="0070C0"/>
                </a:solidFill>
              </a:rPr>
              <a:t> 변경 가능한 </a:t>
            </a:r>
            <a:r>
              <a:rPr lang="ko-KR" altLang="en-US" b="1" dirty="0" err="1" smtClean="0">
                <a:solidFill>
                  <a:srgbClr val="0070C0"/>
                </a:solidFill>
              </a:rPr>
              <a:t>뷰인가</a:t>
            </a:r>
            <a:r>
              <a:rPr lang="en-US" altLang="ko-KR" b="1" dirty="0" smtClean="0">
                <a:solidFill>
                  <a:srgbClr val="0070C0"/>
                </a:solidFill>
              </a:rPr>
              <a:t>?</a:t>
            </a:r>
            <a:endParaRPr lang="ko-KR" altLang="en-US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340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04 </a:t>
            </a:r>
            <a:r>
              <a:rPr lang="ko-KR" altLang="en-US" dirty="0" err="1"/>
              <a:t>뷰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 err="1"/>
              <a:t>뷰</a:t>
            </a:r>
            <a:r>
              <a:rPr lang="ko-KR" altLang="en-US" dirty="0"/>
              <a:t> 활용 </a:t>
            </a:r>
            <a:r>
              <a:rPr lang="en-US" altLang="ko-KR" dirty="0"/>
              <a:t>: INSERT, UPDATE, DELETE </a:t>
            </a:r>
            <a:r>
              <a:rPr lang="ko-KR" altLang="en-US" dirty="0"/>
              <a:t>문</a:t>
            </a:r>
            <a:endParaRPr lang="en-US" altLang="ko-KR" dirty="0"/>
          </a:p>
          <a:p>
            <a:endParaRPr lang="ko-KR" altLang="en-US" dirty="0"/>
          </a:p>
        </p:txBody>
      </p:sp>
      <p:grpSp>
        <p:nvGrpSpPr>
          <p:cNvPr id="4" name="그룹 3"/>
          <p:cNvGrpSpPr/>
          <p:nvPr/>
        </p:nvGrpSpPr>
        <p:grpSpPr>
          <a:xfrm>
            <a:off x="431540" y="1673805"/>
            <a:ext cx="8460939" cy="732508"/>
            <a:chOff x="521551" y="1583795"/>
            <a:chExt cx="7232739" cy="732508"/>
          </a:xfrm>
        </p:grpSpPr>
        <p:sp>
          <p:nvSpPr>
            <p:cNvPr id="5" name="모서리가 둥근 직사각형 4"/>
            <p:cNvSpPr/>
            <p:nvPr/>
          </p:nvSpPr>
          <p:spPr>
            <a:xfrm>
              <a:off x="521551" y="1673805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7-57</a:t>
              </a:r>
              <a:endParaRPr lang="ko-KR" altLang="en-US" sz="14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71702" y="1583795"/>
              <a:ext cx="5882588" cy="7325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제품번호가 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p08,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재고량이 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1000,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제조업체가 신선식품인 새로운 제품의 정보를 제품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1 </a:t>
              </a:r>
              <a:r>
                <a:rPr lang="ko-KR" altLang="en-US" sz="1600" dirty="0" err="1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뷰에</a:t>
              </a: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삽입해보자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그런 다음 제품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1 </a:t>
              </a:r>
              <a:r>
                <a:rPr lang="ko-KR" altLang="en-US" sz="1600" dirty="0" err="1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뷰에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있는 모든 내용을 검색해보자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</p:grpSp>
      <p:pic>
        <p:nvPicPr>
          <p:cNvPr id="7" name="내용 개체 틀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4" t="27710" r="37711" b="1549"/>
          <a:stretch/>
        </p:blipFill>
        <p:spPr>
          <a:xfrm>
            <a:off x="1649278" y="2565533"/>
            <a:ext cx="5625625" cy="4158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244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04 </a:t>
            </a:r>
            <a:r>
              <a:rPr lang="ko-KR" altLang="en-US" dirty="0" err="1"/>
              <a:t>뷰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 err="1"/>
              <a:t>뷰</a:t>
            </a:r>
            <a:r>
              <a:rPr lang="ko-KR" altLang="en-US" dirty="0"/>
              <a:t> 활용 </a:t>
            </a:r>
            <a:r>
              <a:rPr lang="en-US" altLang="ko-KR" dirty="0"/>
              <a:t>: INSERT, UPDATE, DELETE </a:t>
            </a:r>
            <a:r>
              <a:rPr lang="ko-KR" altLang="en-US" dirty="0"/>
              <a:t>문</a:t>
            </a:r>
            <a:endParaRPr lang="en-US" altLang="ko-KR" dirty="0"/>
          </a:p>
          <a:p>
            <a:endParaRPr lang="ko-KR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6047" y="1718810"/>
            <a:ext cx="5529216" cy="3225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모서리가 둥근 사각형 설명선 4"/>
          <p:cNvSpPr/>
          <p:nvPr/>
        </p:nvSpPr>
        <p:spPr>
          <a:xfrm>
            <a:off x="881590" y="5169211"/>
            <a:ext cx="7335816" cy="960089"/>
          </a:xfrm>
          <a:prstGeom prst="wedgeRoundRectCallout">
            <a:avLst>
              <a:gd name="adj1" fmla="val -18516"/>
              <a:gd name="adj2" fmla="val -73669"/>
              <a:gd name="adj3" fmla="val 16667"/>
            </a:avLst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ko-KR" altLang="en-US" sz="1600" dirty="0" smtClean="0">
                <a:solidFill>
                  <a:schemeClr val="tx1"/>
                </a:solidFill>
              </a:rPr>
              <a:t>제품</a:t>
            </a:r>
            <a:r>
              <a:rPr lang="en-US" altLang="ko-KR" sz="1600" dirty="0" smtClean="0">
                <a:solidFill>
                  <a:schemeClr val="tx1"/>
                </a:solidFill>
              </a:rPr>
              <a:t>1 </a:t>
            </a:r>
            <a:r>
              <a:rPr lang="ko-KR" altLang="en-US" sz="1600" dirty="0" err="1" smtClean="0">
                <a:solidFill>
                  <a:schemeClr val="tx1"/>
                </a:solidFill>
              </a:rPr>
              <a:t>뷰에</a:t>
            </a:r>
            <a:r>
              <a:rPr lang="ko-KR" altLang="en-US" sz="1600" dirty="0" smtClean="0">
                <a:solidFill>
                  <a:schemeClr val="tx1"/>
                </a:solidFill>
              </a:rPr>
              <a:t> 대한 삽입 연산은 실제로 기본 테이블인 제품 테이블에 수행된다</a:t>
            </a:r>
            <a:r>
              <a:rPr lang="en-US" altLang="ko-KR" sz="1600" dirty="0" smtClean="0">
                <a:solidFill>
                  <a:schemeClr val="tx1"/>
                </a:solidFill>
              </a:rPr>
              <a:t>. </a:t>
            </a:r>
            <a:br>
              <a:rPr lang="en-US" altLang="ko-KR" sz="1600" dirty="0" smtClean="0">
                <a:solidFill>
                  <a:schemeClr val="tx1"/>
                </a:solidFill>
              </a:rPr>
            </a:br>
            <a:r>
              <a:rPr lang="ko-KR" altLang="en-US" sz="1600" dirty="0" smtClean="0">
                <a:solidFill>
                  <a:schemeClr val="tx1"/>
                </a:solidFill>
              </a:rPr>
              <a:t>즉</a:t>
            </a:r>
            <a:r>
              <a:rPr lang="en-US" altLang="ko-KR" sz="1600" dirty="0" smtClean="0">
                <a:solidFill>
                  <a:schemeClr val="tx1"/>
                </a:solidFill>
              </a:rPr>
              <a:t>, </a:t>
            </a:r>
            <a:r>
              <a:rPr lang="ko-KR" altLang="en-US" sz="1600" dirty="0" smtClean="0">
                <a:solidFill>
                  <a:schemeClr val="tx1"/>
                </a:solidFill>
              </a:rPr>
              <a:t>새로운 제품의 정보는 제품 테이블에 삽입된다</a:t>
            </a:r>
            <a:r>
              <a:rPr lang="en-US" altLang="ko-KR" sz="1600" dirty="0" smtClean="0">
                <a:solidFill>
                  <a:schemeClr val="tx1"/>
                </a:solidFill>
              </a:rPr>
              <a:t>.</a:t>
            </a:r>
            <a:r>
              <a:rPr lang="ko-KR" altLang="en-US" sz="1600" dirty="0" smtClean="0">
                <a:solidFill>
                  <a:schemeClr val="tx1"/>
                </a:solidFill>
              </a:rPr>
              <a:t> 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692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04 </a:t>
            </a:r>
            <a:r>
              <a:rPr lang="ko-KR" altLang="en-US" dirty="0" err="1"/>
              <a:t>뷰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 err="1"/>
              <a:t>뷰</a:t>
            </a:r>
            <a:r>
              <a:rPr lang="ko-KR" altLang="en-US" dirty="0"/>
              <a:t> 활용 </a:t>
            </a:r>
            <a:r>
              <a:rPr lang="en-US" altLang="ko-KR" dirty="0"/>
              <a:t>: INSERT, UPDATE, DELETE </a:t>
            </a:r>
            <a:r>
              <a:rPr lang="ko-KR" altLang="en-US" dirty="0"/>
              <a:t>문</a:t>
            </a:r>
            <a:endParaRPr lang="en-US" altLang="ko-KR" dirty="0"/>
          </a:p>
          <a:p>
            <a:endParaRPr lang="ko-KR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665" y="1943835"/>
            <a:ext cx="5478258" cy="619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모서리가 둥근 사각형 설명선 4"/>
          <p:cNvSpPr/>
          <p:nvPr/>
        </p:nvSpPr>
        <p:spPr>
          <a:xfrm>
            <a:off x="852911" y="3113964"/>
            <a:ext cx="7335816" cy="1935215"/>
          </a:xfrm>
          <a:prstGeom prst="wedgeRoundRectCallout">
            <a:avLst>
              <a:gd name="adj1" fmla="val -20032"/>
              <a:gd name="adj2" fmla="val -76243"/>
              <a:gd name="adj3" fmla="val 16667"/>
            </a:avLst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ko-KR" altLang="en-US" sz="1600" b="1" dirty="0" smtClean="0">
                <a:solidFill>
                  <a:srgbClr val="FF0000"/>
                </a:solidFill>
              </a:rPr>
              <a:t>제품</a:t>
            </a:r>
            <a:r>
              <a:rPr lang="en-US" altLang="ko-KR" sz="1600" b="1" dirty="0" smtClean="0">
                <a:solidFill>
                  <a:srgbClr val="FF0000"/>
                </a:solidFill>
              </a:rPr>
              <a:t>2 </a:t>
            </a:r>
            <a:r>
              <a:rPr lang="ko-KR" altLang="en-US" sz="1600" b="1" dirty="0" err="1" smtClean="0">
                <a:solidFill>
                  <a:srgbClr val="FF0000"/>
                </a:solidFill>
              </a:rPr>
              <a:t>뷰에</a:t>
            </a:r>
            <a:r>
              <a:rPr lang="ko-KR" altLang="en-US" sz="1600" b="1" dirty="0" smtClean="0">
                <a:solidFill>
                  <a:srgbClr val="FF0000"/>
                </a:solidFill>
              </a:rPr>
              <a:t> 대한 삽입 연산은 실패함</a:t>
            </a:r>
            <a:r>
              <a:rPr lang="en-US" altLang="ko-KR" sz="1600" b="1" dirty="0" smtClean="0">
                <a:solidFill>
                  <a:srgbClr val="FF0000"/>
                </a:solidFill>
              </a:rPr>
              <a:t>(</a:t>
            </a:r>
            <a:r>
              <a:rPr lang="ko-KR" altLang="en-US" sz="1600" b="1" dirty="0" smtClean="0">
                <a:solidFill>
                  <a:srgbClr val="FF0000"/>
                </a:solidFill>
              </a:rPr>
              <a:t>오류 발생</a:t>
            </a:r>
            <a:r>
              <a:rPr lang="en-US" altLang="ko-KR" sz="1600" b="1" dirty="0" smtClean="0">
                <a:solidFill>
                  <a:srgbClr val="FF0000"/>
                </a:solidFill>
              </a:rPr>
              <a:t>)</a:t>
            </a:r>
          </a:p>
          <a:p>
            <a:pPr algn="ctr">
              <a:lnSpc>
                <a:spcPct val="150000"/>
              </a:lnSpc>
            </a:pPr>
            <a:r>
              <a:rPr lang="ko-KR" altLang="en-US" sz="1600" dirty="0" smtClean="0">
                <a:solidFill>
                  <a:srgbClr val="FF0000"/>
                </a:solidFill>
                <a:sym typeface="Wingdings"/>
              </a:rPr>
              <a:t></a:t>
            </a:r>
            <a:r>
              <a:rPr lang="ko-KR" altLang="en-US" sz="1600" dirty="0" smtClean="0">
                <a:solidFill>
                  <a:schemeClr val="tx1"/>
                </a:solidFill>
                <a:sym typeface="Wingdings"/>
              </a:rPr>
              <a:t> 제품</a:t>
            </a:r>
            <a:r>
              <a:rPr lang="en-US" altLang="ko-KR" sz="1600" dirty="0" smtClean="0">
                <a:solidFill>
                  <a:schemeClr val="tx1"/>
                </a:solidFill>
                <a:sym typeface="Wingdings"/>
              </a:rPr>
              <a:t>2 </a:t>
            </a:r>
            <a:r>
              <a:rPr lang="ko-KR" altLang="en-US" sz="1600" dirty="0" err="1" smtClean="0">
                <a:solidFill>
                  <a:schemeClr val="tx1"/>
                </a:solidFill>
                <a:sym typeface="Wingdings"/>
              </a:rPr>
              <a:t>뷰는</a:t>
            </a:r>
            <a:r>
              <a:rPr lang="ko-KR" altLang="en-US" sz="1600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제품 테이블의 </a:t>
            </a:r>
            <a:r>
              <a:rPr lang="ko-KR" altLang="en-US" sz="1600" dirty="0" err="1" smtClean="0">
                <a:solidFill>
                  <a:schemeClr val="tx1"/>
                </a:solidFill>
              </a:rPr>
              <a:t>기본키인</a:t>
            </a:r>
            <a:r>
              <a:rPr lang="ko-KR" altLang="en-US" sz="1600" dirty="0" smtClean="0">
                <a:solidFill>
                  <a:schemeClr val="tx1"/>
                </a:solidFill>
              </a:rPr>
              <a:t> 제품번호 속성을 포함하고 있지 않기 때문에 제품</a:t>
            </a:r>
            <a:r>
              <a:rPr lang="en-US" altLang="ko-KR" sz="1600" dirty="0" smtClean="0">
                <a:solidFill>
                  <a:schemeClr val="tx1"/>
                </a:solidFill>
              </a:rPr>
              <a:t>2 </a:t>
            </a:r>
            <a:r>
              <a:rPr lang="ko-KR" altLang="en-US" sz="1600" dirty="0" err="1" smtClean="0">
                <a:solidFill>
                  <a:schemeClr val="tx1"/>
                </a:solidFill>
              </a:rPr>
              <a:t>뷰를</a:t>
            </a:r>
            <a:r>
              <a:rPr lang="ko-KR" altLang="en-US" sz="1600" dirty="0" smtClean="0">
                <a:solidFill>
                  <a:schemeClr val="tx1"/>
                </a:solidFill>
              </a:rPr>
              <a:t> 통해 새로운 </a:t>
            </a:r>
            <a:r>
              <a:rPr lang="ko-KR" altLang="en-US" sz="1600" dirty="0" err="1" smtClean="0">
                <a:solidFill>
                  <a:schemeClr val="tx1"/>
                </a:solidFill>
              </a:rPr>
              <a:t>투플을</a:t>
            </a:r>
            <a:r>
              <a:rPr lang="ko-KR" altLang="en-US" sz="1600" dirty="0" smtClean="0">
                <a:solidFill>
                  <a:schemeClr val="tx1"/>
                </a:solidFill>
              </a:rPr>
              <a:t> 삽입하려고 하면 제품번호 속성이 </a:t>
            </a:r>
            <a:r>
              <a:rPr lang="en-US" altLang="ko-KR" sz="1600" dirty="0" smtClean="0">
                <a:solidFill>
                  <a:schemeClr val="tx1"/>
                </a:solidFill>
              </a:rPr>
              <a:t/>
            </a:r>
            <a:br>
              <a:rPr lang="en-US" altLang="ko-KR" sz="1600" dirty="0" smtClean="0">
                <a:solidFill>
                  <a:schemeClr val="tx1"/>
                </a:solidFill>
              </a:rPr>
            </a:br>
            <a:r>
              <a:rPr lang="ko-KR" altLang="en-US" sz="1600" dirty="0" smtClean="0">
                <a:solidFill>
                  <a:schemeClr val="tx1"/>
                </a:solidFill>
              </a:rPr>
              <a:t>널 값이 되어 삽입 연산에 실패하게 됨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738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04 </a:t>
            </a:r>
            <a:r>
              <a:rPr lang="ko-KR" altLang="en-US" dirty="0" err="1"/>
              <a:t>뷰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>
          <a:xfrm>
            <a:off x="179388" y="1052735"/>
            <a:ext cx="8848107" cy="5543705"/>
          </a:xfrm>
        </p:spPr>
        <p:txBody>
          <a:bodyPr/>
          <a:lstStyle/>
          <a:p>
            <a:r>
              <a:rPr lang="ko-KR" altLang="en-US" dirty="0" err="1" smtClean="0"/>
              <a:t>뷰의</a:t>
            </a:r>
            <a:r>
              <a:rPr lang="ko-KR" altLang="en-US" dirty="0" smtClean="0"/>
              <a:t> 장점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err="1" smtClean="0"/>
              <a:t>질의문을</a:t>
            </a:r>
            <a:r>
              <a:rPr lang="ko-KR" altLang="en-US" dirty="0" smtClean="0"/>
              <a:t> 좀 더 쉽게 작성할 수 있다</a:t>
            </a:r>
            <a:r>
              <a:rPr lang="en-US" altLang="ko-KR" dirty="0" smtClean="0"/>
              <a:t>.</a:t>
            </a:r>
            <a:endParaRPr lang="en-US" altLang="ko-KR" dirty="0"/>
          </a:p>
          <a:p>
            <a:pPr lvl="2">
              <a:lnSpc>
                <a:spcPct val="150000"/>
              </a:lnSpc>
            </a:pPr>
            <a:r>
              <a:rPr lang="en-US" altLang="ko-KR" dirty="0" smtClean="0"/>
              <a:t>GROUP BY, </a:t>
            </a:r>
            <a:r>
              <a:rPr lang="ko-KR" altLang="en-US" dirty="0" smtClean="0"/>
              <a:t>집계 함수</a:t>
            </a:r>
            <a:r>
              <a:rPr lang="en-US" altLang="ko-KR" dirty="0" smtClean="0"/>
              <a:t>, </a:t>
            </a:r>
            <a:r>
              <a:rPr lang="ko-KR" altLang="en-US" dirty="0" smtClean="0"/>
              <a:t>조인 등을 이용해 </a:t>
            </a:r>
            <a:r>
              <a:rPr lang="ko-KR" altLang="en-US" dirty="0" err="1" smtClean="0"/>
              <a:t>뷰를</a:t>
            </a:r>
            <a:r>
              <a:rPr lang="ko-KR" altLang="en-US" dirty="0" smtClean="0"/>
              <a:t> 미리 만들어 놓으면</a:t>
            </a:r>
            <a:r>
              <a:rPr lang="en-US" altLang="ko-KR" dirty="0" smtClean="0"/>
              <a:t>,</a:t>
            </a:r>
            <a:r>
              <a:rPr lang="ko-KR" altLang="en-US" dirty="0" smtClean="0"/>
              <a:t> 복잡한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SQL </a:t>
            </a:r>
            <a:r>
              <a:rPr lang="ko-KR" altLang="en-US" dirty="0" smtClean="0"/>
              <a:t>문을 작성하지 않아도 </a:t>
            </a:r>
            <a:r>
              <a:rPr lang="en-US" altLang="ko-KR" dirty="0" smtClean="0"/>
              <a:t>SELECT </a:t>
            </a:r>
            <a:r>
              <a:rPr lang="ko-KR" altLang="en-US" dirty="0" smtClean="0"/>
              <a:t>절과 </a:t>
            </a:r>
            <a:r>
              <a:rPr lang="en-US" altLang="ko-KR" dirty="0" smtClean="0"/>
              <a:t>FROM </a:t>
            </a:r>
            <a:r>
              <a:rPr lang="ko-KR" altLang="en-US" dirty="0" smtClean="0"/>
              <a:t>절만으로도 원하는 데이터의 검색이 가능 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데이터의 보안 유지에 도움이 된다</a:t>
            </a:r>
            <a:r>
              <a:rPr lang="en-US" altLang="ko-KR" dirty="0" smtClean="0"/>
              <a:t>. </a:t>
            </a:r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자신에게 제공된 </a:t>
            </a:r>
            <a:r>
              <a:rPr lang="ko-KR" altLang="en-US" dirty="0" err="1" smtClean="0"/>
              <a:t>뷰를</a:t>
            </a:r>
            <a:r>
              <a:rPr lang="ko-KR" altLang="en-US" dirty="0" smtClean="0"/>
              <a:t> 통해서만 데이터에 접근하도록 권한 설정이 가능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데이터를 좀 더 편리하게 관리할 수 있다</a:t>
            </a:r>
            <a:r>
              <a:rPr lang="en-US" altLang="ko-KR" dirty="0" smtClean="0"/>
              <a:t>.</a:t>
            </a:r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제공된 </a:t>
            </a:r>
            <a:r>
              <a:rPr lang="ko-KR" altLang="en-US" dirty="0" err="1" smtClean="0"/>
              <a:t>뷰와</a:t>
            </a:r>
            <a:r>
              <a:rPr lang="ko-KR" altLang="en-US" dirty="0" smtClean="0"/>
              <a:t> 관련이 없는 다른 내용에 대해 사용자가 신경 쓸 필요가 없음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6988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04 </a:t>
            </a:r>
            <a:r>
              <a:rPr lang="ko-KR" altLang="en-US" dirty="0" err="1"/>
              <a:t>뷰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 err="1" smtClean="0"/>
              <a:t>뷰</a:t>
            </a:r>
            <a:r>
              <a:rPr lang="ko-KR" altLang="en-US" dirty="0" smtClean="0"/>
              <a:t> 삭제 </a:t>
            </a:r>
            <a:r>
              <a:rPr lang="en-US" altLang="ko-KR" dirty="0" smtClean="0"/>
              <a:t>: DROP VIEW </a:t>
            </a:r>
            <a:r>
              <a:rPr lang="ko-KR" altLang="en-US" dirty="0" smtClean="0"/>
              <a:t>문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err="1" smtClean="0"/>
              <a:t>뷰를</a:t>
            </a:r>
            <a:r>
              <a:rPr lang="ko-KR" altLang="en-US" dirty="0" smtClean="0"/>
              <a:t> 삭제해도 기본 테이블은 영향을 받지 않음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endParaRPr lang="en-US" altLang="ko-KR" dirty="0"/>
          </a:p>
          <a:p>
            <a:pPr marL="357187" lvl="1" indent="0">
              <a:lnSpc>
                <a:spcPct val="150000"/>
              </a:lnSpc>
              <a:buNone/>
            </a:pPr>
            <a:endParaRPr lang="en-US" altLang="ko-KR" sz="2800" dirty="0" smtClean="0"/>
          </a:p>
          <a:p>
            <a:pPr lvl="1">
              <a:lnSpc>
                <a:spcPct val="150000"/>
              </a:lnSpc>
            </a:pPr>
            <a:r>
              <a:rPr lang="en-US" altLang="ko-KR" dirty="0" smtClean="0"/>
              <a:t>RESTRICT</a:t>
            </a:r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삭제할</a:t>
            </a:r>
            <a:r>
              <a:rPr lang="en-US" altLang="ko-KR" dirty="0" smtClean="0"/>
              <a:t> </a:t>
            </a:r>
            <a:r>
              <a:rPr lang="ko-KR" altLang="en-US" dirty="0" err="1" smtClean="0"/>
              <a:t>뷰와</a:t>
            </a:r>
            <a:r>
              <a:rPr lang="ko-KR" altLang="en-US" dirty="0" smtClean="0"/>
              <a:t> 관련된 다른 </a:t>
            </a:r>
            <a:r>
              <a:rPr lang="ko-KR" altLang="en-US" dirty="0" err="1" smtClean="0"/>
              <a:t>뷰가</a:t>
            </a:r>
            <a:r>
              <a:rPr lang="ko-KR" altLang="en-US" dirty="0" smtClean="0"/>
              <a:t> 존재하면 삭제를 수행하지 않도록 지정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en-US" altLang="ko-KR" dirty="0" smtClean="0"/>
              <a:t>CASCADE</a:t>
            </a:r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삭제할 </a:t>
            </a:r>
            <a:r>
              <a:rPr lang="ko-KR" altLang="en-US" dirty="0" err="1" smtClean="0"/>
              <a:t>뷰와</a:t>
            </a:r>
            <a:r>
              <a:rPr lang="ko-KR" altLang="en-US" dirty="0" smtClean="0"/>
              <a:t> 관련된 다른 </a:t>
            </a:r>
            <a:r>
              <a:rPr lang="ko-KR" altLang="en-US" dirty="0" err="1" smtClean="0"/>
              <a:t>뷰를</a:t>
            </a:r>
            <a:r>
              <a:rPr lang="ko-KR" altLang="en-US" dirty="0" smtClean="0"/>
              <a:t> 모두 함께 삭제하도록 지정</a:t>
            </a:r>
            <a:endParaRPr lang="en-US" altLang="ko-KR" dirty="0" smtClean="0"/>
          </a:p>
        </p:txBody>
      </p:sp>
      <p:grpSp>
        <p:nvGrpSpPr>
          <p:cNvPr id="4" name="그룹 3"/>
          <p:cNvGrpSpPr/>
          <p:nvPr/>
        </p:nvGrpSpPr>
        <p:grpSpPr>
          <a:xfrm>
            <a:off x="746575" y="2303875"/>
            <a:ext cx="7667537" cy="855095"/>
            <a:chOff x="829144" y="3789040"/>
            <a:chExt cx="7303956" cy="772863"/>
          </a:xfrm>
        </p:grpSpPr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9144" y="3794178"/>
              <a:ext cx="7303956" cy="767725"/>
            </a:xfrm>
            <a:prstGeom prst="rect">
              <a:avLst/>
            </a:prstGeom>
          </p:spPr>
        </p:pic>
        <p:sp>
          <p:nvSpPr>
            <p:cNvPr id="6" name="모서리가 둥근 직사각형 5"/>
            <p:cNvSpPr/>
            <p:nvPr/>
          </p:nvSpPr>
          <p:spPr>
            <a:xfrm>
              <a:off x="866523" y="3789040"/>
              <a:ext cx="7155796" cy="713538"/>
            </a:xfrm>
            <a:prstGeom prst="roundRect">
              <a:avLst>
                <a:gd name="adj" fmla="val 6179"/>
              </a:avLst>
            </a:prstGeom>
            <a:no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47012450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04 </a:t>
            </a:r>
            <a:r>
              <a:rPr lang="ko-KR" altLang="en-US" dirty="0" err="1"/>
              <a:t>뷰</a:t>
            </a:r>
            <a:endParaRPr lang="ko-KR" altLang="en-US" dirty="0"/>
          </a:p>
        </p:txBody>
      </p:sp>
      <p:grpSp>
        <p:nvGrpSpPr>
          <p:cNvPr id="10" name="그룹 9"/>
          <p:cNvGrpSpPr/>
          <p:nvPr/>
        </p:nvGrpSpPr>
        <p:grpSpPr>
          <a:xfrm>
            <a:off x="476545" y="1864928"/>
            <a:ext cx="8460939" cy="708977"/>
            <a:chOff x="521551" y="1639903"/>
            <a:chExt cx="7232739" cy="708977"/>
          </a:xfrm>
        </p:grpSpPr>
        <p:sp>
          <p:nvSpPr>
            <p:cNvPr id="4" name="모서리가 둥근 직사각형 3"/>
            <p:cNvSpPr/>
            <p:nvPr/>
          </p:nvSpPr>
          <p:spPr>
            <a:xfrm>
              <a:off x="521551" y="1673805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7-58</a:t>
              </a:r>
              <a:endParaRPr lang="ko-KR" altLang="en-US" sz="14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71702" y="1639903"/>
              <a:ext cx="5882588" cy="7089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우수고객 </a:t>
              </a:r>
              <a:r>
                <a:rPr lang="ko-KR" altLang="en-US" sz="1600" dirty="0" err="1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뷰를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삭제하되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우수고객 </a:t>
              </a:r>
              <a:r>
                <a:rPr lang="ko-KR" altLang="en-US" sz="1600" dirty="0" err="1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뷰를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이용하는 다른 </a:t>
              </a:r>
              <a:r>
                <a:rPr lang="ko-KR" altLang="en-US" sz="1600" dirty="0" err="1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뷰가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존재하면 삭제가 </a:t>
              </a:r>
              <a:r>
                <a:rPr lang="en-US" altLang="ko-KR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/>
              </a:r>
              <a:br>
                <a:rPr lang="en-US" altLang="ko-KR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</a:b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수행되지 않도록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</p:grpSp>
      <p:pic>
        <p:nvPicPr>
          <p:cNvPr id="5" name="내용 개체 틀 4"/>
          <p:cNvPicPr>
            <a:picLocks noGrp="1" noChangeAspect="1"/>
          </p:cNvPicPr>
          <p:nvPr>
            <p:ph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0" t="74166" r="63535" b="6444"/>
          <a:stretch/>
        </p:blipFill>
        <p:spPr>
          <a:xfrm>
            <a:off x="2231740" y="2978950"/>
            <a:ext cx="4050450" cy="569595"/>
          </a:xfrm>
        </p:spPr>
      </p:pic>
      <p:sp>
        <p:nvSpPr>
          <p:cNvPr id="7" name="내용 개체 틀 2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err="1" smtClean="0"/>
              <a:t>뷰</a:t>
            </a:r>
            <a:r>
              <a:rPr lang="ko-KR" altLang="en-US" dirty="0" smtClean="0"/>
              <a:t> 삭제 </a:t>
            </a:r>
            <a:r>
              <a:rPr lang="en-US" altLang="ko-KR" dirty="0" smtClean="0"/>
              <a:t>: DROP VIEW </a:t>
            </a:r>
            <a:r>
              <a:rPr lang="ko-KR" altLang="en-US" dirty="0" smtClean="0"/>
              <a:t>문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24971476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02 SQL</a:t>
            </a:r>
            <a:r>
              <a:rPr lang="ko-KR" altLang="en-US" dirty="0"/>
              <a:t>를 이용한 데이터 정의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>
                <a:latin typeface="+mn-ea"/>
                <a:ea typeface="+mn-ea"/>
              </a:rPr>
              <a:t>테이블 생성 </a:t>
            </a:r>
            <a:r>
              <a:rPr lang="en-US" altLang="ko-KR" dirty="0">
                <a:latin typeface="+mn-ea"/>
                <a:ea typeface="+mn-ea"/>
              </a:rPr>
              <a:t>: CREATE TABLE </a:t>
            </a:r>
            <a:r>
              <a:rPr lang="ko-KR" altLang="en-US" dirty="0">
                <a:latin typeface="+mn-ea"/>
                <a:ea typeface="+mn-ea"/>
              </a:rPr>
              <a:t>문</a:t>
            </a:r>
            <a:endParaRPr lang="en-US" altLang="ko-KR" dirty="0">
              <a:latin typeface="+mn-ea"/>
              <a:ea typeface="+mn-ea"/>
            </a:endParaRPr>
          </a:p>
          <a:p>
            <a:pPr lvl="1">
              <a:lnSpc>
                <a:spcPct val="150000"/>
              </a:lnSpc>
            </a:pPr>
            <a:r>
              <a:rPr lang="ko-KR" altLang="en-US" smtClean="0">
                <a:latin typeface="+mn-ea"/>
                <a:ea typeface="+mn-ea"/>
              </a:rPr>
              <a:t>① </a:t>
            </a:r>
            <a:r>
              <a:rPr lang="en-US" altLang="ko-KR" smtClean="0">
                <a:latin typeface="+mn-ea"/>
                <a:ea typeface="+mn-ea"/>
              </a:rPr>
              <a:t>: </a:t>
            </a:r>
            <a:r>
              <a:rPr lang="ko-KR" altLang="en-US" smtClean="0">
                <a:latin typeface="+mn-ea"/>
                <a:ea typeface="+mn-ea"/>
              </a:rPr>
              <a:t>테이블을 </a:t>
            </a:r>
            <a:r>
              <a:rPr lang="ko-KR" altLang="en-US" dirty="0" smtClean="0">
                <a:latin typeface="+mn-ea"/>
                <a:ea typeface="+mn-ea"/>
              </a:rPr>
              <a:t>구성하는 각 속성의 이름</a:t>
            </a:r>
            <a:r>
              <a:rPr lang="en-US" altLang="ko-KR" dirty="0" smtClean="0">
                <a:latin typeface="+mn-ea"/>
                <a:ea typeface="+mn-ea"/>
              </a:rPr>
              <a:t>, </a:t>
            </a:r>
            <a:r>
              <a:rPr lang="ko-KR" altLang="en-US" dirty="0" smtClean="0">
                <a:latin typeface="+mn-ea"/>
                <a:ea typeface="+mn-ea"/>
              </a:rPr>
              <a:t>데이터 타입</a:t>
            </a:r>
            <a:r>
              <a:rPr lang="en-US" altLang="ko-KR" dirty="0" smtClean="0">
                <a:latin typeface="+mn-ea"/>
                <a:ea typeface="+mn-ea"/>
              </a:rPr>
              <a:t>, </a:t>
            </a:r>
            <a:r>
              <a:rPr lang="ko-KR" altLang="en-US" dirty="0" smtClean="0">
                <a:latin typeface="+mn-ea"/>
                <a:ea typeface="+mn-ea"/>
              </a:rPr>
              <a:t>기본 제약 사항 정의</a:t>
            </a:r>
            <a:endParaRPr lang="en-US" altLang="ko-KR" dirty="0" smtClean="0">
              <a:latin typeface="+mn-ea"/>
              <a:ea typeface="+mn-ea"/>
            </a:endParaRPr>
          </a:p>
          <a:p>
            <a:pPr lvl="1">
              <a:lnSpc>
                <a:spcPct val="150000"/>
              </a:lnSpc>
            </a:pPr>
            <a:r>
              <a:rPr lang="ko-KR" altLang="ko-KR" dirty="0" smtClean="0">
                <a:latin typeface="+mn-ea"/>
                <a:ea typeface="+mn-ea"/>
              </a:rPr>
              <a:t>②</a:t>
            </a:r>
            <a:r>
              <a:rPr lang="en-US" altLang="ko-KR" dirty="0" smtClean="0">
                <a:latin typeface="+mn-ea"/>
                <a:ea typeface="+mn-ea"/>
              </a:rPr>
              <a:t> : </a:t>
            </a:r>
            <a:r>
              <a:rPr lang="ko-KR" altLang="en-US" dirty="0" err="1" smtClean="0">
                <a:latin typeface="+mn-ea"/>
                <a:ea typeface="+mn-ea"/>
              </a:rPr>
              <a:t>기본키</a:t>
            </a:r>
            <a:r>
              <a:rPr lang="ko-KR" altLang="en-US" dirty="0" smtClean="0">
                <a:latin typeface="+mn-ea"/>
                <a:ea typeface="+mn-ea"/>
              </a:rPr>
              <a:t> 정의</a:t>
            </a:r>
            <a:endParaRPr lang="en-US" altLang="ko-KR" dirty="0" smtClean="0">
              <a:latin typeface="+mn-ea"/>
              <a:ea typeface="+mn-ea"/>
            </a:endParaRPr>
          </a:p>
          <a:p>
            <a:pPr lvl="1">
              <a:lnSpc>
                <a:spcPct val="150000"/>
              </a:lnSpc>
            </a:pPr>
            <a:r>
              <a:rPr lang="ko-KR" altLang="ko-KR" dirty="0" smtClean="0">
                <a:latin typeface="+mn-ea"/>
                <a:ea typeface="+mn-ea"/>
              </a:rPr>
              <a:t>③</a:t>
            </a:r>
            <a:r>
              <a:rPr lang="en-US" altLang="ko-KR" dirty="0" smtClean="0">
                <a:latin typeface="+mn-ea"/>
                <a:ea typeface="+mn-ea"/>
              </a:rPr>
              <a:t> : </a:t>
            </a:r>
            <a:r>
              <a:rPr lang="ko-KR" altLang="en-US" dirty="0" smtClean="0">
                <a:latin typeface="+mn-ea"/>
                <a:ea typeface="+mn-ea"/>
              </a:rPr>
              <a:t>대체키 정의</a:t>
            </a:r>
            <a:endParaRPr lang="en-US" altLang="ko-KR" dirty="0" smtClean="0">
              <a:latin typeface="+mn-ea"/>
              <a:ea typeface="+mn-ea"/>
            </a:endParaRPr>
          </a:p>
          <a:p>
            <a:pPr lvl="1">
              <a:lnSpc>
                <a:spcPct val="150000"/>
              </a:lnSpc>
            </a:pPr>
            <a:r>
              <a:rPr lang="ko-KR" altLang="ko-KR" dirty="0" smtClean="0">
                <a:latin typeface="+mn-ea"/>
                <a:ea typeface="+mn-ea"/>
              </a:rPr>
              <a:t>④</a:t>
            </a:r>
            <a:r>
              <a:rPr lang="en-US" altLang="ko-KR" dirty="0" smtClean="0">
                <a:latin typeface="+mn-ea"/>
                <a:ea typeface="+mn-ea"/>
              </a:rPr>
              <a:t> : </a:t>
            </a:r>
            <a:r>
              <a:rPr lang="ko-KR" altLang="en-US" dirty="0" err="1" smtClean="0">
                <a:latin typeface="+mn-ea"/>
                <a:ea typeface="+mn-ea"/>
              </a:rPr>
              <a:t>외래키</a:t>
            </a:r>
            <a:r>
              <a:rPr lang="ko-KR" altLang="en-US" dirty="0" smtClean="0">
                <a:latin typeface="+mn-ea"/>
                <a:ea typeface="+mn-ea"/>
              </a:rPr>
              <a:t> 정의</a:t>
            </a:r>
            <a:endParaRPr lang="en-US" altLang="ko-KR" dirty="0" smtClean="0">
              <a:latin typeface="+mn-ea"/>
              <a:ea typeface="+mn-ea"/>
            </a:endParaRPr>
          </a:p>
          <a:p>
            <a:pPr lvl="1">
              <a:lnSpc>
                <a:spcPct val="150000"/>
              </a:lnSpc>
            </a:pPr>
            <a:r>
              <a:rPr lang="ko-KR" altLang="ko-KR" dirty="0" smtClean="0">
                <a:latin typeface="+mn-ea"/>
                <a:ea typeface="+mn-ea"/>
              </a:rPr>
              <a:t>⑤</a:t>
            </a:r>
            <a:r>
              <a:rPr lang="en-US" altLang="ko-KR" dirty="0" smtClean="0">
                <a:latin typeface="+mn-ea"/>
                <a:ea typeface="+mn-ea"/>
              </a:rPr>
              <a:t> : </a:t>
            </a:r>
            <a:r>
              <a:rPr lang="ko-KR" altLang="en-US" dirty="0" smtClean="0">
                <a:latin typeface="+mn-ea"/>
                <a:ea typeface="+mn-ea"/>
              </a:rPr>
              <a:t>데이터 </a:t>
            </a:r>
            <a:r>
              <a:rPr lang="ko-KR" altLang="en-US" dirty="0" err="1" smtClean="0">
                <a:latin typeface="+mn-ea"/>
                <a:ea typeface="+mn-ea"/>
              </a:rPr>
              <a:t>무결성을</a:t>
            </a:r>
            <a:r>
              <a:rPr lang="ko-KR" altLang="en-US" dirty="0" smtClean="0">
                <a:latin typeface="+mn-ea"/>
                <a:ea typeface="+mn-ea"/>
              </a:rPr>
              <a:t> 위한 제약조건 정의</a:t>
            </a:r>
            <a:endParaRPr lang="ko-KR" altLang="en-US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91673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05 </a:t>
            </a:r>
            <a:r>
              <a:rPr lang="ko-KR" altLang="en-US" dirty="0"/>
              <a:t>삽입 </a:t>
            </a:r>
            <a:r>
              <a:rPr lang="en-US" altLang="ko-KR" dirty="0"/>
              <a:t>SQL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>
          <a:xfrm>
            <a:off x="116505" y="1052735"/>
            <a:ext cx="8964612" cy="554370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ko-KR" altLang="en-US" dirty="0" smtClean="0"/>
              <a:t>삽입 </a:t>
            </a:r>
            <a:r>
              <a:rPr lang="en-US" altLang="ko-KR" dirty="0" smtClean="0"/>
              <a:t>SQL</a:t>
            </a:r>
            <a:r>
              <a:rPr lang="ko-KR" altLang="en-US" dirty="0" smtClean="0"/>
              <a:t>의 개념과 특징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삽입 </a:t>
            </a:r>
            <a:r>
              <a:rPr lang="en-US" altLang="ko-KR" dirty="0" smtClean="0"/>
              <a:t>SQL(ESQL; Embedded SQL)</a:t>
            </a:r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프로그래밍</a:t>
            </a:r>
            <a:r>
              <a:rPr lang="en-US" altLang="ko-KR" dirty="0" smtClean="0"/>
              <a:t> </a:t>
            </a:r>
            <a:r>
              <a:rPr lang="ko-KR" altLang="en-US" dirty="0" smtClean="0"/>
              <a:t>언어로 작성된 응용</a:t>
            </a:r>
            <a:r>
              <a:rPr lang="en-US" altLang="ko-KR" dirty="0" smtClean="0"/>
              <a:t> </a:t>
            </a:r>
            <a:r>
              <a:rPr lang="ko-KR" altLang="en-US" dirty="0" smtClean="0"/>
              <a:t>프로그램 안에 삽입하여 사용하는 </a:t>
            </a:r>
            <a:r>
              <a:rPr lang="en-US" altLang="ko-KR" dirty="0" smtClean="0"/>
              <a:t>SQL </a:t>
            </a:r>
            <a:r>
              <a:rPr lang="ko-KR" altLang="en-US" dirty="0" smtClean="0"/>
              <a:t>문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주요 특징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프로그램 안에서 일반 명령문이 위치할 수 있는 곳이면 어디든 삽입 가능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일반 명령문과 구별하기 위해 삽입 </a:t>
            </a:r>
            <a:r>
              <a:rPr lang="en-US" altLang="ko-KR" dirty="0" smtClean="0"/>
              <a:t>SQL </a:t>
            </a:r>
            <a:r>
              <a:rPr lang="ko-KR" altLang="en-US" dirty="0" smtClean="0"/>
              <a:t>문 앞에 </a:t>
            </a:r>
            <a:r>
              <a:rPr lang="en-US" altLang="ko-KR" dirty="0" smtClean="0"/>
              <a:t>EXEC SQL</a:t>
            </a:r>
            <a:r>
              <a:rPr lang="ko-KR" altLang="en-US" dirty="0" smtClean="0"/>
              <a:t>을 붙임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프로그램에 선언된 일반 변수를 삽입</a:t>
            </a:r>
            <a:r>
              <a:rPr lang="en-US" altLang="ko-KR" dirty="0" smtClean="0"/>
              <a:t> SQL</a:t>
            </a:r>
            <a:r>
              <a:rPr lang="ko-KR" altLang="en-US" dirty="0"/>
              <a:t> </a:t>
            </a:r>
            <a:r>
              <a:rPr lang="ko-KR" altLang="en-US" dirty="0" smtClean="0"/>
              <a:t>문에서 사용할 때는 이름 앞에 콜론</a:t>
            </a:r>
            <a:r>
              <a:rPr lang="en-US" altLang="ko-KR" dirty="0" smtClean="0"/>
              <a:t>(</a:t>
            </a:r>
            <a:r>
              <a:rPr lang="en-US" altLang="ko-KR" dirty="0" smtClean="0">
                <a:sym typeface="Wingdings" panose="05000000000000000000" pitchFamily="2" charset="2"/>
              </a:rPr>
              <a:t>:)</a:t>
            </a:r>
            <a:r>
              <a:rPr lang="ko-KR" altLang="en-US" dirty="0" smtClean="0">
                <a:sym typeface="Wingdings" panose="05000000000000000000" pitchFamily="2" charset="2"/>
              </a:rPr>
              <a:t>을 붙여서 구분함</a:t>
            </a:r>
            <a:endParaRPr lang="en-US" altLang="ko-KR" dirty="0" smtClean="0">
              <a:sym typeface="Wingdings" panose="05000000000000000000" pitchFamily="2" charset="2"/>
            </a:endParaRPr>
          </a:p>
          <a:p>
            <a:pPr lvl="1">
              <a:lnSpc>
                <a:spcPct val="150000"/>
              </a:lnSpc>
            </a:pPr>
            <a:r>
              <a:rPr lang="ko-KR" altLang="en-US" dirty="0" smtClean="0">
                <a:sym typeface="Wingdings" panose="05000000000000000000" pitchFamily="2" charset="2"/>
              </a:rPr>
              <a:t>커서</a:t>
            </a:r>
            <a:r>
              <a:rPr lang="en-US" altLang="ko-KR" dirty="0" smtClean="0">
                <a:sym typeface="Wingdings" panose="05000000000000000000" pitchFamily="2" charset="2"/>
              </a:rPr>
              <a:t>(cursor)</a:t>
            </a:r>
          </a:p>
          <a:p>
            <a:pPr lvl="2">
              <a:lnSpc>
                <a:spcPct val="150000"/>
              </a:lnSpc>
            </a:pPr>
            <a:r>
              <a:rPr lang="ko-KR" altLang="en-US" dirty="0" smtClean="0">
                <a:sym typeface="Wingdings" panose="05000000000000000000" pitchFamily="2" charset="2"/>
              </a:rPr>
              <a:t>수행</a:t>
            </a:r>
            <a:r>
              <a:rPr lang="en-US" altLang="ko-KR" dirty="0" smtClean="0">
                <a:sym typeface="Wingdings" panose="05000000000000000000" pitchFamily="2" charset="2"/>
              </a:rPr>
              <a:t> </a:t>
            </a:r>
            <a:r>
              <a:rPr lang="ko-KR" altLang="en-US" dirty="0" smtClean="0">
                <a:sym typeface="Wingdings" panose="05000000000000000000" pitchFamily="2" charset="2"/>
              </a:rPr>
              <a:t>결과로 반환된 여러 행을 한 번에 하나씩 가리키는 포인터</a:t>
            </a:r>
            <a:endParaRPr lang="en-US" altLang="ko-KR" dirty="0" smtClean="0">
              <a:sym typeface="Wingdings" panose="05000000000000000000" pitchFamily="2" charset="2"/>
            </a:endParaRPr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결과로 여러 개의 행을 반환하는 </a:t>
            </a:r>
            <a:r>
              <a:rPr lang="en-US" altLang="ko-KR" dirty="0" smtClean="0"/>
              <a:t>SELECT </a:t>
            </a:r>
            <a:r>
              <a:rPr lang="ko-KR" altLang="en-US" dirty="0" smtClean="0"/>
              <a:t>문을 프로그램에서 사용할 때 필요함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3037023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05 </a:t>
            </a:r>
            <a:r>
              <a:rPr lang="ko-KR" altLang="en-US" dirty="0"/>
              <a:t>삽입 </a:t>
            </a:r>
            <a:r>
              <a:rPr lang="en-US" altLang="ko-KR" dirty="0"/>
              <a:t>SQL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>
          <a:xfrm>
            <a:off x="179388" y="1052735"/>
            <a:ext cx="8848107" cy="5543705"/>
          </a:xfrm>
        </p:spPr>
        <p:txBody>
          <a:bodyPr/>
          <a:lstStyle/>
          <a:p>
            <a:r>
              <a:rPr lang="ko-KR" altLang="en-US" dirty="0" smtClean="0"/>
              <a:t>삽입 </a:t>
            </a:r>
            <a:r>
              <a:rPr lang="en-US" altLang="ko-KR" dirty="0" smtClean="0"/>
              <a:t>SQL </a:t>
            </a:r>
            <a:r>
              <a:rPr lang="ko-KR" altLang="en-US" dirty="0" smtClean="0"/>
              <a:t>문에서 사용할 변수 선언 방법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en-US" altLang="ko-KR" dirty="0" smtClean="0"/>
              <a:t>BEGIN DECLARE SECTION</a:t>
            </a:r>
            <a:r>
              <a:rPr lang="ko-KR" altLang="en-US" dirty="0" smtClean="0"/>
              <a:t>과 </a:t>
            </a:r>
            <a:r>
              <a:rPr lang="en-US" altLang="ko-KR" dirty="0" smtClean="0"/>
              <a:t>END </a:t>
            </a:r>
            <a:r>
              <a:rPr lang="en-US" altLang="ko-KR" dirty="0"/>
              <a:t>DECLARE </a:t>
            </a:r>
            <a:r>
              <a:rPr lang="en-US" altLang="ko-KR" dirty="0" smtClean="0"/>
              <a:t>SECTION </a:t>
            </a:r>
            <a:r>
              <a:rPr lang="ko-KR" altLang="en-US" dirty="0" smtClean="0"/>
              <a:t>사이에 선언</a:t>
            </a:r>
            <a:endParaRPr lang="en-US" altLang="ko-KR" dirty="0" smtClean="0"/>
          </a:p>
          <a:p>
            <a:pPr lvl="8"/>
            <a:endParaRPr lang="en-US" altLang="ko-KR" sz="1050" dirty="0" smtClean="0"/>
          </a:p>
          <a:p>
            <a:r>
              <a:rPr lang="ko-KR" altLang="en-US" dirty="0" smtClean="0"/>
              <a:t>커서가 </a:t>
            </a:r>
            <a:r>
              <a:rPr lang="ko-KR" altLang="en-US" dirty="0"/>
              <a:t>필요 없는 삽입 </a:t>
            </a:r>
            <a:r>
              <a:rPr lang="en-US" altLang="ko-KR" dirty="0"/>
              <a:t>SQL</a:t>
            </a:r>
          </a:p>
          <a:p>
            <a:pPr lvl="1">
              <a:lnSpc>
                <a:spcPct val="150000"/>
              </a:lnSpc>
            </a:pPr>
            <a:r>
              <a:rPr lang="en-US" altLang="ko-KR" dirty="0"/>
              <a:t>CREATE TABLE </a:t>
            </a:r>
            <a:r>
              <a:rPr lang="ko-KR" altLang="en-US" dirty="0"/>
              <a:t>문</a:t>
            </a:r>
            <a:r>
              <a:rPr lang="en-US" altLang="ko-KR" dirty="0"/>
              <a:t>, INSERT </a:t>
            </a:r>
            <a:r>
              <a:rPr lang="ko-KR" altLang="en-US" dirty="0"/>
              <a:t>문</a:t>
            </a:r>
            <a:r>
              <a:rPr lang="en-US" altLang="ko-KR" dirty="0"/>
              <a:t>, DELETE </a:t>
            </a:r>
            <a:r>
              <a:rPr lang="ko-KR" altLang="en-US" dirty="0"/>
              <a:t>문</a:t>
            </a:r>
            <a:r>
              <a:rPr lang="en-US" altLang="ko-KR" dirty="0"/>
              <a:t>, UPDATE </a:t>
            </a:r>
            <a:r>
              <a:rPr lang="ko-KR" altLang="en-US" dirty="0"/>
              <a:t>문</a:t>
            </a:r>
            <a:endParaRPr lang="en-US" altLang="ko-KR" dirty="0"/>
          </a:p>
          <a:p>
            <a:pPr lvl="1">
              <a:lnSpc>
                <a:spcPct val="150000"/>
              </a:lnSpc>
            </a:pPr>
            <a:r>
              <a:rPr lang="ko-KR" altLang="en-US" dirty="0"/>
              <a:t>결과로 행 하나만 반환하는 </a:t>
            </a:r>
            <a:r>
              <a:rPr lang="en-US" altLang="ko-KR" dirty="0"/>
              <a:t>SELECT </a:t>
            </a:r>
            <a:r>
              <a:rPr lang="ko-KR" altLang="en-US" dirty="0" smtClean="0"/>
              <a:t>문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890455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05 </a:t>
            </a:r>
            <a:r>
              <a:rPr lang="ko-KR" altLang="en-US" dirty="0"/>
              <a:t>삽입 </a:t>
            </a:r>
            <a:r>
              <a:rPr lang="en-US" altLang="ko-KR" dirty="0"/>
              <a:t>SQL</a:t>
            </a:r>
            <a:endParaRPr lang="ko-KR" altLang="en-US" dirty="0"/>
          </a:p>
        </p:txBody>
      </p:sp>
      <p:pic>
        <p:nvPicPr>
          <p:cNvPr id="5" name="내용 개체 틀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933151"/>
            <a:ext cx="6506043" cy="584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471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ko-KR" altLang="en-US"/>
              <a:t>커서가 필요 없는 삽입 </a:t>
            </a:r>
            <a:r>
              <a:rPr lang="en-US" altLang="ko-KR"/>
              <a:t>SQL</a:t>
            </a:r>
          </a:p>
          <a:p>
            <a:pPr lvl="1"/>
            <a:r>
              <a:rPr lang="en-US" altLang="ko-KR"/>
              <a:t>① : </a:t>
            </a:r>
            <a:r>
              <a:rPr lang="ko-KR" altLang="en-US"/>
              <a:t>삽입 </a:t>
            </a:r>
            <a:r>
              <a:rPr lang="en-US" altLang="ko-KR"/>
              <a:t>SQL </a:t>
            </a:r>
            <a:r>
              <a:rPr lang="ko-KR" altLang="en-US"/>
              <a:t>문에서 사용할 변수 선언</a:t>
            </a:r>
          </a:p>
          <a:p>
            <a:pPr lvl="2"/>
            <a:r>
              <a:rPr lang="ko-KR" altLang="en-US"/>
              <a:t>테이블 내에 대응되는 속성과 같은 타입으로 변수의 데이터 타입을 선언</a:t>
            </a:r>
          </a:p>
          <a:p>
            <a:pPr lvl="2"/>
            <a:r>
              <a:rPr lang="ko-KR" altLang="en-US"/>
              <a:t>문자열의 끝을 표시하는 널 문자</a:t>
            </a:r>
            <a:r>
              <a:rPr lang="en-US" altLang="ko-KR"/>
              <a:t>(‘\0’)</a:t>
            </a:r>
            <a:r>
              <a:rPr lang="ko-KR" altLang="en-US"/>
              <a:t>을 포함할 수 있도록 변수 선언 시 대응되는 속성의 문자열 길이 보다 한 개 더 길게 선언 </a:t>
            </a:r>
          </a:p>
          <a:p>
            <a:pPr lvl="1"/>
            <a:r>
              <a:rPr lang="ko-KR" altLang="en-US"/>
              <a:t>② </a:t>
            </a:r>
            <a:r>
              <a:rPr lang="en-US" altLang="ko-KR"/>
              <a:t>: </a:t>
            </a:r>
            <a:r>
              <a:rPr lang="ko-KR" altLang="en-US"/>
              <a:t>검색하고자 하는 제품의 제품번호를 사용자로부터 입력받는 부분</a:t>
            </a:r>
          </a:p>
          <a:p>
            <a:pPr lvl="1"/>
            <a:r>
              <a:rPr lang="ko-KR" altLang="en-US"/>
              <a:t>③ </a:t>
            </a:r>
            <a:r>
              <a:rPr lang="en-US" altLang="ko-KR"/>
              <a:t>: </a:t>
            </a:r>
            <a:r>
              <a:rPr lang="ko-KR" altLang="en-US"/>
              <a:t>제품 테이블에서 사용자가 입력한 제품번호에 해당하는 제품명과 </a:t>
            </a:r>
            <a:br>
              <a:rPr lang="ko-KR" altLang="en-US"/>
            </a:br>
            <a:r>
              <a:rPr lang="ko-KR" altLang="en-US"/>
              <a:t>단가를 검색하여 대응되는 각각의 변수에 저장하는 삽입 </a:t>
            </a:r>
            <a:r>
              <a:rPr lang="en-US" altLang="ko-KR"/>
              <a:t>SQL </a:t>
            </a:r>
            <a:r>
              <a:rPr lang="ko-KR" altLang="en-US" smtClean="0"/>
              <a:t>문</a:t>
            </a:r>
            <a:endParaRPr lang="en-US" altLang="ko-KR" smtClean="0"/>
          </a:p>
          <a:p>
            <a:pPr lvl="1"/>
            <a:endParaRPr lang="ko-KR" altLang="en-US"/>
          </a:p>
          <a:p>
            <a:r>
              <a:rPr lang="ko-KR" altLang="en-US"/>
              <a:t>변수는 </a:t>
            </a:r>
            <a:r>
              <a:rPr lang="en-US" altLang="ko-KR"/>
              <a:t>INTO </a:t>
            </a:r>
            <a:r>
              <a:rPr lang="ko-KR" altLang="en-US"/>
              <a:t>키워드 다음에 차례대로 나열</a:t>
            </a:r>
          </a:p>
          <a:p>
            <a:pPr lvl="1"/>
            <a:r>
              <a:rPr lang="ko-KR" altLang="en-US"/>
              <a:t>④ </a:t>
            </a:r>
            <a:r>
              <a:rPr lang="en-US" altLang="ko-KR"/>
              <a:t>: </a:t>
            </a:r>
            <a:r>
              <a:rPr lang="ko-KR" altLang="en-US"/>
              <a:t>검색된 제품명과 단가를 화면에 출력</a:t>
            </a:r>
          </a:p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6771990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05 </a:t>
            </a:r>
            <a:r>
              <a:rPr lang="ko-KR" altLang="en-US" dirty="0"/>
              <a:t>삽입 </a:t>
            </a:r>
            <a:r>
              <a:rPr lang="en-US" altLang="ko-KR" dirty="0"/>
              <a:t>SQL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 smtClean="0"/>
              <a:t>커서가 필요한 삽입 </a:t>
            </a:r>
            <a:r>
              <a:rPr lang="en-US" altLang="ko-KR" dirty="0" smtClean="0"/>
              <a:t>SQL</a:t>
            </a:r>
          </a:p>
          <a:p>
            <a:pPr lvl="1"/>
            <a:r>
              <a:rPr lang="ko-KR" altLang="en-US" dirty="0" smtClean="0"/>
              <a:t>커서를 선언하는 삽입 </a:t>
            </a:r>
            <a:r>
              <a:rPr lang="en-US" altLang="ko-KR" dirty="0" smtClean="0"/>
              <a:t>SQL </a:t>
            </a:r>
            <a:r>
              <a:rPr lang="ko-KR" altLang="en-US" dirty="0" smtClean="0"/>
              <a:t>문</a:t>
            </a:r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sz="3200" dirty="0"/>
          </a:p>
          <a:p>
            <a:pPr lvl="1"/>
            <a:endParaRPr lang="en-US" altLang="ko-KR" dirty="0" smtClean="0"/>
          </a:p>
          <a:p>
            <a:pPr lvl="3"/>
            <a:endParaRPr lang="en-US" altLang="ko-KR" dirty="0" smtClean="0"/>
          </a:p>
          <a:p>
            <a:pPr lvl="1"/>
            <a:r>
              <a:rPr lang="ko-KR" altLang="en-US" dirty="0" smtClean="0"/>
              <a:t>커서에 연결된 </a:t>
            </a:r>
            <a:r>
              <a:rPr lang="en-US" altLang="ko-KR" dirty="0" smtClean="0"/>
              <a:t>SELECT </a:t>
            </a:r>
            <a:r>
              <a:rPr lang="ko-KR" altLang="en-US" dirty="0" smtClean="0"/>
              <a:t>문을 실행하는 삽입 </a:t>
            </a:r>
            <a:r>
              <a:rPr lang="en-US" altLang="ko-KR" dirty="0" smtClean="0"/>
              <a:t>SQL </a:t>
            </a:r>
            <a:r>
              <a:rPr lang="ko-KR" altLang="en-US" dirty="0" smtClean="0"/>
              <a:t>문</a:t>
            </a:r>
            <a:endParaRPr lang="ko-KR" altLang="en-US" dirty="0"/>
          </a:p>
        </p:txBody>
      </p:sp>
      <p:grpSp>
        <p:nvGrpSpPr>
          <p:cNvPr id="4" name="그룹 3"/>
          <p:cNvGrpSpPr/>
          <p:nvPr/>
        </p:nvGrpSpPr>
        <p:grpSpPr>
          <a:xfrm>
            <a:off x="757949" y="2123855"/>
            <a:ext cx="7459603" cy="770884"/>
            <a:chOff x="726934" y="3789040"/>
            <a:chExt cx="7459603" cy="770884"/>
          </a:xfrm>
        </p:grpSpPr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6934" y="3844032"/>
              <a:ext cx="7459603" cy="715892"/>
            </a:xfrm>
            <a:prstGeom prst="rect">
              <a:avLst/>
            </a:prstGeom>
          </p:spPr>
        </p:pic>
        <p:sp>
          <p:nvSpPr>
            <p:cNvPr id="6" name="모서리가 둥근 직사각형 5"/>
            <p:cNvSpPr/>
            <p:nvPr/>
          </p:nvSpPr>
          <p:spPr>
            <a:xfrm>
              <a:off x="866523" y="3789040"/>
              <a:ext cx="7155796" cy="713538"/>
            </a:xfrm>
            <a:prstGeom prst="roundRect">
              <a:avLst>
                <a:gd name="adj" fmla="val 6179"/>
              </a:avLst>
            </a:prstGeom>
            <a:no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538" y="2978950"/>
            <a:ext cx="5384652" cy="1032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그룹 7"/>
          <p:cNvGrpSpPr/>
          <p:nvPr/>
        </p:nvGrpSpPr>
        <p:grpSpPr>
          <a:xfrm>
            <a:off x="779369" y="4599130"/>
            <a:ext cx="7359499" cy="879967"/>
            <a:chOff x="736039" y="3774141"/>
            <a:chExt cx="7359499" cy="879967"/>
          </a:xfrm>
        </p:grpSpPr>
        <p:pic>
          <p:nvPicPr>
            <p:cNvPr id="9" name="그림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6039" y="3774141"/>
              <a:ext cx="7359499" cy="879967"/>
            </a:xfrm>
            <a:prstGeom prst="rect">
              <a:avLst/>
            </a:prstGeom>
          </p:spPr>
        </p:pic>
        <p:sp>
          <p:nvSpPr>
            <p:cNvPr id="10" name="모서리가 둥근 직사각형 9"/>
            <p:cNvSpPr/>
            <p:nvPr/>
          </p:nvSpPr>
          <p:spPr>
            <a:xfrm>
              <a:off x="866523" y="3789040"/>
              <a:ext cx="7155796" cy="713538"/>
            </a:xfrm>
            <a:prstGeom prst="roundRect">
              <a:avLst>
                <a:gd name="adj" fmla="val 6179"/>
              </a:avLst>
            </a:prstGeom>
            <a:no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590" y="5454225"/>
            <a:ext cx="3767199" cy="80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4387731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내용 개체 틀 11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/>
              <a:t>커서가 필요한 삽입 </a:t>
            </a:r>
            <a:r>
              <a:rPr lang="en-US" altLang="ko-KR" dirty="0"/>
              <a:t>SQL</a:t>
            </a:r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커서를 이동시키는 삽입 </a:t>
            </a:r>
            <a:r>
              <a:rPr lang="en-US" altLang="ko-KR" dirty="0" smtClean="0"/>
              <a:t>SQL </a:t>
            </a:r>
            <a:r>
              <a:rPr lang="ko-KR" altLang="en-US" dirty="0" smtClean="0"/>
              <a:t>문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커서를 이동하여 처리할 다음 행을 가리키도록 하고 커서가 가리키는 행으로부터 속성 값을 가져와 변수에 저장시킴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결과 테이블에는 여러 행이 존재하므로 </a:t>
            </a:r>
            <a:r>
              <a:rPr lang="en-US" altLang="ko-KR" dirty="0" smtClean="0"/>
              <a:t>FETCH </a:t>
            </a:r>
            <a:r>
              <a:rPr lang="ko-KR" altLang="en-US" dirty="0" smtClean="0"/>
              <a:t>문은 여러 번 수행해야 함</a:t>
            </a:r>
            <a:endParaRPr lang="en-US" altLang="ko-KR" dirty="0" smtClean="0"/>
          </a:p>
          <a:p>
            <a:pPr lvl="3">
              <a:lnSpc>
                <a:spcPct val="150000"/>
              </a:lnSpc>
            </a:pPr>
            <a:r>
              <a:rPr lang="en-US" altLang="ko-KR" dirty="0" smtClean="0"/>
              <a:t>for</a:t>
            </a:r>
            <a:r>
              <a:rPr lang="en-US" altLang="ko-KR" dirty="0"/>
              <a:t>,</a:t>
            </a:r>
            <a:r>
              <a:rPr lang="ko-KR" altLang="en-US" dirty="0" smtClean="0"/>
              <a:t> </a:t>
            </a:r>
            <a:r>
              <a:rPr lang="en-US" altLang="ko-KR" dirty="0" smtClean="0"/>
              <a:t>while </a:t>
            </a:r>
            <a:r>
              <a:rPr lang="ko-KR" altLang="en-US" dirty="0" smtClean="0"/>
              <a:t>문과 같은 반복문과 함께 사용</a:t>
            </a:r>
            <a:endParaRPr lang="en-US" altLang="ko-KR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05 </a:t>
            </a:r>
            <a:r>
              <a:rPr lang="ko-KR" altLang="en-US" dirty="0"/>
              <a:t>삽입 </a:t>
            </a:r>
            <a:r>
              <a:rPr lang="en-US" altLang="ko-KR" dirty="0"/>
              <a:t>SQL</a:t>
            </a:r>
            <a:endParaRPr lang="ko-KR" altLang="en-US" dirty="0"/>
          </a:p>
        </p:txBody>
      </p:sp>
      <p:grpSp>
        <p:nvGrpSpPr>
          <p:cNvPr id="26" name="그룹 25"/>
          <p:cNvGrpSpPr/>
          <p:nvPr/>
        </p:nvGrpSpPr>
        <p:grpSpPr>
          <a:xfrm>
            <a:off x="757949" y="3973255"/>
            <a:ext cx="7380919" cy="940910"/>
            <a:chOff x="702304" y="3724448"/>
            <a:chExt cx="7380919" cy="940910"/>
          </a:xfrm>
        </p:grpSpPr>
        <p:pic>
          <p:nvPicPr>
            <p:cNvPr id="27" name="그림 2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304" y="3724448"/>
              <a:ext cx="7380919" cy="940910"/>
            </a:xfrm>
            <a:prstGeom prst="rect">
              <a:avLst/>
            </a:prstGeom>
          </p:spPr>
        </p:pic>
        <p:sp>
          <p:nvSpPr>
            <p:cNvPr id="28" name="모서리가 둥근 직사각형 27"/>
            <p:cNvSpPr/>
            <p:nvPr/>
          </p:nvSpPr>
          <p:spPr>
            <a:xfrm>
              <a:off x="866523" y="3789040"/>
              <a:ext cx="7155796" cy="713538"/>
            </a:xfrm>
            <a:prstGeom prst="roundRect">
              <a:avLst>
                <a:gd name="adj" fmla="val 6179"/>
              </a:avLst>
            </a:prstGeom>
            <a:no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168" y="4914165"/>
            <a:ext cx="5751120" cy="67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4196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내용 개체 틀 11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/>
              <a:t>커서가 필요한 삽입 </a:t>
            </a:r>
            <a:r>
              <a:rPr lang="en-US" altLang="ko-KR" dirty="0"/>
              <a:t>SQL</a:t>
            </a:r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커서의 사용을 종료하는 삽입 </a:t>
            </a:r>
            <a:r>
              <a:rPr lang="en-US" altLang="ko-KR" dirty="0" smtClean="0"/>
              <a:t>SQL </a:t>
            </a:r>
            <a:r>
              <a:rPr lang="ko-KR" altLang="en-US" dirty="0" smtClean="0"/>
              <a:t>문</a:t>
            </a:r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05 </a:t>
            </a:r>
            <a:r>
              <a:rPr lang="ko-KR" altLang="en-US" dirty="0"/>
              <a:t>삽입 </a:t>
            </a:r>
            <a:r>
              <a:rPr lang="en-US" altLang="ko-KR" dirty="0"/>
              <a:t>SQL</a:t>
            </a:r>
            <a:endParaRPr lang="ko-KR" altLang="en-US" dirty="0"/>
          </a:p>
        </p:txBody>
      </p:sp>
      <p:grpSp>
        <p:nvGrpSpPr>
          <p:cNvPr id="17" name="그룹 16"/>
          <p:cNvGrpSpPr/>
          <p:nvPr/>
        </p:nvGrpSpPr>
        <p:grpSpPr>
          <a:xfrm>
            <a:off x="833571" y="2348880"/>
            <a:ext cx="7530902" cy="990110"/>
            <a:chOff x="842817" y="3715468"/>
            <a:chExt cx="7530902" cy="990110"/>
          </a:xfrm>
        </p:grpSpPr>
        <p:pic>
          <p:nvPicPr>
            <p:cNvPr id="18" name="그림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2817" y="3715468"/>
              <a:ext cx="7530902" cy="990110"/>
            </a:xfrm>
            <a:prstGeom prst="rect">
              <a:avLst/>
            </a:prstGeom>
          </p:spPr>
        </p:pic>
        <p:sp>
          <p:nvSpPr>
            <p:cNvPr id="19" name="모서리가 둥근 직사각형 18"/>
            <p:cNvSpPr/>
            <p:nvPr/>
          </p:nvSpPr>
          <p:spPr>
            <a:xfrm>
              <a:off x="866523" y="3789040"/>
              <a:ext cx="7155796" cy="713538"/>
            </a:xfrm>
            <a:prstGeom prst="roundRect">
              <a:avLst>
                <a:gd name="adj" fmla="val 6179"/>
              </a:avLst>
            </a:prstGeom>
            <a:no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0" y="3474005"/>
            <a:ext cx="4168836" cy="614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7166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41504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02 SQL</a:t>
            </a:r>
            <a:r>
              <a:rPr lang="ko-KR" altLang="en-US" dirty="0"/>
              <a:t>를 이용한 데이터 정의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/>
              <a:t>테이블 생성 </a:t>
            </a:r>
            <a:r>
              <a:rPr lang="en-US" altLang="ko-KR" dirty="0"/>
              <a:t>: CREATE TABLE </a:t>
            </a:r>
            <a:r>
              <a:rPr lang="ko-KR" altLang="en-US" dirty="0"/>
              <a:t>문</a:t>
            </a:r>
            <a:endParaRPr lang="en-US" altLang="ko-KR" dirty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속성의 정의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테이블을 구성하는 각 속성의 데이터 타입을 선택한 다음 널 값 허용 여부와 기본 값 필요 여부를 결정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en-US" altLang="ko-KR" dirty="0" smtClean="0"/>
              <a:t>NOT NULL</a:t>
            </a:r>
          </a:p>
          <a:p>
            <a:pPr lvl="3">
              <a:lnSpc>
                <a:spcPct val="150000"/>
              </a:lnSpc>
            </a:pPr>
            <a:r>
              <a:rPr lang="ko-KR" altLang="en-US" dirty="0" smtClean="0"/>
              <a:t>속성이 널 값을 허용하지 않음을 의미하는 키워드</a:t>
            </a:r>
            <a:endParaRPr lang="en-US" altLang="ko-KR" dirty="0" smtClean="0"/>
          </a:p>
          <a:p>
            <a:pPr lvl="3">
              <a:lnSpc>
                <a:spcPct val="150000"/>
              </a:lnSpc>
            </a:pPr>
            <a:r>
              <a:rPr lang="ko-KR" altLang="en-US" dirty="0" smtClean="0"/>
              <a:t>예</a:t>
            </a:r>
            <a:r>
              <a:rPr lang="en-US" altLang="ko-KR" dirty="0" smtClean="0"/>
              <a:t>) </a:t>
            </a:r>
            <a:r>
              <a:rPr lang="ko-KR" altLang="en-US" dirty="0" smtClean="0"/>
              <a:t>고객아이디  </a:t>
            </a:r>
            <a:r>
              <a:rPr lang="en-US" altLang="ko-KR" dirty="0" smtClean="0"/>
              <a:t>VARCHAR(20)  NOT NULL</a:t>
            </a:r>
          </a:p>
          <a:p>
            <a:pPr lvl="2">
              <a:lnSpc>
                <a:spcPct val="150000"/>
              </a:lnSpc>
            </a:pPr>
            <a:r>
              <a:rPr lang="en-US" altLang="ko-KR" dirty="0" smtClean="0"/>
              <a:t>DEFAULT</a:t>
            </a:r>
          </a:p>
          <a:p>
            <a:pPr lvl="3">
              <a:lnSpc>
                <a:spcPct val="150000"/>
              </a:lnSpc>
            </a:pPr>
            <a:r>
              <a:rPr lang="ko-KR" altLang="en-US" dirty="0" smtClean="0"/>
              <a:t>속성의 기본 값을 지정하는 키워드</a:t>
            </a:r>
            <a:endParaRPr lang="en-US" altLang="ko-KR" dirty="0" smtClean="0"/>
          </a:p>
          <a:p>
            <a:pPr lvl="3">
              <a:lnSpc>
                <a:spcPct val="150000"/>
              </a:lnSpc>
            </a:pPr>
            <a:r>
              <a:rPr lang="ko-KR" altLang="en-US" dirty="0" smtClean="0"/>
              <a:t>예</a:t>
            </a:r>
            <a:r>
              <a:rPr lang="en-US" altLang="ko-KR" dirty="0" smtClean="0"/>
              <a:t>) </a:t>
            </a:r>
            <a:r>
              <a:rPr lang="ko-KR" altLang="en-US" dirty="0" smtClean="0"/>
              <a:t>적립금  </a:t>
            </a:r>
            <a:r>
              <a:rPr lang="en-US" altLang="ko-KR" dirty="0" smtClean="0"/>
              <a:t>INT  DEFAULT  0 </a:t>
            </a:r>
          </a:p>
          <a:p>
            <a:pPr lvl="3">
              <a:lnSpc>
                <a:spcPct val="150000"/>
              </a:lnSpc>
            </a:pPr>
            <a:r>
              <a:rPr lang="ko-KR" altLang="en-US" dirty="0" smtClean="0"/>
              <a:t>예</a:t>
            </a:r>
            <a:r>
              <a:rPr lang="en-US" altLang="ko-KR" dirty="0" smtClean="0"/>
              <a:t>) </a:t>
            </a:r>
            <a:r>
              <a:rPr lang="ko-KR" altLang="en-US" dirty="0" smtClean="0"/>
              <a:t>담당자 </a:t>
            </a:r>
            <a:r>
              <a:rPr lang="en-US" altLang="ko-KR" dirty="0" smtClean="0"/>
              <a:t>VARCHAR(10)  DEFAULT ‘</a:t>
            </a:r>
            <a:r>
              <a:rPr lang="ko-KR" altLang="en-US" dirty="0" smtClean="0"/>
              <a:t>방경아</a:t>
            </a:r>
            <a:r>
              <a:rPr lang="en-US" altLang="ko-KR" dirty="0" smtClean="0"/>
              <a:t>’</a:t>
            </a:r>
            <a:endParaRPr lang="ko-KR" altLang="en-US" dirty="0"/>
          </a:p>
        </p:txBody>
      </p:sp>
      <p:sp>
        <p:nvSpPr>
          <p:cNvPr id="5" name="모서리가 둥근 사각형 설명선 4"/>
          <p:cNvSpPr/>
          <p:nvPr/>
        </p:nvSpPr>
        <p:spPr>
          <a:xfrm>
            <a:off x="5517104" y="3969060"/>
            <a:ext cx="3375375" cy="1530170"/>
          </a:xfrm>
          <a:prstGeom prst="wedgeRoundRectCallout">
            <a:avLst>
              <a:gd name="adj1" fmla="val -64102"/>
              <a:gd name="adj2" fmla="val 39160"/>
              <a:gd name="adj3" fmla="val 16667"/>
            </a:avLst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ko-KR" altLang="en-US" sz="1600" dirty="0" smtClean="0">
                <a:solidFill>
                  <a:schemeClr val="tx1"/>
                </a:solidFill>
              </a:rPr>
              <a:t>문자열이나 날짜 데이터는 </a:t>
            </a:r>
            <a:endParaRPr lang="en-US" altLang="ko-KR" sz="1600" dirty="0" smtClean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ko-KR" altLang="en-US" sz="1600" dirty="0" smtClean="0">
                <a:solidFill>
                  <a:schemeClr val="tx1"/>
                </a:solidFill>
              </a:rPr>
              <a:t>작은 따옴표로 묶어서 표현</a:t>
            </a:r>
            <a:endParaRPr lang="en-US" altLang="ko-KR" sz="1600" dirty="0" smtClean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ko-KR" sz="1600" dirty="0" smtClean="0">
                <a:solidFill>
                  <a:schemeClr val="tx1"/>
                </a:solidFill>
              </a:rPr>
              <a:t>(</a:t>
            </a:r>
            <a:r>
              <a:rPr lang="ko-KR" altLang="en-US" sz="1600" dirty="0" smtClean="0">
                <a:solidFill>
                  <a:schemeClr val="tx1"/>
                </a:solidFill>
              </a:rPr>
              <a:t>작은 따옴표로 묶여진 문자열은 대소문자를 구분함</a:t>
            </a:r>
            <a:r>
              <a:rPr lang="en-US" altLang="ko-KR" sz="1600" dirty="0" smtClean="0">
                <a:solidFill>
                  <a:schemeClr val="tx1"/>
                </a:solidFill>
              </a:rPr>
              <a:t>)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163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02 SQL</a:t>
            </a:r>
            <a:r>
              <a:rPr lang="ko-KR" altLang="en-US" dirty="0"/>
              <a:t>를 이용한 데이터 정의</a:t>
            </a:r>
          </a:p>
        </p:txBody>
      </p:sp>
      <p:sp>
        <p:nvSpPr>
          <p:cNvPr id="2" name="내용 개체 틀 1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/>
              <a:t>테이블 생성 </a:t>
            </a:r>
            <a:r>
              <a:rPr lang="en-US" altLang="ko-KR" dirty="0"/>
              <a:t>: CREATE TABLE </a:t>
            </a:r>
            <a:r>
              <a:rPr lang="ko-KR" altLang="en-US" dirty="0"/>
              <a:t>문</a:t>
            </a:r>
            <a:endParaRPr lang="en-US" altLang="ko-KR" dirty="0"/>
          </a:p>
          <a:p>
            <a:endParaRPr lang="ko-KR" altLang="en-US" dirty="0"/>
          </a:p>
        </p:txBody>
      </p:sp>
      <p:graphicFrame>
        <p:nvGraphicFramePr>
          <p:cNvPr id="7" name="내용 개체 틀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16800166"/>
              </p:ext>
            </p:extLst>
          </p:nvPr>
        </p:nvGraphicFramePr>
        <p:xfrm>
          <a:off x="466154" y="1991094"/>
          <a:ext cx="8426326" cy="4498246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522686"/>
                <a:gridCol w="5903640"/>
              </a:tblGrid>
              <a:tr h="396970"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600" dirty="0" smtClean="0"/>
                        <a:t>데이터 타입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600" dirty="0" smtClean="0"/>
                        <a:t>의미</a:t>
                      </a:r>
                      <a:endParaRPr lang="ko-KR" altLang="en-US" sz="1600" dirty="0"/>
                    </a:p>
                  </a:txBody>
                  <a:tcPr anchor="ctr"/>
                </a:tc>
              </a:tr>
              <a:tr h="504300"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en-US" altLang="ko-KR" sz="1400" dirty="0" smtClean="0"/>
                        <a:t>INT </a:t>
                      </a:r>
                      <a:r>
                        <a:rPr lang="ko-KR" altLang="en-US" sz="1400" dirty="0" smtClean="0"/>
                        <a:t>또는 </a:t>
                      </a:r>
                      <a:r>
                        <a:rPr lang="en-US" altLang="ko-KR" sz="1400" dirty="0" smtClean="0"/>
                        <a:t>INTEGER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400" dirty="0" smtClean="0"/>
                        <a:t>정수</a:t>
                      </a:r>
                      <a:endParaRPr lang="ko-KR" altLang="en-US" sz="1400" dirty="0"/>
                    </a:p>
                  </a:txBody>
                  <a:tcPr anchor="ctr"/>
                </a:tc>
              </a:tr>
              <a:tr h="35916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SAMLLINT</a:t>
                      </a:r>
                      <a:endParaRPr lang="ko-KR" altLang="en-US" sz="14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INT</a:t>
                      </a:r>
                      <a:r>
                        <a:rPr lang="ko-KR" altLang="en-US" sz="1400" dirty="0" smtClean="0"/>
                        <a:t>보다 작은 정수</a:t>
                      </a:r>
                    </a:p>
                  </a:txBody>
                  <a:tcPr anchor="ctr"/>
                </a:tc>
              </a:tr>
              <a:tr h="359163"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en-US" altLang="ko-KR" sz="1400" dirty="0" smtClean="0"/>
                        <a:t>CHAR(n) </a:t>
                      </a:r>
                      <a:r>
                        <a:rPr lang="ko-KR" altLang="en-US" sz="1400" dirty="0" smtClean="0"/>
                        <a:t>또는 </a:t>
                      </a:r>
                      <a:r>
                        <a:rPr lang="en-US" altLang="ko-KR" sz="1400" dirty="0" smtClean="0"/>
                        <a:t>CHARACTER(n)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400" dirty="0" smtClean="0"/>
                        <a:t>길이 </a:t>
                      </a:r>
                      <a:r>
                        <a:rPr lang="en-US" altLang="ko-KR" sz="1400" dirty="0" smtClean="0"/>
                        <a:t>n</a:t>
                      </a:r>
                      <a:r>
                        <a:rPr lang="ko-KR" altLang="en-US" sz="1400" dirty="0" smtClean="0"/>
                        <a:t>이 고정 길이의 문자열</a:t>
                      </a:r>
                      <a:endParaRPr lang="ko-KR" altLang="en-US" sz="1400" dirty="0"/>
                    </a:p>
                  </a:txBody>
                  <a:tcPr anchor="ctr"/>
                </a:tc>
              </a:tr>
              <a:tr h="633120"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en-US" altLang="ko-KR" sz="1400" dirty="0" smtClean="0"/>
                        <a:t>VARCHAR(n) </a:t>
                      </a:r>
                      <a:r>
                        <a:rPr lang="ko-KR" altLang="en-US" sz="1400" dirty="0" smtClean="0"/>
                        <a:t>또는</a:t>
                      </a:r>
                    </a:p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en-US" altLang="ko-KR" sz="1400" dirty="0" smtClean="0"/>
                        <a:t>CHARACTER VARYING(n)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400" dirty="0" smtClean="0"/>
                        <a:t>최대 길이가 </a:t>
                      </a:r>
                      <a:r>
                        <a:rPr lang="en-US" altLang="ko-KR" sz="1400" dirty="0" smtClean="0"/>
                        <a:t>n</a:t>
                      </a:r>
                      <a:r>
                        <a:rPr lang="ko-KR" altLang="en-US" sz="1400" dirty="0" smtClean="0"/>
                        <a:t>인 가변 길이의 문자열</a:t>
                      </a:r>
                      <a:endParaRPr lang="ko-KR" altLang="en-US" sz="1400" dirty="0"/>
                    </a:p>
                  </a:txBody>
                  <a:tcPr anchor="ctr"/>
                </a:tc>
              </a:tr>
              <a:tr h="675668"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en-US" altLang="ko-KR" sz="1400" dirty="0" smtClean="0"/>
                        <a:t>NUMERIC(p, s) </a:t>
                      </a:r>
                      <a:r>
                        <a:rPr lang="ko-KR" altLang="en-US" sz="1400" dirty="0" smtClean="0"/>
                        <a:t>또는</a:t>
                      </a:r>
                    </a:p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en-US" altLang="ko-KR" sz="1400" dirty="0" smtClean="0"/>
                        <a:t>DECIMAL(p, s)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400" dirty="0" smtClean="0"/>
                        <a:t>고정 소수점 실수</a:t>
                      </a:r>
                    </a:p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en-US" altLang="ko-KR" sz="1400" dirty="0" smtClean="0"/>
                        <a:t>p</a:t>
                      </a:r>
                      <a:r>
                        <a:rPr lang="ko-KR" altLang="en-US" sz="1400" dirty="0" smtClean="0"/>
                        <a:t>는 소수점을 제외한 전체 숫자의 길이고</a:t>
                      </a:r>
                      <a:r>
                        <a:rPr lang="en-US" altLang="ko-KR" sz="1400" dirty="0" smtClean="0"/>
                        <a:t>, s</a:t>
                      </a:r>
                      <a:r>
                        <a:rPr lang="ko-KR" altLang="en-US" sz="1400" dirty="0" smtClean="0"/>
                        <a:t>는 소수점 이하 숫자의 길이</a:t>
                      </a:r>
                      <a:endParaRPr lang="ko-KR" altLang="en-US" sz="1400" dirty="0"/>
                    </a:p>
                  </a:txBody>
                  <a:tcPr anchor="ctr"/>
                </a:tc>
              </a:tr>
              <a:tr h="359163"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en-US" altLang="ko-KR" sz="1400" dirty="0" smtClean="0"/>
                        <a:t>FLOAT(n)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400" dirty="0" smtClean="0"/>
                        <a:t>길이가 </a:t>
                      </a:r>
                      <a:r>
                        <a:rPr lang="en-US" altLang="ko-KR" sz="1400" dirty="0" smtClean="0"/>
                        <a:t>n</a:t>
                      </a:r>
                      <a:r>
                        <a:rPr lang="ko-KR" altLang="en-US" sz="1400" dirty="0" smtClean="0"/>
                        <a:t>인 부동 소수점 실수</a:t>
                      </a:r>
                      <a:endParaRPr lang="ko-KR" altLang="en-US" sz="1400" dirty="0"/>
                    </a:p>
                  </a:txBody>
                  <a:tcPr anchor="ctr"/>
                </a:tc>
              </a:tr>
              <a:tr h="359163"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en-US" altLang="ko-KR" sz="1400" dirty="0" smtClean="0"/>
                        <a:t>REAL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400" dirty="0" smtClean="0"/>
                        <a:t>부동 소수점 실수</a:t>
                      </a:r>
                      <a:endParaRPr lang="ko-KR" altLang="en-US" sz="1400" dirty="0"/>
                    </a:p>
                  </a:txBody>
                  <a:tcPr anchor="ctr"/>
                </a:tc>
              </a:tr>
              <a:tr h="359163"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en-US" altLang="ko-KR" sz="1400" dirty="0" smtClean="0"/>
                        <a:t>DATETIME </a:t>
                      </a:r>
                      <a:r>
                        <a:rPr lang="ko-KR" altLang="en-US" sz="1400" dirty="0" smtClean="0"/>
                        <a:t>또는 </a:t>
                      </a:r>
                      <a:r>
                        <a:rPr lang="en-US" altLang="ko-KR" sz="1400" dirty="0" smtClean="0"/>
                        <a:t>DATE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400" dirty="0" smtClean="0"/>
                        <a:t>년</a:t>
                      </a:r>
                      <a:r>
                        <a:rPr lang="en-US" altLang="ko-KR" sz="1400" dirty="0" smtClean="0"/>
                        <a:t>, </a:t>
                      </a:r>
                      <a:r>
                        <a:rPr lang="ko-KR" altLang="en-US" sz="1400" dirty="0" smtClean="0"/>
                        <a:t>월</a:t>
                      </a:r>
                      <a:r>
                        <a:rPr lang="en-US" altLang="ko-KR" sz="1400" dirty="0" smtClean="0"/>
                        <a:t>, </a:t>
                      </a:r>
                      <a:r>
                        <a:rPr lang="ko-KR" altLang="en-US" sz="1400" dirty="0" smtClean="0"/>
                        <a:t>일로 표현되는 날짜</a:t>
                      </a:r>
                      <a:endParaRPr lang="ko-KR" altLang="en-US" sz="1400" dirty="0"/>
                    </a:p>
                  </a:txBody>
                  <a:tcPr anchor="ctr"/>
                </a:tc>
              </a:tr>
              <a:tr h="492373"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en-US" altLang="ko-KR" sz="1400" dirty="0" smtClean="0"/>
                        <a:t>TIME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400" dirty="0" smtClean="0"/>
                        <a:t>시</a:t>
                      </a:r>
                      <a:r>
                        <a:rPr lang="en-US" altLang="ko-KR" sz="1400" dirty="0" smtClean="0"/>
                        <a:t>, </a:t>
                      </a:r>
                      <a:r>
                        <a:rPr lang="ko-KR" altLang="en-US" sz="1400" dirty="0" smtClean="0"/>
                        <a:t>분</a:t>
                      </a:r>
                      <a:r>
                        <a:rPr lang="en-US" altLang="ko-KR" sz="1400" dirty="0" smtClean="0"/>
                        <a:t>, </a:t>
                      </a:r>
                      <a:r>
                        <a:rPr lang="ko-KR" altLang="en-US" sz="1400" dirty="0" smtClean="0"/>
                        <a:t>초로 표현되는 시간</a:t>
                      </a:r>
                      <a:endParaRPr lang="ko-KR" altLang="en-US" sz="1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직사각형 7"/>
          <p:cNvSpPr/>
          <p:nvPr/>
        </p:nvSpPr>
        <p:spPr>
          <a:xfrm>
            <a:off x="333545" y="1583795"/>
            <a:ext cx="263245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600" dirty="0"/>
              <a:t>표 </a:t>
            </a:r>
            <a:r>
              <a:rPr lang="en-US" altLang="ko-KR" sz="1600" dirty="0" smtClean="0"/>
              <a:t>7</a:t>
            </a:r>
            <a:r>
              <a:rPr lang="ko-KR" altLang="en-US" sz="1600" dirty="0" smtClean="0"/>
              <a:t>-</a:t>
            </a:r>
            <a:r>
              <a:rPr lang="en-US" altLang="ko-KR" sz="1600" dirty="0" smtClean="0"/>
              <a:t>1</a:t>
            </a:r>
            <a:r>
              <a:rPr lang="ko-KR" altLang="en-US" sz="1600" dirty="0" smtClean="0"/>
              <a:t> 속성의 데이터 타입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69638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내용 개체 틀 11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/>
              <a:t>테이블 생성 </a:t>
            </a:r>
            <a:r>
              <a:rPr lang="en-US" altLang="ko-KR" dirty="0"/>
              <a:t>: CREATE TABLE </a:t>
            </a:r>
            <a:r>
              <a:rPr lang="ko-KR" altLang="en-US" dirty="0"/>
              <a:t>문</a:t>
            </a:r>
            <a:endParaRPr lang="en-US" altLang="ko-KR" dirty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키의 정의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en-US" altLang="ko-KR" dirty="0" smtClean="0"/>
              <a:t>PRIMARY  KEY</a:t>
            </a:r>
          </a:p>
          <a:p>
            <a:pPr lvl="3">
              <a:lnSpc>
                <a:spcPct val="150000"/>
              </a:lnSpc>
            </a:pPr>
            <a:r>
              <a:rPr lang="ko-KR" altLang="en-US" dirty="0" err="1" smtClean="0"/>
              <a:t>기본키를</a:t>
            </a:r>
            <a:r>
              <a:rPr lang="en-US" altLang="ko-KR" dirty="0" smtClean="0"/>
              <a:t> </a:t>
            </a:r>
            <a:r>
              <a:rPr lang="ko-KR" altLang="en-US" dirty="0" smtClean="0"/>
              <a:t>지정하는 키워드</a:t>
            </a:r>
            <a:endParaRPr lang="en-US" altLang="ko-KR" dirty="0" smtClean="0"/>
          </a:p>
          <a:p>
            <a:pPr lvl="3">
              <a:lnSpc>
                <a:spcPct val="150000"/>
              </a:lnSpc>
            </a:pPr>
            <a:r>
              <a:rPr lang="ko-KR" altLang="en-US" dirty="0" smtClean="0"/>
              <a:t>예</a:t>
            </a:r>
            <a:r>
              <a:rPr lang="en-US" altLang="ko-KR" dirty="0" smtClean="0"/>
              <a:t>) PRIMARY KEY(</a:t>
            </a:r>
            <a:r>
              <a:rPr lang="ko-KR" altLang="en-US" dirty="0" smtClean="0"/>
              <a:t>고객아이디</a:t>
            </a:r>
            <a:r>
              <a:rPr lang="en-US" altLang="ko-KR" dirty="0" smtClean="0"/>
              <a:t>)</a:t>
            </a:r>
          </a:p>
          <a:p>
            <a:pPr lvl="3">
              <a:lnSpc>
                <a:spcPct val="150000"/>
              </a:lnSpc>
            </a:pPr>
            <a:r>
              <a:rPr lang="ko-KR" altLang="en-US" dirty="0" smtClean="0"/>
              <a:t>예</a:t>
            </a:r>
            <a:r>
              <a:rPr lang="en-US" altLang="ko-KR" dirty="0" smtClean="0"/>
              <a:t>) </a:t>
            </a:r>
            <a:r>
              <a:rPr lang="en-US" altLang="ko-KR" dirty="0"/>
              <a:t>PRIMARY </a:t>
            </a:r>
            <a:r>
              <a:rPr lang="en-US" altLang="ko-KR" dirty="0" smtClean="0"/>
              <a:t>KEY(</a:t>
            </a:r>
            <a:r>
              <a:rPr lang="ko-KR" altLang="en-US" dirty="0" smtClean="0"/>
              <a:t>주문고객</a:t>
            </a:r>
            <a:r>
              <a:rPr lang="en-US" altLang="ko-KR" dirty="0" smtClean="0"/>
              <a:t>, </a:t>
            </a:r>
            <a:r>
              <a:rPr lang="ko-KR" altLang="en-US" dirty="0" smtClean="0"/>
              <a:t>주문제품</a:t>
            </a:r>
            <a:r>
              <a:rPr lang="en-US" altLang="ko-KR" dirty="0" smtClean="0"/>
              <a:t>)</a:t>
            </a:r>
          </a:p>
          <a:p>
            <a:pPr lvl="2">
              <a:lnSpc>
                <a:spcPct val="150000"/>
              </a:lnSpc>
            </a:pPr>
            <a:r>
              <a:rPr lang="en-US" altLang="ko-KR" dirty="0" smtClean="0"/>
              <a:t>UNIQUE</a:t>
            </a:r>
          </a:p>
          <a:p>
            <a:pPr lvl="3">
              <a:lnSpc>
                <a:spcPct val="150000"/>
              </a:lnSpc>
            </a:pPr>
            <a:r>
              <a:rPr lang="ko-KR" altLang="en-US" dirty="0" err="1" smtClean="0"/>
              <a:t>대체키를</a:t>
            </a:r>
            <a:r>
              <a:rPr lang="ko-KR" altLang="en-US" dirty="0" smtClean="0"/>
              <a:t> 지정하는 키워드</a:t>
            </a:r>
            <a:endParaRPr lang="en-US" altLang="ko-KR" dirty="0" smtClean="0"/>
          </a:p>
          <a:p>
            <a:pPr lvl="3">
              <a:lnSpc>
                <a:spcPct val="150000"/>
              </a:lnSpc>
            </a:pPr>
            <a:r>
              <a:rPr lang="ko-KR" altLang="en-US" dirty="0" smtClean="0"/>
              <a:t>대체키로 지정되는 속성의 값은 유일성을 가지며 </a:t>
            </a:r>
            <a:r>
              <a:rPr lang="ko-KR" altLang="en-US" dirty="0" err="1" smtClean="0"/>
              <a:t>기본키와</a:t>
            </a:r>
            <a:r>
              <a:rPr lang="ko-KR" altLang="en-US" dirty="0" smtClean="0"/>
              <a:t> 달리 널 값이 허용됨</a:t>
            </a:r>
            <a:endParaRPr lang="en-US" altLang="ko-KR" dirty="0" smtClean="0"/>
          </a:p>
          <a:p>
            <a:pPr lvl="3">
              <a:lnSpc>
                <a:spcPct val="150000"/>
              </a:lnSpc>
            </a:pPr>
            <a:r>
              <a:rPr lang="ko-KR" altLang="en-US" dirty="0" smtClean="0"/>
              <a:t>예</a:t>
            </a:r>
            <a:r>
              <a:rPr lang="en-US" altLang="ko-KR" dirty="0" smtClean="0"/>
              <a:t>) UNIQUE(</a:t>
            </a:r>
            <a:r>
              <a:rPr lang="ko-KR" altLang="en-US" dirty="0" smtClean="0"/>
              <a:t>고객이름</a:t>
            </a:r>
            <a:r>
              <a:rPr lang="en-US" altLang="ko-KR" dirty="0" smtClean="0"/>
              <a:t>)</a:t>
            </a: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02 SQL</a:t>
            </a:r>
            <a:r>
              <a:rPr lang="ko-KR" altLang="en-US" dirty="0"/>
              <a:t>를 이용한 데이터 정의</a:t>
            </a:r>
          </a:p>
        </p:txBody>
      </p:sp>
    </p:spTree>
    <p:extLst>
      <p:ext uri="{BB962C8B-B14F-4D97-AF65-F5344CB8AC3E}">
        <p14:creationId xmlns:p14="http://schemas.microsoft.com/office/powerpoint/2010/main" val="1735799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내용 개체 틀 11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테이블 생성 </a:t>
            </a:r>
            <a:r>
              <a:rPr lang="en-US" altLang="ko-KR" dirty="0"/>
              <a:t>: CREATE TABLE </a:t>
            </a:r>
            <a:r>
              <a:rPr lang="ko-KR" altLang="en-US" dirty="0"/>
              <a:t>문</a:t>
            </a:r>
            <a:endParaRPr lang="en-US" altLang="ko-KR" dirty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키의 정의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en-US" altLang="ko-KR" dirty="0" smtClean="0"/>
              <a:t>FOREIGN  KEY</a:t>
            </a:r>
          </a:p>
          <a:p>
            <a:pPr lvl="3">
              <a:lnSpc>
                <a:spcPct val="150000"/>
              </a:lnSpc>
            </a:pPr>
            <a:r>
              <a:rPr lang="ko-KR" altLang="en-US" dirty="0" err="1" smtClean="0"/>
              <a:t>외래키를</a:t>
            </a:r>
            <a:r>
              <a:rPr lang="ko-KR" altLang="en-US" dirty="0" smtClean="0"/>
              <a:t> 지정하는 키워드</a:t>
            </a:r>
            <a:endParaRPr lang="en-US" altLang="ko-KR" dirty="0" smtClean="0"/>
          </a:p>
          <a:p>
            <a:pPr lvl="3">
              <a:lnSpc>
                <a:spcPct val="150000"/>
              </a:lnSpc>
            </a:pPr>
            <a:r>
              <a:rPr lang="ko-KR" altLang="en-US" dirty="0" err="1" smtClean="0"/>
              <a:t>외래키가</a:t>
            </a:r>
            <a:r>
              <a:rPr lang="ko-KR" altLang="en-US" dirty="0" smtClean="0"/>
              <a:t> 어떤 테이블의 무슨 속성을 참조하는지 </a:t>
            </a:r>
            <a:r>
              <a:rPr lang="en-US" altLang="ko-KR" dirty="0" smtClean="0"/>
              <a:t>REFERENCES </a:t>
            </a:r>
            <a:r>
              <a:rPr lang="ko-KR" altLang="en-US" dirty="0" smtClean="0"/>
              <a:t>키워드 다음에 제시</a:t>
            </a:r>
            <a:endParaRPr lang="en-US" altLang="ko-KR" dirty="0" smtClean="0"/>
          </a:p>
          <a:p>
            <a:pPr lvl="3">
              <a:lnSpc>
                <a:spcPct val="150000"/>
              </a:lnSpc>
            </a:pPr>
            <a:r>
              <a:rPr lang="ko-KR" altLang="en-US" dirty="0" smtClean="0"/>
              <a:t>참조 </a:t>
            </a:r>
            <a:r>
              <a:rPr lang="ko-KR" altLang="en-US" dirty="0" err="1" smtClean="0"/>
              <a:t>무결성</a:t>
            </a:r>
            <a:r>
              <a:rPr lang="ko-KR" altLang="en-US" dirty="0" smtClean="0"/>
              <a:t> 제약조건 유지를 위해 참조되는 테이블에서 </a:t>
            </a:r>
            <a:r>
              <a:rPr lang="ko-KR" altLang="en-US" dirty="0" err="1" smtClean="0"/>
              <a:t>투플</a:t>
            </a:r>
            <a:r>
              <a:rPr lang="ko-KR" altLang="en-US" dirty="0" smtClean="0"/>
              <a:t> 삭제 시 처리 방법을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ko-KR" altLang="en-US" dirty="0" smtClean="0"/>
              <a:t>지정하는 옵션</a:t>
            </a:r>
            <a:endParaRPr lang="en-US" altLang="ko-KR" dirty="0" smtClean="0"/>
          </a:p>
          <a:p>
            <a:pPr lvl="4">
              <a:lnSpc>
                <a:spcPct val="150000"/>
              </a:lnSpc>
            </a:pPr>
            <a:r>
              <a:rPr lang="en-US" altLang="ko-KR" dirty="0" smtClean="0"/>
              <a:t>ON DELETE NO ACTION: </a:t>
            </a:r>
            <a:r>
              <a:rPr lang="ko-KR" altLang="en-US" dirty="0" err="1" smtClean="0"/>
              <a:t>투플을</a:t>
            </a:r>
            <a:r>
              <a:rPr lang="ko-KR" altLang="en-US" dirty="0" smtClean="0"/>
              <a:t> 삭제하지 못하게 함</a:t>
            </a:r>
            <a:endParaRPr lang="en-US" altLang="ko-KR" dirty="0" smtClean="0"/>
          </a:p>
          <a:p>
            <a:pPr lvl="4">
              <a:lnSpc>
                <a:spcPct val="150000"/>
              </a:lnSpc>
            </a:pPr>
            <a:r>
              <a:rPr lang="en-US" altLang="ko-KR" dirty="0"/>
              <a:t>ON DELETE NO </a:t>
            </a:r>
            <a:r>
              <a:rPr lang="en-US" altLang="ko-KR" dirty="0" smtClean="0"/>
              <a:t>ACTION: </a:t>
            </a:r>
            <a:r>
              <a:rPr lang="ko-KR" altLang="en-US" dirty="0" smtClean="0"/>
              <a:t>관련 </a:t>
            </a:r>
            <a:r>
              <a:rPr lang="ko-KR" altLang="en-US" dirty="0" err="1" smtClean="0"/>
              <a:t>투플을</a:t>
            </a:r>
            <a:r>
              <a:rPr lang="ko-KR" altLang="en-US" dirty="0" smtClean="0"/>
              <a:t> 함께 삭제함</a:t>
            </a:r>
            <a:endParaRPr lang="ko-KR" altLang="en-US" dirty="0"/>
          </a:p>
          <a:p>
            <a:pPr lvl="4">
              <a:lnSpc>
                <a:spcPct val="150000"/>
              </a:lnSpc>
            </a:pPr>
            <a:r>
              <a:rPr lang="en-US" altLang="ko-KR" dirty="0"/>
              <a:t>ON DELETE NO </a:t>
            </a:r>
            <a:r>
              <a:rPr lang="en-US" altLang="ko-KR" dirty="0" smtClean="0"/>
              <a:t>ACTION: </a:t>
            </a:r>
            <a:r>
              <a:rPr lang="ko-KR" altLang="en-US" dirty="0" smtClean="0"/>
              <a:t>관련 </a:t>
            </a:r>
            <a:r>
              <a:rPr lang="ko-KR" altLang="en-US" dirty="0" err="1" smtClean="0"/>
              <a:t>투플의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외래키</a:t>
            </a:r>
            <a:r>
              <a:rPr lang="ko-KR" altLang="en-US" dirty="0" smtClean="0"/>
              <a:t> 값을 </a:t>
            </a:r>
            <a:r>
              <a:rPr lang="en-US" altLang="ko-KR" dirty="0" smtClean="0"/>
              <a:t>NULL</a:t>
            </a:r>
            <a:r>
              <a:rPr lang="ko-KR" altLang="en-US" dirty="0" smtClean="0"/>
              <a:t>로 변경함</a:t>
            </a:r>
            <a:r>
              <a:rPr lang="en-US" altLang="ko-KR" dirty="0" smtClean="0"/>
              <a:t> </a:t>
            </a:r>
            <a:endParaRPr lang="ko-KR" altLang="en-US" dirty="0"/>
          </a:p>
          <a:p>
            <a:pPr lvl="4">
              <a:lnSpc>
                <a:spcPct val="150000"/>
              </a:lnSpc>
            </a:pPr>
            <a:r>
              <a:rPr lang="en-US" altLang="ko-KR" dirty="0"/>
              <a:t>ON DELETE NO </a:t>
            </a:r>
            <a:r>
              <a:rPr lang="en-US" altLang="ko-KR" dirty="0" smtClean="0"/>
              <a:t>ACTION: </a:t>
            </a:r>
            <a:r>
              <a:rPr lang="ko-KR" altLang="en-US" dirty="0" smtClean="0"/>
              <a:t>관련 </a:t>
            </a:r>
            <a:r>
              <a:rPr lang="ko-KR" altLang="en-US" dirty="0" err="1" smtClean="0"/>
              <a:t>투플의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외래키</a:t>
            </a:r>
            <a:r>
              <a:rPr lang="ko-KR" altLang="en-US" dirty="0" smtClean="0"/>
              <a:t> 값을 미리 지정한 기본 값으로 변경함</a:t>
            </a:r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02 SQL</a:t>
            </a:r>
            <a:r>
              <a:rPr lang="ko-KR" altLang="en-US" dirty="0"/>
              <a:t>를 이용한 데이터 정의</a:t>
            </a:r>
          </a:p>
        </p:txBody>
      </p:sp>
    </p:spTree>
    <p:extLst>
      <p:ext uri="{BB962C8B-B14F-4D97-AF65-F5344CB8AC3E}">
        <p14:creationId xmlns:p14="http://schemas.microsoft.com/office/powerpoint/2010/main" val="4255286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내용 개체 틀 11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테이블 생성 </a:t>
            </a:r>
            <a:r>
              <a:rPr lang="en-US" altLang="ko-KR" dirty="0"/>
              <a:t>: CREATE TABLE </a:t>
            </a:r>
            <a:r>
              <a:rPr lang="ko-KR" altLang="en-US" dirty="0"/>
              <a:t>문</a:t>
            </a:r>
            <a:endParaRPr lang="en-US" altLang="ko-KR" dirty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키의 정의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en-US" altLang="ko-KR" dirty="0" smtClean="0"/>
              <a:t>FOREIGN  KEY</a:t>
            </a:r>
          </a:p>
          <a:p>
            <a:pPr lvl="3">
              <a:lnSpc>
                <a:spcPct val="150000"/>
              </a:lnSpc>
            </a:pPr>
            <a:r>
              <a:rPr lang="ko-KR" altLang="en-US" dirty="0" smtClean="0"/>
              <a:t>참조 </a:t>
            </a:r>
            <a:r>
              <a:rPr lang="ko-KR" altLang="en-US" dirty="0" err="1" smtClean="0"/>
              <a:t>무결성</a:t>
            </a:r>
            <a:r>
              <a:rPr lang="ko-KR" altLang="en-US" dirty="0" smtClean="0"/>
              <a:t> 제약조건 유지를 위해 참조되는 테이블에서 </a:t>
            </a:r>
            <a:r>
              <a:rPr lang="ko-KR" altLang="en-US" dirty="0" err="1" smtClean="0"/>
              <a:t>투플</a:t>
            </a:r>
            <a:r>
              <a:rPr lang="ko-KR" altLang="en-US" dirty="0" smtClean="0"/>
              <a:t> 변경 시 처리 방법을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ko-KR" altLang="en-US" dirty="0" smtClean="0"/>
              <a:t>지정하는 옵션</a:t>
            </a:r>
            <a:endParaRPr lang="en-US" altLang="ko-KR" dirty="0" smtClean="0"/>
          </a:p>
          <a:p>
            <a:pPr lvl="4">
              <a:lnSpc>
                <a:spcPct val="150000"/>
              </a:lnSpc>
            </a:pPr>
            <a:r>
              <a:rPr lang="en-US" altLang="ko-KR" dirty="0" smtClean="0"/>
              <a:t>ON UPDATE NO ACTION: </a:t>
            </a:r>
            <a:r>
              <a:rPr lang="ko-KR" altLang="en-US" dirty="0" err="1" smtClean="0"/>
              <a:t>투플을</a:t>
            </a:r>
            <a:r>
              <a:rPr lang="ko-KR" altLang="en-US" dirty="0" smtClean="0"/>
              <a:t> 변</a:t>
            </a:r>
            <a:r>
              <a:rPr lang="ko-KR" altLang="en-US" dirty="0"/>
              <a:t>경</a:t>
            </a:r>
            <a:r>
              <a:rPr lang="ko-KR" altLang="en-US" dirty="0" smtClean="0"/>
              <a:t>하지 못하게 함</a:t>
            </a:r>
            <a:endParaRPr lang="en-US" altLang="ko-KR" dirty="0" smtClean="0"/>
          </a:p>
          <a:p>
            <a:pPr lvl="4">
              <a:lnSpc>
                <a:spcPct val="150000"/>
              </a:lnSpc>
            </a:pPr>
            <a:r>
              <a:rPr lang="en-US" altLang="ko-KR" dirty="0"/>
              <a:t>ON UPDATE</a:t>
            </a:r>
            <a:r>
              <a:rPr lang="en-US" altLang="ko-KR" dirty="0" smtClean="0"/>
              <a:t> </a:t>
            </a:r>
            <a:r>
              <a:rPr lang="en-US" altLang="ko-KR" dirty="0"/>
              <a:t>NO </a:t>
            </a:r>
            <a:r>
              <a:rPr lang="en-US" altLang="ko-KR" dirty="0" smtClean="0"/>
              <a:t>ACTION: </a:t>
            </a:r>
            <a:r>
              <a:rPr lang="ko-KR" altLang="en-US" dirty="0" smtClean="0"/>
              <a:t>관련 </a:t>
            </a:r>
            <a:r>
              <a:rPr lang="ko-KR" altLang="en-US" dirty="0" err="1" smtClean="0"/>
              <a:t>투플에서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외래키</a:t>
            </a:r>
            <a:r>
              <a:rPr lang="ko-KR" altLang="en-US" dirty="0" smtClean="0"/>
              <a:t> 값을 함께 변경함</a:t>
            </a:r>
            <a:endParaRPr lang="ko-KR" altLang="en-US" dirty="0"/>
          </a:p>
          <a:p>
            <a:pPr lvl="4">
              <a:lnSpc>
                <a:spcPct val="150000"/>
              </a:lnSpc>
            </a:pPr>
            <a:r>
              <a:rPr lang="en-US" altLang="ko-KR" dirty="0"/>
              <a:t>ON UPDATE</a:t>
            </a:r>
            <a:r>
              <a:rPr lang="en-US" altLang="ko-KR" dirty="0" smtClean="0"/>
              <a:t> </a:t>
            </a:r>
            <a:r>
              <a:rPr lang="en-US" altLang="ko-KR" dirty="0"/>
              <a:t>NO </a:t>
            </a:r>
            <a:r>
              <a:rPr lang="en-US" altLang="ko-KR" dirty="0" smtClean="0"/>
              <a:t>ACTION: </a:t>
            </a:r>
            <a:r>
              <a:rPr lang="ko-KR" altLang="en-US" dirty="0" smtClean="0"/>
              <a:t>관련 </a:t>
            </a:r>
            <a:r>
              <a:rPr lang="ko-KR" altLang="en-US" dirty="0" err="1" smtClean="0"/>
              <a:t>투플의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외래키</a:t>
            </a:r>
            <a:r>
              <a:rPr lang="ko-KR" altLang="en-US" dirty="0" smtClean="0"/>
              <a:t> 값을 </a:t>
            </a:r>
            <a:r>
              <a:rPr lang="en-US" altLang="ko-KR" dirty="0" smtClean="0"/>
              <a:t>NULL</a:t>
            </a:r>
            <a:r>
              <a:rPr lang="ko-KR" altLang="en-US" dirty="0" smtClean="0"/>
              <a:t>로 변경함</a:t>
            </a:r>
            <a:r>
              <a:rPr lang="en-US" altLang="ko-KR" dirty="0" smtClean="0"/>
              <a:t> </a:t>
            </a:r>
            <a:endParaRPr lang="ko-KR" altLang="en-US" dirty="0"/>
          </a:p>
          <a:p>
            <a:pPr lvl="4">
              <a:lnSpc>
                <a:spcPct val="150000"/>
              </a:lnSpc>
            </a:pPr>
            <a:r>
              <a:rPr lang="en-US" altLang="ko-KR" dirty="0"/>
              <a:t>ON UPDATE</a:t>
            </a:r>
            <a:r>
              <a:rPr lang="en-US" altLang="ko-KR" dirty="0" smtClean="0"/>
              <a:t> </a:t>
            </a:r>
            <a:r>
              <a:rPr lang="en-US" altLang="ko-KR" dirty="0"/>
              <a:t>NO </a:t>
            </a:r>
            <a:r>
              <a:rPr lang="en-US" altLang="ko-KR" dirty="0" smtClean="0"/>
              <a:t>ACTION: </a:t>
            </a:r>
            <a:r>
              <a:rPr lang="ko-KR" altLang="en-US" dirty="0" smtClean="0"/>
              <a:t>관련 </a:t>
            </a:r>
            <a:r>
              <a:rPr lang="ko-KR" altLang="en-US" dirty="0" err="1" smtClean="0"/>
              <a:t>투플의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외래키</a:t>
            </a:r>
            <a:r>
              <a:rPr lang="ko-KR" altLang="en-US" dirty="0" smtClean="0"/>
              <a:t> 값을 미리 지정한 기본 값으로 변경함</a:t>
            </a:r>
            <a:endParaRPr lang="en-US" altLang="ko-KR" dirty="0" smtClean="0"/>
          </a:p>
          <a:p>
            <a:pPr lvl="3">
              <a:lnSpc>
                <a:spcPct val="150000"/>
              </a:lnSpc>
            </a:pPr>
            <a:r>
              <a:rPr lang="ko-KR" altLang="en-US" dirty="0" smtClean="0"/>
              <a:t>예</a:t>
            </a:r>
            <a:r>
              <a:rPr lang="en-US" altLang="ko-KR" dirty="0" smtClean="0"/>
              <a:t>) FOREIGN KEY(</a:t>
            </a:r>
            <a:r>
              <a:rPr lang="ko-KR" altLang="en-US" dirty="0" smtClean="0"/>
              <a:t>소속부서</a:t>
            </a:r>
            <a:r>
              <a:rPr lang="en-US" altLang="ko-KR" dirty="0" smtClean="0"/>
              <a:t>) REFERENCES </a:t>
            </a:r>
            <a:r>
              <a:rPr lang="ko-KR" altLang="en-US" dirty="0" smtClean="0"/>
              <a:t>부서</a:t>
            </a:r>
            <a:r>
              <a:rPr lang="en-US" altLang="ko-KR" dirty="0" smtClean="0"/>
              <a:t>(</a:t>
            </a:r>
            <a:r>
              <a:rPr lang="ko-KR" altLang="en-US" dirty="0" smtClean="0"/>
              <a:t>부서번호</a:t>
            </a:r>
            <a:r>
              <a:rPr lang="en-US" altLang="ko-KR" dirty="0" smtClean="0"/>
              <a:t>)</a:t>
            </a:r>
          </a:p>
          <a:p>
            <a:pPr lvl="3">
              <a:lnSpc>
                <a:spcPct val="150000"/>
              </a:lnSpc>
            </a:pPr>
            <a:r>
              <a:rPr lang="ko-KR" altLang="en-US" dirty="0" smtClean="0"/>
              <a:t>예</a:t>
            </a:r>
            <a:r>
              <a:rPr lang="en-US" altLang="ko-KR" dirty="0" smtClean="0"/>
              <a:t>) </a:t>
            </a:r>
            <a:r>
              <a:rPr lang="en-US" altLang="ko-KR" dirty="0"/>
              <a:t>FOREIGN KEY(</a:t>
            </a:r>
            <a:r>
              <a:rPr lang="ko-KR" altLang="en-US" dirty="0"/>
              <a:t>소속부서</a:t>
            </a:r>
            <a:r>
              <a:rPr lang="en-US" altLang="ko-KR" dirty="0"/>
              <a:t>) REFERENCES </a:t>
            </a:r>
            <a:r>
              <a:rPr lang="ko-KR" altLang="en-US" dirty="0"/>
              <a:t>부서</a:t>
            </a:r>
            <a:r>
              <a:rPr lang="en-US" altLang="ko-KR" dirty="0"/>
              <a:t>(</a:t>
            </a:r>
            <a:r>
              <a:rPr lang="ko-KR" altLang="en-US" dirty="0"/>
              <a:t>부서번호</a:t>
            </a:r>
            <a:r>
              <a:rPr lang="en-US" altLang="ko-KR" dirty="0" smtClean="0"/>
              <a:t>)</a:t>
            </a:r>
            <a:r>
              <a:rPr lang="ko-KR" altLang="en-US" dirty="0" smtClean="0"/>
              <a:t>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      ON DELETE CASCADE ON UPDATE CASCADE</a:t>
            </a:r>
            <a:endParaRPr lang="en-US" altLang="ko-KR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02 SQL</a:t>
            </a:r>
            <a:r>
              <a:rPr lang="ko-KR" altLang="en-US" dirty="0"/>
              <a:t>를 이용한 데이터 정의</a:t>
            </a:r>
          </a:p>
        </p:txBody>
      </p:sp>
    </p:spTree>
    <p:extLst>
      <p:ext uri="{BB962C8B-B14F-4D97-AF65-F5344CB8AC3E}">
        <p14:creationId xmlns:p14="http://schemas.microsoft.com/office/powerpoint/2010/main" val="271249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02 SQL</a:t>
            </a:r>
            <a:r>
              <a:rPr lang="ko-KR" altLang="en-US" dirty="0"/>
              <a:t>를 이용한 데이터 정의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580" y="2168860"/>
            <a:ext cx="7390192" cy="2979051"/>
          </a:xfrm>
          <a:prstGeom prst="rect">
            <a:avLst/>
          </a:prstGeom>
        </p:spPr>
      </p:pic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/>
              <a:t>테이블 생성 </a:t>
            </a:r>
            <a:r>
              <a:rPr lang="en-US" altLang="ko-KR" dirty="0"/>
              <a:t>: CREATE TABLE </a:t>
            </a:r>
            <a:r>
              <a:rPr lang="ko-KR" altLang="en-US" dirty="0" smtClean="0"/>
              <a:t>문</a:t>
            </a:r>
            <a:endParaRPr lang="en-US" altLang="ko-KR" dirty="0" smtClean="0"/>
          </a:p>
        </p:txBody>
      </p:sp>
      <p:sp>
        <p:nvSpPr>
          <p:cNvPr id="7" name="내용 개체 틀 11"/>
          <p:cNvSpPr txBox="1">
            <a:spLocks/>
          </p:cNvSpPr>
          <p:nvPr/>
        </p:nvSpPr>
        <p:spPr>
          <a:xfrm>
            <a:off x="-18510" y="5184196"/>
            <a:ext cx="8595955" cy="16201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>
              <a:lnSpc>
                <a:spcPct val="150000"/>
              </a:lnSpc>
            </a:pPr>
            <a:r>
              <a:rPr lang="en-US" altLang="ko-KR" sz="1400" dirty="0" smtClean="0"/>
              <a:t>ON DELETE NO ACTION: </a:t>
            </a:r>
            <a:r>
              <a:rPr lang="ko-KR" altLang="en-US" sz="1400" dirty="0" smtClean="0"/>
              <a:t>부서 테이블의 </a:t>
            </a:r>
            <a:r>
              <a:rPr lang="ko-KR" altLang="en-US" sz="1400" dirty="0" err="1" smtClean="0"/>
              <a:t>투플을</a:t>
            </a:r>
            <a:r>
              <a:rPr lang="ko-KR" altLang="en-US" sz="1400" dirty="0" smtClean="0"/>
              <a:t> 삭제하지 못하게 함</a:t>
            </a:r>
            <a:endParaRPr lang="en-US" altLang="ko-KR" sz="1400" dirty="0" smtClean="0"/>
          </a:p>
          <a:p>
            <a:pPr lvl="2">
              <a:lnSpc>
                <a:spcPct val="150000"/>
              </a:lnSpc>
            </a:pPr>
            <a:r>
              <a:rPr lang="en-US" altLang="ko-KR" sz="1400" dirty="0" smtClean="0"/>
              <a:t>ON DELETE NO ACTION: </a:t>
            </a:r>
            <a:r>
              <a:rPr lang="ko-KR" altLang="en-US" sz="1400" dirty="0" smtClean="0"/>
              <a:t>사원 테이블에서 </a:t>
            </a:r>
            <a:r>
              <a:rPr lang="ko-KR" altLang="en-US" sz="1400" dirty="0" err="1" smtClean="0"/>
              <a:t>홍보부에</a:t>
            </a:r>
            <a:r>
              <a:rPr lang="ko-KR" altLang="en-US" sz="1400" dirty="0" smtClean="0"/>
              <a:t> 근무하</a:t>
            </a:r>
            <a:r>
              <a:rPr lang="ko-KR" altLang="en-US" sz="1400" dirty="0"/>
              <a:t>는</a:t>
            </a:r>
            <a:r>
              <a:rPr lang="ko-KR" altLang="en-US" sz="1400" dirty="0" smtClean="0"/>
              <a:t> 정소화 사원 </a:t>
            </a:r>
            <a:r>
              <a:rPr lang="ko-KR" altLang="en-US" sz="1400" dirty="0" err="1" smtClean="0"/>
              <a:t>투플도</a:t>
            </a:r>
            <a:r>
              <a:rPr lang="ko-KR" altLang="en-US" sz="1400" dirty="0" smtClean="0"/>
              <a:t> 함께 삭제</a:t>
            </a:r>
          </a:p>
          <a:p>
            <a:pPr lvl="2">
              <a:lnSpc>
                <a:spcPct val="150000"/>
              </a:lnSpc>
            </a:pPr>
            <a:r>
              <a:rPr lang="en-US" altLang="ko-KR" sz="1400" dirty="0" smtClean="0"/>
              <a:t>ON DELETE NO ACTION: </a:t>
            </a:r>
            <a:r>
              <a:rPr lang="ko-KR" altLang="en-US" sz="1400" dirty="0" smtClean="0"/>
              <a:t>사원 테이블에서 정소화 사원의 소속부서 속성 값을 </a:t>
            </a:r>
            <a:r>
              <a:rPr lang="en-US" altLang="ko-KR" sz="1400" dirty="0" smtClean="0"/>
              <a:t>NULL</a:t>
            </a:r>
            <a:r>
              <a:rPr lang="ko-KR" altLang="en-US" sz="1400" dirty="0" smtClean="0"/>
              <a:t>로 변경</a:t>
            </a:r>
          </a:p>
          <a:p>
            <a:pPr lvl="2">
              <a:lnSpc>
                <a:spcPct val="150000"/>
              </a:lnSpc>
            </a:pPr>
            <a:r>
              <a:rPr lang="en-US" altLang="ko-KR" sz="1400" dirty="0" smtClean="0"/>
              <a:t>ON DELETE NO ACTION: </a:t>
            </a:r>
            <a:r>
              <a:rPr lang="ko-KR" altLang="en-US" sz="1400" dirty="0" smtClean="0"/>
              <a:t>사원 테이블에서 정소화 사원의 소속부서 속성 값을 기본 값으로 변경 </a:t>
            </a:r>
            <a:endParaRPr lang="en-US" altLang="ko-KR" sz="14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2081971" y="1673805"/>
            <a:ext cx="47852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 smtClean="0">
                <a:sym typeface="Wingdings"/>
              </a:rPr>
              <a:t>[</a:t>
            </a:r>
            <a:r>
              <a:rPr lang="ko-KR" altLang="en-US" sz="1600" b="1" dirty="0" smtClean="0">
                <a:sym typeface="Wingdings"/>
              </a:rPr>
              <a:t>참조 </a:t>
            </a:r>
            <a:r>
              <a:rPr lang="ko-KR" altLang="en-US" sz="1600" b="1" dirty="0" err="1" smtClean="0">
                <a:sym typeface="Wingdings"/>
              </a:rPr>
              <a:t>무결성</a:t>
            </a:r>
            <a:r>
              <a:rPr lang="ko-KR" altLang="en-US" sz="1600" b="1" dirty="0" smtClean="0">
                <a:sym typeface="Wingdings"/>
              </a:rPr>
              <a:t> 제약조건 유지를 위한 </a:t>
            </a:r>
            <a:r>
              <a:rPr lang="ko-KR" altLang="en-US" sz="1600" b="1" dirty="0" err="1" smtClean="0">
                <a:sym typeface="Wingdings"/>
              </a:rPr>
              <a:t>투플</a:t>
            </a:r>
            <a:r>
              <a:rPr lang="ko-KR" altLang="en-US" sz="1600" b="1" dirty="0" smtClean="0">
                <a:sym typeface="Wingdings"/>
              </a:rPr>
              <a:t> 삭제 예</a:t>
            </a:r>
            <a:r>
              <a:rPr lang="en-US" altLang="ko-KR" sz="1600" b="1" dirty="0" smtClean="0">
                <a:sym typeface="Wingdings"/>
              </a:rPr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2685109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02 SQL</a:t>
            </a:r>
            <a:r>
              <a:rPr lang="ko-KR" altLang="en-US" dirty="0"/>
              <a:t>를 이용한 데이터 정의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>
          <a:xfrm>
            <a:off x="179388" y="1052735"/>
            <a:ext cx="8893112" cy="5543705"/>
          </a:xfrm>
        </p:spPr>
        <p:txBody>
          <a:bodyPr/>
          <a:lstStyle/>
          <a:p>
            <a:r>
              <a:rPr lang="ko-KR" altLang="en-US" dirty="0"/>
              <a:t>테이블 생성 </a:t>
            </a:r>
            <a:r>
              <a:rPr lang="en-US" altLang="ko-KR" dirty="0"/>
              <a:t>: CREATE TABLE </a:t>
            </a:r>
            <a:r>
              <a:rPr lang="ko-KR" altLang="en-US" dirty="0"/>
              <a:t>문</a:t>
            </a:r>
            <a:endParaRPr lang="en-US" altLang="ko-KR" dirty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데이터 </a:t>
            </a:r>
            <a:r>
              <a:rPr lang="ko-KR" altLang="en-US" dirty="0" err="1" smtClean="0"/>
              <a:t>무결성</a:t>
            </a:r>
            <a:r>
              <a:rPr lang="ko-KR" altLang="en-US" dirty="0" smtClean="0"/>
              <a:t> 제약조건의 정의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en-US" altLang="ko-KR" dirty="0" smtClean="0"/>
              <a:t>CHECK</a:t>
            </a:r>
          </a:p>
          <a:p>
            <a:pPr lvl="3">
              <a:lnSpc>
                <a:spcPct val="150000"/>
              </a:lnSpc>
            </a:pPr>
            <a:r>
              <a:rPr lang="ko-KR" altLang="en-US" dirty="0" smtClean="0"/>
              <a:t>테이블에 정확하고 유효한 데이터를 유지하기 위해 </a:t>
            </a:r>
            <a:r>
              <a:rPr lang="ko-KR" altLang="en-US" dirty="0"/>
              <a:t>특정</a:t>
            </a:r>
            <a:r>
              <a:rPr lang="en-US" altLang="ko-KR" dirty="0"/>
              <a:t> </a:t>
            </a:r>
            <a:r>
              <a:rPr lang="ko-KR" altLang="en-US" dirty="0"/>
              <a:t>속성에 대한 제약조건을 </a:t>
            </a:r>
            <a:r>
              <a:rPr lang="ko-KR" altLang="en-US" dirty="0" smtClean="0"/>
              <a:t>지정</a:t>
            </a:r>
            <a:endParaRPr lang="en-US" altLang="ko-KR" dirty="0" smtClean="0"/>
          </a:p>
          <a:p>
            <a:pPr lvl="3">
              <a:lnSpc>
                <a:spcPct val="150000"/>
              </a:lnSpc>
            </a:pPr>
            <a:r>
              <a:rPr lang="en-US" altLang="ko-KR" dirty="0" smtClean="0"/>
              <a:t>CONSTRAINT </a:t>
            </a:r>
            <a:r>
              <a:rPr lang="ko-KR" altLang="en-US" dirty="0" smtClean="0"/>
              <a:t>키워드와 함께 고유의 이름을 부여할 수도 있음</a:t>
            </a:r>
            <a:endParaRPr lang="en-US" altLang="ko-KR" dirty="0" smtClean="0"/>
          </a:p>
          <a:p>
            <a:pPr lvl="3">
              <a:lnSpc>
                <a:spcPct val="150000"/>
              </a:lnSpc>
            </a:pPr>
            <a:r>
              <a:rPr lang="ko-KR" altLang="en-US" dirty="0" smtClean="0"/>
              <a:t>예</a:t>
            </a:r>
            <a:r>
              <a:rPr lang="en-US" altLang="ko-KR" dirty="0" smtClean="0"/>
              <a:t>) CHECK(</a:t>
            </a:r>
            <a:r>
              <a:rPr lang="ko-KR" altLang="en-US" dirty="0" smtClean="0"/>
              <a:t>재고량 </a:t>
            </a:r>
            <a:r>
              <a:rPr lang="en-US" altLang="ko-KR" dirty="0" smtClean="0"/>
              <a:t>&gt;= 0 AND </a:t>
            </a:r>
            <a:r>
              <a:rPr lang="ko-KR" altLang="en-US" dirty="0" smtClean="0"/>
              <a:t>재고량 </a:t>
            </a:r>
            <a:r>
              <a:rPr lang="en-US" altLang="ko-KR" dirty="0" smtClean="0"/>
              <a:t>&lt;= 10000)</a:t>
            </a:r>
          </a:p>
          <a:p>
            <a:pPr lvl="3">
              <a:lnSpc>
                <a:spcPct val="150000"/>
              </a:lnSpc>
            </a:pPr>
            <a:r>
              <a:rPr lang="ko-KR" altLang="en-US" dirty="0" smtClean="0"/>
              <a:t>예</a:t>
            </a:r>
            <a:r>
              <a:rPr lang="en-US" altLang="ko-KR" dirty="0" smtClean="0"/>
              <a:t>) CONSTRAINT CHK_CPY  CHECK(</a:t>
            </a:r>
            <a:r>
              <a:rPr lang="ko-KR" altLang="en-US" dirty="0" smtClean="0"/>
              <a:t>제조업체 </a:t>
            </a:r>
            <a:r>
              <a:rPr lang="en-US" altLang="ko-KR" dirty="0" smtClean="0"/>
              <a:t>= ‘</a:t>
            </a:r>
            <a:r>
              <a:rPr lang="ko-KR" altLang="en-US" dirty="0" err="1" smtClean="0"/>
              <a:t>한빛제과</a:t>
            </a:r>
            <a:r>
              <a:rPr lang="en-US" altLang="ko-KR" dirty="0" smtClean="0"/>
              <a:t>’)</a:t>
            </a:r>
          </a:p>
        </p:txBody>
      </p:sp>
    </p:spTree>
    <p:extLst>
      <p:ext uri="{BB962C8B-B14F-4D97-AF65-F5344CB8AC3E}">
        <p14:creationId xmlns:p14="http://schemas.microsoft.com/office/powerpoint/2010/main" val="4264495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1128259" y="1538790"/>
            <a:ext cx="6758581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ko-KR" sz="40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7</a:t>
            </a:r>
            <a:r>
              <a:rPr lang="ko-KR" altLang="en-US" sz="40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장</a:t>
            </a:r>
            <a:r>
              <a:rPr lang="en-US" altLang="ko-KR" sz="40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. </a:t>
            </a:r>
            <a:r>
              <a:rPr lang="ko-KR" altLang="en-US" sz="40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데이터베이스 언어 </a:t>
            </a:r>
            <a:r>
              <a:rPr lang="en-US" altLang="ko-KR" sz="40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SQL</a:t>
            </a:r>
          </a:p>
          <a:p>
            <a:pPr algn="ctr"/>
            <a:endParaRPr lang="en-US" altLang="ko-KR" sz="40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  <a:p>
            <a:pPr algn="ctr"/>
            <a:endParaRPr lang="en-US" altLang="ko-KR" sz="4000" b="1" dirty="0" smtClean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  <a:p>
            <a:pPr marL="538163" lvl="0" indent="-269875" fontAlgn="base">
              <a:spcBef>
                <a:spcPct val="20000"/>
              </a:spcBef>
              <a:spcAft>
                <a:spcPct val="0"/>
              </a:spcAft>
              <a:buClr>
                <a:srgbClr val="9BBB59">
                  <a:lumMod val="50000"/>
                </a:srgbClr>
              </a:buClr>
              <a:buFont typeface="Arial" panose="020B0604020202020204" pitchFamily="34" charset="0"/>
              <a:buChar char="•"/>
            </a:pPr>
            <a:r>
              <a:rPr lang="en-US" altLang="ko-KR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SQL</a:t>
            </a:r>
            <a:r>
              <a:rPr lang="ko-KR" altLang="en-US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의 소개</a:t>
            </a:r>
          </a:p>
          <a:p>
            <a:pPr marL="538163" lvl="0" indent="-269875" fontAlgn="base">
              <a:spcBef>
                <a:spcPct val="20000"/>
              </a:spcBef>
              <a:spcAft>
                <a:spcPct val="0"/>
              </a:spcAft>
              <a:buClr>
                <a:srgbClr val="9BBB59">
                  <a:lumMod val="50000"/>
                </a:srgbClr>
              </a:buClr>
              <a:buFont typeface="Arial" panose="020B0604020202020204" pitchFamily="34" charset="0"/>
              <a:buChar char="•"/>
            </a:pPr>
            <a:r>
              <a:rPr lang="en-US" altLang="ko-KR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SQL</a:t>
            </a:r>
            <a:r>
              <a:rPr lang="ko-KR" altLang="en-US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을 이용한 데이터 정의</a:t>
            </a:r>
          </a:p>
          <a:p>
            <a:pPr marL="538163" lvl="0" indent="-269875" fontAlgn="base">
              <a:spcBef>
                <a:spcPct val="20000"/>
              </a:spcBef>
              <a:spcAft>
                <a:spcPct val="0"/>
              </a:spcAft>
              <a:buClr>
                <a:srgbClr val="9BBB59">
                  <a:lumMod val="50000"/>
                </a:srgbClr>
              </a:buClr>
              <a:buFont typeface="Arial" panose="020B0604020202020204" pitchFamily="34" charset="0"/>
              <a:buChar char="•"/>
            </a:pPr>
            <a:r>
              <a:rPr lang="en-US" altLang="ko-KR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SQL</a:t>
            </a:r>
            <a:r>
              <a:rPr lang="ko-KR" altLang="en-US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을 이용한 데이터 조작</a:t>
            </a:r>
          </a:p>
          <a:p>
            <a:pPr marL="538163" lvl="0" indent="-269875" fontAlgn="base">
              <a:spcBef>
                <a:spcPct val="20000"/>
              </a:spcBef>
              <a:spcAft>
                <a:spcPct val="0"/>
              </a:spcAft>
              <a:buClr>
                <a:srgbClr val="9BBB59">
                  <a:lumMod val="50000"/>
                </a:srgbClr>
              </a:buClr>
              <a:buFont typeface="Arial" panose="020B0604020202020204" pitchFamily="34" charset="0"/>
              <a:buChar char="•"/>
            </a:pPr>
            <a:r>
              <a:rPr lang="ko-KR" altLang="en-US" sz="2000" b="1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뷰</a:t>
            </a:r>
            <a:endParaRPr lang="ko-KR" altLang="en-US" sz="20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538163" lvl="0" indent="-269875" fontAlgn="base">
              <a:spcBef>
                <a:spcPct val="20000"/>
              </a:spcBef>
              <a:spcAft>
                <a:spcPct val="0"/>
              </a:spcAft>
              <a:buClr>
                <a:srgbClr val="9BBB59">
                  <a:lumMod val="50000"/>
                </a:srgbClr>
              </a:buClr>
              <a:buFont typeface="Arial" panose="020B0604020202020204" pitchFamily="34" charset="0"/>
              <a:buChar char="•"/>
            </a:pPr>
            <a:r>
              <a:rPr lang="ko-KR" altLang="en-US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삽입 </a:t>
            </a:r>
            <a:r>
              <a:rPr lang="en-US" altLang="ko-KR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SQL</a:t>
            </a:r>
            <a:endParaRPr lang="ko-KR" altLang="en-US" sz="40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06772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내용 개체 틀 11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 smtClean="0"/>
              <a:t>고객 테이블 생성을 위한 </a:t>
            </a:r>
            <a:r>
              <a:rPr lang="en-US" altLang="ko-KR" dirty="0" smtClean="0"/>
              <a:t>CREATE TABLE </a:t>
            </a:r>
            <a:r>
              <a:rPr lang="ko-KR" altLang="en-US" dirty="0" smtClean="0"/>
              <a:t>문 작성 예</a:t>
            </a:r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02 SQL</a:t>
            </a:r>
            <a:r>
              <a:rPr lang="ko-KR" altLang="en-US" dirty="0"/>
              <a:t>를 이용한 데이터 정의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251520" y="1763815"/>
            <a:ext cx="8595955" cy="4914662"/>
            <a:chOff x="521551" y="1673805"/>
            <a:chExt cx="7155795" cy="4914662"/>
          </a:xfrm>
        </p:grpSpPr>
        <p:sp>
          <p:nvSpPr>
            <p:cNvPr id="4" name="모서리가 둥근 직사각형 3"/>
            <p:cNvSpPr/>
            <p:nvPr/>
          </p:nvSpPr>
          <p:spPr>
            <a:xfrm>
              <a:off x="521551" y="1673805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7-1</a:t>
              </a:r>
              <a:endParaRPr lang="ko-KR" altLang="en-US" sz="14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71702" y="1685488"/>
              <a:ext cx="5805644" cy="1349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고객 테이블은 고객아이디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고객이름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나이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등급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직업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적립금 속성으로 구성되고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고객아이디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속성이 </a:t>
              </a:r>
              <a:r>
                <a:rPr lang="ko-KR" altLang="en-US" sz="1600" dirty="0" err="1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기본키다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고객이름과 등급 속성은 값을 반드시 입력해야 하고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적립금 속성은 </a:t>
              </a: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값을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입력하지 않으면 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0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이 기본으로 입력되도록 고객 테이블을 생성해보자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  <p:pic>
          <p:nvPicPr>
            <p:cNvPr id="9" name="그림 8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19" t="38310"/>
            <a:stretch/>
          </p:blipFill>
          <p:spPr>
            <a:xfrm>
              <a:off x="783805" y="3151201"/>
              <a:ext cx="6809082" cy="3437266"/>
            </a:xfrm>
            <a:prstGeom prst="rect">
              <a:avLst/>
            </a:prstGeom>
          </p:spPr>
        </p:pic>
      </p:grp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6192180" y="5949280"/>
            <a:ext cx="26035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chemeClr val="accent6">
                    <a:lumMod val="75000"/>
                  </a:schemeClr>
                </a:solidFill>
              </a:rPr>
              <a:t>[</a:t>
            </a:r>
            <a:r>
              <a:rPr lang="ko-KR" altLang="en-US" dirty="0" smtClean="0">
                <a:solidFill>
                  <a:schemeClr val="accent6">
                    <a:lumMod val="75000"/>
                  </a:schemeClr>
                </a:solidFill>
              </a:rPr>
              <a:t>고객 테이블</a:t>
            </a:r>
            <a:r>
              <a:rPr lang="en-US" altLang="ko-KR" dirty="0" smtClean="0">
                <a:solidFill>
                  <a:schemeClr val="accent6">
                    <a:lumMod val="75000"/>
                  </a:schemeClr>
                </a:solidFill>
              </a:rPr>
              <a:t>(7 </a:t>
            </a:r>
            <a:r>
              <a:rPr lang="ko-KR" altLang="en-US" dirty="0" smtClean="0">
                <a:solidFill>
                  <a:schemeClr val="accent6">
                    <a:lumMod val="75000"/>
                  </a:schemeClr>
                </a:solidFill>
              </a:rPr>
              <a:t>페이지</a:t>
            </a:r>
            <a:r>
              <a:rPr lang="en-US" altLang="ko-KR" dirty="0" smtClean="0">
                <a:solidFill>
                  <a:schemeClr val="accent6">
                    <a:lumMod val="75000"/>
                  </a:schemeClr>
                </a:solidFill>
              </a:rPr>
              <a:t>)]</a:t>
            </a:r>
            <a:endParaRPr lang="ko-KR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242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내용 개체 틀 2"/>
          <p:cNvPicPr>
            <a:picLocks noGrp="1" noChangeAspect="1"/>
          </p:cNvPicPr>
          <p:nvPr>
            <p:ph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0" t="35237" r="42154"/>
          <a:stretch/>
        </p:blipFill>
        <p:spPr>
          <a:xfrm>
            <a:off x="2141729" y="3009180"/>
            <a:ext cx="5355595" cy="3515471"/>
          </a:xfr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02 SQL</a:t>
            </a:r>
            <a:r>
              <a:rPr lang="ko-KR" altLang="en-US" dirty="0"/>
              <a:t>를 이용한 데이터 정의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611560" y="1760724"/>
            <a:ext cx="8010889" cy="1052596"/>
            <a:chOff x="481124" y="1685488"/>
            <a:chExt cx="7196222" cy="1052596"/>
          </a:xfrm>
        </p:grpSpPr>
        <p:sp>
          <p:nvSpPr>
            <p:cNvPr id="4" name="모서리가 둥근 직사각형 3"/>
            <p:cNvSpPr/>
            <p:nvPr/>
          </p:nvSpPr>
          <p:spPr>
            <a:xfrm>
              <a:off x="481124" y="1733584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7-2</a:t>
              </a:r>
              <a:endParaRPr lang="ko-KR" altLang="en-US" sz="14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71702" y="1685488"/>
              <a:ext cx="5805644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제품 테이블은 제품번호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제품명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재고량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단가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제조업체 속성으로 구성되고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제품번호 </a:t>
              </a: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속성이 </a:t>
              </a:r>
              <a:r>
                <a:rPr lang="ko-KR" altLang="en-US" sz="1600" dirty="0" err="1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기본키다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재고량이 항상 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0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개 이상 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10,000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개 이하를 유지하도록 제품 테이블을 생성해보자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</p:grpSp>
      <p:sp>
        <p:nvSpPr>
          <p:cNvPr id="7" name="내용 개체 틀 11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제</a:t>
            </a:r>
            <a:r>
              <a:rPr lang="ko-KR" altLang="en-US" dirty="0"/>
              <a:t>품</a:t>
            </a:r>
            <a:r>
              <a:rPr lang="ko-KR" altLang="en-US" dirty="0" smtClean="0"/>
              <a:t> 테이블 생성을 위한 </a:t>
            </a:r>
            <a:r>
              <a:rPr lang="en-US" altLang="ko-KR" dirty="0" smtClean="0"/>
              <a:t>CREATE TABLE </a:t>
            </a:r>
            <a:r>
              <a:rPr lang="ko-KR" altLang="en-US" dirty="0" smtClean="0"/>
              <a:t>문 작성 예</a:t>
            </a:r>
            <a:endParaRPr lang="ko-KR" altLang="en-US" dirty="0"/>
          </a:p>
        </p:txBody>
      </p:sp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5607116" y="6174305"/>
            <a:ext cx="3015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>
                <a:solidFill>
                  <a:schemeClr val="accent6">
                    <a:lumMod val="75000"/>
                  </a:schemeClr>
                </a:solidFill>
              </a:rPr>
              <a:t>[</a:t>
            </a:r>
            <a:r>
              <a:rPr lang="ko-KR" altLang="en-US" dirty="0" smtClean="0">
                <a:solidFill>
                  <a:schemeClr val="accent6">
                    <a:lumMod val="75000"/>
                  </a:schemeClr>
                </a:solidFill>
              </a:rPr>
              <a:t>제품 테이블</a:t>
            </a:r>
            <a:r>
              <a:rPr lang="en-US" altLang="ko-KR" dirty="0" smtClean="0">
                <a:solidFill>
                  <a:schemeClr val="accent6">
                    <a:lumMod val="75000"/>
                  </a:schemeClr>
                </a:solidFill>
              </a:rPr>
              <a:t>(8 </a:t>
            </a:r>
            <a:r>
              <a:rPr lang="ko-KR" altLang="en-US" dirty="0" smtClean="0">
                <a:solidFill>
                  <a:schemeClr val="accent6">
                    <a:lumMod val="75000"/>
                  </a:schemeClr>
                </a:solidFill>
              </a:rPr>
              <a:t>페이지</a:t>
            </a:r>
            <a:r>
              <a:rPr lang="en-US" altLang="ko-KR" dirty="0" smtClean="0">
                <a:solidFill>
                  <a:schemeClr val="accent6">
                    <a:lumMod val="75000"/>
                  </a:schemeClr>
                </a:solidFill>
              </a:rPr>
              <a:t>)]</a:t>
            </a:r>
            <a:endParaRPr lang="ko-KR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7291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02 SQL</a:t>
            </a:r>
            <a:r>
              <a:rPr lang="ko-KR" altLang="en-US" dirty="0"/>
              <a:t>를 이용한 데이터 정의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611560" y="1651272"/>
            <a:ext cx="8145905" cy="1372683"/>
            <a:chOff x="431541" y="1685488"/>
            <a:chExt cx="8145905" cy="1372683"/>
          </a:xfrm>
        </p:grpSpPr>
        <p:sp>
          <p:nvSpPr>
            <p:cNvPr id="4" name="모서리가 둥근 직사각형 3"/>
            <p:cNvSpPr/>
            <p:nvPr/>
          </p:nvSpPr>
          <p:spPr>
            <a:xfrm>
              <a:off x="431541" y="1708021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7-3</a:t>
              </a:r>
              <a:endParaRPr lang="ko-KR" altLang="en-US" sz="14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71701" y="1685488"/>
              <a:ext cx="6705745" cy="13726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주문 테이블은 주문번호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주문고객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주문제품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수량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1600" dirty="0" err="1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배송지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주문일자 속성으로 구성되고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주문번호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속성이 </a:t>
              </a:r>
              <a:r>
                <a:rPr lang="ko-KR" altLang="en-US" sz="1600" dirty="0" err="1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기본키다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주문고객 속성이 고객 테이블의 고객아이디 속성을 참조하는 </a:t>
              </a:r>
              <a:r>
                <a:rPr lang="ko-KR" altLang="en-US" sz="1600" dirty="0" err="1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외래키이고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주문제품 속성이 제품 테이블의 제품번호 속성을 참조하는 </a:t>
              </a:r>
              <a:r>
                <a:rPr lang="ko-KR" altLang="en-US" sz="1600" dirty="0" err="1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외래키가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되도록 주문 </a:t>
              </a: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테이블을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생성해보자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</p:grp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4" t="37410" r="32500"/>
          <a:stretch/>
        </p:blipFill>
        <p:spPr>
          <a:xfrm>
            <a:off x="1421650" y="3000815"/>
            <a:ext cx="5490610" cy="3803560"/>
          </a:xfrm>
          <a:prstGeom prst="rect">
            <a:avLst/>
          </a:prstGeom>
        </p:spPr>
      </p:pic>
      <p:sp>
        <p:nvSpPr>
          <p:cNvPr id="8" name="내용 개체 틀 11"/>
          <p:cNvSpPr>
            <a:spLocks noGrp="1"/>
          </p:cNvSpPr>
          <p:nvPr>
            <p:ph sz="quarter" idx="11"/>
          </p:nvPr>
        </p:nvSpPr>
        <p:spPr>
          <a:xfrm>
            <a:off x="223698" y="1052735"/>
            <a:ext cx="8713787" cy="5543705"/>
          </a:xfrm>
        </p:spPr>
        <p:txBody>
          <a:bodyPr/>
          <a:lstStyle/>
          <a:p>
            <a:r>
              <a:rPr lang="ko-KR" altLang="en-US" dirty="0" smtClean="0"/>
              <a:t>주</a:t>
            </a:r>
            <a:r>
              <a:rPr lang="ko-KR" altLang="en-US" dirty="0"/>
              <a:t>문</a:t>
            </a:r>
            <a:r>
              <a:rPr lang="ko-KR" altLang="en-US" dirty="0" smtClean="0"/>
              <a:t> 테이블 생성을 위한 </a:t>
            </a:r>
            <a:r>
              <a:rPr lang="en-US" altLang="ko-KR" dirty="0" smtClean="0"/>
              <a:t>CREATE TABLE </a:t>
            </a:r>
            <a:r>
              <a:rPr lang="ko-KR" altLang="en-US" dirty="0" smtClean="0"/>
              <a:t>문 작성 예</a:t>
            </a:r>
            <a:endParaRPr lang="ko-KR" altLang="en-US" dirty="0"/>
          </a:p>
        </p:txBody>
      </p:sp>
      <p:sp>
        <p:nvSpPr>
          <p:cNvPr id="3" name="TextBox 2">
            <a:hlinkClick r:id="rId3" action="ppaction://hlinksldjump"/>
          </p:cNvPr>
          <p:cNvSpPr txBox="1"/>
          <p:nvPr/>
        </p:nvSpPr>
        <p:spPr>
          <a:xfrm>
            <a:off x="6147175" y="4585677"/>
            <a:ext cx="2521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solidFill>
                  <a:schemeClr val="accent6">
                    <a:lumMod val="75000"/>
                  </a:schemeClr>
                </a:solidFill>
              </a:rPr>
              <a:t>[</a:t>
            </a:r>
            <a:r>
              <a:rPr lang="ko-KR" altLang="en-US" dirty="0" smtClean="0">
                <a:solidFill>
                  <a:schemeClr val="accent6">
                    <a:lumMod val="75000"/>
                  </a:schemeClr>
                </a:solidFill>
              </a:rPr>
              <a:t>주문 테이블</a:t>
            </a:r>
            <a:r>
              <a:rPr lang="en-US" altLang="ko-KR" dirty="0" smtClean="0">
                <a:solidFill>
                  <a:schemeClr val="accent6">
                    <a:lumMod val="75000"/>
                  </a:schemeClr>
                </a:solidFill>
              </a:rPr>
              <a:t>(9</a:t>
            </a:r>
            <a:r>
              <a:rPr lang="ko-KR" altLang="en-US" dirty="0" smtClean="0">
                <a:solidFill>
                  <a:schemeClr val="accent6">
                    <a:lumMod val="75000"/>
                  </a:schemeClr>
                </a:solidFill>
              </a:rPr>
              <a:t>페이지</a:t>
            </a:r>
            <a:r>
              <a:rPr lang="en-US" altLang="ko-KR" dirty="0" smtClean="0">
                <a:solidFill>
                  <a:schemeClr val="accent6">
                    <a:lumMod val="75000"/>
                  </a:schemeClr>
                </a:solidFill>
              </a:rPr>
              <a:t>)]</a:t>
            </a:r>
            <a:endParaRPr lang="ko-KR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1250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02 SQL</a:t>
            </a:r>
            <a:r>
              <a:rPr lang="ko-KR" altLang="en-US" dirty="0"/>
              <a:t>를 이용한 데이터 정의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/>
              <a:t>테이블 </a:t>
            </a:r>
            <a:r>
              <a:rPr lang="ko-KR" altLang="en-US" dirty="0" smtClean="0"/>
              <a:t>변</a:t>
            </a:r>
            <a:r>
              <a:rPr lang="ko-KR" altLang="en-US" dirty="0"/>
              <a:t>경</a:t>
            </a:r>
            <a:r>
              <a:rPr lang="ko-KR" altLang="en-US" dirty="0" smtClean="0"/>
              <a:t> </a:t>
            </a:r>
            <a:r>
              <a:rPr lang="en-US" altLang="ko-KR" dirty="0"/>
              <a:t>: </a:t>
            </a:r>
            <a:r>
              <a:rPr lang="en-US" altLang="ko-KR" dirty="0" smtClean="0"/>
              <a:t>ALTER </a:t>
            </a:r>
            <a:r>
              <a:rPr lang="en-US" altLang="ko-KR" dirty="0"/>
              <a:t>TABLE </a:t>
            </a:r>
            <a:r>
              <a:rPr lang="ko-KR" altLang="en-US" dirty="0" smtClean="0"/>
              <a:t>문</a:t>
            </a:r>
            <a:endParaRPr lang="en-US" altLang="ko-KR" dirty="0" smtClean="0"/>
          </a:p>
          <a:p>
            <a:pPr lvl="1"/>
            <a:r>
              <a:rPr lang="ko-KR" altLang="en-US" dirty="0" smtClean="0"/>
              <a:t>새로운</a:t>
            </a:r>
            <a:r>
              <a:rPr lang="en-US" altLang="ko-KR" dirty="0" smtClean="0"/>
              <a:t> </a:t>
            </a:r>
            <a:r>
              <a:rPr lang="ko-KR" altLang="en-US" dirty="0" smtClean="0"/>
              <a:t>속성 추가</a:t>
            </a:r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/>
          </a:p>
          <a:p>
            <a:pPr marL="2286000" lvl="5" indent="0">
              <a:buNone/>
            </a:pPr>
            <a:endParaRPr lang="en-US" altLang="ko-KR" sz="1200" dirty="0"/>
          </a:p>
          <a:p>
            <a:pPr marL="2286000" lvl="5" indent="0">
              <a:buNone/>
            </a:pPr>
            <a:r>
              <a:rPr lang="en-US" altLang="ko-KR" dirty="0" smtClean="0"/>
              <a:t>		</a:t>
            </a:r>
            <a:endParaRPr lang="en-US" altLang="ko-KR" dirty="0"/>
          </a:p>
        </p:txBody>
      </p:sp>
      <p:grpSp>
        <p:nvGrpSpPr>
          <p:cNvPr id="4" name="그룹 3"/>
          <p:cNvGrpSpPr/>
          <p:nvPr/>
        </p:nvGrpSpPr>
        <p:grpSpPr>
          <a:xfrm>
            <a:off x="791580" y="1988840"/>
            <a:ext cx="8159051" cy="1591294"/>
            <a:chOff x="832142" y="3676180"/>
            <a:chExt cx="7303955" cy="1000738"/>
          </a:xfrm>
        </p:grpSpPr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2142" y="3676180"/>
              <a:ext cx="7303955" cy="1000738"/>
            </a:xfrm>
            <a:prstGeom prst="rect">
              <a:avLst/>
            </a:prstGeom>
          </p:spPr>
        </p:pic>
        <p:sp>
          <p:nvSpPr>
            <p:cNvPr id="6" name="모서리가 둥근 직사각형 5"/>
            <p:cNvSpPr/>
            <p:nvPr/>
          </p:nvSpPr>
          <p:spPr>
            <a:xfrm>
              <a:off x="866523" y="3789040"/>
              <a:ext cx="7155796" cy="713538"/>
            </a:xfrm>
            <a:prstGeom prst="roundRect">
              <a:avLst>
                <a:gd name="adj" fmla="val 6179"/>
              </a:avLst>
            </a:prstGeom>
            <a:no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926595" y="3884836"/>
            <a:ext cx="7155795" cy="350237"/>
            <a:chOff x="521551" y="1673805"/>
            <a:chExt cx="7155795" cy="350237"/>
          </a:xfrm>
        </p:grpSpPr>
        <p:sp>
          <p:nvSpPr>
            <p:cNvPr id="14" name="모서리가 둥근 직사각형 13"/>
            <p:cNvSpPr/>
            <p:nvPr/>
          </p:nvSpPr>
          <p:spPr>
            <a:xfrm>
              <a:off x="521551" y="1673805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7-4</a:t>
              </a:r>
              <a:endParaRPr lang="ko-KR" altLang="en-US" sz="1400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871702" y="1685488"/>
              <a:ext cx="58056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[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예제 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7-1]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에서 생성한 고객 테이블에 가입날짜 속성을 추가해보자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</p:grpSp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1" t="60384" r="42430" b="13654"/>
          <a:stretch/>
        </p:blipFill>
        <p:spPr>
          <a:xfrm>
            <a:off x="2321750" y="4423989"/>
            <a:ext cx="4815535" cy="580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256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02 SQL</a:t>
            </a:r>
            <a:r>
              <a:rPr lang="ko-KR" altLang="en-US" dirty="0"/>
              <a:t>를 이용한 데이터 정의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/>
              <a:t>테이블 </a:t>
            </a:r>
            <a:r>
              <a:rPr lang="ko-KR" altLang="en-US" dirty="0" smtClean="0"/>
              <a:t>변</a:t>
            </a:r>
            <a:r>
              <a:rPr lang="ko-KR" altLang="en-US" dirty="0"/>
              <a:t>경</a:t>
            </a:r>
            <a:r>
              <a:rPr lang="ko-KR" altLang="en-US" dirty="0" smtClean="0"/>
              <a:t> </a:t>
            </a:r>
            <a:r>
              <a:rPr lang="en-US" altLang="ko-KR" dirty="0"/>
              <a:t>: </a:t>
            </a:r>
            <a:r>
              <a:rPr lang="en-US" altLang="ko-KR" dirty="0" smtClean="0"/>
              <a:t>ALTER </a:t>
            </a:r>
            <a:r>
              <a:rPr lang="en-US" altLang="ko-KR" dirty="0"/>
              <a:t>TABLE </a:t>
            </a:r>
            <a:r>
              <a:rPr lang="ko-KR" altLang="en-US" dirty="0" smtClean="0"/>
              <a:t>문</a:t>
            </a:r>
            <a:endParaRPr lang="en-US" altLang="ko-KR" dirty="0" smtClean="0"/>
          </a:p>
          <a:p>
            <a:pPr lvl="1"/>
            <a:r>
              <a:rPr lang="ko-KR" altLang="en-US" dirty="0" smtClean="0"/>
              <a:t>기존</a:t>
            </a:r>
            <a:r>
              <a:rPr lang="en-US" altLang="ko-KR" dirty="0" smtClean="0"/>
              <a:t> </a:t>
            </a:r>
            <a:r>
              <a:rPr lang="ko-KR" altLang="en-US" dirty="0" smtClean="0"/>
              <a:t>속성</a:t>
            </a:r>
            <a:r>
              <a:rPr lang="en-US" altLang="ko-KR" dirty="0" smtClean="0"/>
              <a:t> </a:t>
            </a:r>
            <a:r>
              <a:rPr lang="ko-KR" altLang="en-US" dirty="0" smtClean="0"/>
              <a:t>삭제</a:t>
            </a:r>
            <a:endParaRPr lang="en-US" altLang="ko-KR" dirty="0" smtClean="0"/>
          </a:p>
          <a:p>
            <a:pPr lvl="4"/>
            <a:endParaRPr lang="en-US" altLang="ko-KR" sz="2800" dirty="0"/>
          </a:p>
          <a:p>
            <a:pPr lvl="1"/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en-US" altLang="ko-KR" dirty="0" smtClean="0"/>
              <a:t>CASCADE</a:t>
            </a:r>
          </a:p>
          <a:p>
            <a:pPr lvl="3">
              <a:lnSpc>
                <a:spcPct val="150000"/>
              </a:lnSpc>
            </a:pPr>
            <a:r>
              <a:rPr lang="ko-KR" altLang="en-US" dirty="0" smtClean="0"/>
              <a:t>삭제할 속성과 관련된 제약조건이나 참조하는 다른 속성을 함께 삭제 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en-US" altLang="ko-KR" dirty="0" smtClean="0"/>
              <a:t>RESTRICT</a:t>
            </a:r>
          </a:p>
          <a:p>
            <a:pPr lvl="3">
              <a:lnSpc>
                <a:spcPct val="150000"/>
              </a:lnSpc>
            </a:pPr>
            <a:r>
              <a:rPr lang="ko-KR" altLang="en-US" dirty="0" smtClean="0"/>
              <a:t>삭제할 속성과 관련된 제약조건이나 참조하는 다른 속성이 존재하면 삭제 거부</a:t>
            </a:r>
            <a:endParaRPr lang="en-US" altLang="ko-K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003" y="2087105"/>
            <a:ext cx="8737492" cy="891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그룹 13"/>
          <p:cNvGrpSpPr/>
          <p:nvPr/>
        </p:nvGrpSpPr>
        <p:grpSpPr>
          <a:xfrm>
            <a:off x="701570" y="4959170"/>
            <a:ext cx="7695855" cy="720660"/>
            <a:chOff x="521551" y="1673805"/>
            <a:chExt cx="7155795" cy="720660"/>
          </a:xfrm>
        </p:grpSpPr>
        <p:sp>
          <p:nvSpPr>
            <p:cNvPr id="15" name="모서리가 둥근 직사각형 14"/>
            <p:cNvSpPr/>
            <p:nvPr/>
          </p:nvSpPr>
          <p:spPr>
            <a:xfrm>
              <a:off x="521551" y="1673805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7-5</a:t>
              </a:r>
              <a:endParaRPr lang="ko-KR" altLang="en-US" sz="1400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871702" y="1685488"/>
              <a:ext cx="5805644" cy="7089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[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예제 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7-1]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에서 생성한 고객 테이블의 등급 속성을 삭제하면서 관련된 </a:t>
              </a:r>
              <a:r>
                <a:rPr lang="en-US" altLang="ko-KR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/>
              </a:r>
              <a:br>
                <a:rPr lang="en-US" altLang="ko-KR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</a:b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제약조건이나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등급 </a:t>
              </a: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속성을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참조하는 다른 속성도 함께 삭제해보자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</p:grp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0" t="70471" r="55906"/>
          <a:stretch/>
        </p:blipFill>
        <p:spPr>
          <a:xfrm>
            <a:off x="2321750" y="5795929"/>
            <a:ext cx="4095455" cy="738416"/>
          </a:xfrm>
          <a:prstGeom prst="rect">
            <a:avLst/>
          </a:prstGeom>
        </p:spPr>
      </p:pic>
      <p:sp>
        <p:nvSpPr>
          <p:cNvPr id="18" name="모서리가 둥근 직사각형 17"/>
          <p:cNvSpPr/>
          <p:nvPr/>
        </p:nvSpPr>
        <p:spPr>
          <a:xfrm>
            <a:off x="290003" y="2087105"/>
            <a:ext cx="8737492" cy="801835"/>
          </a:xfrm>
          <a:prstGeom prst="roundRect">
            <a:avLst>
              <a:gd name="adj" fmla="val 6179"/>
            </a:avLst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8738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02 SQL</a:t>
            </a:r>
            <a:r>
              <a:rPr lang="ko-KR" altLang="en-US" dirty="0"/>
              <a:t>를 이용한 데이터 정의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/>
              <a:t>테이블 변경 </a:t>
            </a:r>
            <a:r>
              <a:rPr lang="en-US" altLang="ko-KR" dirty="0"/>
              <a:t>: ALTER TABLE </a:t>
            </a:r>
            <a:r>
              <a:rPr lang="ko-KR" altLang="en-US" dirty="0"/>
              <a:t>문</a:t>
            </a:r>
            <a:endParaRPr lang="en-US" altLang="ko-KR" dirty="0"/>
          </a:p>
          <a:p>
            <a:pPr lvl="1"/>
            <a:r>
              <a:rPr lang="ko-KR" altLang="en-US" dirty="0" smtClean="0"/>
              <a:t>새로운 제약조건의 추가</a:t>
            </a:r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ko-KR" altLang="en-US" dirty="0"/>
          </a:p>
        </p:txBody>
      </p:sp>
      <p:grpSp>
        <p:nvGrpSpPr>
          <p:cNvPr id="4" name="그룹 3"/>
          <p:cNvGrpSpPr/>
          <p:nvPr/>
        </p:nvGrpSpPr>
        <p:grpSpPr>
          <a:xfrm>
            <a:off x="784139" y="2078850"/>
            <a:ext cx="7748301" cy="1170130"/>
            <a:chOff x="829144" y="3733512"/>
            <a:chExt cx="7303956" cy="889058"/>
          </a:xfrm>
        </p:grpSpPr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9144" y="3733512"/>
              <a:ext cx="7303956" cy="889058"/>
            </a:xfrm>
            <a:prstGeom prst="rect">
              <a:avLst/>
            </a:prstGeom>
          </p:spPr>
        </p:pic>
        <p:sp>
          <p:nvSpPr>
            <p:cNvPr id="6" name="모서리가 둥근 직사각형 5"/>
            <p:cNvSpPr/>
            <p:nvPr/>
          </p:nvSpPr>
          <p:spPr>
            <a:xfrm>
              <a:off x="866523" y="3789040"/>
              <a:ext cx="7155796" cy="713538"/>
            </a:xfrm>
            <a:prstGeom prst="roundRect">
              <a:avLst>
                <a:gd name="adj" fmla="val 6179"/>
              </a:avLst>
            </a:prstGeom>
            <a:no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0" name="내용 개체 틀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9" t="60689" r="29964" b="21567"/>
          <a:stretch/>
        </p:blipFill>
        <p:spPr>
          <a:xfrm>
            <a:off x="1466655" y="4639134"/>
            <a:ext cx="7380820" cy="410046"/>
          </a:xfrm>
          <a:prstGeom prst="rect">
            <a:avLst/>
          </a:prstGeom>
        </p:spPr>
      </p:pic>
      <p:grpSp>
        <p:nvGrpSpPr>
          <p:cNvPr id="11" name="그룹 10"/>
          <p:cNvGrpSpPr/>
          <p:nvPr/>
        </p:nvGrpSpPr>
        <p:grpSpPr>
          <a:xfrm>
            <a:off x="341530" y="3587398"/>
            <a:ext cx="8415935" cy="720660"/>
            <a:chOff x="521551" y="1673805"/>
            <a:chExt cx="7155795" cy="720660"/>
          </a:xfrm>
        </p:grpSpPr>
        <p:sp>
          <p:nvSpPr>
            <p:cNvPr id="12" name="모서리가 둥근 직사각형 11"/>
            <p:cNvSpPr/>
            <p:nvPr/>
          </p:nvSpPr>
          <p:spPr>
            <a:xfrm>
              <a:off x="521551" y="1673805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7-6</a:t>
              </a:r>
              <a:endParaRPr lang="ko-KR" altLang="en-US" sz="1400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871702" y="1685488"/>
              <a:ext cx="5805644" cy="7089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고객 테이블에 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20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세 이상의 고객만 가입할 수 있다는 데이터 </a:t>
              </a:r>
              <a:r>
                <a:rPr lang="ko-KR" altLang="en-US" sz="1600" dirty="0" err="1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무결성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제약조건을 추가해보자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899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02 SQL</a:t>
            </a:r>
            <a:r>
              <a:rPr lang="ko-KR" altLang="en-US" dirty="0"/>
              <a:t>를 이용한 데이터 정의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/>
              <a:t>테이블 변경 </a:t>
            </a:r>
            <a:r>
              <a:rPr lang="en-US" altLang="ko-KR" dirty="0"/>
              <a:t>: ALTER TABLE </a:t>
            </a:r>
            <a:r>
              <a:rPr lang="ko-KR" altLang="en-US" dirty="0"/>
              <a:t>문</a:t>
            </a:r>
            <a:endParaRPr lang="en-US" altLang="ko-KR" dirty="0"/>
          </a:p>
          <a:p>
            <a:pPr lvl="1"/>
            <a:r>
              <a:rPr lang="ko-KR" altLang="en-US" dirty="0" smtClean="0"/>
              <a:t>기존 제약조건의 삭제</a:t>
            </a:r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ko-KR" altLang="en-US" dirty="0"/>
          </a:p>
        </p:txBody>
      </p:sp>
      <p:grpSp>
        <p:nvGrpSpPr>
          <p:cNvPr id="7" name="그룹 6"/>
          <p:cNvGrpSpPr/>
          <p:nvPr/>
        </p:nvGrpSpPr>
        <p:grpSpPr>
          <a:xfrm>
            <a:off x="566555" y="2078851"/>
            <a:ext cx="8341193" cy="1080120"/>
            <a:chOff x="811510" y="3708143"/>
            <a:chExt cx="7459603" cy="881195"/>
          </a:xfrm>
        </p:grpSpPr>
        <p:pic>
          <p:nvPicPr>
            <p:cNvPr id="8" name="그림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1510" y="3708143"/>
              <a:ext cx="7459603" cy="881195"/>
            </a:xfrm>
            <a:prstGeom prst="rect">
              <a:avLst/>
            </a:prstGeom>
          </p:spPr>
        </p:pic>
        <p:sp>
          <p:nvSpPr>
            <p:cNvPr id="9" name="모서리가 둥근 직사각형 8"/>
            <p:cNvSpPr/>
            <p:nvPr/>
          </p:nvSpPr>
          <p:spPr>
            <a:xfrm>
              <a:off x="866523" y="3789040"/>
              <a:ext cx="7155796" cy="713538"/>
            </a:xfrm>
            <a:prstGeom prst="roundRect">
              <a:avLst>
                <a:gd name="adj" fmla="val 6179"/>
              </a:avLst>
            </a:prstGeom>
            <a:no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4" name="그룹 13"/>
          <p:cNvGrpSpPr/>
          <p:nvPr/>
        </p:nvGrpSpPr>
        <p:grpSpPr>
          <a:xfrm>
            <a:off x="656565" y="3615481"/>
            <a:ext cx="7155795" cy="744191"/>
            <a:chOff x="521551" y="1673805"/>
            <a:chExt cx="7155795" cy="744191"/>
          </a:xfrm>
        </p:grpSpPr>
        <p:sp>
          <p:nvSpPr>
            <p:cNvPr id="15" name="모서리가 둥근 직사각형 14"/>
            <p:cNvSpPr/>
            <p:nvPr/>
          </p:nvSpPr>
          <p:spPr>
            <a:xfrm>
              <a:off x="521551" y="1673805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7-7</a:t>
              </a:r>
              <a:endParaRPr lang="ko-KR" altLang="en-US" sz="1400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871702" y="1685488"/>
              <a:ext cx="5805644" cy="7325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[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예제 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7-6]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에서 추가한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고객 테이블에 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20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세 이상의 고객만 가입할 수 있다는 데이터 </a:t>
              </a:r>
              <a:r>
                <a:rPr lang="ko-KR" altLang="en-US" sz="1600" dirty="0" err="1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무결성</a:t>
              </a: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제약조건을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삭제해보자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</p:grp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6" t="70802" r="47046" b="8396"/>
          <a:stretch/>
        </p:blipFill>
        <p:spPr>
          <a:xfrm>
            <a:off x="1849751" y="4576626"/>
            <a:ext cx="5558119" cy="585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023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02 SQL</a:t>
            </a:r>
            <a:r>
              <a:rPr lang="ko-KR" altLang="en-US" dirty="0"/>
              <a:t>를 이용한 데이터 정의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/>
              <a:t>테이블 </a:t>
            </a:r>
            <a:r>
              <a:rPr lang="ko-KR" altLang="en-US" dirty="0" smtClean="0"/>
              <a:t>제</a:t>
            </a:r>
            <a:r>
              <a:rPr lang="ko-KR" altLang="en-US" dirty="0"/>
              <a:t>거</a:t>
            </a:r>
            <a:r>
              <a:rPr lang="ko-KR" altLang="en-US" dirty="0" smtClean="0"/>
              <a:t> </a:t>
            </a:r>
            <a:r>
              <a:rPr lang="en-US" altLang="ko-KR" dirty="0"/>
              <a:t>: </a:t>
            </a:r>
            <a:r>
              <a:rPr lang="en-US" altLang="ko-KR" dirty="0" smtClean="0"/>
              <a:t>DROP </a:t>
            </a:r>
            <a:r>
              <a:rPr lang="en-US" altLang="ko-KR" dirty="0"/>
              <a:t>TABLE </a:t>
            </a:r>
            <a:r>
              <a:rPr lang="ko-KR" altLang="en-US" dirty="0" smtClean="0"/>
              <a:t>문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endParaRPr lang="en-US" altLang="ko-KR" dirty="0" smtClean="0"/>
          </a:p>
          <a:p>
            <a:pPr lvl="2">
              <a:lnSpc>
                <a:spcPct val="150000"/>
              </a:lnSpc>
            </a:pPr>
            <a:endParaRPr lang="en-US" altLang="ko-KR" sz="2400" dirty="0"/>
          </a:p>
          <a:p>
            <a:pPr lvl="2">
              <a:lnSpc>
                <a:spcPct val="150000"/>
              </a:lnSpc>
            </a:pPr>
            <a:r>
              <a:rPr lang="en-US" altLang="ko-KR" dirty="0" smtClean="0"/>
              <a:t>CASCADE</a:t>
            </a:r>
            <a:endParaRPr lang="en-US" altLang="ko-KR" dirty="0"/>
          </a:p>
          <a:p>
            <a:pPr lvl="3">
              <a:lnSpc>
                <a:spcPct val="150000"/>
              </a:lnSpc>
            </a:pPr>
            <a:r>
              <a:rPr lang="ko-KR" altLang="en-US" dirty="0" smtClean="0"/>
              <a:t>제거할 테이블을 참조하는 </a:t>
            </a:r>
            <a:r>
              <a:rPr lang="ko-KR" altLang="en-US" dirty="0"/>
              <a:t>다른 </a:t>
            </a:r>
            <a:r>
              <a:rPr lang="ko-KR" altLang="en-US" dirty="0" smtClean="0"/>
              <a:t>테이블</a:t>
            </a:r>
            <a:r>
              <a:rPr lang="ko-KR" altLang="en-US" dirty="0"/>
              <a:t>도</a:t>
            </a:r>
            <a:r>
              <a:rPr lang="ko-KR" altLang="en-US" dirty="0" smtClean="0"/>
              <a:t> </a:t>
            </a:r>
            <a:r>
              <a:rPr lang="ko-KR" altLang="en-US" dirty="0"/>
              <a:t>함께 </a:t>
            </a:r>
            <a:r>
              <a:rPr lang="ko-KR" altLang="en-US" dirty="0" smtClean="0"/>
              <a:t>제</a:t>
            </a:r>
            <a:r>
              <a:rPr lang="ko-KR" altLang="en-US" dirty="0"/>
              <a:t>거</a:t>
            </a:r>
            <a:r>
              <a:rPr lang="ko-KR" altLang="en-US" dirty="0" smtClean="0"/>
              <a:t> </a:t>
            </a:r>
            <a:endParaRPr lang="en-US" altLang="ko-KR" dirty="0"/>
          </a:p>
          <a:p>
            <a:pPr lvl="2">
              <a:lnSpc>
                <a:spcPct val="150000"/>
              </a:lnSpc>
            </a:pPr>
            <a:r>
              <a:rPr lang="en-US" altLang="ko-KR" dirty="0"/>
              <a:t>RESTRICT</a:t>
            </a:r>
          </a:p>
          <a:p>
            <a:pPr lvl="3">
              <a:lnSpc>
                <a:spcPct val="150000"/>
              </a:lnSpc>
            </a:pPr>
            <a:r>
              <a:rPr lang="ko-KR" altLang="en-US" dirty="0" smtClean="0"/>
              <a:t>제</a:t>
            </a:r>
            <a:r>
              <a:rPr lang="ko-KR" altLang="en-US" dirty="0"/>
              <a:t>거</a:t>
            </a:r>
            <a:r>
              <a:rPr lang="ko-KR" altLang="en-US" dirty="0" smtClean="0"/>
              <a:t>할 테이블을 참조하는 </a:t>
            </a:r>
            <a:r>
              <a:rPr lang="ko-KR" altLang="en-US" dirty="0"/>
              <a:t>다른 </a:t>
            </a:r>
            <a:r>
              <a:rPr lang="ko-KR" altLang="en-US" dirty="0" smtClean="0"/>
              <a:t>테이블이 </a:t>
            </a:r>
            <a:r>
              <a:rPr lang="ko-KR" altLang="en-US" dirty="0"/>
              <a:t>존재하면 </a:t>
            </a:r>
            <a:r>
              <a:rPr lang="ko-KR" altLang="en-US" dirty="0" smtClean="0"/>
              <a:t>제</a:t>
            </a:r>
            <a:r>
              <a:rPr lang="ko-KR" altLang="en-US" dirty="0"/>
              <a:t>거</a:t>
            </a:r>
            <a:r>
              <a:rPr lang="ko-KR" altLang="en-US" dirty="0" smtClean="0"/>
              <a:t> 거부</a:t>
            </a:r>
            <a:endParaRPr lang="en-US" altLang="ko-KR" dirty="0"/>
          </a:p>
        </p:txBody>
      </p:sp>
      <p:grpSp>
        <p:nvGrpSpPr>
          <p:cNvPr id="4" name="그룹 3"/>
          <p:cNvGrpSpPr/>
          <p:nvPr/>
        </p:nvGrpSpPr>
        <p:grpSpPr>
          <a:xfrm>
            <a:off x="701570" y="1673805"/>
            <a:ext cx="7830870" cy="964759"/>
            <a:chOff x="708460" y="3760596"/>
            <a:chExt cx="7377575" cy="796092"/>
          </a:xfrm>
        </p:grpSpPr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8460" y="3760596"/>
              <a:ext cx="7377575" cy="796092"/>
            </a:xfrm>
            <a:prstGeom prst="rect">
              <a:avLst/>
            </a:prstGeom>
          </p:spPr>
        </p:pic>
        <p:sp>
          <p:nvSpPr>
            <p:cNvPr id="6" name="모서리가 둥근 직사각형 5"/>
            <p:cNvSpPr/>
            <p:nvPr/>
          </p:nvSpPr>
          <p:spPr>
            <a:xfrm>
              <a:off x="866523" y="3789040"/>
              <a:ext cx="7155796" cy="713538"/>
            </a:xfrm>
            <a:prstGeom prst="roundRect">
              <a:avLst>
                <a:gd name="adj" fmla="val 6179"/>
              </a:avLst>
            </a:prstGeom>
            <a:no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7" name="내용 개체 틀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3" t="67667" r="64568" b="16998"/>
          <a:stretch/>
        </p:blipFill>
        <p:spPr>
          <a:xfrm>
            <a:off x="2321750" y="5679250"/>
            <a:ext cx="3825425" cy="510057"/>
          </a:xfrm>
          <a:prstGeom prst="rect">
            <a:avLst/>
          </a:prstGeom>
        </p:spPr>
      </p:pic>
      <p:grpSp>
        <p:nvGrpSpPr>
          <p:cNvPr id="8" name="그룹 7"/>
          <p:cNvGrpSpPr/>
          <p:nvPr/>
        </p:nvGrpSpPr>
        <p:grpSpPr>
          <a:xfrm>
            <a:off x="701570" y="4726555"/>
            <a:ext cx="7650850" cy="744191"/>
            <a:chOff x="521551" y="1673805"/>
            <a:chExt cx="7155795" cy="744191"/>
          </a:xfrm>
        </p:grpSpPr>
        <p:sp>
          <p:nvSpPr>
            <p:cNvPr id="9" name="모서리가 둥근 직사각형 8"/>
            <p:cNvSpPr/>
            <p:nvPr/>
          </p:nvSpPr>
          <p:spPr>
            <a:xfrm>
              <a:off x="521551" y="1673805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7-8</a:t>
              </a:r>
              <a:endParaRPr lang="ko-KR" altLang="en-US" sz="14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871702" y="1685488"/>
              <a:ext cx="5805644" cy="7325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고객 테이블을 삭제하되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고객 테이블을 참조하는 다른 테이블이 존재하면 삭제가 </a:t>
              </a: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수행되지 않도록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9465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03 SQL</a:t>
            </a:r>
            <a:r>
              <a:rPr lang="ko-KR" altLang="en-US" dirty="0" smtClean="0"/>
              <a:t>을 이용한 데이터 조작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dirty="0"/>
              <a:t>SQL</a:t>
            </a:r>
            <a:r>
              <a:rPr lang="ko-KR" altLang="en-US" dirty="0"/>
              <a:t>의 데이터 조작 </a:t>
            </a:r>
            <a:r>
              <a:rPr lang="ko-KR" altLang="en-US" dirty="0" smtClean="0"/>
              <a:t>기능</a:t>
            </a:r>
            <a:r>
              <a:rPr lang="en-US" altLang="ko-KR" dirty="0"/>
              <a:t>	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데이터 검색</a:t>
            </a:r>
            <a:r>
              <a:rPr lang="en-US" altLang="ko-KR" dirty="0" smtClean="0"/>
              <a:t>, </a:t>
            </a:r>
            <a:r>
              <a:rPr lang="ko-KR" altLang="en-US" dirty="0" smtClean="0"/>
              <a:t>새로운 데이터 삽입</a:t>
            </a:r>
            <a:r>
              <a:rPr lang="en-US" altLang="ko-KR" dirty="0" smtClean="0"/>
              <a:t>, </a:t>
            </a:r>
            <a:r>
              <a:rPr lang="ko-KR" altLang="en-US" dirty="0" smtClean="0"/>
              <a:t>데이터 수정</a:t>
            </a:r>
            <a:r>
              <a:rPr lang="en-US" altLang="ko-KR" dirty="0" smtClean="0"/>
              <a:t>, </a:t>
            </a:r>
            <a:r>
              <a:rPr lang="ko-KR" altLang="en-US" dirty="0" smtClean="0"/>
              <a:t>데이터 삭제</a:t>
            </a:r>
            <a:endParaRPr lang="ko-KR" altLang="en-US" dirty="0"/>
          </a:p>
        </p:txBody>
      </p:sp>
      <p:pic>
        <p:nvPicPr>
          <p:cNvPr id="4" name="내용 개체 틀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309" y="2166232"/>
            <a:ext cx="5040560" cy="4323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049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sp>
        <p:nvSpPr>
          <p:cNvPr id="4" name="내용 개체 틀 2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질의 예제에서 사용할 판매 데이터베이스 </a:t>
            </a:r>
            <a:r>
              <a:rPr lang="en-US" altLang="ko-KR" dirty="0" smtClean="0"/>
              <a:t>: </a:t>
            </a:r>
            <a:r>
              <a:rPr lang="ko-KR" altLang="en-US" dirty="0" smtClean="0"/>
              <a:t>고객 </a:t>
            </a:r>
            <a:r>
              <a:rPr lang="ko-KR" altLang="en-US" dirty="0" err="1" smtClean="0"/>
              <a:t>릴레이션</a:t>
            </a:r>
            <a:endParaRPr lang="en-US" altLang="ko-KR" dirty="0" smtClean="0"/>
          </a:p>
        </p:txBody>
      </p:sp>
      <p:pic>
        <p:nvPicPr>
          <p:cNvPr id="6" name="내용 개체 틀 5"/>
          <p:cNvPicPr>
            <a:picLocks noGrp="1" noChangeAspect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530" y="1794985"/>
            <a:ext cx="8610035" cy="4424325"/>
          </a:xfrm>
        </p:spPr>
      </p:pic>
    </p:spTree>
    <p:extLst>
      <p:ext uri="{BB962C8B-B14F-4D97-AF65-F5344CB8AC3E}">
        <p14:creationId xmlns:p14="http://schemas.microsoft.com/office/powerpoint/2010/main" val="3941711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내용 개체 틀 4"/>
          <p:cNvSpPr>
            <a:spLocks noGrp="1"/>
          </p:cNvSpPr>
          <p:nvPr>
            <p:ph sz="quarter" idx="11"/>
          </p:nvPr>
        </p:nvSpPr>
        <p:spPr>
          <a:xfrm>
            <a:off x="179388" y="5229200"/>
            <a:ext cx="8713787" cy="1530170"/>
          </a:xfrm>
        </p:spPr>
        <p:txBody>
          <a:bodyPr>
            <a:normAutofit lnSpcReduction="10000"/>
          </a:bodyPr>
          <a:lstStyle/>
          <a:p>
            <a:r>
              <a:rPr lang="en-US" altLang="ko-KR" dirty="0"/>
              <a:t>SQL</a:t>
            </a:r>
            <a:r>
              <a:rPr lang="ko-KR" altLang="en-US" dirty="0"/>
              <a:t>의 역할을 이해하고</a:t>
            </a:r>
            <a:r>
              <a:rPr lang="en-US" altLang="ko-KR" dirty="0"/>
              <a:t>, </a:t>
            </a:r>
            <a:r>
              <a:rPr lang="ko-KR" altLang="en-US" dirty="0"/>
              <a:t>이를 기능별로 분류해본다</a:t>
            </a:r>
            <a:r>
              <a:rPr lang="en-US" altLang="ko-KR" dirty="0"/>
              <a:t>.</a:t>
            </a:r>
          </a:p>
          <a:p>
            <a:r>
              <a:rPr lang="en-US" altLang="ko-KR" dirty="0"/>
              <a:t>SQL</a:t>
            </a:r>
            <a:r>
              <a:rPr lang="ko-KR" altLang="en-US" dirty="0"/>
              <a:t>의 데이터 정의 기능을 예제를 통해 익힌다</a:t>
            </a:r>
            <a:r>
              <a:rPr lang="en-US" altLang="ko-KR" dirty="0"/>
              <a:t>.</a:t>
            </a:r>
          </a:p>
          <a:p>
            <a:r>
              <a:rPr lang="en-US" altLang="ko-KR" dirty="0"/>
              <a:t>SQL</a:t>
            </a:r>
            <a:r>
              <a:rPr lang="ko-KR" altLang="en-US" dirty="0"/>
              <a:t>의 데이터 조작 기능을 예제를 통해 익힌다</a:t>
            </a:r>
            <a:r>
              <a:rPr lang="en-US" altLang="ko-KR" dirty="0"/>
              <a:t>.</a:t>
            </a:r>
          </a:p>
          <a:p>
            <a:r>
              <a:rPr lang="ko-KR" altLang="en-US" dirty="0" err="1"/>
              <a:t>뷰의</a:t>
            </a:r>
            <a:r>
              <a:rPr lang="ko-KR" altLang="en-US" dirty="0"/>
              <a:t> 개념과 장점을 이해한다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삽입 </a:t>
            </a:r>
            <a:r>
              <a:rPr lang="en-US" altLang="ko-KR" dirty="0"/>
              <a:t>SQL</a:t>
            </a:r>
            <a:r>
              <a:rPr lang="ko-KR" altLang="en-US" dirty="0"/>
              <a:t>의 역할을 이해한다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학습목표</a:t>
            </a:r>
            <a:endParaRPr lang="ko-KR" altLang="en-US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6683" y="683695"/>
            <a:ext cx="4920087" cy="45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993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/>
              <a:t>질의 예제에서 사용할 판매 데이터베이스 </a:t>
            </a:r>
            <a:r>
              <a:rPr lang="en-US" altLang="ko-KR" dirty="0"/>
              <a:t>: </a:t>
            </a:r>
            <a:r>
              <a:rPr lang="ko-KR" altLang="en-US" dirty="0" smtClean="0"/>
              <a:t>제</a:t>
            </a:r>
            <a:r>
              <a:rPr lang="ko-KR" altLang="en-US" dirty="0"/>
              <a:t>품</a:t>
            </a:r>
            <a:r>
              <a:rPr lang="ko-KR" altLang="en-US" dirty="0" smtClean="0"/>
              <a:t> </a:t>
            </a:r>
            <a:r>
              <a:rPr lang="ko-KR" altLang="en-US" dirty="0" err="1"/>
              <a:t>릴레이션</a:t>
            </a:r>
            <a:endParaRPr lang="en-US" altLang="ko-KR" dirty="0"/>
          </a:p>
        </p:txBody>
      </p:sp>
      <p:pic>
        <p:nvPicPr>
          <p:cNvPr id="6" name="내용 개체 틀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801" y="1700212"/>
            <a:ext cx="7912639" cy="4699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43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질의 예제에서 사용할 판매 데이터베이스 </a:t>
            </a:r>
            <a:r>
              <a:rPr lang="en-US" altLang="ko-KR" dirty="0"/>
              <a:t>: </a:t>
            </a:r>
            <a:r>
              <a:rPr lang="ko-KR" altLang="en-US" dirty="0" smtClean="0"/>
              <a:t>주</a:t>
            </a:r>
            <a:r>
              <a:rPr lang="ko-KR" altLang="en-US" dirty="0"/>
              <a:t>문</a:t>
            </a:r>
            <a:r>
              <a:rPr lang="ko-KR" altLang="en-US" dirty="0" smtClean="0"/>
              <a:t> </a:t>
            </a:r>
            <a:r>
              <a:rPr lang="ko-KR" altLang="en-US" dirty="0" err="1"/>
              <a:t>릴레이션</a:t>
            </a:r>
            <a:endParaRPr lang="en-US" altLang="ko-KR" dirty="0"/>
          </a:p>
        </p:txBody>
      </p:sp>
      <p:pic>
        <p:nvPicPr>
          <p:cNvPr id="6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875" y="1583795"/>
            <a:ext cx="8056590" cy="4985965"/>
          </a:xfrm>
        </p:spPr>
      </p:pic>
    </p:spTree>
    <p:extLst>
      <p:ext uri="{BB962C8B-B14F-4D97-AF65-F5344CB8AC3E}">
        <p14:creationId xmlns:p14="http://schemas.microsoft.com/office/powerpoint/2010/main" val="1086623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>
          <a:xfrm>
            <a:off x="179388" y="1052736"/>
            <a:ext cx="8713787" cy="5661630"/>
          </a:xfrm>
        </p:spPr>
        <p:txBody>
          <a:bodyPr>
            <a:normAutofit/>
          </a:bodyPr>
          <a:lstStyle/>
          <a:p>
            <a:r>
              <a:rPr lang="ko-KR" altLang="en-US" dirty="0" smtClean="0"/>
              <a:t>데이터 검색 </a:t>
            </a:r>
            <a:r>
              <a:rPr lang="en-US" altLang="ko-KR" dirty="0" smtClean="0"/>
              <a:t>: SELECT </a:t>
            </a:r>
            <a:r>
              <a:rPr lang="ko-KR" altLang="en-US" dirty="0" smtClean="0"/>
              <a:t>문</a:t>
            </a:r>
            <a:endParaRPr lang="en-US" altLang="ko-KR" dirty="0" smtClean="0"/>
          </a:p>
          <a:p>
            <a:pPr lvl="1"/>
            <a:r>
              <a:rPr lang="ko-KR" altLang="en-US" dirty="0" smtClean="0"/>
              <a:t>기본 검색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en-US" altLang="ko-KR" dirty="0" smtClean="0"/>
              <a:t>SELECT </a:t>
            </a:r>
            <a:r>
              <a:rPr lang="ko-KR" altLang="en-US" dirty="0" smtClean="0"/>
              <a:t>키워드와 함께 검색하고 싶은 속성의 이름 나열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en-US" altLang="ko-KR" dirty="0" smtClean="0"/>
              <a:t>FROM </a:t>
            </a:r>
            <a:r>
              <a:rPr lang="ko-KR" altLang="en-US" dirty="0" smtClean="0"/>
              <a:t>키워드와 함께 검색하고 싶은 속성이 있는 테이블의 이름 나열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검색 결과는 테이블 형태로 반환됨</a:t>
            </a:r>
            <a:endParaRPr lang="en-US" altLang="ko-KR" sz="1100" dirty="0" smtClean="0"/>
          </a:p>
          <a:p>
            <a:pPr lvl="2">
              <a:lnSpc>
                <a:spcPct val="150000"/>
              </a:lnSpc>
            </a:pPr>
            <a:endParaRPr lang="en-US" altLang="ko-KR" dirty="0" smtClean="0"/>
          </a:p>
          <a:p>
            <a:pPr lvl="2">
              <a:lnSpc>
                <a:spcPct val="150000"/>
              </a:lnSpc>
            </a:pPr>
            <a:endParaRPr lang="en-US" altLang="ko-KR" sz="1600" dirty="0"/>
          </a:p>
          <a:p>
            <a:pPr lvl="2">
              <a:lnSpc>
                <a:spcPct val="150000"/>
              </a:lnSpc>
            </a:pP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en-US" altLang="ko-KR" dirty="0" smtClean="0"/>
              <a:t>ALL </a:t>
            </a:r>
          </a:p>
          <a:p>
            <a:pPr lvl="3">
              <a:lnSpc>
                <a:spcPct val="150000"/>
              </a:lnSpc>
            </a:pPr>
            <a:r>
              <a:rPr lang="ko-KR" altLang="en-US" dirty="0"/>
              <a:t>결</a:t>
            </a:r>
            <a:r>
              <a:rPr lang="ko-KR" altLang="en-US" dirty="0" smtClean="0"/>
              <a:t>과 테이블이 </a:t>
            </a:r>
            <a:r>
              <a:rPr lang="ko-KR" altLang="en-US" dirty="0" err="1" smtClean="0"/>
              <a:t>투플의</a:t>
            </a:r>
            <a:r>
              <a:rPr lang="ko-KR" altLang="en-US" dirty="0" smtClean="0"/>
              <a:t> 중복을 허용하도록 지정</a:t>
            </a:r>
            <a:r>
              <a:rPr lang="en-US" altLang="ko-KR" dirty="0" smtClean="0"/>
              <a:t>, </a:t>
            </a:r>
            <a:r>
              <a:rPr lang="ko-KR" altLang="en-US" dirty="0" smtClean="0"/>
              <a:t>생략 가능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en-US" altLang="ko-KR" dirty="0" smtClean="0"/>
              <a:t>DISTINCT</a:t>
            </a:r>
          </a:p>
          <a:p>
            <a:pPr lvl="3">
              <a:lnSpc>
                <a:spcPct val="150000"/>
              </a:lnSpc>
            </a:pPr>
            <a:r>
              <a:rPr lang="ko-KR" altLang="en-US" dirty="0" smtClean="0"/>
              <a:t>결과 테이블이 </a:t>
            </a:r>
            <a:r>
              <a:rPr lang="ko-KR" altLang="en-US" dirty="0" err="1" smtClean="0"/>
              <a:t>투플의</a:t>
            </a:r>
            <a:r>
              <a:rPr lang="ko-KR" altLang="en-US" dirty="0" smtClean="0"/>
              <a:t> 중복을 허용하도록 지정</a:t>
            </a:r>
            <a:endParaRPr lang="en-US" altLang="ko-KR" dirty="0" smtClean="0"/>
          </a:p>
        </p:txBody>
      </p:sp>
      <p:grpSp>
        <p:nvGrpSpPr>
          <p:cNvPr id="7" name="그룹 6"/>
          <p:cNvGrpSpPr/>
          <p:nvPr/>
        </p:nvGrpSpPr>
        <p:grpSpPr>
          <a:xfrm>
            <a:off x="670714" y="3474005"/>
            <a:ext cx="7816721" cy="1312671"/>
            <a:chOff x="811510" y="3740757"/>
            <a:chExt cx="7324587" cy="829360"/>
          </a:xfrm>
        </p:grpSpPr>
        <p:pic>
          <p:nvPicPr>
            <p:cNvPr id="8" name="그림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1510" y="3740757"/>
              <a:ext cx="7324587" cy="829360"/>
            </a:xfrm>
            <a:prstGeom prst="rect">
              <a:avLst/>
            </a:prstGeom>
          </p:spPr>
        </p:pic>
        <p:sp>
          <p:nvSpPr>
            <p:cNvPr id="9" name="모서리가 둥근 직사각형 8"/>
            <p:cNvSpPr/>
            <p:nvPr/>
          </p:nvSpPr>
          <p:spPr>
            <a:xfrm>
              <a:off x="866523" y="3789040"/>
              <a:ext cx="7155796" cy="713538"/>
            </a:xfrm>
            <a:prstGeom prst="roundRect">
              <a:avLst>
                <a:gd name="adj" fmla="val 6179"/>
              </a:avLst>
            </a:prstGeom>
            <a:no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76630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/>
              <a:t>데이터 검색 </a:t>
            </a:r>
            <a:r>
              <a:rPr lang="en-US" altLang="ko-KR" dirty="0"/>
              <a:t>: SELECT </a:t>
            </a:r>
            <a:r>
              <a:rPr lang="ko-KR" altLang="en-US" dirty="0"/>
              <a:t>문</a:t>
            </a:r>
            <a:endParaRPr lang="en-US" altLang="ko-KR" dirty="0"/>
          </a:p>
          <a:p>
            <a:pPr lvl="1"/>
            <a:r>
              <a:rPr lang="ko-KR" altLang="en-US" dirty="0" smtClean="0"/>
              <a:t>기본</a:t>
            </a:r>
            <a:r>
              <a:rPr lang="en-US" altLang="ko-KR" dirty="0" smtClean="0"/>
              <a:t> </a:t>
            </a:r>
            <a:r>
              <a:rPr lang="ko-KR" altLang="en-US" dirty="0" smtClean="0"/>
              <a:t>검색</a:t>
            </a:r>
            <a:endParaRPr lang="ko-KR" altLang="en-US" dirty="0"/>
          </a:p>
        </p:txBody>
      </p:sp>
      <p:grpSp>
        <p:nvGrpSpPr>
          <p:cNvPr id="4" name="그룹 3"/>
          <p:cNvGrpSpPr/>
          <p:nvPr/>
        </p:nvGrpSpPr>
        <p:grpSpPr>
          <a:xfrm>
            <a:off x="431540" y="2303875"/>
            <a:ext cx="8458771" cy="3105345"/>
            <a:chOff x="341530" y="1673805"/>
            <a:chExt cx="8458771" cy="3105345"/>
          </a:xfrm>
        </p:grpSpPr>
        <p:sp>
          <p:nvSpPr>
            <p:cNvPr id="5" name="모서리가 둥근 직사각형 4"/>
            <p:cNvSpPr/>
            <p:nvPr/>
          </p:nvSpPr>
          <p:spPr>
            <a:xfrm>
              <a:off x="386535" y="1673805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7-9</a:t>
              </a:r>
              <a:endParaRPr lang="ko-KR" altLang="en-US" sz="14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736686" y="1685488"/>
              <a:ext cx="58056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고객 테이블에서 고객아이디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고객이름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등급 속성을 검색해보자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  <p:pic>
          <p:nvPicPr>
            <p:cNvPr id="7" name="그림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1530" y="2168860"/>
              <a:ext cx="8458771" cy="26102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10865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/>
              <a:t>데이터 검색 </a:t>
            </a:r>
            <a:r>
              <a:rPr lang="en-US" altLang="ko-KR" dirty="0"/>
              <a:t>: SELECT </a:t>
            </a:r>
            <a:r>
              <a:rPr lang="ko-KR" altLang="en-US" dirty="0"/>
              <a:t>문</a:t>
            </a:r>
            <a:endParaRPr lang="en-US" altLang="ko-KR" dirty="0"/>
          </a:p>
          <a:p>
            <a:pPr lvl="1"/>
            <a:r>
              <a:rPr lang="ko-KR" altLang="en-US" dirty="0"/>
              <a:t>기본</a:t>
            </a:r>
            <a:r>
              <a:rPr lang="en-US" altLang="ko-KR" dirty="0"/>
              <a:t> </a:t>
            </a:r>
            <a:r>
              <a:rPr lang="ko-KR" altLang="en-US" dirty="0"/>
              <a:t>검색</a:t>
            </a:r>
          </a:p>
          <a:p>
            <a:endParaRPr lang="ko-KR" altLang="en-US" dirty="0"/>
          </a:p>
        </p:txBody>
      </p:sp>
      <p:grpSp>
        <p:nvGrpSpPr>
          <p:cNvPr id="4" name="그룹 3"/>
          <p:cNvGrpSpPr/>
          <p:nvPr/>
        </p:nvGrpSpPr>
        <p:grpSpPr>
          <a:xfrm>
            <a:off x="746575" y="2168860"/>
            <a:ext cx="7155795" cy="350237"/>
            <a:chOff x="521551" y="1673805"/>
            <a:chExt cx="7155795" cy="350237"/>
          </a:xfrm>
        </p:grpSpPr>
        <p:sp>
          <p:nvSpPr>
            <p:cNvPr id="5" name="모서리가 둥근 직사각형 4"/>
            <p:cNvSpPr/>
            <p:nvPr/>
          </p:nvSpPr>
          <p:spPr>
            <a:xfrm>
              <a:off x="521551" y="1673805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7-10</a:t>
              </a:r>
              <a:endParaRPr lang="ko-KR" altLang="en-US" sz="14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71702" y="1685488"/>
              <a:ext cx="58056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고객 테이블에 존재하는 모든 속성을 검색해보자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</p:grpSp>
      <p:pic>
        <p:nvPicPr>
          <p:cNvPr id="7" name="그림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181" y="2618910"/>
            <a:ext cx="6660134" cy="3682768"/>
          </a:xfrm>
          <a:prstGeom prst="rect">
            <a:avLst/>
          </a:prstGeom>
        </p:spPr>
      </p:pic>
      <p:sp>
        <p:nvSpPr>
          <p:cNvPr id="8" name="모서리가 둥근 사각형 설명선 7"/>
          <p:cNvSpPr/>
          <p:nvPr/>
        </p:nvSpPr>
        <p:spPr>
          <a:xfrm>
            <a:off x="5247074" y="683695"/>
            <a:ext cx="3645405" cy="1327978"/>
          </a:xfrm>
          <a:prstGeom prst="wedgeRoundRectCallout">
            <a:avLst>
              <a:gd name="adj1" fmla="val -18923"/>
              <a:gd name="adj2" fmla="val 64283"/>
              <a:gd name="adj3" fmla="val 16667"/>
            </a:avLst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ko-KR" altLang="en-US" sz="1600" dirty="0" smtClean="0">
                <a:solidFill>
                  <a:schemeClr val="tx1"/>
                </a:solidFill>
              </a:rPr>
              <a:t>널 값은 </a:t>
            </a:r>
            <a:endParaRPr lang="en-US" altLang="ko-KR" sz="1600" dirty="0" smtClean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ko-KR" sz="1600" dirty="0" smtClean="0">
                <a:solidFill>
                  <a:schemeClr val="tx1"/>
                </a:solidFill>
              </a:rPr>
              <a:t>MS SQL </a:t>
            </a:r>
            <a:r>
              <a:rPr lang="ko-KR" altLang="en-US" sz="1600" dirty="0" smtClean="0">
                <a:solidFill>
                  <a:schemeClr val="tx1"/>
                </a:solidFill>
              </a:rPr>
              <a:t>서버에서는 </a:t>
            </a:r>
            <a:r>
              <a:rPr lang="en-US" altLang="ko-KR" sz="1600" dirty="0" smtClean="0">
                <a:solidFill>
                  <a:schemeClr val="tx1"/>
                </a:solidFill>
              </a:rPr>
              <a:t>NULL</a:t>
            </a:r>
            <a:r>
              <a:rPr lang="ko-KR" altLang="en-US" sz="1600" dirty="0" smtClean="0">
                <a:solidFill>
                  <a:schemeClr val="tx1"/>
                </a:solidFill>
              </a:rPr>
              <a:t>로 </a:t>
            </a:r>
            <a:endParaRPr lang="en-US" altLang="ko-KR" sz="1600" dirty="0" smtClean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ko-KR" altLang="en-US" sz="1600" dirty="0" err="1" smtClean="0">
                <a:solidFill>
                  <a:schemeClr val="tx1"/>
                </a:solidFill>
              </a:rPr>
              <a:t>오라클에서는</a:t>
            </a:r>
            <a:r>
              <a:rPr lang="ko-KR" altLang="en-US" sz="1600" dirty="0" smtClean="0">
                <a:solidFill>
                  <a:schemeClr val="tx1"/>
                </a:solidFill>
              </a:rPr>
              <a:t> 공백</a:t>
            </a:r>
            <a:r>
              <a:rPr lang="en-US" altLang="ko-KR" sz="1600" dirty="0" smtClean="0">
                <a:solidFill>
                  <a:schemeClr val="tx1"/>
                </a:solidFill>
              </a:rPr>
              <a:t>(</a:t>
            </a:r>
            <a:r>
              <a:rPr lang="ko-KR" altLang="en-US" sz="1600" dirty="0" smtClean="0">
                <a:solidFill>
                  <a:schemeClr val="tx1"/>
                </a:solidFill>
              </a:rPr>
              <a:t>빈칸</a:t>
            </a:r>
            <a:r>
              <a:rPr lang="en-US" altLang="ko-KR" sz="1600" dirty="0" smtClean="0">
                <a:solidFill>
                  <a:schemeClr val="tx1"/>
                </a:solidFill>
              </a:rPr>
              <a:t>)</a:t>
            </a:r>
            <a:r>
              <a:rPr lang="ko-KR" altLang="en-US" sz="1600" dirty="0" smtClean="0">
                <a:solidFill>
                  <a:schemeClr val="tx1"/>
                </a:solidFill>
              </a:rPr>
              <a:t>으로 출력됨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048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/>
              <a:t>데이터 검색 </a:t>
            </a:r>
            <a:r>
              <a:rPr lang="en-US" altLang="ko-KR" dirty="0"/>
              <a:t>: SELECT </a:t>
            </a:r>
            <a:r>
              <a:rPr lang="ko-KR" altLang="en-US" dirty="0"/>
              <a:t>문</a:t>
            </a:r>
            <a:endParaRPr lang="en-US" altLang="ko-KR" dirty="0"/>
          </a:p>
          <a:p>
            <a:pPr lvl="1"/>
            <a:r>
              <a:rPr lang="ko-KR" altLang="en-US" dirty="0"/>
              <a:t>기본</a:t>
            </a:r>
            <a:r>
              <a:rPr lang="en-US" altLang="ko-KR" dirty="0"/>
              <a:t> </a:t>
            </a:r>
            <a:r>
              <a:rPr lang="ko-KR" altLang="en-US" dirty="0"/>
              <a:t>검색</a:t>
            </a:r>
          </a:p>
          <a:p>
            <a:endParaRPr lang="ko-KR" altLang="en-US" dirty="0"/>
          </a:p>
        </p:txBody>
      </p:sp>
      <p:pic>
        <p:nvPicPr>
          <p:cNvPr id="4" name="내용 개체 틀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89" r="9584"/>
          <a:stretch/>
        </p:blipFill>
        <p:spPr>
          <a:xfrm>
            <a:off x="476545" y="2703714"/>
            <a:ext cx="7290810" cy="3785626"/>
          </a:xfrm>
          <a:prstGeom prst="rect">
            <a:avLst/>
          </a:prstGeom>
        </p:spPr>
      </p:pic>
      <p:grpSp>
        <p:nvGrpSpPr>
          <p:cNvPr id="5" name="그룹 4"/>
          <p:cNvGrpSpPr/>
          <p:nvPr/>
        </p:nvGrpSpPr>
        <p:grpSpPr>
          <a:xfrm>
            <a:off x="611560" y="2147210"/>
            <a:ext cx="7155795" cy="350237"/>
            <a:chOff x="521551" y="1673805"/>
            <a:chExt cx="7155795" cy="350237"/>
          </a:xfrm>
        </p:grpSpPr>
        <p:sp>
          <p:nvSpPr>
            <p:cNvPr id="6" name="모서리가 둥근 직사각형 5"/>
            <p:cNvSpPr/>
            <p:nvPr/>
          </p:nvSpPr>
          <p:spPr>
            <a:xfrm>
              <a:off x="521551" y="1673805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7-11</a:t>
              </a:r>
              <a:endParaRPr lang="ko-KR" altLang="en-US" sz="1400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871702" y="1685488"/>
              <a:ext cx="58056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고객 테이블에 존재하는 모든 속성을 검색해보자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</p:grpSp>
      <p:sp>
        <p:nvSpPr>
          <p:cNvPr id="8" name="모서리가 둥근 사각형 설명선 7"/>
          <p:cNvSpPr/>
          <p:nvPr/>
        </p:nvSpPr>
        <p:spPr>
          <a:xfrm>
            <a:off x="5247074" y="705867"/>
            <a:ext cx="3645405" cy="1327978"/>
          </a:xfrm>
          <a:prstGeom prst="wedgeRoundRectCallout">
            <a:avLst>
              <a:gd name="adj1" fmla="val -20279"/>
              <a:gd name="adj2" fmla="val 62422"/>
              <a:gd name="adj3" fmla="val 16667"/>
            </a:avLst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ko-KR" altLang="en-US" sz="1600" dirty="0" smtClean="0">
                <a:solidFill>
                  <a:schemeClr val="tx1"/>
                </a:solidFill>
              </a:rPr>
              <a:t>모든 속성을 검색할 때는 </a:t>
            </a:r>
            <a:endParaRPr lang="en-US" altLang="ko-KR" sz="1600" dirty="0" smtClean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ko-KR" altLang="en-US" sz="1600" dirty="0" smtClean="0">
                <a:solidFill>
                  <a:schemeClr val="tx1"/>
                </a:solidFill>
              </a:rPr>
              <a:t>모든 속성의 이름을 나열하지 않고 </a:t>
            </a:r>
            <a:endParaRPr lang="en-US" altLang="ko-KR" sz="1600" dirty="0" smtClean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ko-KR" sz="1600" b="1" dirty="0" smtClean="0">
                <a:solidFill>
                  <a:srgbClr val="FF0000"/>
                </a:solidFill>
              </a:rPr>
              <a:t>*</a:t>
            </a:r>
            <a:r>
              <a:rPr lang="ko-KR" altLang="en-US" sz="1600" dirty="0" smtClean="0">
                <a:solidFill>
                  <a:schemeClr val="tx1"/>
                </a:solidFill>
              </a:rPr>
              <a:t> 사용 가능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9624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/>
              <a:t>데이터 검색 </a:t>
            </a:r>
            <a:r>
              <a:rPr lang="en-US" altLang="ko-KR" dirty="0"/>
              <a:t>: SELECT </a:t>
            </a:r>
            <a:r>
              <a:rPr lang="ko-KR" altLang="en-US" dirty="0"/>
              <a:t>문</a:t>
            </a:r>
            <a:endParaRPr lang="en-US" altLang="ko-KR" dirty="0"/>
          </a:p>
          <a:p>
            <a:pPr lvl="1"/>
            <a:r>
              <a:rPr lang="ko-KR" altLang="en-US" dirty="0"/>
              <a:t>기본</a:t>
            </a:r>
            <a:r>
              <a:rPr lang="en-US" altLang="ko-KR" dirty="0"/>
              <a:t> </a:t>
            </a:r>
            <a:r>
              <a:rPr lang="ko-KR" altLang="en-US" dirty="0"/>
              <a:t>검색</a:t>
            </a:r>
          </a:p>
          <a:p>
            <a:endParaRPr lang="ko-KR" altLang="en-US" dirty="0"/>
          </a:p>
        </p:txBody>
      </p:sp>
      <p:grpSp>
        <p:nvGrpSpPr>
          <p:cNvPr id="4" name="그룹 3"/>
          <p:cNvGrpSpPr/>
          <p:nvPr/>
        </p:nvGrpSpPr>
        <p:grpSpPr>
          <a:xfrm>
            <a:off x="701570" y="2157524"/>
            <a:ext cx="7155795" cy="350237"/>
            <a:chOff x="521551" y="1673805"/>
            <a:chExt cx="7155795" cy="350237"/>
          </a:xfrm>
        </p:grpSpPr>
        <p:sp>
          <p:nvSpPr>
            <p:cNvPr id="5" name="모서리가 둥근 직사각형 4"/>
            <p:cNvSpPr/>
            <p:nvPr/>
          </p:nvSpPr>
          <p:spPr>
            <a:xfrm>
              <a:off x="521551" y="1673805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7-12</a:t>
              </a:r>
              <a:endParaRPr lang="ko-KR" altLang="en-US" sz="14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71702" y="1685488"/>
              <a:ext cx="58056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제품 테이블에서 제조업체를 검색해보자</a:t>
              </a:r>
              <a:r>
                <a:rPr lang="en-US" altLang="ko-KR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</p:grpSp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53"/>
          <a:stretch/>
        </p:blipFill>
        <p:spPr>
          <a:xfrm>
            <a:off x="1060414" y="2708920"/>
            <a:ext cx="5176771" cy="3903873"/>
          </a:xfrm>
          <a:prstGeom prst="rect">
            <a:avLst/>
          </a:prstGeom>
        </p:spPr>
      </p:pic>
      <p:sp>
        <p:nvSpPr>
          <p:cNvPr id="8" name="모서리가 둥근 사각형 설명선 7"/>
          <p:cNvSpPr/>
          <p:nvPr/>
        </p:nvSpPr>
        <p:spPr>
          <a:xfrm>
            <a:off x="4256965" y="2708920"/>
            <a:ext cx="3780420" cy="900100"/>
          </a:xfrm>
          <a:prstGeom prst="wedgeRoundRectCallout">
            <a:avLst>
              <a:gd name="adj1" fmla="val -58794"/>
              <a:gd name="adj2" fmla="val 47321"/>
              <a:gd name="adj3" fmla="val 16667"/>
            </a:avLst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ko-KR" altLang="en-US" sz="1600" dirty="0" smtClean="0">
                <a:solidFill>
                  <a:schemeClr val="tx1"/>
                </a:solidFill>
              </a:rPr>
              <a:t>결과 테이블에서 제조업체가 중복됨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973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/>
              <a:t>데이터 검색 </a:t>
            </a:r>
            <a:r>
              <a:rPr lang="en-US" altLang="ko-KR" dirty="0"/>
              <a:t>: SELECT </a:t>
            </a:r>
            <a:r>
              <a:rPr lang="ko-KR" altLang="en-US" dirty="0"/>
              <a:t>문</a:t>
            </a:r>
            <a:endParaRPr lang="en-US" altLang="ko-KR" dirty="0"/>
          </a:p>
          <a:p>
            <a:pPr lvl="1"/>
            <a:r>
              <a:rPr lang="ko-KR" altLang="en-US" dirty="0"/>
              <a:t>기본</a:t>
            </a:r>
            <a:r>
              <a:rPr lang="en-US" altLang="ko-KR" dirty="0"/>
              <a:t> </a:t>
            </a:r>
            <a:r>
              <a:rPr lang="ko-KR" altLang="en-US" dirty="0"/>
              <a:t>검색</a:t>
            </a:r>
          </a:p>
          <a:p>
            <a:endParaRPr lang="ko-KR" altLang="en-US" dirty="0"/>
          </a:p>
        </p:txBody>
      </p:sp>
      <p:grpSp>
        <p:nvGrpSpPr>
          <p:cNvPr id="4" name="그룹 3"/>
          <p:cNvGrpSpPr/>
          <p:nvPr/>
        </p:nvGrpSpPr>
        <p:grpSpPr>
          <a:xfrm>
            <a:off x="743146" y="2219275"/>
            <a:ext cx="7155795" cy="350237"/>
            <a:chOff x="521551" y="1673805"/>
            <a:chExt cx="7155795" cy="350237"/>
          </a:xfrm>
        </p:grpSpPr>
        <p:sp>
          <p:nvSpPr>
            <p:cNvPr id="5" name="모서리가 둥근 직사각형 4"/>
            <p:cNvSpPr/>
            <p:nvPr/>
          </p:nvSpPr>
          <p:spPr>
            <a:xfrm>
              <a:off x="521551" y="1673805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7-13</a:t>
              </a:r>
              <a:endParaRPr lang="ko-KR" altLang="en-US" sz="14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71702" y="1685488"/>
              <a:ext cx="58056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제품 테이블에서 제조업체를 검색하되</a:t>
              </a:r>
              <a:r>
                <a:rPr lang="en-US" altLang="ko-KR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ALL</a:t>
              </a: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키워드를 사용해보자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</p:grpSp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6" t="25262"/>
          <a:stretch/>
        </p:blipFill>
        <p:spPr>
          <a:xfrm>
            <a:off x="1283205" y="2669324"/>
            <a:ext cx="7346060" cy="3910025"/>
          </a:xfrm>
          <a:prstGeom prst="rect">
            <a:avLst/>
          </a:prstGeom>
        </p:spPr>
      </p:pic>
      <p:sp>
        <p:nvSpPr>
          <p:cNvPr id="9" name="모서리가 둥근 사각형 설명선 8"/>
          <p:cNvSpPr/>
          <p:nvPr/>
        </p:nvSpPr>
        <p:spPr>
          <a:xfrm>
            <a:off x="4391980" y="2708920"/>
            <a:ext cx="3780420" cy="900100"/>
          </a:xfrm>
          <a:prstGeom prst="wedgeRoundRectCallout">
            <a:avLst>
              <a:gd name="adj1" fmla="val -58794"/>
              <a:gd name="adj2" fmla="val 47321"/>
              <a:gd name="adj3" fmla="val 16667"/>
            </a:avLst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ko-KR" altLang="en-US" sz="1600" dirty="0" smtClean="0">
                <a:solidFill>
                  <a:schemeClr val="tx1"/>
                </a:solidFill>
              </a:rPr>
              <a:t>결과 테이블에서 제조업체가 중복됨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8729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656565" y="2272385"/>
            <a:ext cx="7155795" cy="350237"/>
            <a:chOff x="521551" y="1673805"/>
            <a:chExt cx="7155795" cy="350237"/>
          </a:xfrm>
        </p:grpSpPr>
        <p:sp>
          <p:nvSpPr>
            <p:cNvPr id="4" name="모서리가 둥근 직사각형 3"/>
            <p:cNvSpPr/>
            <p:nvPr/>
          </p:nvSpPr>
          <p:spPr>
            <a:xfrm>
              <a:off x="521551" y="1673805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7-14</a:t>
              </a:r>
              <a:endParaRPr lang="ko-KR" altLang="en-US" sz="14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71702" y="1685488"/>
              <a:ext cx="58056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제품 테이블에서 제조업체 속성을 중복 없이 검색해보자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</p:grpSp>
      <p:pic>
        <p:nvPicPr>
          <p:cNvPr id="5" name="내용 개체 틀 4"/>
          <p:cNvPicPr>
            <a:picLocks noGrp="1" noChangeAspect="1"/>
          </p:cNvPicPr>
          <p:nvPr>
            <p:ph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0" t="29126"/>
          <a:stretch/>
        </p:blipFill>
        <p:spPr>
          <a:xfrm>
            <a:off x="1347331" y="2978950"/>
            <a:ext cx="6386990" cy="2956815"/>
          </a:xfrm>
        </p:spPr>
      </p:pic>
      <p:sp>
        <p:nvSpPr>
          <p:cNvPr id="7" name="내용 개체 틀 2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데이터 검색 </a:t>
            </a:r>
            <a:r>
              <a:rPr lang="en-US" altLang="ko-KR" dirty="0" smtClean="0"/>
              <a:t>: SELECT </a:t>
            </a:r>
            <a:r>
              <a:rPr lang="ko-KR" altLang="en-US" dirty="0" smtClean="0"/>
              <a:t>문</a:t>
            </a:r>
            <a:endParaRPr lang="en-US" altLang="ko-KR" dirty="0" smtClean="0"/>
          </a:p>
          <a:p>
            <a:pPr lvl="1"/>
            <a:r>
              <a:rPr lang="ko-KR" altLang="en-US" dirty="0" smtClean="0"/>
              <a:t>기본</a:t>
            </a:r>
            <a:r>
              <a:rPr lang="en-US" altLang="ko-KR" dirty="0" smtClean="0"/>
              <a:t> </a:t>
            </a:r>
            <a:r>
              <a:rPr lang="ko-KR" altLang="en-US" dirty="0" smtClean="0"/>
              <a:t>검색</a:t>
            </a:r>
          </a:p>
          <a:p>
            <a:endParaRPr lang="ko-KR" altLang="en-US" dirty="0"/>
          </a:p>
        </p:txBody>
      </p:sp>
      <p:sp>
        <p:nvSpPr>
          <p:cNvPr id="8" name="모서리가 둥근 사각형 설명선 7"/>
          <p:cNvSpPr/>
          <p:nvPr/>
        </p:nvSpPr>
        <p:spPr>
          <a:xfrm>
            <a:off x="4842030" y="3203975"/>
            <a:ext cx="3285365" cy="900100"/>
          </a:xfrm>
          <a:prstGeom prst="wedgeRoundRectCallout">
            <a:avLst>
              <a:gd name="adj1" fmla="val -58794"/>
              <a:gd name="adj2" fmla="val 47321"/>
              <a:gd name="adj3" fmla="val 16667"/>
            </a:avLst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ko-KR" altLang="en-US" sz="1600" dirty="0" smtClean="0">
                <a:solidFill>
                  <a:schemeClr val="tx1"/>
                </a:solidFill>
              </a:rPr>
              <a:t>결과 테이블에서 제조업체가 </a:t>
            </a:r>
            <a:endParaRPr lang="en-US" altLang="ko-KR" sz="1600" dirty="0" smtClean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ko-KR" altLang="en-US" sz="1600" dirty="0" smtClean="0">
                <a:solidFill>
                  <a:schemeClr val="tx1"/>
                </a:solidFill>
              </a:rPr>
              <a:t>한 번씩만 나타남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27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/>
              <a:t>데이터 검색 </a:t>
            </a:r>
            <a:r>
              <a:rPr lang="en-US" altLang="ko-KR" dirty="0"/>
              <a:t>: SELECT </a:t>
            </a:r>
            <a:r>
              <a:rPr lang="ko-KR" altLang="en-US" dirty="0"/>
              <a:t>문</a:t>
            </a:r>
            <a:endParaRPr lang="en-US" altLang="ko-KR" dirty="0"/>
          </a:p>
          <a:p>
            <a:pPr lvl="1">
              <a:lnSpc>
                <a:spcPct val="150000"/>
              </a:lnSpc>
            </a:pPr>
            <a:r>
              <a:rPr lang="ko-KR" altLang="en-US" dirty="0"/>
              <a:t>기본</a:t>
            </a:r>
            <a:r>
              <a:rPr lang="en-US" altLang="ko-KR" dirty="0"/>
              <a:t> </a:t>
            </a:r>
            <a:r>
              <a:rPr lang="ko-KR" altLang="en-US" dirty="0"/>
              <a:t>검색</a:t>
            </a:r>
          </a:p>
          <a:p>
            <a:pPr lvl="2">
              <a:lnSpc>
                <a:spcPct val="150000"/>
              </a:lnSpc>
            </a:pPr>
            <a:r>
              <a:rPr lang="en-US" altLang="ko-KR" dirty="0" smtClean="0"/>
              <a:t>AS </a:t>
            </a:r>
            <a:r>
              <a:rPr lang="ko-KR" altLang="en-US" dirty="0" smtClean="0"/>
              <a:t>키워드를 이용해 결과 테이블에서 속성의 이름을 바꾸어 출력 가능</a:t>
            </a:r>
            <a:endParaRPr lang="en-US" altLang="ko-KR" dirty="0" smtClean="0"/>
          </a:p>
          <a:p>
            <a:pPr lvl="3">
              <a:lnSpc>
                <a:spcPct val="150000"/>
              </a:lnSpc>
            </a:pPr>
            <a:r>
              <a:rPr lang="ko-KR" altLang="en-US" dirty="0" smtClean="0"/>
              <a:t>새로운 이름에 공백이 포함되어 있으면 작은 따옴표나 큰 따옴표로 묶어주어야 함</a:t>
            </a:r>
            <a:endParaRPr lang="en-US" altLang="ko-KR" dirty="0" smtClean="0"/>
          </a:p>
          <a:p>
            <a:pPr lvl="4">
              <a:lnSpc>
                <a:spcPct val="150000"/>
              </a:lnSpc>
            </a:pPr>
            <a:r>
              <a:rPr lang="en-US" altLang="ko-KR" dirty="0" smtClean="0"/>
              <a:t>MS SQL </a:t>
            </a:r>
            <a:r>
              <a:rPr lang="ko-KR" altLang="en-US" dirty="0" smtClean="0"/>
              <a:t>서버에서는 작은 따옴표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오라클에서는</a:t>
            </a:r>
            <a:r>
              <a:rPr lang="ko-KR" altLang="en-US" dirty="0" smtClean="0"/>
              <a:t> 큰 따옴표 사용</a:t>
            </a:r>
            <a:endParaRPr lang="en-US" altLang="ko-KR" dirty="0" smtClean="0"/>
          </a:p>
          <a:p>
            <a:pPr lvl="3">
              <a:lnSpc>
                <a:spcPct val="150000"/>
              </a:lnSpc>
            </a:pPr>
            <a:r>
              <a:rPr lang="en-US" altLang="ko-KR" dirty="0" smtClean="0"/>
              <a:t>AS </a:t>
            </a:r>
            <a:r>
              <a:rPr lang="ko-KR" altLang="en-US" dirty="0" smtClean="0"/>
              <a:t>키워드는 생략 가능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8048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01 SQL </a:t>
            </a:r>
            <a:r>
              <a:rPr lang="ko-KR" altLang="en-US" dirty="0" smtClean="0"/>
              <a:t>의 소개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SQL(Structured Query </a:t>
            </a:r>
            <a:r>
              <a:rPr lang="en-US" altLang="ko-KR" dirty="0" err="1" smtClean="0"/>
              <a:t>Langauge</a:t>
            </a:r>
            <a:r>
              <a:rPr lang="en-US" altLang="ko-KR" dirty="0" smtClean="0"/>
              <a:t>)</a:t>
            </a:r>
            <a:endParaRPr lang="en-US" altLang="ko-KR" dirty="0"/>
          </a:p>
          <a:p>
            <a:pPr lvl="1">
              <a:lnSpc>
                <a:spcPct val="140000"/>
              </a:lnSpc>
            </a:pPr>
            <a:r>
              <a:rPr lang="ko-KR" altLang="en-US" dirty="0" smtClean="0"/>
              <a:t>의미</a:t>
            </a:r>
            <a:endParaRPr lang="en-US" altLang="ko-KR" dirty="0" smtClean="0"/>
          </a:p>
          <a:p>
            <a:pPr lvl="2">
              <a:lnSpc>
                <a:spcPct val="140000"/>
              </a:lnSpc>
            </a:pPr>
            <a:r>
              <a:rPr lang="ko-KR" altLang="en-US" dirty="0" smtClean="0"/>
              <a:t>관계 </a:t>
            </a:r>
            <a:r>
              <a:rPr lang="ko-KR" altLang="en-US" dirty="0"/>
              <a:t>데이터베이스를 위한 표준 </a:t>
            </a:r>
            <a:r>
              <a:rPr lang="ko-KR" altLang="en-US" dirty="0" err="1" smtClean="0"/>
              <a:t>질의어</a:t>
            </a:r>
            <a:endParaRPr lang="en-US" altLang="ko-KR" dirty="0" smtClean="0"/>
          </a:p>
          <a:p>
            <a:pPr lvl="2">
              <a:lnSpc>
                <a:spcPct val="140000"/>
              </a:lnSpc>
            </a:pPr>
            <a:r>
              <a:rPr lang="ko-KR" altLang="en-US" dirty="0" smtClean="0"/>
              <a:t>비절차적 데이터 언어</a:t>
            </a:r>
            <a:endParaRPr lang="en-US" altLang="ko-KR" dirty="0"/>
          </a:p>
          <a:p>
            <a:pPr lvl="1">
              <a:lnSpc>
                <a:spcPct val="140000"/>
              </a:lnSpc>
            </a:pPr>
            <a:r>
              <a:rPr lang="ko-KR" altLang="en-US" dirty="0" smtClean="0"/>
              <a:t>발전 역사</a:t>
            </a:r>
            <a:endParaRPr lang="en-US" altLang="ko-KR" dirty="0" smtClean="0"/>
          </a:p>
          <a:p>
            <a:pPr lvl="2">
              <a:lnSpc>
                <a:spcPct val="140000"/>
              </a:lnSpc>
            </a:pPr>
            <a:r>
              <a:rPr lang="en-US" altLang="ko-KR" dirty="0" smtClean="0"/>
              <a:t>SEQUEL(Structured English </a:t>
            </a:r>
            <a:r>
              <a:rPr lang="en-US" altLang="ko-KR" dirty="0" err="1" smtClean="0"/>
              <a:t>QUEry</a:t>
            </a:r>
            <a:r>
              <a:rPr lang="en-US" altLang="ko-KR" dirty="0" smtClean="0"/>
              <a:t> Language)</a:t>
            </a:r>
            <a:r>
              <a:rPr lang="ko-KR" altLang="en-US" dirty="0" smtClean="0"/>
              <a:t>에서 유래</a:t>
            </a:r>
            <a:endParaRPr lang="en-US" altLang="ko-KR" dirty="0" smtClean="0"/>
          </a:p>
          <a:p>
            <a:pPr lvl="3">
              <a:lnSpc>
                <a:spcPct val="140000"/>
              </a:lnSpc>
            </a:pPr>
            <a:r>
              <a:rPr lang="en-US" altLang="ko-KR" dirty="0" smtClean="0"/>
              <a:t>SEQUEL : </a:t>
            </a:r>
            <a:r>
              <a:rPr lang="ko-KR" altLang="en-US" dirty="0" smtClean="0"/>
              <a:t>연구용 </a:t>
            </a:r>
            <a:r>
              <a:rPr lang="ko-KR" altLang="en-US" dirty="0"/>
              <a:t>관계 </a:t>
            </a:r>
            <a:r>
              <a:rPr lang="ko-KR" altLang="en-US" dirty="0" smtClean="0"/>
              <a:t>데이터베이스 관리 시스템인 </a:t>
            </a:r>
            <a:r>
              <a:rPr lang="en-US" altLang="ko-KR" dirty="0"/>
              <a:t>SYSTEM R</a:t>
            </a:r>
            <a:r>
              <a:rPr lang="ko-KR" altLang="en-US" dirty="0"/>
              <a:t>을 위한 </a:t>
            </a:r>
            <a:r>
              <a:rPr lang="ko-KR" altLang="en-US" dirty="0" smtClean="0"/>
              <a:t>언어</a:t>
            </a:r>
            <a:endParaRPr lang="en-US" altLang="ko-KR" dirty="0" smtClean="0"/>
          </a:p>
          <a:p>
            <a:pPr lvl="2">
              <a:lnSpc>
                <a:spcPct val="140000"/>
              </a:lnSpc>
            </a:pPr>
            <a:r>
              <a:rPr lang="ko-KR" altLang="en-US" dirty="0" smtClean="0"/>
              <a:t>미국 표준 연구소인 </a:t>
            </a:r>
            <a:r>
              <a:rPr lang="en-US" altLang="ko-KR" dirty="0" smtClean="0"/>
              <a:t>ANSI</a:t>
            </a:r>
            <a:r>
              <a:rPr lang="ko-KR" altLang="en-US" dirty="0" smtClean="0"/>
              <a:t>와 국제 표준화 기구인 </a:t>
            </a:r>
            <a:r>
              <a:rPr lang="en-US" altLang="ko-KR" dirty="0" smtClean="0"/>
              <a:t>ISO</a:t>
            </a:r>
            <a:r>
              <a:rPr lang="ko-KR" altLang="en-US" dirty="0" smtClean="0"/>
              <a:t>에서 표준화 작업을 진행</a:t>
            </a:r>
            <a:endParaRPr lang="en-US" altLang="ko-KR" dirty="0" smtClean="0"/>
          </a:p>
          <a:p>
            <a:pPr lvl="3">
              <a:lnSpc>
                <a:spcPct val="140000"/>
              </a:lnSpc>
            </a:pPr>
            <a:r>
              <a:rPr lang="en-US" altLang="ko-KR" dirty="0" smtClean="0"/>
              <a:t>1999</a:t>
            </a:r>
            <a:r>
              <a:rPr lang="ko-KR" altLang="en-US" dirty="0" smtClean="0"/>
              <a:t>년 </a:t>
            </a:r>
            <a:r>
              <a:rPr lang="en-US" altLang="ko-KR" dirty="0" smtClean="0"/>
              <a:t>SQL-99(SQL3)</a:t>
            </a:r>
            <a:r>
              <a:rPr lang="ko-KR" altLang="en-US" dirty="0" smtClean="0"/>
              <a:t>까지 표준화 작업이 완료된 후 계속 수정 및 보완되고 있음</a:t>
            </a:r>
            <a:endParaRPr lang="en-US" altLang="ko-KR" dirty="0" smtClean="0"/>
          </a:p>
          <a:p>
            <a:pPr lvl="1">
              <a:lnSpc>
                <a:spcPct val="140000"/>
              </a:lnSpc>
            </a:pPr>
            <a:r>
              <a:rPr lang="ko-KR" altLang="en-US" dirty="0" smtClean="0"/>
              <a:t>사용 방식</a:t>
            </a:r>
            <a:endParaRPr lang="en-US" altLang="ko-KR" dirty="0" smtClean="0"/>
          </a:p>
          <a:p>
            <a:pPr lvl="2">
              <a:lnSpc>
                <a:spcPct val="140000"/>
              </a:lnSpc>
            </a:pPr>
            <a:r>
              <a:rPr lang="ko-KR" altLang="en-US" dirty="0" smtClean="0"/>
              <a:t>대화식 </a:t>
            </a:r>
            <a:r>
              <a:rPr lang="en-US" altLang="ko-KR" dirty="0" smtClean="0"/>
              <a:t>SQL</a:t>
            </a:r>
            <a:r>
              <a:rPr lang="ko-KR" altLang="en-US" dirty="0" smtClean="0"/>
              <a:t>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직접 데이터베이스 관리 시스템에 접근해 질의를 작성하여 실행</a:t>
            </a:r>
            <a:r>
              <a:rPr lang="en-US" altLang="ko-KR" dirty="0" smtClean="0"/>
              <a:t> </a:t>
            </a:r>
          </a:p>
          <a:p>
            <a:pPr lvl="2">
              <a:lnSpc>
                <a:spcPct val="140000"/>
              </a:lnSpc>
            </a:pPr>
            <a:r>
              <a:rPr lang="ko-KR" altLang="en-US" dirty="0" smtClean="0"/>
              <a:t>삽입 </a:t>
            </a:r>
            <a:r>
              <a:rPr lang="en-US" altLang="ko-KR" dirty="0" smtClean="0"/>
              <a:t>SQL  : </a:t>
            </a:r>
            <a:r>
              <a:rPr lang="ko-KR" altLang="en-US" dirty="0" smtClean="0"/>
              <a:t>프로그래밍 언어로 작성된 응용 프로그램에 삽입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111413910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431540" y="2123855"/>
            <a:ext cx="8370929" cy="720660"/>
            <a:chOff x="521551" y="1673805"/>
            <a:chExt cx="7155795" cy="720660"/>
          </a:xfrm>
        </p:grpSpPr>
        <p:sp>
          <p:nvSpPr>
            <p:cNvPr id="4" name="모서리가 둥근 직사각형 3"/>
            <p:cNvSpPr/>
            <p:nvPr/>
          </p:nvSpPr>
          <p:spPr>
            <a:xfrm>
              <a:off x="521551" y="1673805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7-15</a:t>
              </a:r>
              <a:endParaRPr lang="ko-KR" altLang="en-US" sz="14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71702" y="1685488"/>
              <a:ext cx="5805644" cy="7089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제품 테이블에서 제품명과 단가를 검색하되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단가를 가격이라는 새 이름으로 </a:t>
              </a:r>
              <a:r>
                <a:rPr lang="en-US" altLang="ko-KR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/>
              </a:r>
              <a:br>
                <a:rPr lang="en-US" altLang="ko-KR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</a:b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출력해보자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</p:grpSp>
      <p:pic>
        <p:nvPicPr>
          <p:cNvPr id="7" name="내용 개체 틀 6"/>
          <p:cNvPicPr>
            <a:picLocks noGrp="1" noChangeAspect="1"/>
          </p:cNvPicPr>
          <p:nvPr>
            <p:ph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7" t="25481" r="59403" b="5265"/>
          <a:stretch/>
        </p:blipFill>
        <p:spPr>
          <a:xfrm>
            <a:off x="2715702" y="2993113"/>
            <a:ext cx="3641158" cy="3589874"/>
          </a:xfrm>
        </p:spPr>
      </p:pic>
      <p:sp>
        <p:nvSpPr>
          <p:cNvPr id="8" name="내용 개체 틀 2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데이터 검색 </a:t>
            </a:r>
            <a:r>
              <a:rPr lang="en-US" altLang="ko-KR" dirty="0" smtClean="0"/>
              <a:t>: SELECT </a:t>
            </a:r>
            <a:r>
              <a:rPr lang="ko-KR" altLang="en-US" dirty="0" smtClean="0"/>
              <a:t>문</a:t>
            </a:r>
            <a:endParaRPr lang="en-US" altLang="ko-KR" dirty="0" smtClean="0"/>
          </a:p>
          <a:p>
            <a:pPr lvl="1"/>
            <a:r>
              <a:rPr lang="ko-KR" altLang="en-US" dirty="0" smtClean="0"/>
              <a:t>기본</a:t>
            </a:r>
            <a:r>
              <a:rPr lang="en-US" altLang="ko-KR" dirty="0" smtClean="0"/>
              <a:t> </a:t>
            </a:r>
            <a:r>
              <a:rPr lang="ko-KR" altLang="en-US" dirty="0" smtClean="0"/>
              <a:t>검색</a:t>
            </a:r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93984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>
          <a:xfrm>
            <a:off x="179388" y="1052735"/>
            <a:ext cx="8964612" cy="5543705"/>
          </a:xfrm>
        </p:spPr>
        <p:txBody>
          <a:bodyPr/>
          <a:lstStyle/>
          <a:p>
            <a:r>
              <a:rPr lang="ko-KR" altLang="en-US" dirty="0"/>
              <a:t>데이터 검색 </a:t>
            </a:r>
            <a:r>
              <a:rPr lang="en-US" altLang="ko-KR" dirty="0"/>
              <a:t>: SELECT </a:t>
            </a:r>
            <a:r>
              <a:rPr lang="ko-KR" altLang="en-US" dirty="0"/>
              <a:t>문</a:t>
            </a:r>
            <a:endParaRPr lang="en-US" altLang="ko-KR" dirty="0"/>
          </a:p>
          <a:p>
            <a:pPr lvl="1">
              <a:lnSpc>
                <a:spcPct val="150000"/>
              </a:lnSpc>
            </a:pPr>
            <a:r>
              <a:rPr lang="ko-KR" altLang="en-US" dirty="0" err="1" smtClean="0"/>
              <a:t>산술식을</a:t>
            </a:r>
            <a:r>
              <a:rPr lang="ko-KR" altLang="en-US" dirty="0" smtClean="0"/>
              <a:t> 이용한 검색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en-US" altLang="ko-KR" dirty="0" smtClean="0"/>
              <a:t>SELECT </a:t>
            </a:r>
            <a:r>
              <a:rPr lang="ko-KR" altLang="en-US" dirty="0" smtClean="0"/>
              <a:t>키워드와 함께 </a:t>
            </a:r>
            <a:r>
              <a:rPr lang="ko-KR" altLang="en-US" dirty="0" err="1" smtClean="0"/>
              <a:t>산술식</a:t>
            </a:r>
            <a:r>
              <a:rPr lang="ko-KR" altLang="en-US" dirty="0" smtClean="0"/>
              <a:t> 제시</a:t>
            </a:r>
            <a:endParaRPr lang="en-US" altLang="ko-KR" dirty="0" smtClean="0"/>
          </a:p>
          <a:p>
            <a:pPr lvl="3">
              <a:lnSpc>
                <a:spcPct val="150000"/>
              </a:lnSpc>
            </a:pPr>
            <a:r>
              <a:rPr lang="ko-KR" altLang="en-US" dirty="0" err="1" smtClean="0"/>
              <a:t>산술식</a:t>
            </a:r>
            <a:r>
              <a:rPr lang="en-US" altLang="ko-KR" dirty="0" smtClean="0"/>
              <a:t>: </a:t>
            </a:r>
            <a:r>
              <a:rPr lang="ko-KR" altLang="en-US" dirty="0" smtClean="0"/>
              <a:t>속성의 이름과 </a:t>
            </a:r>
            <a:r>
              <a:rPr lang="en-US" altLang="ko-KR" dirty="0" smtClean="0"/>
              <a:t>+, -, *, / </a:t>
            </a:r>
            <a:r>
              <a:rPr lang="ko-KR" altLang="en-US" dirty="0" smtClean="0"/>
              <a:t>등의 산술 연산자와 상수로 구성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속성의 값이 실제로 변경되는 것은 아니고 결과 테이블에서만 계산된 결과 값이 출력됨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27029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/>
              <a:t>데이터 검색 </a:t>
            </a:r>
            <a:r>
              <a:rPr lang="en-US" altLang="ko-KR" dirty="0"/>
              <a:t>: SELECT </a:t>
            </a:r>
            <a:r>
              <a:rPr lang="ko-KR" altLang="en-US" dirty="0"/>
              <a:t>문</a:t>
            </a:r>
            <a:endParaRPr lang="en-US" altLang="ko-KR" dirty="0"/>
          </a:p>
          <a:p>
            <a:pPr lvl="1">
              <a:lnSpc>
                <a:spcPct val="150000"/>
              </a:lnSpc>
            </a:pPr>
            <a:r>
              <a:rPr lang="ko-KR" altLang="en-US" dirty="0" err="1"/>
              <a:t>산술식을</a:t>
            </a:r>
            <a:r>
              <a:rPr lang="ko-KR" altLang="en-US" dirty="0"/>
              <a:t> 이용한 검색</a:t>
            </a:r>
            <a:endParaRPr lang="en-US" altLang="ko-KR" dirty="0"/>
          </a:p>
          <a:p>
            <a:endParaRPr lang="ko-KR" altLang="en-US" dirty="0"/>
          </a:p>
        </p:txBody>
      </p:sp>
      <p:grpSp>
        <p:nvGrpSpPr>
          <p:cNvPr id="9" name="그룹 8"/>
          <p:cNvGrpSpPr/>
          <p:nvPr/>
        </p:nvGrpSpPr>
        <p:grpSpPr>
          <a:xfrm>
            <a:off x="521551" y="2189754"/>
            <a:ext cx="8370931" cy="744191"/>
            <a:chOff x="521551" y="1673805"/>
            <a:chExt cx="7155795" cy="744191"/>
          </a:xfrm>
        </p:grpSpPr>
        <p:sp>
          <p:nvSpPr>
            <p:cNvPr id="11" name="모서리가 둥근 직사각형 10"/>
            <p:cNvSpPr/>
            <p:nvPr/>
          </p:nvSpPr>
          <p:spPr>
            <a:xfrm>
              <a:off x="521551" y="1673805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7-16</a:t>
              </a:r>
              <a:endParaRPr lang="ko-KR" altLang="en-US" sz="1400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871702" y="1685488"/>
              <a:ext cx="5805644" cy="7325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제품 테이블에서 제품명과 단가 속성을 검색하되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단가에 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500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원을 더해 조정단가라는 새 </a:t>
              </a: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이름으로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출력해보자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</p:grpSp>
      <p:pic>
        <p:nvPicPr>
          <p:cNvPr id="13" name="내용 개체 틀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405" r="56304" b="12742"/>
          <a:stretch/>
        </p:blipFill>
        <p:spPr>
          <a:xfrm>
            <a:off x="1781690" y="2933945"/>
            <a:ext cx="5151386" cy="1035115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6695" y="3920343"/>
            <a:ext cx="5670630" cy="2884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775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/>
              <a:t>데이터 검색 </a:t>
            </a:r>
            <a:r>
              <a:rPr lang="en-US" altLang="ko-KR" dirty="0"/>
              <a:t>: SELECT </a:t>
            </a:r>
            <a:r>
              <a:rPr lang="ko-KR" altLang="en-US" dirty="0"/>
              <a:t>문</a:t>
            </a:r>
            <a:endParaRPr lang="en-US" altLang="ko-KR" dirty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조건 검색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조건을 만족하는 데이터만 검색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endParaRPr lang="en-US" altLang="ko-KR" dirty="0"/>
          </a:p>
          <a:p>
            <a:pPr lvl="2">
              <a:lnSpc>
                <a:spcPct val="150000"/>
              </a:lnSpc>
            </a:pPr>
            <a:endParaRPr lang="en-US" altLang="ko-KR" dirty="0" smtClean="0"/>
          </a:p>
          <a:p>
            <a:pPr lvl="2">
              <a:lnSpc>
                <a:spcPct val="150000"/>
              </a:lnSpc>
            </a:pPr>
            <a:endParaRPr lang="en-US" altLang="ko-KR" dirty="0"/>
          </a:p>
          <a:p>
            <a:pPr lvl="4">
              <a:lnSpc>
                <a:spcPct val="150000"/>
              </a:lnSpc>
            </a:pPr>
            <a:endParaRPr lang="en-US" altLang="ko-KR" sz="1100" dirty="0" smtClean="0"/>
          </a:p>
          <a:p>
            <a:pPr lvl="2">
              <a:lnSpc>
                <a:spcPct val="150000"/>
              </a:lnSpc>
            </a:pPr>
            <a:r>
              <a:rPr lang="en-US" altLang="ko-KR" dirty="0" smtClean="0"/>
              <a:t>WHERE </a:t>
            </a:r>
            <a:r>
              <a:rPr lang="ko-KR" altLang="en-US" dirty="0" smtClean="0"/>
              <a:t>키워드와 함께 비교 연산자와 논리 연산자를 이용한 검색 조건 제시</a:t>
            </a:r>
            <a:endParaRPr lang="en-US" altLang="ko-KR" dirty="0" smtClean="0"/>
          </a:p>
          <a:p>
            <a:pPr lvl="3">
              <a:lnSpc>
                <a:spcPct val="150000"/>
              </a:lnSpc>
            </a:pPr>
            <a:r>
              <a:rPr lang="ko-KR" altLang="en-US" dirty="0" smtClean="0"/>
              <a:t>숫자뿐만 아니라 문자나 날짜 값을 비교하는 것도 가능</a:t>
            </a:r>
            <a:endParaRPr lang="en-US" altLang="ko-KR" dirty="0" smtClean="0"/>
          </a:p>
          <a:p>
            <a:pPr lvl="4">
              <a:lnSpc>
                <a:spcPct val="150000"/>
              </a:lnSpc>
            </a:pPr>
            <a:r>
              <a:rPr lang="ko-KR" altLang="en-US" dirty="0" smtClean="0"/>
              <a:t>예</a:t>
            </a:r>
            <a:r>
              <a:rPr lang="en-US" altLang="ko-KR" dirty="0" smtClean="0"/>
              <a:t>) ‘A’ &lt; ‘C’ </a:t>
            </a:r>
          </a:p>
          <a:p>
            <a:pPr lvl="4">
              <a:lnSpc>
                <a:spcPct val="150000"/>
              </a:lnSpc>
            </a:pPr>
            <a:r>
              <a:rPr lang="ko-KR" altLang="en-US" dirty="0" smtClean="0"/>
              <a:t>예</a:t>
            </a:r>
            <a:r>
              <a:rPr lang="en-US" altLang="ko-KR" dirty="0" smtClean="0"/>
              <a:t>) ‘2013-12-01’ &lt; ‘2013-12-02’</a:t>
            </a:r>
          </a:p>
          <a:p>
            <a:pPr lvl="3">
              <a:lnSpc>
                <a:spcPct val="150000"/>
              </a:lnSpc>
            </a:pPr>
            <a:r>
              <a:rPr lang="ko-KR" altLang="en-US" dirty="0" smtClean="0"/>
              <a:t>조건에서 문자나 날짜 값은 작은 따옴표로 묶어서 표현</a:t>
            </a:r>
            <a:endParaRPr lang="en-US" altLang="ko-KR" dirty="0"/>
          </a:p>
        </p:txBody>
      </p:sp>
      <p:grpSp>
        <p:nvGrpSpPr>
          <p:cNvPr id="4" name="그룹 3"/>
          <p:cNvGrpSpPr/>
          <p:nvPr/>
        </p:nvGrpSpPr>
        <p:grpSpPr>
          <a:xfrm>
            <a:off x="847813" y="2573780"/>
            <a:ext cx="7369592" cy="1665310"/>
            <a:chOff x="811511" y="4115788"/>
            <a:chExt cx="7369592" cy="877057"/>
          </a:xfrm>
        </p:grpSpPr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1511" y="4115788"/>
              <a:ext cx="7369592" cy="877057"/>
            </a:xfrm>
            <a:prstGeom prst="rect">
              <a:avLst/>
            </a:prstGeom>
          </p:spPr>
        </p:pic>
        <p:sp>
          <p:nvSpPr>
            <p:cNvPr id="6" name="모서리가 둥근 직사각형 5"/>
            <p:cNvSpPr/>
            <p:nvPr/>
          </p:nvSpPr>
          <p:spPr>
            <a:xfrm>
              <a:off x="866523" y="4184493"/>
              <a:ext cx="7155796" cy="713538"/>
            </a:xfrm>
            <a:prstGeom prst="roundRect">
              <a:avLst>
                <a:gd name="adj" fmla="val 6179"/>
              </a:avLst>
            </a:prstGeom>
            <a:no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50054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graphicFrame>
        <p:nvGraphicFramePr>
          <p:cNvPr id="6" name="내용 개체 틀 5"/>
          <p:cNvGraphicFramePr>
            <a:graphicFrameLocks noGrp="1"/>
          </p:cNvGraphicFramePr>
          <p:nvPr>
            <p:ph sz="quarter" idx="11"/>
            <p:extLst>
              <p:ext uri="{D42A27DB-BD31-4B8C-83A1-F6EECF244321}">
                <p14:modId xmlns:p14="http://schemas.microsoft.com/office/powerpoint/2010/main" val="982235486"/>
              </p:ext>
            </p:extLst>
          </p:nvPr>
        </p:nvGraphicFramePr>
        <p:xfrm>
          <a:off x="564149" y="2706884"/>
          <a:ext cx="2792716" cy="310738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397561"/>
                <a:gridCol w="1395155"/>
              </a:tblGrid>
              <a:tr h="483370"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600" dirty="0" smtClean="0"/>
                        <a:t>연산자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600" dirty="0" smtClean="0"/>
                        <a:t>의미</a:t>
                      </a:r>
                      <a:endParaRPr lang="ko-KR" altLang="en-US" sz="1600" dirty="0"/>
                    </a:p>
                  </a:txBody>
                  <a:tcPr anchor="ctr"/>
                </a:tc>
              </a:tr>
              <a:tr h="437335"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en-US" altLang="ko-KR" sz="1400" dirty="0" smtClean="0"/>
                        <a:t>=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400" dirty="0" smtClean="0"/>
                        <a:t>같다</a:t>
                      </a:r>
                      <a:endParaRPr lang="ko-KR" altLang="en-US" sz="1400" dirty="0"/>
                    </a:p>
                  </a:txBody>
                  <a:tcPr anchor="ctr"/>
                </a:tc>
              </a:tr>
              <a:tr h="43733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&lt;&gt;</a:t>
                      </a:r>
                      <a:endParaRPr lang="ko-KR" altLang="en-US" sz="14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다르다</a:t>
                      </a:r>
                    </a:p>
                  </a:txBody>
                  <a:tcPr anchor="ctr"/>
                </a:tc>
              </a:tr>
              <a:tr h="437335"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en-US" altLang="ko-KR" sz="1400" dirty="0" smtClean="0"/>
                        <a:t>&lt;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400" dirty="0" smtClean="0"/>
                        <a:t>작다</a:t>
                      </a:r>
                      <a:endParaRPr lang="ko-KR" altLang="en-US" sz="1400" dirty="0"/>
                    </a:p>
                  </a:txBody>
                  <a:tcPr anchor="ctr"/>
                </a:tc>
              </a:tr>
              <a:tr h="437335"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en-US" altLang="ko-KR" sz="1400" dirty="0" smtClean="0"/>
                        <a:t>&gt;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400" dirty="0" smtClean="0"/>
                        <a:t>크다</a:t>
                      </a:r>
                      <a:endParaRPr lang="ko-KR" altLang="en-US" sz="1400" dirty="0"/>
                    </a:p>
                  </a:txBody>
                  <a:tcPr anchor="ctr"/>
                </a:tc>
              </a:tr>
              <a:tr h="437335"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en-US" altLang="ko-KR" sz="1400" dirty="0" smtClean="0"/>
                        <a:t>&lt;=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400" dirty="0" smtClean="0"/>
                        <a:t>작거나 같다</a:t>
                      </a:r>
                      <a:endParaRPr lang="ko-KR" altLang="en-US" sz="1400" dirty="0"/>
                    </a:p>
                  </a:txBody>
                  <a:tcPr anchor="ctr"/>
                </a:tc>
              </a:tr>
              <a:tr h="437335"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en-US" altLang="ko-KR" sz="1400" dirty="0" smtClean="0"/>
                        <a:t>&gt;=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400" dirty="0" smtClean="0"/>
                        <a:t>크거나 같다</a:t>
                      </a:r>
                      <a:endParaRPr lang="ko-KR" altLang="en-US" sz="1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9" name="직사각형 8"/>
          <p:cNvSpPr/>
          <p:nvPr/>
        </p:nvSpPr>
        <p:spPr>
          <a:xfrm>
            <a:off x="431540" y="2303873"/>
            <a:ext cx="194476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600" dirty="0"/>
              <a:t>표 </a:t>
            </a:r>
            <a:r>
              <a:rPr lang="en-US" altLang="ko-KR" sz="1600" dirty="0" smtClean="0"/>
              <a:t>7</a:t>
            </a:r>
            <a:r>
              <a:rPr lang="ko-KR" altLang="en-US" sz="1600" dirty="0" smtClean="0"/>
              <a:t>-</a:t>
            </a:r>
            <a:r>
              <a:rPr lang="en-US" altLang="ko-KR" sz="1600" dirty="0" smtClean="0"/>
              <a:t>2</a:t>
            </a:r>
            <a:r>
              <a:rPr lang="ko-KR" altLang="en-US" sz="1600" dirty="0" smtClean="0"/>
              <a:t> 비교 연산자</a:t>
            </a:r>
            <a:endParaRPr lang="ko-KR" altLang="en-US" sz="1600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데이터 검색 </a:t>
            </a:r>
            <a:r>
              <a:rPr lang="en-US" altLang="ko-KR" dirty="0" smtClean="0"/>
              <a:t>: SELECT </a:t>
            </a:r>
            <a:r>
              <a:rPr lang="ko-KR" altLang="en-US" dirty="0" smtClean="0"/>
              <a:t>문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조건 검색</a:t>
            </a:r>
            <a:endParaRPr lang="en-US" altLang="ko-KR" dirty="0" smtClean="0"/>
          </a:p>
        </p:txBody>
      </p:sp>
      <p:graphicFrame>
        <p:nvGraphicFramePr>
          <p:cNvPr id="7" name="내용 개체 틀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77161392"/>
              </p:ext>
            </p:extLst>
          </p:nvPr>
        </p:nvGraphicFramePr>
        <p:xfrm>
          <a:off x="3849514" y="2737705"/>
          <a:ext cx="4862946" cy="199644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172536"/>
                <a:gridCol w="3690410"/>
              </a:tblGrid>
              <a:tr h="507342"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600" dirty="0" smtClean="0"/>
                        <a:t>연산자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600" dirty="0" smtClean="0"/>
                        <a:t>의미</a:t>
                      </a:r>
                      <a:endParaRPr lang="ko-KR" altLang="en-US" sz="1600" dirty="0"/>
                    </a:p>
                  </a:txBody>
                  <a:tcPr anchor="ctr"/>
                </a:tc>
              </a:tr>
              <a:tr h="496366"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en-US" altLang="ko-KR" sz="1400" dirty="0" smtClean="0"/>
                        <a:t>AND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400" dirty="0" smtClean="0"/>
                        <a:t>모든 조건을 만족해야 검색한다</a:t>
                      </a:r>
                      <a:r>
                        <a:rPr lang="en-US" altLang="ko-KR" sz="1400" dirty="0" smtClean="0"/>
                        <a:t>.</a:t>
                      </a:r>
                      <a:endParaRPr lang="ko-KR" altLang="en-US" sz="1400" dirty="0"/>
                    </a:p>
                  </a:txBody>
                  <a:tcPr anchor="ctr"/>
                </a:tc>
              </a:tr>
              <a:tr h="49636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OR</a:t>
                      </a:r>
                      <a:endParaRPr lang="ko-KR" altLang="en-US" sz="14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여러 조건 중 한 가지만 만족해도 검색한다</a:t>
                      </a:r>
                      <a:r>
                        <a:rPr lang="en-US" altLang="ko-KR" sz="1400" dirty="0" smtClean="0"/>
                        <a:t>.</a:t>
                      </a:r>
                      <a:endParaRPr lang="ko-KR" altLang="en-US" sz="1400" dirty="0" smtClean="0"/>
                    </a:p>
                  </a:txBody>
                  <a:tcPr anchor="ctr"/>
                </a:tc>
              </a:tr>
              <a:tr h="496366"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en-US" altLang="ko-KR" sz="1400" dirty="0" smtClean="0"/>
                        <a:t>NOT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400" dirty="0" smtClean="0"/>
                        <a:t>조건을 만족하지 않는 것만 검색한다</a:t>
                      </a:r>
                      <a:r>
                        <a:rPr lang="en-US" altLang="ko-KR" sz="1400" dirty="0" smtClean="0"/>
                        <a:t>.</a:t>
                      </a:r>
                      <a:endParaRPr lang="ko-KR" altLang="en-US" sz="1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직사각형 7"/>
          <p:cNvSpPr/>
          <p:nvPr/>
        </p:nvSpPr>
        <p:spPr>
          <a:xfrm>
            <a:off x="3716905" y="2303875"/>
            <a:ext cx="194476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600" dirty="0"/>
              <a:t>표 </a:t>
            </a:r>
            <a:r>
              <a:rPr lang="en-US" altLang="ko-KR" sz="1600" dirty="0" smtClean="0"/>
              <a:t>7</a:t>
            </a:r>
            <a:r>
              <a:rPr lang="ko-KR" altLang="en-US" sz="1600" dirty="0" smtClean="0"/>
              <a:t>-</a:t>
            </a:r>
            <a:r>
              <a:rPr lang="en-US" altLang="ko-KR" sz="1600" dirty="0" smtClean="0"/>
              <a:t>3</a:t>
            </a:r>
            <a:r>
              <a:rPr lang="ko-KR" altLang="en-US" sz="1600" dirty="0" smtClean="0"/>
              <a:t> 논리 연산자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891923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521551" y="2258870"/>
            <a:ext cx="8370931" cy="400572"/>
            <a:chOff x="521551" y="1673805"/>
            <a:chExt cx="7155795" cy="400572"/>
          </a:xfrm>
        </p:grpSpPr>
        <p:sp>
          <p:nvSpPr>
            <p:cNvPr id="4" name="모서리가 둥근 직사각형 3"/>
            <p:cNvSpPr/>
            <p:nvPr/>
          </p:nvSpPr>
          <p:spPr>
            <a:xfrm>
              <a:off x="521551" y="1673805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7-17</a:t>
              </a:r>
              <a:endParaRPr lang="ko-KR" altLang="en-US" sz="14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71702" y="1685488"/>
              <a:ext cx="5805644" cy="3888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  <a:cs typeface="Lucida Sans Unicode" panose="020B0602030504020204" pitchFamily="34" charset="0"/>
                </a:rPr>
                <a:t>제품 테이블에서 </a:t>
              </a:r>
              <a:r>
                <a:rPr lang="ko-KR" altLang="en-US" sz="1600" dirty="0" err="1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  <a:cs typeface="Lucida Sans Unicode" panose="020B0602030504020204" pitchFamily="34" charset="0"/>
                </a:rPr>
                <a:t>한빛제과가</a:t>
              </a: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  <a:cs typeface="Lucida Sans Unicode" panose="020B0602030504020204" pitchFamily="34" charset="0"/>
                </a:rPr>
                <a:t> 제조한 제품의 </a:t>
              </a:r>
              <a:r>
                <a:rPr lang="ko-KR" altLang="en-US" sz="1600" dirty="0" err="1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  <a:cs typeface="Lucida Sans Unicode" panose="020B0602030504020204" pitchFamily="34" charset="0"/>
                </a:rPr>
                <a:t>재품명</a:t>
              </a:r>
              <a:r>
                <a:rPr lang="en-US" altLang="ko-KR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  <a:cs typeface="Lucida Sans Unicode" panose="020B0602030504020204" pitchFamily="34" charset="0"/>
                </a:rPr>
                <a:t>, </a:t>
              </a: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  <a:cs typeface="Lucida Sans Unicode" panose="020B0602030504020204" pitchFamily="34" charset="0"/>
                </a:rPr>
                <a:t>재고량</a:t>
              </a:r>
              <a:r>
                <a:rPr lang="en-US" altLang="ko-KR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  <a:cs typeface="Lucida Sans Unicode" panose="020B0602030504020204" pitchFamily="34" charset="0"/>
                </a:rPr>
                <a:t>, </a:t>
              </a: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  <a:cs typeface="Lucida Sans Unicode" panose="020B0602030504020204" pitchFamily="34" charset="0"/>
                </a:rPr>
                <a:t>단가를 검색해보자</a:t>
              </a:r>
              <a:r>
                <a:rPr lang="en-US" altLang="ko-KR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  <a:cs typeface="Lucida Sans Unicode" panose="020B0602030504020204" pitchFamily="34" charset="0"/>
                </a:rPr>
                <a:t>.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</p:grpSp>
      <p:sp>
        <p:nvSpPr>
          <p:cNvPr id="7" name="내용 개체 틀 2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데이터 검색 </a:t>
            </a:r>
            <a:r>
              <a:rPr lang="en-US" altLang="ko-KR" dirty="0" smtClean="0"/>
              <a:t>: SELECT </a:t>
            </a:r>
            <a:r>
              <a:rPr lang="ko-KR" altLang="en-US" dirty="0" smtClean="0"/>
              <a:t>문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조건 검색</a:t>
            </a:r>
            <a:endParaRPr lang="en-US" altLang="ko-KR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068960"/>
            <a:ext cx="5013055" cy="3194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377872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521551" y="2348880"/>
            <a:ext cx="8370931" cy="744191"/>
            <a:chOff x="521551" y="1673805"/>
            <a:chExt cx="7155795" cy="744191"/>
          </a:xfrm>
        </p:grpSpPr>
        <p:sp>
          <p:nvSpPr>
            <p:cNvPr id="4" name="모서리가 둥근 직사각형 3"/>
            <p:cNvSpPr/>
            <p:nvPr/>
          </p:nvSpPr>
          <p:spPr>
            <a:xfrm>
              <a:off x="521551" y="1673805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7-18</a:t>
              </a:r>
              <a:endParaRPr lang="ko-KR" altLang="en-US" sz="14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71702" y="1685488"/>
              <a:ext cx="5805644" cy="7325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주문 테이블에서 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apple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고객이 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15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개 이상 주문한 주문제품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수량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주문일자를 검색해보자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</p:grpSp>
      <p:pic>
        <p:nvPicPr>
          <p:cNvPr id="11" name="내용 개체 틀 10"/>
          <p:cNvPicPr>
            <a:picLocks noGrp="1" noChangeAspect="1"/>
          </p:cNvPicPr>
          <p:nvPr>
            <p:ph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4" t="33067" r="49073"/>
          <a:stretch/>
        </p:blipFill>
        <p:spPr>
          <a:xfrm>
            <a:off x="2006714" y="3322338"/>
            <a:ext cx="5663141" cy="3076991"/>
          </a:xfrm>
        </p:spPr>
      </p:pic>
      <p:sp>
        <p:nvSpPr>
          <p:cNvPr id="7" name="내용 개체 틀 2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데이터 검색 </a:t>
            </a:r>
            <a:r>
              <a:rPr lang="en-US" altLang="ko-KR" dirty="0" smtClean="0"/>
              <a:t>: SELECT </a:t>
            </a:r>
            <a:r>
              <a:rPr lang="ko-KR" altLang="en-US" dirty="0" smtClean="0"/>
              <a:t>문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조건 검색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259075602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521551" y="2122321"/>
            <a:ext cx="8370929" cy="708977"/>
            <a:chOff x="521551" y="1627266"/>
            <a:chExt cx="7155795" cy="708977"/>
          </a:xfrm>
        </p:grpSpPr>
        <p:sp>
          <p:nvSpPr>
            <p:cNvPr id="4" name="모서리가 둥근 직사각형 3"/>
            <p:cNvSpPr/>
            <p:nvPr/>
          </p:nvSpPr>
          <p:spPr>
            <a:xfrm>
              <a:off x="521551" y="1673805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7-19</a:t>
              </a:r>
              <a:endParaRPr lang="ko-KR" altLang="en-US" sz="14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71702" y="1627266"/>
              <a:ext cx="5805644" cy="7089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주문 테이블에서 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apple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고객이 주문했거나 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15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개 이상 주문된 제품의 주문제품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수량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주문일자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주문고객을 검색해보자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</p:grpSp>
      <p:pic>
        <p:nvPicPr>
          <p:cNvPr id="5" name="내용 개체 틀 4"/>
          <p:cNvPicPr>
            <a:picLocks noGrp="1" noChangeAspect="1"/>
          </p:cNvPicPr>
          <p:nvPr>
            <p:ph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8" t="27091" r="43489" b="4156"/>
          <a:stretch/>
        </p:blipFill>
        <p:spPr>
          <a:xfrm>
            <a:off x="1961710" y="2983595"/>
            <a:ext cx="4725524" cy="3730770"/>
          </a:xfrm>
        </p:spPr>
      </p:pic>
      <p:sp>
        <p:nvSpPr>
          <p:cNvPr id="7" name="내용 개체 틀 2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데이터 검색 </a:t>
            </a:r>
            <a:r>
              <a:rPr lang="en-US" altLang="ko-KR" dirty="0" smtClean="0"/>
              <a:t>: SELECT </a:t>
            </a:r>
            <a:r>
              <a:rPr lang="ko-KR" altLang="en-US" dirty="0" smtClean="0"/>
              <a:t>문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조건 검색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176376870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521551" y="2303919"/>
            <a:ext cx="8370929" cy="732508"/>
            <a:chOff x="521551" y="1628844"/>
            <a:chExt cx="7155795" cy="732508"/>
          </a:xfrm>
        </p:grpSpPr>
        <p:sp>
          <p:nvSpPr>
            <p:cNvPr id="4" name="모서리가 둥근 직사각형 3"/>
            <p:cNvSpPr/>
            <p:nvPr/>
          </p:nvSpPr>
          <p:spPr>
            <a:xfrm>
              <a:off x="521551" y="1673805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7-20</a:t>
              </a:r>
              <a:endParaRPr lang="ko-KR" altLang="en-US" sz="14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71702" y="1628844"/>
              <a:ext cx="5805644" cy="7325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제품 테이블에서 단가가 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2000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원 이상이면서 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3000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원 이하인 제품의 제품명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en-US" altLang="ko-KR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/>
              </a:r>
              <a:br>
                <a:rPr lang="en-US" altLang="ko-KR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</a:b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단가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제조업체를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검색해보자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</p:grpSp>
      <p:pic>
        <p:nvPicPr>
          <p:cNvPr id="7" name="내용 개체 틀 6"/>
          <p:cNvPicPr>
            <a:picLocks noGrp="1" noChangeAspect="1"/>
          </p:cNvPicPr>
          <p:nvPr>
            <p:ph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" t="40591" r="50623" b="1380"/>
          <a:stretch/>
        </p:blipFill>
        <p:spPr>
          <a:xfrm>
            <a:off x="2008251" y="3429000"/>
            <a:ext cx="5056059" cy="2789550"/>
          </a:xfrm>
        </p:spPr>
      </p:pic>
      <p:sp>
        <p:nvSpPr>
          <p:cNvPr id="8" name="내용 개체 틀 2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데이터 검색 </a:t>
            </a:r>
            <a:r>
              <a:rPr lang="en-US" altLang="ko-KR" dirty="0" smtClean="0"/>
              <a:t>: SELECT </a:t>
            </a:r>
            <a:r>
              <a:rPr lang="ko-KR" altLang="en-US" dirty="0" smtClean="0"/>
              <a:t>문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조건 검색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43057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/>
              <a:t>데이터 검색 </a:t>
            </a:r>
            <a:r>
              <a:rPr lang="en-US" altLang="ko-KR" dirty="0"/>
              <a:t>: SELECT </a:t>
            </a:r>
            <a:r>
              <a:rPr lang="ko-KR" altLang="en-US" dirty="0"/>
              <a:t>문</a:t>
            </a:r>
            <a:endParaRPr lang="en-US" altLang="ko-KR" dirty="0"/>
          </a:p>
          <a:p>
            <a:pPr lvl="1">
              <a:lnSpc>
                <a:spcPct val="150000"/>
              </a:lnSpc>
            </a:pPr>
            <a:r>
              <a:rPr lang="en-US" altLang="ko-KR" dirty="0" smtClean="0"/>
              <a:t>LIKE</a:t>
            </a:r>
            <a:r>
              <a:rPr lang="ko-KR" altLang="en-US" dirty="0" smtClean="0"/>
              <a:t>를 이용한 검색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en-US" altLang="ko-KR" dirty="0" smtClean="0"/>
              <a:t>LIKE </a:t>
            </a:r>
            <a:r>
              <a:rPr lang="ko-KR" altLang="en-US" dirty="0" smtClean="0"/>
              <a:t>키워드를 이용해 부분적으로 일치하는 데이터를 검색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문자열을 이용하는 조건에만 </a:t>
            </a:r>
            <a:r>
              <a:rPr lang="en-US" altLang="ko-KR" dirty="0" smtClean="0"/>
              <a:t>LIKE </a:t>
            </a:r>
            <a:r>
              <a:rPr lang="ko-KR" altLang="en-US" dirty="0" smtClean="0"/>
              <a:t>키워드 사용 가능</a:t>
            </a:r>
            <a:endParaRPr lang="en-US" altLang="ko-KR" dirty="0" smtClean="0"/>
          </a:p>
        </p:txBody>
      </p:sp>
      <p:graphicFrame>
        <p:nvGraphicFramePr>
          <p:cNvPr id="4" name="내용 개체 틀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51235905"/>
              </p:ext>
            </p:extLst>
          </p:nvPr>
        </p:nvGraphicFramePr>
        <p:xfrm>
          <a:off x="1239224" y="3736708"/>
          <a:ext cx="5898061" cy="1492493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172536"/>
                <a:gridCol w="4725525"/>
              </a:tblGrid>
              <a:tr h="472085"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600" dirty="0" smtClean="0"/>
                        <a:t>기호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600" dirty="0" smtClean="0"/>
                        <a:t>설명</a:t>
                      </a:r>
                      <a:endParaRPr lang="ko-KR" altLang="en-US" sz="1600" dirty="0"/>
                    </a:p>
                  </a:txBody>
                  <a:tcPr anchor="ctr"/>
                </a:tc>
              </a:tr>
              <a:tr h="461871"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en-US" altLang="ko-KR" sz="1400" dirty="0" smtClean="0"/>
                        <a:t>%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en-US" altLang="ko-KR" sz="1400" dirty="0" smtClean="0"/>
                        <a:t>0</a:t>
                      </a:r>
                      <a:r>
                        <a:rPr lang="ko-KR" altLang="en-US" sz="1400" dirty="0" smtClean="0"/>
                        <a:t>개 이상의 문자</a:t>
                      </a:r>
                      <a:r>
                        <a:rPr lang="en-US" altLang="ko-KR" sz="1400" dirty="0" smtClean="0"/>
                        <a:t>(</a:t>
                      </a:r>
                      <a:r>
                        <a:rPr lang="ko-KR" altLang="en-US" sz="1400" dirty="0" smtClean="0"/>
                        <a:t>문자의 내용과 개수는 상관 없음</a:t>
                      </a:r>
                      <a:r>
                        <a:rPr lang="en-US" altLang="ko-KR" sz="1400" dirty="0" smtClean="0"/>
                        <a:t>)</a:t>
                      </a:r>
                      <a:endParaRPr lang="ko-KR" altLang="en-US" sz="1400" dirty="0"/>
                    </a:p>
                  </a:txBody>
                  <a:tcPr anchor="ctr"/>
                </a:tc>
              </a:tr>
              <a:tr h="5585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_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한 개의 문자</a:t>
                      </a:r>
                      <a:r>
                        <a:rPr lang="en-US" altLang="ko-KR" sz="1400" dirty="0" smtClean="0"/>
                        <a:t>(</a:t>
                      </a:r>
                      <a:r>
                        <a:rPr lang="ko-KR" altLang="en-US" sz="1400" dirty="0" smtClean="0"/>
                        <a:t>문자의 내용은 상관 없음</a:t>
                      </a:r>
                      <a:r>
                        <a:rPr lang="en-US" altLang="ko-KR" sz="1400" dirty="0" smtClean="0"/>
                        <a:t>)</a:t>
                      </a:r>
                      <a:endParaRPr lang="ko-KR" altLang="en-US" sz="1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직사각형 4"/>
          <p:cNvSpPr/>
          <p:nvPr/>
        </p:nvSpPr>
        <p:spPr>
          <a:xfrm>
            <a:off x="1106615" y="3338990"/>
            <a:ext cx="458490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600" dirty="0"/>
              <a:t>표 </a:t>
            </a:r>
            <a:r>
              <a:rPr lang="en-US" altLang="ko-KR" sz="1600" dirty="0" smtClean="0"/>
              <a:t>7</a:t>
            </a:r>
            <a:r>
              <a:rPr lang="ko-KR" altLang="en-US" sz="1600" dirty="0" smtClean="0"/>
              <a:t>-</a:t>
            </a:r>
            <a:r>
              <a:rPr lang="en-US" altLang="ko-KR" sz="1600" dirty="0" smtClean="0"/>
              <a:t>4</a:t>
            </a:r>
            <a:r>
              <a:rPr lang="ko-KR" altLang="en-US" sz="1600" dirty="0" smtClean="0"/>
              <a:t> </a:t>
            </a:r>
            <a:r>
              <a:rPr lang="en-US" altLang="ko-KR" sz="1600" dirty="0" smtClean="0"/>
              <a:t>LINK </a:t>
            </a:r>
            <a:r>
              <a:rPr lang="ko-KR" altLang="en-US" sz="1600" dirty="0" smtClean="0"/>
              <a:t>키워드와 함께 사용할 수 있는 기호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79513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01 SQL </a:t>
            </a:r>
            <a:r>
              <a:rPr lang="ko-KR" altLang="en-US" dirty="0"/>
              <a:t>의 소개</a:t>
            </a:r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494" y="1157288"/>
            <a:ext cx="8029575" cy="5334000"/>
          </a:xfrm>
        </p:spPr>
      </p:pic>
    </p:spTree>
    <p:extLst>
      <p:ext uri="{BB962C8B-B14F-4D97-AF65-F5344CB8AC3E}">
        <p14:creationId xmlns:p14="http://schemas.microsoft.com/office/powerpoint/2010/main" val="3546859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sp>
        <p:nvSpPr>
          <p:cNvPr id="2" name="내용 개체 틀 1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/>
              <a:t>데이터 검색 </a:t>
            </a:r>
            <a:r>
              <a:rPr lang="en-US" altLang="ko-KR" dirty="0"/>
              <a:t>: SELECT </a:t>
            </a:r>
            <a:r>
              <a:rPr lang="ko-KR" altLang="en-US" dirty="0"/>
              <a:t>문</a:t>
            </a:r>
            <a:endParaRPr lang="en-US" altLang="ko-KR" dirty="0"/>
          </a:p>
          <a:p>
            <a:pPr lvl="1">
              <a:lnSpc>
                <a:spcPct val="150000"/>
              </a:lnSpc>
            </a:pPr>
            <a:r>
              <a:rPr lang="en-US" altLang="ko-KR" dirty="0"/>
              <a:t>LIKE</a:t>
            </a:r>
            <a:r>
              <a:rPr lang="ko-KR" altLang="en-US" dirty="0"/>
              <a:t>를 이용한 검색</a:t>
            </a:r>
            <a:endParaRPr lang="en-US" altLang="ko-KR" dirty="0"/>
          </a:p>
          <a:p>
            <a:endParaRPr lang="ko-KR" altLang="en-US" dirty="0"/>
          </a:p>
        </p:txBody>
      </p:sp>
      <p:graphicFrame>
        <p:nvGraphicFramePr>
          <p:cNvPr id="7" name="내용 개체 틀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20151695"/>
              </p:ext>
            </p:extLst>
          </p:nvPr>
        </p:nvGraphicFramePr>
        <p:xfrm>
          <a:off x="609154" y="2656587"/>
          <a:ext cx="8013296" cy="3067669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861180"/>
                <a:gridCol w="6152116"/>
              </a:tblGrid>
              <a:tr h="554039"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600" dirty="0" err="1" smtClean="0"/>
                        <a:t>사용예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600" dirty="0" smtClean="0"/>
                        <a:t>설명</a:t>
                      </a:r>
                      <a:endParaRPr lang="ko-KR" altLang="en-US" sz="1600" dirty="0"/>
                    </a:p>
                  </a:txBody>
                  <a:tcPr anchor="ctr"/>
                </a:tc>
              </a:tr>
              <a:tr h="502726"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en-US" altLang="ko-KR" sz="1400" dirty="0" smtClean="0"/>
                        <a:t>LIKE '</a:t>
                      </a:r>
                      <a:r>
                        <a:rPr lang="ko-KR" altLang="en-US" sz="1400" dirty="0" smtClean="0"/>
                        <a:t>데이터</a:t>
                      </a:r>
                      <a:r>
                        <a:rPr lang="en-US" altLang="ko-KR" sz="1400" dirty="0" smtClean="0"/>
                        <a:t>%'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400" dirty="0" smtClean="0"/>
                        <a:t>데이터로 시작하는 문자열 </a:t>
                      </a:r>
                      <a:r>
                        <a:rPr lang="en-US" altLang="ko-KR" sz="1400" dirty="0" smtClean="0"/>
                        <a:t>(</a:t>
                      </a:r>
                      <a:r>
                        <a:rPr lang="ko-KR" altLang="en-US" sz="1400" dirty="0" smtClean="0"/>
                        <a:t>데이터로 시작하기만 하면 길이는 상관 없음</a:t>
                      </a:r>
                      <a:r>
                        <a:rPr lang="en-US" altLang="ko-KR" sz="1400" dirty="0" smtClean="0"/>
                        <a:t>)</a:t>
                      </a:r>
                    </a:p>
                  </a:txBody>
                  <a:tcPr anchor="ctr"/>
                </a:tc>
              </a:tr>
              <a:tr h="50272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LIKE '%</a:t>
                      </a:r>
                      <a:r>
                        <a:rPr lang="ko-KR" altLang="en-US" sz="1400" dirty="0" smtClean="0"/>
                        <a:t>데이터</a:t>
                      </a:r>
                      <a:r>
                        <a:rPr lang="en-US" altLang="ko-KR" sz="1400" dirty="0" smtClean="0"/>
                        <a:t>' 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데이터로 끝나는 문자열 </a:t>
                      </a:r>
                      <a:r>
                        <a:rPr lang="en-US" altLang="ko-KR" sz="1400" dirty="0" smtClean="0"/>
                        <a:t>(</a:t>
                      </a:r>
                      <a:r>
                        <a:rPr lang="ko-KR" altLang="en-US" sz="1400" dirty="0" smtClean="0"/>
                        <a:t>데이터로 끝나기만 하면 길이는 상관 없음</a:t>
                      </a:r>
                      <a:r>
                        <a:rPr lang="en-US" altLang="ko-KR" sz="1400" dirty="0" smtClean="0"/>
                        <a:t>)</a:t>
                      </a:r>
                    </a:p>
                  </a:txBody>
                  <a:tcPr anchor="ctr"/>
                </a:tc>
              </a:tr>
              <a:tr h="50272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LIKE '%</a:t>
                      </a:r>
                      <a:r>
                        <a:rPr lang="ko-KR" altLang="en-US" sz="1400" dirty="0" smtClean="0"/>
                        <a:t>데이터</a:t>
                      </a:r>
                      <a:r>
                        <a:rPr lang="en-US" altLang="ko-KR" sz="1400" dirty="0" smtClean="0"/>
                        <a:t>%' 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데이터가 포함된 문자열</a:t>
                      </a:r>
                    </a:p>
                  </a:txBody>
                  <a:tcPr anchor="ctr"/>
                </a:tc>
              </a:tr>
              <a:tr h="50272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LIKE '</a:t>
                      </a:r>
                      <a:r>
                        <a:rPr lang="ko-KR" altLang="en-US" sz="1400" dirty="0" smtClean="0"/>
                        <a:t>데이터 </a:t>
                      </a:r>
                      <a:r>
                        <a:rPr lang="en-US" altLang="ko-KR" sz="1400" dirty="0" smtClean="0"/>
                        <a:t>_ _ _' 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데이터로 시작하는 </a:t>
                      </a:r>
                      <a:r>
                        <a:rPr lang="en-US" altLang="ko-KR" sz="1400" dirty="0" smtClean="0"/>
                        <a:t>6</a:t>
                      </a:r>
                      <a:r>
                        <a:rPr lang="ko-KR" altLang="en-US" sz="1400" dirty="0" smtClean="0"/>
                        <a:t>자 길이의 문자열</a:t>
                      </a:r>
                    </a:p>
                  </a:txBody>
                  <a:tcPr anchor="ctr"/>
                </a:tc>
              </a:tr>
              <a:tr h="50272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LIKE '_ _ </a:t>
                      </a:r>
                      <a:r>
                        <a:rPr lang="ko-KR" altLang="en-US" sz="1400" dirty="0" smtClean="0"/>
                        <a:t>한</a:t>
                      </a:r>
                      <a:r>
                        <a:rPr lang="en-US" altLang="ko-KR" sz="1400" dirty="0" smtClean="0"/>
                        <a:t>%' 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세 번째 글자가 </a:t>
                      </a:r>
                      <a:r>
                        <a:rPr lang="en-US" altLang="ko-KR" sz="1400" dirty="0" smtClean="0"/>
                        <a:t>'</a:t>
                      </a:r>
                      <a:r>
                        <a:rPr lang="ko-KR" altLang="en-US" sz="1400" dirty="0" smtClean="0"/>
                        <a:t>한</a:t>
                      </a:r>
                      <a:r>
                        <a:rPr lang="en-US" altLang="ko-KR" sz="1400" dirty="0" smtClean="0"/>
                        <a:t>'</a:t>
                      </a:r>
                      <a:r>
                        <a:rPr lang="ko-KR" altLang="en-US" sz="1400" dirty="0" smtClean="0"/>
                        <a:t>인 문자열</a:t>
                      </a:r>
                      <a:endParaRPr lang="ko-KR" altLang="en-US" sz="1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직사각형 7"/>
          <p:cNvSpPr/>
          <p:nvPr/>
        </p:nvSpPr>
        <p:spPr>
          <a:xfrm>
            <a:off x="514662" y="2258869"/>
            <a:ext cx="293221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600" dirty="0"/>
              <a:t>표 </a:t>
            </a:r>
            <a:r>
              <a:rPr lang="en-US" altLang="ko-KR" sz="1600" dirty="0" smtClean="0"/>
              <a:t>7</a:t>
            </a:r>
            <a:r>
              <a:rPr lang="ko-KR" altLang="en-US" sz="1600" dirty="0" smtClean="0"/>
              <a:t>-</a:t>
            </a:r>
            <a:r>
              <a:rPr lang="en-US" altLang="ko-KR" sz="1600" dirty="0" smtClean="0"/>
              <a:t>5</a:t>
            </a:r>
            <a:r>
              <a:rPr lang="ko-KR" altLang="en-US" sz="1600" dirty="0" smtClean="0"/>
              <a:t> </a:t>
            </a:r>
            <a:r>
              <a:rPr lang="en-US" altLang="ko-KR" sz="1600" dirty="0" smtClean="0"/>
              <a:t>LINK </a:t>
            </a:r>
            <a:r>
              <a:rPr lang="ko-KR" altLang="en-US" sz="1600" dirty="0" smtClean="0"/>
              <a:t>키워드의 사용 예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350471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521551" y="2393885"/>
            <a:ext cx="8370929" cy="350237"/>
            <a:chOff x="521551" y="1673805"/>
            <a:chExt cx="7155795" cy="350237"/>
          </a:xfrm>
        </p:grpSpPr>
        <p:sp>
          <p:nvSpPr>
            <p:cNvPr id="4" name="모서리가 둥근 직사각형 3"/>
            <p:cNvSpPr/>
            <p:nvPr/>
          </p:nvSpPr>
          <p:spPr>
            <a:xfrm>
              <a:off x="521551" y="1673805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7-21</a:t>
              </a:r>
              <a:endParaRPr lang="ko-KR" altLang="en-US" sz="14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71702" y="1685488"/>
              <a:ext cx="58056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고객 테이블에서 성이 김씨인 고객의 고객이름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나이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등급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적립금을 검색해보자</a:t>
              </a:r>
              <a:r>
                <a:rPr lang="en-US" altLang="ko-KR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</p:grpSp>
      <p:pic>
        <p:nvPicPr>
          <p:cNvPr id="5" name="내용 개체 틀 4"/>
          <p:cNvPicPr>
            <a:picLocks noGrp="1" noChangeAspect="1"/>
          </p:cNvPicPr>
          <p:nvPr>
            <p:ph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9" t="33141" r="38744" b="-415"/>
          <a:stretch/>
        </p:blipFill>
        <p:spPr>
          <a:xfrm>
            <a:off x="1676340" y="3068960"/>
            <a:ext cx="5719882" cy="2808871"/>
          </a:xfrm>
        </p:spPr>
      </p:pic>
      <p:sp>
        <p:nvSpPr>
          <p:cNvPr id="7" name="내용 개체 틀 1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데이터 검색 </a:t>
            </a:r>
            <a:r>
              <a:rPr lang="en-US" altLang="ko-KR" dirty="0" smtClean="0"/>
              <a:t>: SELECT </a:t>
            </a:r>
            <a:r>
              <a:rPr lang="ko-KR" altLang="en-US" dirty="0" smtClean="0"/>
              <a:t>문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en-US" altLang="ko-KR" dirty="0" smtClean="0"/>
              <a:t>LIKE</a:t>
            </a:r>
            <a:r>
              <a:rPr lang="ko-KR" altLang="en-US" dirty="0" smtClean="0"/>
              <a:t>를 이용한 검색</a:t>
            </a:r>
            <a:endParaRPr lang="en-US" altLang="ko-KR" dirty="0" smtClean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0315547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521551" y="2373200"/>
            <a:ext cx="8370929" cy="708977"/>
            <a:chOff x="521551" y="1653120"/>
            <a:chExt cx="7155795" cy="708977"/>
          </a:xfrm>
        </p:grpSpPr>
        <p:sp>
          <p:nvSpPr>
            <p:cNvPr id="4" name="모서리가 둥근 직사각형 3"/>
            <p:cNvSpPr/>
            <p:nvPr/>
          </p:nvSpPr>
          <p:spPr>
            <a:xfrm>
              <a:off x="521551" y="1673805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7-22</a:t>
              </a:r>
              <a:endParaRPr lang="ko-KR" altLang="en-US" sz="14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71702" y="1653120"/>
              <a:ext cx="5805644" cy="7089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고객 테이블에서 고객아이디가 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5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자인 고객의 고객아이디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고객이름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등급을 </a:t>
              </a:r>
              <a:r>
                <a:rPr lang="en-US" altLang="ko-KR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/>
              </a:r>
              <a:br>
                <a:rPr lang="en-US" altLang="ko-KR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</a:b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검색해보자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</p:grpSp>
      <p:pic>
        <p:nvPicPr>
          <p:cNvPr id="7" name="내용 개체 틀 6"/>
          <p:cNvPicPr>
            <a:picLocks noGrp="1" noChangeAspect="1"/>
          </p:cNvPicPr>
          <p:nvPr>
            <p:ph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0" t="28743" r="48041" b="5620"/>
          <a:stretch/>
        </p:blipFill>
        <p:spPr>
          <a:xfrm>
            <a:off x="1997646" y="3248980"/>
            <a:ext cx="5077269" cy="3132783"/>
          </a:xfrm>
        </p:spPr>
      </p:pic>
      <p:sp>
        <p:nvSpPr>
          <p:cNvPr id="8" name="내용 개체 틀 1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데이터 검색 </a:t>
            </a:r>
            <a:r>
              <a:rPr lang="en-US" altLang="ko-KR" dirty="0" smtClean="0"/>
              <a:t>: SELECT </a:t>
            </a:r>
            <a:r>
              <a:rPr lang="ko-KR" altLang="en-US" dirty="0" smtClean="0"/>
              <a:t>문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en-US" altLang="ko-KR" dirty="0" smtClean="0"/>
              <a:t>LIKE</a:t>
            </a:r>
            <a:r>
              <a:rPr lang="ko-KR" altLang="en-US" dirty="0" smtClean="0"/>
              <a:t>를 이용한 검색</a:t>
            </a:r>
            <a:endParaRPr lang="en-US" altLang="ko-KR" dirty="0" smtClean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1166962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/>
              <a:t>데이터 검색 </a:t>
            </a:r>
            <a:r>
              <a:rPr lang="en-US" altLang="ko-KR" dirty="0"/>
              <a:t>: SELECT </a:t>
            </a:r>
            <a:r>
              <a:rPr lang="ko-KR" altLang="en-US" dirty="0"/>
              <a:t>문</a:t>
            </a:r>
            <a:endParaRPr lang="en-US" altLang="ko-KR" dirty="0"/>
          </a:p>
          <a:p>
            <a:pPr lvl="1">
              <a:lnSpc>
                <a:spcPct val="150000"/>
              </a:lnSpc>
            </a:pPr>
            <a:r>
              <a:rPr lang="en-US" altLang="ko-KR" dirty="0"/>
              <a:t>N</a:t>
            </a:r>
            <a:r>
              <a:rPr lang="en-US" altLang="ko-KR" dirty="0" smtClean="0"/>
              <a:t>ULL</a:t>
            </a:r>
            <a:r>
              <a:rPr lang="ko-KR" altLang="en-US" dirty="0" smtClean="0"/>
              <a:t>을 </a:t>
            </a:r>
            <a:r>
              <a:rPr lang="ko-KR" altLang="en-US" dirty="0"/>
              <a:t>이용한 </a:t>
            </a:r>
            <a:r>
              <a:rPr lang="ko-KR" altLang="en-US" dirty="0" smtClean="0"/>
              <a:t>검색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en-US" altLang="ko-KR" dirty="0" smtClean="0"/>
              <a:t>IS NULL </a:t>
            </a:r>
            <a:r>
              <a:rPr lang="ko-KR" altLang="en-US" dirty="0" smtClean="0"/>
              <a:t>키워드를 이용해 검색 조건에서 특정 속성의 값이 널 값인지를 비교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en-US" altLang="ko-KR" dirty="0" smtClean="0"/>
              <a:t>IS NOT NULL </a:t>
            </a:r>
            <a:r>
              <a:rPr lang="ko-KR" altLang="en-US" dirty="0" smtClean="0"/>
              <a:t>키워드를 이용하면 특정 속성의 값이 널 값이 아닌지를 비교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검색 조건에서 널 값은 다른 값과 크기를 비교하면 결과가 모두 거짓이 </a:t>
            </a:r>
            <a:r>
              <a:rPr lang="ko-KR" altLang="en-US" dirty="0"/>
              <a:t>됨</a:t>
            </a:r>
            <a:endParaRPr lang="en-US" altLang="ko-KR" dirty="0"/>
          </a:p>
        </p:txBody>
      </p:sp>
      <p:grpSp>
        <p:nvGrpSpPr>
          <p:cNvPr id="4" name="그룹 3"/>
          <p:cNvGrpSpPr/>
          <p:nvPr/>
        </p:nvGrpSpPr>
        <p:grpSpPr>
          <a:xfrm>
            <a:off x="521551" y="3699029"/>
            <a:ext cx="8370929" cy="350237"/>
            <a:chOff x="521551" y="1673805"/>
            <a:chExt cx="7155795" cy="350237"/>
          </a:xfrm>
        </p:grpSpPr>
        <p:sp>
          <p:nvSpPr>
            <p:cNvPr id="5" name="모서리가 둥근 직사각형 4"/>
            <p:cNvSpPr/>
            <p:nvPr/>
          </p:nvSpPr>
          <p:spPr>
            <a:xfrm>
              <a:off x="521551" y="1673805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7-23</a:t>
              </a:r>
              <a:endParaRPr lang="ko-KR" altLang="en-US" sz="14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71702" y="1685488"/>
              <a:ext cx="58056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고객 테이블에서 나이가 아직 입력되지 않은 고객의 고객이름을 검색해보자</a:t>
              </a:r>
              <a:r>
                <a:rPr lang="en-US" altLang="ko-KR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</p:grpSp>
      <p:pic>
        <p:nvPicPr>
          <p:cNvPr id="7" name="내용 개체 틀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0" t="33676" r="59420" b="5028"/>
          <a:stretch/>
        </p:blipFill>
        <p:spPr>
          <a:xfrm>
            <a:off x="2591780" y="4239089"/>
            <a:ext cx="3379124" cy="2385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98832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521551" y="2268673"/>
            <a:ext cx="8370929" cy="350237"/>
            <a:chOff x="521551" y="1673805"/>
            <a:chExt cx="7155795" cy="350237"/>
          </a:xfrm>
        </p:grpSpPr>
        <p:sp>
          <p:nvSpPr>
            <p:cNvPr id="4" name="모서리가 둥근 직사각형 3"/>
            <p:cNvSpPr/>
            <p:nvPr/>
          </p:nvSpPr>
          <p:spPr>
            <a:xfrm>
              <a:off x="521551" y="1673805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7-24</a:t>
              </a:r>
              <a:endParaRPr lang="ko-KR" altLang="en-US" sz="14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71702" y="1685488"/>
              <a:ext cx="58056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고객 테이블에서 나이가 이미 입력된 고객의 고객이름을 검색해보자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</p:grpSp>
      <p:pic>
        <p:nvPicPr>
          <p:cNvPr id="5" name="내용 개체 틀 4"/>
          <p:cNvPicPr>
            <a:picLocks noGrp="1" noChangeAspect="1"/>
          </p:cNvPicPr>
          <p:nvPr>
            <p:ph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9" t="25184" r="54829" b="2467"/>
          <a:stretch/>
        </p:blipFill>
        <p:spPr>
          <a:xfrm>
            <a:off x="2591780" y="2843935"/>
            <a:ext cx="3060340" cy="3645405"/>
          </a:xfrm>
        </p:spPr>
      </p:pic>
      <p:sp>
        <p:nvSpPr>
          <p:cNvPr id="7" name="내용 개체 틀 2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데이터 검색 </a:t>
            </a:r>
            <a:r>
              <a:rPr lang="en-US" altLang="ko-KR" dirty="0" smtClean="0"/>
              <a:t>: SELECT </a:t>
            </a:r>
            <a:r>
              <a:rPr lang="ko-KR" altLang="en-US" dirty="0" smtClean="0"/>
              <a:t>문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en-US" altLang="ko-KR" dirty="0" smtClean="0"/>
              <a:t>NULL</a:t>
            </a:r>
            <a:r>
              <a:rPr lang="ko-KR" altLang="en-US" dirty="0" smtClean="0"/>
              <a:t>을 이용한 검색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323552088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>
          <a:xfrm>
            <a:off x="116505" y="1052735"/>
            <a:ext cx="8964612" cy="5543705"/>
          </a:xfrm>
        </p:spPr>
        <p:txBody>
          <a:bodyPr/>
          <a:lstStyle/>
          <a:p>
            <a:r>
              <a:rPr lang="ko-KR" altLang="en-US" dirty="0"/>
              <a:t>데이터 검색 </a:t>
            </a:r>
            <a:r>
              <a:rPr lang="en-US" altLang="ko-KR" dirty="0"/>
              <a:t>: SELECT </a:t>
            </a:r>
            <a:r>
              <a:rPr lang="ko-KR" altLang="en-US" dirty="0"/>
              <a:t>문</a:t>
            </a:r>
            <a:endParaRPr lang="en-US" altLang="ko-KR" dirty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정렬 검색</a:t>
            </a:r>
            <a:endParaRPr lang="en-US" altLang="ko-KR" dirty="0"/>
          </a:p>
          <a:p>
            <a:pPr lvl="2">
              <a:lnSpc>
                <a:spcPct val="150000"/>
              </a:lnSpc>
            </a:pPr>
            <a:r>
              <a:rPr lang="en-US" altLang="ko-KR" dirty="0" smtClean="0"/>
              <a:t>ORDER BY </a:t>
            </a:r>
            <a:r>
              <a:rPr lang="ko-KR" altLang="en-US" dirty="0" smtClean="0"/>
              <a:t>키워드를 이용해 결과 테이블 내용을 사용자가 원하는 순서로 출력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en-US" altLang="ko-KR" dirty="0" smtClean="0"/>
              <a:t>ORDER BY </a:t>
            </a:r>
            <a:r>
              <a:rPr lang="ko-KR" altLang="en-US" dirty="0" smtClean="0"/>
              <a:t>키워드와 함께 정렬 기준이 되는 속성과 정렬 방식을 지정</a:t>
            </a:r>
            <a:endParaRPr lang="en-US" altLang="ko-KR" dirty="0" smtClean="0"/>
          </a:p>
          <a:p>
            <a:pPr lvl="3">
              <a:lnSpc>
                <a:spcPct val="150000"/>
              </a:lnSpc>
            </a:pPr>
            <a:r>
              <a:rPr lang="ko-KR" altLang="en-US" dirty="0" smtClean="0"/>
              <a:t>오름차순</a:t>
            </a:r>
            <a:r>
              <a:rPr lang="en-US" altLang="ko-KR" dirty="0" smtClean="0"/>
              <a:t>(</a:t>
            </a:r>
            <a:r>
              <a:rPr lang="ko-KR" altLang="en-US" dirty="0" smtClean="0"/>
              <a:t>기본</a:t>
            </a:r>
            <a:r>
              <a:rPr lang="en-US" altLang="ko-KR" dirty="0" smtClean="0"/>
              <a:t>): ASC  / </a:t>
            </a:r>
            <a:r>
              <a:rPr lang="ko-KR" altLang="en-US" dirty="0" smtClean="0"/>
              <a:t>내림차순</a:t>
            </a:r>
            <a:r>
              <a:rPr lang="en-US" altLang="ko-KR" dirty="0" smtClean="0"/>
              <a:t>: DESC</a:t>
            </a:r>
          </a:p>
          <a:p>
            <a:pPr lvl="3">
              <a:lnSpc>
                <a:spcPct val="150000"/>
              </a:lnSpc>
            </a:pPr>
            <a:r>
              <a:rPr lang="ko-KR" altLang="en-US" dirty="0" smtClean="0"/>
              <a:t>널 값은 오름차순에서는 맨 마지막에 출력되고 내림차순에서는 맨 먼저 출력됨</a:t>
            </a:r>
            <a:endParaRPr lang="en-US" altLang="ko-KR" dirty="0" smtClean="0"/>
          </a:p>
          <a:p>
            <a:pPr lvl="3">
              <a:lnSpc>
                <a:spcPct val="150000"/>
              </a:lnSpc>
            </a:pPr>
            <a:r>
              <a:rPr lang="ko-KR" altLang="en-US" dirty="0" smtClean="0"/>
              <a:t>여러 기준에 따라 정렬하려면 정렬 기준이 되는 속성을 차례대로 제시</a:t>
            </a:r>
            <a:endParaRPr lang="en-US" altLang="ko-KR" dirty="0"/>
          </a:p>
        </p:txBody>
      </p:sp>
      <p:grpSp>
        <p:nvGrpSpPr>
          <p:cNvPr id="4" name="그룹 3"/>
          <p:cNvGrpSpPr/>
          <p:nvPr/>
        </p:nvGrpSpPr>
        <p:grpSpPr>
          <a:xfrm>
            <a:off x="701570" y="4239090"/>
            <a:ext cx="8131040" cy="2366086"/>
            <a:chOff x="842984" y="3749947"/>
            <a:chExt cx="7329416" cy="1480224"/>
          </a:xfrm>
        </p:grpSpPr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2984" y="3749947"/>
              <a:ext cx="7329416" cy="1480224"/>
            </a:xfrm>
            <a:prstGeom prst="rect">
              <a:avLst/>
            </a:prstGeom>
          </p:spPr>
        </p:pic>
        <p:sp>
          <p:nvSpPr>
            <p:cNvPr id="6" name="모서리가 둥근 직사각형 5"/>
            <p:cNvSpPr/>
            <p:nvPr/>
          </p:nvSpPr>
          <p:spPr>
            <a:xfrm>
              <a:off x="866523" y="3789040"/>
              <a:ext cx="7155796" cy="1344364"/>
            </a:xfrm>
            <a:prstGeom prst="roundRect">
              <a:avLst>
                <a:gd name="adj" fmla="val 6179"/>
              </a:avLst>
            </a:prstGeom>
            <a:no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93789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431540" y="2197681"/>
            <a:ext cx="8460939" cy="708977"/>
            <a:chOff x="521551" y="1613196"/>
            <a:chExt cx="7232739" cy="708977"/>
          </a:xfrm>
        </p:grpSpPr>
        <p:sp>
          <p:nvSpPr>
            <p:cNvPr id="4" name="모서리가 둥근 직사각형 3"/>
            <p:cNvSpPr/>
            <p:nvPr/>
          </p:nvSpPr>
          <p:spPr>
            <a:xfrm>
              <a:off x="521551" y="1673805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7-25</a:t>
              </a:r>
              <a:endParaRPr lang="ko-KR" altLang="en-US" sz="14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71702" y="1613196"/>
              <a:ext cx="5882588" cy="7089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고객 테이블에서 고객이름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등급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나이를 검색하되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나이를 기준으로 내림차순 </a:t>
              </a: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정렬해보자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</p:grpSp>
      <p:pic>
        <p:nvPicPr>
          <p:cNvPr id="7" name="내용 개체 틀 6"/>
          <p:cNvPicPr>
            <a:picLocks noGrp="1" noChangeAspect="1"/>
          </p:cNvPicPr>
          <p:nvPr>
            <p:ph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6" t="24421" r="51139" b="3768"/>
          <a:stretch/>
        </p:blipFill>
        <p:spPr>
          <a:xfrm>
            <a:off x="2501770" y="2995023"/>
            <a:ext cx="4005445" cy="3719342"/>
          </a:xfrm>
        </p:spPr>
      </p:pic>
      <p:sp>
        <p:nvSpPr>
          <p:cNvPr id="8" name="내용 개체 틀 2"/>
          <p:cNvSpPr txBox="1">
            <a:spLocks/>
          </p:cNvSpPr>
          <p:nvPr/>
        </p:nvSpPr>
        <p:spPr>
          <a:xfrm>
            <a:off x="116505" y="1052735"/>
            <a:ext cx="8964612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데이터 검색 </a:t>
            </a:r>
            <a:r>
              <a:rPr lang="en-US" altLang="ko-KR" dirty="0" smtClean="0"/>
              <a:t>: SELECT </a:t>
            </a:r>
            <a:r>
              <a:rPr lang="ko-KR" altLang="en-US" dirty="0" smtClean="0"/>
              <a:t>문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정렬 검색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30049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내용 개체 틀 8"/>
          <p:cNvPicPr>
            <a:picLocks noGrp="1" noChangeAspect="1"/>
          </p:cNvPicPr>
          <p:nvPr>
            <p:ph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" t="55153" r="50623" b="6963"/>
          <a:stretch/>
        </p:blipFill>
        <p:spPr>
          <a:xfrm>
            <a:off x="2501770" y="3265015"/>
            <a:ext cx="3870430" cy="1379120"/>
          </a:xfr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431540" y="2098282"/>
            <a:ext cx="8559566" cy="1052596"/>
            <a:chOff x="521551" y="1607131"/>
            <a:chExt cx="7317049" cy="1052596"/>
          </a:xfrm>
        </p:grpSpPr>
        <p:sp>
          <p:nvSpPr>
            <p:cNvPr id="4" name="모서리가 둥근 직사각형 3"/>
            <p:cNvSpPr/>
            <p:nvPr/>
          </p:nvSpPr>
          <p:spPr>
            <a:xfrm>
              <a:off x="521551" y="1673805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7-26</a:t>
              </a:r>
              <a:endParaRPr lang="ko-KR" altLang="en-US" sz="14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71702" y="1607131"/>
              <a:ext cx="5966898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주문 테이블에서 수량이 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10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개 이상인 주문의 주문고객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주문제품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수량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주문일자를 </a:t>
              </a: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검색해보자</a:t>
              </a:r>
              <a:r>
                <a:rPr lang="en-US" altLang="ko-KR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 </a:t>
              </a: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단</a:t>
              </a:r>
              <a:r>
                <a:rPr lang="en-US" altLang="ko-KR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주문제품을 기준으로 오름차순 정렬하고</a:t>
              </a:r>
              <a:r>
                <a:rPr lang="en-US" altLang="ko-KR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동일 제품은 수량을 기준으로 내림차순 정렬해보자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</p:grpSp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 t="8118" r="11579" b="4657"/>
          <a:stretch/>
        </p:blipFill>
        <p:spPr>
          <a:xfrm>
            <a:off x="2456765" y="4685885"/>
            <a:ext cx="3915435" cy="2028479"/>
          </a:xfrm>
          <a:prstGeom prst="rect">
            <a:avLst/>
          </a:prstGeom>
        </p:spPr>
      </p:pic>
      <p:sp>
        <p:nvSpPr>
          <p:cNvPr id="8" name="내용 개체 틀 2"/>
          <p:cNvSpPr txBox="1">
            <a:spLocks/>
          </p:cNvSpPr>
          <p:nvPr/>
        </p:nvSpPr>
        <p:spPr>
          <a:xfrm>
            <a:off x="116505" y="1052735"/>
            <a:ext cx="8964612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데이터 검색 </a:t>
            </a:r>
            <a:r>
              <a:rPr lang="en-US" altLang="ko-KR" dirty="0" smtClean="0"/>
              <a:t>: SELECT </a:t>
            </a:r>
            <a:r>
              <a:rPr lang="ko-KR" altLang="en-US" dirty="0" smtClean="0"/>
              <a:t>문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정렬 검색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395876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/>
              <a:t>데이터 검색 </a:t>
            </a:r>
            <a:r>
              <a:rPr lang="en-US" altLang="ko-KR" dirty="0"/>
              <a:t>: SELECT </a:t>
            </a:r>
            <a:r>
              <a:rPr lang="ko-KR" altLang="en-US" dirty="0"/>
              <a:t>문</a:t>
            </a:r>
            <a:endParaRPr lang="en-US" altLang="ko-KR" dirty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집계 함수를 이용한 검색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특정 속성 값을 통계적으로 계산한 결과를 검색하기 위해 집계 함수를 이용</a:t>
            </a:r>
            <a:endParaRPr lang="en-US" altLang="ko-KR" dirty="0" smtClean="0"/>
          </a:p>
          <a:p>
            <a:pPr lvl="3">
              <a:lnSpc>
                <a:spcPct val="150000"/>
              </a:lnSpc>
            </a:pPr>
            <a:r>
              <a:rPr lang="ko-KR" altLang="en-US" dirty="0" smtClean="0"/>
              <a:t>집계 함수</a:t>
            </a:r>
            <a:r>
              <a:rPr lang="en-US" altLang="ko-KR" dirty="0" smtClean="0"/>
              <a:t>(aggregate function)</a:t>
            </a:r>
          </a:p>
          <a:p>
            <a:pPr lvl="4">
              <a:lnSpc>
                <a:spcPct val="150000"/>
              </a:lnSpc>
            </a:pPr>
            <a:r>
              <a:rPr lang="ko-KR" altLang="en-US" dirty="0" smtClean="0"/>
              <a:t>열 함수</a:t>
            </a:r>
            <a:r>
              <a:rPr lang="en-US" altLang="ko-KR" dirty="0" smtClean="0"/>
              <a:t>(column function)</a:t>
            </a:r>
            <a:r>
              <a:rPr lang="ko-KR" altLang="en-US" dirty="0" smtClean="0"/>
              <a:t>라고도 함</a:t>
            </a:r>
            <a:endParaRPr lang="en-US" altLang="ko-KR" dirty="0"/>
          </a:p>
          <a:p>
            <a:pPr lvl="4">
              <a:lnSpc>
                <a:spcPct val="150000"/>
              </a:lnSpc>
            </a:pPr>
            <a:r>
              <a:rPr lang="ko-KR" altLang="en-US" dirty="0" smtClean="0"/>
              <a:t>개수</a:t>
            </a:r>
            <a:r>
              <a:rPr lang="en-US" altLang="ko-KR" dirty="0" smtClean="0"/>
              <a:t>, </a:t>
            </a:r>
            <a:r>
              <a:rPr lang="ko-KR" altLang="en-US" dirty="0" smtClean="0"/>
              <a:t>합계</a:t>
            </a:r>
            <a:r>
              <a:rPr lang="en-US" altLang="ko-KR" dirty="0" smtClean="0"/>
              <a:t>, </a:t>
            </a:r>
            <a:r>
              <a:rPr lang="ko-KR" altLang="en-US" dirty="0" smtClean="0"/>
              <a:t>평균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최댓값</a:t>
            </a:r>
            <a:r>
              <a:rPr lang="en-US" altLang="ko-KR" dirty="0" smtClean="0"/>
              <a:t>, </a:t>
            </a:r>
            <a:r>
              <a:rPr lang="ko-KR" altLang="en-US" dirty="0" smtClean="0"/>
              <a:t>최솟값의 계산 기능을 제공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집계 함수 사용 시 주의 사항</a:t>
            </a:r>
            <a:endParaRPr lang="en-US" altLang="ko-KR" dirty="0" smtClean="0"/>
          </a:p>
          <a:p>
            <a:pPr lvl="3">
              <a:lnSpc>
                <a:spcPct val="150000"/>
              </a:lnSpc>
            </a:pPr>
            <a:r>
              <a:rPr lang="ko-KR" altLang="en-US" dirty="0" smtClean="0"/>
              <a:t>집계 함수는 널인 속성 값은 제외하고 계산함</a:t>
            </a:r>
            <a:endParaRPr lang="en-US" altLang="ko-KR" dirty="0" smtClean="0"/>
          </a:p>
          <a:p>
            <a:pPr lvl="3">
              <a:lnSpc>
                <a:spcPct val="150000"/>
              </a:lnSpc>
            </a:pPr>
            <a:r>
              <a:rPr lang="ko-KR" altLang="en-US" dirty="0" smtClean="0"/>
              <a:t>집계 함수는 </a:t>
            </a:r>
            <a:r>
              <a:rPr lang="en-US" altLang="ko-KR" dirty="0" smtClean="0"/>
              <a:t>WHERE </a:t>
            </a:r>
            <a:r>
              <a:rPr lang="ko-KR" altLang="en-US" dirty="0" smtClean="0"/>
              <a:t>절에서는 사용할 수 없고 </a:t>
            </a:r>
            <a:r>
              <a:rPr lang="en-US" altLang="ko-KR" dirty="0" smtClean="0"/>
              <a:t>SELECT </a:t>
            </a:r>
            <a:r>
              <a:rPr lang="ko-KR" altLang="en-US" dirty="0" smtClean="0"/>
              <a:t>절이나 </a:t>
            </a:r>
            <a:r>
              <a:rPr lang="en-US" altLang="ko-KR" dirty="0" smtClean="0"/>
              <a:t>HAVING </a:t>
            </a:r>
            <a:r>
              <a:rPr lang="ko-KR" altLang="en-US" dirty="0" smtClean="0"/>
              <a:t>절에서만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ko-KR" altLang="en-US" dirty="0" smtClean="0"/>
              <a:t>사용 가능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165101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/>
              <a:t>데이터 검색 </a:t>
            </a:r>
            <a:r>
              <a:rPr lang="en-US" altLang="ko-KR" dirty="0"/>
              <a:t>: SELECT </a:t>
            </a:r>
            <a:r>
              <a:rPr lang="ko-KR" altLang="en-US" dirty="0"/>
              <a:t>문</a:t>
            </a:r>
            <a:endParaRPr lang="en-US" altLang="ko-KR" dirty="0"/>
          </a:p>
          <a:p>
            <a:pPr lvl="1">
              <a:lnSpc>
                <a:spcPct val="150000"/>
              </a:lnSpc>
            </a:pPr>
            <a:r>
              <a:rPr lang="ko-KR" altLang="en-US" dirty="0"/>
              <a:t>집계 함수를 이용한 검색</a:t>
            </a:r>
            <a:endParaRPr lang="en-US" altLang="ko-KR" dirty="0"/>
          </a:p>
          <a:p>
            <a:endParaRPr lang="ko-KR" altLang="en-US" dirty="0"/>
          </a:p>
        </p:txBody>
      </p:sp>
      <p:graphicFrame>
        <p:nvGraphicFramePr>
          <p:cNvPr id="4" name="내용 개체 틀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96288277"/>
              </p:ext>
            </p:extLst>
          </p:nvPr>
        </p:nvGraphicFramePr>
        <p:xfrm>
          <a:off x="701570" y="2723115"/>
          <a:ext cx="7695855" cy="2686105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845205"/>
                <a:gridCol w="2577060"/>
                <a:gridCol w="3273590"/>
              </a:tblGrid>
              <a:tr h="499132"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600" u="none" strike="noStrike" kern="1200" baseline="0" dirty="0" smtClean="0"/>
                        <a:t>함수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600" u="none" strike="noStrike" kern="1200" baseline="0" dirty="0" smtClean="0"/>
                        <a:t>의미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u="none" strike="noStrike" kern="1200" baseline="0" dirty="0" smtClean="0"/>
                        <a:t>사용 가능한 속성의 타입</a:t>
                      </a:r>
                    </a:p>
                  </a:txBody>
                  <a:tcPr anchor="ctr"/>
                </a:tc>
              </a:tr>
              <a:tr h="446121"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en-US" altLang="ko-KR" sz="1400" u="none" strike="noStrike" kern="1200" baseline="0" dirty="0" smtClean="0"/>
                        <a:t>COUNT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u="none" strike="noStrike" kern="1200" baseline="0" dirty="0" smtClean="0"/>
                        <a:t>속성 값의 개수</a:t>
                      </a: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r>
                        <a:rPr lang="ko-KR" altLang="en-US" sz="1400" u="none" strike="noStrike" kern="1200" baseline="0" dirty="0" smtClean="0"/>
                        <a:t>모든 데이터</a:t>
                      </a:r>
                      <a:endParaRPr lang="ko-KR" altLang="en-US" sz="14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45159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u="none" strike="noStrike" kern="1200" baseline="0" dirty="0" smtClean="0"/>
                        <a:t>MAX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u="none" strike="noStrike" kern="1200" baseline="0" dirty="0" smtClean="0"/>
                        <a:t>속성 값의 최댓값</a:t>
                      </a:r>
                      <a:endParaRPr lang="ko-KR" altLang="en-US" sz="14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400" dirty="0" smtClean="0"/>
                    </a:p>
                  </a:txBody>
                  <a:tcPr anchor="ctr"/>
                </a:tc>
              </a:tr>
              <a:tr h="45159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u="none" strike="noStrike" kern="1200" baseline="0" dirty="0" smtClean="0"/>
                        <a:t>MIN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u="none" strike="noStrike" kern="1200" baseline="0" dirty="0" smtClean="0"/>
                        <a:t>속성 값의 최솟값</a:t>
                      </a:r>
                      <a:endParaRPr lang="ko-KR" altLang="en-US" sz="1400" dirty="0" smtClean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 smtClean="0"/>
                    </a:p>
                  </a:txBody>
                  <a:tcPr anchor="ctr"/>
                </a:tc>
              </a:tr>
              <a:tr h="41883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u="none" strike="noStrike" kern="1200" baseline="0" dirty="0" smtClean="0"/>
                        <a:t>SUM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u="none" strike="noStrike" kern="1200" baseline="0" dirty="0" smtClean="0"/>
                        <a:t>속성 값의 합계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u="none" strike="noStrike" kern="1200" baseline="0" dirty="0" smtClean="0"/>
                        <a:t>숫자 데이터</a:t>
                      </a:r>
                      <a:endParaRPr lang="ko-KR" altLang="en-US" sz="14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41883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u="none" strike="noStrike" kern="1200" baseline="0" dirty="0" smtClean="0"/>
                        <a:t>AVG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u="none" strike="noStrike" kern="1200" baseline="0" dirty="0" smtClean="0"/>
                        <a:t>속성 값의 평균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직사각형 4"/>
          <p:cNvSpPr/>
          <p:nvPr/>
        </p:nvSpPr>
        <p:spPr>
          <a:xfrm>
            <a:off x="656565" y="2228060"/>
            <a:ext cx="18356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dirty="0"/>
              <a:t>표 </a:t>
            </a:r>
            <a:r>
              <a:rPr lang="en-US" altLang="ko-KR" sz="1600" dirty="0" smtClean="0"/>
              <a:t>7</a:t>
            </a:r>
            <a:r>
              <a:rPr lang="ko-KR" altLang="en-US" sz="1600" dirty="0" smtClean="0"/>
              <a:t>-</a:t>
            </a:r>
            <a:r>
              <a:rPr lang="en-US" altLang="ko-KR" sz="1600" dirty="0" smtClean="0"/>
              <a:t>6</a:t>
            </a:r>
            <a:r>
              <a:rPr lang="ko-KR" altLang="en-US" sz="1600" dirty="0" smtClean="0"/>
              <a:t> 집계 함수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742416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01 SQL </a:t>
            </a:r>
            <a:r>
              <a:rPr lang="ko-KR" altLang="en-US" dirty="0" smtClean="0"/>
              <a:t>의 소개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SQL</a:t>
            </a:r>
            <a:r>
              <a:rPr lang="ko-KR" altLang="en-US" dirty="0" smtClean="0"/>
              <a:t>의 분류</a:t>
            </a:r>
            <a:endParaRPr lang="en-US" altLang="ko-KR" dirty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데이터 </a:t>
            </a:r>
            <a:r>
              <a:rPr lang="ko-KR" altLang="en-US" dirty="0" err="1" smtClean="0"/>
              <a:t>정의어</a:t>
            </a:r>
            <a:r>
              <a:rPr lang="en-US" altLang="ko-KR" dirty="0" smtClean="0"/>
              <a:t>(DDL)</a:t>
            </a:r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테이블을 생성하고 변경</a:t>
            </a:r>
            <a:r>
              <a:rPr lang="ko-KR" altLang="en-US" dirty="0" smtClean="0">
                <a:sym typeface="Wingdings 2"/>
              </a:rPr>
              <a:t>제거하는 </a:t>
            </a:r>
            <a:r>
              <a:rPr lang="ko-KR" altLang="en-US" smtClean="0">
                <a:sym typeface="Wingdings 2"/>
              </a:rPr>
              <a:t>기능을 </a:t>
            </a:r>
            <a:r>
              <a:rPr lang="ko-KR" altLang="en-US" smtClean="0">
                <a:sym typeface="Wingdings 2"/>
              </a:rPr>
              <a:t>제공</a:t>
            </a:r>
            <a:endParaRPr lang="en-US" altLang="ko-KR" smtClean="0">
              <a:sym typeface="Wingdings 2"/>
            </a:endParaRPr>
          </a:p>
          <a:p>
            <a:pPr lvl="2">
              <a:lnSpc>
                <a:spcPct val="150000"/>
              </a:lnSpc>
            </a:pPr>
            <a:endParaRPr lang="en-US" altLang="ko-KR" sz="200" dirty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데이터 </a:t>
            </a:r>
            <a:r>
              <a:rPr lang="ko-KR" altLang="en-US" dirty="0" err="1" smtClean="0"/>
              <a:t>조작어</a:t>
            </a:r>
            <a:r>
              <a:rPr lang="en-US" altLang="ko-KR" dirty="0" smtClean="0"/>
              <a:t>(DML)</a:t>
            </a:r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테이블에 새 데이터를 삽입하거나</a:t>
            </a:r>
            <a:r>
              <a:rPr lang="en-US" altLang="ko-KR" dirty="0" smtClean="0"/>
              <a:t>, </a:t>
            </a:r>
            <a:r>
              <a:rPr lang="ko-KR" altLang="en-US" dirty="0" smtClean="0"/>
              <a:t>테이블에 저장된 데이터를 수정</a:t>
            </a:r>
            <a:r>
              <a:rPr lang="ko-KR" altLang="en-US" dirty="0" smtClean="0">
                <a:sym typeface="Wingdings 2"/>
              </a:rPr>
              <a:t>삭제검색하는 </a:t>
            </a:r>
            <a:r>
              <a:rPr lang="ko-KR" altLang="en-US" smtClean="0">
                <a:sym typeface="Wingdings 2"/>
              </a:rPr>
              <a:t>기능을 </a:t>
            </a:r>
            <a:r>
              <a:rPr lang="ko-KR" altLang="en-US" smtClean="0">
                <a:sym typeface="Wingdings 2"/>
              </a:rPr>
              <a:t>제공</a:t>
            </a:r>
            <a:endParaRPr lang="en-US" altLang="ko-KR" smtClean="0">
              <a:sym typeface="Wingdings 2"/>
            </a:endParaRPr>
          </a:p>
          <a:p>
            <a:pPr lvl="2">
              <a:lnSpc>
                <a:spcPct val="150000"/>
              </a:lnSpc>
            </a:pPr>
            <a:endParaRPr lang="en-US" altLang="ko-KR" sz="200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데이터 </a:t>
            </a:r>
            <a:r>
              <a:rPr lang="ko-KR" altLang="en-US" dirty="0" err="1" smtClean="0"/>
              <a:t>제어어</a:t>
            </a:r>
            <a:r>
              <a:rPr lang="en-US" altLang="ko-KR" dirty="0" smtClean="0"/>
              <a:t>(DCL)</a:t>
            </a:r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보안을 위해 데이터에 대한 접근 및 사용 권한을 </a:t>
            </a:r>
            <a:r>
              <a:rPr lang="ko-KR" altLang="en-US" dirty="0" err="1" smtClean="0"/>
              <a:t>사용자별로</a:t>
            </a:r>
            <a:r>
              <a:rPr lang="ko-KR" altLang="en-US" dirty="0" smtClean="0"/>
              <a:t> 부여하거나 취소하는 기능을 제공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1891979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521551" y="2400287"/>
            <a:ext cx="8460939" cy="350237"/>
            <a:chOff x="521551" y="1673805"/>
            <a:chExt cx="7232739" cy="350237"/>
          </a:xfrm>
        </p:grpSpPr>
        <p:sp>
          <p:nvSpPr>
            <p:cNvPr id="4" name="모서리가 둥근 직사각형 3"/>
            <p:cNvSpPr/>
            <p:nvPr/>
          </p:nvSpPr>
          <p:spPr>
            <a:xfrm>
              <a:off x="521551" y="1673805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7-27</a:t>
              </a:r>
              <a:endParaRPr lang="ko-KR" altLang="en-US" sz="14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71702" y="1685488"/>
              <a:ext cx="58825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제품 테이블에서 모든 제품의 단가 평균을 검색해보자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</p:grpSp>
      <p:pic>
        <p:nvPicPr>
          <p:cNvPr id="5" name="내용 개체 틀 4"/>
          <p:cNvPicPr>
            <a:picLocks noGrp="1" noChangeAspect="1"/>
          </p:cNvPicPr>
          <p:nvPr>
            <p:ph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7" t="40047"/>
          <a:stretch/>
        </p:blipFill>
        <p:spPr>
          <a:xfrm>
            <a:off x="1736685" y="3120367"/>
            <a:ext cx="5598281" cy="1838803"/>
          </a:xfrm>
        </p:spPr>
      </p:pic>
      <p:sp>
        <p:nvSpPr>
          <p:cNvPr id="7" name="내용 개체 틀 2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데이터 검색 </a:t>
            </a:r>
            <a:r>
              <a:rPr lang="en-US" altLang="ko-KR" dirty="0" smtClean="0"/>
              <a:t>: SELECT </a:t>
            </a:r>
            <a:r>
              <a:rPr lang="ko-KR" altLang="en-US" dirty="0" smtClean="0"/>
              <a:t>문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집계 함수를 이용한 검색</a:t>
            </a:r>
            <a:endParaRPr lang="en-US" altLang="ko-KR" dirty="0" smtClean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4969113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/>
              <a:t>데이터 검색 </a:t>
            </a:r>
            <a:r>
              <a:rPr lang="en-US" altLang="ko-KR" dirty="0"/>
              <a:t>: SELECT </a:t>
            </a:r>
            <a:r>
              <a:rPr lang="ko-KR" altLang="en-US" dirty="0"/>
              <a:t>문</a:t>
            </a:r>
            <a:endParaRPr lang="en-US" altLang="ko-KR" dirty="0"/>
          </a:p>
          <a:p>
            <a:pPr lvl="1">
              <a:lnSpc>
                <a:spcPct val="150000"/>
              </a:lnSpc>
            </a:pPr>
            <a:r>
              <a:rPr lang="ko-KR" altLang="en-US" dirty="0"/>
              <a:t>집계 함수를 이용한 검색</a:t>
            </a:r>
            <a:endParaRPr lang="en-US" altLang="ko-KR" dirty="0"/>
          </a:p>
          <a:p>
            <a:endParaRPr lang="ko-KR" altLang="en-US" dirty="0"/>
          </a:p>
        </p:txBody>
      </p:sp>
      <p:pic>
        <p:nvPicPr>
          <p:cNvPr id="4" name="내용 개체 틀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6695" y="2123855"/>
            <a:ext cx="5461078" cy="453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66327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521551" y="2387187"/>
            <a:ext cx="8460939" cy="350237"/>
            <a:chOff x="521551" y="1673805"/>
            <a:chExt cx="7232739" cy="350237"/>
          </a:xfrm>
        </p:grpSpPr>
        <p:sp>
          <p:nvSpPr>
            <p:cNvPr id="4" name="모서리가 둥근 직사각형 3"/>
            <p:cNvSpPr/>
            <p:nvPr/>
          </p:nvSpPr>
          <p:spPr>
            <a:xfrm>
              <a:off x="521551" y="1673805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7-28</a:t>
              </a:r>
              <a:endParaRPr lang="ko-KR" altLang="en-US" sz="14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71702" y="1685488"/>
              <a:ext cx="58825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600" dirty="0" err="1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한빛제과에서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제조한 제품의 재고량 합계를 제품 테이블에서 검색해보자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</p:grpSp>
      <p:pic>
        <p:nvPicPr>
          <p:cNvPr id="7" name="내용 개체 틀 6"/>
          <p:cNvPicPr>
            <a:picLocks noGrp="1" noChangeAspect="1"/>
          </p:cNvPicPr>
          <p:nvPr>
            <p:ph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6" t="38844" r="42262" b="862"/>
          <a:stretch/>
        </p:blipFill>
        <p:spPr>
          <a:xfrm>
            <a:off x="2231740" y="3293985"/>
            <a:ext cx="4867817" cy="2517684"/>
          </a:xfrm>
        </p:spPr>
      </p:pic>
      <p:sp>
        <p:nvSpPr>
          <p:cNvPr id="8" name="내용 개체 틀 2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데이터 검색 </a:t>
            </a:r>
            <a:r>
              <a:rPr lang="en-US" altLang="ko-KR" dirty="0" smtClean="0"/>
              <a:t>: SELECT </a:t>
            </a:r>
            <a:r>
              <a:rPr lang="ko-KR" altLang="en-US" dirty="0" smtClean="0"/>
              <a:t>문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집계 함수를 이용한 검색</a:t>
            </a:r>
            <a:endParaRPr lang="en-US" altLang="ko-KR" dirty="0" smtClean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709174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내용 개체 틀 2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데이터 검색 </a:t>
            </a:r>
            <a:r>
              <a:rPr lang="en-US" altLang="ko-KR" dirty="0" smtClean="0"/>
              <a:t>: SELECT </a:t>
            </a:r>
            <a:r>
              <a:rPr lang="ko-KR" altLang="en-US" dirty="0" smtClean="0"/>
              <a:t>문</a:t>
            </a:r>
            <a:endParaRPr lang="en-US" altLang="ko-KR" dirty="0" smtClean="0"/>
          </a:p>
          <a:p>
            <a:pPr lvl="1"/>
            <a:r>
              <a:rPr lang="ko-KR" altLang="en-US" dirty="0" smtClean="0"/>
              <a:t>집계 함수를 이용한 검색</a:t>
            </a:r>
            <a:endParaRPr lang="en-US" altLang="ko-KR" dirty="0" smtClean="0"/>
          </a:p>
          <a:p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521551" y="2123855"/>
            <a:ext cx="8460939" cy="350237"/>
            <a:chOff x="521551" y="1673805"/>
            <a:chExt cx="7232739" cy="350237"/>
          </a:xfrm>
        </p:grpSpPr>
        <p:sp>
          <p:nvSpPr>
            <p:cNvPr id="4" name="모서리가 둥근 직사각형 3"/>
            <p:cNvSpPr/>
            <p:nvPr/>
          </p:nvSpPr>
          <p:spPr>
            <a:xfrm>
              <a:off x="521551" y="1673805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7-29</a:t>
              </a:r>
              <a:endParaRPr lang="ko-KR" altLang="en-US" sz="14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71702" y="1685488"/>
              <a:ext cx="58825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고객 테이블에 고객이 몇 명 등록되어 있는지 검색해보자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</p:grpSp>
      <p:pic>
        <p:nvPicPr>
          <p:cNvPr id="5" name="내용 개체 틀 4"/>
          <p:cNvPicPr>
            <a:picLocks noGrp="1" noChangeAspect="1"/>
          </p:cNvPicPr>
          <p:nvPr>
            <p:ph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6" t="20087"/>
          <a:stretch/>
        </p:blipFill>
        <p:spPr>
          <a:xfrm>
            <a:off x="1443295" y="2618910"/>
            <a:ext cx="6099035" cy="4048885"/>
          </a:xfrm>
        </p:spPr>
      </p:pic>
    </p:spTree>
    <p:extLst>
      <p:ext uri="{BB962C8B-B14F-4D97-AF65-F5344CB8AC3E}">
        <p14:creationId xmlns:p14="http://schemas.microsoft.com/office/powerpoint/2010/main" val="368558100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069026"/>
            <a:ext cx="6074031" cy="4690344"/>
          </a:xfrm>
        </p:spPr>
      </p:pic>
      <p:sp>
        <p:nvSpPr>
          <p:cNvPr id="5" name="내용 개체 틀 2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데이터 검색 </a:t>
            </a:r>
            <a:r>
              <a:rPr lang="en-US" altLang="ko-KR" dirty="0" smtClean="0"/>
              <a:t>: SELECT </a:t>
            </a:r>
            <a:r>
              <a:rPr lang="ko-KR" altLang="en-US" dirty="0" smtClean="0"/>
              <a:t>문</a:t>
            </a:r>
            <a:endParaRPr lang="en-US" altLang="ko-KR" dirty="0" smtClean="0"/>
          </a:p>
          <a:p>
            <a:pPr lvl="1"/>
            <a:r>
              <a:rPr lang="ko-KR" altLang="en-US" dirty="0" smtClean="0"/>
              <a:t>집계 함수를 이용한 검색</a:t>
            </a:r>
            <a:endParaRPr lang="en-US" altLang="ko-KR" dirty="0" smtClean="0"/>
          </a:p>
          <a:p>
            <a:endParaRPr lang="ko-KR" altLang="en-US" dirty="0"/>
          </a:p>
        </p:txBody>
      </p:sp>
      <p:sp>
        <p:nvSpPr>
          <p:cNvPr id="6" name="모서리가 둥근 사각형 설명선 5"/>
          <p:cNvSpPr/>
          <p:nvPr/>
        </p:nvSpPr>
        <p:spPr>
          <a:xfrm>
            <a:off x="4797025" y="1223755"/>
            <a:ext cx="3780420" cy="675075"/>
          </a:xfrm>
          <a:prstGeom prst="wedgeRoundRectCallout">
            <a:avLst>
              <a:gd name="adj1" fmla="val -42778"/>
              <a:gd name="adj2" fmla="val 83930"/>
              <a:gd name="adj3" fmla="val 16667"/>
            </a:avLst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ko-KR" altLang="en-US" sz="1600" smtClean="0">
                <a:solidFill>
                  <a:schemeClr val="tx1"/>
                </a:solidFill>
              </a:rPr>
              <a:t>널인 속성 값은 제외하고 개수 계산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6021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535" y="2123855"/>
            <a:ext cx="8351964" cy="4489298"/>
          </a:xfrm>
        </p:spPr>
      </p:pic>
      <p:sp>
        <p:nvSpPr>
          <p:cNvPr id="5" name="내용 개체 틀 2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데이터 검색 </a:t>
            </a:r>
            <a:r>
              <a:rPr lang="en-US" altLang="ko-KR" dirty="0" smtClean="0"/>
              <a:t>: SELECT </a:t>
            </a:r>
            <a:r>
              <a:rPr lang="ko-KR" altLang="en-US" dirty="0" smtClean="0"/>
              <a:t>문</a:t>
            </a:r>
            <a:endParaRPr lang="en-US" altLang="ko-KR" dirty="0" smtClean="0"/>
          </a:p>
          <a:p>
            <a:pPr lvl="1"/>
            <a:r>
              <a:rPr lang="ko-KR" altLang="en-US" dirty="0" smtClean="0"/>
              <a:t>집계 함수를 이용한 검색</a:t>
            </a:r>
            <a:endParaRPr lang="en-US" altLang="ko-KR" dirty="0" smtClean="0"/>
          </a:p>
          <a:p>
            <a:endParaRPr lang="ko-KR" altLang="en-US" dirty="0"/>
          </a:p>
        </p:txBody>
      </p:sp>
      <p:sp>
        <p:nvSpPr>
          <p:cNvPr id="6" name="모서리가 둥근 사각형 설명선 5"/>
          <p:cNvSpPr/>
          <p:nvPr/>
        </p:nvSpPr>
        <p:spPr>
          <a:xfrm>
            <a:off x="4752020" y="1052735"/>
            <a:ext cx="3780420" cy="846095"/>
          </a:xfrm>
          <a:prstGeom prst="wedgeRoundRectCallout">
            <a:avLst>
              <a:gd name="adj1" fmla="val -33953"/>
              <a:gd name="adj2" fmla="val 82876"/>
              <a:gd name="adj3" fmla="val 16667"/>
            </a:avLst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ko-KR" altLang="en-US" sz="1600" dirty="0" smtClean="0">
                <a:solidFill>
                  <a:schemeClr val="tx1"/>
                </a:solidFill>
              </a:rPr>
              <a:t>정확한 개수를 계산하기 위해서는 </a:t>
            </a:r>
            <a:r>
              <a:rPr lang="en-US" altLang="ko-KR" sz="1600" dirty="0" smtClean="0">
                <a:solidFill>
                  <a:schemeClr val="tx1"/>
                </a:solidFill>
              </a:rPr>
              <a:t/>
            </a:r>
            <a:br>
              <a:rPr lang="en-US" altLang="ko-KR" sz="1600" dirty="0" smtClean="0">
                <a:solidFill>
                  <a:schemeClr val="tx1"/>
                </a:solidFill>
              </a:rPr>
            </a:br>
            <a:r>
              <a:rPr lang="ko-KR" altLang="en-US" sz="1600" dirty="0" smtClean="0">
                <a:solidFill>
                  <a:schemeClr val="tx1"/>
                </a:solidFill>
              </a:rPr>
              <a:t>보</a:t>
            </a:r>
            <a:r>
              <a:rPr lang="ko-KR" altLang="en-US" sz="1600" dirty="0">
                <a:solidFill>
                  <a:schemeClr val="tx1"/>
                </a:solidFill>
              </a:rPr>
              <a:t>통</a:t>
            </a:r>
            <a:r>
              <a:rPr lang="ko-KR" altLang="en-US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err="1" smtClean="0">
                <a:solidFill>
                  <a:schemeClr val="tx1"/>
                </a:solidFill>
              </a:rPr>
              <a:t>기본키</a:t>
            </a:r>
            <a:r>
              <a:rPr lang="ko-KR" altLang="en-US" sz="1600" dirty="0" smtClean="0">
                <a:solidFill>
                  <a:schemeClr val="tx1"/>
                </a:solidFill>
              </a:rPr>
              <a:t> 속성이나 </a:t>
            </a:r>
            <a:r>
              <a:rPr lang="en-US" altLang="ko-KR" sz="1600" dirty="0" smtClean="0">
                <a:solidFill>
                  <a:schemeClr val="tx1"/>
                </a:solidFill>
              </a:rPr>
              <a:t>*</a:t>
            </a:r>
            <a:r>
              <a:rPr lang="ko-KR" altLang="en-US" sz="1600" dirty="0" smtClean="0">
                <a:solidFill>
                  <a:schemeClr val="tx1"/>
                </a:solidFill>
              </a:rPr>
              <a:t>를 주로 이용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300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521551" y="2344544"/>
            <a:ext cx="8460939" cy="350237"/>
            <a:chOff x="521551" y="1673805"/>
            <a:chExt cx="7232739" cy="350237"/>
          </a:xfrm>
        </p:grpSpPr>
        <p:sp>
          <p:nvSpPr>
            <p:cNvPr id="4" name="모서리가 둥근 직사각형 3"/>
            <p:cNvSpPr/>
            <p:nvPr/>
          </p:nvSpPr>
          <p:spPr>
            <a:xfrm>
              <a:off x="521551" y="1673805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7-30</a:t>
              </a:r>
              <a:endParaRPr lang="ko-KR" altLang="en-US" sz="14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71702" y="1685488"/>
              <a:ext cx="58825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제품 테이블에서 제조업체의 수를 검색해보자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</p:grpSp>
      <p:pic>
        <p:nvPicPr>
          <p:cNvPr id="7" name="내용 개체 틀 6"/>
          <p:cNvPicPr>
            <a:picLocks noGrp="1" noChangeAspect="1"/>
          </p:cNvPicPr>
          <p:nvPr>
            <p:ph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9" t="38794"/>
          <a:stretch/>
        </p:blipFill>
        <p:spPr>
          <a:xfrm>
            <a:off x="1730032" y="3111797"/>
            <a:ext cx="5612498" cy="1892378"/>
          </a:xfrm>
        </p:spPr>
      </p:pic>
      <p:sp>
        <p:nvSpPr>
          <p:cNvPr id="8" name="내용 개체 틀 2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데이터 검색 </a:t>
            </a:r>
            <a:r>
              <a:rPr lang="en-US" altLang="ko-KR" dirty="0" smtClean="0"/>
              <a:t>: SELECT </a:t>
            </a:r>
            <a:r>
              <a:rPr lang="ko-KR" altLang="en-US" dirty="0" smtClean="0"/>
              <a:t>문</a:t>
            </a:r>
            <a:endParaRPr lang="en-US" altLang="ko-KR" dirty="0" smtClean="0"/>
          </a:p>
          <a:p>
            <a:pPr lvl="1"/>
            <a:r>
              <a:rPr lang="ko-KR" altLang="en-US" dirty="0" smtClean="0"/>
              <a:t>집계 함수를 이용한 검색</a:t>
            </a:r>
            <a:endParaRPr lang="en-US" altLang="ko-KR" dirty="0" smtClean="0"/>
          </a:p>
          <a:p>
            <a:endParaRPr lang="ko-KR" altLang="en-US" dirty="0"/>
          </a:p>
        </p:txBody>
      </p:sp>
      <p:sp>
        <p:nvSpPr>
          <p:cNvPr id="9" name="모서리가 둥근 사각형 설명선 8"/>
          <p:cNvSpPr/>
          <p:nvPr/>
        </p:nvSpPr>
        <p:spPr>
          <a:xfrm>
            <a:off x="1286635" y="5319210"/>
            <a:ext cx="7290810" cy="846095"/>
          </a:xfrm>
          <a:prstGeom prst="wedgeRoundRectCallout">
            <a:avLst>
              <a:gd name="adj1" fmla="val -18293"/>
              <a:gd name="adj2" fmla="val -76313"/>
              <a:gd name="adj3" fmla="val 16667"/>
            </a:avLst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en-US" altLang="ko-KR" sz="1600" dirty="0" smtClean="0">
                <a:solidFill>
                  <a:schemeClr val="tx1"/>
                </a:solidFill>
              </a:rPr>
              <a:t>DISTINCT </a:t>
            </a:r>
            <a:r>
              <a:rPr lang="ko-KR" altLang="en-US" sz="1600" dirty="0" smtClean="0">
                <a:solidFill>
                  <a:schemeClr val="tx1"/>
                </a:solidFill>
              </a:rPr>
              <a:t>키워드를 이용해 중복을 없애고 서로 다른 제조업체의 개수만 계산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6419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/>
              <a:t>데이터 검색 </a:t>
            </a:r>
            <a:r>
              <a:rPr lang="en-US" altLang="ko-KR" dirty="0"/>
              <a:t>: SELECT </a:t>
            </a:r>
            <a:r>
              <a:rPr lang="ko-KR" altLang="en-US" dirty="0"/>
              <a:t>문</a:t>
            </a:r>
            <a:endParaRPr lang="en-US" altLang="ko-KR" dirty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그룹별 검색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endParaRPr lang="en-US" altLang="ko-KR" dirty="0"/>
          </a:p>
          <a:p>
            <a:pPr lvl="1">
              <a:lnSpc>
                <a:spcPct val="150000"/>
              </a:lnSpc>
            </a:pPr>
            <a:endParaRPr lang="en-US" altLang="ko-KR" sz="2800" dirty="0" smtClean="0"/>
          </a:p>
          <a:p>
            <a:pPr lvl="1">
              <a:lnSpc>
                <a:spcPct val="150000"/>
              </a:lnSpc>
            </a:pPr>
            <a:endParaRPr lang="en-US" altLang="ko-KR" dirty="0"/>
          </a:p>
          <a:p>
            <a:pPr lvl="1">
              <a:lnSpc>
                <a:spcPct val="150000"/>
              </a:lnSpc>
            </a:pP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en-US" altLang="ko-KR" dirty="0" smtClean="0"/>
              <a:t>GROUP BY </a:t>
            </a:r>
            <a:r>
              <a:rPr lang="ko-KR" altLang="en-US" dirty="0" smtClean="0"/>
              <a:t>키워드를 이용해 특정 속성의 값이 같은 </a:t>
            </a:r>
            <a:r>
              <a:rPr lang="ko-KR" altLang="en-US" dirty="0" err="1" smtClean="0"/>
              <a:t>투플을</a:t>
            </a:r>
            <a:r>
              <a:rPr lang="ko-KR" altLang="en-US" dirty="0" smtClean="0"/>
              <a:t> 모아 그룹을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ko-KR" altLang="en-US" dirty="0" smtClean="0"/>
              <a:t>만들고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그룹별로 검색</a:t>
            </a:r>
            <a:endParaRPr lang="en-US" altLang="ko-KR" dirty="0" smtClean="0"/>
          </a:p>
          <a:p>
            <a:pPr lvl="3">
              <a:lnSpc>
                <a:spcPct val="150000"/>
              </a:lnSpc>
            </a:pPr>
            <a:r>
              <a:rPr lang="en-US" altLang="ko-KR" dirty="0" smtClean="0"/>
              <a:t>GROUP BY </a:t>
            </a:r>
            <a:r>
              <a:rPr lang="ko-KR" altLang="en-US" dirty="0" smtClean="0"/>
              <a:t>키워드와 함께 그룹을 나누는 기준이 되는 속성을 지정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en-US" altLang="ko-KR" dirty="0" smtClean="0"/>
              <a:t>HAVING </a:t>
            </a:r>
            <a:r>
              <a:rPr lang="ko-KR" altLang="en-US" dirty="0" smtClean="0"/>
              <a:t>키워드를 함께 이용해 그룹에 대한 조건을 작성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그룹을 나누는 기준이 되는 속성을 </a:t>
            </a:r>
            <a:r>
              <a:rPr lang="en-US" altLang="ko-KR" dirty="0" smtClean="0"/>
              <a:t>SELECT </a:t>
            </a:r>
            <a:r>
              <a:rPr lang="ko-KR" altLang="en-US" dirty="0" smtClean="0"/>
              <a:t>절에도 작성하는 것이 좋음</a:t>
            </a:r>
            <a:endParaRPr lang="en-US" altLang="ko-KR" dirty="0"/>
          </a:p>
        </p:txBody>
      </p:sp>
      <p:grpSp>
        <p:nvGrpSpPr>
          <p:cNvPr id="7" name="그룹 6"/>
          <p:cNvGrpSpPr/>
          <p:nvPr/>
        </p:nvGrpSpPr>
        <p:grpSpPr>
          <a:xfrm>
            <a:off x="746575" y="1988840"/>
            <a:ext cx="7884803" cy="2348917"/>
            <a:chOff x="811511" y="3763279"/>
            <a:chExt cx="7369592" cy="768582"/>
          </a:xfrm>
        </p:grpSpPr>
        <p:pic>
          <p:nvPicPr>
            <p:cNvPr id="8" name="그림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1511" y="3763279"/>
              <a:ext cx="7369592" cy="768582"/>
            </a:xfrm>
            <a:prstGeom prst="rect">
              <a:avLst/>
            </a:prstGeom>
          </p:spPr>
        </p:pic>
        <p:sp>
          <p:nvSpPr>
            <p:cNvPr id="9" name="모서리가 둥근 직사각형 8"/>
            <p:cNvSpPr/>
            <p:nvPr/>
          </p:nvSpPr>
          <p:spPr>
            <a:xfrm>
              <a:off x="866523" y="3789040"/>
              <a:ext cx="7155796" cy="713538"/>
            </a:xfrm>
            <a:prstGeom prst="roundRect">
              <a:avLst>
                <a:gd name="adj" fmla="val 6179"/>
              </a:avLst>
            </a:prstGeom>
            <a:no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609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521551" y="2303875"/>
            <a:ext cx="8460939" cy="350237"/>
            <a:chOff x="521551" y="1673805"/>
            <a:chExt cx="7232739" cy="350237"/>
          </a:xfrm>
        </p:grpSpPr>
        <p:sp>
          <p:nvSpPr>
            <p:cNvPr id="4" name="모서리가 둥근 직사각형 3"/>
            <p:cNvSpPr/>
            <p:nvPr/>
          </p:nvSpPr>
          <p:spPr>
            <a:xfrm>
              <a:off x="521551" y="1673805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7-31</a:t>
              </a:r>
              <a:endParaRPr lang="ko-KR" altLang="en-US" sz="14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71702" y="1685488"/>
              <a:ext cx="58825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주문 테이블에서 주문제품별 수량의 합계를 검색해보자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</p:grpSp>
      <p:pic>
        <p:nvPicPr>
          <p:cNvPr id="5" name="내용 개체 틀 4"/>
          <p:cNvPicPr>
            <a:picLocks noGrp="1" noChangeAspect="1"/>
          </p:cNvPicPr>
          <p:nvPr>
            <p:ph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9" t="26714"/>
          <a:stretch/>
        </p:blipFill>
        <p:spPr>
          <a:xfrm>
            <a:off x="1611591" y="2843935"/>
            <a:ext cx="6020749" cy="3617490"/>
          </a:xfrm>
        </p:spPr>
      </p:pic>
      <p:sp>
        <p:nvSpPr>
          <p:cNvPr id="7" name="내용 개체 틀 2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데이터 검색 </a:t>
            </a:r>
            <a:r>
              <a:rPr lang="en-US" altLang="ko-KR" dirty="0" smtClean="0"/>
              <a:t>: SELECT </a:t>
            </a:r>
            <a:r>
              <a:rPr lang="ko-KR" altLang="en-US" dirty="0" smtClean="0"/>
              <a:t>문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그룹별 검색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158359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내용 개체 틀 6"/>
          <p:cNvPicPr>
            <a:picLocks noGrp="1" noChangeAspect="1"/>
          </p:cNvPicPr>
          <p:nvPr>
            <p:ph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9" t="38208" r="33572" b="-539"/>
          <a:stretch/>
        </p:blipFill>
        <p:spPr>
          <a:xfrm>
            <a:off x="1556665" y="3383995"/>
            <a:ext cx="6262014" cy="2925325"/>
          </a:xfr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476545" y="2225548"/>
            <a:ext cx="8505945" cy="1029064"/>
            <a:chOff x="483078" y="1685488"/>
            <a:chExt cx="7271212" cy="1029064"/>
          </a:xfrm>
        </p:grpSpPr>
        <p:sp>
          <p:nvSpPr>
            <p:cNvPr id="4" name="모서리가 둥근 직사각형 3"/>
            <p:cNvSpPr/>
            <p:nvPr/>
          </p:nvSpPr>
          <p:spPr>
            <a:xfrm>
              <a:off x="483078" y="1763815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7-32</a:t>
              </a:r>
              <a:endParaRPr lang="ko-KR" altLang="en-US" sz="14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71702" y="1685488"/>
              <a:ext cx="5882588" cy="10290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제품 테이블에서 제조업체별로 제조한 제품의 개수와 제품 중 가장 비싼 단가를 검색하되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제품의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개수는 제품수라는 이름으로 출력하고 가장 비싼 단가는 최고가라는 이름으로 출력해보자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</p:grpSp>
      <p:sp>
        <p:nvSpPr>
          <p:cNvPr id="8" name="내용 개체 틀 2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데이터 검색 </a:t>
            </a:r>
            <a:r>
              <a:rPr lang="en-US" altLang="ko-KR" dirty="0" smtClean="0"/>
              <a:t>: SELECT </a:t>
            </a:r>
            <a:r>
              <a:rPr lang="ko-KR" altLang="en-US" dirty="0" smtClean="0"/>
              <a:t>문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그룹별 검색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20869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01 SQL </a:t>
            </a:r>
            <a:r>
              <a:rPr lang="ko-KR" altLang="en-US" dirty="0"/>
              <a:t>의 소개</a:t>
            </a:r>
          </a:p>
        </p:txBody>
      </p:sp>
      <p:pic>
        <p:nvPicPr>
          <p:cNvPr id="7" name="내용 개체 틀 6"/>
          <p:cNvPicPr>
            <a:picLocks noGrp="1" noChangeAspect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819" y="1791140"/>
            <a:ext cx="8162925" cy="4248150"/>
          </a:xfrm>
        </p:spPr>
      </p:pic>
      <p:sp>
        <p:nvSpPr>
          <p:cNvPr id="4" name="내용 개체 틀 2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질의에 사용할 판매 데이터베이스 </a:t>
            </a:r>
            <a:r>
              <a:rPr lang="en-US" altLang="ko-KR" dirty="0" smtClean="0"/>
              <a:t>: </a:t>
            </a:r>
            <a:r>
              <a:rPr lang="ko-KR" altLang="en-US" dirty="0" smtClean="0"/>
              <a:t>고객 </a:t>
            </a:r>
            <a:r>
              <a:rPr lang="ko-KR" altLang="en-US" dirty="0" err="1" smtClean="0"/>
              <a:t>릴레이션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1539274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6725" y="2168860"/>
            <a:ext cx="5277307" cy="4510771"/>
          </a:xfrm>
        </p:spPr>
      </p:pic>
      <p:sp>
        <p:nvSpPr>
          <p:cNvPr id="5" name="내용 개체 틀 2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데이터 검색 </a:t>
            </a:r>
            <a:r>
              <a:rPr lang="en-US" altLang="ko-KR" dirty="0" smtClean="0"/>
              <a:t>: SELECT </a:t>
            </a:r>
            <a:r>
              <a:rPr lang="ko-KR" altLang="en-US" dirty="0" smtClean="0"/>
              <a:t>문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그룹별 검색</a:t>
            </a:r>
            <a:endParaRPr lang="en-US" altLang="ko-KR" dirty="0"/>
          </a:p>
        </p:txBody>
      </p:sp>
      <p:sp>
        <p:nvSpPr>
          <p:cNvPr id="6" name="모서리가 둥근 사각형 설명선 5"/>
          <p:cNvSpPr/>
          <p:nvPr/>
        </p:nvSpPr>
        <p:spPr>
          <a:xfrm>
            <a:off x="4481991" y="1727810"/>
            <a:ext cx="4275474" cy="936105"/>
          </a:xfrm>
          <a:prstGeom prst="wedgeRoundRectCallout">
            <a:avLst>
              <a:gd name="adj1" fmla="val -33953"/>
              <a:gd name="adj2" fmla="val 82876"/>
              <a:gd name="adj3" fmla="val 16667"/>
            </a:avLst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ko-KR" altLang="en-US" sz="1600" dirty="0" smtClean="0">
                <a:solidFill>
                  <a:schemeClr val="tx1"/>
                </a:solidFill>
              </a:rPr>
              <a:t>동일 제품을 주문한 </a:t>
            </a:r>
            <a:r>
              <a:rPr lang="ko-KR" altLang="en-US" sz="1600" dirty="0" err="1" smtClean="0">
                <a:solidFill>
                  <a:schemeClr val="tx1"/>
                </a:solidFill>
              </a:rPr>
              <a:t>투플을</a:t>
            </a:r>
            <a:r>
              <a:rPr lang="ko-KR" altLang="en-US" sz="1600" dirty="0" smtClean="0">
                <a:solidFill>
                  <a:schemeClr val="tx1"/>
                </a:solidFill>
              </a:rPr>
              <a:t> 모아 그룹으로 만들고</a:t>
            </a:r>
            <a:r>
              <a:rPr lang="en-US" altLang="ko-KR" sz="1600" dirty="0" smtClean="0">
                <a:solidFill>
                  <a:schemeClr val="tx1"/>
                </a:solidFill>
              </a:rPr>
              <a:t>, </a:t>
            </a:r>
            <a:r>
              <a:rPr lang="ko-KR" altLang="en-US" sz="1600" dirty="0" smtClean="0">
                <a:solidFill>
                  <a:schemeClr val="tx1"/>
                </a:solidFill>
              </a:rPr>
              <a:t>그룹별로 수량의 합계를 계산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757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내용 개체 틀 6"/>
          <p:cNvPicPr>
            <a:picLocks noGrp="1" noChangeAspect="1"/>
          </p:cNvPicPr>
          <p:nvPr>
            <p:ph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4" t="45330" r="34626" b="1272"/>
          <a:stretch/>
        </p:blipFill>
        <p:spPr>
          <a:xfrm>
            <a:off x="1556665" y="3158970"/>
            <a:ext cx="6304947" cy="2322875"/>
          </a:xfr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521551" y="2348880"/>
            <a:ext cx="8460939" cy="596458"/>
            <a:chOff x="521551" y="1673805"/>
            <a:chExt cx="7232739" cy="596458"/>
          </a:xfrm>
        </p:grpSpPr>
        <p:sp>
          <p:nvSpPr>
            <p:cNvPr id="4" name="모서리가 둥근 직사각형 3"/>
            <p:cNvSpPr/>
            <p:nvPr/>
          </p:nvSpPr>
          <p:spPr>
            <a:xfrm>
              <a:off x="521551" y="1673805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7-33</a:t>
              </a:r>
              <a:endParaRPr lang="ko-KR" altLang="en-US" sz="14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71702" y="1685488"/>
              <a:ext cx="58825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제품 테이블에서 제품을 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3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개 이상 제조한 제조업체별로 제품의 개수와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제품 중 가장 비싼 </a:t>
              </a: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단가를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검색해보자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</p:grpSp>
      <p:sp>
        <p:nvSpPr>
          <p:cNvPr id="8" name="내용 개체 틀 2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데이터 검색 </a:t>
            </a:r>
            <a:r>
              <a:rPr lang="en-US" altLang="ko-KR" dirty="0" smtClean="0"/>
              <a:t>: SELECT </a:t>
            </a:r>
            <a:r>
              <a:rPr lang="ko-KR" altLang="en-US" dirty="0" smtClean="0"/>
              <a:t>문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그룹별 검색</a:t>
            </a:r>
            <a:endParaRPr lang="en-US" altLang="ko-KR" dirty="0"/>
          </a:p>
        </p:txBody>
      </p:sp>
      <p:sp>
        <p:nvSpPr>
          <p:cNvPr id="9" name="모서리가 둥근 사각형 설명선 8"/>
          <p:cNvSpPr/>
          <p:nvPr/>
        </p:nvSpPr>
        <p:spPr>
          <a:xfrm>
            <a:off x="836585" y="5814265"/>
            <a:ext cx="7560840" cy="754269"/>
          </a:xfrm>
          <a:prstGeom prst="wedgeRoundRectCallout">
            <a:avLst>
              <a:gd name="adj1" fmla="val -18293"/>
              <a:gd name="adj2" fmla="val -76313"/>
              <a:gd name="adj3" fmla="val 16667"/>
            </a:avLst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ko-KR" altLang="en-US" sz="1600" dirty="0" smtClean="0">
                <a:solidFill>
                  <a:schemeClr val="tx1"/>
                </a:solidFill>
              </a:rPr>
              <a:t>집계 함수를 이용한 조건은 </a:t>
            </a:r>
            <a:r>
              <a:rPr lang="en-US" altLang="ko-KR" sz="1600" dirty="0" smtClean="0">
                <a:solidFill>
                  <a:schemeClr val="tx1"/>
                </a:solidFill>
              </a:rPr>
              <a:t>WHERE </a:t>
            </a:r>
            <a:r>
              <a:rPr lang="ko-KR" altLang="en-US" sz="1600" dirty="0" smtClean="0">
                <a:solidFill>
                  <a:schemeClr val="tx1"/>
                </a:solidFill>
              </a:rPr>
              <a:t>절에는 작성할 수 없고 </a:t>
            </a:r>
            <a:r>
              <a:rPr lang="en-US" altLang="ko-KR" sz="1600" dirty="0" smtClean="0">
                <a:solidFill>
                  <a:schemeClr val="tx1"/>
                </a:solidFill>
              </a:rPr>
              <a:t>HAVING </a:t>
            </a:r>
            <a:r>
              <a:rPr lang="ko-KR" altLang="en-US" sz="1600" dirty="0" smtClean="0">
                <a:solidFill>
                  <a:schemeClr val="tx1"/>
                </a:solidFill>
              </a:rPr>
              <a:t>절에서 작성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855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내용 개체 틀 6"/>
          <p:cNvPicPr>
            <a:picLocks noGrp="1" noChangeAspect="1"/>
          </p:cNvPicPr>
          <p:nvPr>
            <p:ph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4" t="37566" r="31513" b="4779"/>
          <a:stretch/>
        </p:blipFill>
        <p:spPr>
          <a:xfrm>
            <a:off x="1291754" y="3158970"/>
            <a:ext cx="6744446" cy="2655295"/>
          </a:xfr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521551" y="2258870"/>
            <a:ext cx="8460939" cy="584775"/>
            <a:chOff x="521551" y="1628800"/>
            <a:chExt cx="7232739" cy="584775"/>
          </a:xfrm>
        </p:grpSpPr>
        <p:sp>
          <p:nvSpPr>
            <p:cNvPr id="4" name="모서리가 둥근 직사각형 3"/>
            <p:cNvSpPr/>
            <p:nvPr/>
          </p:nvSpPr>
          <p:spPr>
            <a:xfrm>
              <a:off x="521551" y="1673805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7-34</a:t>
              </a:r>
              <a:endParaRPr lang="ko-KR" altLang="en-US" sz="14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71702" y="1628800"/>
              <a:ext cx="58825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고객 테이블에서 적립금 평균이 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1000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원 이상인 등급에 대해 등급별 고객 수와 </a:t>
              </a:r>
              <a:r>
                <a:rPr lang="en-US" altLang="ko-KR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/>
              </a:r>
              <a:br>
                <a:rPr lang="en-US" altLang="ko-KR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</a:b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적립금 평균을 검색해보자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</p:grpSp>
      <p:sp>
        <p:nvSpPr>
          <p:cNvPr id="8" name="내용 개체 틀 2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데이터 검색 </a:t>
            </a:r>
            <a:r>
              <a:rPr lang="en-US" altLang="ko-KR" dirty="0" smtClean="0"/>
              <a:t>: SELECT </a:t>
            </a:r>
            <a:r>
              <a:rPr lang="ko-KR" altLang="en-US" dirty="0" smtClean="0"/>
              <a:t>문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그룹별 검색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516819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내용 개체 틀 6"/>
          <p:cNvPicPr>
            <a:picLocks noGrp="1" noChangeAspect="1"/>
          </p:cNvPicPr>
          <p:nvPr>
            <p:ph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6" t="22642" r="28044" b="4071"/>
          <a:stretch/>
        </p:blipFill>
        <p:spPr>
          <a:xfrm>
            <a:off x="2186735" y="2564041"/>
            <a:ext cx="4824783" cy="3340234"/>
          </a:xfr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296524" y="2112462"/>
            <a:ext cx="8847475" cy="596458"/>
            <a:chOff x="521551" y="1673805"/>
            <a:chExt cx="7348750" cy="596458"/>
          </a:xfrm>
        </p:grpSpPr>
        <p:sp>
          <p:nvSpPr>
            <p:cNvPr id="4" name="모서리가 둥근 직사각형 3"/>
            <p:cNvSpPr/>
            <p:nvPr/>
          </p:nvSpPr>
          <p:spPr>
            <a:xfrm>
              <a:off x="521551" y="1673805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7-35</a:t>
              </a:r>
              <a:endParaRPr lang="ko-KR" altLang="en-US" sz="14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71702" y="1685488"/>
              <a:ext cx="599859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주문 테이블에서 각 주문고객이 주문한 제품의 </a:t>
              </a:r>
              <a:r>
                <a:rPr lang="ko-KR" altLang="en-US" sz="1600" dirty="0" err="1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총주문수량을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주문제품별로 검색해보자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</p:grpSp>
      <p:sp>
        <p:nvSpPr>
          <p:cNvPr id="8" name="내용 개체 틀 2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데이터 검색 </a:t>
            </a:r>
            <a:r>
              <a:rPr lang="en-US" altLang="ko-KR" dirty="0" smtClean="0"/>
              <a:t>: SELECT </a:t>
            </a:r>
            <a:r>
              <a:rPr lang="ko-KR" altLang="en-US" dirty="0" smtClean="0"/>
              <a:t>문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그룹별 검색</a:t>
            </a:r>
            <a:endParaRPr lang="en-US" altLang="ko-KR" dirty="0"/>
          </a:p>
        </p:txBody>
      </p:sp>
      <p:sp>
        <p:nvSpPr>
          <p:cNvPr id="9" name="모서리가 둥근 사각형 설명선 8"/>
          <p:cNvSpPr/>
          <p:nvPr/>
        </p:nvSpPr>
        <p:spPr>
          <a:xfrm>
            <a:off x="836585" y="6174305"/>
            <a:ext cx="7560840" cy="630070"/>
          </a:xfrm>
          <a:prstGeom prst="wedgeRoundRectCallout">
            <a:avLst>
              <a:gd name="adj1" fmla="val -18293"/>
              <a:gd name="adj2" fmla="val -76313"/>
              <a:gd name="adj3" fmla="val 16667"/>
            </a:avLst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ko-KR" altLang="en-US" sz="1600" dirty="0" smtClean="0">
                <a:solidFill>
                  <a:schemeClr val="tx1"/>
                </a:solidFill>
              </a:rPr>
              <a:t>집계 함수나 </a:t>
            </a:r>
            <a:r>
              <a:rPr lang="en-US" altLang="ko-KR" sz="1600" dirty="0" smtClean="0">
                <a:solidFill>
                  <a:schemeClr val="tx1"/>
                </a:solidFill>
              </a:rPr>
              <a:t>GROUP BY </a:t>
            </a:r>
            <a:r>
              <a:rPr lang="ko-KR" altLang="en-US" sz="1600" dirty="0" smtClean="0">
                <a:solidFill>
                  <a:schemeClr val="tx1"/>
                </a:solidFill>
              </a:rPr>
              <a:t>절에 명시된 속성 외의 속성은 </a:t>
            </a:r>
            <a:r>
              <a:rPr lang="en-US" altLang="ko-KR" sz="1600" dirty="0" smtClean="0">
                <a:solidFill>
                  <a:schemeClr val="tx1"/>
                </a:solidFill>
              </a:rPr>
              <a:t>SELECT </a:t>
            </a:r>
            <a:r>
              <a:rPr lang="ko-KR" altLang="en-US" sz="1600" dirty="0" smtClean="0">
                <a:solidFill>
                  <a:schemeClr val="tx1"/>
                </a:solidFill>
              </a:rPr>
              <a:t>절에 작성 불가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854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>
          <a:xfrm>
            <a:off x="179388" y="1052735"/>
            <a:ext cx="8848107" cy="5543705"/>
          </a:xfrm>
        </p:spPr>
        <p:txBody>
          <a:bodyPr/>
          <a:lstStyle/>
          <a:p>
            <a:r>
              <a:rPr lang="ko-KR" altLang="en-US" dirty="0"/>
              <a:t>데이터 검색 </a:t>
            </a:r>
            <a:r>
              <a:rPr lang="en-US" altLang="ko-KR" dirty="0"/>
              <a:t>: SELECT </a:t>
            </a:r>
            <a:r>
              <a:rPr lang="ko-KR" altLang="en-US" dirty="0"/>
              <a:t>문</a:t>
            </a:r>
            <a:endParaRPr lang="en-US" altLang="ko-KR" dirty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여러 테이블에 대한 조인 검색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조인 검색</a:t>
            </a:r>
            <a:r>
              <a:rPr lang="en-US" altLang="ko-KR" dirty="0" smtClean="0"/>
              <a:t>: </a:t>
            </a:r>
            <a:r>
              <a:rPr lang="ko-KR" altLang="en-US" dirty="0" smtClean="0"/>
              <a:t>여러 개의 테이블을 연결하여 데이터를 검색하는 것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조인 속성</a:t>
            </a:r>
            <a:r>
              <a:rPr lang="en-US" altLang="ko-KR" dirty="0" smtClean="0"/>
              <a:t>: </a:t>
            </a:r>
            <a:r>
              <a:rPr lang="ko-KR" altLang="en-US" dirty="0" smtClean="0"/>
              <a:t>조인 검색을  위해 테이블을 연결해주는 속성</a:t>
            </a:r>
            <a:endParaRPr lang="en-US" altLang="ko-KR" dirty="0" smtClean="0"/>
          </a:p>
          <a:p>
            <a:pPr lvl="3">
              <a:lnSpc>
                <a:spcPct val="150000"/>
              </a:lnSpc>
            </a:pPr>
            <a:r>
              <a:rPr lang="ko-KR" altLang="en-US" dirty="0" smtClean="0"/>
              <a:t>연결하려는 테이블 간에 조인 속성의 이름은 달라도 되지만 도메인은 같아야 함</a:t>
            </a:r>
            <a:endParaRPr lang="en-US" altLang="ko-KR" dirty="0" smtClean="0"/>
          </a:p>
          <a:p>
            <a:pPr lvl="3">
              <a:lnSpc>
                <a:spcPct val="150000"/>
              </a:lnSpc>
            </a:pPr>
            <a:r>
              <a:rPr lang="ko-KR" altLang="en-US" dirty="0" smtClean="0"/>
              <a:t>일반적으로 </a:t>
            </a:r>
            <a:r>
              <a:rPr lang="ko-KR" altLang="en-US" dirty="0" err="1" smtClean="0"/>
              <a:t>외래키가</a:t>
            </a:r>
            <a:r>
              <a:rPr lang="ko-KR" altLang="en-US" dirty="0" smtClean="0"/>
              <a:t> 조인 속성으로 이용됨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en-US" altLang="ko-KR" dirty="0" smtClean="0"/>
              <a:t>FROM </a:t>
            </a:r>
            <a:r>
              <a:rPr lang="ko-KR" altLang="en-US" dirty="0" smtClean="0"/>
              <a:t>절에 검색에 필요한 모든 테이블을 나열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en-US" altLang="ko-KR" dirty="0" smtClean="0"/>
              <a:t>WHERE </a:t>
            </a:r>
            <a:r>
              <a:rPr lang="ko-KR" altLang="en-US" dirty="0" smtClean="0"/>
              <a:t>절에 조인 속성의 값이 같아야 함을 의미하는 조인 조건을 제시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같은 이름의 속성이 서로 다른 테이블에 존재할 수 있기 때문에 속성 이름 앞에 해당 속성이 소속된 테이블의 이름을 표시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	</a:t>
            </a:r>
            <a:r>
              <a:rPr lang="ko-KR" altLang="en-US" dirty="0" smtClean="0"/>
              <a:t>예</a:t>
            </a:r>
            <a:r>
              <a:rPr lang="en-US" altLang="ko-KR" dirty="0" smtClean="0"/>
              <a:t>) </a:t>
            </a:r>
            <a:r>
              <a:rPr lang="ko-KR" altLang="en-US" dirty="0" smtClean="0"/>
              <a:t>주문</a:t>
            </a:r>
            <a:r>
              <a:rPr lang="en-US" altLang="ko-KR" dirty="0" smtClean="0"/>
              <a:t>.</a:t>
            </a:r>
            <a:r>
              <a:rPr lang="ko-KR" altLang="en-US" dirty="0" smtClean="0"/>
              <a:t>주문고객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1143301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713" y="2033845"/>
            <a:ext cx="8713787" cy="4542666"/>
          </a:xfrm>
        </p:spPr>
      </p:pic>
      <p:sp>
        <p:nvSpPr>
          <p:cNvPr id="5" name="내용 개체 틀 2"/>
          <p:cNvSpPr txBox="1">
            <a:spLocks/>
          </p:cNvSpPr>
          <p:nvPr/>
        </p:nvSpPr>
        <p:spPr>
          <a:xfrm>
            <a:off x="179388" y="1052735"/>
            <a:ext cx="884810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데이터 검색 </a:t>
            </a:r>
            <a:r>
              <a:rPr lang="en-US" altLang="ko-KR" dirty="0" smtClean="0"/>
              <a:t>: SELECT </a:t>
            </a:r>
            <a:r>
              <a:rPr lang="ko-KR" altLang="en-US" dirty="0" smtClean="0"/>
              <a:t>문</a:t>
            </a:r>
            <a:endParaRPr lang="en-US" altLang="ko-KR" dirty="0" smtClean="0"/>
          </a:p>
          <a:p>
            <a:pPr lvl="1"/>
            <a:r>
              <a:rPr lang="ko-KR" altLang="en-US" dirty="0" smtClean="0"/>
              <a:t>여러 테이블에 대한 조인 검색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1091787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521551" y="2264165"/>
            <a:ext cx="8460939" cy="350237"/>
            <a:chOff x="521551" y="1673805"/>
            <a:chExt cx="7232739" cy="350237"/>
          </a:xfrm>
        </p:grpSpPr>
        <p:sp>
          <p:nvSpPr>
            <p:cNvPr id="4" name="모서리가 둥근 직사각형 3"/>
            <p:cNvSpPr/>
            <p:nvPr/>
          </p:nvSpPr>
          <p:spPr>
            <a:xfrm>
              <a:off x="521551" y="1673805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7-36</a:t>
              </a:r>
              <a:endParaRPr lang="ko-KR" altLang="en-US" sz="14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71702" y="1685488"/>
              <a:ext cx="58825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판매 데이터베이스에서 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banana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고객이 주문한 제품의 이름을 검색해보자</a:t>
              </a:r>
              <a:r>
                <a:rPr lang="en-US" altLang="ko-KR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</p:grpSp>
      <p:pic>
        <p:nvPicPr>
          <p:cNvPr id="7" name="내용 개체 틀 6"/>
          <p:cNvPicPr>
            <a:picLocks noGrp="1" noChangeAspect="1"/>
          </p:cNvPicPr>
          <p:nvPr>
            <p:ph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3" t="30946" r="10139" b="4769"/>
          <a:stretch/>
        </p:blipFill>
        <p:spPr>
          <a:xfrm>
            <a:off x="926595" y="2984245"/>
            <a:ext cx="7560840" cy="2965035"/>
          </a:xfrm>
        </p:spPr>
      </p:pic>
      <p:sp>
        <p:nvSpPr>
          <p:cNvPr id="8" name="내용 개체 틀 2"/>
          <p:cNvSpPr txBox="1">
            <a:spLocks/>
          </p:cNvSpPr>
          <p:nvPr/>
        </p:nvSpPr>
        <p:spPr>
          <a:xfrm>
            <a:off x="179388" y="1052735"/>
            <a:ext cx="884810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데이터 검색 </a:t>
            </a:r>
            <a:r>
              <a:rPr lang="en-US" altLang="ko-KR" dirty="0" smtClean="0"/>
              <a:t>: SELECT </a:t>
            </a:r>
            <a:r>
              <a:rPr lang="ko-KR" altLang="en-US" dirty="0" smtClean="0"/>
              <a:t>문</a:t>
            </a:r>
            <a:endParaRPr lang="en-US" altLang="ko-KR" dirty="0" smtClean="0"/>
          </a:p>
          <a:p>
            <a:pPr lvl="1"/>
            <a:r>
              <a:rPr lang="ko-KR" altLang="en-US" dirty="0" smtClean="0"/>
              <a:t>여러 테이블에 대한 조인 검색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188904342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476545" y="2303875"/>
            <a:ext cx="8460939" cy="744191"/>
            <a:chOff x="521551" y="1673805"/>
            <a:chExt cx="7232739" cy="744191"/>
          </a:xfrm>
        </p:grpSpPr>
        <p:sp>
          <p:nvSpPr>
            <p:cNvPr id="4" name="모서리가 둥근 직사각형 3"/>
            <p:cNvSpPr/>
            <p:nvPr/>
          </p:nvSpPr>
          <p:spPr>
            <a:xfrm>
              <a:off x="521551" y="1673805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7-37</a:t>
              </a:r>
              <a:endParaRPr lang="ko-KR" altLang="en-US" sz="14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71702" y="1685488"/>
              <a:ext cx="5882588" cy="7325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판매 데이터베이스에서 나이가 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30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세 이상의 고객이 주문한 제품의 주문제품과 </a:t>
              </a:r>
              <a:r>
                <a:rPr lang="en-US" altLang="ko-KR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/>
              </a:r>
              <a:br>
                <a:rPr lang="en-US" altLang="ko-KR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</a:b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주문일자를 검색해보자</a:t>
              </a:r>
              <a:r>
                <a:rPr lang="en-US" altLang="ko-KR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</p:grpSp>
      <p:pic>
        <p:nvPicPr>
          <p:cNvPr id="5" name="내용 개체 틀 4"/>
          <p:cNvPicPr>
            <a:picLocks noGrp="1" noChangeAspect="1"/>
          </p:cNvPicPr>
          <p:nvPr>
            <p:ph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8" t="38133" r="35645" b="2441"/>
          <a:stretch/>
        </p:blipFill>
        <p:spPr>
          <a:xfrm>
            <a:off x="1376645" y="3203975"/>
            <a:ext cx="6867575" cy="3169650"/>
          </a:xfrm>
        </p:spPr>
      </p:pic>
      <p:sp>
        <p:nvSpPr>
          <p:cNvPr id="7" name="내용 개체 틀 2"/>
          <p:cNvSpPr txBox="1">
            <a:spLocks/>
          </p:cNvSpPr>
          <p:nvPr/>
        </p:nvSpPr>
        <p:spPr>
          <a:xfrm>
            <a:off x="179388" y="1052735"/>
            <a:ext cx="884810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데이터 검색 </a:t>
            </a:r>
            <a:r>
              <a:rPr lang="en-US" altLang="ko-KR" dirty="0" smtClean="0"/>
              <a:t>: SELECT </a:t>
            </a:r>
            <a:r>
              <a:rPr lang="ko-KR" altLang="en-US" dirty="0" smtClean="0"/>
              <a:t>문</a:t>
            </a:r>
            <a:endParaRPr lang="en-US" altLang="ko-KR" dirty="0" smtClean="0"/>
          </a:p>
          <a:p>
            <a:pPr lvl="1"/>
            <a:r>
              <a:rPr lang="ko-KR" altLang="en-US" dirty="0" smtClean="0"/>
              <a:t>여러 테이블에 대한 조인 검색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2631244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/>
              <a:t>데이터 검색 </a:t>
            </a:r>
            <a:r>
              <a:rPr lang="en-US" altLang="ko-KR" dirty="0"/>
              <a:t>: SELECT </a:t>
            </a:r>
            <a:r>
              <a:rPr lang="ko-KR" altLang="en-US" dirty="0"/>
              <a:t>문</a:t>
            </a:r>
            <a:endParaRPr lang="en-US" altLang="ko-KR" dirty="0"/>
          </a:p>
          <a:p>
            <a:pPr lvl="1"/>
            <a:r>
              <a:rPr lang="ko-KR" altLang="en-US" dirty="0"/>
              <a:t>여러 테이블에 대한 조인 검색</a:t>
            </a:r>
            <a:endParaRPr lang="en-US" altLang="ko-KR" dirty="0"/>
          </a:p>
          <a:p>
            <a:endParaRPr lang="ko-KR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664" y="2483895"/>
            <a:ext cx="5827989" cy="147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모서리가 둥근 사각형 설명선 4"/>
          <p:cNvSpPr/>
          <p:nvPr/>
        </p:nvSpPr>
        <p:spPr>
          <a:xfrm>
            <a:off x="1237457" y="4284095"/>
            <a:ext cx="6349878" cy="900100"/>
          </a:xfrm>
          <a:prstGeom prst="wedgeRoundRectCallout">
            <a:avLst>
              <a:gd name="adj1" fmla="val -18293"/>
              <a:gd name="adj2" fmla="val -76313"/>
              <a:gd name="adj3" fmla="val 16667"/>
            </a:avLst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en-US" altLang="ko-KR" sz="1600" dirty="0" smtClean="0">
                <a:solidFill>
                  <a:schemeClr val="tx1"/>
                </a:solidFill>
              </a:rPr>
              <a:t>AS </a:t>
            </a:r>
            <a:r>
              <a:rPr lang="ko-KR" altLang="en-US" sz="1600" dirty="0" smtClean="0">
                <a:solidFill>
                  <a:schemeClr val="tx1"/>
                </a:solidFill>
              </a:rPr>
              <a:t>키워드를 이용해 테이블의 이름을 대신하는 단순한 별명을 </a:t>
            </a:r>
            <a:r>
              <a:rPr lang="en-US" altLang="ko-KR" sz="1600" dirty="0" smtClean="0">
                <a:solidFill>
                  <a:schemeClr val="tx1"/>
                </a:solidFill>
              </a:rPr>
              <a:t/>
            </a:r>
            <a:br>
              <a:rPr lang="en-US" altLang="ko-KR" sz="1600" dirty="0" smtClean="0">
                <a:solidFill>
                  <a:schemeClr val="tx1"/>
                </a:solidFill>
              </a:rPr>
            </a:br>
            <a:r>
              <a:rPr lang="ko-KR" altLang="en-US" sz="1600" dirty="0" smtClean="0">
                <a:solidFill>
                  <a:schemeClr val="tx1"/>
                </a:solidFill>
              </a:rPr>
              <a:t>제시하여 </a:t>
            </a:r>
            <a:r>
              <a:rPr lang="ko-KR" altLang="en-US" sz="1600" dirty="0" err="1" smtClean="0">
                <a:solidFill>
                  <a:schemeClr val="tx1"/>
                </a:solidFill>
              </a:rPr>
              <a:t>질의문을</a:t>
            </a:r>
            <a:r>
              <a:rPr lang="ko-KR" altLang="en-US" sz="1600" dirty="0" smtClean="0">
                <a:solidFill>
                  <a:schemeClr val="tx1"/>
                </a:solidFill>
              </a:rPr>
              <a:t> 작성하는 것도 좋다</a:t>
            </a:r>
            <a:r>
              <a:rPr lang="en-US" altLang="ko-KR" sz="1600" dirty="0" smtClean="0">
                <a:solidFill>
                  <a:schemeClr val="tx1"/>
                </a:solidFill>
              </a:rPr>
              <a:t>.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4780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521551" y="2268673"/>
            <a:ext cx="8460939" cy="350237"/>
            <a:chOff x="521551" y="1673805"/>
            <a:chExt cx="7232739" cy="350237"/>
          </a:xfrm>
        </p:grpSpPr>
        <p:sp>
          <p:nvSpPr>
            <p:cNvPr id="4" name="모서리가 둥근 직사각형 3"/>
            <p:cNvSpPr/>
            <p:nvPr/>
          </p:nvSpPr>
          <p:spPr>
            <a:xfrm>
              <a:off x="521551" y="1673805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7-38</a:t>
              </a:r>
              <a:endParaRPr lang="ko-KR" altLang="en-US" sz="14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71702" y="1685488"/>
              <a:ext cx="58825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판매 데이터베이스에서 고명석 고객이 주문한 제품의 제품명을 검색해보자</a:t>
              </a:r>
              <a:r>
                <a:rPr lang="en-US" altLang="ko-KR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</p:grpSp>
      <p:pic>
        <p:nvPicPr>
          <p:cNvPr id="7" name="내용 개체 틀 6"/>
          <p:cNvPicPr>
            <a:picLocks noGrp="1" noChangeAspect="1"/>
          </p:cNvPicPr>
          <p:nvPr>
            <p:ph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1" t="30365" r="12623" b="5869"/>
          <a:stretch/>
        </p:blipFill>
        <p:spPr>
          <a:xfrm>
            <a:off x="1295142" y="2798930"/>
            <a:ext cx="7049554" cy="2925325"/>
          </a:xfrm>
        </p:spPr>
      </p:pic>
      <p:sp>
        <p:nvSpPr>
          <p:cNvPr id="8" name="내용 개체 틀 2"/>
          <p:cNvSpPr txBox="1">
            <a:spLocks/>
          </p:cNvSpPr>
          <p:nvPr/>
        </p:nvSpPr>
        <p:spPr>
          <a:xfrm>
            <a:off x="179388" y="1052735"/>
            <a:ext cx="884810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데이터 검색 </a:t>
            </a:r>
            <a:r>
              <a:rPr lang="en-US" altLang="ko-KR" dirty="0" smtClean="0"/>
              <a:t>: SELECT </a:t>
            </a:r>
            <a:r>
              <a:rPr lang="ko-KR" altLang="en-US" dirty="0" smtClean="0"/>
              <a:t>문</a:t>
            </a:r>
            <a:endParaRPr lang="en-US" altLang="ko-KR" dirty="0" smtClean="0"/>
          </a:p>
          <a:p>
            <a:pPr lvl="1"/>
            <a:r>
              <a:rPr lang="ko-KR" altLang="en-US" dirty="0" smtClean="0"/>
              <a:t>여러 테이블에 대한 조인 검색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2937378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01 SQL </a:t>
            </a:r>
            <a:r>
              <a:rPr lang="ko-KR" altLang="en-US" dirty="0"/>
              <a:t>의 소개</a:t>
            </a:r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644" y="1690688"/>
            <a:ext cx="7153275" cy="4267200"/>
          </a:xfrm>
        </p:spPr>
      </p:pic>
      <p:sp>
        <p:nvSpPr>
          <p:cNvPr id="5" name="내용 개체 틀 2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질의에 사용할 판매 데이터베이스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제</a:t>
            </a:r>
            <a:r>
              <a:rPr lang="ko-KR" altLang="en-US" dirty="0"/>
              <a:t>품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릴레이션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1647158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/>
              <a:t>데이터 검색 </a:t>
            </a:r>
            <a:r>
              <a:rPr lang="en-US" altLang="ko-KR" dirty="0"/>
              <a:t>: SELECT </a:t>
            </a:r>
            <a:r>
              <a:rPr lang="ko-KR" altLang="en-US" dirty="0"/>
              <a:t>문</a:t>
            </a:r>
            <a:endParaRPr lang="en-US" altLang="ko-KR" dirty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부속 </a:t>
            </a:r>
            <a:r>
              <a:rPr lang="ko-KR" altLang="en-US" dirty="0" err="1" smtClean="0"/>
              <a:t>질의문을</a:t>
            </a:r>
            <a:r>
              <a:rPr lang="ko-KR" altLang="en-US" dirty="0" smtClean="0"/>
              <a:t> 이용한 검색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en-US" altLang="ko-KR" dirty="0" smtClean="0"/>
              <a:t>SELECT </a:t>
            </a:r>
            <a:r>
              <a:rPr lang="ko-KR" altLang="en-US" dirty="0" smtClean="0"/>
              <a:t>문 안에 또 다른 </a:t>
            </a:r>
            <a:r>
              <a:rPr lang="en-US" altLang="ko-KR" dirty="0" smtClean="0"/>
              <a:t>SELECT </a:t>
            </a:r>
            <a:r>
              <a:rPr lang="ko-KR" altLang="en-US" dirty="0" smtClean="0"/>
              <a:t>문을 포함하는 질의</a:t>
            </a:r>
            <a:endParaRPr lang="en-US" altLang="ko-KR" dirty="0" smtClean="0"/>
          </a:p>
          <a:p>
            <a:pPr lvl="3">
              <a:lnSpc>
                <a:spcPct val="150000"/>
              </a:lnSpc>
            </a:pPr>
            <a:r>
              <a:rPr lang="ko-KR" altLang="en-US" dirty="0" smtClean="0"/>
              <a:t>상위 </a:t>
            </a:r>
            <a:r>
              <a:rPr lang="ko-KR" altLang="en-US" dirty="0" err="1"/>
              <a:t>질의문</a:t>
            </a:r>
            <a:r>
              <a:rPr lang="en-US" altLang="ko-KR" dirty="0"/>
              <a:t>(</a:t>
            </a:r>
            <a:r>
              <a:rPr lang="ko-KR" altLang="en-US" dirty="0"/>
              <a:t>주 </a:t>
            </a:r>
            <a:r>
              <a:rPr lang="ko-KR" altLang="en-US" dirty="0" err="1"/>
              <a:t>질의문</a:t>
            </a:r>
            <a:r>
              <a:rPr lang="en-US" altLang="ko-KR" dirty="0" smtClean="0"/>
              <a:t>): </a:t>
            </a:r>
            <a:r>
              <a:rPr lang="ko-KR" altLang="en-US" dirty="0" smtClean="0"/>
              <a:t>다른 </a:t>
            </a:r>
            <a:r>
              <a:rPr lang="en-US" altLang="ko-KR" dirty="0"/>
              <a:t>SELECT </a:t>
            </a:r>
            <a:r>
              <a:rPr lang="ko-KR" altLang="en-US" dirty="0"/>
              <a:t>문을 포함하는 </a:t>
            </a:r>
            <a:r>
              <a:rPr lang="en-US" altLang="ko-KR" dirty="0"/>
              <a:t>SELECT </a:t>
            </a:r>
            <a:r>
              <a:rPr lang="ko-KR" altLang="en-US" dirty="0" smtClean="0"/>
              <a:t>문</a:t>
            </a:r>
            <a:endParaRPr lang="en-US" altLang="ko-KR" dirty="0" smtClean="0"/>
          </a:p>
          <a:p>
            <a:pPr lvl="3">
              <a:lnSpc>
                <a:spcPct val="150000"/>
              </a:lnSpc>
            </a:pPr>
            <a:r>
              <a:rPr lang="ko-KR" altLang="en-US" dirty="0" smtClean="0"/>
              <a:t>부속 </a:t>
            </a:r>
            <a:r>
              <a:rPr lang="ko-KR" altLang="en-US" dirty="0" err="1" smtClean="0"/>
              <a:t>질의문</a:t>
            </a:r>
            <a:r>
              <a:rPr lang="en-US" altLang="ko-KR" dirty="0" smtClean="0"/>
              <a:t>(</a:t>
            </a:r>
            <a:r>
              <a:rPr lang="ko-KR" altLang="en-US" dirty="0" smtClean="0"/>
              <a:t>서브 </a:t>
            </a:r>
            <a:r>
              <a:rPr lang="ko-KR" altLang="en-US" dirty="0" err="1" smtClean="0"/>
              <a:t>질의문</a:t>
            </a:r>
            <a:r>
              <a:rPr lang="en-US" altLang="ko-KR" dirty="0" smtClean="0"/>
              <a:t>): </a:t>
            </a:r>
            <a:r>
              <a:rPr lang="ko-KR" altLang="en-US" dirty="0" smtClean="0"/>
              <a:t>다른 </a:t>
            </a:r>
            <a:r>
              <a:rPr lang="en-US" altLang="ko-KR" dirty="0" smtClean="0"/>
              <a:t>SELECT </a:t>
            </a:r>
            <a:r>
              <a:rPr lang="ko-KR" altLang="en-US" dirty="0" smtClean="0"/>
              <a:t>문 안에 내포된 </a:t>
            </a:r>
            <a:r>
              <a:rPr lang="en-US" altLang="ko-KR" dirty="0" smtClean="0"/>
              <a:t>SELECT </a:t>
            </a:r>
            <a:r>
              <a:rPr lang="ko-KR" altLang="en-US" dirty="0" smtClean="0"/>
              <a:t>문</a:t>
            </a:r>
            <a:endParaRPr lang="en-US" altLang="ko-KR" dirty="0" smtClean="0"/>
          </a:p>
          <a:p>
            <a:pPr lvl="4">
              <a:lnSpc>
                <a:spcPct val="150000"/>
              </a:lnSpc>
            </a:pPr>
            <a:r>
              <a:rPr lang="ko-KR" altLang="en-US" dirty="0" smtClean="0"/>
              <a:t>괄호로 묶어서 작성</a:t>
            </a:r>
            <a:r>
              <a:rPr lang="en-US" altLang="ko-KR" dirty="0" smtClean="0"/>
              <a:t>, ORDER BY </a:t>
            </a:r>
            <a:r>
              <a:rPr lang="ko-KR" altLang="en-US" dirty="0" smtClean="0"/>
              <a:t>절을 사용할 수 없음</a:t>
            </a:r>
            <a:endParaRPr lang="en-US" altLang="ko-KR" dirty="0" smtClean="0"/>
          </a:p>
          <a:p>
            <a:pPr lvl="4">
              <a:lnSpc>
                <a:spcPct val="150000"/>
              </a:lnSpc>
            </a:pPr>
            <a:r>
              <a:rPr lang="ko-KR" altLang="en-US" dirty="0" smtClean="0"/>
              <a:t>단일 행 부속 </a:t>
            </a:r>
            <a:r>
              <a:rPr lang="ko-KR" altLang="en-US" dirty="0" err="1" smtClean="0"/>
              <a:t>질의문</a:t>
            </a:r>
            <a:r>
              <a:rPr lang="en-US" altLang="ko-KR" dirty="0" smtClean="0"/>
              <a:t>: </a:t>
            </a:r>
            <a:r>
              <a:rPr lang="ko-KR" altLang="en-US" dirty="0" smtClean="0"/>
              <a:t>하나의 행을 결과로 반환</a:t>
            </a:r>
            <a:endParaRPr lang="en-US" altLang="ko-KR" dirty="0" smtClean="0"/>
          </a:p>
          <a:p>
            <a:pPr lvl="4">
              <a:lnSpc>
                <a:spcPct val="150000"/>
              </a:lnSpc>
            </a:pPr>
            <a:r>
              <a:rPr lang="ko-KR" altLang="en-US" dirty="0" smtClean="0"/>
              <a:t>다중 행 부속 </a:t>
            </a:r>
            <a:r>
              <a:rPr lang="ko-KR" altLang="en-US" dirty="0" err="1" smtClean="0"/>
              <a:t>질의문</a:t>
            </a:r>
            <a:r>
              <a:rPr lang="en-US" altLang="ko-KR" dirty="0" smtClean="0"/>
              <a:t>: </a:t>
            </a:r>
            <a:r>
              <a:rPr lang="ko-KR" altLang="en-US" dirty="0" smtClean="0"/>
              <a:t>하나 이상의 행을 결과로 반환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부속 </a:t>
            </a:r>
            <a:r>
              <a:rPr lang="ko-KR" altLang="en-US" dirty="0" err="1"/>
              <a:t>질의문을</a:t>
            </a:r>
            <a:r>
              <a:rPr lang="ko-KR" altLang="en-US" dirty="0"/>
              <a:t> 먼저 수행하고</a:t>
            </a:r>
            <a:r>
              <a:rPr lang="en-US" altLang="ko-KR" dirty="0"/>
              <a:t>, </a:t>
            </a:r>
            <a:r>
              <a:rPr lang="ko-KR" altLang="en-US" dirty="0"/>
              <a:t>그 결과를 이용해 상위 </a:t>
            </a:r>
            <a:r>
              <a:rPr lang="ko-KR" altLang="en-US" dirty="0" err="1"/>
              <a:t>질의문을</a:t>
            </a:r>
            <a:r>
              <a:rPr lang="ko-KR" altLang="en-US" dirty="0"/>
              <a:t> </a:t>
            </a:r>
            <a:r>
              <a:rPr lang="ko-KR" altLang="en-US" dirty="0" smtClean="0"/>
              <a:t>수행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ko-KR" altLang="en-US" dirty="0" smtClean="0"/>
              <a:t>부속 질의문과 상위 </a:t>
            </a:r>
            <a:r>
              <a:rPr lang="ko-KR" altLang="en-US" dirty="0" err="1" smtClean="0"/>
              <a:t>질의문을</a:t>
            </a:r>
            <a:r>
              <a:rPr lang="ko-KR" altLang="en-US" dirty="0" smtClean="0"/>
              <a:t> 연결하는 연산자가 필요</a:t>
            </a:r>
            <a:endParaRPr lang="en-US" altLang="ko-KR" dirty="0" smtClean="0"/>
          </a:p>
          <a:p>
            <a:pPr lvl="3">
              <a:lnSpc>
                <a:spcPct val="150000"/>
              </a:lnSpc>
            </a:pPr>
            <a:r>
              <a:rPr lang="ko-KR" altLang="en-US" dirty="0" smtClean="0"/>
              <a:t>단일 행 부속 </a:t>
            </a:r>
            <a:r>
              <a:rPr lang="ko-KR" altLang="en-US" dirty="0" err="1" smtClean="0"/>
              <a:t>질의문은</a:t>
            </a:r>
            <a:r>
              <a:rPr lang="ko-KR" altLang="en-US" dirty="0" smtClean="0"/>
              <a:t> 비교 연산자</a:t>
            </a:r>
            <a:r>
              <a:rPr lang="en-US" altLang="ko-KR" dirty="0" smtClean="0"/>
              <a:t>(=, &lt;&gt;, &gt;, &gt;=, &lt;, &lt;=) </a:t>
            </a:r>
            <a:r>
              <a:rPr lang="ko-KR" altLang="en-US" dirty="0" smtClean="0"/>
              <a:t> 사용 가능</a:t>
            </a:r>
            <a:endParaRPr lang="en-US" altLang="ko-KR" dirty="0" smtClean="0"/>
          </a:p>
          <a:p>
            <a:pPr lvl="3">
              <a:lnSpc>
                <a:spcPct val="150000"/>
              </a:lnSpc>
            </a:pPr>
            <a:r>
              <a:rPr lang="ko-KR" altLang="en-US" dirty="0" smtClean="0"/>
              <a:t>다중 행 부속 </a:t>
            </a:r>
            <a:r>
              <a:rPr lang="ko-KR" altLang="en-US" dirty="0" err="1" smtClean="0"/>
              <a:t>질의문은</a:t>
            </a:r>
            <a:r>
              <a:rPr lang="ko-KR" altLang="en-US" dirty="0" smtClean="0"/>
              <a:t> 비교 연산자 사용 불가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185378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/>
              <a:t>데이터 검색 </a:t>
            </a:r>
            <a:r>
              <a:rPr lang="en-US" altLang="ko-KR" dirty="0"/>
              <a:t>: SELECT </a:t>
            </a:r>
            <a:r>
              <a:rPr lang="ko-KR" altLang="en-US" dirty="0"/>
              <a:t>문</a:t>
            </a:r>
            <a:endParaRPr lang="en-US" altLang="ko-KR" dirty="0"/>
          </a:p>
          <a:p>
            <a:pPr lvl="1">
              <a:lnSpc>
                <a:spcPct val="150000"/>
              </a:lnSpc>
            </a:pPr>
            <a:r>
              <a:rPr lang="ko-KR" altLang="en-US" dirty="0"/>
              <a:t>부속 </a:t>
            </a:r>
            <a:r>
              <a:rPr lang="ko-KR" altLang="en-US" dirty="0" err="1"/>
              <a:t>질의문을</a:t>
            </a:r>
            <a:r>
              <a:rPr lang="ko-KR" altLang="en-US" dirty="0"/>
              <a:t> 이용한 검색</a:t>
            </a:r>
            <a:endParaRPr lang="en-US" altLang="ko-KR" dirty="0"/>
          </a:p>
          <a:p>
            <a:endParaRPr lang="ko-KR" altLang="en-US" dirty="0"/>
          </a:p>
        </p:txBody>
      </p:sp>
      <p:graphicFrame>
        <p:nvGraphicFramePr>
          <p:cNvPr id="4" name="내용 개체 틀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23143022"/>
              </p:ext>
            </p:extLst>
          </p:nvPr>
        </p:nvGraphicFramePr>
        <p:xfrm>
          <a:off x="519144" y="2599866"/>
          <a:ext cx="7788271" cy="3709454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577581"/>
                <a:gridCol w="6210690"/>
              </a:tblGrid>
              <a:tr h="470378"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600" dirty="0" smtClean="0"/>
                        <a:t>연산자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600" dirty="0" smtClean="0"/>
                        <a:t>설명</a:t>
                      </a:r>
                      <a:endParaRPr lang="ko-KR" altLang="en-US" sz="1600" dirty="0"/>
                    </a:p>
                  </a:txBody>
                  <a:tcPr anchor="ctr"/>
                </a:tc>
              </a:tr>
              <a:tr h="426814"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en-US" altLang="ko-KR" sz="1400" dirty="0" smtClean="0"/>
                        <a:t>IN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400" dirty="0" smtClean="0"/>
                        <a:t>부속 질의문의 결과 값 중 일치하는 것이 있으면 검색 조건이 참</a:t>
                      </a:r>
                      <a:endParaRPr lang="en-US" altLang="ko-KR" sz="1400" dirty="0" smtClean="0"/>
                    </a:p>
                  </a:txBody>
                  <a:tcPr anchor="ctr"/>
                </a:tc>
              </a:tr>
              <a:tr h="42681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NOT IN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부족 질의문의 결과 값 중 일치하는 것이 없으면 검색 조건이 참</a:t>
                      </a:r>
                      <a:endParaRPr lang="en-US" altLang="ko-KR" sz="1400" dirty="0" smtClean="0"/>
                    </a:p>
                  </a:txBody>
                  <a:tcPr anchor="ctr"/>
                </a:tc>
              </a:tr>
              <a:tr h="42681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EXISTS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부족 질의문의 결과 값이 하나라도 존재하면 검색 조건이 참</a:t>
                      </a:r>
                    </a:p>
                  </a:txBody>
                  <a:tcPr anchor="ctr"/>
                </a:tc>
              </a:tr>
              <a:tr h="42681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NOT EXISTS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부족 질의문의 결과 값이 하나도 존재하지 않으면 검색 조건이 참</a:t>
                      </a:r>
                    </a:p>
                  </a:txBody>
                  <a:tcPr anchor="ctr"/>
                </a:tc>
              </a:tr>
              <a:tr h="7659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ALL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부족 질의문의 결과 값 모두와 비교한 결과가 참이면 검색 조건을 만족</a:t>
                      </a:r>
                      <a:endParaRPr lang="en-US" altLang="ko-KR" sz="1400" dirty="0" smtClean="0"/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(</a:t>
                      </a:r>
                      <a:r>
                        <a:rPr lang="ko-KR" altLang="en-US" sz="1400" dirty="0" smtClean="0"/>
                        <a:t>비교 연산자와 함께 사용</a:t>
                      </a:r>
                      <a:r>
                        <a:rPr lang="en-US" altLang="ko-KR" sz="1400" dirty="0" smtClean="0"/>
                        <a:t>)</a:t>
                      </a:r>
                      <a:endParaRPr lang="ko-KR" altLang="en-US" sz="1400" dirty="0"/>
                    </a:p>
                  </a:txBody>
                  <a:tcPr anchor="ctr"/>
                </a:tc>
              </a:tr>
              <a:tr h="7659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/>
                        <a:t>ANY </a:t>
                      </a:r>
                      <a:r>
                        <a:rPr lang="ko-KR" altLang="en-US" sz="1400" dirty="0" smtClean="0"/>
                        <a:t>또는 </a:t>
                      </a:r>
                      <a:r>
                        <a:rPr lang="en-US" altLang="ko-KR" sz="1400" dirty="0" smtClean="0"/>
                        <a:t>SOME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부족 질의문의 결과 값 중 하나라도 비교한 결과가 참이면 검색 조건을 만족</a:t>
                      </a:r>
                      <a:r>
                        <a:rPr lang="en-US" altLang="ko-KR" sz="1400" dirty="0" smtClean="0"/>
                        <a:t>(</a:t>
                      </a:r>
                      <a:r>
                        <a:rPr lang="ko-KR" altLang="en-US" sz="1400" dirty="0" smtClean="0"/>
                        <a:t>비교 연산자와 함께 사용</a:t>
                      </a:r>
                      <a:r>
                        <a:rPr lang="en-US" altLang="ko-KR" sz="1400" dirty="0" smtClean="0"/>
                        <a:t>)</a:t>
                      </a:r>
                      <a:endParaRPr lang="ko-KR" altLang="en-US" sz="1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직사각형 4"/>
          <p:cNvSpPr/>
          <p:nvPr/>
        </p:nvSpPr>
        <p:spPr>
          <a:xfrm>
            <a:off x="434418" y="2112139"/>
            <a:ext cx="476765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600" dirty="0"/>
              <a:t>표 </a:t>
            </a:r>
            <a:r>
              <a:rPr lang="en-US" altLang="ko-KR" sz="1600" dirty="0" smtClean="0"/>
              <a:t>7</a:t>
            </a:r>
            <a:r>
              <a:rPr lang="ko-KR" altLang="en-US" sz="1600" dirty="0" smtClean="0"/>
              <a:t>-</a:t>
            </a:r>
            <a:r>
              <a:rPr lang="en-US" altLang="ko-KR" sz="1600" dirty="0" smtClean="0"/>
              <a:t>7</a:t>
            </a:r>
            <a:r>
              <a:rPr lang="ko-KR" altLang="en-US" sz="1600" dirty="0" smtClean="0"/>
              <a:t> 다중 행 부속 </a:t>
            </a:r>
            <a:r>
              <a:rPr lang="ko-KR" altLang="en-US" sz="1600" dirty="0" err="1" smtClean="0"/>
              <a:t>질의문에</a:t>
            </a:r>
            <a:r>
              <a:rPr lang="ko-KR" altLang="en-US" sz="1600" dirty="0" smtClean="0"/>
              <a:t> 사용 가능한 연산자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652527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476545" y="2078850"/>
            <a:ext cx="8460939" cy="708977"/>
            <a:chOff x="521551" y="1665524"/>
            <a:chExt cx="7232739" cy="708977"/>
          </a:xfrm>
        </p:grpSpPr>
        <p:sp>
          <p:nvSpPr>
            <p:cNvPr id="4" name="모서리가 둥근 직사각형 3"/>
            <p:cNvSpPr/>
            <p:nvPr/>
          </p:nvSpPr>
          <p:spPr>
            <a:xfrm>
              <a:off x="521551" y="1710529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7-39</a:t>
              </a:r>
              <a:endParaRPr lang="ko-KR" altLang="en-US" sz="14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71702" y="1665524"/>
              <a:ext cx="5882588" cy="7089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판매 데이터베이스에서 </a:t>
              </a:r>
              <a:r>
                <a:rPr lang="ko-KR" altLang="en-US" sz="1600" dirty="0" err="1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달콤비스켓과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같은 제조업체에서 제조한 제품의 제품명과 단가를 </a:t>
              </a: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검색해보자</a:t>
              </a:r>
              <a:r>
                <a:rPr lang="en-US" altLang="ko-KR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</p:grpSp>
      <p:pic>
        <p:nvPicPr>
          <p:cNvPr id="5" name="내용 개체 틀 4"/>
          <p:cNvPicPr>
            <a:picLocks noGrp="1" noChangeAspect="1"/>
          </p:cNvPicPr>
          <p:nvPr>
            <p:ph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4" t="30166" r="36162" b="2457"/>
          <a:stretch/>
        </p:blipFill>
        <p:spPr>
          <a:xfrm>
            <a:off x="71499" y="3158970"/>
            <a:ext cx="5425225" cy="3317907"/>
          </a:xfrm>
        </p:spPr>
      </p:pic>
      <p:sp>
        <p:nvSpPr>
          <p:cNvPr id="7" name="내용 개체 틀 2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데이터 검색 </a:t>
            </a:r>
            <a:r>
              <a:rPr lang="en-US" altLang="ko-KR" dirty="0" smtClean="0"/>
              <a:t>: SELECT </a:t>
            </a:r>
            <a:r>
              <a:rPr lang="ko-KR" altLang="en-US" dirty="0" smtClean="0"/>
              <a:t>문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부속 </a:t>
            </a:r>
            <a:r>
              <a:rPr lang="ko-KR" altLang="en-US" dirty="0" err="1" smtClean="0"/>
              <a:t>질의문을</a:t>
            </a:r>
            <a:r>
              <a:rPr lang="ko-KR" altLang="en-US" dirty="0" smtClean="0"/>
              <a:t> 이용한 검색</a:t>
            </a:r>
            <a:endParaRPr lang="en-US" altLang="ko-KR" dirty="0" smtClean="0"/>
          </a:p>
        </p:txBody>
      </p:sp>
      <p:sp>
        <p:nvSpPr>
          <p:cNvPr id="8" name="모서리가 둥근 사각형 설명선 7"/>
          <p:cNvSpPr/>
          <p:nvPr/>
        </p:nvSpPr>
        <p:spPr>
          <a:xfrm>
            <a:off x="3401870" y="5364215"/>
            <a:ext cx="5382089" cy="1205667"/>
          </a:xfrm>
          <a:prstGeom prst="wedgeRoundRectCallout">
            <a:avLst>
              <a:gd name="adj1" fmla="val -27396"/>
              <a:gd name="adj2" fmla="val -74786"/>
              <a:gd name="adj3" fmla="val 16667"/>
            </a:avLst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en-US" altLang="ko-KR" sz="1600" dirty="0" smtClean="0">
                <a:solidFill>
                  <a:schemeClr val="tx1"/>
                </a:solidFill>
              </a:rPr>
              <a:t>‘</a:t>
            </a:r>
            <a:r>
              <a:rPr lang="ko-KR" altLang="en-US" sz="1600" dirty="0" err="1" smtClean="0">
                <a:solidFill>
                  <a:schemeClr val="tx1"/>
                </a:solidFill>
              </a:rPr>
              <a:t>달콤비스켓</a:t>
            </a:r>
            <a:r>
              <a:rPr lang="en-US" altLang="ko-KR" sz="1600" dirty="0" smtClean="0">
                <a:solidFill>
                  <a:schemeClr val="tx1"/>
                </a:solidFill>
              </a:rPr>
              <a:t>’</a:t>
            </a:r>
            <a:r>
              <a:rPr lang="ko-KR" altLang="en-US" sz="1600" dirty="0" smtClean="0">
                <a:solidFill>
                  <a:schemeClr val="tx1"/>
                </a:solidFill>
              </a:rPr>
              <a:t>의 제조업체는 </a:t>
            </a:r>
            <a:r>
              <a:rPr lang="en-US" altLang="ko-KR" sz="1600" dirty="0" smtClean="0">
                <a:solidFill>
                  <a:schemeClr val="tx1"/>
                </a:solidFill>
              </a:rPr>
              <a:t>‘</a:t>
            </a:r>
            <a:r>
              <a:rPr lang="ko-KR" altLang="en-US" sz="1600" dirty="0" err="1" smtClean="0">
                <a:solidFill>
                  <a:schemeClr val="tx1"/>
                </a:solidFill>
              </a:rPr>
              <a:t>한빛제과</a:t>
            </a:r>
            <a:r>
              <a:rPr lang="en-US" altLang="ko-KR" sz="1600" dirty="0" smtClean="0">
                <a:solidFill>
                  <a:schemeClr val="tx1"/>
                </a:solidFill>
              </a:rPr>
              <a:t>’</a:t>
            </a:r>
            <a:r>
              <a:rPr lang="ko-KR" altLang="en-US" sz="1600" dirty="0" smtClean="0">
                <a:solidFill>
                  <a:schemeClr val="tx1"/>
                </a:solidFill>
              </a:rPr>
              <a:t>밖에 없기 때문에 </a:t>
            </a:r>
            <a:r>
              <a:rPr lang="en-US" altLang="ko-KR" sz="1600" dirty="0" smtClean="0">
                <a:solidFill>
                  <a:schemeClr val="tx1"/>
                </a:solidFill>
              </a:rPr>
              <a:t/>
            </a:r>
            <a:br>
              <a:rPr lang="en-US" altLang="ko-KR" sz="1600" dirty="0" smtClean="0">
                <a:solidFill>
                  <a:schemeClr val="tx1"/>
                </a:solidFill>
              </a:rPr>
            </a:br>
            <a:r>
              <a:rPr lang="ko-KR" altLang="en-US" sz="1600" dirty="0" smtClean="0">
                <a:solidFill>
                  <a:schemeClr val="tx1"/>
                </a:solidFill>
              </a:rPr>
              <a:t>단일 행 부속 </a:t>
            </a:r>
            <a:r>
              <a:rPr lang="ko-KR" altLang="en-US" sz="1600" dirty="0" err="1" smtClean="0">
                <a:solidFill>
                  <a:schemeClr val="tx1"/>
                </a:solidFill>
              </a:rPr>
              <a:t>질의문</a:t>
            </a:r>
            <a:endParaRPr lang="en-US" altLang="ko-KR" sz="1600" dirty="0">
              <a:solidFill>
                <a:schemeClr val="tx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en-US" altLang="ko-KR" sz="1600" dirty="0" smtClean="0">
                <a:solidFill>
                  <a:schemeClr val="tx1"/>
                </a:solidFill>
              </a:rPr>
              <a:t>(</a:t>
            </a:r>
            <a:r>
              <a:rPr lang="ko-KR" altLang="en-US" sz="1600" dirty="0" smtClean="0">
                <a:solidFill>
                  <a:schemeClr val="tx1"/>
                </a:solidFill>
              </a:rPr>
              <a:t>비교 연산자 </a:t>
            </a:r>
            <a:r>
              <a:rPr lang="en-US" altLang="ko-KR" sz="1600" dirty="0" smtClean="0">
                <a:solidFill>
                  <a:srgbClr val="FF0000"/>
                </a:solidFill>
              </a:rPr>
              <a:t>=</a:t>
            </a:r>
            <a:r>
              <a:rPr lang="ko-KR" altLang="en-US" sz="1600" dirty="0" smtClean="0">
                <a:solidFill>
                  <a:schemeClr val="tx1"/>
                </a:solidFill>
              </a:rPr>
              <a:t>를 이용</a:t>
            </a:r>
            <a:r>
              <a:rPr lang="en-US" altLang="ko-KR" sz="1600" dirty="0" smtClean="0">
                <a:solidFill>
                  <a:schemeClr val="tx1"/>
                </a:solidFill>
              </a:rPr>
              <a:t>)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6058" y="3770996"/>
            <a:ext cx="2857587" cy="1098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오른쪽 화살표 2"/>
          <p:cNvSpPr/>
          <p:nvPr/>
        </p:nvSpPr>
        <p:spPr>
          <a:xfrm>
            <a:off x="5541729" y="3419978"/>
            <a:ext cx="515435" cy="1800200"/>
          </a:xfrm>
          <a:prstGeom prst="rightArrow">
            <a:avLst>
              <a:gd name="adj1" fmla="val 50000"/>
              <a:gd name="adj2" fmla="val 45205"/>
            </a:avLst>
          </a:prstGeom>
          <a:solidFill>
            <a:srgbClr val="66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1" name="직선 화살표 연결선 10"/>
          <p:cNvCxnSpPr/>
          <p:nvPr/>
        </p:nvCxnSpPr>
        <p:spPr>
          <a:xfrm flipH="1">
            <a:off x="4076945" y="3419978"/>
            <a:ext cx="315035" cy="40460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829337" y="3068960"/>
            <a:ext cx="12827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dirty="0" smtClean="0">
                <a:solidFill>
                  <a:srgbClr val="FF0000"/>
                </a:solidFill>
              </a:rPr>
              <a:t>부속 </a:t>
            </a:r>
            <a:r>
              <a:rPr lang="ko-KR" altLang="en-US" sz="1600" dirty="0" err="1" smtClean="0">
                <a:solidFill>
                  <a:srgbClr val="FF0000"/>
                </a:solidFill>
              </a:rPr>
              <a:t>질의문</a:t>
            </a:r>
            <a:endParaRPr lang="ko-KR" altLang="en-US" sz="1600" dirty="0">
              <a:solidFill>
                <a:srgbClr val="FF0000"/>
              </a:solidFill>
            </a:endParaRPr>
          </a:p>
        </p:txBody>
      </p:sp>
      <p:cxnSp>
        <p:nvCxnSpPr>
          <p:cNvPr id="14" name="직선 화살표 연결선 13"/>
          <p:cNvCxnSpPr/>
          <p:nvPr/>
        </p:nvCxnSpPr>
        <p:spPr>
          <a:xfrm>
            <a:off x="1266255" y="2978950"/>
            <a:ext cx="200401" cy="30429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88977" y="2595391"/>
            <a:ext cx="12827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dirty="0" smtClean="0">
                <a:solidFill>
                  <a:srgbClr val="FF0000"/>
                </a:solidFill>
              </a:rPr>
              <a:t>상위 </a:t>
            </a:r>
            <a:r>
              <a:rPr lang="ko-KR" altLang="en-US" sz="1600" dirty="0" err="1" smtClean="0">
                <a:solidFill>
                  <a:srgbClr val="FF0000"/>
                </a:solidFill>
              </a:rPr>
              <a:t>질의문</a:t>
            </a:r>
            <a:endParaRPr lang="ko-KR" alt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5519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341530" y="2366655"/>
            <a:ext cx="8640960" cy="350237"/>
            <a:chOff x="367662" y="1673805"/>
            <a:chExt cx="7386628" cy="350237"/>
          </a:xfrm>
        </p:grpSpPr>
        <p:sp>
          <p:nvSpPr>
            <p:cNvPr id="4" name="모서리가 둥근 직사각형 3"/>
            <p:cNvSpPr/>
            <p:nvPr/>
          </p:nvSpPr>
          <p:spPr>
            <a:xfrm>
              <a:off x="367662" y="1673805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7-40</a:t>
              </a:r>
              <a:endParaRPr lang="ko-KR" altLang="en-US" sz="14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733637" y="1685488"/>
              <a:ext cx="602065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판매 데이터베이스에서 적립금이 가장 많은 고객의 고객이름과 적립금을 검색해보자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</p:grpSp>
      <p:pic>
        <p:nvPicPr>
          <p:cNvPr id="7" name="내용 개체 틀 6"/>
          <p:cNvPicPr>
            <a:picLocks noGrp="1" noChangeAspect="1"/>
          </p:cNvPicPr>
          <p:nvPr>
            <p:ph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4" t="42674" r="42107" b="-388"/>
          <a:stretch/>
        </p:blipFill>
        <p:spPr>
          <a:xfrm>
            <a:off x="71500" y="2978950"/>
            <a:ext cx="5553978" cy="1575174"/>
          </a:xfrm>
        </p:spPr>
      </p:pic>
      <p:sp>
        <p:nvSpPr>
          <p:cNvPr id="8" name="내용 개체 틀 2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데이터 검색 </a:t>
            </a:r>
            <a:r>
              <a:rPr lang="en-US" altLang="ko-KR" dirty="0" smtClean="0"/>
              <a:t>: SELECT </a:t>
            </a:r>
            <a:r>
              <a:rPr lang="ko-KR" altLang="en-US" dirty="0" smtClean="0"/>
              <a:t>문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부속 </a:t>
            </a:r>
            <a:r>
              <a:rPr lang="ko-KR" altLang="en-US" dirty="0" err="1" smtClean="0"/>
              <a:t>질의문을</a:t>
            </a:r>
            <a:r>
              <a:rPr lang="ko-KR" altLang="en-US" dirty="0" smtClean="0"/>
              <a:t> 이용한 검색</a:t>
            </a:r>
            <a:endParaRPr lang="en-US" altLang="ko-KR" dirty="0" smtClean="0"/>
          </a:p>
        </p:txBody>
      </p:sp>
      <p:pic>
        <p:nvPicPr>
          <p:cNvPr id="9" name="내용 개체 틀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56" t="44611" b="13185"/>
          <a:stretch/>
        </p:blipFill>
        <p:spPr>
          <a:xfrm>
            <a:off x="74076" y="4824155"/>
            <a:ext cx="4325552" cy="1279918"/>
          </a:xfrm>
          <a:prstGeom prst="rect">
            <a:avLst/>
          </a:prstGeom>
        </p:spPr>
      </p:pic>
      <p:sp>
        <p:nvSpPr>
          <p:cNvPr id="11" name="오른쪽 화살표 10"/>
          <p:cNvSpPr/>
          <p:nvPr/>
        </p:nvSpPr>
        <p:spPr>
          <a:xfrm>
            <a:off x="5541730" y="3248980"/>
            <a:ext cx="515435" cy="1800200"/>
          </a:xfrm>
          <a:prstGeom prst="rightArrow">
            <a:avLst>
              <a:gd name="adj1" fmla="val 50000"/>
              <a:gd name="adj2" fmla="val 45205"/>
            </a:avLst>
          </a:prstGeom>
          <a:solidFill>
            <a:srgbClr val="66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2169" y="3474005"/>
            <a:ext cx="2730303" cy="1170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모서리가 둥근 사각형 설명선 11"/>
          <p:cNvSpPr/>
          <p:nvPr/>
        </p:nvSpPr>
        <p:spPr>
          <a:xfrm>
            <a:off x="4121951" y="5364215"/>
            <a:ext cx="4887034" cy="1205667"/>
          </a:xfrm>
          <a:prstGeom prst="wedgeRoundRectCallout">
            <a:avLst>
              <a:gd name="adj1" fmla="val -27396"/>
              <a:gd name="adj2" fmla="val -74786"/>
              <a:gd name="adj3" fmla="val 16667"/>
            </a:avLst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ko-KR" altLang="en-US" sz="1600" dirty="0" smtClean="0">
                <a:solidFill>
                  <a:schemeClr val="tx1"/>
                </a:solidFill>
              </a:rPr>
              <a:t>최대 적립금은 단일 값이므로 단일 행 부속 </a:t>
            </a:r>
            <a:r>
              <a:rPr lang="ko-KR" altLang="en-US" sz="1600" dirty="0" err="1" smtClean="0">
                <a:solidFill>
                  <a:schemeClr val="tx1"/>
                </a:solidFill>
              </a:rPr>
              <a:t>질의문</a:t>
            </a:r>
            <a:endParaRPr lang="en-US" altLang="ko-KR" sz="1600" dirty="0" smtClean="0">
              <a:solidFill>
                <a:schemeClr val="tx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en-US" altLang="ko-KR" sz="1600" dirty="0" smtClean="0">
                <a:solidFill>
                  <a:schemeClr val="tx1"/>
                </a:solidFill>
              </a:rPr>
              <a:t>(</a:t>
            </a:r>
            <a:r>
              <a:rPr lang="ko-KR" altLang="en-US" sz="1600" dirty="0" smtClean="0">
                <a:solidFill>
                  <a:schemeClr val="tx1"/>
                </a:solidFill>
              </a:rPr>
              <a:t>비교 연산자 </a:t>
            </a:r>
            <a:r>
              <a:rPr lang="en-US" altLang="ko-KR" sz="1600" dirty="0" smtClean="0">
                <a:solidFill>
                  <a:srgbClr val="FF0000"/>
                </a:solidFill>
              </a:rPr>
              <a:t>=</a:t>
            </a:r>
            <a:r>
              <a:rPr lang="ko-KR" altLang="en-US" sz="1600" dirty="0" smtClean="0">
                <a:solidFill>
                  <a:schemeClr val="tx1"/>
                </a:solidFill>
              </a:rPr>
              <a:t>를 이용</a:t>
            </a:r>
            <a:r>
              <a:rPr lang="en-US" altLang="ko-KR" sz="1600" dirty="0" smtClean="0">
                <a:solidFill>
                  <a:schemeClr val="tx1"/>
                </a:solidFill>
              </a:rPr>
              <a:t>)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81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521551" y="2179963"/>
            <a:ext cx="8460939" cy="708977"/>
            <a:chOff x="521551" y="1639903"/>
            <a:chExt cx="7232739" cy="708977"/>
          </a:xfrm>
        </p:grpSpPr>
        <p:sp>
          <p:nvSpPr>
            <p:cNvPr id="4" name="모서리가 둥근 직사각형 3"/>
            <p:cNvSpPr/>
            <p:nvPr/>
          </p:nvSpPr>
          <p:spPr>
            <a:xfrm>
              <a:off x="521551" y="1673805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7-41</a:t>
              </a:r>
              <a:endParaRPr lang="ko-KR" altLang="en-US" sz="14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71702" y="1639903"/>
              <a:ext cx="5882588" cy="7089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판매 데이터베이스에서 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banana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고객이 주문한 제품의 제품명과 제조업체를 </a:t>
              </a:r>
              <a:r>
                <a:rPr lang="en-US" altLang="ko-KR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/>
              </a:r>
              <a:br>
                <a:rPr lang="en-US" altLang="ko-KR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</a:b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검색해보자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</p:grpSp>
      <p:pic>
        <p:nvPicPr>
          <p:cNvPr id="5" name="내용 개체 틀 4"/>
          <p:cNvPicPr>
            <a:picLocks noGrp="1" noChangeAspect="1"/>
          </p:cNvPicPr>
          <p:nvPr>
            <p:ph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9" t="26324" r="38744" b="1972"/>
          <a:stretch/>
        </p:blipFill>
        <p:spPr>
          <a:xfrm>
            <a:off x="161510" y="3158970"/>
            <a:ext cx="5020180" cy="3092789"/>
          </a:xfrm>
        </p:spPr>
      </p:pic>
      <p:sp>
        <p:nvSpPr>
          <p:cNvPr id="7" name="내용 개체 틀 2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데이터 검색 </a:t>
            </a:r>
            <a:r>
              <a:rPr lang="en-US" altLang="ko-KR" dirty="0" smtClean="0"/>
              <a:t>: SELECT </a:t>
            </a:r>
            <a:r>
              <a:rPr lang="ko-KR" altLang="en-US" dirty="0" smtClean="0"/>
              <a:t>문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부속 </a:t>
            </a:r>
            <a:r>
              <a:rPr lang="ko-KR" altLang="en-US" dirty="0" err="1" smtClean="0"/>
              <a:t>질의문을</a:t>
            </a:r>
            <a:r>
              <a:rPr lang="ko-KR" altLang="en-US" dirty="0" smtClean="0"/>
              <a:t> 이용한 검색</a:t>
            </a:r>
            <a:endParaRPr lang="en-US" altLang="ko-KR" dirty="0" smtClean="0"/>
          </a:p>
        </p:txBody>
      </p:sp>
      <p:sp>
        <p:nvSpPr>
          <p:cNvPr id="8" name="오른쪽 화살표 7"/>
          <p:cNvSpPr/>
          <p:nvPr/>
        </p:nvSpPr>
        <p:spPr>
          <a:xfrm>
            <a:off x="5067055" y="3113965"/>
            <a:ext cx="515435" cy="1800200"/>
          </a:xfrm>
          <a:prstGeom prst="rightArrow">
            <a:avLst>
              <a:gd name="adj1" fmla="val 50000"/>
              <a:gd name="adj2" fmla="val 45205"/>
            </a:avLst>
          </a:prstGeom>
          <a:solidFill>
            <a:srgbClr val="66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622350"/>
            <a:ext cx="3402535" cy="992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모서리가 둥근 사각형 설명선 10"/>
          <p:cNvSpPr/>
          <p:nvPr/>
        </p:nvSpPr>
        <p:spPr>
          <a:xfrm>
            <a:off x="3761910" y="5373683"/>
            <a:ext cx="4887034" cy="1205667"/>
          </a:xfrm>
          <a:prstGeom prst="wedgeRoundRectCallout">
            <a:avLst>
              <a:gd name="adj1" fmla="val -27396"/>
              <a:gd name="adj2" fmla="val -74786"/>
              <a:gd name="adj3" fmla="val 16667"/>
            </a:avLst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en-US" altLang="ko-KR" sz="1600" dirty="0" smtClean="0">
                <a:solidFill>
                  <a:schemeClr val="tx1"/>
                </a:solidFill>
              </a:rPr>
              <a:t>‘banana’ </a:t>
            </a:r>
            <a:r>
              <a:rPr lang="ko-KR" altLang="en-US" sz="1600" dirty="0" smtClean="0">
                <a:solidFill>
                  <a:schemeClr val="tx1"/>
                </a:solidFill>
              </a:rPr>
              <a:t>고객이 주문한 제품은 여러 개이므로 </a:t>
            </a:r>
            <a:r>
              <a:rPr lang="en-US" altLang="ko-KR" sz="1600" dirty="0" smtClean="0">
                <a:solidFill>
                  <a:schemeClr val="tx1"/>
                </a:solidFill>
              </a:rPr>
              <a:t/>
            </a:r>
            <a:br>
              <a:rPr lang="en-US" altLang="ko-KR" sz="1600" dirty="0" smtClean="0">
                <a:solidFill>
                  <a:schemeClr val="tx1"/>
                </a:solidFill>
              </a:rPr>
            </a:br>
            <a:r>
              <a:rPr lang="ko-KR" altLang="en-US" sz="1600" dirty="0" smtClean="0">
                <a:solidFill>
                  <a:schemeClr val="tx1"/>
                </a:solidFill>
              </a:rPr>
              <a:t>다중 행 부속 </a:t>
            </a:r>
            <a:r>
              <a:rPr lang="ko-KR" altLang="en-US" sz="1600" dirty="0" err="1" smtClean="0">
                <a:solidFill>
                  <a:schemeClr val="tx1"/>
                </a:solidFill>
              </a:rPr>
              <a:t>질의문</a:t>
            </a:r>
            <a:endParaRPr lang="en-US" altLang="ko-KR" sz="1600" dirty="0" smtClean="0">
              <a:solidFill>
                <a:schemeClr val="tx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en-US" altLang="ko-KR" sz="1600" dirty="0" smtClean="0">
                <a:solidFill>
                  <a:schemeClr val="tx1"/>
                </a:solidFill>
              </a:rPr>
              <a:t>(</a:t>
            </a:r>
            <a:r>
              <a:rPr lang="en-US" altLang="ko-KR" sz="1600" dirty="0" smtClean="0">
                <a:solidFill>
                  <a:srgbClr val="FF0000"/>
                </a:solidFill>
              </a:rPr>
              <a:t>IN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연산자를 이용</a:t>
            </a:r>
            <a:r>
              <a:rPr lang="en-US" altLang="ko-KR" sz="1600" dirty="0" smtClean="0">
                <a:solidFill>
                  <a:schemeClr val="tx1"/>
                </a:solidFill>
              </a:rPr>
              <a:t>)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0462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360041" y="2201437"/>
            <a:ext cx="8622449" cy="732508"/>
            <a:chOff x="521551" y="1616372"/>
            <a:chExt cx="7370804" cy="732508"/>
          </a:xfrm>
        </p:grpSpPr>
        <p:sp>
          <p:nvSpPr>
            <p:cNvPr id="4" name="모서리가 둥근 직사각형 3"/>
            <p:cNvSpPr/>
            <p:nvPr/>
          </p:nvSpPr>
          <p:spPr>
            <a:xfrm>
              <a:off x="521551" y="1673805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7-42</a:t>
              </a:r>
              <a:endParaRPr lang="ko-KR" altLang="en-US" sz="14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71702" y="1616372"/>
              <a:ext cx="6020653" cy="7325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판매 데이터베이스에서 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banana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고객이 주문하지 않은 제품의 제품명과 제조업체를 </a:t>
              </a: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검색해보자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</p:grpSp>
      <p:pic>
        <p:nvPicPr>
          <p:cNvPr id="7" name="내용 개체 틀 6"/>
          <p:cNvPicPr>
            <a:picLocks noGrp="1" noChangeAspect="1"/>
          </p:cNvPicPr>
          <p:nvPr>
            <p:ph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3" t="30903" r="36678" b="181"/>
          <a:stretch/>
        </p:blipFill>
        <p:spPr>
          <a:xfrm>
            <a:off x="1953735" y="3006865"/>
            <a:ext cx="5498585" cy="3617490"/>
          </a:xfrm>
        </p:spPr>
      </p:pic>
      <p:sp>
        <p:nvSpPr>
          <p:cNvPr id="8" name="내용 개체 틀 2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데이터 검색 </a:t>
            </a:r>
            <a:r>
              <a:rPr lang="en-US" altLang="ko-KR" dirty="0" smtClean="0"/>
              <a:t>: SELECT </a:t>
            </a:r>
            <a:r>
              <a:rPr lang="ko-KR" altLang="en-US" dirty="0" smtClean="0"/>
              <a:t>문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부속 </a:t>
            </a:r>
            <a:r>
              <a:rPr lang="ko-KR" altLang="en-US" dirty="0" err="1" smtClean="0"/>
              <a:t>질의문을</a:t>
            </a:r>
            <a:r>
              <a:rPr lang="ko-KR" altLang="en-US" dirty="0" smtClean="0"/>
              <a:t> 이용한 검색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2233637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521551" y="2258090"/>
            <a:ext cx="8460939" cy="732508"/>
            <a:chOff x="521551" y="1628801"/>
            <a:chExt cx="7232739" cy="732508"/>
          </a:xfrm>
        </p:grpSpPr>
        <p:sp>
          <p:nvSpPr>
            <p:cNvPr id="4" name="모서리가 둥근 직사각형 3"/>
            <p:cNvSpPr/>
            <p:nvPr/>
          </p:nvSpPr>
          <p:spPr>
            <a:xfrm>
              <a:off x="521551" y="1673805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7-43</a:t>
              </a:r>
              <a:endParaRPr lang="ko-KR" altLang="en-US" sz="14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71702" y="1628801"/>
              <a:ext cx="5882588" cy="7325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판매 데이터베이스에서 대한식품이 제조한 모든 제품의 단가보다 비싼 제품의 </a:t>
              </a:r>
              <a:r>
                <a:rPr lang="en-US" altLang="ko-KR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/>
              </a:r>
              <a:br>
                <a:rPr lang="en-US" altLang="ko-KR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</a:b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제품명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단가</a:t>
              </a:r>
              <a:r>
                <a:rPr lang="en-US" altLang="ko-KR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</a:t>
              </a: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제조업체를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검색해보자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</p:grpSp>
      <p:pic>
        <p:nvPicPr>
          <p:cNvPr id="5" name="내용 개체 틀 4"/>
          <p:cNvPicPr>
            <a:picLocks noGrp="1" noChangeAspect="1"/>
          </p:cNvPicPr>
          <p:nvPr>
            <p:ph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8" t="37282" r="41326" b="111"/>
          <a:stretch/>
        </p:blipFill>
        <p:spPr>
          <a:xfrm>
            <a:off x="1616388" y="3068959"/>
            <a:ext cx="5839786" cy="3195356"/>
          </a:xfrm>
        </p:spPr>
      </p:pic>
      <p:sp>
        <p:nvSpPr>
          <p:cNvPr id="7" name="내용 개체 틀 2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데이터 검색 </a:t>
            </a:r>
            <a:r>
              <a:rPr lang="en-US" altLang="ko-KR" dirty="0" smtClean="0"/>
              <a:t>: SELECT </a:t>
            </a:r>
            <a:r>
              <a:rPr lang="ko-KR" altLang="en-US" dirty="0" smtClean="0"/>
              <a:t>문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부속 </a:t>
            </a:r>
            <a:r>
              <a:rPr lang="ko-KR" altLang="en-US" dirty="0" err="1" smtClean="0"/>
              <a:t>질의문을</a:t>
            </a:r>
            <a:r>
              <a:rPr lang="ko-KR" altLang="en-US" dirty="0" smtClean="0"/>
              <a:t> 이용한 검색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1654725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386535" y="2303875"/>
            <a:ext cx="8460939" cy="720660"/>
            <a:chOff x="521551" y="1673805"/>
            <a:chExt cx="7232739" cy="720660"/>
          </a:xfrm>
        </p:grpSpPr>
        <p:sp>
          <p:nvSpPr>
            <p:cNvPr id="4" name="모서리가 둥근 직사각형 3"/>
            <p:cNvSpPr/>
            <p:nvPr/>
          </p:nvSpPr>
          <p:spPr>
            <a:xfrm>
              <a:off x="521551" y="1673805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7-44</a:t>
              </a:r>
              <a:endParaRPr lang="ko-KR" altLang="en-US" sz="14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71702" y="1685488"/>
              <a:ext cx="5882588" cy="7089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판매 데이터베이스에서 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2013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년 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3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월 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15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일에 제품을 주문한 고객의 고객이름을 </a:t>
              </a:r>
              <a:r>
                <a:rPr lang="en-US" altLang="ko-KR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/>
              </a:r>
              <a:br>
                <a:rPr lang="en-US" altLang="ko-KR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</a:b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검색해보자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</p:grpSp>
      <p:pic>
        <p:nvPicPr>
          <p:cNvPr id="7" name="내용 개체 틀 6"/>
          <p:cNvPicPr>
            <a:picLocks noGrp="1" noChangeAspect="1"/>
          </p:cNvPicPr>
          <p:nvPr>
            <p:ph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6" t="27117" r="27897" b="4602"/>
          <a:stretch/>
        </p:blipFill>
        <p:spPr>
          <a:xfrm>
            <a:off x="1511660" y="3293985"/>
            <a:ext cx="6259941" cy="3154234"/>
          </a:xfrm>
        </p:spPr>
      </p:pic>
      <p:sp>
        <p:nvSpPr>
          <p:cNvPr id="8" name="내용 개체 틀 2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데이터 검색 </a:t>
            </a:r>
            <a:r>
              <a:rPr lang="en-US" altLang="ko-KR" dirty="0" smtClean="0"/>
              <a:t>: SELECT </a:t>
            </a:r>
            <a:r>
              <a:rPr lang="ko-KR" altLang="en-US" dirty="0" smtClean="0"/>
              <a:t>문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부속 </a:t>
            </a:r>
            <a:r>
              <a:rPr lang="ko-KR" altLang="en-US" dirty="0" err="1" smtClean="0"/>
              <a:t>질의문을</a:t>
            </a:r>
            <a:r>
              <a:rPr lang="ko-KR" altLang="en-US" dirty="0" smtClean="0"/>
              <a:t> 이용한 검색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924596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521551" y="2201437"/>
            <a:ext cx="8460939" cy="732508"/>
            <a:chOff x="521551" y="1616372"/>
            <a:chExt cx="7232739" cy="732508"/>
          </a:xfrm>
        </p:grpSpPr>
        <p:sp>
          <p:nvSpPr>
            <p:cNvPr id="4" name="모서리가 둥근 직사각형 3"/>
            <p:cNvSpPr/>
            <p:nvPr/>
          </p:nvSpPr>
          <p:spPr>
            <a:xfrm>
              <a:off x="521551" y="1673805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7-45</a:t>
              </a:r>
              <a:endParaRPr lang="ko-KR" altLang="en-US" sz="14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71702" y="1616372"/>
              <a:ext cx="5882588" cy="7325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판매 데이터베이스에서 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2013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년 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3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월 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15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일에 제품을 주문하지 않은 고객의 </a:t>
              </a:r>
              <a:r>
                <a:rPr lang="en-US" altLang="ko-KR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/>
              </a:r>
              <a:br>
                <a:rPr lang="en-US" altLang="ko-KR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</a:b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고객이름을 검색해보자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</p:grpSp>
      <p:pic>
        <p:nvPicPr>
          <p:cNvPr id="5" name="내용 개체 틀 4"/>
          <p:cNvPicPr>
            <a:picLocks noGrp="1" noChangeAspect="1"/>
          </p:cNvPicPr>
          <p:nvPr>
            <p:ph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7" t="27445" r="25376" b="37043"/>
          <a:stretch/>
        </p:blipFill>
        <p:spPr>
          <a:xfrm>
            <a:off x="296525" y="3744035"/>
            <a:ext cx="7845547" cy="2520280"/>
          </a:xfrm>
        </p:spPr>
      </p:pic>
      <p:sp>
        <p:nvSpPr>
          <p:cNvPr id="7" name="내용 개체 틀 2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데이터 검색 </a:t>
            </a:r>
            <a:r>
              <a:rPr lang="en-US" altLang="ko-KR" dirty="0" smtClean="0"/>
              <a:t>: SELECT </a:t>
            </a:r>
            <a:r>
              <a:rPr lang="ko-KR" altLang="en-US" dirty="0" smtClean="0"/>
              <a:t>문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부속 </a:t>
            </a:r>
            <a:r>
              <a:rPr lang="ko-KR" altLang="en-US" dirty="0" err="1" smtClean="0"/>
              <a:t>질의문을</a:t>
            </a:r>
            <a:r>
              <a:rPr lang="ko-KR" altLang="en-US" dirty="0" smtClean="0"/>
              <a:t> 이용한 검색</a:t>
            </a:r>
            <a:endParaRPr lang="en-US" altLang="ko-KR" dirty="0" smtClean="0"/>
          </a:p>
        </p:txBody>
      </p:sp>
      <p:pic>
        <p:nvPicPr>
          <p:cNvPr id="8" name="내용 개체 틀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6" t="63166" r="66637" b="1113"/>
          <a:stretch/>
        </p:blipFill>
        <p:spPr>
          <a:xfrm>
            <a:off x="5544871" y="2741833"/>
            <a:ext cx="3072788" cy="2352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943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03"/>
          <a:stretch/>
        </p:blipFill>
        <p:spPr bwMode="auto">
          <a:xfrm>
            <a:off x="4127507" y="1943835"/>
            <a:ext cx="4719968" cy="207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/>
              <a:t>데이터 검색 </a:t>
            </a:r>
            <a:r>
              <a:rPr lang="en-US" altLang="ko-KR" dirty="0"/>
              <a:t>: SELECT </a:t>
            </a:r>
            <a:r>
              <a:rPr lang="ko-KR" altLang="en-US" dirty="0"/>
              <a:t>문</a:t>
            </a:r>
            <a:endParaRPr lang="en-US" altLang="ko-KR" dirty="0"/>
          </a:p>
          <a:p>
            <a:pPr lvl="1"/>
            <a:r>
              <a:rPr lang="ko-KR" altLang="en-US" dirty="0" smtClean="0"/>
              <a:t>질의 내용은 다양하게 표현 가능하므로  사용자가 자유롭게 선택</a:t>
            </a:r>
            <a:endParaRPr lang="ko-KR" altLang="en-US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515" y="2690192"/>
            <a:ext cx="5881372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6704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01 SQL </a:t>
            </a:r>
            <a:r>
              <a:rPr lang="ko-KR" altLang="en-US" dirty="0"/>
              <a:t>의 소개</a:t>
            </a:r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565" y="1667543"/>
            <a:ext cx="7966580" cy="4866802"/>
          </a:xfrm>
        </p:spPr>
      </p:pic>
      <p:sp>
        <p:nvSpPr>
          <p:cNvPr id="5" name="내용 개체 틀 2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질의에 사용할 판매 데이터베이스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주</a:t>
            </a:r>
            <a:r>
              <a:rPr lang="ko-KR" altLang="en-US" dirty="0"/>
              <a:t>문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릴레이션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4020924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>
          <a:xfrm>
            <a:off x="71500" y="1052735"/>
            <a:ext cx="9073132" cy="5543705"/>
          </a:xfrm>
        </p:spPr>
        <p:txBody>
          <a:bodyPr/>
          <a:lstStyle/>
          <a:p>
            <a:r>
              <a:rPr lang="ko-KR" altLang="en-US" dirty="0" smtClean="0"/>
              <a:t>데이터 삽입 </a:t>
            </a:r>
            <a:r>
              <a:rPr lang="en-US" altLang="ko-KR" dirty="0" smtClean="0"/>
              <a:t>: INSERT </a:t>
            </a:r>
            <a:r>
              <a:rPr lang="ko-KR" altLang="en-US" dirty="0" smtClean="0"/>
              <a:t>문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데이터 직접 삽입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endParaRPr lang="en-US" altLang="ko-KR" dirty="0" smtClean="0"/>
          </a:p>
          <a:p>
            <a:pPr lvl="2">
              <a:lnSpc>
                <a:spcPct val="150000"/>
              </a:lnSpc>
            </a:pPr>
            <a:endParaRPr lang="en-US" altLang="ko-KR" dirty="0" smtClean="0"/>
          </a:p>
          <a:p>
            <a:pPr lvl="2">
              <a:lnSpc>
                <a:spcPct val="150000"/>
              </a:lnSpc>
            </a:pPr>
            <a:endParaRPr lang="en-US" altLang="ko-KR" dirty="0"/>
          </a:p>
          <a:p>
            <a:pPr lvl="2">
              <a:lnSpc>
                <a:spcPct val="150000"/>
              </a:lnSpc>
            </a:pP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en-US" altLang="ko-KR" dirty="0" smtClean="0"/>
              <a:t>INTO </a:t>
            </a:r>
            <a:r>
              <a:rPr lang="ko-KR" altLang="en-US" dirty="0" smtClean="0"/>
              <a:t>키워드와 함께 </a:t>
            </a:r>
            <a:r>
              <a:rPr lang="ko-KR" altLang="en-US" dirty="0" err="1" smtClean="0"/>
              <a:t>투플을</a:t>
            </a:r>
            <a:r>
              <a:rPr lang="ko-KR" altLang="en-US" dirty="0" smtClean="0"/>
              <a:t> 삽입할 테이블의 이름과</a:t>
            </a:r>
            <a:r>
              <a:rPr lang="en-US" altLang="ko-KR" dirty="0" smtClean="0"/>
              <a:t> </a:t>
            </a:r>
            <a:r>
              <a:rPr lang="ko-KR" altLang="en-US" dirty="0" smtClean="0"/>
              <a:t>속성의 이름을 나열</a:t>
            </a:r>
            <a:endParaRPr lang="en-US" altLang="ko-KR" dirty="0"/>
          </a:p>
          <a:p>
            <a:pPr lvl="3">
              <a:lnSpc>
                <a:spcPct val="150000"/>
              </a:lnSpc>
            </a:pPr>
            <a:r>
              <a:rPr lang="ko-KR" altLang="en-US" dirty="0" smtClean="0"/>
              <a:t>속성 리스트를 생략하면 테이블을 정의할 때 지정한 속성의 순서대로 값이 삽입됨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en-US" altLang="ko-KR" dirty="0" smtClean="0"/>
              <a:t>VALUES </a:t>
            </a:r>
            <a:r>
              <a:rPr lang="ko-KR" altLang="en-US" dirty="0" smtClean="0"/>
              <a:t>키워드와 함께 삽입할 속성 값들을 나열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en-US" altLang="ko-KR" dirty="0" smtClean="0"/>
              <a:t>INTO </a:t>
            </a:r>
            <a:r>
              <a:rPr lang="ko-KR" altLang="en-US" dirty="0" smtClean="0"/>
              <a:t>절의 속성 이름과 </a:t>
            </a:r>
            <a:r>
              <a:rPr lang="en-US" altLang="ko-KR" dirty="0" smtClean="0"/>
              <a:t>VALUES </a:t>
            </a:r>
            <a:r>
              <a:rPr lang="ko-KR" altLang="en-US" dirty="0" smtClean="0"/>
              <a:t>절의 속성 값은 순서대로 일대일 대응되어야 함</a:t>
            </a:r>
            <a:endParaRPr lang="ko-KR" altLang="en-US" dirty="0"/>
          </a:p>
        </p:txBody>
      </p:sp>
      <p:grpSp>
        <p:nvGrpSpPr>
          <p:cNvPr id="4" name="그룹 3"/>
          <p:cNvGrpSpPr/>
          <p:nvPr/>
        </p:nvGrpSpPr>
        <p:grpSpPr>
          <a:xfrm>
            <a:off x="822895" y="2123855"/>
            <a:ext cx="7574529" cy="1710190"/>
            <a:chOff x="794307" y="3682286"/>
            <a:chExt cx="7329416" cy="1516546"/>
          </a:xfrm>
        </p:grpSpPr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4307" y="3682286"/>
              <a:ext cx="7329416" cy="1516546"/>
            </a:xfrm>
            <a:prstGeom prst="rect">
              <a:avLst/>
            </a:prstGeom>
          </p:spPr>
        </p:pic>
        <p:sp>
          <p:nvSpPr>
            <p:cNvPr id="6" name="모서리가 둥근 직사각형 5"/>
            <p:cNvSpPr/>
            <p:nvPr/>
          </p:nvSpPr>
          <p:spPr>
            <a:xfrm>
              <a:off x="866523" y="3789040"/>
              <a:ext cx="7155796" cy="1344364"/>
            </a:xfrm>
            <a:prstGeom prst="roundRect">
              <a:avLst>
                <a:gd name="adj" fmla="val 6179"/>
              </a:avLst>
            </a:prstGeom>
            <a:no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78181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내용 개체 틀 6"/>
          <p:cNvPicPr>
            <a:picLocks noGrp="1" noChangeAspect="1"/>
          </p:cNvPicPr>
          <p:nvPr>
            <p:ph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8" t="51465" r="33062" b="-844"/>
          <a:stretch/>
        </p:blipFill>
        <p:spPr>
          <a:xfrm>
            <a:off x="386534" y="3338990"/>
            <a:ext cx="6136627" cy="2062310"/>
          </a:xfr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431540" y="2078850"/>
            <a:ext cx="8663207" cy="1372683"/>
            <a:chOff x="444606" y="1628800"/>
            <a:chExt cx="7405646" cy="1372683"/>
          </a:xfrm>
        </p:grpSpPr>
        <p:sp>
          <p:nvSpPr>
            <p:cNvPr id="4" name="모서리가 둥근 직사각형 3"/>
            <p:cNvSpPr/>
            <p:nvPr/>
          </p:nvSpPr>
          <p:spPr>
            <a:xfrm>
              <a:off x="444606" y="1673805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7-46</a:t>
              </a:r>
              <a:endParaRPr lang="ko-KR" altLang="en-US" sz="14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29599" y="1628800"/>
              <a:ext cx="6020653" cy="13726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판매 데이터베이스의 고객 테이블에 고객아이디가 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strawberry,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고객이름이 최유경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나이가 </a:t>
              </a:r>
              <a:r>
                <a:rPr lang="en-US" altLang="ko-KR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30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세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등급이 </a:t>
              </a:r>
              <a:r>
                <a:rPr lang="en-US" altLang="ko-KR" sz="1600" dirty="0" err="1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vip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직업이 공무원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적립금이 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100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원인 새로운 고객의 정보를 삽입해보자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 </a:t>
              </a:r>
              <a:r>
                <a:rPr lang="ko-KR" altLang="en-US" sz="1600" dirty="0" err="1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그런다음</a:t>
              </a: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고객 테이블에 있는 모든 내용을 검색하여 삽입된 새로운 </a:t>
              </a:r>
              <a:r>
                <a:rPr lang="en-US" altLang="ko-KR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/>
              </a:r>
              <a:br>
                <a:rPr lang="en-US" altLang="ko-KR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</a:br>
              <a:r>
                <a:rPr lang="ko-KR" altLang="en-US" sz="1600" dirty="0" err="1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투플을</a:t>
              </a: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확인해보자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</p:grpSp>
      <p:sp>
        <p:nvSpPr>
          <p:cNvPr id="9" name="내용 개체 틀 2"/>
          <p:cNvSpPr txBox="1">
            <a:spLocks/>
          </p:cNvSpPr>
          <p:nvPr/>
        </p:nvSpPr>
        <p:spPr>
          <a:xfrm>
            <a:off x="71500" y="1052735"/>
            <a:ext cx="9073132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데이터 삽입 </a:t>
            </a:r>
            <a:r>
              <a:rPr lang="en-US" altLang="ko-KR" dirty="0" smtClean="0"/>
              <a:t>: INSERT </a:t>
            </a:r>
            <a:r>
              <a:rPr lang="ko-KR" altLang="en-US" dirty="0" smtClean="0"/>
              <a:t>문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데이터 직접 삽입</a:t>
            </a:r>
            <a:endParaRPr lang="en-US" altLang="ko-KR" dirty="0" smtClean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840" y="5544234"/>
            <a:ext cx="3969248" cy="118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49"/>
          <a:stretch/>
        </p:blipFill>
        <p:spPr>
          <a:xfrm>
            <a:off x="4319635" y="4509120"/>
            <a:ext cx="4662855" cy="2115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240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/>
              <a:t>데이터 삽입 </a:t>
            </a:r>
            <a:r>
              <a:rPr lang="en-US" altLang="ko-KR" dirty="0"/>
              <a:t>: INSERT </a:t>
            </a:r>
            <a:r>
              <a:rPr lang="ko-KR" altLang="en-US" dirty="0"/>
              <a:t>문</a:t>
            </a:r>
            <a:endParaRPr lang="en-US" altLang="ko-KR" dirty="0"/>
          </a:p>
          <a:p>
            <a:pPr lvl="1">
              <a:lnSpc>
                <a:spcPct val="150000"/>
              </a:lnSpc>
            </a:pPr>
            <a:r>
              <a:rPr lang="ko-KR" altLang="en-US" dirty="0"/>
              <a:t>데이터 직접 삽입</a:t>
            </a:r>
            <a:endParaRPr lang="en-US" altLang="ko-KR" dirty="0"/>
          </a:p>
          <a:p>
            <a:endParaRPr lang="ko-KR" alt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660" y="4073113"/>
            <a:ext cx="6452545" cy="1471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내용 개체 틀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8" t="51465" r="33062" b="16586"/>
          <a:stretch/>
        </p:blipFill>
        <p:spPr>
          <a:xfrm>
            <a:off x="1669618" y="2319682"/>
            <a:ext cx="6136627" cy="1334343"/>
          </a:xfrm>
          <a:prstGeom prst="rect">
            <a:avLst/>
          </a:prstGeom>
        </p:spPr>
      </p:pic>
      <p:sp>
        <p:nvSpPr>
          <p:cNvPr id="10" name="왼쪽 대괄호 9"/>
          <p:cNvSpPr/>
          <p:nvPr/>
        </p:nvSpPr>
        <p:spPr>
          <a:xfrm>
            <a:off x="1061610" y="2618910"/>
            <a:ext cx="315035" cy="2295255"/>
          </a:xfrm>
          <a:prstGeom prst="leftBracket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/>
          <p:cNvSpPr txBox="1"/>
          <p:nvPr/>
        </p:nvSpPr>
        <p:spPr>
          <a:xfrm>
            <a:off x="880755" y="3507395"/>
            <a:ext cx="405880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ko-KR" sz="2400" b="1" dirty="0" smtClean="0">
                <a:solidFill>
                  <a:srgbClr val="FF0000"/>
                </a:solidFill>
              </a:rPr>
              <a:t>=</a:t>
            </a:r>
            <a:endParaRPr lang="ko-KR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1360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4" r="5580"/>
          <a:stretch/>
        </p:blipFill>
        <p:spPr>
          <a:xfrm>
            <a:off x="4248904" y="3564015"/>
            <a:ext cx="4778591" cy="2533514"/>
          </a:xfrm>
          <a:prstGeom prst="rect">
            <a:avLst/>
          </a:prstGeom>
        </p:spPr>
      </p:pic>
      <p:pic>
        <p:nvPicPr>
          <p:cNvPr id="8" name="내용 개체 틀 7"/>
          <p:cNvPicPr>
            <a:picLocks noGrp="1" noChangeAspect="1"/>
          </p:cNvPicPr>
          <p:nvPr>
            <p:ph sz="quarter" idx="1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3" t="53869" r="42606" b="5426"/>
          <a:stretch/>
        </p:blipFill>
        <p:spPr>
          <a:xfrm>
            <a:off x="71500" y="3986072"/>
            <a:ext cx="4927231" cy="1783188"/>
          </a:xfr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386535" y="2078850"/>
            <a:ext cx="8550950" cy="1372683"/>
            <a:chOff x="521551" y="1606267"/>
            <a:chExt cx="7309684" cy="1372683"/>
          </a:xfrm>
        </p:grpSpPr>
        <p:sp>
          <p:nvSpPr>
            <p:cNvPr id="4" name="모서리가 둥근 직사각형 3"/>
            <p:cNvSpPr/>
            <p:nvPr/>
          </p:nvSpPr>
          <p:spPr>
            <a:xfrm>
              <a:off x="521551" y="1673805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7-47</a:t>
              </a:r>
              <a:endParaRPr lang="ko-KR" altLang="en-US" sz="14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71702" y="1606267"/>
              <a:ext cx="5959533" cy="13726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판매 데이터베이스의 고객 테이블에 고객아이디가 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tomato,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고객이름이 정은심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en-US" altLang="ko-KR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/>
              </a:r>
              <a:br>
                <a:rPr lang="en-US" altLang="ko-KR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</a:b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나이가 </a:t>
              </a:r>
              <a:r>
                <a:rPr lang="en-US" altLang="ko-KR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36</a:t>
              </a: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세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등급이 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gold,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적립금은 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4000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,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직업은 아직 모르는 새로운 고객의 정보를 삽입해보자</a:t>
              </a:r>
              <a:r>
                <a:rPr lang="en-US" altLang="ko-KR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 </a:t>
              </a: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그런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다음 고객 테이블에 있는 모든 내용을 검색하여 삽입된 </a:t>
              </a:r>
              <a:endParaRPr lang="en-US" altLang="ko-KR" sz="1600" dirty="0" smtClean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</a:endParaRPr>
            </a:p>
            <a:p>
              <a:pPr>
                <a:lnSpc>
                  <a:spcPct val="130000"/>
                </a:lnSpc>
              </a:pP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정은심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고객의 </a:t>
              </a: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직업 널 값인지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확인해보자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</p:grpSp>
      <p:sp>
        <p:nvSpPr>
          <p:cNvPr id="11" name="내용 개체 틀 2"/>
          <p:cNvSpPr txBox="1">
            <a:spLocks/>
          </p:cNvSpPr>
          <p:nvPr/>
        </p:nvSpPr>
        <p:spPr>
          <a:xfrm>
            <a:off x="71500" y="1052735"/>
            <a:ext cx="9073132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데이터 삽입 </a:t>
            </a:r>
            <a:r>
              <a:rPr lang="en-US" altLang="ko-KR" dirty="0" smtClean="0"/>
              <a:t>: INSERT </a:t>
            </a:r>
            <a:r>
              <a:rPr lang="ko-KR" altLang="en-US" dirty="0" smtClean="0"/>
              <a:t>문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데이터 직접 삽입</a:t>
            </a:r>
            <a:endParaRPr lang="en-US" altLang="ko-KR" dirty="0" smtClean="0"/>
          </a:p>
        </p:txBody>
      </p:sp>
      <p:sp>
        <p:nvSpPr>
          <p:cNvPr id="12" name="모서리가 둥근 사각형 설명선 11"/>
          <p:cNvSpPr/>
          <p:nvPr/>
        </p:nvSpPr>
        <p:spPr>
          <a:xfrm>
            <a:off x="2231741" y="5994284"/>
            <a:ext cx="3060340" cy="581427"/>
          </a:xfrm>
          <a:prstGeom prst="wedgeRoundRectCallout">
            <a:avLst>
              <a:gd name="adj1" fmla="val -22551"/>
              <a:gd name="adj2" fmla="val -102414"/>
              <a:gd name="adj3" fmla="val 16667"/>
            </a:avLst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ko-KR" altLang="en-US" sz="1600" dirty="0" smtClean="0">
                <a:solidFill>
                  <a:schemeClr val="tx1"/>
                </a:solidFill>
              </a:rPr>
              <a:t>직업 속성에 널 값을 삽입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187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/>
              <a:t>데이터 삽입 </a:t>
            </a:r>
            <a:r>
              <a:rPr lang="en-US" altLang="ko-KR" dirty="0"/>
              <a:t>: INSERT </a:t>
            </a:r>
            <a:r>
              <a:rPr lang="ko-KR" altLang="en-US" dirty="0"/>
              <a:t>문</a:t>
            </a:r>
            <a:endParaRPr lang="en-US" altLang="ko-KR" dirty="0"/>
          </a:p>
          <a:p>
            <a:pPr lvl="1">
              <a:lnSpc>
                <a:spcPct val="150000"/>
              </a:lnSpc>
            </a:pPr>
            <a:r>
              <a:rPr lang="ko-KR" altLang="en-US" dirty="0"/>
              <a:t>데이터 직접 삽입</a:t>
            </a:r>
            <a:endParaRPr lang="en-US" altLang="ko-KR" dirty="0"/>
          </a:p>
          <a:p>
            <a:endParaRPr lang="ko-KR" alt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7220" y="4253197"/>
            <a:ext cx="6660175" cy="1471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왼쪽 대괄호 4"/>
          <p:cNvSpPr/>
          <p:nvPr/>
        </p:nvSpPr>
        <p:spPr>
          <a:xfrm>
            <a:off x="1061610" y="2723852"/>
            <a:ext cx="315035" cy="2295255"/>
          </a:xfrm>
          <a:prstGeom prst="leftBracket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880755" y="3612337"/>
            <a:ext cx="405880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ko-KR" sz="2400" b="1" dirty="0" smtClean="0">
                <a:solidFill>
                  <a:srgbClr val="FF0000"/>
                </a:solidFill>
              </a:rPr>
              <a:t>=</a:t>
            </a:r>
            <a:endParaRPr lang="ko-KR" altLang="en-US" sz="2400" b="1" dirty="0">
              <a:solidFill>
                <a:srgbClr val="FF0000"/>
              </a:solidFill>
            </a:endParaRPr>
          </a:p>
        </p:txBody>
      </p:sp>
      <p:pic>
        <p:nvPicPr>
          <p:cNvPr id="7" name="내용 개체 틀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3" t="53869" r="42606" b="18250"/>
          <a:stretch/>
        </p:blipFill>
        <p:spPr>
          <a:xfrm>
            <a:off x="1556665" y="2216741"/>
            <a:ext cx="5858439" cy="1452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966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/>
              <a:t>데이터 삽입 </a:t>
            </a:r>
            <a:r>
              <a:rPr lang="en-US" altLang="ko-KR" dirty="0"/>
              <a:t>: INSERT </a:t>
            </a:r>
            <a:r>
              <a:rPr lang="ko-KR" altLang="en-US" dirty="0"/>
              <a:t>문</a:t>
            </a:r>
            <a:endParaRPr lang="en-US" altLang="ko-KR" dirty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부속 </a:t>
            </a:r>
            <a:r>
              <a:rPr lang="ko-KR" altLang="en-US" dirty="0" err="1" smtClean="0"/>
              <a:t>질의문을</a:t>
            </a:r>
            <a:r>
              <a:rPr lang="ko-KR" altLang="en-US" dirty="0" smtClean="0"/>
              <a:t> 이용한 데이터 삽입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en-US" altLang="ko-KR" dirty="0" smtClean="0"/>
              <a:t>SELECT </a:t>
            </a:r>
            <a:r>
              <a:rPr lang="ko-KR" altLang="en-US" dirty="0" smtClean="0"/>
              <a:t>문을 이용해 다른 테이블에서 검색한 데이터를 삽입</a:t>
            </a:r>
            <a:endParaRPr lang="en-US" altLang="ko-KR" dirty="0"/>
          </a:p>
        </p:txBody>
      </p:sp>
      <p:grpSp>
        <p:nvGrpSpPr>
          <p:cNvPr id="4" name="그룹 3"/>
          <p:cNvGrpSpPr/>
          <p:nvPr/>
        </p:nvGrpSpPr>
        <p:grpSpPr>
          <a:xfrm>
            <a:off x="746575" y="2573905"/>
            <a:ext cx="7369592" cy="1465404"/>
            <a:chOff x="759625" y="3721050"/>
            <a:chExt cx="7369592" cy="849518"/>
          </a:xfrm>
        </p:grpSpPr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9625" y="3721050"/>
              <a:ext cx="7369592" cy="849518"/>
            </a:xfrm>
            <a:prstGeom prst="rect">
              <a:avLst/>
            </a:prstGeom>
          </p:spPr>
        </p:pic>
        <p:sp>
          <p:nvSpPr>
            <p:cNvPr id="6" name="모서리가 둥근 직사각형 5"/>
            <p:cNvSpPr/>
            <p:nvPr/>
          </p:nvSpPr>
          <p:spPr>
            <a:xfrm>
              <a:off x="866523" y="3789040"/>
              <a:ext cx="7155796" cy="713538"/>
            </a:xfrm>
            <a:prstGeom prst="roundRect">
              <a:avLst>
                <a:gd name="adj" fmla="val 6179"/>
              </a:avLst>
            </a:prstGeom>
            <a:no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249073" y="4032881"/>
            <a:ext cx="4413186" cy="2292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모서리가 둥근 사각형 설명선 7"/>
          <p:cNvSpPr/>
          <p:nvPr/>
        </p:nvSpPr>
        <p:spPr>
          <a:xfrm>
            <a:off x="4662010" y="4934045"/>
            <a:ext cx="4230470" cy="1195255"/>
          </a:xfrm>
          <a:prstGeom prst="wedgeRoundRectCallout">
            <a:avLst>
              <a:gd name="adj1" fmla="val -58679"/>
              <a:gd name="adj2" fmla="val -17986"/>
              <a:gd name="adj3" fmla="val 16667"/>
            </a:avLst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ko-KR" altLang="en-US" sz="1600" dirty="0" err="1" smtClean="0">
                <a:solidFill>
                  <a:schemeClr val="tx1"/>
                </a:solidFill>
              </a:rPr>
              <a:t>한빛제과에서</a:t>
            </a:r>
            <a:r>
              <a:rPr lang="ko-KR" altLang="en-US" sz="1600" dirty="0" smtClean="0">
                <a:solidFill>
                  <a:schemeClr val="tx1"/>
                </a:solidFill>
              </a:rPr>
              <a:t> 제조한 제품의 제품명</a:t>
            </a:r>
            <a:r>
              <a:rPr lang="en-US" altLang="ko-KR" sz="1600" dirty="0" smtClean="0">
                <a:solidFill>
                  <a:schemeClr val="tx1"/>
                </a:solidFill>
              </a:rPr>
              <a:t>, </a:t>
            </a:r>
            <a:br>
              <a:rPr lang="en-US" altLang="ko-KR" sz="1600" dirty="0" smtClean="0">
                <a:solidFill>
                  <a:schemeClr val="tx1"/>
                </a:solidFill>
              </a:rPr>
            </a:br>
            <a:r>
              <a:rPr lang="ko-KR" altLang="en-US" sz="1600" dirty="0" smtClean="0">
                <a:solidFill>
                  <a:schemeClr val="tx1"/>
                </a:solidFill>
              </a:rPr>
              <a:t>재고량</a:t>
            </a:r>
            <a:r>
              <a:rPr lang="en-US" altLang="ko-KR" sz="1600" dirty="0" smtClean="0">
                <a:solidFill>
                  <a:schemeClr val="tx1"/>
                </a:solidFill>
              </a:rPr>
              <a:t>, </a:t>
            </a:r>
            <a:r>
              <a:rPr lang="ko-KR" altLang="en-US" sz="1600" dirty="0" smtClean="0">
                <a:solidFill>
                  <a:schemeClr val="tx1"/>
                </a:solidFill>
              </a:rPr>
              <a:t>단가를 제품 테이블에서 검색하여 </a:t>
            </a:r>
            <a:r>
              <a:rPr lang="ko-KR" altLang="en-US" sz="1600" dirty="0" err="1" smtClean="0">
                <a:solidFill>
                  <a:schemeClr val="tx1"/>
                </a:solidFill>
              </a:rPr>
              <a:t>한빛제품</a:t>
            </a:r>
            <a:r>
              <a:rPr lang="ko-KR" altLang="en-US" sz="1600" dirty="0" smtClean="0">
                <a:solidFill>
                  <a:schemeClr val="tx1"/>
                </a:solidFill>
              </a:rPr>
              <a:t> 테이블에 삽입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2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ko-KR" altLang="en-US" dirty="0" smtClean="0"/>
              <a:t>데이터 수정 </a:t>
            </a:r>
            <a:r>
              <a:rPr lang="en-US" altLang="ko-KR" dirty="0" smtClean="0"/>
              <a:t>: UPDATE </a:t>
            </a:r>
            <a:r>
              <a:rPr lang="ko-KR" altLang="en-US" dirty="0" smtClean="0"/>
              <a:t>문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테이블에 저장된 </a:t>
            </a:r>
            <a:r>
              <a:rPr lang="ko-KR" altLang="en-US" dirty="0" err="1" smtClean="0"/>
              <a:t>투플에서</a:t>
            </a:r>
            <a:r>
              <a:rPr lang="ko-KR" altLang="en-US" dirty="0" smtClean="0"/>
              <a:t> 특정 속성의 값을 수정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endParaRPr lang="en-US" altLang="ko-KR" dirty="0"/>
          </a:p>
          <a:p>
            <a:pPr lvl="1">
              <a:lnSpc>
                <a:spcPct val="150000"/>
              </a:lnSpc>
            </a:pPr>
            <a:endParaRPr lang="en-US" altLang="ko-KR" dirty="0" smtClean="0"/>
          </a:p>
          <a:p>
            <a:pPr lvl="1">
              <a:lnSpc>
                <a:spcPct val="150000"/>
              </a:lnSpc>
            </a:pPr>
            <a:endParaRPr lang="en-US" altLang="ko-KR" sz="2800" dirty="0"/>
          </a:p>
          <a:p>
            <a:pPr lvl="1">
              <a:lnSpc>
                <a:spcPct val="150000"/>
              </a:lnSpc>
            </a:pPr>
            <a:r>
              <a:rPr lang="en-US" altLang="ko-KR" dirty="0" smtClean="0"/>
              <a:t>SET </a:t>
            </a:r>
            <a:r>
              <a:rPr lang="ko-KR" altLang="en-US" dirty="0" smtClean="0"/>
              <a:t>키워드 다음에 속성 값을 어떻게 수정할 것인지를 지정</a:t>
            </a:r>
            <a:endParaRPr lang="en-US" altLang="ko-KR" dirty="0" smtClean="0"/>
          </a:p>
          <a:p>
            <a:pPr lvl="1">
              <a:lnSpc>
                <a:spcPct val="150000"/>
              </a:lnSpc>
            </a:pPr>
            <a:r>
              <a:rPr lang="en-US" altLang="ko-KR" dirty="0" smtClean="0"/>
              <a:t>WHERE </a:t>
            </a:r>
            <a:r>
              <a:rPr lang="ko-KR" altLang="en-US" dirty="0" smtClean="0"/>
              <a:t>절에 제시된 조건을 만족하는 </a:t>
            </a:r>
            <a:r>
              <a:rPr lang="ko-KR" altLang="en-US" dirty="0" err="1" smtClean="0"/>
              <a:t>투플에</a:t>
            </a:r>
            <a:r>
              <a:rPr lang="ko-KR" altLang="en-US" dirty="0" smtClean="0"/>
              <a:t> 대해서만 속성 값을 수정</a:t>
            </a:r>
            <a:endParaRPr lang="en-US" altLang="ko-KR" dirty="0" smtClean="0"/>
          </a:p>
          <a:p>
            <a:pPr lvl="2">
              <a:lnSpc>
                <a:spcPct val="150000"/>
              </a:lnSpc>
            </a:pPr>
            <a:r>
              <a:rPr lang="en-US" altLang="ko-KR" dirty="0" smtClean="0"/>
              <a:t>WHERE </a:t>
            </a:r>
            <a:r>
              <a:rPr lang="ko-KR" altLang="en-US" dirty="0" smtClean="0"/>
              <a:t>절을 생략하면 테이블에 존재하는 모든 </a:t>
            </a:r>
            <a:r>
              <a:rPr lang="ko-KR" altLang="en-US" dirty="0" err="1" smtClean="0"/>
              <a:t>투플을</a:t>
            </a:r>
            <a:r>
              <a:rPr lang="ko-KR" altLang="en-US" dirty="0" smtClean="0"/>
              <a:t> 대상으로 수정</a:t>
            </a:r>
            <a:endParaRPr lang="ko-KR" altLang="en-US" dirty="0"/>
          </a:p>
        </p:txBody>
      </p:sp>
      <p:grpSp>
        <p:nvGrpSpPr>
          <p:cNvPr id="4" name="그룹 3"/>
          <p:cNvGrpSpPr/>
          <p:nvPr/>
        </p:nvGrpSpPr>
        <p:grpSpPr>
          <a:xfrm>
            <a:off x="866523" y="2234199"/>
            <a:ext cx="7584610" cy="1464831"/>
            <a:chOff x="821788" y="3714706"/>
            <a:chExt cx="7584610" cy="1562736"/>
          </a:xfrm>
        </p:grpSpPr>
        <p:pic>
          <p:nvPicPr>
            <p:cNvPr id="5" name="그림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1788" y="3714706"/>
              <a:ext cx="7584610" cy="1562736"/>
            </a:xfrm>
            <a:prstGeom prst="rect">
              <a:avLst/>
            </a:prstGeom>
          </p:spPr>
        </p:pic>
        <p:sp>
          <p:nvSpPr>
            <p:cNvPr id="6" name="모서리가 둥근 직사각형 5"/>
            <p:cNvSpPr/>
            <p:nvPr/>
          </p:nvSpPr>
          <p:spPr>
            <a:xfrm>
              <a:off x="866523" y="3789040"/>
              <a:ext cx="7155796" cy="1344364"/>
            </a:xfrm>
            <a:prstGeom prst="roundRect">
              <a:avLst>
                <a:gd name="adj" fmla="val 6179"/>
              </a:avLst>
            </a:prstGeom>
            <a:no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2163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431540" y="1685488"/>
            <a:ext cx="8550950" cy="708977"/>
            <a:chOff x="444606" y="1685488"/>
            <a:chExt cx="7309684" cy="708977"/>
          </a:xfrm>
        </p:grpSpPr>
        <p:sp>
          <p:nvSpPr>
            <p:cNvPr id="4" name="모서리가 둥근 직사각형 3"/>
            <p:cNvSpPr/>
            <p:nvPr/>
          </p:nvSpPr>
          <p:spPr>
            <a:xfrm>
              <a:off x="444606" y="1718810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7-48</a:t>
              </a:r>
              <a:endParaRPr lang="ko-KR" altLang="en-US" sz="14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71702" y="1685488"/>
              <a:ext cx="5882588" cy="7089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제품 테이블에서 제품번호가 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p03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인 제품의 제품명을 </a:t>
              </a:r>
              <a:r>
                <a:rPr lang="ko-KR" altLang="en-US" sz="1600" dirty="0" err="1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통큰파이로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 수정해보자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 </a:t>
              </a:r>
              <a:r>
                <a:rPr lang="en-US" altLang="ko-KR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/>
              </a:r>
              <a:br>
                <a:rPr lang="en-US" altLang="ko-KR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</a:b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그런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다음 </a:t>
              </a: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제품 테이블의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모든 내용을 검색하여 수정 내용을 확인해보자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</p:grpSp>
      <p:pic>
        <p:nvPicPr>
          <p:cNvPr id="7" name="내용 개체 틀 6"/>
          <p:cNvPicPr>
            <a:picLocks noGrp="1" noChangeAspect="1"/>
          </p:cNvPicPr>
          <p:nvPr>
            <p:ph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3" t="26632" r="35670" b="1925"/>
          <a:stretch/>
        </p:blipFill>
        <p:spPr>
          <a:xfrm>
            <a:off x="2100972" y="2466805"/>
            <a:ext cx="5444219" cy="4202555"/>
          </a:xfrm>
        </p:spPr>
      </p:pic>
      <p:sp>
        <p:nvSpPr>
          <p:cNvPr id="8" name="내용 개체 틀 2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데이터 수정 </a:t>
            </a:r>
            <a:r>
              <a:rPr lang="en-US" altLang="ko-KR" dirty="0" smtClean="0"/>
              <a:t>: UPDATE </a:t>
            </a:r>
            <a:r>
              <a:rPr lang="ko-KR" altLang="en-US" dirty="0" smtClean="0"/>
              <a:t>문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4155319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431540" y="1673805"/>
            <a:ext cx="8461635" cy="708977"/>
            <a:chOff x="444606" y="1654421"/>
            <a:chExt cx="7447749" cy="708977"/>
          </a:xfrm>
        </p:grpSpPr>
        <p:sp>
          <p:nvSpPr>
            <p:cNvPr id="4" name="모서리가 둥근 직사각형 3"/>
            <p:cNvSpPr/>
            <p:nvPr/>
          </p:nvSpPr>
          <p:spPr>
            <a:xfrm>
              <a:off x="444606" y="1699426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7-49</a:t>
              </a:r>
              <a:endParaRPr lang="ko-KR" altLang="en-US" sz="14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71702" y="1654421"/>
              <a:ext cx="6020653" cy="7089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제품 테이블에 있는 모든 제품의 단가를 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10%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인상해보자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 </a:t>
              </a:r>
              <a:r>
                <a:rPr lang="en-US" altLang="ko-KR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/>
              </a:r>
              <a:br>
                <a:rPr lang="en-US" altLang="ko-KR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</a:b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그런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다음 제품 테이블의 모든 </a:t>
              </a: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내용을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검색하여 인상 내용을 확인해보자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</p:grpSp>
      <p:pic>
        <p:nvPicPr>
          <p:cNvPr id="5" name="내용 개체 틀 4"/>
          <p:cNvPicPr>
            <a:picLocks noGrp="1" noChangeAspect="1"/>
          </p:cNvPicPr>
          <p:nvPr>
            <p:ph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7" t="27354" r="34612" b="1733"/>
          <a:stretch/>
        </p:blipFill>
        <p:spPr>
          <a:xfrm>
            <a:off x="1871699" y="2487397"/>
            <a:ext cx="5625625" cy="4112852"/>
          </a:xfrm>
        </p:spPr>
      </p:pic>
      <p:sp>
        <p:nvSpPr>
          <p:cNvPr id="7" name="내용 개체 틀 2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데이터 수정 </a:t>
            </a:r>
            <a:r>
              <a:rPr lang="en-US" altLang="ko-KR" dirty="0" smtClean="0"/>
              <a:t>: UPDATE </a:t>
            </a:r>
            <a:r>
              <a:rPr lang="ko-KR" altLang="en-US" dirty="0" smtClean="0"/>
              <a:t>문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2716481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03 SQL</a:t>
            </a:r>
            <a:r>
              <a:rPr lang="ko-KR" altLang="en-US" dirty="0"/>
              <a:t>을 이용한 데이터 조작</a:t>
            </a:r>
          </a:p>
        </p:txBody>
      </p:sp>
      <p:grpSp>
        <p:nvGrpSpPr>
          <p:cNvPr id="10" name="그룹 9"/>
          <p:cNvGrpSpPr/>
          <p:nvPr/>
        </p:nvGrpSpPr>
        <p:grpSpPr>
          <a:xfrm>
            <a:off x="431540" y="1628800"/>
            <a:ext cx="8501697" cy="708977"/>
            <a:chOff x="444606" y="1628800"/>
            <a:chExt cx="7267581" cy="708977"/>
          </a:xfrm>
        </p:grpSpPr>
        <p:sp>
          <p:nvSpPr>
            <p:cNvPr id="4" name="모서리가 둥근 직사각형 3"/>
            <p:cNvSpPr/>
            <p:nvPr/>
          </p:nvSpPr>
          <p:spPr>
            <a:xfrm>
              <a:off x="444606" y="1718810"/>
              <a:ext cx="1350150" cy="315035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dirty="0" smtClean="0"/>
                <a:t>예제 </a:t>
              </a:r>
              <a:r>
                <a:rPr lang="en-US" altLang="ko-KR" sz="1400" dirty="0" smtClean="0"/>
                <a:t>7-50</a:t>
              </a:r>
              <a:endParaRPr lang="ko-KR" altLang="en-US" sz="14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29599" y="1628800"/>
              <a:ext cx="5882588" cy="7089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판매 데이터베이스에서 정소화 고객이 주문한 제품의 주문수량을 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5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개로 수정해보자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그런 </a:t>
              </a:r>
              <a:r>
                <a:rPr lang="ko-KR" altLang="en-US" sz="1600" dirty="0" smtClean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다음 </a:t>
              </a:r>
              <a:r>
                <a:rPr lang="ko-KR" altLang="en-US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주문 테이블의 모든 내용을 검색하여 수정 내용을 확인해보자</a:t>
              </a:r>
              <a:r>
                <a:rPr lang="en-US" altLang="ko-KR" sz="1600" dirty="0">
                  <a:solidFill>
                    <a:schemeClr val="accent3">
                      <a:lumMod val="50000"/>
                    </a:schemeClr>
                  </a:solidFill>
                  <a:latin typeface="휴먼모음T" panose="02030504000101010101" pitchFamily="18" charset="-127"/>
                  <a:ea typeface="휴먼모음T" panose="02030504000101010101" pitchFamily="18" charset="-127"/>
                </a:rPr>
                <a:t>.</a:t>
              </a:r>
              <a:endParaRPr lang="ko-KR" altLang="en-US" sz="1600" dirty="0">
                <a:solidFill>
                  <a:schemeClr val="accent3">
                    <a:lumMod val="50000"/>
                  </a:schemeClr>
                </a:solidFill>
                <a:latin typeface="휴먼모음T" panose="02030504000101010101" pitchFamily="18" charset="-127"/>
                <a:ea typeface="휴먼모음T" panose="02030504000101010101" pitchFamily="18" charset="-127"/>
                <a:cs typeface="Lucida Sans Unicode" panose="020B0602030504020204" pitchFamily="34" charset="0"/>
              </a:endParaRPr>
            </a:p>
          </p:txBody>
        </p:sp>
      </p:grpSp>
      <p:pic>
        <p:nvPicPr>
          <p:cNvPr id="7" name="내용 개체 틀 6"/>
          <p:cNvPicPr>
            <a:picLocks noGrp="1" noChangeAspect="1"/>
          </p:cNvPicPr>
          <p:nvPr>
            <p:ph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9" t="38938" r="45769" b="6549"/>
          <a:stretch/>
        </p:blipFill>
        <p:spPr>
          <a:xfrm>
            <a:off x="361891" y="2483895"/>
            <a:ext cx="4840179" cy="2395645"/>
          </a:xfr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6895" y="4149080"/>
            <a:ext cx="5306342" cy="2636315"/>
          </a:xfrm>
          <a:prstGeom prst="rect">
            <a:avLst/>
          </a:prstGeom>
        </p:spPr>
      </p:pic>
      <p:sp>
        <p:nvSpPr>
          <p:cNvPr id="9" name="내용 개체 틀 2"/>
          <p:cNvSpPr txBox="1">
            <a:spLocks/>
          </p:cNvSpPr>
          <p:nvPr/>
        </p:nvSpPr>
        <p:spPr>
          <a:xfrm>
            <a:off x="179388" y="1052735"/>
            <a:ext cx="8713787" cy="5543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marR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C4A2D2"/>
              </a:buClr>
              <a:buSzTx/>
              <a:buFont typeface="Wingdings" pitchFamily="2" charset="2"/>
              <a:buChar char="v"/>
              <a:tabLst/>
              <a:defRPr sz="2400" b="1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1pPr>
            <a:lvl2pPr marL="539750" marR="0" indent="-182563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9BBD98"/>
              </a:buClr>
              <a:buSzTx/>
              <a:buFont typeface="Wingdings" pitchFamily="2" charset="2"/>
              <a:buChar char="§"/>
              <a:tabLst/>
              <a:defRPr sz="20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2pPr>
            <a:lvl3pPr marL="714375" marR="0" indent="-174625" algn="l" defTabSz="914400" rtl="0" eaLnBrk="1" fontAlgn="base" latinLnBrk="1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rgbClr val="4F784C"/>
              </a:buClr>
              <a:buSzTx/>
              <a:buFontTx/>
              <a:buChar char="•"/>
              <a:tabLst/>
              <a:defRPr sz="18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3pPr>
            <a:lvl4pPr marL="896938" marR="0" indent="-182563" algn="l" defTabSz="914400" rtl="0" eaLnBrk="1" fontAlgn="base" latinLnBrk="1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 typeface="Arial" panose="020B0604020202020204" pitchFamily="34" charset="0"/>
              <a:buChar char="‒"/>
              <a:tabLst/>
              <a:defRPr sz="16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4pPr>
            <a:lvl5pPr marL="1166813" marR="0" indent="-182563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tabLst>
                <a:tab pos="1166813" algn="l"/>
              </a:tabLst>
              <a:defRPr sz="1400" kern="1200" baseline="0">
                <a:solidFill>
                  <a:schemeClr val="tx1"/>
                </a:solidFill>
                <a:latin typeface="Arial" pitchFamily="34" charset="0"/>
                <a:ea typeface="맑은 고딕" pitchFamily="50" charset="-127"/>
                <a:cs typeface="Times New Roman" pitchFamily="18" charset="0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데이터 수정 </a:t>
            </a:r>
            <a:r>
              <a:rPr lang="en-US" altLang="ko-KR" dirty="0" smtClean="0"/>
              <a:t>: UPDATE </a:t>
            </a:r>
            <a:r>
              <a:rPr lang="ko-KR" altLang="en-US" dirty="0" smtClean="0"/>
              <a:t>문</a:t>
            </a:r>
            <a:endParaRPr lang="en-US" altLang="ko-KR" dirty="0" smtClean="0"/>
          </a:p>
        </p:txBody>
      </p:sp>
      <p:sp>
        <p:nvSpPr>
          <p:cNvPr id="11" name="모서리가 둥근 사각형 설명선 10"/>
          <p:cNvSpPr/>
          <p:nvPr/>
        </p:nvSpPr>
        <p:spPr>
          <a:xfrm>
            <a:off x="5112060" y="2663915"/>
            <a:ext cx="3420380" cy="765085"/>
          </a:xfrm>
          <a:prstGeom prst="wedgeRoundRectCallout">
            <a:avLst>
              <a:gd name="adj1" fmla="val -19662"/>
              <a:gd name="adj2" fmla="val 80534"/>
              <a:gd name="adj3" fmla="val 16667"/>
            </a:avLst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ko-KR" altLang="en-US" sz="1600" dirty="0" smtClean="0">
                <a:solidFill>
                  <a:schemeClr val="tx1"/>
                </a:solidFill>
              </a:rPr>
              <a:t>부속 </a:t>
            </a:r>
            <a:r>
              <a:rPr lang="ko-KR" altLang="en-US" sz="1600" dirty="0" err="1" smtClean="0">
                <a:solidFill>
                  <a:schemeClr val="tx1"/>
                </a:solidFill>
              </a:rPr>
              <a:t>질의문을</a:t>
            </a:r>
            <a:r>
              <a:rPr lang="ko-KR" altLang="en-US" sz="1600" dirty="0" smtClean="0">
                <a:solidFill>
                  <a:schemeClr val="tx1"/>
                </a:solidFill>
              </a:rPr>
              <a:t> 이용한 </a:t>
            </a:r>
            <a:r>
              <a:rPr lang="en-US" altLang="ko-KR" sz="1600" dirty="0" smtClean="0">
                <a:solidFill>
                  <a:schemeClr val="tx1"/>
                </a:solidFill>
              </a:rPr>
              <a:t>UPDATE </a:t>
            </a:r>
            <a:r>
              <a:rPr lang="ko-KR" altLang="en-US" sz="1600" dirty="0" smtClean="0">
                <a:solidFill>
                  <a:schemeClr val="tx1"/>
                </a:solidFill>
              </a:rPr>
              <a:t>문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347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EmYTdGww70zHJNcnoJ7gB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1A1Xddgf7q4KqMIT3Mszx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i5ErAOXMijwbOU1C94gQz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bCIqoHsRmSZRjUVDVwwVC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fcsC8rnppnKR1ywRriHaM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0pGGgPnhBmF6y66eBGwg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S5HgR99SyH5RtON1cKhZF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iX8RTCyCD4DExAYZXe7JN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9T8gPHXoBt3RlinnsibU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ANW7ZgoGlEWnuRLGrNS8b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jVmvEBsaUXzBcSXeaEKr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sLEtvfynzB5ZayLl4ZWN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Xb16NVF9JdNqu1LuBNeaK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eSvioBSrtly40QTH3FWy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SaeCWOnbDRyNoQU6jQYUo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2XwhowXLwl7wJaABsj7wH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Vfax0EuXVIDdDLsPaj8rL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7f18fgYLgU3f2g6Qvjgzq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SwxO8C9Nnf1B7VvSodZ9s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9nJbIjOPbbSImvBr7lBtx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Mc9rmarLuZKoHJBklWWWI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Y0ZMUmRNCUd7CmQQBVcMv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hy5nBDrvgkFlUcfKbhXJq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YEBhd5S2D6YBng4C7mTwM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DsoPFN7KmU1oocNG6LMPa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X90PYOOnnF2M19Soq5VSK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Mc9rmarLuZKoHJBklWWWI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7f18fgYLgU3f2g6Qvjgzq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BLBiWEQYdFTOe9rzf4UGm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aA7ftul0JWsMpeaCqdWEG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mrJcpDEHKI9Cmj7M6klC5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XEE9qJ3A1uChqGXbC2ta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AXERznfiRjRIu5yfcUEaH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kOEy6jOFPmGjWlKX1nQ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dN8Ho1F7ROPKA1bGalCcV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YEBhd5S2D6YBng4C7mTwM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DsoPFN7KmU1oocNG6LMPa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X90PYOOnnF2M19Soq5VSK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Mc9rmarLuZKoHJBklWWWI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7f18fgYLgU3f2g6Qvjgzq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SwxO8C9Nnf1B7VvSodZ9s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Y0ZMUmRNCUd7CmQQBVcMv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7f18fgYLgU3f2g6Qvjgzq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1958E5hvUyXmqsZauhVzj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9yI9m3D3NmCQqOZ3XljEX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Eb82nFTydcJsF5QWWL1My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G6VVYYqvPnUjUw0kFX9f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6X9Tc0oyCahkv26sHU7Im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xmbjWC53CjbfZXM4Lq6hK"/>
</p:tagLst>
</file>

<file path=ppt/theme/theme1.xml><?xml version="1.0" encoding="utf-8"?>
<a:theme xmlns:a="http://schemas.openxmlformats.org/drawingml/2006/main" name="1_유닉스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4211</TotalTime>
  <Words>4683</Words>
  <Application>Microsoft Office PowerPoint</Application>
  <PresentationFormat>화면 슬라이드 쇼(4:3)</PresentationFormat>
  <Paragraphs>850</Paragraphs>
  <Slides>127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11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127</vt:i4>
      </vt:variant>
    </vt:vector>
  </HeadingPairs>
  <TitlesOfParts>
    <vt:vector size="139" baseType="lpstr">
      <vt:lpstr>HY견고딕</vt:lpstr>
      <vt:lpstr>HY견명조</vt:lpstr>
      <vt:lpstr>HY헤드라인M</vt:lpstr>
      <vt:lpstr>맑은 고딕</vt:lpstr>
      <vt:lpstr>휴먼모음T</vt:lpstr>
      <vt:lpstr>Arial</vt:lpstr>
      <vt:lpstr>Lucida Sans Unicode</vt:lpstr>
      <vt:lpstr>Times New Roman</vt:lpstr>
      <vt:lpstr>Verdana</vt:lpstr>
      <vt:lpstr>Wingdings</vt:lpstr>
      <vt:lpstr>Wingdings 2</vt:lpstr>
      <vt:lpstr>1_유닉스</vt:lpstr>
      <vt:lpstr>PowerPoint 프레젠테이션</vt:lpstr>
      <vt:lpstr>PowerPoint 프레젠테이션</vt:lpstr>
      <vt:lpstr>학습목표</vt:lpstr>
      <vt:lpstr>01 SQL 의 소개</vt:lpstr>
      <vt:lpstr>01 SQL 의 소개</vt:lpstr>
      <vt:lpstr>01 SQL 의 소개</vt:lpstr>
      <vt:lpstr>01 SQL 의 소개</vt:lpstr>
      <vt:lpstr>01 SQL 의 소개</vt:lpstr>
      <vt:lpstr>01 SQL 의 소개</vt:lpstr>
      <vt:lpstr>02 SQL를 이용한 데이터 정의</vt:lpstr>
      <vt:lpstr>02 SQL를 이용한 데이터 정의</vt:lpstr>
      <vt:lpstr>02 SQL를 이용한 데이터 정의</vt:lpstr>
      <vt:lpstr>02 SQL를 이용한 데이터 정의</vt:lpstr>
      <vt:lpstr>02 SQL를 이용한 데이터 정의</vt:lpstr>
      <vt:lpstr>02 SQL를 이용한 데이터 정의</vt:lpstr>
      <vt:lpstr>02 SQL를 이용한 데이터 정의</vt:lpstr>
      <vt:lpstr>02 SQL를 이용한 데이터 정의</vt:lpstr>
      <vt:lpstr>02 SQL를 이용한 데이터 정의</vt:lpstr>
      <vt:lpstr>02 SQL를 이용한 데이터 정의</vt:lpstr>
      <vt:lpstr>02 SQL를 이용한 데이터 정의</vt:lpstr>
      <vt:lpstr>02 SQL를 이용한 데이터 정의</vt:lpstr>
      <vt:lpstr>02 SQL를 이용한 데이터 정의</vt:lpstr>
      <vt:lpstr>02 SQL를 이용한 데이터 정의</vt:lpstr>
      <vt:lpstr>02 SQL를 이용한 데이터 정의</vt:lpstr>
      <vt:lpstr>02 SQL를 이용한 데이터 정의</vt:lpstr>
      <vt:lpstr>02 SQL를 이용한 데이터 정의</vt:lpstr>
      <vt:lpstr>02 SQL를 이용한 데이터 정의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03 SQL을 이용한 데이터 조작</vt:lpstr>
      <vt:lpstr>04 뷰</vt:lpstr>
      <vt:lpstr>04 뷰</vt:lpstr>
      <vt:lpstr>04 뷰</vt:lpstr>
      <vt:lpstr>04 뷰</vt:lpstr>
      <vt:lpstr>04 뷰</vt:lpstr>
      <vt:lpstr>04 뷰</vt:lpstr>
      <vt:lpstr>04 뷰</vt:lpstr>
      <vt:lpstr>04 뷰</vt:lpstr>
      <vt:lpstr>04 뷰</vt:lpstr>
      <vt:lpstr>04 뷰</vt:lpstr>
      <vt:lpstr>04 뷰</vt:lpstr>
      <vt:lpstr>04 뷰</vt:lpstr>
      <vt:lpstr>04 뷰</vt:lpstr>
      <vt:lpstr>04 뷰</vt:lpstr>
      <vt:lpstr>04 뷰</vt:lpstr>
      <vt:lpstr>04 뷰</vt:lpstr>
      <vt:lpstr>05 삽입 SQL</vt:lpstr>
      <vt:lpstr>05 삽입 SQL</vt:lpstr>
      <vt:lpstr>05 삽입 SQL</vt:lpstr>
      <vt:lpstr>PowerPoint 프레젠테이션</vt:lpstr>
      <vt:lpstr>05 삽입 SQL</vt:lpstr>
      <vt:lpstr>05 삽입 SQL</vt:lpstr>
      <vt:lpstr>05 삽입 SQL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1장. 유닉스 개요 및 기본 사용법</dc:title>
  <dc:creator>윤소정</dc:creator>
  <cp:lastModifiedBy>amiga</cp:lastModifiedBy>
  <cp:revision>325</cp:revision>
  <dcterms:created xsi:type="dcterms:W3CDTF">2012-07-23T02:34:37Z</dcterms:created>
  <dcterms:modified xsi:type="dcterms:W3CDTF">2013-09-23T01:45:06Z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Tracking">
    <vt:lpwstr>true</vt:lpwstr>
  </property>
  <property fmtid="{D5CDD505-2E9C-101B-9397-08002B2CF9AE}" pid="3" name="Google.Documents.DocumentId">
    <vt:lpwstr>1NCUCeAsLTdgs0g0NVq39g0UxrcrxPknXzBwH4Bd9mpo</vt:lpwstr>
  </property>
  <property fmtid="{D5CDD505-2E9C-101B-9397-08002B2CF9AE}" pid="4" name="Google.Documents.RevisionId">
    <vt:lpwstr>16204708356322461875</vt:lpwstr>
  </property>
  <property fmtid="{D5CDD505-2E9C-101B-9397-08002B2CF9AE}" pid="5" name="Google.Documents.PreviousRevisionId">
    <vt:lpwstr>06215226093729447614</vt:lpwstr>
  </property>
  <property fmtid="{D5CDD505-2E9C-101B-9397-08002B2CF9AE}" pid="6" name="Google.Documents.PluginVersion">
    <vt:lpwstr>2.0.2662.553</vt:lpwstr>
  </property>
  <property fmtid="{D5CDD505-2E9C-101B-9397-08002B2CF9AE}" pid="7" name="Google.Documents.MergeIncapabilityFlags">
    <vt:i4>0</vt:i4>
  </property>
</Properties>
</file>