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heme/theme2.xml" ContentType="application/vnd.openxmlformats-officedocument.theme+xml"/>
  <Override PartName="/ppt/tags/tag4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7"/>
  </p:notesMasterIdLst>
  <p:sldIdLst>
    <p:sldId id="435" r:id="rId2"/>
    <p:sldId id="330" r:id="rId3"/>
    <p:sldId id="393" r:id="rId4"/>
    <p:sldId id="372" r:id="rId5"/>
    <p:sldId id="373" r:id="rId6"/>
    <p:sldId id="375" r:id="rId7"/>
    <p:sldId id="376" r:id="rId8"/>
    <p:sldId id="374" r:id="rId9"/>
    <p:sldId id="378" r:id="rId10"/>
    <p:sldId id="379" r:id="rId11"/>
    <p:sldId id="352" r:id="rId12"/>
    <p:sldId id="351" r:id="rId13"/>
    <p:sldId id="380" r:id="rId14"/>
    <p:sldId id="398" r:id="rId15"/>
    <p:sldId id="434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CCFF99"/>
    <a:srgbClr val="B7F595"/>
    <a:srgbClr val="401254"/>
    <a:srgbClr val="210E30"/>
    <a:srgbClr val="653F35"/>
    <a:srgbClr val="4F784C"/>
    <a:srgbClr val="FFFF99"/>
    <a:srgbClr val="993366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86" autoAdjust="0"/>
    <p:restoredTop sz="94660"/>
  </p:normalViewPr>
  <p:slideViewPr>
    <p:cSldViewPr>
      <p:cViewPr varScale="1">
        <p:scale>
          <a:sx n="116" d="100"/>
          <a:sy n="116" d="100"/>
        </p:scale>
        <p:origin x="-1542" y="-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762" y="54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C3899-2E4F-4D3A-8D29-BF4BDDE21DE2}" type="datetimeFigureOut">
              <a:rPr lang="ko-KR" altLang="en-US" smtClean="0"/>
              <a:pPr/>
              <a:t>2013-08-12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363BF-43B7-4F43-ABD0-D052F59FCD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8480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tags" Target="../tags/tag22.xml"/><Relationship Id="rId2" Type="http://schemas.openxmlformats.org/officeDocument/2006/relationships/tags" Target="../tags/tag12.xml"/><Relationship Id="rId16" Type="http://schemas.openxmlformats.org/officeDocument/2006/relationships/image" Target="../media/image3.png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5" Type="http://schemas.openxmlformats.org/officeDocument/2006/relationships/image" Target="../media/image2.jpeg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de-DE" altLang="ko-KR" sz="1800" dirty="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lang="ko-KR" altLang="en-US" sz="1800" dirty="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lang="de-DE" altLang="ko-KR" sz="1200" dirty="0" smtClean="0">
              <a:solidFill>
                <a:prstClr val="black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>
              <a:defRPr/>
            </a:pPr>
            <a:endParaRPr lang="en-US" altLang="ko-KR" sz="1000" dirty="0">
              <a:solidFill>
                <a:srgbClr val="222222"/>
              </a:solidFill>
            </a:endParaRPr>
          </a:p>
          <a:p>
            <a:pPr>
              <a:defRPr/>
            </a:pPr>
            <a:r>
              <a:rPr lang="en-US" altLang="ko-KR" sz="1400" b="1" dirty="0">
                <a:solidFill>
                  <a:srgbClr val="FF0000"/>
                </a:solidFill>
              </a:rPr>
              <a:t>[</a:t>
            </a:r>
            <a:r>
              <a:rPr lang="ko-KR" altLang="en-US" sz="1400" b="1" dirty="0">
                <a:solidFill>
                  <a:srgbClr val="FF0000"/>
                </a:solidFill>
              </a:rPr>
              <a:t>강의교안 이용 안내</a:t>
            </a:r>
            <a:r>
              <a:rPr lang="en-US" altLang="ko-KR" sz="1400" b="1" dirty="0">
                <a:solidFill>
                  <a:srgbClr val="FF0000"/>
                </a:solidFill>
              </a:rPr>
              <a:t>]</a:t>
            </a:r>
          </a:p>
          <a:p>
            <a:pPr>
              <a:defRPr/>
            </a:pPr>
            <a:endParaRPr lang="en-US" altLang="ko-KR" sz="1000" dirty="0">
              <a:solidFill>
                <a:prstClr val="black"/>
              </a:solidFill>
            </a:endParaRPr>
          </a:p>
          <a:p>
            <a:pPr marL="171450" indent="-1714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ko-KR" altLang="en-US" sz="1000" dirty="0">
                <a:solidFill>
                  <a:prstClr val="black"/>
                </a:solidFill>
              </a:rPr>
              <a:t>본 강의교안의 저작권은 </a:t>
            </a:r>
            <a:r>
              <a:rPr lang="ko-KR" altLang="en-US" sz="1000" dirty="0" err="1" smtClean="0">
                <a:solidFill>
                  <a:prstClr val="black"/>
                </a:solidFill>
              </a:rPr>
              <a:t>한빛아카데미</a:t>
            </a:r>
            <a:r>
              <a:rPr lang="ko-KR" altLang="en-US" sz="1000" dirty="0" smtClean="0">
                <a:solidFill>
                  <a:prstClr val="black"/>
                </a:solidFill>
              </a:rPr>
              <a:t>㈜</a:t>
            </a:r>
            <a:r>
              <a:rPr lang="ko-KR" altLang="en-US" sz="1000" dirty="0">
                <a:solidFill>
                  <a:prstClr val="black"/>
                </a:solidFill>
              </a:rPr>
              <a:t>에 있습니다</a:t>
            </a:r>
            <a:r>
              <a:rPr lang="en-US" altLang="ko-KR" sz="1000" dirty="0">
                <a:solidFill>
                  <a:prstClr val="black"/>
                </a:solidFill>
              </a:rPr>
              <a:t>.</a:t>
            </a:r>
            <a:r>
              <a:rPr lang="ko-KR" altLang="en-US" sz="1000" dirty="0">
                <a:solidFill>
                  <a:srgbClr val="222222"/>
                </a:solidFill>
              </a:rPr>
              <a:t> </a:t>
            </a:r>
            <a:endParaRPr lang="en-US" altLang="ko-KR" sz="1000" dirty="0">
              <a:solidFill>
                <a:srgbClr val="222222"/>
              </a:solidFill>
            </a:endParaRPr>
          </a:p>
          <a:p>
            <a:pPr marL="171450" indent="-1714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ko-KR" altLang="en-US" sz="1000" u="sng" dirty="0">
                <a:solidFill>
                  <a:srgbClr val="222222"/>
                </a:solidFill>
              </a:rPr>
              <a:t>이 자료를 무단으로 전제하거나 배포할 경우 저작권법 </a:t>
            </a:r>
            <a:r>
              <a:rPr lang="en-US" altLang="ko-KR" sz="1000" u="sng" dirty="0">
                <a:solidFill>
                  <a:srgbClr val="222222"/>
                </a:solidFill>
              </a:rPr>
              <a:t>136</a:t>
            </a:r>
            <a:r>
              <a:rPr lang="ko-KR" altLang="en-US" sz="1000" u="sng" dirty="0">
                <a:solidFill>
                  <a:srgbClr val="222222"/>
                </a:solidFill>
              </a:rPr>
              <a:t>조에 의거하여 최고 </a:t>
            </a:r>
            <a:r>
              <a:rPr lang="en-US" altLang="ko-KR" sz="1000" u="sng" dirty="0">
                <a:solidFill>
                  <a:srgbClr val="222222"/>
                </a:solidFill>
              </a:rPr>
              <a:t>5</a:t>
            </a:r>
            <a:r>
              <a:rPr lang="ko-KR" altLang="en-US" sz="1000" u="sng" dirty="0">
                <a:solidFill>
                  <a:srgbClr val="222222"/>
                </a:solidFill>
              </a:rPr>
              <a:t>년 이하의 </a:t>
            </a:r>
            <a:r>
              <a:rPr lang="ko-KR" altLang="en-US" sz="1000" u="sng" dirty="0" smtClean="0">
                <a:solidFill>
                  <a:srgbClr val="222222"/>
                </a:solidFill>
              </a:rPr>
              <a:t>징역</a:t>
            </a:r>
            <a:r>
              <a:rPr lang="en-US" altLang="ko-KR" sz="1000" u="sng" dirty="0" smtClean="0">
                <a:solidFill>
                  <a:srgbClr val="222222"/>
                </a:solidFill>
              </a:rPr>
              <a:t> </a:t>
            </a:r>
            <a:r>
              <a:rPr lang="ko-KR" altLang="en-US" sz="1000" u="sng" dirty="0">
                <a:solidFill>
                  <a:srgbClr val="222222"/>
                </a:solidFill>
              </a:rPr>
              <a:t>또는 </a:t>
            </a:r>
            <a:r>
              <a:rPr lang="en-US" altLang="ko-KR" sz="1000" u="sng" dirty="0">
                <a:solidFill>
                  <a:srgbClr val="222222"/>
                </a:solidFill>
              </a:rPr>
              <a:t>5</a:t>
            </a:r>
            <a:r>
              <a:rPr lang="ko-KR" altLang="en-US" sz="1000" u="sng" dirty="0" err="1">
                <a:solidFill>
                  <a:srgbClr val="222222"/>
                </a:solidFill>
              </a:rPr>
              <a:t>천만원</a:t>
            </a:r>
            <a:r>
              <a:rPr lang="ko-KR" altLang="en-US" sz="1000" u="sng" dirty="0">
                <a:solidFill>
                  <a:srgbClr val="222222"/>
                </a:solidFill>
              </a:rPr>
              <a:t> 이하의 벌금에 처할 수 있고 이를 병과</a:t>
            </a:r>
            <a:r>
              <a:rPr lang="en-US" altLang="ko-KR" sz="1000" u="sng" dirty="0">
                <a:solidFill>
                  <a:srgbClr val="222222"/>
                </a:solidFill>
              </a:rPr>
              <a:t>(</a:t>
            </a:r>
            <a:r>
              <a:rPr lang="ko-KR" altLang="en-US" sz="1000" u="sng" dirty="0">
                <a:solidFill>
                  <a:srgbClr val="222222"/>
                </a:solidFill>
              </a:rPr>
              <a:t>倂科</a:t>
            </a:r>
            <a:r>
              <a:rPr lang="en-US" altLang="ko-KR" sz="1000" u="sng" dirty="0">
                <a:solidFill>
                  <a:srgbClr val="222222"/>
                </a:solidFill>
              </a:rPr>
              <a:t>)</a:t>
            </a:r>
            <a:r>
              <a:rPr lang="ko-KR" altLang="en-US" sz="1000" u="sng" dirty="0">
                <a:solidFill>
                  <a:srgbClr val="222222"/>
                </a:solidFill>
              </a:rPr>
              <a:t>할 수도 있습니다</a:t>
            </a:r>
            <a:r>
              <a:rPr lang="en-US" altLang="ko-KR" sz="1000" u="sng" dirty="0">
                <a:solidFill>
                  <a:srgbClr val="222222"/>
                </a:solidFill>
              </a:rPr>
              <a:t>.</a:t>
            </a:r>
          </a:p>
          <a:p>
            <a:pPr>
              <a:lnSpc>
                <a:spcPct val="120000"/>
              </a:lnSpc>
              <a:defRPr/>
            </a:pPr>
            <a:endParaRPr lang="ko-KR" alt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632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학습목표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1"/>
            </p:custDataLst>
          </p:nvPr>
        </p:nvSpPr>
        <p:spPr>
          <a:xfrm>
            <a:off x="179388" y="5229200"/>
            <a:ext cx="8713787" cy="1367239"/>
          </a:xfrm>
        </p:spPr>
        <p:txBody>
          <a:bodyPr>
            <a:normAutofit/>
          </a:bodyPr>
          <a:lstStyle>
            <a:lvl1pPr marL="449263" indent="-177800">
              <a:lnSpc>
                <a:spcPct val="120000"/>
              </a:lnSpc>
              <a:buClr>
                <a:schemeClr val="tx1">
                  <a:lumMod val="50000"/>
                  <a:lumOff val="50000"/>
                </a:schemeClr>
              </a:buClr>
              <a:buSzPct val="80000"/>
              <a:buFont typeface="Arial" panose="020B0604020202020204" pitchFamily="34" charset="0"/>
              <a:buChar char="►"/>
              <a:defRPr sz="1400" b="1" baseline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>
              <a:lnSpc>
                <a:spcPct val="120000"/>
              </a:lnSpc>
              <a:defRPr sz="20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8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4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7" name="직사각형 11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161511" y="6561139"/>
            <a:ext cx="87390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033B4838-7E5D-4E73-BD5A-D91E0EFAE053}" type="slidenum">
              <a:rPr lang="en-US" altLang="ko-KR" sz="100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pPr algn="r"/>
              <a:t>‹#›</a:t>
            </a:fld>
            <a:endParaRPr lang="ko-KR" altLang="en-US" sz="1000" dirty="0">
              <a:solidFill>
                <a:srgbClr val="000000"/>
              </a:solidFill>
            </a:endParaRPr>
          </a:p>
        </p:txBody>
      </p:sp>
      <p:sp>
        <p:nvSpPr>
          <p:cNvPr id="10" name="제목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866523" y="152712"/>
            <a:ext cx="8025957" cy="596671"/>
          </a:xfrm>
        </p:spPr>
        <p:txBody>
          <a:bodyPr>
            <a:normAutofit/>
          </a:bodyPr>
          <a:lstStyle>
            <a:lvl1pPr>
              <a:defRPr sz="3000" spc="-15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9701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7" name="Group 169"/>
          <p:cNvGrpSpPr>
            <a:grpSpLocks/>
          </p:cNvGrpSpPr>
          <p:nvPr userDrawn="1">
            <p:custDataLst>
              <p:tags r:id="rId2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28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32" name="그림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35" name="Rectangle 2"/>
          <p:cNvSpPr>
            <a:spLocks noGrp="1" noChangeArrowheads="1"/>
          </p:cNvSpPr>
          <p:nvPr>
            <p:ph type="ctrTitle" hasCustomPrompt="1"/>
            <p:custDataLst>
              <p:tags r:id="rId4"/>
            </p:custDataLst>
          </p:nvPr>
        </p:nvSpPr>
        <p:spPr>
          <a:xfrm>
            <a:off x="609600" y="5791200"/>
            <a:ext cx="7924800" cy="685800"/>
          </a:xfrm>
          <a:prstGeom prst="rect">
            <a:avLst/>
          </a:prstGeom>
        </p:spPr>
        <p:txBody>
          <a:bodyPr/>
          <a:lstStyle>
            <a:lvl1pPr algn="ctr">
              <a:defRPr sz="4400" b="0" i="0" baseline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pPr lvl="0"/>
            <a:r>
              <a:rPr lang="ko-KR" altLang="en-US" noProof="0" dirty="0" err="1" smtClean="0"/>
              <a:t>장제목</a:t>
            </a:r>
            <a:endParaRPr lang="en-US" altLang="ko-KR" noProof="0" dirty="0" smtClean="0"/>
          </a:p>
        </p:txBody>
      </p:sp>
      <p:sp>
        <p:nvSpPr>
          <p:cNvPr id="37" name="모서리가 둥근 직사각형 36"/>
          <p:cNvSpPr/>
          <p:nvPr userDrawn="1">
            <p:custDataLst>
              <p:tags r:id="rId5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38" name="그림 29" descr="쿡북로고.jpg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634" y="159730"/>
            <a:ext cx="10795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모서리가 둥근 직사각형 38"/>
          <p:cNvSpPr/>
          <p:nvPr userDrawn="1">
            <p:custDataLst>
              <p:tags r:id="rId7"/>
            </p:custDataLst>
          </p:nvPr>
        </p:nvSpPr>
        <p:spPr>
          <a:xfrm>
            <a:off x="7596336" y="70751"/>
            <a:ext cx="1380015" cy="890223"/>
          </a:xfrm>
          <a:prstGeom prst="roundRect">
            <a:avLst>
              <a:gd name="adj" fmla="val 2840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41" name="Group 169"/>
          <p:cNvGrpSpPr>
            <a:grpSpLocks/>
          </p:cNvGrpSpPr>
          <p:nvPr userDrawn="1">
            <p:custDataLst>
              <p:tags r:id="rId8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42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7" name="Freeform 170"/>
          <p:cNvSpPr>
            <a:spLocks/>
          </p:cNvSpPr>
          <p:nvPr userDrawn="1">
            <p:custDataLst>
              <p:tags r:id="rId9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48" name="Freeform 171"/>
          <p:cNvSpPr>
            <a:spLocks/>
          </p:cNvSpPr>
          <p:nvPr userDrawn="1">
            <p:custDataLst>
              <p:tags r:id="rId10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49" name="Freeform 170"/>
          <p:cNvSpPr>
            <a:spLocks/>
          </p:cNvSpPr>
          <p:nvPr userDrawn="1">
            <p:custDataLst>
              <p:tags r:id="rId11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50" name="Freeform 171"/>
          <p:cNvSpPr>
            <a:spLocks/>
          </p:cNvSpPr>
          <p:nvPr userDrawn="1">
            <p:custDataLst>
              <p:tags r:id="rId12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2745288" y="809902"/>
            <a:ext cx="3852000" cy="481500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96128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목차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611561" y="1104891"/>
            <a:ext cx="7920880" cy="5420453"/>
          </a:xfrm>
          <a:prstGeom prst="roundRect">
            <a:avLst>
              <a:gd name="adj" fmla="val 412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2600" b="1" baseline="0"/>
            </a:lvl1pPr>
            <a:lvl2pPr marL="627063" indent="-269875">
              <a:buClr>
                <a:srgbClr val="4F784C"/>
              </a:buClr>
              <a:buFont typeface="Wingdings" pitchFamily="2" charset="2"/>
              <a:buChar char="ü"/>
              <a:defRPr sz="2200" baseline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</p:txBody>
      </p:sp>
    </p:spTree>
    <p:extLst>
      <p:ext uri="{BB962C8B-B14F-4D97-AF65-F5344CB8AC3E}">
        <p14:creationId xmlns:p14="http://schemas.microsoft.com/office/powerpoint/2010/main" val="1784858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본문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79388" y="1052735"/>
            <a:ext cx="8713787" cy="5543705"/>
          </a:xfrm>
        </p:spPr>
        <p:txBody>
          <a:bodyPr>
            <a:normAutofit/>
          </a:bodyPr>
          <a:lstStyle>
            <a:lvl1pPr>
              <a:spcAft>
                <a:spcPts val="300"/>
              </a:spcAft>
              <a:defRPr sz="2400" b="1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1pPr>
            <a:lvl2pPr>
              <a:lnSpc>
                <a:spcPct val="130000"/>
              </a:lnSpc>
              <a:defRPr sz="20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2pPr>
            <a:lvl3pPr>
              <a:lnSpc>
                <a:spcPct val="130000"/>
              </a:lnSpc>
              <a:defRPr sz="18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3pPr>
            <a:lvl4pPr marL="896938" indent="-182563">
              <a:lnSpc>
                <a:spcPct val="120000"/>
              </a:lnSpc>
              <a:buSzPct val="80000"/>
              <a:buFont typeface="Arial" panose="020B0604020202020204" pitchFamily="34" charset="0"/>
              <a:buChar char="‒"/>
              <a:defRPr sz="16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400" baseline="0">
                <a:latin typeface="Arial" pitchFamily="34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Line 10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직사각형 11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161511" y="6561139"/>
            <a:ext cx="87390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033B4838-7E5D-4E73-BD5A-D91E0EFAE053}" type="slidenum">
              <a:rPr lang="en-US" altLang="ko-KR" sz="100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pPr algn="r"/>
              <a:t>‹#›</a:t>
            </a:fld>
            <a:endParaRPr lang="ko-KR" alt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449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solidFill>
                  <a:prstClr val="black"/>
                </a:solidFill>
                <a:latin typeface="Verdana"/>
              </a:rPr>
              <a:pPr latinLnBrk="0"/>
              <a:t>‹#›</a:t>
            </a:fld>
            <a:endParaRPr lang="en-US" altLang="ko-KR" kern="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7183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>
            <a:lvl1pPr>
              <a:defRPr b="1" i="1"/>
            </a:lvl1pPr>
          </a:lstStyle>
          <a:p>
            <a:pPr latinLnBrk="0"/>
            <a:fld id="{926EA8F1-C76B-4BC6-98C4-C2D2384EDDB7}" type="slidenum">
              <a:rPr lang="en-US" altLang="ko-KR" kern="0" smtClean="0">
                <a:solidFill>
                  <a:prstClr val="black"/>
                </a:solidFill>
                <a:latin typeface="Verdana"/>
              </a:rPr>
              <a:pPr latinLnBrk="0"/>
              <a:t>‹#›</a:t>
            </a:fld>
            <a:endParaRPr lang="en-US" altLang="ko-KR" kern="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9" name="AutoShap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AutoShape 3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2765425" y="1447800"/>
            <a:ext cx="3587750" cy="3886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EEEEE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Line 5"/>
          <p:cNvSpPr>
            <a:spLocks noChangeShapeType="1"/>
          </p:cNvSpPr>
          <p:nvPr userDrawn="1">
            <p:custDataLst>
              <p:tags r:id="rId5"/>
            </p:custDataLst>
          </p:nvPr>
        </p:nvSpPr>
        <p:spPr bwMode="auto">
          <a:xfrm>
            <a:off x="2506663" y="3706813"/>
            <a:ext cx="4151312" cy="0"/>
          </a:xfrm>
          <a:prstGeom prst="line">
            <a:avLst/>
          </a:prstGeom>
          <a:ln>
            <a:prstDash val="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735263" y="3048000"/>
            <a:ext cx="3657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ko-KR" sz="4400" b="1" dirty="0" smtClean="0">
                <a:solidFill>
                  <a:srgbClr val="9BBB59">
                    <a:lumMod val="60000"/>
                    <a:lumOff val="40000"/>
                  </a:srgbClr>
                </a:solidFill>
                <a:latin typeface="HY견명조" pitchFamily="18" charset="-127"/>
                <a:ea typeface="HY견명조" pitchFamily="18" charset="-127"/>
              </a:rPr>
              <a:t>Thank You</a:t>
            </a:r>
            <a:endParaRPr lang="en-US" altLang="ko-KR" sz="4400" b="1" dirty="0">
              <a:solidFill>
                <a:srgbClr val="9BBB59">
                  <a:lumMod val="60000"/>
                  <a:lumOff val="40000"/>
                </a:srgbClr>
              </a:solidFill>
              <a:latin typeface="HY견명조" pitchFamily="18" charset="-127"/>
              <a:ea typeface="HY견명조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864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장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8347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저작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9" descr="쿡북로고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77578" y="595313"/>
            <a:ext cx="121602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977578" y="981075"/>
            <a:ext cx="7186612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de-DE" altLang="ko-KR" sz="1800" dirty="0" smtClean="0">
                <a:latin typeface="HY견고딕" pitchFamily="18" charset="-127"/>
                <a:ea typeface="HY견고딕" pitchFamily="18" charset="-127"/>
              </a:rPr>
              <a:t>IT CookBook, </a:t>
            </a:r>
            <a:r>
              <a:rPr kumimoji="0" lang="ko-KR" altLang="en-US" sz="1800" dirty="0" smtClean="0">
                <a:latin typeface="HY견고딕" pitchFamily="18" charset="-127"/>
                <a:ea typeface="HY견고딕" pitchFamily="18" charset="-127"/>
              </a:rPr>
              <a:t>데이터베이스 개론</a:t>
            </a:r>
            <a:endParaRPr kumimoji="0" lang="de-DE" altLang="ko-KR" sz="120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7"/>
          <p:cNvSpPr txBox="1"/>
          <p:nvPr userDrawn="1"/>
        </p:nvSpPr>
        <p:spPr>
          <a:xfrm>
            <a:off x="612453" y="1700213"/>
            <a:ext cx="7991475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[</a:t>
            </a:r>
            <a:r>
              <a:rPr kumimoji="0" lang="ko-KR" altLang="en-US" sz="1400" b="1" dirty="0">
                <a:solidFill>
                  <a:srgbClr val="FF0000"/>
                </a:solidFill>
                <a:ea typeface="맑은 고딕" pitchFamily="50" charset="-127"/>
              </a:rPr>
              <a:t>강의교안 이용 안내</a:t>
            </a:r>
            <a:r>
              <a:rPr kumimoji="0" lang="en-US" altLang="ko-KR" sz="1400" b="1" dirty="0">
                <a:solidFill>
                  <a:srgbClr val="FF0000"/>
                </a:solidFill>
                <a:ea typeface="맑은 고딕" pitchFamily="50" charset="-127"/>
              </a:rPr>
              <a:t>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dirty="0">
                <a:ea typeface="맑은 고딕" pitchFamily="50" charset="-127"/>
              </a:rPr>
              <a:t>본 강의교안의 저작권은 </a:t>
            </a:r>
            <a:r>
              <a:rPr kumimoji="0" lang="ko-KR" altLang="en-US" sz="1000" dirty="0" err="1" smtClean="0">
                <a:ea typeface="맑은 고딕" pitchFamily="50" charset="-127"/>
              </a:rPr>
              <a:t>한빛아카데미</a:t>
            </a:r>
            <a:r>
              <a:rPr kumimoji="0" lang="ko-KR" altLang="en-US" sz="1000" dirty="0" smtClean="0">
                <a:ea typeface="맑은 고딕" pitchFamily="50" charset="-127"/>
              </a:rPr>
              <a:t>㈜</a:t>
            </a:r>
            <a:r>
              <a:rPr kumimoji="0" lang="ko-KR" altLang="en-US" sz="1000" dirty="0">
                <a:ea typeface="맑은 고딕" pitchFamily="50" charset="-127"/>
              </a:rPr>
              <a:t>에 있습니다</a:t>
            </a:r>
            <a:r>
              <a:rPr kumimoji="0" lang="en-US" altLang="ko-KR" sz="1000" dirty="0">
                <a:ea typeface="맑은 고딕" pitchFamily="50" charset="-127"/>
              </a:rPr>
              <a:t>.</a:t>
            </a:r>
            <a:r>
              <a:rPr kumimoji="0" lang="ko-KR" altLang="en-US" sz="1000" dirty="0">
                <a:solidFill>
                  <a:srgbClr val="222222"/>
                </a:solidFill>
                <a:ea typeface="맑은 고딕" pitchFamily="50" charset="-127"/>
              </a:rPr>
              <a:t> </a:t>
            </a:r>
            <a:endParaRPr kumimoji="0" lang="en-US" altLang="ko-KR" sz="1000" dirty="0">
              <a:solidFill>
                <a:srgbClr val="222222"/>
              </a:solidFill>
              <a:ea typeface="맑은 고딕" pitchFamily="50" charset="-127"/>
            </a:endParaRPr>
          </a:p>
          <a:p>
            <a:pPr marL="171450" indent="-1714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이 자료를 무단으로 전제하거나 배포할 경우 저작권법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136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조에 의거하여 최고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년 이하의 </a:t>
            </a:r>
            <a:r>
              <a:rPr kumimoji="0" lang="ko-KR" altLang="en-US" sz="1000" u="sng" dirty="0" smtClean="0">
                <a:solidFill>
                  <a:srgbClr val="222222"/>
                </a:solidFill>
                <a:ea typeface="맑은 고딕" pitchFamily="50" charset="-127"/>
              </a:rPr>
              <a:t>징역</a:t>
            </a:r>
            <a:r>
              <a:rPr kumimoji="0" lang="en-US" altLang="ko-KR" sz="1000" u="sng" dirty="0" smtClean="0">
                <a:solidFill>
                  <a:srgbClr val="222222"/>
                </a:solidFill>
                <a:ea typeface="맑은 고딕" pitchFamily="50" charset="-127"/>
              </a:rPr>
              <a:t> 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또는 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5</a:t>
            </a:r>
            <a:r>
              <a:rPr kumimoji="0" lang="ko-KR" altLang="en-US" sz="1000" u="sng" dirty="0" err="1">
                <a:solidFill>
                  <a:srgbClr val="222222"/>
                </a:solidFill>
                <a:ea typeface="맑은 고딕" pitchFamily="50" charset="-127"/>
              </a:rPr>
              <a:t>천만원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 이하의 벌금에 처할 수 있고 이를 병과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(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倂科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)</a:t>
            </a:r>
            <a:r>
              <a:rPr kumimoji="0" lang="ko-KR" altLang="en-US" sz="1000" u="sng" dirty="0">
                <a:solidFill>
                  <a:srgbClr val="222222"/>
                </a:solidFill>
                <a:ea typeface="맑은 고딕" pitchFamily="50" charset="-127"/>
              </a:rPr>
              <a:t>할 수도 있습니다</a:t>
            </a:r>
            <a:r>
              <a:rPr kumimoji="0" lang="en-US" altLang="ko-KR" sz="1000" u="sng" dirty="0">
                <a:solidFill>
                  <a:srgbClr val="222222"/>
                </a:solidFill>
                <a:ea typeface="맑은 고딕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000" dirty="0"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6798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139700" y="6525345"/>
            <a:ext cx="8756650" cy="280046"/>
          </a:xfrm>
          <a:prstGeom prst="rect">
            <a:avLst/>
          </a:prstGeom>
        </p:spPr>
        <p:txBody>
          <a:bodyPr/>
          <a:lstStyle/>
          <a:p>
            <a:pPr latinLnBrk="0"/>
            <a:fld id="{926EA8F1-C76B-4BC6-98C4-C2D2384EDDB7}" type="slidenum">
              <a:rPr lang="en-US" altLang="ko-KR" kern="0" smtClean="0">
                <a:latin typeface="Verdana"/>
              </a:rPr>
              <a:pPr latinLnBrk="0"/>
              <a:t>‹#›</a:t>
            </a:fld>
            <a:endParaRPr lang="en-US" altLang="ko-KR" kern="0" dirty="0">
              <a:latin typeface="Verdan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385763" y="1042987"/>
            <a:ext cx="3960812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4527550" y="1042987"/>
            <a:ext cx="4230688" cy="5482800"/>
          </a:xfrm>
        </p:spPr>
        <p:txBody>
          <a:bodyPr/>
          <a:lstStyle>
            <a:lvl1pPr>
              <a:defRPr sz="2400" b="1"/>
            </a:lvl1pPr>
            <a:lvl2pPr>
              <a:defRPr sz="2000" b="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Line 10"/>
          <p:cNvSpPr>
            <a:spLocks noChangeShapeType="1"/>
          </p:cNvSpPr>
          <p:nvPr userDrawn="1">
            <p:custDataLst>
              <p:tags r:id="rId4"/>
            </p:custDataLst>
          </p:nvPr>
        </p:nvSpPr>
        <p:spPr bwMode="auto">
          <a:xfrm>
            <a:off x="900440" y="812921"/>
            <a:ext cx="6912000" cy="0"/>
          </a:xfrm>
          <a:prstGeom prst="line">
            <a:avLst/>
          </a:prstGeom>
          <a:ln w="19050"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ko-KR" altLang="en-US"/>
          </a:p>
        </p:txBody>
      </p:sp>
      <p:sp>
        <p:nvSpPr>
          <p:cNvPr id="9" name="제목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66523" y="152712"/>
            <a:ext cx="8025957" cy="596671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0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20" Type="http://schemas.openxmlformats.org/officeDocument/2006/relationships/tags" Target="../tags/tag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그림 77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grpSp>
        <p:nvGrpSpPr>
          <p:cNvPr id="2" name="Group 169"/>
          <p:cNvGrpSpPr>
            <a:grpSpLocks/>
          </p:cNvGrpSpPr>
          <p:nvPr>
            <p:custDataLst>
              <p:tags r:id="rId13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51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8" y="-26127"/>
            <a:ext cx="9180000" cy="6891104"/>
          </a:xfrm>
          <a:prstGeom prst="rect">
            <a:avLst/>
          </a:prstGeom>
        </p:spPr>
      </p:pic>
      <p:sp>
        <p:nvSpPr>
          <p:cNvPr id="56" name="Freeform 170"/>
          <p:cNvSpPr>
            <a:spLocks/>
          </p:cNvSpPr>
          <p:nvPr>
            <p:custDataLst>
              <p:tags r:id="rId15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57" name="Freeform 171"/>
          <p:cNvSpPr>
            <a:spLocks/>
          </p:cNvSpPr>
          <p:nvPr>
            <p:custDataLst>
              <p:tags r:id="rId16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61" name="텍스트 개체 틀 60"/>
          <p:cNvSpPr>
            <a:spLocks noGrp="1"/>
          </p:cNvSpPr>
          <p:nvPr>
            <p:ph type="body" idx="1"/>
            <p:custDataLst>
              <p:tags r:id="rId17"/>
            </p:custDataLst>
          </p:nvPr>
        </p:nvSpPr>
        <p:spPr>
          <a:xfrm>
            <a:off x="182728" y="980727"/>
            <a:ext cx="8713622" cy="5600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4A2D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마스터 텍스트 스타일을 편집합니다</a:t>
            </a:r>
          </a:p>
          <a:p>
            <a:pPr marL="539750" marR="0" lvl="1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BBD9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ko-KR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둘째 수준</a:t>
            </a:r>
          </a:p>
          <a:p>
            <a:pPr marL="714375" marR="0" lvl="2" indent="-174625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784C"/>
              </a:buClr>
              <a:buSzTx/>
              <a:buFontTx/>
              <a:buChar char="•"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셋째 수준</a:t>
            </a:r>
          </a:p>
          <a:p>
            <a:pPr marL="896938" marR="0" lvl="3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넷째 수준</a:t>
            </a:r>
          </a:p>
          <a:p>
            <a:pPr marL="1166813" marR="0" lvl="4" indent="-182563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>
                <a:tab pos="1166813" algn="l"/>
              </a:tabLst>
              <a:defRPr/>
            </a:pPr>
            <a:r>
              <a:rPr kumimoji="0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다섯째 수준</a:t>
            </a:r>
            <a:endParaRPr kumimoji="0" lang="en-US" altLang="ko-KR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제목 개체 틀 65"/>
          <p:cNvSpPr>
            <a:spLocks noGrp="1"/>
          </p:cNvSpPr>
          <p:nvPr>
            <p:ph type="title"/>
            <p:custDataLst>
              <p:tags r:id="rId18"/>
            </p:custDataLst>
          </p:nvPr>
        </p:nvSpPr>
        <p:spPr>
          <a:xfrm>
            <a:off x="875982" y="158476"/>
            <a:ext cx="7656458" cy="678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grpSp>
        <p:nvGrpSpPr>
          <p:cNvPr id="14" name="Group 169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7773987" y="65357"/>
            <a:ext cx="1123950" cy="744545"/>
            <a:chOff x="4897" y="107"/>
            <a:chExt cx="708" cy="469"/>
          </a:xfrm>
        </p:grpSpPr>
        <p:sp>
          <p:nvSpPr>
            <p:cNvPr id="15" name="Freeform 164"/>
            <p:cNvSpPr>
              <a:spLocks/>
            </p:cNvSpPr>
            <p:nvPr userDrawn="1"/>
          </p:nvSpPr>
          <p:spPr bwMode="gray">
            <a:xfrm flipH="1">
              <a:off x="5377" y="345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C4A2D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Freeform 166"/>
            <p:cNvSpPr>
              <a:spLocks/>
            </p:cNvSpPr>
            <p:nvPr userDrawn="1"/>
          </p:nvSpPr>
          <p:spPr bwMode="gray">
            <a:xfrm flipH="1">
              <a:off x="5378" y="107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Freeform 167"/>
            <p:cNvSpPr>
              <a:spLocks/>
            </p:cNvSpPr>
            <p:nvPr userDrawn="1"/>
          </p:nvSpPr>
          <p:spPr bwMode="gray">
            <a:xfrm flipH="1">
              <a:off x="5134" y="349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Freeform 168"/>
            <p:cNvSpPr>
              <a:spLocks/>
            </p:cNvSpPr>
            <p:nvPr userDrawn="1"/>
          </p:nvSpPr>
          <p:spPr bwMode="gray">
            <a:xfrm flipH="1">
              <a:off x="4897" y="118"/>
              <a:ext cx="227" cy="227"/>
            </a:xfrm>
            <a:custGeom>
              <a:avLst/>
              <a:gdLst>
                <a:gd name="T0" fmla="*/ 0 w 832"/>
                <a:gd name="T1" fmla="*/ 120 h 834"/>
                <a:gd name="T2" fmla="*/ 112 w 832"/>
                <a:gd name="T3" fmla="*/ 3 h 834"/>
                <a:gd name="T4" fmla="*/ 727 w 832"/>
                <a:gd name="T5" fmla="*/ 3 h 834"/>
                <a:gd name="T6" fmla="*/ 832 w 832"/>
                <a:gd name="T7" fmla="*/ 106 h 834"/>
                <a:gd name="T8" fmla="*/ 832 w 832"/>
                <a:gd name="T9" fmla="*/ 726 h 834"/>
                <a:gd name="T10" fmla="*/ 742 w 832"/>
                <a:gd name="T11" fmla="*/ 832 h 834"/>
                <a:gd name="T12" fmla="*/ 106 w 832"/>
                <a:gd name="T13" fmla="*/ 834 h 834"/>
                <a:gd name="T14" fmla="*/ 1 w 832"/>
                <a:gd name="T15" fmla="*/ 729 h 834"/>
                <a:gd name="T16" fmla="*/ 0 w 832"/>
                <a:gd name="T17" fmla="*/ 12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834">
                  <a:moveTo>
                    <a:pt x="0" y="120"/>
                  </a:moveTo>
                  <a:cubicBezTo>
                    <a:pt x="0" y="120"/>
                    <a:pt x="6" y="0"/>
                    <a:pt x="112" y="3"/>
                  </a:cubicBezTo>
                  <a:cubicBezTo>
                    <a:pt x="419" y="3"/>
                    <a:pt x="727" y="3"/>
                    <a:pt x="727" y="3"/>
                  </a:cubicBezTo>
                  <a:cubicBezTo>
                    <a:pt x="832" y="14"/>
                    <a:pt x="832" y="106"/>
                    <a:pt x="832" y="106"/>
                  </a:cubicBezTo>
                  <a:cubicBezTo>
                    <a:pt x="832" y="106"/>
                    <a:pt x="832" y="416"/>
                    <a:pt x="832" y="726"/>
                  </a:cubicBezTo>
                  <a:cubicBezTo>
                    <a:pt x="826" y="820"/>
                    <a:pt x="742" y="832"/>
                    <a:pt x="742" y="832"/>
                  </a:cubicBezTo>
                  <a:lnTo>
                    <a:pt x="106" y="834"/>
                  </a:lnTo>
                  <a:cubicBezTo>
                    <a:pt x="106" y="834"/>
                    <a:pt x="4" y="824"/>
                    <a:pt x="1" y="729"/>
                  </a:cubicBezTo>
                  <a:cubicBezTo>
                    <a:pt x="0" y="424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9BBD98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FFFFFF">
                      <a:alpha val="70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2393903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>
                <a:defRPr/>
              </a:pPr>
              <a:endParaRPr lang="ko-KR" altLang="en-US"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9" name="Freeform 170"/>
          <p:cNvSpPr>
            <a:spLocks/>
          </p:cNvSpPr>
          <p:nvPr>
            <p:custDataLst>
              <p:tags r:id="rId20"/>
            </p:custDataLst>
          </p:nvPr>
        </p:nvSpPr>
        <p:spPr bwMode="gray">
          <a:xfrm>
            <a:off x="515982" y="116839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A1D1F1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20" name="Freeform 171"/>
          <p:cNvSpPr>
            <a:spLocks/>
          </p:cNvSpPr>
          <p:nvPr>
            <p:custDataLst>
              <p:tags r:id="rId21"/>
            </p:custDataLst>
          </p:nvPr>
        </p:nvSpPr>
        <p:spPr bwMode="gray">
          <a:xfrm>
            <a:off x="139700" y="432928"/>
            <a:ext cx="360000" cy="360000"/>
          </a:xfrm>
          <a:custGeom>
            <a:avLst/>
            <a:gdLst>
              <a:gd name="T0" fmla="*/ 0 w 832"/>
              <a:gd name="T1" fmla="*/ 120 h 834"/>
              <a:gd name="T2" fmla="*/ 112 w 832"/>
              <a:gd name="T3" fmla="*/ 3 h 834"/>
              <a:gd name="T4" fmla="*/ 727 w 832"/>
              <a:gd name="T5" fmla="*/ 3 h 834"/>
              <a:gd name="T6" fmla="*/ 832 w 832"/>
              <a:gd name="T7" fmla="*/ 106 h 834"/>
              <a:gd name="T8" fmla="*/ 832 w 832"/>
              <a:gd name="T9" fmla="*/ 726 h 834"/>
              <a:gd name="T10" fmla="*/ 742 w 832"/>
              <a:gd name="T11" fmla="*/ 832 h 834"/>
              <a:gd name="T12" fmla="*/ 106 w 832"/>
              <a:gd name="T13" fmla="*/ 834 h 834"/>
              <a:gd name="T14" fmla="*/ 1 w 832"/>
              <a:gd name="T15" fmla="*/ 729 h 834"/>
              <a:gd name="T16" fmla="*/ 0 w 832"/>
              <a:gd name="T17" fmla="*/ 12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2" h="834">
                <a:moveTo>
                  <a:pt x="0" y="120"/>
                </a:moveTo>
                <a:cubicBezTo>
                  <a:pt x="0" y="120"/>
                  <a:pt x="6" y="0"/>
                  <a:pt x="112" y="3"/>
                </a:cubicBezTo>
                <a:cubicBezTo>
                  <a:pt x="419" y="3"/>
                  <a:pt x="727" y="3"/>
                  <a:pt x="727" y="3"/>
                </a:cubicBezTo>
                <a:cubicBezTo>
                  <a:pt x="832" y="14"/>
                  <a:pt x="832" y="106"/>
                  <a:pt x="832" y="106"/>
                </a:cubicBezTo>
                <a:cubicBezTo>
                  <a:pt x="832" y="106"/>
                  <a:pt x="832" y="416"/>
                  <a:pt x="832" y="726"/>
                </a:cubicBezTo>
                <a:cubicBezTo>
                  <a:pt x="826" y="820"/>
                  <a:pt x="742" y="832"/>
                  <a:pt x="742" y="832"/>
                </a:cubicBezTo>
                <a:lnTo>
                  <a:pt x="106" y="834"/>
                </a:lnTo>
                <a:cubicBezTo>
                  <a:pt x="106" y="834"/>
                  <a:pt x="4" y="824"/>
                  <a:pt x="1" y="729"/>
                </a:cubicBezTo>
                <a:cubicBezTo>
                  <a:pt x="0" y="424"/>
                  <a:pt x="0" y="120"/>
                  <a:pt x="0" y="120"/>
                </a:cubicBezTo>
                <a:close/>
              </a:path>
            </a:pathLst>
          </a:custGeom>
          <a:solidFill>
            <a:srgbClr val="9BBD98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rgbClr val="FFFFFF">
                    <a:alpha val="70000"/>
                  </a:srgbClr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2393903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618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83" r:id="rId8"/>
    <p:sldLayoutId id="2147483682" r:id="rId9"/>
    <p:sldLayoutId id="2147483695" r:id="rId10"/>
  </p:sldLayoutIdLst>
  <p:txStyles>
    <p:titleStyle>
      <a:lvl1pPr algn="l" defTabSz="914400" rtl="0" eaLnBrk="1" latinLnBrk="1" hangingPunct="1">
        <a:spcBef>
          <a:spcPct val="0"/>
        </a:spcBef>
        <a:buNone/>
        <a:defRPr lang="ko-KR" altLang="en-US" sz="3200" b="1" kern="1200" spc="-150" dirty="0">
          <a:solidFill>
            <a:srgbClr val="4F784C"/>
          </a:solidFill>
          <a:latin typeface="+mj-ea"/>
          <a:ea typeface="+mj-ea"/>
          <a:cs typeface="+mj-cs"/>
        </a:defRPr>
      </a:lvl1pPr>
    </p:titleStyle>
    <p:bodyStyle>
      <a:lvl1pPr marL="342900" marR="0" indent="-342900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C4A2D2"/>
        </a:buClr>
        <a:buSzTx/>
        <a:buFont typeface="Wingdings" pitchFamily="2" charset="2"/>
        <a:buChar char="v"/>
        <a:tabLst/>
        <a:defRPr sz="23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39750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9BBD98"/>
        </a:buClr>
        <a:buSzTx/>
        <a:buFont typeface="Wingdings" pitchFamily="2" charset="2"/>
        <a:buChar char="§"/>
        <a:tabLst/>
        <a:defRPr sz="24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714375" marR="0" indent="-174625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>
          <a:srgbClr val="4F784C"/>
        </a:buClr>
        <a:buSzTx/>
        <a:buFontTx/>
        <a:buChar char="•"/>
        <a:tabLst/>
        <a:defRPr sz="20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96938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tabLst/>
        <a:defRPr sz="18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66813" marR="0" indent="-182563" algn="l" defTabSz="914400" rtl="0" eaLnBrk="1" fontAlgn="base" latinLnBrk="1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tabLst>
          <a:tab pos="1166813" algn="l"/>
        </a:tabLst>
        <a:defRPr sz="16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4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15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데이터베이스 </a:t>
            </a:r>
            <a:r>
              <a:rPr lang="ko-KR" altLang="en-US" dirty="0"/>
              <a:t>관리 시스템의 </a:t>
            </a:r>
            <a:r>
              <a:rPr lang="ko-KR" altLang="en-US" dirty="0" smtClean="0"/>
              <a:t>정의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데이터베이스 관리 시스템의 주요 기능</a:t>
            </a:r>
          </a:p>
        </p:txBody>
      </p:sp>
      <p:pic>
        <p:nvPicPr>
          <p:cNvPr id="5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18" y="1808820"/>
            <a:ext cx="8713787" cy="301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31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03 </a:t>
            </a:r>
            <a:r>
              <a:rPr lang="ko-KR" altLang="en-US" dirty="0"/>
              <a:t>데이터베이스 관리 시스템의 장단점</a:t>
            </a:r>
          </a:p>
        </p:txBody>
      </p:sp>
      <p:pic>
        <p:nvPicPr>
          <p:cNvPr id="5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8" y="1358770"/>
            <a:ext cx="8713787" cy="387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88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04 </a:t>
            </a:r>
            <a:r>
              <a:rPr lang="ko-KR" altLang="en-US" dirty="0" smtClean="0"/>
              <a:t>데이터베이스 </a:t>
            </a:r>
            <a:r>
              <a:rPr lang="ko-KR" altLang="en-US" dirty="0"/>
              <a:t>관리 시스템의 발전 과정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/>
              <a:t>1</a:t>
            </a:r>
            <a:r>
              <a:rPr lang="ko-KR" altLang="en-US" dirty="0"/>
              <a:t>세대 </a:t>
            </a:r>
            <a:r>
              <a:rPr lang="en-US" altLang="ko-KR" dirty="0"/>
              <a:t>: </a:t>
            </a:r>
            <a:r>
              <a:rPr lang="ko-KR" altLang="en-US" dirty="0"/>
              <a:t>네트워크 </a:t>
            </a:r>
            <a:r>
              <a:rPr lang="en-US" altLang="ko-KR" dirty="0"/>
              <a:t>DBMS, </a:t>
            </a:r>
            <a:r>
              <a:rPr lang="ko-KR" altLang="en-US" dirty="0"/>
              <a:t>계층 </a:t>
            </a:r>
            <a:r>
              <a:rPr lang="en-US" altLang="ko-KR" dirty="0" smtClean="0"/>
              <a:t>DBMS</a:t>
            </a:r>
          </a:p>
          <a:p>
            <a:pPr lvl="1">
              <a:lnSpc>
                <a:spcPct val="130000"/>
              </a:lnSpc>
            </a:pPr>
            <a:r>
              <a:rPr lang="ko-KR" altLang="en-US" dirty="0" smtClean="0"/>
              <a:t>네트워크 </a:t>
            </a:r>
            <a:r>
              <a:rPr lang="en-US" altLang="ko-KR" dirty="0" smtClean="0"/>
              <a:t>DBMS : </a:t>
            </a:r>
            <a:r>
              <a:rPr lang="ko-KR" altLang="en-US" dirty="0" smtClean="0"/>
              <a:t>데이터베이스를</a:t>
            </a:r>
            <a:r>
              <a:rPr lang="en-US" altLang="ko-KR" dirty="0" smtClean="0"/>
              <a:t> </a:t>
            </a:r>
            <a:r>
              <a:rPr lang="ko-KR" altLang="en-US" dirty="0" smtClean="0"/>
              <a:t>그래프 형태로 구성</a:t>
            </a:r>
            <a:endParaRPr lang="en-US" altLang="ko-KR" dirty="0" smtClean="0"/>
          </a:p>
          <a:p>
            <a:pPr lvl="2">
              <a:lnSpc>
                <a:spcPct val="13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IDS(Integrated Data Store)</a:t>
            </a:r>
          </a:p>
          <a:p>
            <a:pPr lvl="1">
              <a:lnSpc>
                <a:spcPct val="130000"/>
              </a:lnSpc>
            </a:pPr>
            <a:r>
              <a:rPr lang="ko-KR" altLang="en-US" dirty="0" smtClean="0"/>
              <a:t>계층</a:t>
            </a:r>
            <a:r>
              <a:rPr lang="en-US" altLang="ko-KR" dirty="0" smtClean="0"/>
              <a:t> DBMS : </a:t>
            </a:r>
            <a:r>
              <a:rPr lang="ko-KR" altLang="en-US" dirty="0" smtClean="0"/>
              <a:t>데이터베이스를 트리 형태로 구성</a:t>
            </a:r>
            <a:endParaRPr lang="en-US" altLang="ko-KR" dirty="0" smtClean="0"/>
          </a:p>
          <a:p>
            <a:pPr lvl="2">
              <a:lnSpc>
                <a:spcPct val="13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IMS(Information Management System)</a:t>
            </a:r>
          </a:p>
        </p:txBody>
      </p:sp>
      <p:pic>
        <p:nvPicPr>
          <p:cNvPr id="5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85" y="3447350"/>
            <a:ext cx="7602155" cy="3132000"/>
          </a:xfrm>
          <a:prstGeom prst="rect">
            <a:avLst/>
          </a:prstGeom>
        </p:spPr>
      </p:pic>
      <p:grpSp>
        <p:nvGrpSpPr>
          <p:cNvPr id="43" name="그룹 42"/>
          <p:cNvGrpSpPr/>
          <p:nvPr/>
        </p:nvGrpSpPr>
        <p:grpSpPr>
          <a:xfrm>
            <a:off x="889828" y="3768749"/>
            <a:ext cx="7417587" cy="2585576"/>
            <a:chOff x="889828" y="3768749"/>
            <a:chExt cx="7417587" cy="2585576"/>
          </a:xfrm>
        </p:grpSpPr>
        <p:cxnSp>
          <p:nvCxnSpPr>
            <p:cNvPr id="6" name="직선 연결선 5"/>
            <p:cNvCxnSpPr/>
            <p:nvPr/>
          </p:nvCxnSpPr>
          <p:spPr>
            <a:xfrm flipV="1">
              <a:off x="3180856" y="5013350"/>
              <a:ext cx="1080120" cy="549235"/>
            </a:xfrm>
            <a:prstGeom prst="line">
              <a:avLst/>
            </a:prstGeom>
            <a:ln>
              <a:solidFill>
                <a:srgbClr val="4012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직사각형 3"/>
            <p:cNvSpPr/>
            <p:nvPr/>
          </p:nvSpPr>
          <p:spPr>
            <a:xfrm>
              <a:off x="891432" y="3768749"/>
              <a:ext cx="1485165" cy="8100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889828" y="4963671"/>
              <a:ext cx="1485165" cy="8910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2047297" y="4186783"/>
              <a:ext cx="1485165" cy="12141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3180856" y="5013351"/>
              <a:ext cx="1485165" cy="8414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1" name="직선 화살표 연결선 10"/>
            <p:cNvCxnSpPr/>
            <p:nvPr/>
          </p:nvCxnSpPr>
          <p:spPr>
            <a:xfrm flipV="1">
              <a:off x="1466655" y="4059070"/>
              <a:ext cx="909942" cy="519769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직선 화살표 연결선 11"/>
            <p:cNvCxnSpPr/>
            <p:nvPr/>
          </p:nvCxnSpPr>
          <p:spPr>
            <a:xfrm flipH="1">
              <a:off x="1241631" y="3879050"/>
              <a:ext cx="1134966" cy="657627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직선 화살표 연결선 22"/>
            <p:cNvCxnSpPr/>
            <p:nvPr/>
          </p:nvCxnSpPr>
          <p:spPr>
            <a:xfrm flipH="1">
              <a:off x="3180856" y="4963671"/>
              <a:ext cx="986099" cy="598914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직선 화살표 연결선 25"/>
            <p:cNvCxnSpPr/>
            <p:nvPr/>
          </p:nvCxnSpPr>
          <p:spPr>
            <a:xfrm flipV="1">
              <a:off x="2773404" y="4170307"/>
              <a:ext cx="0" cy="1214199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직선 화살표 연결선 28"/>
            <p:cNvCxnSpPr/>
            <p:nvPr/>
          </p:nvCxnSpPr>
          <p:spPr>
            <a:xfrm flipH="1" flipV="1">
              <a:off x="1331640" y="4963671"/>
              <a:ext cx="1043354" cy="598914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직사각형 31"/>
            <p:cNvSpPr/>
            <p:nvPr/>
          </p:nvSpPr>
          <p:spPr>
            <a:xfrm>
              <a:off x="1514272" y="3992869"/>
              <a:ext cx="4411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000">
                  <a:latin typeface="HY엽서L" pitchFamily="18" charset="-127"/>
                  <a:ea typeface="HY엽서L" pitchFamily="18" charset="-127"/>
                </a:rPr>
                <a:t>주문</a:t>
              </a: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1826724" y="4341578"/>
              <a:ext cx="4411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000" smtClean="0">
                  <a:latin typeface="HY엽서L" pitchFamily="18" charset="-127"/>
                  <a:ea typeface="HY엽서L" pitchFamily="18" charset="-127"/>
                </a:rPr>
                <a:t>판매</a:t>
              </a:r>
              <a:endParaRPr lang="ko-KR" altLang="en-US" sz="1000">
                <a:latin typeface="HY엽서L" pitchFamily="18" charset="-127"/>
                <a:ea typeface="HY엽서L" pitchFamily="18" charset="-127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2726795" y="4717450"/>
              <a:ext cx="4411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000" smtClean="0">
                  <a:latin typeface="HY엽서L" pitchFamily="18" charset="-127"/>
                  <a:ea typeface="HY엽서L" pitchFamily="18" charset="-127"/>
                </a:rPr>
                <a:t>담</a:t>
              </a:r>
              <a:r>
                <a:rPr lang="ko-KR" altLang="en-US" sz="1000">
                  <a:latin typeface="HY엽서L" pitchFamily="18" charset="-127"/>
                  <a:ea typeface="HY엽서L" pitchFamily="18" charset="-127"/>
                </a:rPr>
                <a:t>당</a:t>
              </a: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1606151" y="5310950"/>
              <a:ext cx="4411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000" smtClean="0">
                  <a:latin typeface="HY엽서L" pitchFamily="18" charset="-127"/>
                  <a:ea typeface="HY엽서L" pitchFamily="18" charset="-127"/>
                </a:rPr>
                <a:t>관리</a:t>
              </a:r>
              <a:endParaRPr lang="ko-KR" altLang="en-US" sz="1000">
                <a:latin typeface="HY엽서L" pitchFamily="18" charset="-127"/>
                <a:ea typeface="HY엽서L" pitchFamily="18" charset="-127"/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3626895" y="5253009"/>
              <a:ext cx="4411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000" smtClean="0">
                  <a:latin typeface="HY엽서L" pitchFamily="18" charset="-127"/>
                  <a:ea typeface="HY엽서L" pitchFamily="18" charset="-127"/>
                </a:rPr>
                <a:t>소속</a:t>
              </a:r>
              <a:endParaRPr lang="ko-KR" altLang="en-US" sz="1000">
                <a:latin typeface="HY엽서L" pitchFamily="18" charset="-127"/>
                <a:ea typeface="HY엽서L" pitchFamily="18" charset="-127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4887035" y="5949280"/>
              <a:ext cx="855095" cy="405045"/>
            </a:xfrm>
            <a:prstGeom prst="rect">
              <a:avLst/>
            </a:prstGeom>
            <a:solidFill>
              <a:srgbClr val="669900">
                <a:alpha val="16863"/>
              </a:srgbClr>
            </a:solidFill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smtClean="0"/>
                <a:t>주문고객</a:t>
              </a:r>
              <a:endParaRPr lang="ko-KR" altLang="en-US" sz="1200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7452320" y="5949280"/>
              <a:ext cx="855095" cy="405045"/>
            </a:xfrm>
            <a:prstGeom prst="rect">
              <a:avLst/>
            </a:prstGeom>
            <a:solidFill>
              <a:srgbClr val="669900">
                <a:alpha val="16863"/>
              </a:srgbClr>
            </a:solidFill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smtClean="0"/>
                <a:t>판매상품</a:t>
              </a:r>
              <a:endParaRPr lang="ko-KR" altLang="en-US" sz="1200"/>
            </a:p>
          </p:txBody>
        </p:sp>
        <p:cxnSp>
          <p:nvCxnSpPr>
            <p:cNvPr id="39" name="직선 화살표 연결선 38"/>
            <p:cNvCxnSpPr>
              <a:endCxn id="37" idx="0"/>
            </p:cNvCxnSpPr>
            <p:nvPr/>
          </p:nvCxnSpPr>
          <p:spPr>
            <a:xfrm>
              <a:off x="5314581" y="5777393"/>
              <a:ext cx="2" cy="171887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직선 화살표 연결선 41"/>
            <p:cNvCxnSpPr/>
            <p:nvPr/>
          </p:nvCxnSpPr>
          <p:spPr>
            <a:xfrm>
              <a:off x="7879867" y="5777393"/>
              <a:ext cx="2" cy="171887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3728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04 </a:t>
            </a:r>
            <a:r>
              <a:rPr lang="ko-KR" altLang="en-US" dirty="0" smtClean="0"/>
              <a:t>데이터베이스 </a:t>
            </a:r>
            <a:r>
              <a:rPr lang="ko-KR" altLang="en-US" dirty="0"/>
              <a:t>관리 시스템의 발전 과정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>
          <a:xfrm>
            <a:off x="161510" y="1052735"/>
            <a:ext cx="8964612" cy="5543705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/>
              <a:t>2</a:t>
            </a:r>
            <a:r>
              <a:rPr lang="ko-KR" altLang="en-US" dirty="0" smtClean="0"/>
              <a:t>세대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관계 </a:t>
            </a:r>
            <a:r>
              <a:rPr lang="en-US" altLang="ko-KR" dirty="0"/>
              <a:t>DBMS</a:t>
            </a:r>
          </a:p>
          <a:p>
            <a:pPr lvl="1">
              <a:lnSpc>
                <a:spcPct val="130000"/>
              </a:lnSpc>
            </a:pPr>
            <a:r>
              <a:rPr lang="ko-KR" altLang="en-US" dirty="0" smtClean="0"/>
              <a:t>관계 </a:t>
            </a:r>
            <a:r>
              <a:rPr lang="en-US" altLang="ko-KR" dirty="0" smtClean="0"/>
              <a:t>DBMS : </a:t>
            </a:r>
            <a:r>
              <a:rPr lang="ko-KR" altLang="en-US" dirty="0" smtClean="0"/>
              <a:t>데이터베이스를 테이블 형태로 구성</a:t>
            </a:r>
            <a:endParaRPr lang="en-US" altLang="ko-KR" dirty="0" smtClean="0"/>
          </a:p>
          <a:p>
            <a:pPr lvl="2">
              <a:lnSpc>
                <a:spcPct val="13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err="1" smtClean="0"/>
              <a:t>오라클</a:t>
            </a:r>
            <a:r>
              <a:rPr lang="en-US" altLang="ko-KR" dirty="0" smtClean="0"/>
              <a:t>(Oracle), MS SQL </a:t>
            </a:r>
            <a:r>
              <a:rPr lang="ko-KR" altLang="en-US" dirty="0" smtClean="0"/>
              <a:t>서버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액세스</a:t>
            </a:r>
            <a:r>
              <a:rPr lang="en-US" altLang="ko-KR" dirty="0" smtClean="0"/>
              <a:t>(Access), </a:t>
            </a:r>
            <a:r>
              <a:rPr lang="ko-KR" altLang="en-US" dirty="0" err="1" smtClean="0"/>
              <a:t>인포믹스</a:t>
            </a:r>
            <a:r>
              <a:rPr lang="en-US" altLang="ko-KR" dirty="0" smtClean="0"/>
              <a:t>(Informix), MySQL</a:t>
            </a:r>
            <a:endParaRPr lang="ko-KR" altLang="en-US" dirty="0"/>
          </a:p>
        </p:txBody>
      </p:sp>
      <p:pic>
        <p:nvPicPr>
          <p:cNvPr id="7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35" y="2843935"/>
            <a:ext cx="8024898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23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04 </a:t>
            </a:r>
            <a:r>
              <a:rPr lang="ko-KR" altLang="en-US" dirty="0" smtClean="0"/>
              <a:t>데이터베이스 </a:t>
            </a:r>
            <a:r>
              <a:rPr lang="ko-KR" altLang="en-US" dirty="0"/>
              <a:t>관리 시스템의 발전 과정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/>
              <a:t>3</a:t>
            </a:r>
            <a:r>
              <a:rPr lang="ko-KR" altLang="en-US" dirty="0" smtClean="0"/>
              <a:t>세대</a:t>
            </a:r>
            <a:r>
              <a:rPr lang="en-US" altLang="ko-KR" dirty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객체지향 </a:t>
            </a:r>
            <a:r>
              <a:rPr lang="en-US" altLang="ko-KR" dirty="0"/>
              <a:t>DBMS, </a:t>
            </a:r>
            <a:r>
              <a:rPr lang="ko-KR" altLang="en-US" dirty="0"/>
              <a:t>객체관계 </a:t>
            </a:r>
            <a:r>
              <a:rPr lang="en-US" altLang="ko-KR" dirty="0" smtClean="0"/>
              <a:t>DBMS</a:t>
            </a:r>
          </a:p>
          <a:p>
            <a:pPr lvl="1">
              <a:lnSpc>
                <a:spcPct val="130000"/>
              </a:lnSpc>
            </a:pPr>
            <a:r>
              <a:rPr lang="ko-KR" altLang="en-US" dirty="0" smtClean="0"/>
              <a:t>객체지향 </a:t>
            </a:r>
            <a:r>
              <a:rPr lang="en-US" altLang="ko-KR" dirty="0" smtClean="0"/>
              <a:t>DBMS : </a:t>
            </a:r>
            <a:r>
              <a:rPr lang="ko-KR" altLang="en-US" dirty="0" smtClean="0"/>
              <a:t>객체를 이용해 데이터베이스를 구성</a:t>
            </a:r>
            <a:endParaRPr lang="en-US" altLang="ko-KR" dirty="0" smtClean="0"/>
          </a:p>
          <a:p>
            <a:pPr lvl="2">
              <a:lnSpc>
                <a:spcPct val="130000"/>
              </a:lnSpc>
            </a:pP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err="1" smtClean="0"/>
              <a:t>오투</a:t>
            </a:r>
            <a:r>
              <a:rPr lang="en-US" altLang="ko-KR" dirty="0" smtClean="0"/>
              <a:t>(O2), </a:t>
            </a:r>
            <a:r>
              <a:rPr lang="ko-KR" altLang="en-US" dirty="0" err="1" smtClean="0"/>
              <a:t>온투스</a:t>
            </a:r>
            <a:r>
              <a:rPr lang="en-US" altLang="ko-KR" dirty="0" smtClean="0"/>
              <a:t>(ONTOS), </a:t>
            </a:r>
            <a:r>
              <a:rPr lang="ko-KR" altLang="en-US" dirty="0" err="1" smtClean="0"/>
              <a:t>젬스톤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GemStone</a:t>
            </a:r>
            <a:r>
              <a:rPr lang="en-US" altLang="ko-KR" dirty="0"/>
              <a:t>)</a:t>
            </a:r>
            <a:endParaRPr lang="en-US" altLang="ko-KR" dirty="0" smtClean="0"/>
          </a:p>
          <a:p>
            <a:pPr lvl="1">
              <a:lnSpc>
                <a:spcPct val="130000"/>
              </a:lnSpc>
            </a:pPr>
            <a:r>
              <a:rPr lang="ko-KR" altLang="en-US" dirty="0" smtClean="0"/>
              <a:t>객체관계 </a:t>
            </a:r>
            <a:r>
              <a:rPr lang="en-US" altLang="ko-KR" dirty="0" smtClean="0"/>
              <a:t>DBMS :</a:t>
            </a:r>
            <a:r>
              <a:rPr lang="ko-KR" altLang="en-US" dirty="0"/>
              <a:t> </a:t>
            </a:r>
            <a:r>
              <a:rPr lang="ko-KR" altLang="en-US" dirty="0" smtClean="0"/>
              <a:t>객체 </a:t>
            </a:r>
            <a:r>
              <a:rPr lang="en-US" altLang="ko-KR" dirty="0" smtClean="0"/>
              <a:t>DBMS + </a:t>
            </a:r>
            <a:r>
              <a:rPr lang="ko-KR" altLang="en-US" dirty="0" smtClean="0"/>
              <a:t>관계 </a:t>
            </a:r>
            <a:r>
              <a:rPr lang="en-US" altLang="ko-KR" dirty="0" smtClean="0"/>
              <a:t>DBMS</a:t>
            </a:r>
          </a:p>
        </p:txBody>
      </p:sp>
    </p:spTree>
    <p:extLst>
      <p:ext uri="{BB962C8B-B14F-4D97-AF65-F5344CB8AC3E}">
        <p14:creationId xmlns:p14="http://schemas.microsoft.com/office/powerpoint/2010/main" val="129539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114208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72617" y="1538790"/>
            <a:ext cx="766985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</a:t>
            </a:r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장</a:t>
            </a:r>
            <a:r>
              <a:rPr lang="en-US" altLang="ko-KR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 </a:t>
            </a:r>
            <a:r>
              <a:rPr lang="ko-KR" alt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데이터베이스 관리 시스템</a:t>
            </a:r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endParaRPr lang="en-US" altLang="ko-KR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endParaRPr lang="en-US" altLang="ko-KR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데이터베이스 </a:t>
            </a: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관리 시스템의 등장 배경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데이터베이스 </a:t>
            </a: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관리 시스템의 정의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데이터베이스 </a:t>
            </a: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관리 시스템의 장단점</a:t>
            </a:r>
          </a:p>
          <a:p>
            <a:pPr marL="538163" lvl="0" indent="-269875" fontAlgn="base">
              <a:spcBef>
                <a:spcPct val="20000"/>
              </a:spcBef>
              <a:spcAft>
                <a:spcPct val="0"/>
              </a:spcAft>
              <a:buClr>
                <a:srgbClr val="9BBB59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ko-KR" altLang="en-U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데이터베이스 </a:t>
            </a:r>
            <a:r>
              <a:rPr lang="ko-KR" alt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관리 시스템의 발전 과정</a:t>
            </a:r>
            <a:endParaRPr lang="ko-KR" altLang="en-US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702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파일 </a:t>
            </a:r>
            <a:r>
              <a:rPr lang="ko-KR" altLang="en-US" dirty="0"/>
              <a:t>시스템의 문제점과 데이터베이스 관리 시스템의 필요성을 알아본다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데이터베이스 관리 시스템의 필수 기능을 살펴본다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데이터베이스 관리 시스템의 장단점을 알아본다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데이터베이스 관리 시스템의 발전 과정을 살펴본다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학습목표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318" y="1116175"/>
            <a:ext cx="6800333" cy="38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3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데이터베이스 </a:t>
            </a:r>
            <a:r>
              <a:rPr lang="ko-KR" altLang="en-US" dirty="0"/>
              <a:t>관리 시스템의 등장 배경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파일 시스템</a:t>
            </a:r>
            <a:r>
              <a:rPr lang="en-US" altLang="ko-KR" dirty="0" smtClean="0"/>
              <a:t>(file system)</a:t>
            </a:r>
            <a:endParaRPr lang="ko-KR" altLang="en-US" dirty="0"/>
          </a:p>
          <a:p>
            <a:pPr lvl="1">
              <a:lnSpc>
                <a:spcPct val="130000"/>
              </a:lnSpc>
            </a:pPr>
            <a:r>
              <a:rPr lang="ko-KR" altLang="en-US" dirty="0" smtClean="0"/>
              <a:t>데이터를 </a:t>
            </a:r>
            <a:r>
              <a:rPr lang="ko-KR" altLang="en-US" dirty="0"/>
              <a:t>파일로 관리하기 위해 파일을 생성</a:t>
            </a:r>
            <a:r>
              <a:rPr lang="en-US" altLang="ko-KR" dirty="0"/>
              <a:t>·</a:t>
            </a:r>
            <a:r>
              <a:rPr lang="ko-KR" altLang="en-US" dirty="0"/>
              <a:t>삭제</a:t>
            </a:r>
            <a:r>
              <a:rPr lang="en-US" altLang="ko-KR" dirty="0"/>
              <a:t>·</a:t>
            </a:r>
            <a:r>
              <a:rPr lang="ko-KR" altLang="en-US" dirty="0"/>
              <a:t>수정</a:t>
            </a:r>
            <a:r>
              <a:rPr lang="en-US" altLang="ko-KR" dirty="0"/>
              <a:t>·</a:t>
            </a:r>
            <a:r>
              <a:rPr lang="ko-KR" altLang="en-US" dirty="0"/>
              <a:t>검색하는 기능을 제공하는 </a:t>
            </a:r>
            <a:r>
              <a:rPr lang="ko-KR" altLang="en-US" dirty="0" smtClean="0"/>
              <a:t>소프트웨어</a:t>
            </a:r>
            <a:endParaRPr lang="en-US" altLang="ko-KR" dirty="0"/>
          </a:p>
          <a:p>
            <a:pPr lvl="1">
              <a:lnSpc>
                <a:spcPct val="130000"/>
              </a:lnSpc>
            </a:pPr>
            <a:r>
              <a:rPr lang="ko-KR" altLang="en-US" dirty="0" smtClean="0"/>
              <a:t>응용 </a:t>
            </a:r>
            <a:r>
              <a:rPr lang="ko-KR" altLang="en-US" dirty="0"/>
              <a:t>프로그램마다 필요한 데이터를 별도의 파일로 </a:t>
            </a:r>
            <a:r>
              <a:rPr lang="ko-KR" altLang="en-US" dirty="0" smtClean="0"/>
              <a:t>관리함</a:t>
            </a:r>
            <a:endParaRPr lang="en-US" altLang="ko-KR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22" y="3068960"/>
            <a:ext cx="8713787" cy="315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27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데이터베이스 </a:t>
            </a:r>
            <a:r>
              <a:rPr lang="ko-KR" altLang="en-US" dirty="0"/>
              <a:t>관리 시스템의 등장 배경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파일 시스템의 문제점</a:t>
            </a:r>
            <a:endParaRPr lang="ko-KR" altLang="en-US" dirty="0"/>
          </a:p>
          <a:p>
            <a:pPr lvl="1">
              <a:lnSpc>
                <a:spcPct val="200000"/>
              </a:lnSpc>
            </a:pPr>
            <a:r>
              <a:rPr lang="ko-KR" altLang="en-US" dirty="0" smtClean="0"/>
              <a:t>같은 </a:t>
            </a:r>
            <a:r>
              <a:rPr lang="ko-KR" altLang="en-US" dirty="0"/>
              <a:t>내용의 데이터가 여러 파일에 중복 저장된다</a:t>
            </a:r>
          </a:p>
          <a:p>
            <a:pPr lvl="1">
              <a:lnSpc>
                <a:spcPct val="200000"/>
              </a:lnSpc>
            </a:pPr>
            <a:r>
              <a:rPr lang="ko-KR" altLang="en-US" dirty="0" smtClean="0"/>
              <a:t>응용 </a:t>
            </a:r>
            <a:r>
              <a:rPr lang="ko-KR" altLang="en-US" dirty="0"/>
              <a:t>프로그램이 데이터 파일에 </a:t>
            </a:r>
            <a:r>
              <a:rPr lang="ko-KR" altLang="en-US" dirty="0" smtClean="0"/>
              <a:t>종속적이다</a:t>
            </a:r>
            <a:endParaRPr lang="ko-KR" altLang="en-US" dirty="0"/>
          </a:p>
          <a:p>
            <a:pPr lvl="1">
              <a:lnSpc>
                <a:spcPct val="200000"/>
              </a:lnSpc>
            </a:pPr>
            <a:r>
              <a:rPr lang="ko-KR" altLang="en-US" dirty="0" smtClean="0"/>
              <a:t>데이터 </a:t>
            </a:r>
            <a:r>
              <a:rPr lang="ko-KR" altLang="en-US" dirty="0"/>
              <a:t>파일에 대한 동시 공유</a:t>
            </a:r>
            <a:r>
              <a:rPr lang="en-US" altLang="ko-KR" dirty="0"/>
              <a:t>, </a:t>
            </a:r>
            <a:r>
              <a:rPr lang="ko-KR" altLang="en-US" dirty="0"/>
              <a:t>보안</a:t>
            </a:r>
            <a:r>
              <a:rPr lang="en-US" altLang="ko-KR" dirty="0"/>
              <a:t>, </a:t>
            </a:r>
            <a:r>
              <a:rPr lang="ko-KR" altLang="en-US" dirty="0"/>
              <a:t>회복 기능이 부족하다</a:t>
            </a:r>
          </a:p>
          <a:p>
            <a:pPr lvl="1">
              <a:lnSpc>
                <a:spcPct val="200000"/>
              </a:lnSpc>
            </a:pPr>
            <a:r>
              <a:rPr lang="ko-KR" altLang="en-US" dirty="0" smtClean="0"/>
              <a:t>응용 </a:t>
            </a:r>
            <a:r>
              <a:rPr lang="ko-KR" altLang="en-US" dirty="0"/>
              <a:t>프로그램 개발이 쉽지 않다</a:t>
            </a:r>
          </a:p>
        </p:txBody>
      </p:sp>
    </p:spTree>
    <p:extLst>
      <p:ext uri="{BB962C8B-B14F-4D97-AF65-F5344CB8AC3E}">
        <p14:creationId xmlns:p14="http://schemas.microsoft.com/office/powerpoint/2010/main" val="333960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데이터베이스 </a:t>
            </a:r>
            <a:r>
              <a:rPr lang="ko-KR" altLang="en-US" dirty="0"/>
              <a:t>관리 시스템의 등장 배경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파일 시스템의 주요 문제점</a:t>
            </a:r>
            <a:endParaRPr lang="ko-KR" altLang="en-US" dirty="0"/>
          </a:p>
          <a:p>
            <a:pPr lvl="1">
              <a:lnSpc>
                <a:spcPct val="130000"/>
              </a:lnSpc>
            </a:pPr>
            <a:r>
              <a:rPr lang="ko-KR" altLang="en-US" dirty="0" smtClean="0"/>
              <a:t>같은 </a:t>
            </a:r>
            <a:r>
              <a:rPr lang="ko-KR" altLang="en-US" dirty="0"/>
              <a:t>내용의 데이터가 여러 파일에 중복 </a:t>
            </a:r>
            <a:r>
              <a:rPr lang="ko-KR" altLang="en-US" dirty="0" smtClean="0"/>
              <a:t>저장된다 </a:t>
            </a:r>
            <a:r>
              <a:rPr lang="ko-KR" altLang="en-US" dirty="0">
                <a:solidFill>
                  <a:srgbClr val="0070C0"/>
                </a:solidFill>
                <a:sym typeface="Wingdings"/>
              </a:rPr>
              <a:t></a:t>
            </a:r>
            <a:r>
              <a:rPr lang="ko-KR" altLang="en-US" dirty="0" smtClean="0">
                <a:solidFill>
                  <a:srgbClr val="0070C0"/>
                </a:solidFill>
                <a:sym typeface="Wingdings"/>
              </a:rPr>
              <a:t> 데이터 </a:t>
            </a:r>
            <a:r>
              <a:rPr lang="ko-KR" altLang="en-US" dirty="0" err="1" smtClean="0">
                <a:solidFill>
                  <a:srgbClr val="0070C0"/>
                </a:solidFill>
                <a:sym typeface="Wingdings"/>
              </a:rPr>
              <a:t>중복성</a:t>
            </a:r>
            <a:endParaRPr lang="en-US" altLang="ko-KR" dirty="0" smtClean="0">
              <a:solidFill>
                <a:srgbClr val="0070C0"/>
              </a:solidFill>
              <a:sym typeface="Wingdings"/>
            </a:endParaRPr>
          </a:p>
          <a:p>
            <a:pPr lvl="2">
              <a:lnSpc>
                <a:spcPct val="130000"/>
              </a:lnSpc>
            </a:pPr>
            <a:r>
              <a:rPr lang="ko-KR" altLang="en-US" dirty="0"/>
              <a:t>저장 공간의 낭비는 물론</a:t>
            </a:r>
            <a:r>
              <a:rPr lang="en-US" altLang="ko-KR" dirty="0"/>
              <a:t> </a:t>
            </a:r>
            <a:r>
              <a:rPr lang="ko-KR" altLang="en-US" dirty="0"/>
              <a:t>데이터 일관성과 데이터 </a:t>
            </a:r>
            <a:r>
              <a:rPr lang="ko-KR" altLang="en-US" dirty="0" err="1"/>
              <a:t>무결성을</a:t>
            </a:r>
            <a:r>
              <a:rPr lang="ko-KR" altLang="en-US" dirty="0"/>
              <a:t> 유지하기 어려움</a:t>
            </a:r>
            <a:endParaRPr lang="en-US" altLang="ko-KR" dirty="0"/>
          </a:p>
          <a:p>
            <a:pPr lvl="2">
              <a:lnSpc>
                <a:spcPct val="130000"/>
              </a:lnSpc>
            </a:pPr>
            <a:endParaRPr lang="en-US" altLang="ko-KR" dirty="0" smtClean="0">
              <a:solidFill>
                <a:srgbClr val="0070C0"/>
              </a:solidFill>
            </a:endParaRP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735" y="2528900"/>
            <a:ext cx="4838105" cy="3918180"/>
          </a:xfrm>
          <a:prstGeom prst="rect">
            <a:avLst/>
          </a:prstGeom>
        </p:spPr>
      </p:pic>
      <p:sp>
        <p:nvSpPr>
          <p:cNvPr id="5" name="모서리가 둥근 사각형 설명선 4"/>
          <p:cNvSpPr/>
          <p:nvPr/>
        </p:nvSpPr>
        <p:spPr>
          <a:xfrm>
            <a:off x="5449698" y="3927882"/>
            <a:ext cx="1665118" cy="560108"/>
          </a:xfrm>
          <a:prstGeom prst="wedgeRoundRectCallout">
            <a:avLst>
              <a:gd name="adj1" fmla="val -35110"/>
              <a:gd name="adj2" fmla="val 106916"/>
              <a:gd name="adj3" fmla="val 16667"/>
            </a:avLst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데이터 통합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00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01 </a:t>
            </a:r>
            <a:r>
              <a:rPr lang="ko-KR" altLang="en-US" dirty="0" smtClean="0"/>
              <a:t>데이터베이스 </a:t>
            </a:r>
            <a:r>
              <a:rPr lang="ko-KR" altLang="en-US" dirty="0"/>
              <a:t>관리 시스템의 등장 배경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파일 시스템의 주요 문제점</a:t>
            </a:r>
            <a:endParaRPr lang="ko-KR" altLang="en-US" dirty="0"/>
          </a:p>
          <a:p>
            <a:pPr lvl="1">
              <a:lnSpc>
                <a:spcPct val="130000"/>
              </a:lnSpc>
            </a:pPr>
            <a:r>
              <a:rPr lang="ko-KR" altLang="en-US" dirty="0" smtClean="0"/>
              <a:t>응용 </a:t>
            </a:r>
            <a:r>
              <a:rPr lang="ko-KR" altLang="en-US" dirty="0"/>
              <a:t>프로그램이 데이터 파일에 </a:t>
            </a:r>
            <a:r>
              <a:rPr lang="ko-KR" altLang="en-US" dirty="0" smtClean="0"/>
              <a:t>종속적이다 </a:t>
            </a:r>
            <a:r>
              <a:rPr lang="ko-KR" altLang="en-US" dirty="0">
                <a:solidFill>
                  <a:srgbClr val="0070C0"/>
                </a:solidFill>
                <a:sym typeface="Wingdings"/>
              </a:rPr>
              <a:t> 데이터 </a:t>
            </a:r>
            <a:r>
              <a:rPr lang="ko-KR" altLang="en-US" dirty="0" smtClean="0">
                <a:solidFill>
                  <a:srgbClr val="0070C0"/>
                </a:solidFill>
                <a:sym typeface="Wingdings"/>
              </a:rPr>
              <a:t>종</a:t>
            </a:r>
            <a:r>
              <a:rPr lang="ko-KR" altLang="en-US" dirty="0">
                <a:solidFill>
                  <a:srgbClr val="0070C0"/>
                </a:solidFill>
                <a:sym typeface="Wingdings"/>
              </a:rPr>
              <a:t>속</a:t>
            </a:r>
            <a:r>
              <a:rPr lang="ko-KR" altLang="en-US" dirty="0" smtClean="0">
                <a:solidFill>
                  <a:srgbClr val="0070C0"/>
                </a:solidFill>
                <a:sym typeface="Wingdings"/>
              </a:rPr>
              <a:t>성</a:t>
            </a:r>
            <a:endParaRPr lang="en-US" altLang="ko-KR" dirty="0" smtClean="0"/>
          </a:p>
          <a:p>
            <a:pPr lvl="2">
              <a:lnSpc>
                <a:spcPct val="130000"/>
              </a:lnSpc>
            </a:pPr>
            <a:r>
              <a:rPr lang="ko-KR" altLang="en-US" dirty="0"/>
              <a:t>사용하는 파일의 구조를 변경하면 응용 프로그램도 함께 변경해야 함</a:t>
            </a:r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030" y="2843935"/>
            <a:ext cx="7340017" cy="22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0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데이터베이스 </a:t>
            </a:r>
            <a:r>
              <a:rPr lang="ko-KR" altLang="en-US" dirty="0"/>
              <a:t>관리 시스템의 </a:t>
            </a:r>
            <a:r>
              <a:rPr lang="ko-KR" altLang="en-US" dirty="0" smtClean="0"/>
              <a:t>정의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데이터베이스 </a:t>
            </a:r>
            <a:r>
              <a:rPr lang="ko-KR" altLang="en-US" dirty="0"/>
              <a:t>관리 </a:t>
            </a:r>
            <a:r>
              <a:rPr lang="ko-KR" altLang="en-US" dirty="0" smtClean="0"/>
              <a:t>시스템</a:t>
            </a:r>
            <a:endParaRPr lang="ko-KR" altLang="en-US" dirty="0"/>
          </a:p>
          <a:p>
            <a:pPr lvl="1">
              <a:lnSpc>
                <a:spcPct val="130000"/>
              </a:lnSpc>
            </a:pPr>
            <a:r>
              <a:rPr lang="en-US" altLang="ko-KR" dirty="0" smtClean="0"/>
              <a:t>DBMS(</a:t>
            </a:r>
            <a:r>
              <a:rPr lang="en-US" altLang="ko-KR" dirty="0" err="1" smtClean="0"/>
              <a:t>DataBase</a:t>
            </a:r>
            <a:r>
              <a:rPr lang="en-US" altLang="ko-KR" dirty="0" smtClean="0"/>
              <a:t> Management System)</a:t>
            </a:r>
          </a:p>
          <a:p>
            <a:pPr lvl="1">
              <a:lnSpc>
                <a:spcPct val="130000"/>
              </a:lnSpc>
            </a:pPr>
            <a:r>
              <a:rPr lang="ko-KR" altLang="en-US" dirty="0" smtClean="0"/>
              <a:t>파일 </a:t>
            </a:r>
            <a:r>
              <a:rPr lang="ko-KR" altLang="en-US" dirty="0"/>
              <a:t>시스템의 </a:t>
            </a:r>
            <a:r>
              <a:rPr lang="ko-KR" altLang="en-US" dirty="0" smtClean="0"/>
              <a:t>문제를 </a:t>
            </a:r>
            <a:r>
              <a:rPr lang="ko-KR" altLang="en-US" dirty="0"/>
              <a:t>해결하기 위해 제시된 </a:t>
            </a:r>
            <a:r>
              <a:rPr lang="ko-KR" altLang="en-US" dirty="0" smtClean="0"/>
              <a:t>소프트웨어</a:t>
            </a:r>
            <a:endParaRPr lang="en-US" altLang="ko-KR" dirty="0"/>
          </a:p>
          <a:p>
            <a:pPr lvl="1">
              <a:lnSpc>
                <a:spcPct val="130000"/>
              </a:lnSpc>
            </a:pPr>
            <a:r>
              <a:rPr lang="ko-KR" altLang="en-US" dirty="0" smtClean="0"/>
              <a:t>조직에 </a:t>
            </a:r>
            <a:r>
              <a:rPr lang="ko-KR" altLang="en-US" dirty="0"/>
              <a:t>필요한 데이터를 데이터베이스에 통합하여 </a:t>
            </a:r>
            <a:r>
              <a:rPr lang="ko-KR" altLang="en-US" dirty="0" smtClean="0"/>
              <a:t>저장하고 관리함</a:t>
            </a:r>
            <a:endParaRPr lang="ko-KR" altLang="en-US" dirty="0"/>
          </a:p>
        </p:txBody>
      </p:sp>
      <p:pic>
        <p:nvPicPr>
          <p:cNvPr id="5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75" y="3049099"/>
            <a:ext cx="7781124" cy="353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31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02 </a:t>
            </a:r>
            <a:r>
              <a:rPr lang="ko-KR" altLang="en-US" dirty="0" smtClean="0"/>
              <a:t>데이터베이스 </a:t>
            </a:r>
            <a:r>
              <a:rPr lang="ko-KR" altLang="en-US" dirty="0"/>
              <a:t>관리 시스템의 </a:t>
            </a:r>
            <a:r>
              <a:rPr lang="ko-KR" altLang="en-US" dirty="0" smtClean="0"/>
              <a:t>정의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 smtClean="0"/>
              <a:t>데이터베이스 </a:t>
            </a:r>
            <a:r>
              <a:rPr lang="ko-KR" altLang="en-US" dirty="0"/>
              <a:t>관리 </a:t>
            </a:r>
            <a:r>
              <a:rPr lang="ko-KR" altLang="en-US" dirty="0" smtClean="0"/>
              <a:t>시스템에서의 데이터 관리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138" y="1556930"/>
            <a:ext cx="4363745" cy="51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62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EmYTdGww70zHJNcnoJ7g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1A1Xddgf7q4KqMIT3Mszx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i5ErAOXMijwbOU1C94gQz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bCIqoHsRmSZRjUVDVwwV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fcsC8rnppnKR1ywRriHaM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0pGGgPnhBmF6y66eBGwg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S5HgR99SyH5RtON1cKhZF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iX8RTCyCD4DExAYZXe7JN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9T8gPHXoBt3RlinnsibU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ANW7ZgoGlEWnuRLGrNS8b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jVmvEBsaUXzBcSXeaEKr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sLEtvfynzB5ZayLl4ZWN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b16NVF9JdNqu1LuBNeaK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eSvioBSrtly40QTH3FWy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SaeCWOnbDRyNoQU6jQYUo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2XwhowXLwl7wJaABsj7wH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Vfax0EuXVIDdDLsPaj8r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SwxO8C9Nnf1B7VvSodZ9s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9nJbIjOPbbSImvBr7lBtx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Y0ZMUmRNCUd7CmQQBVcMv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hy5nBDrvgkFlUcfKbhXJ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BLBiWEQYdFTOe9rzf4UGm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aA7ftul0JWsMpeaCqdWE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mrJcpDEHKI9Cmj7M6klC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EE9qJ3A1uChqGXbC2ta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AXERznfiRjRIu5yfcUEaH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kOEy6jOFPmGjWlKX1nQ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dN8Ho1F7ROPKA1bGalCcV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EBhd5S2D6YBng4C7mTwM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soPFN7KmU1oocNG6LMP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90PYOOnnF2M19Soq5VSK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c9rmarLuZKoHJBklWWWI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SwxO8C9Nnf1B7VvSodZ9s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Y0ZMUmRNCUd7CmQQBVcMv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f18fgYLgU3f2g6Qvjgzq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1958E5hvUyXmqsZauhVzj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9yI9m3D3NmCQqOZ3XljE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Eb82nFTydcJsF5QWWL1My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G6VVYYqvPnUjUw0kFX9f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6X9Tc0oyCahkv26sHU7I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xmbjWC53CjbfZXM4Lq6hK"/>
</p:tagLst>
</file>

<file path=ppt/theme/theme1.xml><?xml version="1.0" encoding="utf-8"?>
<a:theme xmlns:a="http://schemas.openxmlformats.org/drawingml/2006/main" name="1_유닉스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1829</TotalTime>
  <Words>362</Words>
  <Application>Microsoft Office PowerPoint</Application>
  <PresentationFormat>화면 슬라이드 쇼(4:3)</PresentationFormat>
  <Paragraphs>67</Paragraphs>
  <Slides>15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6" baseType="lpstr">
      <vt:lpstr>1_유닉스</vt:lpstr>
      <vt:lpstr>PowerPoint 프레젠테이션</vt:lpstr>
      <vt:lpstr>PowerPoint 프레젠테이션</vt:lpstr>
      <vt:lpstr>학습목표</vt:lpstr>
      <vt:lpstr>01 데이터베이스 관리 시스템의 등장 배경</vt:lpstr>
      <vt:lpstr>01 데이터베이스 관리 시스템의 등장 배경</vt:lpstr>
      <vt:lpstr>01 데이터베이스 관리 시스템의 등장 배경</vt:lpstr>
      <vt:lpstr>01 데이터베이스 관리 시스템의 등장 배경</vt:lpstr>
      <vt:lpstr>02 데이터베이스 관리 시스템의 정의</vt:lpstr>
      <vt:lpstr>02 데이터베이스 관리 시스템의 정의</vt:lpstr>
      <vt:lpstr>02 데이터베이스 관리 시스템의 정의</vt:lpstr>
      <vt:lpstr>03 데이터베이스 관리 시스템의 장단점</vt:lpstr>
      <vt:lpstr>04 데이터베이스 관리 시스템의 발전 과정</vt:lpstr>
      <vt:lpstr>04 데이터베이스 관리 시스템의 발전 과정</vt:lpstr>
      <vt:lpstr>04 데이터베이스 관리 시스템의 발전 과정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1장. 유닉스 개요 및 기본 사용법</dc:title>
  <dc:creator>윤소정</dc:creator>
  <cp:lastModifiedBy>amiga</cp:lastModifiedBy>
  <cp:revision>168</cp:revision>
  <dcterms:created xsi:type="dcterms:W3CDTF">2012-07-23T02:34:37Z</dcterms:created>
  <dcterms:modified xsi:type="dcterms:W3CDTF">2013-08-12T09:51:04Z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1NCUCeAsLTdgs0g0NVq39g0UxrcrxPknXzBwH4Bd9mpo</vt:lpwstr>
  </property>
  <property fmtid="{D5CDD505-2E9C-101B-9397-08002B2CF9AE}" pid="4" name="Google.Documents.RevisionId">
    <vt:lpwstr>16204708356322461875</vt:lpwstr>
  </property>
  <property fmtid="{D5CDD505-2E9C-101B-9397-08002B2CF9AE}" pid="5" name="Google.Documents.PreviousRevisionId">
    <vt:lpwstr>06215226093729447614</vt:lpwstr>
  </property>
  <property fmtid="{D5CDD505-2E9C-101B-9397-08002B2CF9AE}" pid="6" name="Google.Documents.PluginVersion">
    <vt:lpwstr>2.0.2662.553</vt:lpwstr>
  </property>
  <property fmtid="{D5CDD505-2E9C-101B-9397-08002B2CF9AE}" pid="7" name="Google.Documents.MergeIncapabilityFlags">
    <vt:i4>0</vt:i4>
  </property>
</Properties>
</file>