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heme/theme2.xml" ContentType="application/vnd.openxmlformats-officedocument.theme+xml"/>
  <Override PartName="/ppt/tags/tag4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31"/>
  </p:notesMasterIdLst>
  <p:sldIdLst>
    <p:sldId id="483" r:id="rId2"/>
    <p:sldId id="440" r:id="rId3"/>
    <p:sldId id="448" r:id="rId4"/>
    <p:sldId id="516" r:id="rId5"/>
    <p:sldId id="518" r:id="rId6"/>
    <p:sldId id="517" r:id="rId7"/>
    <p:sldId id="519" r:id="rId8"/>
    <p:sldId id="520" r:id="rId9"/>
    <p:sldId id="491" r:id="rId10"/>
    <p:sldId id="492" r:id="rId11"/>
    <p:sldId id="522" r:id="rId12"/>
    <p:sldId id="523" r:id="rId13"/>
    <p:sldId id="524" r:id="rId14"/>
    <p:sldId id="521" r:id="rId15"/>
    <p:sldId id="526" r:id="rId16"/>
    <p:sldId id="527" r:id="rId17"/>
    <p:sldId id="528" r:id="rId18"/>
    <p:sldId id="529" r:id="rId19"/>
    <p:sldId id="530" r:id="rId20"/>
    <p:sldId id="531" r:id="rId21"/>
    <p:sldId id="533" r:id="rId22"/>
    <p:sldId id="532" r:id="rId23"/>
    <p:sldId id="525" r:id="rId24"/>
    <p:sldId id="534" r:id="rId25"/>
    <p:sldId id="536" r:id="rId26"/>
    <p:sldId id="537" r:id="rId27"/>
    <p:sldId id="538" r:id="rId28"/>
    <p:sldId id="539" r:id="rId29"/>
    <p:sldId id="458" r:id="rId3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FF99"/>
    <a:srgbClr val="401254"/>
    <a:srgbClr val="210E30"/>
    <a:srgbClr val="653F35"/>
    <a:srgbClr val="4F784C"/>
    <a:srgbClr val="FFFF99"/>
    <a:srgbClr val="993366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보통 스타일 3 - 강조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86" autoAdjust="0"/>
    <p:restoredTop sz="94660"/>
  </p:normalViewPr>
  <p:slideViewPr>
    <p:cSldViewPr>
      <p:cViewPr varScale="1">
        <p:scale>
          <a:sx n="77" d="100"/>
          <a:sy n="77" d="100"/>
        </p:scale>
        <p:origin x="-1008" y="-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3762" y="54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C3899-2E4F-4D3A-8D29-BF4BDDE21DE2}" type="datetimeFigureOut">
              <a:rPr lang="ko-KR" altLang="en-US" smtClean="0"/>
              <a:pPr/>
              <a:t>2013-10-30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363BF-43B7-4F43-ABD0-D052F59FCD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8480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tags" Target="../tags/tag22.xml"/><Relationship Id="rId2" Type="http://schemas.openxmlformats.org/officeDocument/2006/relationships/tags" Target="../tags/tag12.xml"/><Relationship Id="rId16" Type="http://schemas.openxmlformats.org/officeDocument/2006/relationships/image" Target="../media/image3.png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tags" Target="../tags/tag21.xml"/><Relationship Id="rId5" Type="http://schemas.openxmlformats.org/officeDocument/2006/relationships/tags" Target="../tags/tag15.xml"/><Relationship Id="rId15" Type="http://schemas.openxmlformats.org/officeDocument/2006/relationships/image" Target="../media/image2.jpeg"/><Relationship Id="rId10" Type="http://schemas.openxmlformats.org/officeDocument/2006/relationships/tags" Target="../tags/tag20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5.xml"/><Relationship Id="rId4" Type="http://schemas.openxmlformats.org/officeDocument/2006/relationships/tags" Target="../tags/tag4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저작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29" descr="쿡북로고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77578" y="595313"/>
            <a:ext cx="1216025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6"/>
          <p:cNvSpPr txBox="1">
            <a:spLocks noChangeArrowheads="1"/>
          </p:cNvSpPr>
          <p:nvPr userDrawn="1"/>
        </p:nvSpPr>
        <p:spPr bwMode="auto">
          <a:xfrm>
            <a:off x="977578" y="981075"/>
            <a:ext cx="7186612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de-DE" altLang="ko-KR" sz="1800" dirty="0" smtClean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IT CookBook, </a:t>
            </a:r>
            <a:r>
              <a:rPr lang="ko-KR" altLang="en-US" sz="1800" dirty="0" smtClean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데이터베이스 개론</a:t>
            </a:r>
            <a:endParaRPr lang="de-DE" altLang="ko-KR" sz="1200" dirty="0" smtClean="0">
              <a:solidFill>
                <a:prstClr val="black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TextBox 7"/>
          <p:cNvSpPr txBox="1"/>
          <p:nvPr userDrawn="1"/>
        </p:nvSpPr>
        <p:spPr>
          <a:xfrm>
            <a:off x="612453" y="1700213"/>
            <a:ext cx="7991475" cy="13542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>
              <a:defRPr/>
            </a:pPr>
            <a:endParaRPr lang="en-US" altLang="ko-KR" sz="1000" dirty="0">
              <a:solidFill>
                <a:srgbClr val="222222"/>
              </a:solidFill>
            </a:endParaRPr>
          </a:p>
          <a:p>
            <a:pPr>
              <a:defRPr/>
            </a:pPr>
            <a:r>
              <a:rPr lang="en-US" altLang="ko-KR" sz="1400" b="1" dirty="0">
                <a:solidFill>
                  <a:srgbClr val="FF0000"/>
                </a:solidFill>
              </a:rPr>
              <a:t>[</a:t>
            </a:r>
            <a:r>
              <a:rPr lang="ko-KR" altLang="en-US" sz="1400" b="1" dirty="0">
                <a:solidFill>
                  <a:srgbClr val="FF0000"/>
                </a:solidFill>
              </a:rPr>
              <a:t>강의교안 이용 안내</a:t>
            </a:r>
            <a:r>
              <a:rPr lang="en-US" altLang="ko-KR" sz="1400" b="1" dirty="0">
                <a:solidFill>
                  <a:srgbClr val="FF0000"/>
                </a:solidFill>
              </a:rPr>
              <a:t>]</a:t>
            </a:r>
          </a:p>
          <a:p>
            <a:pPr>
              <a:defRPr/>
            </a:pPr>
            <a:endParaRPr lang="en-US" altLang="ko-KR" sz="1000" dirty="0">
              <a:solidFill>
                <a:prstClr val="black"/>
              </a:solidFill>
            </a:endParaRPr>
          </a:p>
          <a:p>
            <a:pPr marL="171450" indent="-171450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ko-KR" altLang="en-US" sz="1000" dirty="0">
                <a:solidFill>
                  <a:prstClr val="black"/>
                </a:solidFill>
              </a:rPr>
              <a:t>본 강의교안의 저작권은 </a:t>
            </a:r>
            <a:r>
              <a:rPr lang="ko-KR" altLang="en-US" sz="1000" dirty="0" err="1" smtClean="0">
                <a:solidFill>
                  <a:prstClr val="black"/>
                </a:solidFill>
              </a:rPr>
              <a:t>한빛아카데미</a:t>
            </a:r>
            <a:r>
              <a:rPr lang="ko-KR" altLang="en-US" sz="1000" dirty="0" smtClean="0">
                <a:solidFill>
                  <a:prstClr val="black"/>
                </a:solidFill>
              </a:rPr>
              <a:t>㈜</a:t>
            </a:r>
            <a:r>
              <a:rPr lang="ko-KR" altLang="en-US" sz="1000" dirty="0">
                <a:solidFill>
                  <a:prstClr val="black"/>
                </a:solidFill>
              </a:rPr>
              <a:t>에 있습니다</a:t>
            </a:r>
            <a:r>
              <a:rPr lang="en-US" altLang="ko-KR" sz="1000" dirty="0">
                <a:solidFill>
                  <a:prstClr val="black"/>
                </a:solidFill>
              </a:rPr>
              <a:t>.</a:t>
            </a:r>
            <a:r>
              <a:rPr lang="ko-KR" altLang="en-US" sz="1000" dirty="0">
                <a:solidFill>
                  <a:srgbClr val="222222"/>
                </a:solidFill>
              </a:rPr>
              <a:t> </a:t>
            </a:r>
            <a:endParaRPr lang="en-US" altLang="ko-KR" sz="1000" dirty="0">
              <a:solidFill>
                <a:srgbClr val="222222"/>
              </a:solidFill>
            </a:endParaRPr>
          </a:p>
          <a:p>
            <a:pPr marL="171450" indent="-171450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ko-KR" altLang="en-US" sz="1000" u="sng" dirty="0">
                <a:solidFill>
                  <a:srgbClr val="222222"/>
                </a:solidFill>
              </a:rPr>
              <a:t>이 자료를 무단으로 전제하거나 배포할 경우 저작권법 </a:t>
            </a:r>
            <a:r>
              <a:rPr lang="en-US" altLang="ko-KR" sz="1000" u="sng" dirty="0">
                <a:solidFill>
                  <a:srgbClr val="222222"/>
                </a:solidFill>
              </a:rPr>
              <a:t>136</a:t>
            </a:r>
            <a:r>
              <a:rPr lang="ko-KR" altLang="en-US" sz="1000" u="sng" dirty="0">
                <a:solidFill>
                  <a:srgbClr val="222222"/>
                </a:solidFill>
              </a:rPr>
              <a:t>조에 의거하여 최고 </a:t>
            </a:r>
            <a:r>
              <a:rPr lang="en-US" altLang="ko-KR" sz="1000" u="sng" dirty="0">
                <a:solidFill>
                  <a:srgbClr val="222222"/>
                </a:solidFill>
              </a:rPr>
              <a:t>5</a:t>
            </a:r>
            <a:r>
              <a:rPr lang="ko-KR" altLang="en-US" sz="1000" u="sng" dirty="0">
                <a:solidFill>
                  <a:srgbClr val="222222"/>
                </a:solidFill>
              </a:rPr>
              <a:t>년 이하의 </a:t>
            </a:r>
            <a:r>
              <a:rPr lang="ko-KR" altLang="en-US" sz="1000" u="sng" dirty="0" smtClean="0">
                <a:solidFill>
                  <a:srgbClr val="222222"/>
                </a:solidFill>
              </a:rPr>
              <a:t>징역</a:t>
            </a:r>
            <a:r>
              <a:rPr lang="en-US" altLang="ko-KR" sz="1000" u="sng" dirty="0" smtClean="0">
                <a:solidFill>
                  <a:srgbClr val="222222"/>
                </a:solidFill>
              </a:rPr>
              <a:t> </a:t>
            </a:r>
            <a:r>
              <a:rPr lang="ko-KR" altLang="en-US" sz="1000" u="sng" dirty="0">
                <a:solidFill>
                  <a:srgbClr val="222222"/>
                </a:solidFill>
              </a:rPr>
              <a:t>또는 </a:t>
            </a:r>
            <a:r>
              <a:rPr lang="en-US" altLang="ko-KR" sz="1000" u="sng" dirty="0">
                <a:solidFill>
                  <a:srgbClr val="222222"/>
                </a:solidFill>
              </a:rPr>
              <a:t>5</a:t>
            </a:r>
            <a:r>
              <a:rPr lang="ko-KR" altLang="en-US" sz="1000" u="sng" dirty="0" err="1">
                <a:solidFill>
                  <a:srgbClr val="222222"/>
                </a:solidFill>
              </a:rPr>
              <a:t>천만원</a:t>
            </a:r>
            <a:r>
              <a:rPr lang="ko-KR" altLang="en-US" sz="1000" u="sng" dirty="0">
                <a:solidFill>
                  <a:srgbClr val="222222"/>
                </a:solidFill>
              </a:rPr>
              <a:t> 이하의 벌금에 처할 수 있고 이를 병과</a:t>
            </a:r>
            <a:r>
              <a:rPr lang="en-US" altLang="ko-KR" sz="1000" u="sng" dirty="0">
                <a:solidFill>
                  <a:srgbClr val="222222"/>
                </a:solidFill>
              </a:rPr>
              <a:t>(</a:t>
            </a:r>
            <a:r>
              <a:rPr lang="ko-KR" altLang="en-US" sz="1000" u="sng" dirty="0">
                <a:solidFill>
                  <a:srgbClr val="222222"/>
                </a:solidFill>
              </a:rPr>
              <a:t>倂科</a:t>
            </a:r>
            <a:r>
              <a:rPr lang="en-US" altLang="ko-KR" sz="1000" u="sng" dirty="0">
                <a:solidFill>
                  <a:srgbClr val="222222"/>
                </a:solidFill>
              </a:rPr>
              <a:t>)</a:t>
            </a:r>
            <a:r>
              <a:rPr lang="ko-KR" altLang="en-US" sz="1000" u="sng" dirty="0">
                <a:solidFill>
                  <a:srgbClr val="222222"/>
                </a:solidFill>
              </a:rPr>
              <a:t>할 수도 있습니다</a:t>
            </a:r>
            <a:r>
              <a:rPr lang="en-US" altLang="ko-KR" sz="1000" u="sng" dirty="0">
                <a:solidFill>
                  <a:srgbClr val="222222"/>
                </a:solidFill>
              </a:rPr>
              <a:t>.</a:t>
            </a:r>
          </a:p>
          <a:p>
            <a:pPr>
              <a:lnSpc>
                <a:spcPct val="120000"/>
              </a:lnSpc>
              <a:defRPr/>
            </a:pPr>
            <a:endParaRPr lang="ko-KR" alt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632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학습목표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1"/>
            </p:custDataLst>
          </p:nvPr>
        </p:nvSpPr>
        <p:spPr>
          <a:xfrm>
            <a:off x="179388" y="5229200"/>
            <a:ext cx="8713787" cy="1367239"/>
          </a:xfrm>
        </p:spPr>
        <p:txBody>
          <a:bodyPr>
            <a:normAutofit/>
          </a:bodyPr>
          <a:lstStyle>
            <a:lvl1pPr marL="449263" indent="-177800">
              <a:lnSpc>
                <a:spcPct val="120000"/>
              </a:lnSpc>
              <a:buClr>
                <a:schemeClr val="tx1">
                  <a:lumMod val="50000"/>
                  <a:lumOff val="50000"/>
                </a:schemeClr>
              </a:buClr>
              <a:buSzPct val="80000"/>
              <a:buFont typeface="Arial" panose="020B0604020202020204" pitchFamily="34" charset="0"/>
              <a:buChar char="►"/>
              <a:defRPr sz="1400" b="1" baseline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>
              <a:lnSpc>
                <a:spcPct val="120000"/>
              </a:lnSpc>
              <a:defRPr sz="20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8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4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7" name="직사각형 11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161511" y="6561139"/>
            <a:ext cx="873907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fld id="{033B4838-7E5D-4E73-BD5A-D91E0EFAE053}" type="slidenum">
              <a:rPr lang="en-US" altLang="ko-KR" sz="100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pPr algn="r"/>
              <a:t>‹#›</a:t>
            </a:fld>
            <a:endParaRPr lang="ko-KR" altLang="en-US" sz="1000" dirty="0">
              <a:solidFill>
                <a:srgbClr val="000000"/>
              </a:solidFill>
            </a:endParaRPr>
          </a:p>
        </p:txBody>
      </p:sp>
      <p:sp>
        <p:nvSpPr>
          <p:cNvPr id="10" name="제목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866523" y="152712"/>
            <a:ext cx="8025957" cy="596671"/>
          </a:xfrm>
        </p:spPr>
        <p:txBody>
          <a:bodyPr>
            <a:normAutofit/>
          </a:bodyPr>
          <a:lstStyle>
            <a:lvl1pPr>
              <a:defRPr sz="3000" spc="-15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9701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grpSp>
        <p:nvGrpSpPr>
          <p:cNvPr id="27" name="Group 169"/>
          <p:cNvGrpSpPr>
            <a:grpSpLocks/>
          </p:cNvGrpSpPr>
          <p:nvPr userDrawn="1">
            <p:custDataLst>
              <p:tags r:id="rId2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28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1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32" name="그림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sp>
        <p:nvSpPr>
          <p:cNvPr id="35" name="Rectangle 2"/>
          <p:cNvSpPr>
            <a:spLocks noGrp="1" noChangeArrowheads="1"/>
          </p:cNvSpPr>
          <p:nvPr>
            <p:ph type="ctrTitle" hasCustomPrompt="1"/>
            <p:custDataLst>
              <p:tags r:id="rId4"/>
            </p:custDataLst>
          </p:nvPr>
        </p:nvSpPr>
        <p:spPr>
          <a:xfrm>
            <a:off x="609600" y="5791200"/>
            <a:ext cx="7924800" cy="685800"/>
          </a:xfrm>
          <a:prstGeom prst="rect">
            <a:avLst/>
          </a:prstGeom>
        </p:spPr>
        <p:txBody>
          <a:bodyPr/>
          <a:lstStyle>
            <a:lvl1pPr algn="ctr">
              <a:defRPr sz="4400" b="0" i="0" baseline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pPr lvl="0"/>
            <a:r>
              <a:rPr lang="ko-KR" altLang="en-US" noProof="0" dirty="0" err="1" smtClean="0"/>
              <a:t>장제목</a:t>
            </a:r>
            <a:endParaRPr lang="en-US" altLang="ko-KR" noProof="0" dirty="0" smtClean="0"/>
          </a:p>
        </p:txBody>
      </p:sp>
      <p:sp>
        <p:nvSpPr>
          <p:cNvPr id="37" name="모서리가 둥근 직사각형 36"/>
          <p:cNvSpPr/>
          <p:nvPr userDrawn="1">
            <p:custDataLst>
              <p:tags r:id="rId5"/>
            </p:custDataLst>
          </p:nvPr>
        </p:nvSpPr>
        <p:spPr>
          <a:xfrm>
            <a:off x="7596336" y="70751"/>
            <a:ext cx="1380015" cy="890223"/>
          </a:xfrm>
          <a:prstGeom prst="roundRect">
            <a:avLst>
              <a:gd name="adj" fmla="val 2840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38" name="그림 29" descr="쿡북로고.jpg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634" y="159730"/>
            <a:ext cx="10795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모서리가 둥근 직사각형 38"/>
          <p:cNvSpPr/>
          <p:nvPr userDrawn="1">
            <p:custDataLst>
              <p:tags r:id="rId7"/>
            </p:custDataLst>
          </p:nvPr>
        </p:nvSpPr>
        <p:spPr>
          <a:xfrm>
            <a:off x="7596336" y="70751"/>
            <a:ext cx="1380015" cy="890223"/>
          </a:xfrm>
          <a:prstGeom prst="roundRect">
            <a:avLst>
              <a:gd name="adj" fmla="val 2840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41" name="Group 169"/>
          <p:cNvGrpSpPr>
            <a:grpSpLocks/>
          </p:cNvGrpSpPr>
          <p:nvPr userDrawn="1">
            <p:custDataLst>
              <p:tags r:id="rId8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42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3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4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5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7" name="Freeform 170"/>
          <p:cNvSpPr>
            <a:spLocks/>
          </p:cNvSpPr>
          <p:nvPr userDrawn="1">
            <p:custDataLst>
              <p:tags r:id="rId9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48" name="Freeform 171"/>
          <p:cNvSpPr>
            <a:spLocks/>
          </p:cNvSpPr>
          <p:nvPr userDrawn="1">
            <p:custDataLst>
              <p:tags r:id="rId10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49" name="Freeform 170"/>
          <p:cNvSpPr>
            <a:spLocks/>
          </p:cNvSpPr>
          <p:nvPr userDrawn="1">
            <p:custDataLst>
              <p:tags r:id="rId11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50" name="Freeform 171"/>
          <p:cNvSpPr>
            <a:spLocks/>
          </p:cNvSpPr>
          <p:nvPr userDrawn="1">
            <p:custDataLst>
              <p:tags r:id="rId12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2745288" y="809902"/>
            <a:ext cx="3852000" cy="481500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96128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목차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611561" y="1104891"/>
            <a:ext cx="7920880" cy="5420453"/>
          </a:xfrm>
          <a:prstGeom prst="roundRect">
            <a:avLst>
              <a:gd name="adj" fmla="val 412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2600" b="1" baseline="0"/>
            </a:lvl1pPr>
            <a:lvl2pPr marL="627063" indent="-269875">
              <a:buClr>
                <a:srgbClr val="4F784C"/>
              </a:buClr>
              <a:buFont typeface="Wingdings" pitchFamily="2" charset="2"/>
              <a:buChar char="ü"/>
              <a:defRPr sz="2200" baseline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</p:txBody>
      </p:sp>
    </p:spTree>
    <p:extLst>
      <p:ext uri="{BB962C8B-B14F-4D97-AF65-F5344CB8AC3E}">
        <p14:creationId xmlns:p14="http://schemas.microsoft.com/office/powerpoint/2010/main" val="1784858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본문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79388" y="1052735"/>
            <a:ext cx="8713787" cy="5543705"/>
          </a:xfrm>
        </p:spPr>
        <p:txBody>
          <a:bodyPr>
            <a:normAutofit/>
          </a:bodyPr>
          <a:lstStyle>
            <a:lvl1pPr>
              <a:spcAft>
                <a:spcPts val="300"/>
              </a:spcAft>
              <a:defRPr sz="2400" b="1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>
              <a:lnSpc>
                <a:spcPct val="130000"/>
              </a:lnSpc>
              <a:defRPr sz="20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>
              <a:lnSpc>
                <a:spcPct val="130000"/>
              </a:lnSpc>
              <a:defRPr sz="18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indent="-182563">
              <a:lnSpc>
                <a:spcPct val="120000"/>
              </a:lnSpc>
              <a:buSzPct val="80000"/>
              <a:buFont typeface="Arial" panose="020B0604020202020204" pitchFamily="34" charset="0"/>
              <a:buChar char="‒"/>
              <a:defRPr sz="16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4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Line 10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직사각형 11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161511" y="6561139"/>
            <a:ext cx="873907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fld id="{033B4838-7E5D-4E73-BD5A-D91E0EFAE053}" type="slidenum">
              <a:rPr lang="en-US" altLang="ko-KR" sz="100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pPr algn="r"/>
              <a:t>‹#›</a:t>
            </a:fld>
            <a:endParaRPr lang="ko-KR" alt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449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/>
          <a:p>
            <a:pPr latinLnBrk="0"/>
            <a:fld id="{926EA8F1-C76B-4BC6-98C4-C2D2384EDDB7}" type="slidenum">
              <a:rPr lang="en-US" altLang="ko-KR" kern="0" smtClean="0">
                <a:solidFill>
                  <a:prstClr val="black"/>
                </a:solidFill>
                <a:latin typeface="Verdana"/>
              </a:rPr>
              <a:pPr latinLnBrk="0"/>
              <a:t>‹#›</a:t>
            </a:fld>
            <a:endParaRPr lang="en-US" altLang="ko-KR" kern="0" dirty="0">
              <a:solidFill>
                <a:prstClr val="black"/>
              </a:solidFill>
              <a:latin typeface="Verdana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385763" y="1042987"/>
            <a:ext cx="3960812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4527550" y="1042987"/>
            <a:ext cx="4230688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제목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07183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>
            <a:lvl1pPr>
              <a:defRPr b="1" i="1"/>
            </a:lvl1pPr>
          </a:lstStyle>
          <a:p>
            <a:pPr latinLnBrk="0"/>
            <a:fld id="{926EA8F1-C76B-4BC6-98C4-C2D2384EDDB7}" type="slidenum">
              <a:rPr lang="en-US" altLang="ko-KR" kern="0" smtClean="0">
                <a:solidFill>
                  <a:prstClr val="black"/>
                </a:solidFill>
                <a:latin typeface="Verdana"/>
              </a:rPr>
              <a:pPr latinLnBrk="0"/>
              <a:t>‹#›</a:t>
            </a:fld>
            <a:endParaRPr lang="en-US" altLang="ko-KR" kern="0" dirty="0">
              <a:solidFill>
                <a:prstClr val="black"/>
              </a:solidFill>
              <a:latin typeface="Verdana"/>
            </a:endParaRPr>
          </a:p>
        </p:txBody>
      </p:sp>
      <p:sp>
        <p:nvSpPr>
          <p:cNvPr id="9" name="AutoShap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765425" y="1447800"/>
            <a:ext cx="3587750" cy="3886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EEEEE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1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506663" y="3706813"/>
            <a:ext cx="4151312" cy="0"/>
          </a:xfrm>
          <a:prstGeom prst="line">
            <a:avLst/>
          </a:prstGeom>
          <a:ln>
            <a:prstDash val="dash"/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AutoShape 3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2765425" y="1447800"/>
            <a:ext cx="3587750" cy="3886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EEEEE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Line 5"/>
          <p:cNvSpPr>
            <a:spLocks noChangeShapeType="1"/>
          </p:cNvSpPr>
          <p:nvPr userDrawn="1">
            <p:custDataLst>
              <p:tags r:id="rId5"/>
            </p:custDataLst>
          </p:nvPr>
        </p:nvSpPr>
        <p:spPr bwMode="auto">
          <a:xfrm>
            <a:off x="2506663" y="3706813"/>
            <a:ext cx="4151312" cy="0"/>
          </a:xfrm>
          <a:prstGeom prst="line">
            <a:avLst/>
          </a:prstGeom>
          <a:ln>
            <a:prstDash val="dash"/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735263" y="3048000"/>
            <a:ext cx="3657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ko-KR" sz="4400" b="1" dirty="0" smtClean="0">
                <a:solidFill>
                  <a:srgbClr val="9BBB59">
                    <a:lumMod val="60000"/>
                    <a:lumOff val="40000"/>
                  </a:srgbClr>
                </a:solidFill>
                <a:latin typeface="HY견명조" pitchFamily="18" charset="-127"/>
                <a:ea typeface="HY견명조" pitchFamily="18" charset="-127"/>
              </a:rPr>
              <a:t>Thank You</a:t>
            </a:r>
            <a:endParaRPr lang="en-US" altLang="ko-KR" sz="4400" b="1" dirty="0">
              <a:solidFill>
                <a:srgbClr val="9BBB59">
                  <a:lumMod val="60000"/>
                  <a:lumOff val="40000"/>
                </a:srgbClr>
              </a:solidFill>
              <a:latin typeface="HY견명조" pitchFamily="18" charset="-127"/>
              <a:ea typeface="HY견명조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8649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장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8347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저작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29" descr="쿡북로고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77578" y="595313"/>
            <a:ext cx="1216025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6"/>
          <p:cNvSpPr txBox="1">
            <a:spLocks noChangeArrowheads="1"/>
          </p:cNvSpPr>
          <p:nvPr userDrawn="1"/>
        </p:nvSpPr>
        <p:spPr bwMode="auto">
          <a:xfrm>
            <a:off x="977578" y="981075"/>
            <a:ext cx="7186612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de-DE" altLang="ko-KR" sz="1800" dirty="0" smtClean="0">
                <a:latin typeface="HY견고딕" pitchFamily="18" charset="-127"/>
                <a:ea typeface="HY견고딕" pitchFamily="18" charset="-127"/>
              </a:rPr>
              <a:t>IT CookBook, </a:t>
            </a:r>
            <a:r>
              <a:rPr kumimoji="0" lang="ko-KR" altLang="en-US" sz="1800" dirty="0" smtClean="0">
                <a:latin typeface="HY견고딕" pitchFamily="18" charset="-127"/>
                <a:ea typeface="HY견고딕" pitchFamily="18" charset="-127"/>
              </a:rPr>
              <a:t>데이터베이스 개론</a:t>
            </a:r>
            <a:endParaRPr kumimoji="0" lang="de-DE" altLang="ko-KR" sz="1200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TextBox 7"/>
          <p:cNvSpPr txBox="1"/>
          <p:nvPr userDrawn="1"/>
        </p:nvSpPr>
        <p:spPr>
          <a:xfrm>
            <a:off x="612453" y="1700213"/>
            <a:ext cx="7991475" cy="13542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00" dirty="0">
              <a:solidFill>
                <a:srgbClr val="222222"/>
              </a:solidFill>
              <a:ea typeface="맑은 고딕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solidFill>
                  <a:srgbClr val="FF0000"/>
                </a:solidFill>
                <a:ea typeface="맑은 고딕" pitchFamily="50" charset="-127"/>
              </a:rPr>
              <a:t>[</a:t>
            </a:r>
            <a:r>
              <a:rPr kumimoji="0" lang="ko-KR" altLang="en-US" sz="1400" b="1" dirty="0">
                <a:solidFill>
                  <a:srgbClr val="FF0000"/>
                </a:solidFill>
                <a:ea typeface="맑은 고딕" pitchFamily="50" charset="-127"/>
              </a:rPr>
              <a:t>강의교안 이용 안내</a:t>
            </a:r>
            <a:r>
              <a:rPr kumimoji="0" lang="en-US" altLang="ko-KR" sz="1400" b="1" dirty="0">
                <a:solidFill>
                  <a:srgbClr val="FF0000"/>
                </a:solidFill>
                <a:ea typeface="맑은 고딕" pitchFamily="50" charset="-127"/>
              </a:rPr>
              <a:t>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00" dirty="0">
              <a:ea typeface="맑은 고딕" pitchFamily="50" charset="-127"/>
            </a:endParaRPr>
          </a:p>
          <a:p>
            <a:pPr marL="171450" indent="-1714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000" dirty="0">
                <a:ea typeface="맑은 고딕" pitchFamily="50" charset="-127"/>
              </a:rPr>
              <a:t>본 강의교안의 저작권은 </a:t>
            </a:r>
            <a:r>
              <a:rPr kumimoji="0" lang="ko-KR" altLang="en-US" sz="1000" dirty="0" err="1" smtClean="0">
                <a:ea typeface="맑은 고딕" pitchFamily="50" charset="-127"/>
              </a:rPr>
              <a:t>한빛아카데미</a:t>
            </a:r>
            <a:r>
              <a:rPr kumimoji="0" lang="ko-KR" altLang="en-US" sz="1000" dirty="0" smtClean="0">
                <a:ea typeface="맑은 고딕" pitchFamily="50" charset="-127"/>
              </a:rPr>
              <a:t>㈜</a:t>
            </a:r>
            <a:r>
              <a:rPr kumimoji="0" lang="ko-KR" altLang="en-US" sz="1000" dirty="0">
                <a:ea typeface="맑은 고딕" pitchFamily="50" charset="-127"/>
              </a:rPr>
              <a:t>에 있습니다</a:t>
            </a:r>
            <a:r>
              <a:rPr kumimoji="0" lang="en-US" altLang="ko-KR" sz="1000" dirty="0">
                <a:ea typeface="맑은 고딕" pitchFamily="50" charset="-127"/>
              </a:rPr>
              <a:t>.</a:t>
            </a:r>
            <a:r>
              <a:rPr kumimoji="0" lang="ko-KR" altLang="en-US" sz="1000" dirty="0">
                <a:solidFill>
                  <a:srgbClr val="222222"/>
                </a:solidFill>
                <a:ea typeface="맑은 고딕" pitchFamily="50" charset="-127"/>
              </a:rPr>
              <a:t> </a:t>
            </a:r>
            <a:endParaRPr kumimoji="0" lang="en-US" altLang="ko-KR" sz="1000" dirty="0">
              <a:solidFill>
                <a:srgbClr val="222222"/>
              </a:solidFill>
              <a:ea typeface="맑은 고딕" pitchFamily="50" charset="-127"/>
            </a:endParaRPr>
          </a:p>
          <a:p>
            <a:pPr marL="171450" indent="-1714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이 자료를 무단으로 전제하거나 배포할 경우 저작권법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136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조에 의거하여 최고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5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년 이하의 </a:t>
            </a:r>
            <a:r>
              <a:rPr kumimoji="0" lang="ko-KR" altLang="en-US" sz="1000" u="sng" dirty="0" smtClean="0">
                <a:solidFill>
                  <a:srgbClr val="222222"/>
                </a:solidFill>
                <a:ea typeface="맑은 고딕" pitchFamily="50" charset="-127"/>
              </a:rPr>
              <a:t>징역</a:t>
            </a:r>
            <a:r>
              <a:rPr kumimoji="0" lang="en-US" altLang="ko-KR" sz="1000" u="sng" dirty="0" smtClean="0">
                <a:solidFill>
                  <a:srgbClr val="222222"/>
                </a:solidFill>
                <a:ea typeface="맑은 고딕" pitchFamily="50" charset="-127"/>
              </a:rPr>
              <a:t> 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또는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5</a:t>
            </a:r>
            <a:r>
              <a:rPr kumimoji="0" lang="ko-KR" altLang="en-US" sz="1000" u="sng" dirty="0" err="1">
                <a:solidFill>
                  <a:srgbClr val="222222"/>
                </a:solidFill>
                <a:ea typeface="맑은 고딕" pitchFamily="50" charset="-127"/>
              </a:rPr>
              <a:t>천만원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 이하의 벌금에 처할 수 있고 이를 병과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(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倂科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)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할 수도 있습니다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000" dirty="0"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6798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/>
          <a:p>
            <a:pPr latinLnBrk="0"/>
            <a:fld id="{926EA8F1-C76B-4BC6-98C4-C2D2384EDDB7}" type="slidenum">
              <a:rPr lang="en-US" altLang="ko-KR" kern="0" smtClean="0">
                <a:latin typeface="Verdana"/>
              </a:rPr>
              <a:pPr latinLnBrk="0"/>
              <a:t>‹#›</a:t>
            </a:fld>
            <a:endParaRPr lang="en-US" altLang="ko-KR" kern="0" dirty="0">
              <a:latin typeface="Verdana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385763" y="1042987"/>
            <a:ext cx="3960812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4527550" y="1042987"/>
            <a:ext cx="4230688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/>
          </a:p>
        </p:txBody>
      </p:sp>
      <p:sp>
        <p:nvSpPr>
          <p:cNvPr id="9" name="제목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0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20" Type="http://schemas.openxmlformats.org/officeDocument/2006/relationships/tags" Target="../tags/tag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8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그림 77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grpSp>
        <p:nvGrpSpPr>
          <p:cNvPr id="2" name="Group 169"/>
          <p:cNvGrpSpPr>
            <a:grpSpLocks/>
          </p:cNvGrpSpPr>
          <p:nvPr>
            <p:custDataLst>
              <p:tags r:id="rId13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51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13" name="그림 12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sp>
        <p:nvSpPr>
          <p:cNvPr id="56" name="Freeform 170"/>
          <p:cNvSpPr>
            <a:spLocks/>
          </p:cNvSpPr>
          <p:nvPr>
            <p:custDataLst>
              <p:tags r:id="rId15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57" name="Freeform 171"/>
          <p:cNvSpPr>
            <a:spLocks/>
          </p:cNvSpPr>
          <p:nvPr>
            <p:custDataLst>
              <p:tags r:id="rId16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61" name="텍스트 개체 틀 60"/>
          <p:cNvSpPr>
            <a:spLocks noGrp="1"/>
          </p:cNvSpPr>
          <p:nvPr>
            <p:ph type="body" idx="1"/>
            <p:custDataLst>
              <p:tags r:id="rId17"/>
            </p:custDataLst>
          </p:nvPr>
        </p:nvSpPr>
        <p:spPr>
          <a:xfrm>
            <a:off x="182728" y="980727"/>
            <a:ext cx="8713622" cy="56007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2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마스터 텍스트 스타일을 편집합니다</a:t>
            </a:r>
          </a:p>
          <a:p>
            <a:pPr marL="539750" marR="0" lvl="1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ko-KR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둘째 수준</a:t>
            </a:r>
          </a:p>
          <a:p>
            <a:pPr marL="714375" marR="0" lvl="2" indent="-174625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셋째 수준</a:t>
            </a:r>
          </a:p>
          <a:p>
            <a:pPr marL="896938" marR="0" lvl="3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넷째 수준</a:t>
            </a:r>
          </a:p>
          <a:p>
            <a:pPr marL="1166813" marR="0" lvl="4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/>
            </a:pPr>
            <a:r>
              <a:rPr kumimoji="0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다섯째 수준</a:t>
            </a:r>
            <a:endParaRPr kumimoji="0" lang="en-US" altLang="ko-KR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제목 개체 틀 65"/>
          <p:cNvSpPr>
            <a:spLocks noGrp="1"/>
          </p:cNvSpPr>
          <p:nvPr>
            <p:ph type="title"/>
            <p:custDataLst>
              <p:tags r:id="rId18"/>
            </p:custDataLst>
          </p:nvPr>
        </p:nvSpPr>
        <p:spPr>
          <a:xfrm>
            <a:off x="875982" y="158476"/>
            <a:ext cx="7656458" cy="6782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grpSp>
        <p:nvGrpSpPr>
          <p:cNvPr id="14" name="Group 169"/>
          <p:cNvGrpSpPr>
            <a:grpSpLocks/>
          </p:cNvGrpSpPr>
          <p:nvPr>
            <p:custDataLst>
              <p:tags r:id="rId19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15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9" name="Freeform 170"/>
          <p:cNvSpPr>
            <a:spLocks/>
          </p:cNvSpPr>
          <p:nvPr>
            <p:custDataLst>
              <p:tags r:id="rId20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20" name="Freeform 171"/>
          <p:cNvSpPr>
            <a:spLocks/>
          </p:cNvSpPr>
          <p:nvPr>
            <p:custDataLst>
              <p:tags r:id="rId21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618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83" r:id="rId8"/>
    <p:sldLayoutId id="2147483682" r:id="rId9"/>
    <p:sldLayoutId id="2147483695" r:id="rId10"/>
  </p:sldLayoutIdLst>
  <p:txStyles>
    <p:titleStyle>
      <a:lvl1pPr algn="l" defTabSz="914400" rtl="0" eaLnBrk="1" latinLnBrk="1" hangingPunct="1">
        <a:spcBef>
          <a:spcPct val="0"/>
        </a:spcBef>
        <a:buNone/>
        <a:defRPr lang="ko-KR" altLang="en-US" sz="3200" b="1" kern="1200" spc="-150" dirty="0">
          <a:solidFill>
            <a:srgbClr val="4F784C"/>
          </a:solidFill>
          <a:latin typeface="+mj-ea"/>
          <a:ea typeface="+mj-ea"/>
          <a:cs typeface="+mj-cs"/>
        </a:defRPr>
      </a:lvl1pPr>
    </p:titleStyle>
    <p:bodyStyle>
      <a:lvl1pPr marL="342900" marR="0" indent="-342900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C4A2D2"/>
        </a:buClr>
        <a:buSzTx/>
        <a:buFont typeface="Wingdings" pitchFamily="2" charset="2"/>
        <a:buChar char="v"/>
        <a:tabLst/>
        <a:defRPr sz="23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39750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9BBD98"/>
        </a:buClr>
        <a:buSzTx/>
        <a:buFont typeface="Wingdings" pitchFamily="2" charset="2"/>
        <a:buChar char="§"/>
        <a:tabLst/>
        <a:defRPr sz="24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714375" marR="0" indent="-174625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4F784C"/>
        </a:buClr>
        <a:buSzTx/>
        <a:buFontTx/>
        <a:buChar char="•"/>
        <a:tabLst/>
        <a:defRPr sz="20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896938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tabLst/>
        <a:defRPr sz="18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66813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tabLst>
          <a:tab pos="1166813" algn="l"/>
        </a:tabLst>
        <a:defRPr sz="16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4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639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권한 관리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16503" y="1052735"/>
            <a:ext cx="9027497" cy="5661630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객체 권한 부여 </a:t>
            </a:r>
            <a:r>
              <a:rPr lang="en-US" altLang="ko-KR" dirty="0" smtClean="0"/>
              <a:t>: GRANT </a:t>
            </a:r>
            <a:r>
              <a:rPr lang="ko-KR" altLang="en-US" dirty="0" smtClean="0"/>
              <a:t>문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객체의 소유자가 다른 사용자에게 객체에 대한 사용 권한을 부여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endParaRPr lang="en-US" altLang="ko-KR" dirty="0"/>
          </a:p>
          <a:p>
            <a:pPr marL="357187" lvl="1" indent="0">
              <a:lnSpc>
                <a:spcPct val="150000"/>
              </a:lnSpc>
              <a:buNone/>
            </a:pPr>
            <a:endParaRPr lang="en-US" altLang="ko-KR" sz="2800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부여 가능한 주요 권한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en-US" altLang="ko-KR" dirty="0"/>
              <a:t>INSERT, DELETE, UPDATE, SELECT, </a:t>
            </a:r>
            <a:r>
              <a:rPr lang="en-US" altLang="ko-KR" dirty="0" smtClean="0"/>
              <a:t>REFERENCES</a:t>
            </a:r>
          </a:p>
          <a:p>
            <a:pPr lvl="3">
              <a:lnSpc>
                <a:spcPct val="150000"/>
              </a:lnSpc>
            </a:pPr>
            <a:r>
              <a:rPr lang="en-US" altLang="ko-KR" dirty="0" smtClean="0"/>
              <a:t>REFERENCES : </a:t>
            </a:r>
            <a:r>
              <a:rPr lang="ko-KR" altLang="en-US" dirty="0" err="1" smtClean="0"/>
              <a:t>외래키</a:t>
            </a:r>
            <a:r>
              <a:rPr lang="ko-KR" altLang="en-US" dirty="0" smtClean="0"/>
              <a:t> 제약조건을 정의할 수 있는 권한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en-US" altLang="ko-KR" dirty="0" smtClean="0"/>
              <a:t>UPDATE</a:t>
            </a:r>
            <a:r>
              <a:rPr lang="ko-KR" altLang="en-US" dirty="0" smtClean="0"/>
              <a:t>나 </a:t>
            </a:r>
            <a:r>
              <a:rPr lang="en-US" altLang="ko-KR" dirty="0" smtClean="0"/>
              <a:t>SELECT</a:t>
            </a:r>
            <a:r>
              <a:rPr lang="ko-KR" altLang="en-US" dirty="0" smtClean="0"/>
              <a:t>는 테이블의 일부 속성에 대한 권한 부여도 가능 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여러 </a:t>
            </a:r>
            <a:r>
              <a:rPr lang="ko-KR" altLang="en-US" dirty="0"/>
              <a:t>권한을 한번에 동시에 부여하는 것도 </a:t>
            </a:r>
            <a:r>
              <a:rPr lang="ko-KR" altLang="en-US" dirty="0" smtClean="0"/>
              <a:t>가능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기본적으로 </a:t>
            </a:r>
            <a:r>
              <a:rPr lang="en-US" altLang="ko-KR" dirty="0" smtClean="0"/>
              <a:t>GRANT </a:t>
            </a:r>
            <a:r>
              <a:rPr lang="ko-KR" altLang="en-US" dirty="0" smtClean="0"/>
              <a:t>문으로 </a:t>
            </a:r>
            <a:r>
              <a:rPr lang="ko-KR" altLang="en-US" dirty="0" err="1" smtClean="0"/>
              <a:t>부여받은</a:t>
            </a:r>
            <a:r>
              <a:rPr lang="ko-KR" altLang="en-US" dirty="0" smtClean="0"/>
              <a:t> 권한은 다른 사용자에게 부여할 수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없음</a:t>
            </a:r>
            <a:endParaRPr lang="en-US" altLang="ko-KR" dirty="0" smtClean="0"/>
          </a:p>
        </p:txBody>
      </p:sp>
      <p:grpSp>
        <p:nvGrpSpPr>
          <p:cNvPr id="8" name="그룹 7"/>
          <p:cNvGrpSpPr/>
          <p:nvPr/>
        </p:nvGrpSpPr>
        <p:grpSpPr>
          <a:xfrm>
            <a:off x="611560" y="2123855"/>
            <a:ext cx="7979031" cy="1257934"/>
            <a:chOff x="832142" y="3705099"/>
            <a:chExt cx="7303955" cy="942899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2142" y="3705099"/>
              <a:ext cx="7303955" cy="942899"/>
            </a:xfrm>
            <a:prstGeom prst="rect">
              <a:avLst/>
            </a:prstGeom>
          </p:spPr>
        </p:pic>
        <p:sp>
          <p:nvSpPr>
            <p:cNvPr id="10" name="모서리가 둥근 직사각형 9"/>
            <p:cNvSpPr/>
            <p:nvPr/>
          </p:nvSpPr>
          <p:spPr>
            <a:xfrm>
              <a:off x="866523" y="3789040"/>
              <a:ext cx="7155796" cy="713538"/>
            </a:xfrm>
            <a:prstGeom prst="roundRect">
              <a:avLst>
                <a:gd name="adj" fmla="val 6179"/>
              </a:avLst>
            </a:prstGeom>
            <a:no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6495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권한 관리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16505" y="1052735"/>
            <a:ext cx="8964612" cy="5661630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객체 권한 부여 </a:t>
            </a:r>
            <a:r>
              <a:rPr lang="en-US" altLang="ko-KR" dirty="0" smtClean="0"/>
              <a:t>: GRANT </a:t>
            </a:r>
            <a:r>
              <a:rPr lang="ko-KR" altLang="en-US" dirty="0" smtClean="0"/>
              <a:t>문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en-US" altLang="ko-KR" dirty="0" smtClean="0"/>
              <a:t>PUBLIC</a:t>
            </a:r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모든 사용자에게 권한을 똑같이 부여하고 싶다면 특정 사용자를 지정하는 대신 </a:t>
            </a:r>
            <a:r>
              <a:rPr lang="en-US" altLang="ko-KR" dirty="0" smtClean="0"/>
              <a:t>PUBLIC </a:t>
            </a:r>
            <a:r>
              <a:rPr lang="ko-KR" altLang="en-US" dirty="0" smtClean="0"/>
              <a:t>키워드를 이용하여 작성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en-US" altLang="ko-KR" dirty="0" smtClean="0"/>
              <a:t>WITH GRANT OPTION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권한을 </a:t>
            </a:r>
            <a:r>
              <a:rPr lang="ko-KR" altLang="en-US" dirty="0" err="1" smtClean="0"/>
              <a:t>부여받은</a:t>
            </a:r>
            <a:r>
              <a:rPr lang="ko-KR" altLang="en-US" dirty="0" smtClean="0"/>
              <a:t> 사용자가 자신이 </a:t>
            </a:r>
            <a:r>
              <a:rPr lang="ko-KR" altLang="en-US" dirty="0" err="1" smtClean="0"/>
              <a:t>부여받은</a:t>
            </a:r>
            <a:r>
              <a:rPr lang="ko-KR" altLang="en-US" dirty="0" smtClean="0"/>
              <a:t> 권한을 다른 사용자에게도 부여할</a:t>
            </a:r>
            <a:r>
              <a:rPr lang="en-US" altLang="ko-KR" dirty="0" smtClean="0"/>
              <a:t> </a:t>
            </a:r>
            <a:r>
              <a:rPr lang="ko-KR" altLang="en-US" dirty="0" smtClean="0"/>
              <a:t>수 있도록 함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21313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권한 관리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객체 권한 </a:t>
            </a:r>
            <a:r>
              <a:rPr lang="ko-KR" altLang="en-US" dirty="0"/>
              <a:t>부여 </a:t>
            </a:r>
            <a:r>
              <a:rPr lang="en-US" altLang="ko-KR" dirty="0"/>
              <a:t>: GRANT </a:t>
            </a:r>
            <a:r>
              <a:rPr lang="ko-KR" altLang="en-US" dirty="0"/>
              <a:t>문</a:t>
            </a:r>
            <a:endParaRPr lang="en-US" altLang="ko-KR" dirty="0"/>
          </a:p>
          <a:p>
            <a:endParaRPr lang="ko-KR" altLang="en-US" dirty="0"/>
          </a:p>
        </p:txBody>
      </p:sp>
      <p:grpSp>
        <p:nvGrpSpPr>
          <p:cNvPr id="4" name="그룹 3"/>
          <p:cNvGrpSpPr/>
          <p:nvPr/>
        </p:nvGrpSpPr>
        <p:grpSpPr>
          <a:xfrm>
            <a:off x="566555" y="2015015"/>
            <a:ext cx="7155795" cy="350237"/>
            <a:chOff x="521551" y="1673805"/>
            <a:chExt cx="7155795" cy="350237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521551" y="1673805"/>
              <a:ext cx="1350150" cy="315035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 smtClean="0"/>
                <a:t>예제 </a:t>
              </a:r>
              <a:r>
                <a:rPr lang="en-US" altLang="ko-KR" sz="1600" dirty="0" smtClean="0"/>
                <a:t>11-1</a:t>
              </a:r>
              <a:endParaRPr lang="ko-KR" altLang="en-US" sz="16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71702" y="1685488"/>
              <a:ext cx="58056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고객 테이블에 대한 검색 권한을 사용자 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Hong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에게 부여해보자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.</a:t>
              </a:r>
              <a:endParaRPr lang="ko-KR" altLang="en-US" sz="1600" dirty="0">
                <a:solidFill>
                  <a:schemeClr val="accent3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Lucida Sans Unicode" panose="020B0602030504020204" pitchFamily="34" charset="0"/>
              </a:endParaRPr>
            </a:p>
          </p:txBody>
        </p:sp>
      </p:grpSp>
      <p:pic>
        <p:nvPicPr>
          <p:cNvPr id="7" name="내용 개체 틀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5" t="69910" r="33537"/>
          <a:stretch/>
        </p:blipFill>
        <p:spPr>
          <a:xfrm>
            <a:off x="1814680" y="2690090"/>
            <a:ext cx="5277600" cy="648900"/>
          </a:xfrm>
          <a:prstGeom prst="rect">
            <a:avLst/>
          </a:prstGeom>
        </p:spPr>
      </p:pic>
      <p:grpSp>
        <p:nvGrpSpPr>
          <p:cNvPr id="8" name="그룹 7"/>
          <p:cNvGrpSpPr/>
          <p:nvPr/>
        </p:nvGrpSpPr>
        <p:grpSpPr>
          <a:xfrm>
            <a:off x="566555" y="4059070"/>
            <a:ext cx="7155795" cy="350237"/>
            <a:chOff x="521551" y="1673805"/>
            <a:chExt cx="7155795" cy="350237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521551" y="1673805"/>
              <a:ext cx="1350150" cy="315035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 smtClean="0"/>
                <a:t>예제 </a:t>
              </a:r>
              <a:r>
                <a:rPr lang="en-US" altLang="ko-KR" sz="1600" dirty="0" smtClean="0"/>
                <a:t>11-2</a:t>
              </a:r>
              <a:endParaRPr lang="ko-KR" altLang="en-US" sz="16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871702" y="1685488"/>
              <a:ext cx="58056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고객 테이블에 대한 삽입과 삭제 권한을 모든 사용자에게 부여해보자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.</a:t>
              </a:r>
              <a:endParaRPr lang="ko-KR" altLang="en-US" sz="1600" dirty="0">
                <a:solidFill>
                  <a:schemeClr val="accent3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Lucida Sans Unicode" panose="020B0602030504020204" pitchFamily="34" charset="0"/>
              </a:endParaRPr>
            </a:p>
          </p:txBody>
        </p:sp>
      </p:grpSp>
      <p:pic>
        <p:nvPicPr>
          <p:cNvPr id="11" name="내용 개체 틀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9" t="61850" r="34934" b="15434"/>
          <a:stretch/>
        </p:blipFill>
        <p:spPr>
          <a:xfrm>
            <a:off x="1916705" y="4779150"/>
            <a:ext cx="5805645" cy="513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80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권한 관리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객체 권한 </a:t>
            </a:r>
            <a:r>
              <a:rPr lang="ko-KR" altLang="en-US" dirty="0"/>
              <a:t>부여 </a:t>
            </a:r>
            <a:r>
              <a:rPr lang="en-US" altLang="ko-KR" dirty="0"/>
              <a:t>: GRANT </a:t>
            </a:r>
            <a:r>
              <a:rPr lang="ko-KR" altLang="en-US" dirty="0"/>
              <a:t>문</a:t>
            </a:r>
            <a:endParaRPr lang="en-US" altLang="ko-KR" dirty="0"/>
          </a:p>
          <a:p>
            <a:endParaRPr lang="ko-KR" altLang="en-US" dirty="0"/>
          </a:p>
        </p:txBody>
      </p:sp>
      <p:grpSp>
        <p:nvGrpSpPr>
          <p:cNvPr id="4" name="그룹 3"/>
          <p:cNvGrpSpPr/>
          <p:nvPr/>
        </p:nvGrpSpPr>
        <p:grpSpPr>
          <a:xfrm>
            <a:off x="566555" y="1898830"/>
            <a:ext cx="7650849" cy="830997"/>
            <a:chOff x="521551" y="1577913"/>
            <a:chExt cx="7650849" cy="830997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521551" y="1673805"/>
              <a:ext cx="1350150" cy="315035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 smtClean="0"/>
                <a:t>예제 </a:t>
              </a:r>
              <a:r>
                <a:rPr lang="en-US" altLang="ko-KR" sz="1600" dirty="0" smtClean="0"/>
                <a:t>11-3</a:t>
              </a:r>
              <a:endParaRPr lang="ko-KR" altLang="en-US" sz="16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71701" y="1577913"/>
              <a:ext cx="63006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고객 테이블을 구성하는 속성 중 등급과 적립금 속성에 대한 수정 권한을 사용자 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Park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에게 </a:t>
              </a:r>
              <a:r>
                <a:rPr lang="ko-KR" altLang="en-US" sz="16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부여해보자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.</a:t>
              </a:r>
              <a:endParaRPr lang="ko-KR" altLang="en-US" sz="1600" dirty="0">
                <a:solidFill>
                  <a:schemeClr val="accent3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Lucida Sans Unicode" panose="020B0602030504020204" pitchFamily="34" charset="0"/>
              </a:endParaRPr>
            </a:p>
          </p:txBody>
        </p:sp>
      </p:grpSp>
      <p:pic>
        <p:nvPicPr>
          <p:cNvPr id="7" name="내용 개체 틀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6" t="77837" r="43908" b="1656"/>
          <a:stretch/>
        </p:blipFill>
        <p:spPr>
          <a:xfrm>
            <a:off x="1916705" y="2978951"/>
            <a:ext cx="5985665" cy="549704"/>
          </a:xfrm>
          <a:prstGeom prst="rect">
            <a:avLst/>
          </a:prstGeom>
        </p:spPr>
      </p:pic>
      <p:grpSp>
        <p:nvGrpSpPr>
          <p:cNvPr id="8" name="그룹 7"/>
          <p:cNvGrpSpPr/>
          <p:nvPr/>
        </p:nvGrpSpPr>
        <p:grpSpPr>
          <a:xfrm>
            <a:off x="566555" y="4061230"/>
            <a:ext cx="7965885" cy="842680"/>
            <a:chOff x="521551" y="1673805"/>
            <a:chExt cx="7155795" cy="842680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521551" y="1673805"/>
              <a:ext cx="1350150" cy="315035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 smtClean="0"/>
                <a:t>예제 </a:t>
              </a:r>
              <a:r>
                <a:rPr lang="en-US" altLang="ko-KR" sz="1600" dirty="0" smtClean="0"/>
                <a:t>11-4</a:t>
              </a:r>
              <a:endParaRPr lang="ko-KR" altLang="en-US" sz="16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871702" y="1685488"/>
              <a:ext cx="58056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고객 테이블에 대한 검색 권한을 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WITH GRANT OPTION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을 포함하여 </a:t>
              </a:r>
              <a:r>
                <a:rPr lang="en-US" altLang="ko-KR" sz="16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/>
              </a:r>
              <a:br>
                <a:rPr lang="en-US" altLang="ko-KR" sz="16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</a:br>
              <a:r>
                <a:rPr lang="ko-KR" altLang="en-US" sz="16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사용자 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Lee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에게 </a:t>
              </a:r>
              <a:r>
                <a:rPr lang="ko-KR" altLang="en-US" sz="16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부여해보자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.</a:t>
              </a:r>
              <a:endParaRPr lang="ko-KR" altLang="en-US" sz="1600" dirty="0">
                <a:solidFill>
                  <a:schemeClr val="accent3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Lucida Sans Unicode" panose="020B0602030504020204" pitchFamily="34" charset="0"/>
              </a:endParaRPr>
            </a:p>
          </p:txBody>
        </p:sp>
      </p:grpSp>
      <p:pic>
        <p:nvPicPr>
          <p:cNvPr id="11" name="내용 개체 틀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9" t="73654" r="33579" b="877"/>
          <a:stretch/>
        </p:blipFill>
        <p:spPr>
          <a:xfrm>
            <a:off x="1871700" y="5044337"/>
            <a:ext cx="6868590" cy="63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00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권한 관리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시스템 권한 </a:t>
            </a:r>
            <a:r>
              <a:rPr lang="ko-KR" altLang="en-US" dirty="0"/>
              <a:t>부여 </a:t>
            </a:r>
            <a:r>
              <a:rPr lang="en-US" altLang="ko-KR" dirty="0"/>
              <a:t>: GRANT </a:t>
            </a:r>
            <a:r>
              <a:rPr lang="ko-KR" altLang="en-US" dirty="0"/>
              <a:t>문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시스템 권한은 데이터베이스 관리자가 부여함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시스템 권한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데이터베이스 관리와 관련된 작업에 대한 권한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en-US" altLang="ko-KR" dirty="0" smtClean="0"/>
              <a:t>CREATE TABLE, CREATE VIEW </a:t>
            </a:r>
            <a:r>
              <a:rPr lang="ko-KR" altLang="en-US" dirty="0" smtClean="0"/>
              <a:t>등 데이터 </a:t>
            </a:r>
            <a:r>
              <a:rPr lang="ko-KR" altLang="en-US" dirty="0" err="1" smtClean="0"/>
              <a:t>정의어</a:t>
            </a:r>
            <a:r>
              <a:rPr lang="en-US" altLang="ko-KR" dirty="0" smtClean="0"/>
              <a:t>(DDL)</a:t>
            </a:r>
            <a:r>
              <a:rPr lang="ko-KR" altLang="en-US" dirty="0" smtClean="0"/>
              <a:t>와 관련된 권한들 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시스템 권한을 부여할 때는 객체를 지정할 필요가 없음</a:t>
            </a:r>
            <a:endParaRPr lang="ko-KR" altLang="en-US" dirty="0"/>
          </a:p>
        </p:txBody>
      </p:sp>
      <p:grpSp>
        <p:nvGrpSpPr>
          <p:cNvPr id="4" name="그룹 3"/>
          <p:cNvGrpSpPr/>
          <p:nvPr/>
        </p:nvGrpSpPr>
        <p:grpSpPr>
          <a:xfrm>
            <a:off x="656565" y="3789039"/>
            <a:ext cx="7965885" cy="350237"/>
            <a:chOff x="521551" y="1673805"/>
            <a:chExt cx="7155795" cy="350237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521551" y="1673805"/>
              <a:ext cx="1350150" cy="315035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 smtClean="0"/>
                <a:t>예제 </a:t>
              </a:r>
              <a:r>
                <a:rPr lang="en-US" altLang="ko-KR" sz="1600" dirty="0" smtClean="0"/>
                <a:t>11-5</a:t>
              </a:r>
              <a:endParaRPr lang="ko-KR" altLang="en-US" sz="16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71702" y="1685488"/>
              <a:ext cx="58056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테이블을 생성할 수 있는 시스템 권한을 사용자 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Song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에게 부여해보자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.</a:t>
              </a:r>
              <a:endParaRPr lang="ko-KR" altLang="en-US" sz="1600" dirty="0">
                <a:solidFill>
                  <a:schemeClr val="accent3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Lucida Sans Unicode" panose="020B0602030504020204" pitchFamily="34" charset="0"/>
              </a:endParaRPr>
            </a:p>
          </p:txBody>
        </p:sp>
      </p:grpSp>
      <p:pic>
        <p:nvPicPr>
          <p:cNvPr id="7" name="내용 개체 틀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4" t="66595" r="47212" b="-1298"/>
          <a:stretch/>
        </p:blipFill>
        <p:spPr>
          <a:xfrm>
            <a:off x="2164055" y="4374104"/>
            <a:ext cx="3690411" cy="585066"/>
          </a:xfrm>
          <a:prstGeom prst="rect">
            <a:avLst/>
          </a:prstGeom>
        </p:spPr>
      </p:pic>
      <p:grpSp>
        <p:nvGrpSpPr>
          <p:cNvPr id="8" name="그룹 7"/>
          <p:cNvGrpSpPr/>
          <p:nvPr/>
        </p:nvGrpSpPr>
        <p:grpSpPr>
          <a:xfrm>
            <a:off x="656565" y="5319210"/>
            <a:ext cx="7965885" cy="350237"/>
            <a:chOff x="521551" y="1673805"/>
            <a:chExt cx="7155795" cy="350237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521551" y="1673805"/>
              <a:ext cx="1350150" cy="315035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 smtClean="0"/>
                <a:t>예제 </a:t>
              </a:r>
              <a:r>
                <a:rPr lang="en-US" altLang="ko-KR" sz="1600" dirty="0" smtClean="0"/>
                <a:t>11-6</a:t>
              </a:r>
              <a:endParaRPr lang="ko-KR" altLang="en-US" sz="16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871702" y="1685488"/>
              <a:ext cx="58056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600" dirty="0" err="1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뷰를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 생성할 수 있는 시스템 권한을 사용자 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Shin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에게 부여해보자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.</a:t>
              </a:r>
              <a:endParaRPr lang="ko-KR" altLang="en-US" sz="1600" dirty="0">
                <a:solidFill>
                  <a:schemeClr val="accent3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Lucida Sans Unicode" panose="020B0602030504020204" pitchFamily="34" charset="0"/>
              </a:endParaRPr>
            </a:p>
          </p:txBody>
        </p:sp>
      </p:grpSp>
      <p:pic>
        <p:nvPicPr>
          <p:cNvPr id="11" name="내용 개체 틀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5" t="73540" r="52288" b="3474"/>
          <a:stretch/>
        </p:blipFill>
        <p:spPr>
          <a:xfrm>
            <a:off x="2159562" y="5994285"/>
            <a:ext cx="3600400" cy="405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8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권한 관리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80020" y="1052735"/>
            <a:ext cx="9027495" cy="5543705"/>
          </a:xfrm>
        </p:spPr>
        <p:txBody>
          <a:bodyPr/>
          <a:lstStyle/>
          <a:p>
            <a:r>
              <a:rPr lang="ko-KR" altLang="en-US" dirty="0" smtClean="0"/>
              <a:t>객체 권한 취소 </a:t>
            </a:r>
            <a:r>
              <a:rPr lang="en-US" altLang="ko-KR" dirty="0" smtClean="0"/>
              <a:t>: REVOKE </a:t>
            </a:r>
            <a:r>
              <a:rPr lang="ko-KR" altLang="en-US" dirty="0" smtClean="0"/>
              <a:t>문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객체 소유자가 다른 사용자에게 부여한 객체의 사용 권한을 취소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endParaRPr lang="en-US" altLang="ko-KR" sz="2800" dirty="0"/>
          </a:p>
          <a:p>
            <a:pPr marL="357187" lvl="1" indent="0">
              <a:lnSpc>
                <a:spcPct val="150000"/>
              </a:lnSpc>
              <a:buNone/>
            </a:pPr>
            <a:endParaRPr lang="en-US" altLang="ko-KR" sz="2400" dirty="0"/>
          </a:p>
          <a:p>
            <a:pPr lvl="1">
              <a:lnSpc>
                <a:spcPct val="150000"/>
              </a:lnSpc>
            </a:pPr>
            <a:r>
              <a:rPr lang="en-US" altLang="ko-KR" dirty="0" smtClean="0"/>
              <a:t>CASCADE </a:t>
            </a:r>
            <a:r>
              <a:rPr lang="ko-KR" altLang="en-US" dirty="0" smtClean="0"/>
              <a:t>옵션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권한을</a:t>
            </a:r>
            <a:r>
              <a:rPr lang="en-US" altLang="ko-KR" dirty="0" smtClean="0"/>
              <a:t> </a:t>
            </a:r>
            <a:r>
              <a:rPr lang="ko-KR" altLang="en-US" dirty="0" smtClean="0"/>
              <a:t>취소할 사용자가 다른 사용자에게 부여한 권한도 연쇄적으로 함께 취소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en-US" altLang="ko-KR" dirty="0" smtClean="0"/>
              <a:t>RESTRICT </a:t>
            </a:r>
            <a:r>
              <a:rPr lang="ko-KR" altLang="en-US" dirty="0" smtClean="0"/>
              <a:t>옵션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권한을 취소할 사용자가 다른 사용자에게 부여한 권한은 취소되지 않도록 함</a:t>
            </a:r>
            <a:endParaRPr lang="en-US" altLang="ko-KR" dirty="0" smtClean="0"/>
          </a:p>
        </p:txBody>
      </p:sp>
      <p:grpSp>
        <p:nvGrpSpPr>
          <p:cNvPr id="4" name="그룹 3"/>
          <p:cNvGrpSpPr/>
          <p:nvPr/>
        </p:nvGrpSpPr>
        <p:grpSpPr>
          <a:xfrm>
            <a:off x="701570" y="2237976"/>
            <a:ext cx="7748301" cy="1101014"/>
            <a:chOff x="829144" y="3780092"/>
            <a:chExt cx="7303956" cy="795898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9144" y="3780092"/>
              <a:ext cx="7303956" cy="795898"/>
            </a:xfrm>
            <a:prstGeom prst="rect">
              <a:avLst/>
            </a:prstGeom>
          </p:spPr>
        </p:pic>
        <p:sp>
          <p:nvSpPr>
            <p:cNvPr id="6" name="모서리가 둥근 직사각형 5"/>
            <p:cNvSpPr/>
            <p:nvPr/>
          </p:nvSpPr>
          <p:spPr>
            <a:xfrm>
              <a:off x="866523" y="3789040"/>
              <a:ext cx="7155796" cy="713538"/>
            </a:xfrm>
            <a:prstGeom prst="roundRect">
              <a:avLst>
                <a:gd name="adj" fmla="val 6179"/>
              </a:avLst>
            </a:prstGeom>
            <a:no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372658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권한 관리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객체 권한 취소 </a:t>
            </a:r>
            <a:r>
              <a:rPr lang="en-US" altLang="ko-KR" dirty="0"/>
              <a:t>: REVOKE </a:t>
            </a:r>
            <a:r>
              <a:rPr lang="ko-KR" altLang="en-US" dirty="0"/>
              <a:t>문</a:t>
            </a:r>
            <a:endParaRPr lang="en-US" altLang="ko-KR" dirty="0"/>
          </a:p>
          <a:p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281" y="1628800"/>
            <a:ext cx="4222853" cy="5130570"/>
          </a:xfrm>
          <a:prstGeom prst="rect">
            <a:avLst/>
          </a:prstGeom>
        </p:spPr>
      </p:pic>
      <p:sp>
        <p:nvSpPr>
          <p:cNvPr id="5" name="모서리가 둥근 사각형 설명선 4"/>
          <p:cNvSpPr/>
          <p:nvPr/>
        </p:nvSpPr>
        <p:spPr>
          <a:xfrm>
            <a:off x="5427095" y="1268759"/>
            <a:ext cx="3510390" cy="3330371"/>
          </a:xfrm>
          <a:prstGeom prst="wedgeRoundRectCallout">
            <a:avLst>
              <a:gd name="adj1" fmla="val -67212"/>
              <a:gd name="adj2" fmla="val 15750"/>
              <a:gd name="adj3" fmla="val 16667"/>
            </a:avLst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dirty="0" smtClean="0">
                <a:solidFill>
                  <a:schemeClr val="tx1"/>
                </a:solidFill>
              </a:rPr>
              <a:t>사용자</a:t>
            </a:r>
            <a:r>
              <a:rPr lang="en-US" altLang="ko-KR" dirty="0" smtClean="0">
                <a:solidFill>
                  <a:schemeClr val="tx1"/>
                </a:solidFill>
              </a:rPr>
              <a:t> “Kim”</a:t>
            </a:r>
            <a:r>
              <a:rPr lang="ko-KR" altLang="en-US" dirty="0" smtClean="0">
                <a:solidFill>
                  <a:schemeClr val="tx1"/>
                </a:solidFill>
              </a:rPr>
              <a:t>이 </a:t>
            </a:r>
            <a:r>
              <a:rPr lang="en-US" altLang="ko-KR" dirty="0" smtClean="0">
                <a:solidFill>
                  <a:schemeClr val="tx1"/>
                </a:solidFill>
              </a:rPr>
              <a:t>“Hong”</a:t>
            </a:r>
            <a:r>
              <a:rPr lang="ko-KR" altLang="en-US" dirty="0" smtClean="0">
                <a:solidFill>
                  <a:schemeClr val="tx1"/>
                </a:solidFill>
              </a:rPr>
              <a:t>에게 부여한 고객 테이블에 대한 검색 권한을 취소한다면 </a:t>
            </a:r>
            <a:r>
              <a:rPr lang="en-US" altLang="ko-KR" dirty="0" smtClean="0">
                <a:solidFill>
                  <a:schemeClr val="tx1"/>
                </a:solidFill>
              </a:rPr>
              <a:t>“Park”</a:t>
            </a:r>
            <a:r>
              <a:rPr lang="ko-KR" altLang="en-US" dirty="0" smtClean="0">
                <a:solidFill>
                  <a:schemeClr val="tx1"/>
                </a:solidFill>
              </a:rPr>
              <a:t>에게 부여된 검색 </a:t>
            </a:r>
            <a:r>
              <a:rPr lang="en-US" altLang="ko-KR" dirty="0" smtClean="0">
                <a:solidFill>
                  <a:schemeClr val="tx1"/>
                </a:solidFill>
              </a:rPr>
              <a:t/>
            </a:r>
            <a:br>
              <a:rPr lang="en-US" altLang="ko-KR" dirty="0" smtClean="0">
                <a:solidFill>
                  <a:schemeClr val="tx1"/>
                </a:solidFill>
              </a:rPr>
            </a:br>
            <a:r>
              <a:rPr lang="ko-KR" altLang="en-US" dirty="0" smtClean="0">
                <a:solidFill>
                  <a:schemeClr val="tx1"/>
                </a:solidFill>
              </a:rPr>
              <a:t>권한은 어떻게 처리될까</a:t>
            </a:r>
            <a:r>
              <a:rPr lang="en-US" altLang="ko-KR" dirty="0" smtClean="0">
                <a:solidFill>
                  <a:schemeClr val="tx1"/>
                </a:solidFill>
              </a:rPr>
              <a:t>?</a:t>
            </a:r>
          </a:p>
          <a:p>
            <a:pPr algn="ctr">
              <a:lnSpc>
                <a:spcPct val="150000"/>
              </a:lnSpc>
            </a:pPr>
            <a:endParaRPr lang="en-US" altLang="ko-KR" sz="500" dirty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ko-KR" altLang="en-US" b="1" dirty="0" smtClean="0">
                <a:solidFill>
                  <a:srgbClr val="0000FF"/>
                </a:solidFill>
              </a:rPr>
              <a:t>선택 가능</a:t>
            </a:r>
            <a:endParaRPr lang="en-US" altLang="ko-KR" b="1" dirty="0" smtClean="0">
              <a:solidFill>
                <a:srgbClr val="0000FF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ko-KR" b="1" dirty="0" smtClean="0">
                <a:solidFill>
                  <a:srgbClr val="0000FF"/>
                </a:solidFill>
              </a:rPr>
              <a:t>(CASCADE </a:t>
            </a:r>
            <a:r>
              <a:rPr lang="ko-KR" altLang="en-US" b="1" dirty="0" smtClean="0">
                <a:solidFill>
                  <a:srgbClr val="0000FF"/>
                </a:solidFill>
              </a:rPr>
              <a:t>또는</a:t>
            </a:r>
            <a:r>
              <a:rPr lang="en-US" altLang="ko-KR" b="1" dirty="0" smtClean="0">
                <a:solidFill>
                  <a:srgbClr val="0000FF"/>
                </a:solidFill>
              </a:rPr>
              <a:t> RESTRICT)</a:t>
            </a:r>
            <a:endParaRPr lang="ko-KR" alt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956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권한 관리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객체 권한 취소 </a:t>
            </a:r>
            <a:r>
              <a:rPr lang="en-US" altLang="ko-KR" dirty="0"/>
              <a:t>: REVOKE </a:t>
            </a:r>
            <a:r>
              <a:rPr lang="ko-KR" altLang="en-US" dirty="0"/>
              <a:t>문</a:t>
            </a:r>
            <a:endParaRPr lang="en-US" altLang="ko-KR" dirty="0"/>
          </a:p>
          <a:p>
            <a:endParaRPr lang="ko-KR" altLang="en-US" dirty="0"/>
          </a:p>
        </p:txBody>
      </p:sp>
      <p:grpSp>
        <p:nvGrpSpPr>
          <p:cNvPr id="4" name="그룹 3"/>
          <p:cNvGrpSpPr/>
          <p:nvPr/>
        </p:nvGrpSpPr>
        <p:grpSpPr>
          <a:xfrm>
            <a:off x="566555" y="1719751"/>
            <a:ext cx="8190910" cy="1200329"/>
            <a:chOff x="440695" y="1538791"/>
            <a:chExt cx="7357936" cy="1200329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440695" y="1673805"/>
              <a:ext cx="1350150" cy="315035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 smtClean="0"/>
                <a:t>예제 </a:t>
              </a:r>
              <a:r>
                <a:rPr lang="en-US" altLang="ko-KR" sz="1600" dirty="0" smtClean="0"/>
                <a:t>11-7</a:t>
              </a:r>
              <a:endParaRPr lang="ko-KR" altLang="en-US" sz="16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71702" y="1538791"/>
              <a:ext cx="592692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[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그림 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11-5]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와 같이 권한이 부여된 상황에서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, Kim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이 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Hong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에게 부여한 </a:t>
              </a:r>
              <a:r>
                <a:rPr lang="en-US" altLang="ko-KR" sz="16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/>
              </a:r>
              <a:br>
                <a:rPr lang="en-US" altLang="ko-KR" sz="16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</a:br>
              <a:r>
                <a:rPr lang="ko-KR" altLang="en-US" sz="16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고객 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테이블에 </a:t>
              </a:r>
              <a:r>
                <a:rPr lang="ko-KR" altLang="en-US" sz="16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대한 검색 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권한을 취소하면서 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Hong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이 다른 사용자에게 부여한 고객 테이블에 대한 검색 </a:t>
              </a:r>
              <a:r>
                <a:rPr lang="ko-KR" altLang="en-US" sz="16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권한도 함께 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취소하도록 해보자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.</a:t>
              </a:r>
              <a:endParaRPr lang="ko-KR" altLang="en-US" sz="1600" dirty="0">
                <a:solidFill>
                  <a:schemeClr val="accent3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Lucida Sans Unicode" panose="020B0602030504020204" pitchFamily="34" charset="0"/>
              </a:endParaRPr>
            </a:p>
          </p:txBody>
        </p:sp>
      </p:grpSp>
      <p:pic>
        <p:nvPicPr>
          <p:cNvPr id="7" name="내용 개체 틀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3" t="76292" r="43909" b="-334"/>
          <a:stretch/>
        </p:blipFill>
        <p:spPr>
          <a:xfrm>
            <a:off x="2159561" y="3069899"/>
            <a:ext cx="5697804" cy="719141"/>
          </a:xfrm>
          <a:prstGeom prst="rect">
            <a:avLst/>
          </a:prstGeom>
        </p:spPr>
      </p:pic>
      <p:grpSp>
        <p:nvGrpSpPr>
          <p:cNvPr id="8" name="그룹 7"/>
          <p:cNvGrpSpPr/>
          <p:nvPr/>
        </p:nvGrpSpPr>
        <p:grpSpPr>
          <a:xfrm>
            <a:off x="566555" y="3989427"/>
            <a:ext cx="8190910" cy="1200329"/>
            <a:chOff x="521551" y="1538790"/>
            <a:chExt cx="7357936" cy="1200329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521551" y="1673805"/>
              <a:ext cx="1350150" cy="315035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 smtClean="0"/>
                <a:t>예제 </a:t>
              </a:r>
              <a:r>
                <a:rPr lang="en-US" altLang="ko-KR" sz="1600" dirty="0" smtClean="0"/>
                <a:t>11-8</a:t>
              </a:r>
              <a:endParaRPr lang="ko-KR" altLang="en-US" sz="16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12130" y="1538790"/>
              <a:ext cx="59673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[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그림 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11-5]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와 같이 권한이 부여된 상황에서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, Hong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이 다른 사용자에게 권한을 부여한 </a:t>
              </a:r>
              <a:r>
                <a:rPr lang="ko-KR" altLang="en-US" sz="16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적이 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없는 경우에만 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Kim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이 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Hong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에게 부여한 고객 테이블에 대한 검색 권한을 취소하도록 </a:t>
              </a:r>
              <a:r>
                <a:rPr lang="ko-KR" altLang="en-US" sz="16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해보자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.</a:t>
              </a:r>
              <a:endParaRPr lang="ko-KR" altLang="en-US" sz="1600" dirty="0">
                <a:solidFill>
                  <a:schemeClr val="accent3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Lucida Sans Unicode" panose="020B0602030504020204" pitchFamily="34" charset="0"/>
              </a:endParaRPr>
            </a:p>
          </p:txBody>
        </p:sp>
      </p:grpSp>
      <p:pic>
        <p:nvPicPr>
          <p:cNvPr id="11" name="내용 개체 틀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7" t="79961" r="34612" b="349"/>
          <a:stretch/>
        </p:blipFill>
        <p:spPr>
          <a:xfrm>
            <a:off x="2081909" y="5414781"/>
            <a:ext cx="6360521" cy="534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3793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권한 관리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시스</a:t>
            </a:r>
            <a:r>
              <a:rPr lang="ko-KR" altLang="en-US" dirty="0"/>
              <a:t>템</a:t>
            </a:r>
            <a:r>
              <a:rPr lang="ko-KR" altLang="en-US" dirty="0" smtClean="0"/>
              <a:t> </a:t>
            </a:r>
            <a:r>
              <a:rPr lang="ko-KR" altLang="en-US" dirty="0"/>
              <a:t>권한 취소 </a:t>
            </a:r>
            <a:r>
              <a:rPr lang="en-US" altLang="ko-KR" dirty="0"/>
              <a:t>: REVOKE </a:t>
            </a:r>
            <a:r>
              <a:rPr lang="ko-KR" altLang="en-US" dirty="0"/>
              <a:t>문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데이터베이스 관리자가 다른 사용자에게 부여한 시스템 권한을 취소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특정 객체에 대한 권한 취소가 아니므로 객체를 지정할 필요 없음</a:t>
            </a:r>
            <a:endParaRPr lang="ko-KR" altLang="en-US" dirty="0"/>
          </a:p>
        </p:txBody>
      </p:sp>
      <p:grpSp>
        <p:nvGrpSpPr>
          <p:cNvPr id="4" name="그룹 3"/>
          <p:cNvGrpSpPr/>
          <p:nvPr/>
        </p:nvGrpSpPr>
        <p:grpSpPr>
          <a:xfrm>
            <a:off x="656565" y="3023955"/>
            <a:ext cx="7965885" cy="350237"/>
            <a:chOff x="521551" y="1673805"/>
            <a:chExt cx="7155795" cy="350237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521551" y="1673805"/>
              <a:ext cx="1350150" cy="315035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 smtClean="0"/>
                <a:t>예제 </a:t>
              </a:r>
              <a:r>
                <a:rPr lang="en-US" altLang="ko-KR" sz="1600" dirty="0" smtClean="0"/>
                <a:t>11-9</a:t>
              </a:r>
              <a:endParaRPr lang="ko-KR" altLang="en-US" sz="16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71702" y="1685488"/>
              <a:ext cx="58056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H</a:t>
              </a:r>
              <a:r>
                <a:rPr lang="en-US" altLang="ko-KR" sz="16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ong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에게 부여한 테이블 생성 권한을 취소해보자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.</a:t>
              </a:r>
              <a:endParaRPr lang="ko-KR" altLang="en-US" sz="1600" dirty="0">
                <a:solidFill>
                  <a:schemeClr val="accent3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Lucida Sans Unicode" panose="020B0602030504020204" pitchFamily="34" charset="0"/>
              </a:endParaRPr>
            </a:p>
          </p:txBody>
        </p:sp>
      </p:grpSp>
      <p:pic>
        <p:nvPicPr>
          <p:cNvPr id="7" name="내용 개체 틀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" t="52467" r="3341" b="5101"/>
          <a:stretch/>
        </p:blipFill>
        <p:spPr>
          <a:xfrm>
            <a:off x="1691680" y="3744035"/>
            <a:ext cx="5985665" cy="873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15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권한 관리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48107" cy="5543705"/>
          </a:xfrm>
        </p:spPr>
        <p:txBody>
          <a:bodyPr/>
          <a:lstStyle/>
          <a:p>
            <a:r>
              <a:rPr lang="ko-KR" altLang="en-US" dirty="0" smtClean="0"/>
              <a:t>권한</a:t>
            </a:r>
            <a:r>
              <a:rPr lang="en-US" altLang="ko-KR" dirty="0" smtClean="0"/>
              <a:t> </a:t>
            </a:r>
            <a:r>
              <a:rPr lang="ko-KR" altLang="en-US" dirty="0" smtClean="0"/>
              <a:t>목록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권한 부여에 관한 내용을 기록한 것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사용자들에게 어떤 권한을 부여했는지</a:t>
            </a:r>
            <a:r>
              <a:rPr lang="en-US" altLang="ko-KR" dirty="0" smtClean="0"/>
              <a:t>, WITH GRANT OPTION</a:t>
            </a:r>
            <a:r>
              <a:rPr lang="ko-KR" altLang="en-US" dirty="0" smtClean="0"/>
              <a:t>을 포함하여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권한을 부여했는지 등</a:t>
            </a:r>
            <a:endParaRPr lang="en-US" altLang="ko-KR" dirty="0" smtClean="0"/>
          </a:p>
        </p:txBody>
      </p:sp>
      <p:graphicFrame>
        <p:nvGraphicFramePr>
          <p:cNvPr id="4" name="내용 개체 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5772078"/>
              </p:ext>
            </p:extLst>
          </p:nvPr>
        </p:nvGraphicFramePr>
        <p:xfrm>
          <a:off x="926596" y="3513280"/>
          <a:ext cx="7110789" cy="270603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06888"/>
                <a:gridCol w="4903901"/>
              </a:tblGrid>
              <a:tr h="723468">
                <a:tc>
                  <a:txBody>
                    <a:bodyPr/>
                    <a:lstStyle/>
                    <a:p>
                      <a:pPr latinLnBrk="1">
                        <a:lnSpc>
                          <a:spcPct val="120000"/>
                        </a:lnSpc>
                      </a:pPr>
                      <a:r>
                        <a:rPr lang="ko-KR" altLang="en-US" sz="1600" dirty="0" smtClean="0"/>
                        <a:t>          </a:t>
                      </a:r>
                      <a:r>
                        <a:rPr lang="ko-KR" altLang="en-US" sz="1600" dirty="0" smtClean="0"/>
                        <a:t>         권한</a:t>
                      </a:r>
                      <a:endParaRPr lang="en-US" altLang="ko-KR" sz="1600" dirty="0" smtClean="0"/>
                    </a:p>
                    <a:p>
                      <a:pPr latinLnBrk="1">
                        <a:lnSpc>
                          <a:spcPct val="120000"/>
                        </a:lnSpc>
                      </a:pPr>
                      <a:r>
                        <a:rPr lang="ko-KR" altLang="en-US" sz="1600" dirty="0" smtClean="0"/>
                        <a:t>사용자</a:t>
                      </a:r>
                      <a:endParaRPr lang="ko-KR" altLang="en-US" sz="1600" dirty="0"/>
                    </a:p>
                  </a:txBody>
                  <a:tcPr anchor="ctr"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20000"/>
                        </a:lnSpc>
                      </a:pPr>
                      <a:r>
                        <a:rPr lang="ko-KR" altLang="en-US" sz="1600" dirty="0" smtClean="0"/>
                        <a:t>고객 테이블에 대한 권한</a:t>
                      </a:r>
                      <a:endParaRPr lang="ko-KR" altLang="en-US" sz="1600" dirty="0"/>
                    </a:p>
                  </a:txBody>
                  <a:tcPr anchor="ctr"/>
                </a:tc>
              </a:tr>
              <a:tr h="483391">
                <a:tc>
                  <a:txBody>
                    <a:bodyPr/>
                    <a:lstStyle/>
                    <a:p>
                      <a:pPr latinLnBrk="1">
                        <a:lnSpc>
                          <a:spcPct val="120000"/>
                        </a:lnSpc>
                      </a:pPr>
                      <a:r>
                        <a:rPr lang="en-US" altLang="ko-KR" sz="1400" dirty="0" smtClean="0"/>
                        <a:t>Kim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20000"/>
                        </a:lnSpc>
                      </a:pPr>
                      <a:r>
                        <a:rPr lang="ko-KR" altLang="en-US" sz="1400" dirty="0" smtClean="0"/>
                        <a:t>소유자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483391">
                <a:tc>
                  <a:txBody>
                    <a:bodyPr/>
                    <a:lstStyle/>
                    <a:p>
                      <a:pPr latinLnBrk="1">
                        <a:lnSpc>
                          <a:spcPct val="120000"/>
                        </a:lnSpc>
                      </a:pPr>
                      <a:r>
                        <a:rPr lang="en-US" altLang="ko-KR" sz="1400" dirty="0" smtClean="0"/>
                        <a:t>Hong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20000"/>
                        </a:lnSpc>
                      </a:pPr>
                      <a:r>
                        <a:rPr lang="en-US" altLang="ko-KR" sz="1400" dirty="0" smtClean="0"/>
                        <a:t>INSERT/DELETE/SELECT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507890">
                <a:tc>
                  <a:txBody>
                    <a:bodyPr/>
                    <a:lstStyle/>
                    <a:p>
                      <a:pPr latinLnBrk="1">
                        <a:lnSpc>
                          <a:spcPct val="120000"/>
                        </a:lnSpc>
                      </a:pPr>
                      <a:r>
                        <a:rPr lang="en-US" altLang="ko-KR" sz="1400" dirty="0" smtClean="0"/>
                        <a:t>Park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20000"/>
                        </a:lnSpc>
                      </a:pPr>
                      <a:r>
                        <a:rPr lang="en-US" altLang="ko-KR" sz="1400" smtClean="0"/>
                        <a:t>INSERT/DELETE/UPDATE(</a:t>
                      </a:r>
                      <a:r>
                        <a:rPr lang="ko-KR" altLang="en-US" sz="1400" smtClean="0"/>
                        <a:t>등급</a:t>
                      </a:r>
                      <a:r>
                        <a:rPr lang="en-US" altLang="ko-KR" sz="1400" smtClean="0"/>
                        <a:t>, </a:t>
                      </a:r>
                      <a:r>
                        <a:rPr lang="ko-KR" altLang="en-US" sz="1400" smtClean="0"/>
                        <a:t>적립금</a:t>
                      </a:r>
                      <a:r>
                        <a:rPr lang="en-US" altLang="ko-KR" sz="1400" smtClean="0"/>
                        <a:t>)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507890">
                <a:tc>
                  <a:txBody>
                    <a:bodyPr/>
                    <a:lstStyle/>
                    <a:p>
                      <a:pPr latinLnBrk="1">
                        <a:lnSpc>
                          <a:spcPct val="120000"/>
                        </a:lnSpc>
                      </a:pPr>
                      <a:r>
                        <a:rPr lang="en-US" altLang="ko-KR" sz="1400" dirty="0" smtClean="0"/>
                        <a:t>Lee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20000"/>
                        </a:lnSpc>
                      </a:pPr>
                      <a:r>
                        <a:rPr lang="en-US" altLang="ko-KR" sz="1400" dirty="0" smtClean="0"/>
                        <a:t>INSERT/DELETE/SELECT(WITH</a:t>
                      </a:r>
                      <a:r>
                        <a:rPr lang="en-US" altLang="ko-KR" sz="1400" baseline="0" dirty="0" smtClean="0"/>
                        <a:t> GRANT OPTION)</a:t>
                      </a:r>
                      <a:endParaRPr lang="ko-KR" altLang="en-US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836585" y="3115563"/>
            <a:ext cx="48814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600" dirty="0"/>
              <a:t>표 </a:t>
            </a:r>
            <a:r>
              <a:rPr lang="en-US" altLang="ko-KR" sz="1600" dirty="0" smtClean="0"/>
              <a:t>11</a:t>
            </a:r>
            <a:r>
              <a:rPr lang="ko-KR" altLang="en-US" sz="1600" dirty="0" smtClean="0"/>
              <a:t>-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 고객 테이블에 대한 각 사용자의 권한 목록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0439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707743" y="1538790"/>
            <a:ext cx="5599610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11</a:t>
            </a:r>
            <a:r>
              <a:rPr lang="ko-KR" alt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장</a:t>
            </a:r>
            <a:r>
              <a:rPr lang="en-US" altLang="ko-KR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. </a:t>
            </a:r>
            <a:r>
              <a:rPr lang="ko-KR" alt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보안과 권한 관리</a:t>
            </a:r>
            <a:endParaRPr lang="en-US" altLang="ko-KR" sz="40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endParaRPr lang="en-US" altLang="ko-KR" sz="4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endParaRPr lang="en-US" altLang="ko-KR" sz="40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보안</a:t>
            </a: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권한 관리</a:t>
            </a:r>
            <a:endParaRPr lang="ko-KR" altLang="en-US" sz="4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2419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권한 관리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역할</a:t>
            </a:r>
            <a:r>
              <a:rPr lang="en-US" altLang="ko-KR" dirty="0" smtClean="0"/>
              <a:t>(role)</a:t>
            </a:r>
            <a:r>
              <a:rPr lang="ko-KR" altLang="en-US" dirty="0" smtClean="0"/>
              <a:t>의 개념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여러 권한들을 그룹으로 묶어 놓은 것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권한들을 넣어둔 바구니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endParaRPr lang="en-US" altLang="ko-KR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730" y="2663915"/>
            <a:ext cx="4545505" cy="3629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8893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권한 관리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953725"/>
            <a:ext cx="8713787" cy="5543705"/>
          </a:xfrm>
        </p:spPr>
        <p:txBody>
          <a:bodyPr/>
          <a:lstStyle/>
          <a:p>
            <a:r>
              <a:rPr lang="ko-KR" altLang="en-US" dirty="0"/>
              <a:t>역할의 필요성</a:t>
            </a:r>
            <a:endParaRPr lang="en-US" altLang="ko-KR" dirty="0"/>
          </a:p>
          <a:p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09" y="2436122"/>
            <a:ext cx="7606540" cy="4323248"/>
          </a:xfrm>
          <a:prstGeom prst="rect">
            <a:avLst/>
          </a:prstGeom>
        </p:spPr>
      </p:pic>
      <p:sp>
        <p:nvSpPr>
          <p:cNvPr id="5" name="모서리가 둥근 사각형 설명선 4"/>
          <p:cNvSpPr/>
          <p:nvPr/>
        </p:nvSpPr>
        <p:spPr>
          <a:xfrm>
            <a:off x="881590" y="1516288"/>
            <a:ext cx="7425825" cy="1282642"/>
          </a:xfrm>
          <a:prstGeom prst="wedgeRoundRectCallout">
            <a:avLst>
              <a:gd name="adj1" fmla="val -15960"/>
              <a:gd name="adj2" fmla="val 75893"/>
              <a:gd name="adj3" fmla="val 16667"/>
            </a:avLst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dirty="0" smtClean="0">
                <a:solidFill>
                  <a:schemeClr val="tx1"/>
                </a:solidFill>
              </a:rPr>
              <a:t>사용자 </a:t>
            </a:r>
            <a:r>
              <a:rPr lang="en-US" altLang="ko-KR" dirty="0" smtClean="0">
                <a:solidFill>
                  <a:schemeClr val="tx1"/>
                </a:solidFill>
              </a:rPr>
              <a:t>“Kim”</a:t>
            </a:r>
            <a:r>
              <a:rPr lang="ko-KR" altLang="en-US" dirty="0" smtClean="0">
                <a:solidFill>
                  <a:schemeClr val="tx1"/>
                </a:solidFill>
              </a:rPr>
              <a:t>이 자신의 고객 테이블에 대한 검색</a:t>
            </a:r>
            <a:r>
              <a:rPr lang="en-US" altLang="ko-KR" dirty="0" smtClean="0">
                <a:solidFill>
                  <a:schemeClr val="tx1"/>
                </a:solidFill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</a:rPr>
              <a:t>삽입</a:t>
            </a:r>
            <a:r>
              <a:rPr lang="en-US" altLang="ko-KR" dirty="0" smtClean="0">
                <a:solidFill>
                  <a:schemeClr val="tx1"/>
                </a:solidFill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</a:rPr>
              <a:t>삭제 권한을 </a:t>
            </a:r>
            <a:r>
              <a:rPr lang="en-US" altLang="ko-KR" dirty="0" smtClean="0">
                <a:solidFill>
                  <a:schemeClr val="tx1"/>
                </a:solidFill>
              </a:rPr>
              <a:t>“Hong”, “Park”, “Lee”</a:t>
            </a:r>
            <a:r>
              <a:rPr lang="ko-KR" altLang="en-US" dirty="0" smtClean="0">
                <a:solidFill>
                  <a:schemeClr val="tx1"/>
                </a:solidFill>
              </a:rPr>
              <a:t>에게 모두 부여하려면 작업이 번거로움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ko-KR" altLang="en-US" dirty="0" smtClean="0">
                <a:solidFill>
                  <a:schemeClr val="tx1"/>
                </a:solidFill>
                <a:sym typeface="Wingdings"/>
              </a:rPr>
              <a:t> </a:t>
            </a:r>
            <a:r>
              <a:rPr lang="ko-KR" altLang="en-US" b="1" dirty="0" smtClean="0">
                <a:solidFill>
                  <a:srgbClr val="0000FF"/>
                </a:solidFill>
              </a:rPr>
              <a:t>역할을 이용하면 훨씬 수월하게 작업할 수 있음</a:t>
            </a:r>
            <a:endParaRPr lang="ko-KR" alt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41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권한 관리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역할의 필요성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여러 사용자에게 동일한 권한들을 부여하고 취소하는 작업을 편리하게 수행할 수 있도록 함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/>
              <a:t>사용자에게 부여하고 싶은 여러 권한들을 역할에 미리 넣어두고 필요할 때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역할을 </a:t>
            </a:r>
            <a:r>
              <a:rPr lang="ko-KR" altLang="en-US" dirty="0"/>
              <a:t>부여하면 여러 권한을 한번에 부여할 수 있음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사용자에게 부여한 역할을 취소하면 한번에 여러 권한들을 취소할 수 있음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권한 관리가 쉬워짐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새로운 권한의 추가</a:t>
            </a:r>
            <a:r>
              <a:rPr lang="en-US" altLang="ko-KR" dirty="0" smtClean="0"/>
              <a:t>, </a:t>
            </a:r>
            <a:r>
              <a:rPr lang="ko-KR" altLang="en-US" dirty="0" smtClean="0"/>
              <a:t>기존 권한의 취소 등 역할에 변화가 생기면 해당 역할을 </a:t>
            </a:r>
            <a:r>
              <a:rPr lang="ko-KR" altLang="en-US" dirty="0" err="1" smtClean="0"/>
              <a:t>부여받은</a:t>
            </a:r>
            <a:r>
              <a:rPr lang="ko-KR" altLang="en-US" dirty="0" smtClean="0"/>
              <a:t> 모든 사용자에게 변화가 그대로 반영됨 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5127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권한 관리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역할 생성 </a:t>
            </a:r>
            <a:r>
              <a:rPr lang="en-US" altLang="ko-KR" dirty="0" smtClean="0"/>
              <a:t>: CREATE ROLE </a:t>
            </a:r>
            <a:r>
              <a:rPr lang="ko-KR" altLang="en-US" dirty="0" smtClean="0"/>
              <a:t>문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새로운 역할의 생성은 데이터베이스 관리자가 담당</a:t>
            </a:r>
            <a:endParaRPr lang="ko-KR" altLang="en-US" dirty="0"/>
          </a:p>
        </p:txBody>
      </p:sp>
      <p:grpSp>
        <p:nvGrpSpPr>
          <p:cNvPr id="4" name="그룹 3"/>
          <p:cNvGrpSpPr/>
          <p:nvPr/>
        </p:nvGrpSpPr>
        <p:grpSpPr>
          <a:xfrm>
            <a:off x="611560" y="2078850"/>
            <a:ext cx="7920880" cy="1260140"/>
            <a:chOff x="708460" y="3677541"/>
            <a:chExt cx="7425823" cy="990355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460" y="3677541"/>
              <a:ext cx="7425823" cy="990355"/>
            </a:xfrm>
            <a:prstGeom prst="rect">
              <a:avLst/>
            </a:prstGeom>
          </p:spPr>
        </p:pic>
        <p:sp>
          <p:nvSpPr>
            <p:cNvPr id="6" name="모서리가 둥근 직사각형 5"/>
            <p:cNvSpPr/>
            <p:nvPr/>
          </p:nvSpPr>
          <p:spPr>
            <a:xfrm>
              <a:off x="866523" y="3789040"/>
              <a:ext cx="7155796" cy="713538"/>
            </a:xfrm>
            <a:prstGeom prst="roundRect">
              <a:avLst>
                <a:gd name="adj" fmla="val 6179"/>
              </a:avLst>
            </a:prstGeom>
            <a:no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656565" y="3788117"/>
            <a:ext cx="8055895" cy="350237"/>
            <a:chOff x="521551" y="1673805"/>
            <a:chExt cx="7236651" cy="350237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521551" y="1673805"/>
              <a:ext cx="1350150" cy="315035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 smtClean="0"/>
                <a:t>예제 </a:t>
              </a:r>
              <a:r>
                <a:rPr lang="en-US" altLang="ko-KR" sz="1600" dirty="0" smtClean="0"/>
                <a:t>11-10</a:t>
              </a:r>
              <a:endParaRPr lang="ko-KR" altLang="en-US" sz="16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52558" y="1685488"/>
              <a:ext cx="58056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role_1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이라는 이름의 역할을 생성해보자</a:t>
              </a:r>
              <a:r>
                <a:rPr lang="en-US" altLang="ko-KR" sz="16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.</a:t>
              </a:r>
              <a:endParaRPr lang="ko-KR" altLang="en-US" sz="1600" dirty="0">
                <a:solidFill>
                  <a:schemeClr val="accent3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Lucida Sans Unicode" panose="020B0602030504020204" pitchFamily="34" charset="0"/>
              </a:endParaRPr>
            </a:p>
          </p:txBody>
        </p:sp>
      </p:grpSp>
      <p:pic>
        <p:nvPicPr>
          <p:cNvPr id="10" name="내용 개체 틀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2" t="70116"/>
          <a:stretch/>
        </p:blipFill>
        <p:spPr>
          <a:xfrm>
            <a:off x="2178463" y="4589825"/>
            <a:ext cx="5534226" cy="54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2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권한 관리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역할에 권한 추</a:t>
            </a:r>
            <a:r>
              <a:rPr lang="ko-KR" altLang="en-US" dirty="0"/>
              <a:t>가</a:t>
            </a:r>
            <a:r>
              <a:rPr lang="ko-KR" altLang="en-US" dirty="0" smtClean="0"/>
              <a:t> </a:t>
            </a:r>
            <a:r>
              <a:rPr lang="en-US" altLang="ko-KR" dirty="0" smtClean="0"/>
              <a:t>: GRANT </a:t>
            </a:r>
            <a:r>
              <a:rPr lang="ko-KR" altLang="en-US" dirty="0" smtClean="0"/>
              <a:t>문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객체와 관련된 권한을 역할에 추가하는 작업은 객체의 소유자가 담당</a:t>
            </a:r>
            <a:endParaRPr lang="en-US" altLang="ko-KR" dirty="0" smtClean="0"/>
          </a:p>
        </p:txBody>
      </p:sp>
      <p:grpSp>
        <p:nvGrpSpPr>
          <p:cNvPr id="4" name="그룹 3"/>
          <p:cNvGrpSpPr/>
          <p:nvPr/>
        </p:nvGrpSpPr>
        <p:grpSpPr>
          <a:xfrm>
            <a:off x="476545" y="2123855"/>
            <a:ext cx="8100900" cy="1215135"/>
            <a:chOff x="710273" y="3686938"/>
            <a:chExt cx="7370201" cy="1005624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0273" y="3686938"/>
              <a:ext cx="7370201" cy="1005624"/>
            </a:xfrm>
            <a:prstGeom prst="rect">
              <a:avLst/>
            </a:prstGeom>
          </p:spPr>
        </p:pic>
        <p:sp>
          <p:nvSpPr>
            <p:cNvPr id="6" name="모서리가 둥근 직사각형 5"/>
            <p:cNvSpPr/>
            <p:nvPr/>
          </p:nvSpPr>
          <p:spPr>
            <a:xfrm>
              <a:off x="866523" y="3789040"/>
              <a:ext cx="7155796" cy="713538"/>
            </a:xfrm>
            <a:prstGeom prst="roundRect">
              <a:avLst>
                <a:gd name="adj" fmla="val 6179"/>
              </a:avLst>
            </a:prstGeom>
            <a:no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656565" y="3564015"/>
            <a:ext cx="8100900" cy="830997"/>
            <a:chOff x="521551" y="1555411"/>
            <a:chExt cx="7277079" cy="830997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521551" y="1673805"/>
              <a:ext cx="1350150" cy="315035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 smtClean="0"/>
                <a:t>예제 </a:t>
              </a:r>
              <a:r>
                <a:rPr lang="en-US" altLang="ko-KR" sz="1600" dirty="0" smtClean="0"/>
                <a:t>11-11</a:t>
              </a:r>
              <a:endParaRPr lang="ko-KR" altLang="en-US" sz="16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92986" y="1555411"/>
              <a:ext cx="58056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고객 테이블에 대한 검색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·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삽입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·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삭제 권한을 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[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예제 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11-10]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에서 생성한 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role_1 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역할에 </a:t>
              </a:r>
              <a:r>
                <a:rPr lang="ko-KR" altLang="en-US" sz="16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넣어보자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.</a:t>
              </a:r>
              <a:endParaRPr lang="ko-KR" altLang="en-US" sz="1600" dirty="0">
                <a:solidFill>
                  <a:schemeClr val="accent3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Lucida Sans Unicode" panose="020B0602030504020204" pitchFamily="34" charset="0"/>
              </a:endParaRPr>
            </a:p>
          </p:txBody>
        </p:sp>
      </p:grpSp>
      <p:pic>
        <p:nvPicPr>
          <p:cNvPr id="10" name="내용 개체 틀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0" t="72605" r="35129" b="5269"/>
          <a:stretch/>
        </p:blipFill>
        <p:spPr>
          <a:xfrm>
            <a:off x="2321750" y="4734145"/>
            <a:ext cx="5355595" cy="45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07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권한 관리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역할 부여 </a:t>
            </a:r>
            <a:r>
              <a:rPr lang="en-US" altLang="ko-KR" dirty="0" smtClean="0"/>
              <a:t>: GRANT </a:t>
            </a:r>
            <a:r>
              <a:rPr lang="ko-KR" altLang="en-US" dirty="0" smtClean="0"/>
              <a:t>문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역할을 사용자에게 부여하는 것은 데이터베이스 관리자가 담당</a:t>
            </a:r>
            <a:endParaRPr lang="ko-KR" altLang="en-US" dirty="0"/>
          </a:p>
        </p:txBody>
      </p:sp>
      <p:grpSp>
        <p:nvGrpSpPr>
          <p:cNvPr id="4" name="그룹 3"/>
          <p:cNvGrpSpPr/>
          <p:nvPr/>
        </p:nvGrpSpPr>
        <p:grpSpPr>
          <a:xfrm>
            <a:off x="521550" y="2168860"/>
            <a:ext cx="8010890" cy="1167411"/>
            <a:chOff x="701570" y="3675196"/>
            <a:chExt cx="7431530" cy="967191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570" y="3675196"/>
              <a:ext cx="7431530" cy="967191"/>
            </a:xfrm>
            <a:prstGeom prst="rect">
              <a:avLst/>
            </a:prstGeom>
          </p:spPr>
        </p:pic>
        <p:sp>
          <p:nvSpPr>
            <p:cNvPr id="6" name="모서리가 둥근 직사각형 5"/>
            <p:cNvSpPr/>
            <p:nvPr/>
          </p:nvSpPr>
          <p:spPr>
            <a:xfrm>
              <a:off x="866523" y="3789040"/>
              <a:ext cx="7155796" cy="713538"/>
            </a:xfrm>
            <a:prstGeom prst="roundRect">
              <a:avLst>
                <a:gd name="adj" fmla="val 6179"/>
              </a:avLst>
            </a:prstGeom>
            <a:no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566555" y="3744035"/>
            <a:ext cx="8055895" cy="830997"/>
            <a:chOff x="521551" y="1583796"/>
            <a:chExt cx="7236651" cy="830997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521551" y="1673805"/>
              <a:ext cx="1350150" cy="315035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 smtClean="0"/>
                <a:t>예제 </a:t>
              </a:r>
              <a:r>
                <a:rPr lang="en-US" altLang="ko-KR" sz="1600" dirty="0" smtClean="0"/>
                <a:t>11-12</a:t>
              </a:r>
              <a:endParaRPr lang="ko-KR" altLang="en-US" sz="16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52558" y="1583796"/>
              <a:ext cx="58056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고객 테이블에 대한 검색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·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삽입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·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삭제 권한을 포함하고 있는 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role_1 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역할을 사용자 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Hong</a:t>
              </a:r>
              <a:r>
                <a:rPr lang="ko-KR" altLang="en-US" sz="16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에게 부여해보자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.</a:t>
              </a:r>
              <a:endParaRPr lang="ko-KR" altLang="en-US" sz="1600" dirty="0">
                <a:solidFill>
                  <a:schemeClr val="accent3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Lucida Sans Unicode" panose="020B0602030504020204" pitchFamily="34" charset="0"/>
              </a:endParaRPr>
            </a:p>
          </p:txBody>
        </p:sp>
      </p:grpSp>
      <p:pic>
        <p:nvPicPr>
          <p:cNvPr id="10" name="내용 개체 틀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4" t="73960" r="64568" b="-4451"/>
          <a:stretch/>
        </p:blipFill>
        <p:spPr>
          <a:xfrm>
            <a:off x="2186735" y="4689139"/>
            <a:ext cx="2835315" cy="585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92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권한 관리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953725"/>
            <a:ext cx="8713787" cy="5543705"/>
          </a:xfrm>
        </p:spPr>
        <p:txBody>
          <a:bodyPr/>
          <a:lstStyle/>
          <a:p>
            <a:r>
              <a:rPr lang="ko-KR" altLang="en-US" dirty="0" smtClean="0"/>
              <a:t>역할을 이용한 예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625" y="2922784"/>
            <a:ext cx="6914903" cy="3813675"/>
          </a:xfrm>
          <a:prstGeom prst="rect">
            <a:avLst/>
          </a:prstGeom>
        </p:spPr>
      </p:pic>
      <p:sp>
        <p:nvSpPr>
          <p:cNvPr id="4" name="모서리가 둥근 사각형 설명선 3"/>
          <p:cNvSpPr/>
          <p:nvPr/>
        </p:nvSpPr>
        <p:spPr>
          <a:xfrm>
            <a:off x="881590" y="1538790"/>
            <a:ext cx="7425825" cy="1260140"/>
          </a:xfrm>
          <a:prstGeom prst="wedgeRoundRectCallout">
            <a:avLst>
              <a:gd name="adj1" fmla="val -16792"/>
              <a:gd name="adj2" fmla="val 70990"/>
              <a:gd name="adj3" fmla="val 16667"/>
            </a:avLst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dirty="0">
                <a:solidFill>
                  <a:schemeClr val="tx1"/>
                </a:solidFill>
              </a:rPr>
              <a:t>역할을 </a:t>
            </a:r>
            <a:r>
              <a:rPr lang="ko-KR" altLang="en-US" dirty="0" smtClean="0">
                <a:solidFill>
                  <a:schemeClr val="tx1"/>
                </a:solidFill>
              </a:rPr>
              <a:t>이용하면 사용자 </a:t>
            </a:r>
            <a:r>
              <a:rPr lang="en-US" altLang="ko-KR" dirty="0" smtClean="0">
                <a:solidFill>
                  <a:schemeClr val="tx1"/>
                </a:solidFill>
              </a:rPr>
              <a:t>“Kim”</a:t>
            </a:r>
            <a:r>
              <a:rPr lang="ko-KR" altLang="en-US" dirty="0" smtClean="0">
                <a:solidFill>
                  <a:schemeClr val="tx1"/>
                </a:solidFill>
              </a:rPr>
              <a:t>이 자신의 고객 테이블에 대한 검색</a:t>
            </a:r>
            <a:r>
              <a:rPr lang="en-US" altLang="ko-KR" dirty="0" smtClean="0">
                <a:solidFill>
                  <a:schemeClr val="tx1"/>
                </a:solidFill>
              </a:rPr>
              <a:t>, </a:t>
            </a:r>
            <a:br>
              <a:rPr lang="en-US" altLang="ko-KR" dirty="0" smtClean="0">
                <a:solidFill>
                  <a:schemeClr val="tx1"/>
                </a:solidFill>
              </a:rPr>
            </a:br>
            <a:r>
              <a:rPr lang="ko-KR" altLang="en-US" dirty="0" smtClean="0">
                <a:solidFill>
                  <a:schemeClr val="tx1"/>
                </a:solidFill>
              </a:rPr>
              <a:t>삽입</a:t>
            </a:r>
            <a:r>
              <a:rPr lang="en-US" altLang="ko-KR" dirty="0" smtClean="0">
                <a:solidFill>
                  <a:schemeClr val="tx1"/>
                </a:solidFill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</a:rPr>
              <a:t>삭제 권한을 </a:t>
            </a:r>
            <a:r>
              <a:rPr lang="en-US" altLang="ko-KR" dirty="0" smtClean="0">
                <a:solidFill>
                  <a:schemeClr val="tx1"/>
                </a:solidFill>
              </a:rPr>
              <a:t>“Hong”, “Park”, “Lee”</a:t>
            </a:r>
            <a:r>
              <a:rPr lang="ko-KR" altLang="en-US" dirty="0" smtClean="0">
                <a:solidFill>
                  <a:schemeClr val="tx1"/>
                </a:solidFill>
              </a:rPr>
              <a:t>에게 손쉽게 부여할 수 있고 새로운 권한의 추가도 간편하게 수행됨</a:t>
            </a:r>
            <a:endParaRPr lang="ko-KR" alt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11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권한 관리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역할</a:t>
            </a:r>
            <a:r>
              <a:rPr lang="en-US" altLang="ko-KR" dirty="0" smtClean="0"/>
              <a:t> </a:t>
            </a:r>
            <a:r>
              <a:rPr lang="ko-KR" altLang="en-US" dirty="0" smtClean="0"/>
              <a:t>취소 </a:t>
            </a:r>
            <a:r>
              <a:rPr lang="en-US" altLang="ko-KR" dirty="0" smtClean="0"/>
              <a:t>: REVOKE </a:t>
            </a:r>
            <a:r>
              <a:rPr lang="ko-KR" altLang="en-US" dirty="0" smtClean="0"/>
              <a:t>문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사용자에게 부여한 역할의 취소는 데이터베이스 관리자가 담당</a:t>
            </a:r>
            <a:endParaRPr lang="ko-KR" altLang="en-US" dirty="0"/>
          </a:p>
        </p:txBody>
      </p:sp>
      <p:grpSp>
        <p:nvGrpSpPr>
          <p:cNvPr id="4" name="그룹 3"/>
          <p:cNvGrpSpPr/>
          <p:nvPr/>
        </p:nvGrpSpPr>
        <p:grpSpPr>
          <a:xfrm>
            <a:off x="802807" y="2303875"/>
            <a:ext cx="7909653" cy="1125125"/>
            <a:chOff x="811510" y="3755180"/>
            <a:chExt cx="7459603" cy="787121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510" y="3755180"/>
              <a:ext cx="7459603" cy="787121"/>
            </a:xfrm>
            <a:prstGeom prst="rect">
              <a:avLst/>
            </a:prstGeom>
          </p:spPr>
        </p:pic>
        <p:sp>
          <p:nvSpPr>
            <p:cNvPr id="6" name="모서리가 둥근 직사각형 5"/>
            <p:cNvSpPr/>
            <p:nvPr/>
          </p:nvSpPr>
          <p:spPr>
            <a:xfrm>
              <a:off x="866523" y="3789040"/>
              <a:ext cx="7155796" cy="713538"/>
            </a:xfrm>
            <a:prstGeom prst="roundRect">
              <a:avLst>
                <a:gd name="adj" fmla="val 6179"/>
              </a:avLst>
            </a:prstGeom>
            <a:no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656565" y="3945261"/>
            <a:ext cx="8055895" cy="350237"/>
            <a:chOff x="521551" y="1673805"/>
            <a:chExt cx="7236651" cy="350237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521551" y="1673805"/>
              <a:ext cx="1350150" cy="315035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 smtClean="0"/>
                <a:t>예제 </a:t>
              </a:r>
              <a:r>
                <a:rPr lang="en-US" altLang="ko-KR" sz="1600" dirty="0" smtClean="0"/>
                <a:t>11-13</a:t>
              </a:r>
              <a:endParaRPr lang="ko-KR" altLang="en-US" sz="16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52558" y="1685488"/>
              <a:ext cx="58056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사용자 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Hong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에게 부여한 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role_1 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역할을 취소해보자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.</a:t>
              </a:r>
              <a:endParaRPr lang="ko-KR" altLang="en-US" sz="1600" dirty="0">
                <a:solidFill>
                  <a:schemeClr val="accent3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Lucida Sans Unicode" panose="020B0602030504020204" pitchFamily="34" charset="0"/>
              </a:endParaRPr>
            </a:p>
          </p:txBody>
        </p:sp>
      </p:grpSp>
      <p:pic>
        <p:nvPicPr>
          <p:cNvPr id="10" name="내용 개체 틀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6" t="67050" r="41646" b="6963"/>
          <a:stretch/>
        </p:blipFill>
        <p:spPr>
          <a:xfrm>
            <a:off x="2204567" y="4541139"/>
            <a:ext cx="3807593" cy="55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9874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권한 관리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역할 제거 </a:t>
            </a:r>
            <a:r>
              <a:rPr lang="en-US" altLang="ko-KR" dirty="0" smtClean="0"/>
              <a:t>: DROP ROLE </a:t>
            </a:r>
            <a:r>
              <a:rPr lang="ko-KR" altLang="en-US" dirty="0" smtClean="0"/>
              <a:t>문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역할을 제거하면 제거된 역할을 </a:t>
            </a:r>
            <a:r>
              <a:rPr lang="ko-KR" altLang="en-US" dirty="0" err="1" smtClean="0"/>
              <a:t>부여받은</a:t>
            </a:r>
            <a:r>
              <a:rPr lang="ko-KR" altLang="en-US" dirty="0" smtClean="0"/>
              <a:t> 모든 사용자들에 대해 역할에 속해 있던 권한이 모두 취소됨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역할 제거는 데이터베이스 관리자가 담당</a:t>
            </a:r>
            <a:endParaRPr lang="ko-KR" altLang="en-US" dirty="0"/>
          </a:p>
        </p:txBody>
      </p:sp>
      <p:grpSp>
        <p:nvGrpSpPr>
          <p:cNvPr id="4" name="그룹 3"/>
          <p:cNvGrpSpPr/>
          <p:nvPr/>
        </p:nvGrpSpPr>
        <p:grpSpPr>
          <a:xfrm>
            <a:off x="701570" y="3158971"/>
            <a:ext cx="7712798" cy="1170130"/>
            <a:chOff x="708460" y="3688067"/>
            <a:chExt cx="7425824" cy="1028113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460" y="3688067"/>
              <a:ext cx="7425824" cy="1028113"/>
            </a:xfrm>
            <a:prstGeom prst="rect">
              <a:avLst/>
            </a:prstGeom>
          </p:spPr>
        </p:pic>
        <p:sp>
          <p:nvSpPr>
            <p:cNvPr id="6" name="모서리가 둥근 직사각형 5"/>
            <p:cNvSpPr/>
            <p:nvPr/>
          </p:nvSpPr>
          <p:spPr>
            <a:xfrm>
              <a:off x="866523" y="3789040"/>
              <a:ext cx="7155796" cy="713538"/>
            </a:xfrm>
            <a:prstGeom prst="roundRect">
              <a:avLst>
                <a:gd name="adj" fmla="val 6179"/>
              </a:avLst>
            </a:prstGeom>
            <a:no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926595" y="4671463"/>
            <a:ext cx="8100900" cy="350237"/>
            <a:chOff x="521551" y="1673805"/>
            <a:chExt cx="7277079" cy="350237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521551" y="1673805"/>
              <a:ext cx="1350150" cy="315035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 smtClean="0"/>
                <a:t>예제 </a:t>
              </a:r>
              <a:r>
                <a:rPr lang="en-US" altLang="ko-KR" sz="1600" dirty="0" smtClean="0"/>
                <a:t>11-14</a:t>
              </a:r>
              <a:endParaRPr lang="ko-KR" altLang="en-US" sz="16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92986" y="1685488"/>
              <a:ext cx="58056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[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예제 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11-10]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에서 생성한 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role_1 </a:t>
              </a:r>
              <a:r>
                <a:rPr lang="ko-KR" altLang="en-US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역할을 제거해보자</a:t>
              </a:r>
              <a:r>
                <a:rPr lang="en-US" altLang="ko-KR" sz="16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.</a:t>
              </a:r>
              <a:endParaRPr lang="ko-KR" altLang="en-US" sz="1600" dirty="0">
                <a:solidFill>
                  <a:schemeClr val="accent3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Lucida Sans Unicode" panose="020B0602030504020204" pitchFamily="34" charset="0"/>
              </a:endParaRPr>
            </a:p>
          </p:txBody>
        </p:sp>
      </p:grpSp>
      <p:pic>
        <p:nvPicPr>
          <p:cNvPr id="10" name="내용 개체 틀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0" t="72185" r="53710" b="815"/>
          <a:stretch/>
        </p:blipFill>
        <p:spPr>
          <a:xfrm>
            <a:off x="2564608" y="5319210"/>
            <a:ext cx="2700300" cy="45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6576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272343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데이터베이스 보안의 개념과 유형을 이해한다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권한을 부여하고 부여한 권한을 취소하는 방법을 익힌다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역할의 개념과 필요성을 이해한다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역할을 이용해 권한 관리를 수행하는 방법을 익힌다</a:t>
            </a:r>
            <a:r>
              <a:rPr lang="en-US" altLang="ko-KR" dirty="0"/>
              <a:t>.</a:t>
            </a:r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학습목표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535" y="1133745"/>
            <a:ext cx="8116766" cy="39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28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보안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데이터베이스 보안의 목표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조직에서 허가한 사용자만 데이터베이스에 접근할 수 있도록 통제하여 보안을 유지하는 것</a:t>
            </a:r>
            <a:endParaRPr lang="en-US" altLang="ko-KR" dirty="0" smtClean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15" y="2753925"/>
            <a:ext cx="8713787" cy="2916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91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01 </a:t>
            </a:r>
            <a:r>
              <a:rPr lang="ko-KR" altLang="en-US" dirty="0"/>
              <a:t>보안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48107" cy="5543705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데이터베이스 보안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물리적 환경에 대한 보안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자연 재해처럼 데이터베이스에 물리적 손실을 발생시키는 위험으로부터 데이터베이스를 보호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권한 관리를 통한 보안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접근이 허락된 사용자만 권한 내에서 데이터베이스를 사용하도록 보호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계정이 발급된 사용자만 데이터베이스에 접근할 수 있도록 통제하고 각 사용자마다 사용 범위와 수행 가능한 작업 내용을 제한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운영 관리를 통한 보안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접근이 허락된 사용자가 부여된 권한 내에서 데이터베이스를 사용하는 동안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데이터 </a:t>
            </a:r>
            <a:r>
              <a:rPr lang="ko-KR" altLang="en-US" dirty="0" err="1" smtClean="0"/>
              <a:t>무결성을</a:t>
            </a:r>
            <a:r>
              <a:rPr lang="ko-KR" altLang="en-US" dirty="0" smtClean="0"/>
              <a:t> 유지하도록 제약조건을 정의하고 위반하지 않도록 통제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78825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01 </a:t>
            </a:r>
            <a:r>
              <a:rPr lang="ko-KR" altLang="en-US" dirty="0"/>
              <a:t>보안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데이터베이스 보안</a:t>
            </a:r>
          </a:p>
          <a:p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705" y="1658633"/>
            <a:ext cx="5561893" cy="4937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20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권한 관리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71500" y="1052735"/>
            <a:ext cx="9036112" cy="5543705"/>
          </a:xfrm>
        </p:spPr>
        <p:txBody>
          <a:bodyPr/>
          <a:lstStyle/>
          <a:p>
            <a:r>
              <a:rPr lang="ko-KR" altLang="en-US" dirty="0" smtClean="0"/>
              <a:t>권한 관리의 개념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접근 제어</a:t>
            </a:r>
            <a:r>
              <a:rPr lang="en-US" altLang="ko-KR" dirty="0" smtClean="0"/>
              <a:t>(access control)</a:t>
            </a:r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계정이 발급된 사용자가 </a:t>
            </a:r>
            <a:r>
              <a:rPr lang="ko-KR" altLang="en-US" dirty="0" err="1" smtClean="0"/>
              <a:t>로그인에</a:t>
            </a:r>
            <a:r>
              <a:rPr lang="ko-KR" altLang="en-US" dirty="0" smtClean="0"/>
              <a:t> 성공했을 경우에만 데이터베이스에 접근 허용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사용자 계정 관리는 데이터베이스 관리자가 담당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각 사용자는 허용된 권한 내에서만 데이터베이스를 사용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err="1" smtClean="0"/>
              <a:t>로그인에</a:t>
            </a:r>
            <a:r>
              <a:rPr lang="ko-KR" altLang="en-US" dirty="0" smtClean="0"/>
              <a:t> 성공한 사용자도 데이터베이스 사용 범위와 수행 가능한 작업이 제한됨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보안을 위한 데이터 단위는 데이터베이스 전체부터 특정 테이블의 특정 행과 열 위치에 있는 특정 데이터 값까지 다양함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데이터베이스의 모든 객체는 객체를 생성한 사용자만 사용 권한을 가짐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데이터베이스 객체의 소유자는 필요에 따라 </a:t>
            </a:r>
            <a:r>
              <a:rPr lang="en-US" altLang="ko-KR" dirty="0" smtClean="0"/>
              <a:t>SQL </a:t>
            </a:r>
            <a:r>
              <a:rPr lang="ko-KR" altLang="en-US" dirty="0" smtClean="0"/>
              <a:t>문을 이용해 다른 사용자에게 사용 권한을 부여하거나 취소할 수 있음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46820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권한 관리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권한 관리의 개념</a:t>
            </a:r>
            <a:endParaRPr lang="en-US" altLang="ko-KR" dirty="0"/>
          </a:p>
          <a:p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44" y="1718810"/>
            <a:ext cx="8372475" cy="444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93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권한 관리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권한 관리를 통한 보안</a:t>
            </a:r>
            <a:endParaRPr lang="ko-KR" altLang="en-US" dirty="0"/>
          </a:p>
        </p:txBody>
      </p:sp>
      <p:pic>
        <p:nvPicPr>
          <p:cNvPr id="5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8" y="1779040"/>
            <a:ext cx="8713787" cy="4090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25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EmYTdGww70zHJNcnoJ7g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1A1Xddgf7q4KqMIT3Mszx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i5ErAOXMijwbOU1C94gQz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bCIqoHsRmSZRjUVDVwwV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fcsC8rnppnKR1ywRriHaM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0pGGgPnhBmF6y66eBGwg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S5HgR99SyH5RtON1cKhZF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iX8RTCyCD4DExAYZXe7JN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9T8gPHXoBt3RlinnsibU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ANW7ZgoGlEWnuRLGrNS8b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jVmvEBsaUXzBcSXeaEKr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sLEtvfynzB5ZayLl4ZWN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Xb16NVF9JdNqu1LuBNeaK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eSvioBSrtly40QTH3FWy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SaeCWOnbDRyNoQU6jQYUo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2XwhowXLwl7wJaABsj7wH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Vfax0EuXVIDdDLsPaj8r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SwxO8C9Nnf1B7VvSodZ9s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9nJbIjOPbbSImvBr7lBtx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Y0ZMUmRNCUd7CmQQBVcMv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hy5nBDrvgkFlUcfKbhXJ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YEBhd5S2D6YBng4C7mTwM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DsoPFN7KmU1oocNG6LMP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X90PYOOnnF2M19Soq5VSK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BLBiWEQYdFTOe9rzf4UGm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aA7ftul0JWsMpeaCqdWE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mrJcpDEHKI9Cmj7M6klC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XEE9qJ3A1uChqGXbC2ta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AXERznfiRjRIu5yfcUEaH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kOEy6jOFPmGjWlKX1nQ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dN8Ho1F7ROPKA1bGalCcV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YEBhd5S2D6YBng4C7mTwM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DsoPFN7KmU1oocNG6LMP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X90PYOOnnF2M19Soq5VSK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SwxO8C9Nnf1B7VvSodZ9s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Y0ZMUmRNCUd7CmQQBVcMv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1958E5hvUyXmqsZauhVzj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9yI9m3D3NmCQqOZ3XljEX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Eb82nFTydcJsF5QWWL1My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G6VVYYqvPnUjUw0kFX9f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6X9Tc0oyCahkv26sHU7Im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xmbjWC53CjbfZXM4Lq6hK"/>
</p:tagLst>
</file>

<file path=ppt/theme/theme1.xml><?xml version="1.0" encoding="utf-8"?>
<a:theme xmlns:a="http://schemas.openxmlformats.org/drawingml/2006/main" name="1_유닉스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2228</TotalTime>
  <Words>956</Words>
  <Application>Microsoft Office PowerPoint</Application>
  <PresentationFormat>화면 슬라이드 쇼(4:3)</PresentationFormat>
  <Paragraphs>164</Paragraphs>
  <Slides>29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29</vt:i4>
      </vt:variant>
    </vt:vector>
  </HeadingPairs>
  <TitlesOfParts>
    <vt:vector size="30" baseType="lpstr">
      <vt:lpstr>1_유닉스</vt:lpstr>
      <vt:lpstr>PowerPoint 프레젠테이션</vt:lpstr>
      <vt:lpstr>PowerPoint 프레젠테이션</vt:lpstr>
      <vt:lpstr>학습목표</vt:lpstr>
      <vt:lpstr>01 보안</vt:lpstr>
      <vt:lpstr>01 보안</vt:lpstr>
      <vt:lpstr>01 보안</vt:lpstr>
      <vt:lpstr>02 권한 관리</vt:lpstr>
      <vt:lpstr>02 권한 관리</vt:lpstr>
      <vt:lpstr>02 권한 관리</vt:lpstr>
      <vt:lpstr>02 권한 관리</vt:lpstr>
      <vt:lpstr>02 권한 관리</vt:lpstr>
      <vt:lpstr>02 권한 관리</vt:lpstr>
      <vt:lpstr>02 권한 관리</vt:lpstr>
      <vt:lpstr>02 권한 관리</vt:lpstr>
      <vt:lpstr>02 권한 관리</vt:lpstr>
      <vt:lpstr>02 권한 관리</vt:lpstr>
      <vt:lpstr>02 권한 관리</vt:lpstr>
      <vt:lpstr>02 권한 관리</vt:lpstr>
      <vt:lpstr>02 권한 관리</vt:lpstr>
      <vt:lpstr>02 권한 관리</vt:lpstr>
      <vt:lpstr>02 권한 관리</vt:lpstr>
      <vt:lpstr>02 권한 관리</vt:lpstr>
      <vt:lpstr>02 권한 관리</vt:lpstr>
      <vt:lpstr>02 권한 관리</vt:lpstr>
      <vt:lpstr>02 권한 관리</vt:lpstr>
      <vt:lpstr>02 권한 관리</vt:lpstr>
      <vt:lpstr>02 권한 관리</vt:lpstr>
      <vt:lpstr>02 권한 관리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1장. 유닉스 개요 및 기본 사용법</dc:title>
  <dc:creator>윤소정</dc:creator>
  <cp:lastModifiedBy>Elly</cp:lastModifiedBy>
  <cp:revision>200</cp:revision>
  <dcterms:created xsi:type="dcterms:W3CDTF">2012-07-23T02:34:37Z</dcterms:created>
  <dcterms:modified xsi:type="dcterms:W3CDTF">2013-10-30T06:38:31Z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true</vt:lpwstr>
  </property>
  <property fmtid="{D5CDD505-2E9C-101B-9397-08002B2CF9AE}" pid="3" name="Google.Documents.DocumentId">
    <vt:lpwstr>1NCUCeAsLTdgs0g0NVq39g0UxrcrxPknXzBwH4Bd9mpo</vt:lpwstr>
  </property>
  <property fmtid="{D5CDD505-2E9C-101B-9397-08002B2CF9AE}" pid="4" name="Google.Documents.RevisionId">
    <vt:lpwstr>16204708356322461875</vt:lpwstr>
  </property>
  <property fmtid="{D5CDD505-2E9C-101B-9397-08002B2CF9AE}" pid="5" name="Google.Documents.PreviousRevisionId">
    <vt:lpwstr>06215226093729447614</vt:lpwstr>
  </property>
  <property fmtid="{D5CDD505-2E9C-101B-9397-08002B2CF9AE}" pid="6" name="Google.Documents.PluginVersion">
    <vt:lpwstr>2.0.2662.553</vt:lpwstr>
  </property>
  <property fmtid="{D5CDD505-2E9C-101B-9397-08002B2CF9AE}" pid="7" name="Google.Documents.MergeIncapabilityFlags">
    <vt:i4>0</vt:i4>
  </property>
</Properties>
</file>