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heme/theme2.xml" ContentType="application/vnd.openxmlformats-officedocument.theme+xml"/>
  <Override PartName="/ppt/tags/tag4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56"/>
  </p:notesMasterIdLst>
  <p:sldIdLst>
    <p:sldId id="478" r:id="rId2"/>
    <p:sldId id="435" r:id="rId3"/>
    <p:sldId id="444" r:id="rId4"/>
    <p:sldId id="488" r:id="rId5"/>
    <p:sldId id="490" r:id="rId6"/>
    <p:sldId id="528" r:id="rId7"/>
    <p:sldId id="491" r:id="rId8"/>
    <p:sldId id="529" r:id="rId9"/>
    <p:sldId id="492" r:id="rId10"/>
    <p:sldId id="532" r:id="rId11"/>
    <p:sldId id="530" r:id="rId12"/>
    <p:sldId id="535" r:id="rId13"/>
    <p:sldId id="534" r:id="rId14"/>
    <p:sldId id="536" r:id="rId15"/>
    <p:sldId id="537" r:id="rId16"/>
    <p:sldId id="538" r:id="rId17"/>
    <p:sldId id="539" r:id="rId18"/>
    <p:sldId id="540" r:id="rId19"/>
    <p:sldId id="541" r:id="rId20"/>
    <p:sldId id="542" r:id="rId21"/>
    <p:sldId id="493" r:id="rId22"/>
    <p:sldId id="533" r:id="rId23"/>
    <p:sldId id="531" r:id="rId24"/>
    <p:sldId id="545" r:id="rId25"/>
    <p:sldId id="546" r:id="rId26"/>
    <p:sldId id="547" r:id="rId27"/>
    <p:sldId id="548" r:id="rId28"/>
    <p:sldId id="544" r:id="rId29"/>
    <p:sldId id="543" r:id="rId30"/>
    <p:sldId id="549" r:id="rId31"/>
    <p:sldId id="550" r:id="rId32"/>
    <p:sldId id="551" r:id="rId33"/>
    <p:sldId id="552" r:id="rId34"/>
    <p:sldId id="553" r:id="rId35"/>
    <p:sldId id="554" r:id="rId36"/>
    <p:sldId id="509" r:id="rId37"/>
    <p:sldId id="510" r:id="rId38"/>
    <p:sldId id="555" r:id="rId39"/>
    <p:sldId id="556" r:id="rId40"/>
    <p:sldId id="557" r:id="rId41"/>
    <p:sldId id="558" r:id="rId42"/>
    <p:sldId id="513" r:id="rId43"/>
    <p:sldId id="514" r:id="rId44"/>
    <p:sldId id="561" r:id="rId45"/>
    <p:sldId id="562" r:id="rId46"/>
    <p:sldId id="563" r:id="rId47"/>
    <p:sldId id="565" r:id="rId48"/>
    <p:sldId id="566" r:id="rId49"/>
    <p:sldId id="564" r:id="rId50"/>
    <p:sldId id="516" r:id="rId51"/>
    <p:sldId id="517" r:id="rId52"/>
    <p:sldId id="518" r:id="rId53"/>
    <p:sldId id="560" r:id="rId54"/>
    <p:sldId id="453" r:id="rId5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1254"/>
    <a:srgbClr val="CCFF99"/>
    <a:srgbClr val="210E30"/>
    <a:srgbClr val="653F35"/>
    <a:srgbClr val="4F784C"/>
    <a:srgbClr val="FFFF99"/>
    <a:srgbClr val="99336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86" autoAdjust="0"/>
    <p:restoredTop sz="94660"/>
  </p:normalViewPr>
  <p:slideViewPr>
    <p:cSldViewPr>
      <p:cViewPr varScale="1">
        <p:scale>
          <a:sx n="73" d="100"/>
          <a:sy n="73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762" y="54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3899-2E4F-4D3A-8D29-BF4BDDE21DE2}" type="datetimeFigureOut">
              <a:rPr lang="ko-KR" altLang="en-US" smtClean="0"/>
              <a:pPr/>
              <a:t>2014-02-11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363BF-43B7-4F43-ABD0-D052F59FCD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848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2" Type="http://schemas.openxmlformats.org/officeDocument/2006/relationships/tags" Target="../tags/tag12.xml"/><Relationship Id="rId16" Type="http://schemas.openxmlformats.org/officeDocument/2006/relationships/image" Target="../media/image3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image" Target="../media/image2.jpeg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ko-KR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lang="ko-KR" altLang="en-US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lang="de-DE" altLang="ko-KR" sz="1200" dirty="0" smtClean="0">
              <a:solidFill>
                <a:prstClr val="black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>
              <a:defRPr/>
            </a:pPr>
            <a:endParaRPr lang="en-US" altLang="ko-KR" sz="1000" dirty="0">
              <a:solidFill>
                <a:srgbClr val="222222"/>
              </a:solidFill>
            </a:endParaRPr>
          </a:p>
          <a:p>
            <a:pPr>
              <a:defRPr/>
            </a:pPr>
            <a:r>
              <a:rPr lang="en-US" altLang="ko-KR" sz="1400" b="1" dirty="0">
                <a:solidFill>
                  <a:srgbClr val="FF0000"/>
                </a:solidFill>
              </a:rPr>
              <a:t>[</a:t>
            </a:r>
            <a:r>
              <a:rPr lang="ko-KR" altLang="en-US" sz="1400" b="1" dirty="0">
                <a:solidFill>
                  <a:srgbClr val="FF0000"/>
                </a:solidFill>
              </a:rPr>
              <a:t>강의교안 이용 안내</a:t>
            </a:r>
            <a:r>
              <a:rPr lang="en-US" altLang="ko-KR" sz="1400" b="1" dirty="0">
                <a:solidFill>
                  <a:srgbClr val="FF0000"/>
                </a:solidFill>
              </a:rPr>
              <a:t>]</a:t>
            </a:r>
          </a:p>
          <a:p>
            <a:pPr>
              <a:defRPr/>
            </a:pPr>
            <a:endParaRPr lang="en-US" altLang="ko-KR" sz="1000" dirty="0">
              <a:solidFill>
                <a:prstClr val="black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dirty="0">
                <a:solidFill>
                  <a:prstClr val="black"/>
                </a:solidFill>
              </a:rPr>
              <a:t>본 강의교안의 저작권은 </a:t>
            </a:r>
            <a:r>
              <a:rPr lang="ko-KR" altLang="en-US" sz="1000" dirty="0" err="1" smtClean="0">
                <a:solidFill>
                  <a:prstClr val="black"/>
                </a:solidFill>
              </a:rPr>
              <a:t>한빛아카데미</a:t>
            </a:r>
            <a:r>
              <a:rPr lang="ko-KR" altLang="en-US" sz="1000" dirty="0" smtClean="0">
                <a:solidFill>
                  <a:prstClr val="black"/>
                </a:solidFill>
              </a:rPr>
              <a:t>㈜</a:t>
            </a:r>
            <a:r>
              <a:rPr lang="ko-KR" altLang="en-US" sz="1000" dirty="0">
                <a:solidFill>
                  <a:prstClr val="black"/>
                </a:solidFill>
              </a:rPr>
              <a:t>에 있습니다</a:t>
            </a:r>
            <a:r>
              <a:rPr lang="en-US" altLang="ko-KR" sz="1000" dirty="0">
                <a:solidFill>
                  <a:prstClr val="black"/>
                </a:solidFill>
              </a:rPr>
              <a:t>.</a:t>
            </a:r>
            <a:r>
              <a:rPr lang="ko-KR" altLang="en-US" sz="1000" dirty="0">
                <a:solidFill>
                  <a:srgbClr val="222222"/>
                </a:solidFill>
              </a:rPr>
              <a:t> </a:t>
            </a:r>
            <a:endParaRPr lang="en-US" altLang="ko-KR" sz="1000" dirty="0">
              <a:solidFill>
                <a:srgbClr val="222222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u="sng" dirty="0">
                <a:solidFill>
                  <a:srgbClr val="222222"/>
                </a:solidFill>
              </a:rPr>
              <a:t>이 자료를 무단으로 전제하거나 배포할 경우 저작권법 </a:t>
            </a:r>
            <a:r>
              <a:rPr lang="en-US" altLang="ko-KR" sz="1000" u="sng" dirty="0">
                <a:solidFill>
                  <a:srgbClr val="222222"/>
                </a:solidFill>
              </a:rPr>
              <a:t>136</a:t>
            </a:r>
            <a:r>
              <a:rPr lang="ko-KR" altLang="en-US" sz="1000" u="sng" dirty="0">
                <a:solidFill>
                  <a:srgbClr val="222222"/>
                </a:solidFill>
              </a:rPr>
              <a:t>조에 의거하여 최고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>
                <a:solidFill>
                  <a:srgbClr val="222222"/>
                </a:solidFill>
              </a:rPr>
              <a:t>년 이하의 </a:t>
            </a:r>
            <a:r>
              <a:rPr lang="ko-KR" altLang="en-US" sz="1000" u="sng" dirty="0" smtClean="0">
                <a:solidFill>
                  <a:srgbClr val="222222"/>
                </a:solidFill>
              </a:rPr>
              <a:t>징역</a:t>
            </a:r>
            <a:r>
              <a:rPr lang="en-US" altLang="ko-KR" sz="1000" u="sng" dirty="0" smtClean="0">
                <a:solidFill>
                  <a:srgbClr val="222222"/>
                </a:solidFill>
              </a:rPr>
              <a:t> </a:t>
            </a:r>
            <a:r>
              <a:rPr lang="ko-KR" altLang="en-US" sz="1000" u="sng" dirty="0">
                <a:solidFill>
                  <a:srgbClr val="222222"/>
                </a:solidFill>
              </a:rPr>
              <a:t>또는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 err="1">
                <a:solidFill>
                  <a:srgbClr val="222222"/>
                </a:solidFill>
              </a:rPr>
              <a:t>천만원</a:t>
            </a:r>
            <a:r>
              <a:rPr lang="ko-KR" altLang="en-US" sz="1000" u="sng" dirty="0">
                <a:solidFill>
                  <a:srgbClr val="222222"/>
                </a:solidFill>
              </a:rPr>
              <a:t> 이하의 벌금에 처할 수 있고 이를 병과</a:t>
            </a:r>
            <a:r>
              <a:rPr lang="en-US" altLang="ko-KR" sz="1000" u="sng" dirty="0">
                <a:solidFill>
                  <a:srgbClr val="222222"/>
                </a:solidFill>
              </a:rPr>
              <a:t>(</a:t>
            </a:r>
            <a:r>
              <a:rPr lang="ko-KR" altLang="en-US" sz="1000" u="sng" dirty="0">
                <a:solidFill>
                  <a:srgbClr val="222222"/>
                </a:solidFill>
              </a:rPr>
              <a:t>倂科</a:t>
            </a:r>
            <a:r>
              <a:rPr lang="en-US" altLang="ko-KR" sz="1000" u="sng" dirty="0">
                <a:solidFill>
                  <a:srgbClr val="222222"/>
                </a:solidFill>
              </a:rPr>
              <a:t>)</a:t>
            </a:r>
            <a:r>
              <a:rPr lang="ko-KR" altLang="en-US" sz="1000" u="sng" dirty="0">
                <a:solidFill>
                  <a:srgbClr val="222222"/>
                </a:solidFill>
              </a:rPr>
              <a:t>할 수도 있습니다</a:t>
            </a:r>
            <a:r>
              <a:rPr lang="en-US" altLang="ko-KR" sz="1000" u="sng" dirty="0">
                <a:solidFill>
                  <a:srgbClr val="222222"/>
                </a:solidFill>
              </a:rPr>
              <a:t>.</a:t>
            </a:r>
          </a:p>
          <a:p>
            <a:pPr>
              <a:lnSpc>
                <a:spcPct val="120000"/>
              </a:lnSpc>
              <a:defRPr/>
            </a:pPr>
            <a:endParaRPr lang="ko-KR" alt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632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학습목표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1"/>
            </p:custDataLst>
          </p:nvPr>
        </p:nvSpPr>
        <p:spPr>
          <a:xfrm>
            <a:off x="179388" y="5229200"/>
            <a:ext cx="8713787" cy="1367239"/>
          </a:xfrm>
        </p:spPr>
        <p:txBody>
          <a:bodyPr>
            <a:normAutofit/>
          </a:bodyPr>
          <a:lstStyle>
            <a:lvl1pPr marL="449263" indent="-177800">
              <a:lnSpc>
                <a:spcPct val="120000"/>
              </a:lnSpc>
              <a:buClr>
                <a:schemeClr val="tx1">
                  <a:lumMod val="50000"/>
                  <a:lumOff val="50000"/>
                </a:schemeClr>
              </a:buClr>
              <a:buSzPct val="80000"/>
              <a:buFont typeface="Arial" panose="020B0604020202020204" pitchFamily="34" charset="0"/>
              <a:buChar char="►"/>
              <a:defRPr sz="1400" b="1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2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866523" y="152712"/>
            <a:ext cx="8025957" cy="596671"/>
          </a:xfrm>
        </p:spPr>
        <p:txBody>
          <a:bodyPr>
            <a:normAutofit/>
          </a:bodyPr>
          <a:lstStyle>
            <a:lvl1pPr>
              <a:defRPr sz="3000" spc="-15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970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7" name="Group 169"/>
          <p:cNvGrpSpPr>
            <a:grpSpLocks/>
          </p:cNvGrpSpPr>
          <p:nvPr userDrawn="1">
            <p:custDataLst>
              <p:tags r:id="rId2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28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32" name="그림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35" name="Rectangle 2"/>
          <p:cNvSpPr>
            <a:spLocks noGrp="1" noChangeArrowheads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609600" y="5791200"/>
            <a:ext cx="7924800" cy="685800"/>
          </a:xfrm>
          <a:prstGeom prst="rect">
            <a:avLst/>
          </a:prstGeom>
        </p:spPr>
        <p:txBody>
          <a:bodyPr/>
          <a:lstStyle>
            <a:lvl1pPr algn="ctr">
              <a:defRPr sz="4400" b="0" i="0" baseline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pPr lvl="0"/>
            <a:r>
              <a:rPr lang="ko-KR" altLang="en-US" noProof="0" dirty="0" err="1" smtClean="0"/>
              <a:t>장제목</a:t>
            </a:r>
            <a:endParaRPr lang="en-US" altLang="ko-KR" noProof="0" dirty="0" smtClean="0"/>
          </a:p>
        </p:txBody>
      </p:sp>
      <p:sp>
        <p:nvSpPr>
          <p:cNvPr id="37" name="모서리가 둥근 직사각형 36"/>
          <p:cNvSpPr/>
          <p:nvPr userDrawn="1">
            <p:custDataLst>
              <p:tags r:id="rId5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38" name="그림 29" descr="쿡북로고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634" y="159730"/>
            <a:ext cx="10795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모서리가 둥근 직사각형 38"/>
          <p:cNvSpPr/>
          <p:nvPr userDrawn="1">
            <p:custDataLst>
              <p:tags r:id="rId7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41" name="Group 169"/>
          <p:cNvGrpSpPr>
            <a:grpSpLocks/>
          </p:cNvGrpSpPr>
          <p:nvPr userDrawn="1">
            <p:custDataLst>
              <p:tags r:id="rId8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42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7" name="Freeform 170"/>
          <p:cNvSpPr>
            <a:spLocks/>
          </p:cNvSpPr>
          <p:nvPr userDrawn="1">
            <p:custDataLst>
              <p:tags r:id="rId9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8" name="Freeform 171"/>
          <p:cNvSpPr>
            <a:spLocks/>
          </p:cNvSpPr>
          <p:nvPr userDrawn="1">
            <p:custDataLst>
              <p:tags r:id="rId10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9" name="Freeform 170"/>
          <p:cNvSpPr>
            <a:spLocks/>
          </p:cNvSpPr>
          <p:nvPr userDrawn="1">
            <p:custDataLst>
              <p:tags r:id="rId11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0" name="Freeform 171"/>
          <p:cNvSpPr>
            <a:spLocks/>
          </p:cNvSpPr>
          <p:nvPr userDrawn="1">
            <p:custDataLst>
              <p:tags r:id="rId12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2745288" y="809902"/>
            <a:ext cx="3852000" cy="481500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96128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목차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611561" y="1104891"/>
            <a:ext cx="7920880" cy="5420453"/>
          </a:xfrm>
          <a:prstGeom prst="roundRect">
            <a:avLst>
              <a:gd name="adj" fmla="val 412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2600" b="1" baseline="0"/>
            </a:lvl1pPr>
            <a:lvl2pPr marL="627063" indent="-269875">
              <a:buClr>
                <a:srgbClr val="4F784C"/>
              </a:buClr>
              <a:buFont typeface="Wingdings" pitchFamily="2" charset="2"/>
              <a:buChar char="ü"/>
              <a:defRPr sz="2200" baseline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</p:txBody>
      </p:sp>
    </p:spTree>
    <p:extLst>
      <p:ext uri="{BB962C8B-B14F-4D97-AF65-F5344CB8AC3E}">
        <p14:creationId xmlns:p14="http://schemas.microsoft.com/office/powerpoint/2010/main" val="178485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본문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79388" y="1052735"/>
            <a:ext cx="8713787" cy="5543705"/>
          </a:xfrm>
        </p:spPr>
        <p:txBody>
          <a:bodyPr>
            <a:normAutofit/>
          </a:bodyPr>
          <a:lstStyle>
            <a:lvl1pPr>
              <a:spcAft>
                <a:spcPts val="300"/>
              </a:spcAft>
              <a:defRPr sz="2400" b="1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3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lnSpc>
                <a:spcPct val="130000"/>
              </a:lnSpc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indent="-182563">
              <a:lnSpc>
                <a:spcPct val="120000"/>
              </a:lnSpc>
              <a:buSzPct val="80000"/>
              <a:buFont typeface="Arial" panose="020B0604020202020204" pitchFamily="34" charset="0"/>
              <a:buChar char="‒"/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Line 1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44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7183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>
            <a:lvl1pPr>
              <a:defRPr b="1" i="1"/>
            </a:lvl1pPr>
          </a:lstStyle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9" name="AutoShap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5"/>
          <p:cNvSpPr>
            <a:spLocks noChangeShapeType="1"/>
          </p:cNvSpPr>
          <p:nvPr userDrawn="1">
            <p:custDataLst>
              <p:tags r:id="rId5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735263" y="3048000"/>
            <a:ext cx="365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ko-KR" sz="4400" b="1" dirty="0" smtClean="0">
                <a:solidFill>
                  <a:srgbClr val="9BBB59">
                    <a:lumMod val="60000"/>
                    <a:lumOff val="40000"/>
                  </a:srgbClr>
                </a:solidFill>
                <a:latin typeface="HY견명조" pitchFamily="18" charset="-127"/>
                <a:ea typeface="HY견명조" pitchFamily="18" charset="-127"/>
              </a:rPr>
              <a:t>Thank You</a:t>
            </a:r>
            <a:endParaRPr lang="en-US" altLang="ko-KR" sz="4400" b="1" dirty="0">
              <a:solidFill>
                <a:srgbClr val="9BBB59">
                  <a:lumMod val="60000"/>
                  <a:lumOff val="40000"/>
                </a:srgbClr>
              </a:solidFill>
              <a:latin typeface="HY견명조" pitchFamily="18" charset="-127"/>
              <a:ea typeface="HY견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864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장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834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de-DE" altLang="ko-KR" sz="1800" dirty="0" smtClean="0"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kumimoji="0" lang="ko-KR" altLang="en-US" sz="1800" dirty="0" smtClean="0"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kumimoji="0" lang="de-DE" altLang="ko-KR" sz="12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[</a:t>
            </a:r>
            <a:r>
              <a:rPr kumimoji="0" lang="ko-KR" altLang="en-US" sz="1400" b="1" dirty="0">
                <a:solidFill>
                  <a:srgbClr val="FF0000"/>
                </a:solidFill>
                <a:ea typeface="맑은 고딕" pitchFamily="50" charset="-127"/>
              </a:rPr>
              <a:t>강의교안 이용 안내</a:t>
            </a: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dirty="0">
                <a:ea typeface="맑은 고딕" pitchFamily="50" charset="-127"/>
              </a:rPr>
              <a:t>본 강의교안의 저작권은 </a:t>
            </a:r>
            <a:r>
              <a:rPr kumimoji="0" lang="ko-KR" altLang="en-US" sz="1000" dirty="0" err="1" smtClean="0">
                <a:ea typeface="맑은 고딕" pitchFamily="50" charset="-127"/>
              </a:rPr>
              <a:t>한빛아카데미</a:t>
            </a:r>
            <a:r>
              <a:rPr kumimoji="0" lang="ko-KR" altLang="en-US" sz="1000" dirty="0" smtClean="0">
                <a:ea typeface="맑은 고딕" pitchFamily="50" charset="-127"/>
              </a:rPr>
              <a:t>㈜</a:t>
            </a:r>
            <a:r>
              <a:rPr kumimoji="0" lang="ko-KR" altLang="en-US" sz="1000" dirty="0">
                <a:ea typeface="맑은 고딕" pitchFamily="50" charset="-127"/>
              </a:rPr>
              <a:t>에 있습니다</a:t>
            </a:r>
            <a:r>
              <a:rPr kumimoji="0" lang="en-US" altLang="ko-KR" sz="1000" dirty="0">
                <a:ea typeface="맑은 고딕" pitchFamily="50" charset="-127"/>
              </a:rPr>
              <a:t>.</a:t>
            </a:r>
            <a:r>
              <a:rPr kumimoji="0" lang="ko-KR" altLang="en-US" sz="1000" dirty="0">
                <a:solidFill>
                  <a:srgbClr val="222222"/>
                </a:solidFill>
                <a:ea typeface="맑은 고딕" pitchFamily="50" charset="-127"/>
              </a:rPr>
              <a:t> </a:t>
            </a: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이 자료를 무단으로 전제하거나 배포할 경우 저작권법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136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조에 의거하여 최고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년 이하의 </a:t>
            </a:r>
            <a:r>
              <a:rPr kumimoji="0" lang="ko-KR" altLang="en-US" sz="1000" u="sng" dirty="0" smtClean="0">
                <a:solidFill>
                  <a:srgbClr val="222222"/>
                </a:solidFill>
                <a:ea typeface="맑은 고딕" pitchFamily="50" charset="-127"/>
              </a:rPr>
              <a:t>징역</a:t>
            </a:r>
            <a:r>
              <a:rPr kumimoji="0" lang="en-US" altLang="ko-KR" sz="1000" u="sng" dirty="0" smtClean="0">
                <a:solidFill>
                  <a:srgbClr val="222222"/>
                </a:solidFill>
                <a:ea typeface="맑은 고딕" pitchFamily="50" charset="-127"/>
              </a:rPr>
              <a:t> 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또는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 err="1">
                <a:solidFill>
                  <a:srgbClr val="222222"/>
                </a:solidFill>
                <a:ea typeface="맑은 고딕" pitchFamily="50" charset="-127"/>
              </a:rPr>
              <a:t>천만원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 이하의 벌금에 처할 수 있고 이를 병과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(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倂科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)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할 수도 있습니다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000" dirty="0"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79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latin typeface="Verdana"/>
              </a:rPr>
              <a:pPr latinLnBrk="0"/>
              <a:t>‹#›</a:t>
            </a:fld>
            <a:endParaRPr lang="en-US" altLang="ko-KR" kern="0" dirty="0"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0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20" Type="http://schemas.openxmlformats.org/officeDocument/2006/relationships/tags" Target="../tags/tag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그림 77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" name="Group 169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51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56" name="Freeform 170"/>
          <p:cNvSpPr>
            <a:spLocks/>
          </p:cNvSpPr>
          <p:nvPr>
            <p:custDataLst>
              <p:tags r:id="rId15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7" name="Freeform 171"/>
          <p:cNvSpPr>
            <a:spLocks/>
          </p:cNvSpPr>
          <p:nvPr>
            <p:custDataLst>
              <p:tags r:id="rId16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61" name="텍스트 개체 틀 60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182728" y="980727"/>
            <a:ext cx="8713622" cy="5600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마스터 텍스트 스타일을 편집합니다</a:t>
            </a:r>
          </a:p>
          <a:p>
            <a:pPr marL="539750" marR="0" lvl="1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둘째 수준</a:t>
            </a:r>
          </a:p>
          <a:p>
            <a:pPr marL="714375" marR="0" lvl="2" indent="-174625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셋째 수준</a:t>
            </a:r>
          </a:p>
          <a:p>
            <a:pPr marL="896938" marR="0" lvl="3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넷째 수준</a:t>
            </a:r>
          </a:p>
          <a:p>
            <a:pPr marL="1166813" marR="0" lvl="4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/>
            </a:pP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다섯째 수준</a:t>
            </a:r>
            <a:endParaRPr kumimoji="0" lang="en-US" altLang="ko-K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제목 개체 틀 65"/>
          <p:cNvSpPr>
            <a:spLocks noGrp="1"/>
          </p:cNvSpPr>
          <p:nvPr>
            <p:ph type="title"/>
            <p:custDataLst>
              <p:tags r:id="rId18"/>
            </p:custDataLst>
          </p:nvPr>
        </p:nvSpPr>
        <p:spPr>
          <a:xfrm>
            <a:off x="875982" y="158476"/>
            <a:ext cx="7656458" cy="678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grpSp>
        <p:nvGrpSpPr>
          <p:cNvPr id="14" name="Group 169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15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" name="Freeform 170"/>
          <p:cNvSpPr>
            <a:spLocks/>
          </p:cNvSpPr>
          <p:nvPr>
            <p:custDataLst>
              <p:tags r:id="rId20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20" name="Freeform 171"/>
          <p:cNvSpPr>
            <a:spLocks/>
          </p:cNvSpPr>
          <p:nvPr>
            <p:custDataLst>
              <p:tags r:id="rId21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61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83" r:id="rId8"/>
    <p:sldLayoutId id="2147483682" r:id="rId9"/>
    <p:sldLayoutId id="2147483695" r:id="rId10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200" b="1" kern="1200" spc="-150" dirty="0">
          <a:solidFill>
            <a:srgbClr val="4F784C"/>
          </a:solidFill>
          <a:latin typeface="+mj-ea"/>
          <a:ea typeface="+mj-ea"/>
          <a:cs typeface="+mj-cs"/>
        </a:defRPr>
      </a:lvl1pPr>
    </p:titleStyle>
    <p:bodyStyle>
      <a:lvl1pPr marL="342900" marR="0" indent="-342900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C4A2D2"/>
        </a:buClr>
        <a:buSzTx/>
        <a:buFont typeface="Wingdings" pitchFamily="2" charset="2"/>
        <a:buChar char="v"/>
        <a:tabLst/>
        <a:defRPr sz="23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9750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9BBD98"/>
        </a:buClr>
        <a:buSzTx/>
        <a:buFont typeface="Wingdings" pitchFamily="2" charset="2"/>
        <a:buChar char="§"/>
        <a:tabLst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714375" marR="0" indent="-174625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4F784C"/>
        </a:buClr>
        <a:buSzTx/>
        <a:buFontTx/>
        <a:buChar char="•"/>
        <a:tabLst/>
        <a:defRPr sz="20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96938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tabLst/>
        <a:defRPr sz="1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66813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tabLst>
          <a:tab pos="1166813" algn="l"/>
        </a:tabLst>
        <a:defRPr sz="16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884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</a:t>
            </a:r>
            <a:r>
              <a:rPr lang="ko-KR" altLang="en-US" smtClean="0"/>
              <a:t>관계 대수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smtClean="0"/>
              <a:t>일반 집합 연산자의 기능</a:t>
            </a:r>
          </a:p>
          <a:p>
            <a:endParaRPr lang="ko-KR" altLang="en-US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0" y="2213865"/>
            <a:ext cx="8282023" cy="26238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대수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03102" cy="5543705"/>
          </a:xfrm>
        </p:spPr>
        <p:txBody>
          <a:bodyPr/>
          <a:lstStyle/>
          <a:p>
            <a:r>
              <a:rPr lang="ko-KR" altLang="en-US" dirty="0"/>
              <a:t>일반 집합 </a:t>
            </a:r>
            <a:r>
              <a:rPr lang="ko-KR" altLang="en-US" dirty="0" smtClean="0"/>
              <a:t>연산자의 특성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피연산자가</a:t>
            </a:r>
            <a:r>
              <a:rPr lang="ko-KR" altLang="en-US" dirty="0" smtClean="0"/>
              <a:t> 두 개 필요함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두 개의 </a:t>
            </a:r>
            <a:r>
              <a:rPr lang="ko-KR" altLang="en-US" dirty="0" err="1"/>
              <a:t>릴레이션을</a:t>
            </a:r>
            <a:r>
              <a:rPr lang="ko-KR" altLang="en-US" dirty="0"/>
              <a:t> 대상으로 연산을 </a:t>
            </a:r>
            <a:r>
              <a:rPr lang="ko-KR" altLang="en-US" dirty="0" smtClean="0"/>
              <a:t>수행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합집합</a:t>
            </a:r>
            <a:r>
              <a:rPr lang="en-US" altLang="ko-KR" dirty="0"/>
              <a:t>, </a:t>
            </a:r>
            <a:r>
              <a:rPr lang="ko-KR" altLang="en-US" dirty="0"/>
              <a:t>교집합</a:t>
            </a:r>
            <a:r>
              <a:rPr lang="en-US" altLang="ko-KR" dirty="0"/>
              <a:t>, </a:t>
            </a:r>
            <a:r>
              <a:rPr lang="ko-KR" altLang="en-US" dirty="0" err="1"/>
              <a:t>차집합은</a:t>
            </a:r>
            <a:r>
              <a:rPr lang="ko-KR" altLang="en-US" dirty="0"/>
              <a:t> </a:t>
            </a:r>
            <a:r>
              <a:rPr lang="ko-KR" altLang="en-US" dirty="0" err="1"/>
              <a:t>피연산자인</a:t>
            </a:r>
            <a:r>
              <a:rPr lang="ko-KR" altLang="en-US" dirty="0"/>
              <a:t> 두 </a:t>
            </a:r>
            <a:r>
              <a:rPr lang="ko-KR" altLang="en-US" dirty="0" err="1"/>
              <a:t>릴레이션이</a:t>
            </a:r>
            <a:r>
              <a:rPr lang="ko-KR" altLang="en-US" dirty="0"/>
              <a:t> </a:t>
            </a:r>
            <a:r>
              <a:rPr lang="ko-KR" altLang="en-US" dirty="0" smtClean="0"/>
              <a:t>합병이 가능해야 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합병 가능</a:t>
            </a:r>
            <a:r>
              <a:rPr lang="en-US" altLang="ko-KR" dirty="0" smtClean="0"/>
              <a:t>(union-compatible) </a:t>
            </a:r>
            <a:r>
              <a:rPr lang="ko-KR" altLang="en-US" dirty="0" smtClean="0"/>
              <a:t>조건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두 </a:t>
            </a:r>
            <a:r>
              <a:rPr lang="ko-KR" altLang="en-US" dirty="0" err="1" smtClean="0"/>
              <a:t>릴레이션의</a:t>
            </a:r>
            <a:r>
              <a:rPr lang="ko-KR" altLang="en-US" dirty="0" smtClean="0"/>
              <a:t> 차수가 같아야 함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두 </a:t>
            </a:r>
            <a:r>
              <a:rPr lang="ko-KR" altLang="en-US" dirty="0" err="1" smtClean="0"/>
              <a:t>릴레이션에서</a:t>
            </a:r>
            <a:r>
              <a:rPr lang="ko-KR" altLang="en-US" dirty="0" smtClean="0"/>
              <a:t> 서로 대응되는 속성의 도메인이 같아야 함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70971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</a:t>
            </a:r>
            <a:r>
              <a:rPr lang="ko-KR" altLang="en-US" smtClean="0"/>
              <a:t>관계 대수</a:t>
            </a:r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0" y="1020574"/>
            <a:ext cx="8058995" cy="2543441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0" y="3909676"/>
            <a:ext cx="8058995" cy="2489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78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대수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7" y="1052735"/>
            <a:ext cx="8964613" cy="5543705"/>
          </a:xfrm>
        </p:spPr>
        <p:txBody>
          <a:bodyPr/>
          <a:lstStyle/>
          <a:p>
            <a:r>
              <a:rPr lang="ko-KR" altLang="en-US" dirty="0"/>
              <a:t>일반 집합 </a:t>
            </a:r>
            <a:r>
              <a:rPr lang="ko-KR" altLang="en-US" dirty="0" smtClean="0"/>
              <a:t>연산자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합집합</a:t>
            </a:r>
            <a:r>
              <a:rPr lang="en-US" altLang="ko-KR" dirty="0" smtClean="0"/>
              <a:t>(union)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합병 가능한 두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S</a:t>
            </a:r>
            <a:r>
              <a:rPr lang="ko-KR" altLang="en-US" dirty="0" smtClean="0"/>
              <a:t>의 합집합 </a:t>
            </a:r>
            <a:r>
              <a:rPr lang="en-US" altLang="ko-KR" dirty="0" smtClean="0"/>
              <a:t>: R∪S</a:t>
            </a:r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ko-KR" altLang="en-US" dirty="0" smtClean="0"/>
              <a:t>에</a:t>
            </a:r>
            <a:r>
              <a:rPr lang="en-US" altLang="ko-KR" dirty="0" smtClean="0"/>
              <a:t> </a:t>
            </a:r>
            <a:r>
              <a:rPr lang="ko-KR" altLang="en-US" dirty="0" smtClean="0"/>
              <a:t>속하거나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S</a:t>
            </a:r>
            <a:r>
              <a:rPr lang="ko-KR" altLang="en-US" dirty="0" smtClean="0"/>
              <a:t>에 속하는 모든 </a:t>
            </a:r>
            <a:r>
              <a:rPr lang="ko-KR" altLang="en-US" dirty="0" err="1" smtClean="0"/>
              <a:t>투플로</a:t>
            </a:r>
            <a:r>
              <a:rPr lang="ko-KR" altLang="en-US" dirty="0" smtClean="0"/>
              <a:t> 결과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구성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결과 </a:t>
            </a:r>
            <a:r>
              <a:rPr lang="ko-KR" altLang="en-US" dirty="0" err="1" smtClean="0"/>
              <a:t>릴레이션의</a:t>
            </a:r>
            <a:r>
              <a:rPr lang="ko-KR" altLang="en-US" dirty="0" smtClean="0"/>
              <a:t> 특성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차수는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S</a:t>
            </a:r>
            <a:r>
              <a:rPr lang="ko-KR" altLang="en-US" dirty="0" smtClean="0"/>
              <a:t>의 차수와 같음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카디널리티는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S</a:t>
            </a:r>
            <a:r>
              <a:rPr lang="ko-KR" altLang="en-US" dirty="0" smtClean="0"/>
              <a:t>의 </a:t>
            </a:r>
            <a:r>
              <a:rPr lang="ko-KR" altLang="en-US" dirty="0" err="1" smtClean="0"/>
              <a:t>카디널리티를</a:t>
            </a:r>
            <a:r>
              <a:rPr lang="ko-KR" altLang="en-US" dirty="0" smtClean="0"/>
              <a:t> 더한 것과 같거나 적어짐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교환적 특징이 있음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R∪S</a:t>
            </a:r>
            <a:r>
              <a:rPr lang="ko-KR" altLang="en-US" dirty="0" smtClean="0"/>
              <a:t> </a:t>
            </a:r>
            <a:r>
              <a:rPr lang="en-US" altLang="ko-KR" dirty="0" smtClean="0"/>
              <a:t>=</a:t>
            </a:r>
            <a:r>
              <a:rPr lang="ko-KR" altLang="en-US" dirty="0" smtClean="0"/>
              <a:t> </a:t>
            </a:r>
            <a:r>
              <a:rPr lang="en-US" altLang="ko-KR" dirty="0" smtClean="0"/>
              <a:t>S∪R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결합적 특징이 있음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(R∪S)∪T</a:t>
            </a:r>
            <a:r>
              <a:rPr lang="ko-KR" altLang="en-US" dirty="0" smtClean="0"/>
              <a:t> </a:t>
            </a:r>
            <a:r>
              <a:rPr lang="en-US" altLang="ko-KR" dirty="0" smtClean="0"/>
              <a:t>=</a:t>
            </a:r>
            <a:r>
              <a:rPr lang="ko-KR" altLang="en-US" dirty="0" smtClean="0"/>
              <a:t> </a:t>
            </a:r>
            <a:r>
              <a:rPr lang="en-US" altLang="ko-KR" dirty="0" smtClean="0"/>
              <a:t>R∪(S∪T)</a:t>
            </a:r>
          </a:p>
        </p:txBody>
      </p:sp>
    </p:spTree>
    <p:extLst>
      <p:ext uri="{BB962C8B-B14F-4D97-AF65-F5344CB8AC3E}">
        <p14:creationId xmlns:p14="http://schemas.microsoft.com/office/powerpoint/2010/main" val="70971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</a:t>
            </a:r>
            <a:r>
              <a:rPr lang="ko-KR" altLang="en-US" smtClean="0"/>
              <a:t>관계 대수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620" y="1133745"/>
            <a:ext cx="6637187" cy="5326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대수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7" y="1052735"/>
            <a:ext cx="8964613" cy="5543705"/>
          </a:xfrm>
        </p:spPr>
        <p:txBody>
          <a:bodyPr/>
          <a:lstStyle/>
          <a:p>
            <a:r>
              <a:rPr lang="ko-KR" altLang="en-US" dirty="0"/>
              <a:t>일반 집합 </a:t>
            </a:r>
            <a:r>
              <a:rPr lang="ko-KR" altLang="en-US" dirty="0" smtClean="0"/>
              <a:t>연산자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교집합</a:t>
            </a:r>
            <a:r>
              <a:rPr lang="en-US" altLang="ko-KR" dirty="0" smtClean="0"/>
              <a:t>(intersection)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합병 가능한 두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S</a:t>
            </a:r>
            <a:r>
              <a:rPr lang="ko-KR" altLang="en-US" dirty="0" smtClean="0"/>
              <a:t>의 교집합 </a:t>
            </a:r>
            <a:r>
              <a:rPr lang="en-US" altLang="ko-KR" dirty="0" smtClean="0"/>
              <a:t>: R∩S</a:t>
            </a:r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ko-KR" altLang="en-US" dirty="0" smtClean="0"/>
              <a:t>과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S</a:t>
            </a:r>
            <a:r>
              <a:rPr lang="ko-KR" altLang="en-US" dirty="0" smtClean="0"/>
              <a:t>에 속하는 모든 </a:t>
            </a:r>
            <a:r>
              <a:rPr lang="ko-KR" altLang="en-US" dirty="0" err="1" smtClean="0"/>
              <a:t>투플로</a:t>
            </a:r>
            <a:r>
              <a:rPr lang="ko-KR" altLang="en-US" dirty="0" smtClean="0"/>
              <a:t> 결과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구성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결과 </a:t>
            </a:r>
            <a:r>
              <a:rPr lang="ko-KR" altLang="en-US" dirty="0" err="1" smtClean="0"/>
              <a:t>릴레이션의</a:t>
            </a:r>
            <a:r>
              <a:rPr lang="ko-KR" altLang="en-US" dirty="0" smtClean="0"/>
              <a:t> 특성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차수는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S</a:t>
            </a:r>
            <a:r>
              <a:rPr lang="ko-KR" altLang="en-US" dirty="0" smtClean="0"/>
              <a:t>의 차수와 같음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카디널리티는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S</a:t>
            </a:r>
            <a:r>
              <a:rPr lang="ko-KR" altLang="en-US" dirty="0" smtClean="0"/>
              <a:t>의 어떤 </a:t>
            </a:r>
            <a:r>
              <a:rPr lang="ko-KR" altLang="en-US" dirty="0" err="1" smtClean="0"/>
              <a:t>카디널리티보다</a:t>
            </a:r>
            <a:r>
              <a:rPr lang="ko-KR" altLang="en-US" dirty="0" smtClean="0"/>
              <a:t> 크지 않음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교환적 특징이 있음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R∩S</a:t>
            </a:r>
            <a:r>
              <a:rPr lang="ko-KR" altLang="en-US" dirty="0" smtClean="0"/>
              <a:t> </a:t>
            </a:r>
            <a:r>
              <a:rPr lang="en-US" altLang="ko-KR" dirty="0" smtClean="0"/>
              <a:t>=</a:t>
            </a:r>
            <a:r>
              <a:rPr lang="ko-KR" altLang="en-US" dirty="0" smtClean="0"/>
              <a:t> </a:t>
            </a:r>
            <a:r>
              <a:rPr lang="en-US" altLang="ko-KR" dirty="0" smtClean="0"/>
              <a:t>S∩R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결합적 특징이 있음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(R∩S)∩T</a:t>
            </a:r>
            <a:r>
              <a:rPr lang="ko-KR" altLang="en-US" dirty="0" smtClean="0"/>
              <a:t> </a:t>
            </a:r>
            <a:r>
              <a:rPr lang="en-US" altLang="ko-KR" dirty="0" smtClean="0"/>
              <a:t>=</a:t>
            </a:r>
            <a:r>
              <a:rPr lang="ko-KR" altLang="en-US" dirty="0" smtClean="0"/>
              <a:t> </a:t>
            </a:r>
            <a:r>
              <a:rPr lang="en-US" altLang="ko-KR" dirty="0" smtClean="0"/>
              <a:t>R∩(S∩T)</a:t>
            </a:r>
          </a:p>
        </p:txBody>
      </p:sp>
    </p:spTree>
    <p:extLst>
      <p:ext uri="{BB962C8B-B14F-4D97-AF65-F5344CB8AC3E}">
        <p14:creationId xmlns:p14="http://schemas.microsoft.com/office/powerpoint/2010/main" val="70971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</a:t>
            </a:r>
            <a:r>
              <a:rPr lang="ko-KR" altLang="en-US" smtClean="0"/>
              <a:t>관계 대수</a:t>
            </a:r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69" y="1295400"/>
            <a:ext cx="8124825" cy="5057775"/>
          </a:xfrm>
        </p:spPr>
      </p:pic>
    </p:spTree>
    <p:extLst>
      <p:ext uri="{BB962C8B-B14F-4D97-AF65-F5344CB8AC3E}">
        <p14:creationId xmlns:p14="http://schemas.microsoft.com/office/powerpoint/2010/main" val="161095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대수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7" y="1052735"/>
            <a:ext cx="8964613" cy="5543705"/>
          </a:xfrm>
        </p:spPr>
        <p:txBody>
          <a:bodyPr/>
          <a:lstStyle/>
          <a:p>
            <a:r>
              <a:rPr lang="ko-KR" altLang="en-US" dirty="0"/>
              <a:t>일반 집합 </a:t>
            </a:r>
            <a:r>
              <a:rPr lang="ko-KR" altLang="en-US" dirty="0" smtClean="0"/>
              <a:t>연산자 </a:t>
            </a:r>
            <a:r>
              <a:rPr lang="en-US" altLang="ko-KR" dirty="0" smtClean="0"/>
              <a:t>– </a:t>
            </a:r>
            <a:r>
              <a:rPr lang="ko-KR" altLang="en-US" dirty="0" err="1" smtClean="0"/>
              <a:t>차집합</a:t>
            </a:r>
            <a:r>
              <a:rPr lang="en-US" altLang="ko-KR" dirty="0" smtClean="0"/>
              <a:t>(difference)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합병 가능한 두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S</a:t>
            </a:r>
            <a:r>
              <a:rPr lang="ko-KR" altLang="en-US" dirty="0" smtClean="0"/>
              <a:t>의 </a:t>
            </a:r>
            <a:r>
              <a:rPr lang="ko-KR" altLang="en-US" dirty="0" err="1" smtClean="0"/>
              <a:t>차집합</a:t>
            </a:r>
            <a:r>
              <a:rPr lang="ko-KR" altLang="en-US" dirty="0" smtClean="0"/>
              <a:t> </a:t>
            </a:r>
            <a:r>
              <a:rPr lang="en-US" altLang="ko-KR" dirty="0" smtClean="0"/>
              <a:t>: R–S</a:t>
            </a:r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ko-KR" altLang="en-US" dirty="0" smtClean="0"/>
              <a:t>에는 존재하고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S</a:t>
            </a:r>
            <a:r>
              <a:rPr lang="ko-KR" altLang="en-US" dirty="0" smtClean="0"/>
              <a:t>에는 존재하지 않는 </a:t>
            </a:r>
            <a:r>
              <a:rPr lang="ko-KR" altLang="en-US" dirty="0" err="1" smtClean="0"/>
              <a:t>투플로</a:t>
            </a:r>
            <a:r>
              <a:rPr lang="ko-KR" altLang="en-US" dirty="0" smtClean="0"/>
              <a:t> 결과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구성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결과 </a:t>
            </a:r>
            <a:r>
              <a:rPr lang="ko-KR" altLang="en-US" dirty="0" err="1" smtClean="0"/>
              <a:t>릴레이션의</a:t>
            </a:r>
            <a:r>
              <a:rPr lang="ko-KR" altLang="en-US" dirty="0" smtClean="0"/>
              <a:t> 특성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차수는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S</a:t>
            </a:r>
            <a:r>
              <a:rPr lang="ko-KR" altLang="en-US" dirty="0" smtClean="0"/>
              <a:t>의 차수와 같음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R–S</a:t>
            </a:r>
            <a:r>
              <a:rPr lang="ko-KR" altLang="en-US" dirty="0" smtClean="0"/>
              <a:t>의 </a:t>
            </a:r>
            <a:r>
              <a:rPr lang="ko-KR" altLang="en-US" dirty="0" err="1" smtClean="0"/>
              <a:t>카디널리티는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ko-KR" altLang="en-US" dirty="0" smtClean="0"/>
              <a:t>의 </a:t>
            </a:r>
            <a:r>
              <a:rPr lang="ko-KR" altLang="en-US" dirty="0" err="1" smtClean="0"/>
              <a:t>카디널리티와</a:t>
            </a:r>
            <a:r>
              <a:rPr lang="ko-KR" altLang="en-US" dirty="0" smtClean="0"/>
              <a:t> 같거나 적음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S–R</a:t>
            </a:r>
            <a:r>
              <a:rPr lang="ko-KR" altLang="en-US" dirty="0" smtClean="0"/>
              <a:t>의 </a:t>
            </a:r>
            <a:r>
              <a:rPr lang="ko-KR" altLang="en-US" dirty="0" err="1" smtClean="0"/>
              <a:t>카디널리티는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S</a:t>
            </a:r>
            <a:r>
              <a:rPr lang="ko-KR" altLang="en-US" dirty="0" smtClean="0"/>
              <a:t>의 </a:t>
            </a:r>
            <a:r>
              <a:rPr lang="ko-KR" altLang="en-US" dirty="0" err="1" smtClean="0"/>
              <a:t>카디널리티와</a:t>
            </a:r>
            <a:r>
              <a:rPr lang="ko-KR" altLang="en-US" dirty="0" smtClean="0"/>
              <a:t> 같거나 적음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교환적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결합적 특징이 없음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70971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</a:t>
            </a:r>
            <a:r>
              <a:rPr lang="ko-KR" altLang="en-US" smtClean="0"/>
              <a:t>관계 대수</a:t>
            </a:r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41" y="1052513"/>
            <a:ext cx="7733481" cy="5543550"/>
          </a:xfrm>
        </p:spPr>
      </p:pic>
    </p:spTree>
    <p:extLst>
      <p:ext uri="{BB962C8B-B14F-4D97-AF65-F5344CB8AC3E}">
        <p14:creationId xmlns:p14="http://schemas.microsoft.com/office/powerpoint/2010/main" val="416818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대수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7" y="1052735"/>
            <a:ext cx="8964613" cy="5543705"/>
          </a:xfrm>
        </p:spPr>
        <p:txBody>
          <a:bodyPr/>
          <a:lstStyle/>
          <a:p>
            <a:r>
              <a:rPr lang="ko-KR" altLang="en-US" dirty="0"/>
              <a:t>일반 집합 </a:t>
            </a:r>
            <a:r>
              <a:rPr lang="ko-KR" altLang="en-US" dirty="0" smtClean="0"/>
              <a:t>연산자 </a:t>
            </a:r>
            <a:r>
              <a:rPr lang="en-US" altLang="ko-KR" dirty="0" smtClean="0"/>
              <a:t>– </a:t>
            </a:r>
            <a:r>
              <a:rPr lang="ko-KR" altLang="en-US" dirty="0" err="1" smtClean="0"/>
              <a:t>카티션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프로덕트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cartesian</a:t>
            </a:r>
            <a:r>
              <a:rPr lang="en-US" altLang="ko-KR" dirty="0" smtClean="0"/>
              <a:t> product)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두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S</a:t>
            </a:r>
            <a:r>
              <a:rPr lang="ko-KR" altLang="en-US" dirty="0" smtClean="0"/>
              <a:t>의 </a:t>
            </a:r>
            <a:r>
              <a:rPr lang="ko-KR" altLang="en-US" dirty="0" err="1" smtClean="0"/>
              <a:t>카티션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프로덕트</a:t>
            </a:r>
            <a:r>
              <a:rPr lang="ko-KR" altLang="en-US" dirty="0" smtClean="0"/>
              <a:t> </a:t>
            </a:r>
            <a:r>
              <a:rPr lang="en-US" altLang="ko-KR" dirty="0" smtClean="0"/>
              <a:t>: R</a:t>
            </a:r>
            <a:r>
              <a:rPr lang="en-US" altLang="ko-KR" dirty="0" smtClean="0">
                <a:sym typeface="Wingdings 2"/>
              </a:rPr>
              <a:t></a:t>
            </a:r>
            <a:r>
              <a:rPr lang="en-US" altLang="ko-KR" dirty="0" smtClean="0"/>
              <a:t>S</a:t>
            </a:r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ko-KR" altLang="en-US" dirty="0" smtClean="0"/>
              <a:t>에 속한 각 </a:t>
            </a:r>
            <a:r>
              <a:rPr lang="ko-KR" altLang="en-US" dirty="0" err="1" smtClean="0"/>
              <a:t>투플과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S</a:t>
            </a:r>
            <a:r>
              <a:rPr lang="ko-KR" altLang="en-US" dirty="0" smtClean="0"/>
              <a:t>에 속한 각 </a:t>
            </a:r>
            <a:r>
              <a:rPr lang="ko-KR" altLang="en-US" dirty="0" err="1" smtClean="0"/>
              <a:t>투플을</a:t>
            </a:r>
            <a:r>
              <a:rPr lang="ko-KR" altLang="en-US" dirty="0" smtClean="0"/>
              <a:t> 모두 연결하여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만들어진 새로운 </a:t>
            </a:r>
            <a:r>
              <a:rPr lang="ko-KR" altLang="en-US" dirty="0" err="1" smtClean="0"/>
              <a:t>투플로</a:t>
            </a:r>
            <a:r>
              <a:rPr lang="ko-KR" altLang="en-US" dirty="0" smtClean="0"/>
              <a:t> 결과 </a:t>
            </a:r>
            <a:r>
              <a:rPr lang="ko-KR" altLang="en-US" dirty="0" err="1" smtClean="0"/>
              <a:t>릴레이션을</a:t>
            </a:r>
            <a:r>
              <a:rPr lang="ko-KR" altLang="en-US" dirty="0" smtClean="0"/>
              <a:t> 구성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결과 </a:t>
            </a:r>
            <a:r>
              <a:rPr lang="ko-KR" altLang="en-US" dirty="0" err="1" smtClean="0"/>
              <a:t>릴레이션의</a:t>
            </a:r>
            <a:r>
              <a:rPr lang="ko-KR" altLang="en-US" dirty="0" smtClean="0"/>
              <a:t> 특성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차수는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S</a:t>
            </a:r>
            <a:r>
              <a:rPr lang="ko-KR" altLang="en-US" dirty="0" smtClean="0"/>
              <a:t>의 차수를 더한 것과 같음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카디널리티는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S</a:t>
            </a:r>
            <a:r>
              <a:rPr lang="ko-KR" altLang="en-US" dirty="0" smtClean="0"/>
              <a:t>의 </a:t>
            </a:r>
            <a:r>
              <a:rPr lang="ko-KR" altLang="en-US" dirty="0" err="1" smtClean="0"/>
              <a:t>카디널리티를</a:t>
            </a:r>
            <a:r>
              <a:rPr lang="ko-KR" altLang="en-US" dirty="0" smtClean="0"/>
              <a:t> 곱한 것과 같음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교환적 특징이 있음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R</a:t>
            </a:r>
            <a:r>
              <a:rPr lang="en-US" altLang="ko-KR" dirty="0" smtClean="0">
                <a:sym typeface="Wingdings 2"/>
              </a:rPr>
              <a:t></a:t>
            </a:r>
            <a:r>
              <a:rPr lang="en-US" altLang="ko-KR" dirty="0" smtClean="0"/>
              <a:t>S</a:t>
            </a:r>
            <a:r>
              <a:rPr lang="ko-KR" altLang="en-US" dirty="0" smtClean="0"/>
              <a:t> </a:t>
            </a:r>
            <a:r>
              <a:rPr lang="en-US" altLang="ko-KR" dirty="0" smtClean="0"/>
              <a:t>=</a:t>
            </a:r>
            <a:r>
              <a:rPr lang="ko-KR" altLang="en-US" dirty="0" smtClean="0"/>
              <a:t> </a:t>
            </a:r>
            <a:r>
              <a:rPr lang="en-US" altLang="ko-KR" dirty="0" smtClean="0"/>
              <a:t>S</a:t>
            </a:r>
            <a:r>
              <a:rPr lang="en-US" altLang="ko-KR" dirty="0" smtClean="0">
                <a:sym typeface="Wingdings 2"/>
              </a:rPr>
              <a:t></a:t>
            </a:r>
            <a:r>
              <a:rPr lang="en-US" altLang="ko-KR" dirty="0" smtClean="0"/>
              <a:t>R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결합적 특징이 있음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(R</a:t>
            </a:r>
            <a:r>
              <a:rPr lang="en-US" altLang="ko-KR" dirty="0" smtClean="0">
                <a:sym typeface="Wingdings 2"/>
              </a:rPr>
              <a:t></a:t>
            </a:r>
            <a:r>
              <a:rPr lang="en-US" altLang="ko-KR" dirty="0" smtClean="0"/>
              <a:t>S)</a:t>
            </a:r>
            <a:r>
              <a:rPr lang="en-US" altLang="ko-KR" dirty="0" smtClean="0">
                <a:sym typeface="Wingdings 2"/>
              </a:rPr>
              <a:t></a:t>
            </a:r>
            <a:r>
              <a:rPr lang="en-US" altLang="ko-KR" dirty="0" smtClean="0"/>
              <a:t>T</a:t>
            </a:r>
            <a:r>
              <a:rPr lang="ko-KR" altLang="en-US" dirty="0" smtClean="0"/>
              <a:t> </a:t>
            </a:r>
            <a:r>
              <a:rPr lang="en-US" altLang="ko-KR" dirty="0" smtClean="0"/>
              <a:t>=</a:t>
            </a:r>
            <a:r>
              <a:rPr lang="ko-KR" altLang="en-US" dirty="0" smtClean="0"/>
              <a:t> </a:t>
            </a:r>
            <a:r>
              <a:rPr lang="en-US" altLang="ko-KR" dirty="0" smtClean="0"/>
              <a:t>R</a:t>
            </a:r>
            <a:r>
              <a:rPr lang="en-US" altLang="ko-KR" dirty="0" smtClean="0">
                <a:sym typeface="Wingdings 2"/>
              </a:rPr>
              <a:t></a:t>
            </a:r>
            <a:r>
              <a:rPr lang="en-US" altLang="ko-KR" dirty="0" smtClean="0"/>
              <a:t>(S</a:t>
            </a:r>
            <a:r>
              <a:rPr lang="en-US" altLang="ko-KR" dirty="0" smtClean="0">
                <a:sym typeface="Wingdings 2"/>
              </a:rPr>
              <a:t></a:t>
            </a:r>
            <a:r>
              <a:rPr lang="en-US" altLang="ko-KR" dirty="0" smtClean="0"/>
              <a:t>T)</a:t>
            </a:r>
          </a:p>
        </p:txBody>
      </p:sp>
    </p:spTree>
    <p:extLst>
      <p:ext uri="{BB962C8B-B14F-4D97-AF65-F5344CB8AC3E}">
        <p14:creationId xmlns:p14="http://schemas.microsoft.com/office/powerpoint/2010/main" val="70971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876058" y="1538790"/>
            <a:ext cx="5262979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6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장</a:t>
            </a:r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 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관계 데이터 연산</a:t>
            </a:r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관계 데이터 연산의 개념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관계 대수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관계 해석</a:t>
            </a:r>
            <a:endParaRPr lang="ko-KR" altLang="en-US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641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</a:t>
            </a:r>
            <a:r>
              <a:rPr lang="ko-KR" altLang="en-US" smtClean="0"/>
              <a:t>관계 대수</a:t>
            </a:r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718" y="1052513"/>
            <a:ext cx="5215127" cy="5543550"/>
          </a:xfrm>
        </p:spPr>
      </p:pic>
    </p:spTree>
    <p:extLst>
      <p:ext uri="{BB962C8B-B14F-4D97-AF65-F5344CB8AC3E}">
        <p14:creationId xmlns:p14="http://schemas.microsoft.com/office/powerpoint/2010/main" val="125647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대수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순수 </a:t>
            </a:r>
            <a:r>
              <a:rPr lang="ko-KR" altLang="en-US"/>
              <a:t>관계 </a:t>
            </a:r>
            <a:r>
              <a:rPr lang="ko-KR" altLang="en-US" smtClean="0"/>
              <a:t>연산자</a:t>
            </a:r>
            <a:r>
              <a:rPr lang="en-US" altLang="ko-KR" smtClean="0"/>
              <a:t>(relational operation)</a:t>
            </a:r>
            <a:endParaRPr lang="ko-KR" altLang="en-US" dirty="0"/>
          </a:p>
          <a:p>
            <a:pPr lvl="1"/>
            <a:r>
              <a:rPr lang="ko-KR" altLang="en-US" dirty="0" err="1"/>
              <a:t>릴레이션의</a:t>
            </a:r>
            <a:r>
              <a:rPr lang="ko-KR" altLang="en-US" dirty="0"/>
              <a:t> 구조와 특성을 </a:t>
            </a:r>
            <a:r>
              <a:rPr lang="ko-KR" altLang="en-US"/>
              <a:t>이용하는 </a:t>
            </a:r>
            <a:r>
              <a:rPr lang="ko-KR" altLang="en-US" smtClean="0"/>
              <a:t>연산자</a:t>
            </a:r>
            <a:endParaRPr lang="en-US" altLang="ko-KR" smtClean="0"/>
          </a:p>
          <a:p>
            <a:pPr lvl="1"/>
            <a:endParaRPr lang="en-US" altLang="ko-KR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515" y="2348880"/>
            <a:ext cx="8780090" cy="350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136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</a:t>
            </a:r>
            <a:r>
              <a:rPr lang="ko-KR" altLang="en-US" smtClean="0"/>
              <a:t>관계 대수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smtClean="0"/>
              <a:t>순수 관계 연산자의 기능</a:t>
            </a:r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0" y="2258870"/>
            <a:ext cx="8202420" cy="23470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대수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ko-KR" altLang="en-US" dirty="0" smtClean="0"/>
                  <a:t>순수 관계 연산자</a:t>
                </a:r>
                <a:r>
                  <a:rPr lang="en-US" altLang="ko-KR" dirty="0" smtClean="0"/>
                  <a:t> – </a:t>
                </a:r>
                <a:r>
                  <a:rPr lang="ko-KR" altLang="en-US" dirty="0" err="1" smtClean="0"/>
                  <a:t>셀렉트</a:t>
                </a:r>
                <a:r>
                  <a:rPr lang="en-US" altLang="ko-KR" dirty="0" smtClean="0"/>
                  <a:t>(select)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err="1" smtClean="0"/>
                  <a:t>릴레이션에서</a:t>
                </a:r>
                <a:r>
                  <a:rPr lang="ko-KR" altLang="en-US" dirty="0" smtClean="0"/>
                  <a:t> 조건을 만족하는 </a:t>
                </a:r>
                <a:r>
                  <a:rPr lang="ko-KR" altLang="en-US" dirty="0" err="1" smtClean="0"/>
                  <a:t>투플만</a:t>
                </a:r>
                <a:r>
                  <a:rPr lang="ko-KR" altLang="en-US" dirty="0" smtClean="0"/>
                  <a:t> 선택하여 결과 </a:t>
                </a:r>
                <a:r>
                  <a:rPr lang="ko-KR" altLang="en-US" dirty="0" err="1" smtClean="0"/>
                  <a:t>릴레이션을</a:t>
                </a:r>
                <a:r>
                  <a:rPr lang="ko-KR" altLang="en-US" dirty="0" smtClean="0"/>
                  <a:t> 구성</a:t>
                </a:r>
                <a:endParaRPr lang="en-US" altLang="ko-KR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smtClean="0"/>
                  <a:t>하나의 </a:t>
                </a:r>
                <a:r>
                  <a:rPr lang="ko-KR" altLang="en-US" dirty="0" err="1" smtClean="0"/>
                  <a:t>릴레이션을</a:t>
                </a:r>
                <a:r>
                  <a:rPr lang="ko-KR" altLang="en-US" dirty="0" smtClean="0"/>
                  <a:t> 대상으로 연산을 수행</a:t>
                </a:r>
                <a:endParaRPr lang="en-US" altLang="ko-KR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smtClean="0"/>
                  <a:t>수학적 표현법 </a:t>
                </a:r>
                <a:r>
                  <a:rPr lang="en-US" altLang="ko-KR" dirty="0" smtClean="0"/>
                  <a:t>: </a:t>
                </a:r>
                <a:r>
                  <a:rPr lang="el-GR" altLang="ko-KR" dirty="0" smtClean="0"/>
                  <a:t>σ</a:t>
                </a:r>
                <a:r>
                  <a:rPr lang="ko-KR" altLang="en-US" baseline="-25000" dirty="0" err="1" smtClean="0"/>
                  <a:t>조건식</a:t>
                </a:r>
                <a:r>
                  <a:rPr lang="en-US" altLang="ko-KR" dirty="0" smtClean="0"/>
                  <a:t>(</a:t>
                </a:r>
                <a:r>
                  <a:rPr lang="ko-KR" altLang="en-US" dirty="0" err="1" smtClean="0"/>
                  <a:t>릴레이션</a:t>
                </a:r>
                <a:r>
                  <a:rPr lang="en-US" altLang="ko-KR" dirty="0" smtClean="0"/>
                  <a:t>)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smtClean="0"/>
                  <a:t>데이터 언어적 표현법</a:t>
                </a:r>
                <a:r>
                  <a:rPr lang="en-US" altLang="ko-KR" dirty="0"/>
                  <a:t> </a:t>
                </a:r>
                <a:r>
                  <a:rPr lang="en-US" altLang="ko-KR" dirty="0" smtClean="0"/>
                  <a:t>: </a:t>
                </a:r>
                <a:r>
                  <a:rPr lang="ko-KR" altLang="en-US" dirty="0" err="1" smtClean="0"/>
                  <a:t>릴레이션</a:t>
                </a:r>
                <a:r>
                  <a:rPr lang="ko-KR" altLang="en-US" dirty="0" smtClean="0"/>
                  <a:t>  </a:t>
                </a:r>
                <a:r>
                  <a:rPr lang="en-US" altLang="ko-KR" dirty="0" smtClean="0"/>
                  <a:t>where </a:t>
                </a:r>
                <a:r>
                  <a:rPr lang="ko-KR" altLang="en-US" dirty="0" err="1" smtClean="0"/>
                  <a:t>조건식</a:t>
                </a:r>
                <a:endParaRPr lang="en-US" altLang="ko-KR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err="1" smtClean="0"/>
                  <a:t>조건식</a:t>
                </a:r>
                <a:endParaRPr lang="en-US" altLang="ko-KR" dirty="0" smtClean="0"/>
              </a:p>
              <a:p>
                <a:pPr lvl="2">
                  <a:lnSpc>
                    <a:spcPct val="150000"/>
                  </a:lnSpc>
                </a:pPr>
                <a:r>
                  <a:rPr lang="ko-KR" altLang="en-US" dirty="0" err="1" smtClean="0"/>
                  <a:t>비교식</a:t>
                </a:r>
                <a:r>
                  <a:rPr lang="en-US" altLang="ko-KR" dirty="0" smtClean="0"/>
                  <a:t>, </a:t>
                </a:r>
                <a:r>
                  <a:rPr lang="ko-KR" altLang="en-US" dirty="0" err="1" smtClean="0"/>
                  <a:t>프레디킷</a:t>
                </a:r>
                <a:r>
                  <a:rPr lang="en-US" altLang="ko-KR" dirty="0" smtClean="0"/>
                  <a:t>(predicate)</a:t>
                </a:r>
                <a:r>
                  <a:rPr lang="ko-KR" altLang="en-US" dirty="0" smtClean="0"/>
                  <a:t>이라고도 함</a:t>
                </a:r>
                <a:endParaRPr lang="en-US" altLang="ko-KR" dirty="0"/>
              </a:p>
              <a:p>
                <a:pPr lvl="2">
                  <a:lnSpc>
                    <a:spcPct val="150000"/>
                  </a:lnSpc>
                </a:pPr>
                <a:r>
                  <a:rPr lang="ko-KR" altLang="en-US" dirty="0"/>
                  <a:t>속성과 상수의 비교나 속성들 간의 비교로 표현</a:t>
                </a:r>
                <a:endParaRPr lang="en-US" altLang="ko-KR" dirty="0" smtClean="0"/>
              </a:p>
              <a:p>
                <a:pPr lvl="2">
                  <a:lnSpc>
                    <a:spcPct val="150000"/>
                  </a:lnSpc>
                </a:pPr>
                <a:r>
                  <a:rPr lang="ko-KR" altLang="en-US" dirty="0" smtClean="0"/>
                  <a:t>비교 연산자</a:t>
                </a:r>
                <a:r>
                  <a:rPr lang="en-US" altLang="ko-KR" dirty="0" smtClean="0"/>
                  <a:t>(&gt;, ≥, &lt;, ≤, =, ≠)</a:t>
                </a:r>
                <a:r>
                  <a:rPr lang="ko-KR" altLang="en-US" dirty="0" smtClean="0"/>
                  <a:t>와 논리 연산자</a:t>
                </a:r>
                <a:r>
                  <a:rPr lang="en-US" altLang="ko-KR" dirty="0" smtClean="0"/>
                  <a:t>(</a:t>
                </a:r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altLang="ko-KR" dirty="0" smtClean="0"/>
                  <a:t> </a:t>
                </a:r>
                <a14:m>
                  <m:oMath xmlns:m="http://schemas.openxmlformats.org/officeDocument/2006/math">
                    <m:r>
                      <a:rPr lang="en-US" altLang="ko-KR" i="1" dirty="0" smtClean="0">
                        <a:latin typeface="Cambria Math"/>
                        <a:ea typeface="Cambria Math"/>
                      </a:rPr>
                      <m:t>∨</m:t>
                    </m:r>
                  </m:oMath>
                </a14:m>
                <a:r>
                  <a:rPr lang="en-US" altLang="ko-KR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/>
                        <a:ea typeface="Cambria Math"/>
                      </a:rPr>
                      <m:t>¬</m:t>
                    </m:r>
                  </m:oMath>
                </a14:m>
                <a:r>
                  <a:rPr lang="en-US" altLang="ko-KR" dirty="0" smtClean="0"/>
                  <a:t>)</a:t>
                </a:r>
                <a:r>
                  <a:rPr lang="ko-KR" altLang="en-US" dirty="0" smtClean="0"/>
                  <a:t>를 이용해 작성</a:t>
                </a:r>
                <a:endParaRPr lang="en-US" altLang="ko-KR" dirty="0" smtClean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 rotWithShape="1">
                <a:blip r:embed="rId2"/>
                <a:stretch>
                  <a:fillRect l="-909" t="-88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136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2033845"/>
            <a:ext cx="8713787" cy="3034604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79388" y="1052735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 sz="2400" b="1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 marL="539750" marR="0" indent="-182563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 sz="20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 marL="714375" marR="0" indent="-174625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 sz="18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marR="0" indent="-182563" algn="l" defTabSz="914400" rtl="0" eaLnBrk="1" fontAlgn="base" latinLnBrk="1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‒"/>
              <a:tabLst/>
              <a:defRPr sz="16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 marL="1166813" marR="0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 sz="14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순수 관계 연산자</a:t>
            </a:r>
            <a:r>
              <a:rPr lang="en-US" altLang="ko-KR" dirty="0" smtClean="0"/>
              <a:t> – </a:t>
            </a:r>
            <a:r>
              <a:rPr lang="ko-KR" altLang="en-US" dirty="0" err="1" smtClean="0"/>
              <a:t>셀렉트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91213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/>
          <p:cNvPicPr>
            <a:picLocks noGrp="1" noChangeAspect="1"/>
          </p:cNvPicPr>
          <p:nvPr>
            <p:ph sz="quarter" idx="1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1" t="35429" r="1897" b="6835"/>
          <a:stretch/>
        </p:blipFill>
        <p:spPr>
          <a:xfrm>
            <a:off x="521551" y="2618909"/>
            <a:ext cx="8145905" cy="1980221"/>
          </a:xfr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grpSp>
        <p:nvGrpSpPr>
          <p:cNvPr id="10" name="그룹 9"/>
          <p:cNvGrpSpPr/>
          <p:nvPr/>
        </p:nvGrpSpPr>
        <p:grpSpPr>
          <a:xfrm>
            <a:off x="521551" y="1988839"/>
            <a:ext cx="7155795" cy="334848"/>
            <a:chOff x="521551" y="1673805"/>
            <a:chExt cx="7155795" cy="334848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/>
                <a:t>예제 </a:t>
              </a:r>
              <a:r>
                <a:rPr lang="en-US" altLang="ko-KR" sz="1400" dirty="0" smtClean="0"/>
                <a:t>6-1</a:t>
              </a:r>
              <a:endParaRPr lang="ko-KR" altLang="en-US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71702" y="1685488"/>
              <a:ext cx="58056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5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고객 </a:t>
              </a:r>
              <a:r>
                <a:rPr lang="ko-KR" altLang="en-US" sz="1500" dirty="0" err="1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릴레이션에서</a:t>
              </a:r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 등급이 </a:t>
              </a:r>
              <a:r>
                <a:rPr lang="en-US" altLang="ko-KR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gold</a:t>
              </a:r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인 </a:t>
              </a:r>
              <a:r>
                <a:rPr lang="ko-KR" altLang="en-US" sz="1500" dirty="0" err="1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투플을</a:t>
              </a:r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 검색하시오</a:t>
              </a:r>
              <a:endParaRPr lang="ko-KR" altLang="en-US" sz="15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sp>
        <p:nvSpPr>
          <p:cNvPr id="7" name="내용 개체 틀 2"/>
          <p:cNvSpPr txBox="1">
            <a:spLocks/>
          </p:cNvSpPr>
          <p:nvPr/>
        </p:nvSpPr>
        <p:spPr>
          <a:xfrm>
            <a:off x="179388" y="1052735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 sz="2400" b="1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 marL="539750" marR="0" indent="-182563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 sz="20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 marL="714375" marR="0" indent="-174625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 sz="18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marR="0" indent="-182563" algn="l" defTabSz="914400" rtl="0" eaLnBrk="1" fontAlgn="base" latinLnBrk="1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‒"/>
              <a:tabLst/>
              <a:defRPr sz="16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 marL="1166813" marR="0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 sz="14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순수 관계 연산자</a:t>
            </a:r>
            <a:r>
              <a:rPr lang="en-US" altLang="ko-KR" dirty="0" smtClean="0"/>
              <a:t> – </a:t>
            </a:r>
            <a:r>
              <a:rPr lang="ko-KR" altLang="en-US" dirty="0" err="1" smtClean="0"/>
              <a:t>셀렉트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78242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grpSp>
        <p:nvGrpSpPr>
          <p:cNvPr id="10" name="그룹 9"/>
          <p:cNvGrpSpPr/>
          <p:nvPr/>
        </p:nvGrpSpPr>
        <p:grpSpPr>
          <a:xfrm>
            <a:off x="521551" y="1949864"/>
            <a:ext cx="7740859" cy="565681"/>
            <a:chOff x="521551" y="1673805"/>
            <a:chExt cx="7155795" cy="565681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/>
                <a:t>예제 </a:t>
              </a:r>
              <a:r>
                <a:rPr lang="en-US" altLang="ko-KR" sz="1400" dirty="0" smtClean="0"/>
                <a:t>6-2</a:t>
              </a:r>
              <a:endParaRPr lang="ko-KR" altLang="en-US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71702" y="1685488"/>
              <a:ext cx="580564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5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고객 </a:t>
              </a:r>
              <a:r>
                <a:rPr lang="ko-KR" altLang="en-US" sz="1500" dirty="0" err="1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릴레이션에서</a:t>
              </a:r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 등급이 </a:t>
              </a:r>
              <a:r>
                <a:rPr lang="en-US" altLang="ko-KR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gold</a:t>
              </a:r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이고</a:t>
              </a:r>
              <a:r>
                <a:rPr lang="en-US" altLang="ko-KR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, </a:t>
              </a:r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적립금이 </a:t>
              </a:r>
              <a:r>
                <a:rPr lang="en-US" altLang="ko-KR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2000</a:t>
              </a:r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이상인 </a:t>
              </a:r>
              <a:r>
                <a:rPr lang="ko-KR" altLang="en-US" sz="1500" dirty="0" err="1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투플을</a:t>
              </a:r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 검색하시오</a:t>
              </a:r>
              <a:endParaRPr lang="ko-KR" altLang="en-US" sz="15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7" name="내용 개체 틀 6"/>
          <p:cNvPicPr>
            <a:picLocks noGrp="1" noChangeAspect="1"/>
          </p:cNvPicPr>
          <p:nvPr>
            <p:ph sz="quarter" idx="1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" t="40697" r="3623" b="-1"/>
          <a:stretch/>
        </p:blipFill>
        <p:spPr>
          <a:xfrm>
            <a:off x="521551" y="2714949"/>
            <a:ext cx="8235915" cy="1659156"/>
          </a:xfrm>
        </p:spPr>
      </p:pic>
      <p:sp>
        <p:nvSpPr>
          <p:cNvPr id="8" name="내용 개체 틀 2"/>
          <p:cNvSpPr txBox="1">
            <a:spLocks/>
          </p:cNvSpPr>
          <p:nvPr/>
        </p:nvSpPr>
        <p:spPr>
          <a:xfrm>
            <a:off x="179388" y="1052735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 sz="2400" b="1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 marL="539750" marR="0" indent="-182563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 sz="20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 marL="714375" marR="0" indent="-174625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 sz="18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marR="0" indent="-182563" algn="l" defTabSz="914400" rtl="0" eaLnBrk="1" fontAlgn="base" latinLnBrk="1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‒"/>
              <a:tabLst/>
              <a:defRPr sz="16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 marL="1166813" marR="0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 sz="14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순수 관계 연산자</a:t>
            </a:r>
            <a:r>
              <a:rPr lang="en-US" altLang="ko-KR" dirty="0" smtClean="0"/>
              <a:t> – </a:t>
            </a:r>
            <a:r>
              <a:rPr lang="ko-KR" altLang="en-US" dirty="0" err="1" smtClean="0"/>
              <a:t>셀렉트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92761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24" y="1673805"/>
            <a:ext cx="7908011" cy="4273629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79388" y="1052735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 sz="2400" b="1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 marL="539750" marR="0" indent="-182563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 sz="20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 marL="714375" marR="0" indent="-174625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 sz="18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marR="0" indent="-182563" algn="l" defTabSz="914400" rtl="0" eaLnBrk="1" fontAlgn="base" latinLnBrk="1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‒"/>
              <a:tabLst/>
              <a:defRPr sz="16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 marL="1166813" marR="0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 sz="14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순수 관계 연산자</a:t>
            </a:r>
            <a:r>
              <a:rPr lang="en-US" altLang="ko-KR" dirty="0" smtClean="0"/>
              <a:t> – </a:t>
            </a:r>
            <a:r>
              <a:rPr lang="ko-KR" altLang="en-US" dirty="0" err="1" smtClean="0"/>
              <a:t>셀렉트</a:t>
            </a:r>
            <a:endParaRPr lang="en-US" altLang="ko-KR" dirty="0" smtClean="0"/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3357560" y="5977195"/>
            <a:ext cx="5489915" cy="512145"/>
          </a:xfrm>
          <a:prstGeom prst="wedgeRoundRectCallout">
            <a:avLst>
              <a:gd name="adj1" fmla="val -24980"/>
              <a:gd name="adj2" fmla="val -100278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</a:rPr>
              <a:t>결과 </a:t>
            </a:r>
            <a:r>
              <a:rPr lang="ko-KR" altLang="en-US" sz="1600" dirty="0" err="1">
                <a:solidFill>
                  <a:schemeClr val="tx1"/>
                </a:solidFill>
              </a:rPr>
              <a:t>릴레이션은</a:t>
            </a:r>
            <a:r>
              <a:rPr lang="ko-KR" altLang="en-US" sz="1600" dirty="0">
                <a:solidFill>
                  <a:schemeClr val="tx1"/>
                </a:solidFill>
              </a:rPr>
              <a:t> 연산 대상 </a:t>
            </a:r>
            <a:r>
              <a:rPr lang="ko-KR" altLang="en-US" sz="1600" dirty="0" err="1">
                <a:solidFill>
                  <a:schemeClr val="tx1"/>
                </a:solidFill>
              </a:rPr>
              <a:t>릴레이션의</a:t>
            </a:r>
            <a:r>
              <a:rPr lang="ko-KR" altLang="en-US" sz="1600" dirty="0">
                <a:solidFill>
                  <a:schemeClr val="tx1"/>
                </a:solidFill>
              </a:rPr>
              <a:t> 수평적 부분 집합</a:t>
            </a:r>
          </a:p>
        </p:txBody>
      </p:sp>
    </p:spTree>
    <p:extLst>
      <p:ext uri="{BB962C8B-B14F-4D97-AF65-F5344CB8AC3E}">
        <p14:creationId xmlns:p14="http://schemas.microsoft.com/office/powerpoint/2010/main" val="122512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순수 관계 연산자</a:t>
            </a:r>
            <a:r>
              <a:rPr lang="en-US" altLang="ko-KR" dirty="0"/>
              <a:t> – </a:t>
            </a:r>
            <a:r>
              <a:rPr lang="ko-KR" altLang="en-US" dirty="0" err="1"/>
              <a:t>셀렉트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교환적 특징이 있음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</p:txBody>
      </p:sp>
      <p:grpSp>
        <p:nvGrpSpPr>
          <p:cNvPr id="4" name="그룹 3"/>
          <p:cNvGrpSpPr/>
          <p:nvPr/>
        </p:nvGrpSpPr>
        <p:grpSpPr>
          <a:xfrm>
            <a:off x="474732" y="2393885"/>
            <a:ext cx="8010890" cy="1139188"/>
            <a:chOff x="866523" y="3789040"/>
            <a:chExt cx="7219512" cy="800298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523" y="3822047"/>
              <a:ext cx="7219512" cy="767291"/>
            </a:xfrm>
            <a:prstGeom prst="rect">
              <a:avLst/>
            </a:prstGeom>
          </p:spPr>
        </p:pic>
        <p:sp>
          <p:nvSpPr>
            <p:cNvPr id="6" name="모서리가 둥근 직사각형 5"/>
            <p:cNvSpPr/>
            <p:nvPr/>
          </p:nvSpPr>
          <p:spPr>
            <a:xfrm>
              <a:off x="866523" y="3789040"/>
              <a:ext cx="7155796" cy="713538"/>
            </a:xfrm>
            <a:prstGeom prst="roundRect">
              <a:avLst>
                <a:gd name="adj" fmla="val 6179"/>
              </a:avLst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476545" y="3989572"/>
            <a:ext cx="8010890" cy="1149618"/>
            <a:chOff x="866523" y="3789040"/>
            <a:chExt cx="7219512" cy="807625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523" y="3814720"/>
              <a:ext cx="7219512" cy="781945"/>
            </a:xfrm>
            <a:prstGeom prst="rect">
              <a:avLst/>
            </a:prstGeom>
          </p:spPr>
        </p:pic>
        <p:sp>
          <p:nvSpPr>
            <p:cNvPr id="9" name="모서리가 둥근 직사각형 8"/>
            <p:cNvSpPr/>
            <p:nvPr/>
          </p:nvSpPr>
          <p:spPr>
            <a:xfrm>
              <a:off x="866523" y="3789040"/>
              <a:ext cx="7155796" cy="713538"/>
            </a:xfrm>
            <a:prstGeom prst="roundRect">
              <a:avLst>
                <a:gd name="adj" fmla="val 6179"/>
              </a:avLst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8159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대수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ko-KR" altLang="en-US" dirty="0"/>
                  <a:t>순수 관계 </a:t>
                </a:r>
                <a:r>
                  <a:rPr lang="ko-KR" altLang="en-US" dirty="0" smtClean="0"/>
                  <a:t>연산자 </a:t>
                </a:r>
                <a:r>
                  <a:rPr lang="en-US" altLang="ko-KR" dirty="0" smtClean="0"/>
                  <a:t>– </a:t>
                </a:r>
                <a:r>
                  <a:rPr lang="ko-KR" altLang="en-US" dirty="0" smtClean="0"/>
                  <a:t>프로젝트</a:t>
                </a:r>
                <a:r>
                  <a:rPr lang="en-US" altLang="ko-KR" dirty="0" smtClean="0"/>
                  <a:t>(project)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err="1" smtClean="0"/>
                  <a:t>릴레이션에서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선택한 속성의 값으로 결과 </a:t>
                </a:r>
                <a:r>
                  <a:rPr lang="ko-KR" altLang="en-US" dirty="0" err="1" smtClean="0"/>
                  <a:t>릴레이션을</a:t>
                </a:r>
                <a:r>
                  <a:rPr lang="ko-KR" altLang="en-US" dirty="0" smtClean="0"/>
                  <a:t> 구성</a:t>
                </a:r>
                <a:endParaRPr lang="en-US" altLang="ko-KR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/>
                  <a:t>하나의 </a:t>
                </a:r>
                <a:r>
                  <a:rPr lang="ko-KR" altLang="en-US" dirty="0" err="1"/>
                  <a:t>릴레이션을</a:t>
                </a:r>
                <a:r>
                  <a:rPr lang="ko-KR" altLang="en-US" dirty="0"/>
                  <a:t> 대상으로 연산을 수행</a:t>
                </a:r>
                <a:endParaRPr lang="en-US" altLang="ko-KR" dirty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/>
                  <a:t>수학적 표현법 </a:t>
                </a:r>
                <a:r>
                  <a:rPr lang="en-US" altLang="ko-KR" dirty="0"/>
                  <a:t>: </a:t>
                </a:r>
                <a14:m>
                  <m:oMath xmlns:m="http://schemas.openxmlformats.org/officeDocument/2006/math">
                    <m:r>
                      <a:rPr lang="ko-KR" altLang="en-US" i="1" smtClean="0">
                        <a:latin typeface="Cambria Math"/>
                      </a:rPr>
                      <m:t>𝜋</m:t>
                    </m:r>
                  </m:oMath>
                </a14:m>
                <a:r>
                  <a:rPr lang="ko-KR" altLang="en-US" baseline="-25000" dirty="0" smtClean="0"/>
                  <a:t>속성리스트</a:t>
                </a:r>
                <a:r>
                  <a:rPr lang="en-US" altLang="ko-KR" dirty="0" smtClean="0"/>
                  <a:t>(</a:t>
                </a:r>
                <a:r>
                  <a:rPr lang="ko-KR" altLang="en-US" dirty="0" err="1"/>
                  <a:t>릴레이션</a:t>
                </a:r>
                <a:r>
                  <a:rPr lang="en-US" altLang="ko-KR" dirty="0"/>
                  <a:t>)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/>
                  <a:t>데이터 언어적 표현법</a:t>
                </a:r>
                <a:r>
                  <a:rPr lang="en-US" altLang="ko-KR" dirty="0"/>
                  <a:t> : </a:t>
                </a:r>
                <a:r>
                  <a:rPr lang="ko-KR" altLang="en-US" dirty="0" err="1" smtClean="0"/>
                  <a:t>릴레이션</a:t>
                </a:r>
                <a:r>
                  <a:rPr lang="en-US" altLang="ko-KR" dirty="0" smtClean="0"/>
                  <a:t>[</a:t>
                </a:r>
                <a:r>
                  <a:rPr lang="ko-KR" altLang="en-US" dirty="0" smtClean="0"/>
                  <a:t>속성리스트</a:t>
                </a:r>
                <a:r>
                  <a:rPr lang="en-US" altLang="ko-KR" dirty="0" smtClean="0"/>
                  <a:t>]</a:t>
                </a:r>
                <a:endParaRPr lang="en-US" altLang="ko-KR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 rotWithShape="1">
                <a:blip r:embed="rId2"/>
                <a:stretch>
                  <a:fillRect l="-909" t="-88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136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관계 데이터 연산의 개념과 종류를 알아본다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일반 집합 연산자와 순수 관계 연산자의 차이를 이해한다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일반 집합 연산자와 순수 관계 연산자를 이용해 질의를 표현하는 방법을 익힌다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관계 해석의 개념을 간단히 정리해본다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학습목표</a:t>
            </a:r>
            <a:endParaRPr lang="ko-KR" altLang="en-US" dirty="0"/>
          </a:p>
        </p:txBody>
      </p:sp>
      <p:grpSp>
        <p:nvGrpSpPr>
          <p:cNvPr id="3" name="그룹 2"/>
          <p:cNvGrpSpPr/>
          <p:nvPr/>
        </p:nvGrpSpPr>
        <p:grpSpPr>
          <a:xfrm>
            <a:off x="1340628" y="953725"/>
            <a:ext cx="6073967" cy="4193739"/>
            <a:chOff x="395536" y="683340"/>
            <a:chExt cx="8352928" cy="5930382"/>
          </a:xfrm>
        </p:grpSpPr>
        <p:pic>
          <p:nvPicPr>
            <p:cNvPr id="6" name="그림 5"/>
            <p:cNvPicPr>
              <a:picLocks noChangeAspect="1"/>
            </p:cNvPicPr>
            <p:nvPr/>
          </p:nvPicPr>
          <p:blipFill rotWithShape="1">
            <a:blip r:embed="rId2" cstate="print"/>
            <a:srcRect t="5263"/>
            <a:stretch/>
          </p:blipFill>
          <p:spPr>
            <a:xfrm>
              <a:off x="395536" y="683340"/>
              <a:ext cx="8352928" cy="593038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660232" y="2407043"/>
              <a:ext cx="1512167" cy="3264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900" b="1" dirty="0" err="1" smtClean="0"/>
                <a:t>카티션</a:t>
              </a:r>
              <a:r>
                <a:rPr lang="ko-KR" altLang="en-US" sz="900" b="1" dirty="0" smtClean="0"/>
                <a:t> </a:t>
              </a:r>
              <a:r>
                <a:rPr lang="ko-KR" altLang="en-US" sz="900" b="1" dirty="0" err="1" smtClean="0"/>
                <a:t>프로덕트</a:t>
              </a:r>
              <a:endParaRPr lang="ko-KR" altLang="en-US" sz="10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7740352" y="2996952"/>
                  <a:ext cx="432048" cy="43522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ko-KR" altLang="en-US" sz="14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𝝈</m:t>
                        </m:r>
                      </m:oMath>
                    </m:oMathPara>
                  </a14:m>
                  <a:endParaRPr lang="ko-KR" altLang="en-US" sz="16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0352" y="2996952"/>
                  <a:ext cx="432048" cy="43522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7740352" y="3594502"/>
                  <a:ext cx="432048" cy="43522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ko-KR" altLang="en-US" sz="1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𝝅</m:t>
                        </m:r>
                      </m:oMath>
                    </m:oMathPara>
                  </a14:m>
                  <a:endParaRPr lang="ko-KR" altLang="en-US" sz="1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0352" y="3594502"/>
                  <a:ext cx="432048" cy="43522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7740352" y="4077072"/>
                  <a:ext cx="432048" cy="43522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ko-KR" altLang="en-US" sz="1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⋈</m:t>
                        </m:r>
                      </m:oMath>
                    </m:oMathPara>
                  </a14:m>
                  <a:endParaRPr lang="ko-KR" altLang="en-US" sz="1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0352" y="4077072"/>
                  <a:ext cx="432048" cy="43522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7740352" y="4653136"/>
                  <a:ext cx="432048" cy="43522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÷</m:t>
                        </m:r>
                      </m:oMath>
                    </m:oMathPara>
                  </a14:m>
                  <a:endParaRPr lang="ko-KR" altLang="en-US" sz="1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0352" y="4653136"/>
                  <a:ext cx="432048" cy="43522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94197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대수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순수 관계 </a:t>
            </a:r>
            <a:r>
              <a:rPr lang="ko-KR" altLang="en-US" dirty="0" smtClean="0"/>
              <a:t>연산자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프로젝트</a:t>
            </a:r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2078850"/>
            <a:ext cx="8713787" cy="2951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39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grpSp>
        <p:nvGrpSpPr>
          <p:cNvPr id="10" name="그룹 9"/>
          <p:cNvGrpSpPr/>
          <p:nvPr/>
        </p:nvGrpSpPr>
        <p:grpSpPr>
          <a:xfrm>
            <a:off x="521551" y="2005685"/>
            <a:ext cx="7740859" cy="334848"/>
            <a:chOff x="521551" y="1673805"/>
            <a:chExt cx="7155795" cy="334848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/>
                <a:t>예제 </a:t>
              </a:r>
              <a:r>
                <a:rPr lang="en-US" altLang="ko-KR" sz="1400" dirty="0" smtClean="0"/>
                <a:t>6-3</a:t>
              </a:r>
              <a:endParaRPr lang="ko-KR" altLang="en-US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71702" y="1685488"/>
              <a:ext cx="58056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5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고객 </a:t>
              </a:r>
              <a:r>
                <a:rPr lang="ko-KR" altLang="en-US" sz="1500" dirty="0" err="1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릴레이션에서</a:t>
              </a:r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 고객이름</a:t>
              </a:r>
              <a:r>
                <a:rPr lang="en-US" altLang="ko-KR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, </a:t>
              </a:r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등급</a:t>
              </a:r>
              <a:r>
                <a:rPr lang="en-US" altLang="ko-KR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, </a:t>
              </a:r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적립금을 검색하시오</a:t>
              </a:r>
              <a:r>
                <a:rPr lang="en-US" altLang="ko-KR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5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5" name="내용 개체 틀 4"/>
          <p:cNvPicPr>
            <a:picLocks noGrp="1" noChangeAspect="1"/>
          </p:cNvPicPr>
          <p:nvPr>
            <p:ph sz="quarter" idx="1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" t="27376"/>
          <a:stretch/>
        </p:blipFill>
        <p:spPr>
          <a:xfrm>
            <a:off x="521551" y="2635755"/>
            <a:ext cx="6558440" cy="3223515"/>
          </a:xfrm>
        </p:spPr>
      </p:pic>
      <p:sp>
        <p:nvSpPr>
          <p:cNvPr id="7" name="내용 개체 틀 2"/>
          <p:cNvSpPr txBox="1">
            <a:spLocks/>
          </p:cNvSpPr>
          <p:nvPr/>
        </p:nvSpPr>
        <p:spPr>
          <a:xfrm>
            <a:off x="179388" y="1052735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 sz="2400" b="1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 marL="539750" marR="0" indent="-182563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 sz="20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 marL="714375" marR="0" indent="-174625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 sz="18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marR="0" indent="-182563" algn="l" defTabSz="914400" rtl="0" eaLnBrk="1" fontAlgn="base" latinLnBrk="1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‒"/>
              <a:tabLst/>
              <a:defRPr sz="16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 marL="1166813" marR="0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 sz="14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순수 관계 연산자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프로젝트</a:t>
            </a:r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5667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순수 관계 연산자 </a:t>
            </a:r>
            <a:r>
              <a:rPr lang="en-US" altLang="ko-KR" dirty="0"/>
              <a:t>– </a:t>
            </a:r>
            <a:r>
              <a:rPr lang="ko-KR" altLang="en-US" dirty="0"/>
              <a:t>프로젝트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grpSp>
        <p:nvGrpSpPr>
          <p:cNvPr id="10" name="그룹 9"/>
          <p:cNvGrpSpPr/>
          <p:nvPr/>
        </p:nvGrpSpPr>
        <p:grpSpPr>
          <a:xfrm>
            <a:off x="521551" y="1972115"/>
            <a:ext cx="7740859" cy="334848"/>
            <a:chOff x="521551" y="1673805"/>
            <a:chExt cx="7155795" cy="334848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/>
                <a:t>예제 </a:t>
              </a:r>
              <a:r>
                <a:rPr lang="en-US" altLang="ko-KR" sz="1400" dirty="0" smtClean="0"/>
                <a:t>6-4</a:t>
              </a:r>
              <a:endParaRPr lang="ko-KR" altLang="en-US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71702" y="1685488"/>
              <a:ext cx="58056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500" dirty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고객 </a:t>
              </a:r>
              <a:r>
                <a:rPr lang="ko-KR" altLang="en-US" sz="1500" dirty="0" err="1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릴레이션에서</a:t>
              </a:r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 등급을 검색하시오</a:t>
              </a:r>
              <a:r>
                <a:rPr lang="en-US" altLang="ko-KR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5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" t="29877"/>
          <a:stretch/>
        </p:blipFill>
        <p:spPr>
          <a:xfrm>
            <a:off x="866523" y="2737200"/>
            <a:ext cx="4424840" cy="285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12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60238"/>
            <a:ext cx="6840760" cy="5344137"/>
          </a:xfrm>
        </p:spPr>
      </p:pic>
      <p:sp>
        <p:nvSpPr>
          <p:cNvPr id="5" name="내용 개체 틀 7"/>
          <p:cNvSpPr txBox="1">
            <a:spLocks/>
          </p:cNvSpPr>
          <p:nvPr/>
        </p:nvSpPr>
        <p:spPr>
          <a:xfrm>
            <a:off x="179388" y="1052735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 sz="2400" b="1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 marL="539750" marR="0" indent="-182563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 sz="20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 marL="714375" marR="0" indent="-174625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 sz="18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marR="0" indent="-182563" algn="l" defTabSz="914400" rtl="0" eaLnBrk="1" fontAlgn="base" latinLnBrk="1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‒"/>
              <a:tabLst/>
              <a:defRPr sz="16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 marL="1166813" marR="0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 sz="14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mtClean="0"/>
              <a:t>순수 관계 연산자 </a:t>
            </a:r>
            <a:r>
              <a:rPr lang="en-US" altLang="ko-KR" smtClean="0"/>
              <a:t>– </a:t>
            </a:r>
            <a:r>
              <a:rPr lang="ko-KR" altLang="en-US" smtClean="0"/>
              <a:t>프로젝트</a:t>
            </a:r>
            <a:endParaRPr lang="en-US" altLang="ko-KR" smtClean="0"/>
          </a:p>
          <a:p>
            <a:endParaRPr lang="ko-KR" altLang="en-US" dirty="0"/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6102170" y="4554124"/>
            <a:ext cx="2520280" cy="1350151"/>
          </a:xfrm>
          <a:prstGeom prst="wedgeRoundRectCallout">
            <a:avLst>
              <a:gd name="adj1" fmla="val -68861"/>
              <a:gd name="adj2" fmla="val 3628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ko-KR" altLang="en-US" sz="1600" dirty="0">
                <a:solidFill>
                  <a:schemeClr val="tx1"/>
                </a:solidFill>
              </a:rPr>
              <a:t>결과 </a:t>
            </a:r>
            <a:r>
              <a:rPr lang="ko-KR" altLang="en-US" sz="1600" dirty="0" err="1">
                <a:solidFill>
                  <a:schemeClr val="tx1"/>
                </a:solidFill>
              </a:rPr>
              <a:t>릴레이션은</a:t>
            </a:r>
            <a:r>
              <a:rPr lang="ko-KR" altLang="en-US" sz="1600" dirty="0">
                <a:solidFill>
                  <a:schemeClr val="tx1"/>
                </a:solidFill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</a:rPr>
              <a:t/>
            </a:r>
            <a:br>
              <a:rPr lang="en-US" altLang="ko-KR" sz="1600" dirty="0" smtClean="0">
                <a:solidFill>
                  <a:schemeClr val="tx1"/>
                </a:solidFill>
              </a:rPr>
            </a:br>
            <a:r>
              <a:rPr lang="ko-KR" altLang="en-US" sz="1600" dirty="0" smtClean="0">
                <a:solidFill>
                  <a:schemeClr val="tx1"/>
                </a:solidFill>
              </a:rPr>
              <a:t>연산 </a:t>
            </a:r>
            <a:r>
              <a:rPr lang="ko-KR" altLang="en-US" sz="1600" dirty="0">
                <a:solidFill>
                  <a:schemeClr val="tx1"/>
                </a:solidFill>
              </a:rPr>
              <a:t>대상 </a:t>
            </a:r>
            <a:r>
              <a:rPr lang="ko-KR" altLang="en-US" sz="1600" dirty="0" err="1">
                <a:solidFill>
                  <a:schemeClr val="tx1"/>
                </a:solidFill>
              </a:rPr>
              <a:t>릴레이션의</a:t>
            </a:r>
            <a:r>
              <a:rPr lang="ko-KR" altLang="en-US" sz="1600" dirty="0">
                <a:solidFill>
                  <a:schemeClr val="tx1"/>
                </a:solidFill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</a:rPr>
              <a:t/>
            </a:r>
            <a:br>
              <a:rPr lang="en-US" altLang="ko-KR" sz="1600" dirty="0" smtClean="0">
                <a:solidFill>
                  <a:schemeClr val="tx1"/>
                </a:solidFill>
              </a:rPr>
            </a:br>
            <a:r>
              <a:rPr lang="ko-KR" altLang="en-US" sz="1600" dirty="0" smtClean="0">
                <a:solidFill>
                  <a:schemeClr val="tx1"/>
                </a:solidFill>
              </a:rPr>
              <a:t>수직적 </a:t>
            </a:r>
            <a:r>
              <a:rPr lang="ko-KR" altLang="en-US" sz="1600" dirty="0">
                <a:solidFill>
                  <a:schemeClr val="tx1"/>
                </a:solidFill>
              </a:rPr>
              <a:t>부분 집합</a:t>
            </a:r>
          </a:p>
        </p:txBody>
      </p:sp>
    </p:spTree>
    <p:extLst>
      <p:ext uri="{BB962C8B-B14F-4D97-AF65-F5344CB8AC3E}">
        <p14:creationId xmlns:p14="http://schemas.microsoft.com/office/powerpoint/2010/main" val="319597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ko-KR" altLang="en-US" dirty="0" smtClean="0"/>
                  <a:t>순수 관계 연산자 </a:t>
                </a:r>
                <a:r>
                  <a:rPr lang="en-US" altLang="ko-KR" dirty="0"/>
                  <a:t>– </a:t>
                </a:r>
                <a:r>
                  <a:rPr lang="ko-KR" altLang="en-US" dirty="0" smtClean="0"/>
                  <a:t>조</a:t>
                </a:r>
                <a:r>
                  <a:rPr lang="ko-KR" altLang="en-US" dirty="0"/>
                  <a:t>인</a:t>
                </a:r>
                <a:r>
                  <a:rPr lang="en-US" altLang="ko-KR" dirty="0" smtClean="0"/>
                  <a:t>(join)</a:t>
                </a:r>
                <a:endParaRPr lang="en-US" altLang="ko-KR" dirty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smtClean="0"/>
                  <a:t>조인 속성을 이용해 두 </a:t>
                </a:r>
                <a:r>
                  <a:rPr lang="ko-KR" altLang="en-US" dirty="0" err="1" smtClean="0"/>
                  <a:t>릴레이션을</a:t>
                </a:r>
                <a:r>
                  <a:rPr lang="ko-KR" altLang="en-US" dirty="0" smtClean="0"/>
                  <a:t> 조합하여 결과 </a:t>
                </a:r>
                <a:r>
                  <a:rPr lang="ko-KR" altLang="en-US" dirty="0" err="1" smtClean="0"/>
                  <a:t>릴레이션을</a:t>
                </a:r>
                <a:r>
                  <a:rPr lang="ko-KR" altLang="en-US" dirty="0" smtClean="0"/>
                  <a:t> 구성</a:t>
                </a:r>
                <a:endParaRPr lang="en-US" altLang="ko-KR" dirty="0" smtClean="0"/>
              </a:p>
              <a:p>
                <a:pPr lvl="2">
                  <a:lnSpc>
                    <a:spcPct val="150000"/>
                  </a:lnSpc>
                </a:pPr>
                <a:r>
                  <a:rPr lang="ko-KR" altLang="en-US" dirty="0" smtClean="0"/>
                  <a:t>조인 속성의 값이 같은 </a:t>
                </a:r>
                <a:r>
                  <a:rPr lang="ko-KR" altLang="en-US" dirty="0" err="1" smtClean="0"/>
                  <a:t>투플만</a:t>
                </a:r>
                <a:r>
                  <a:rPr lang="ko-KR" altLang="en-US" dirty="0" smtClean="0"/>
                  <a:t> 연결하여 생성된 </a:t>
                </a:r>
                <a:r>
                  <a:rPr lang="ko-KR" altLang="en-US" dirty="0" err="1" smtClean="0"/>
                  <a:t>투플을</a:t>
                </a:r>
                <a:r>
                  <a:rPr lang="ko-KR" altLang="en-US" dirty="0" smtClean="0"/>
                  <a:t> 결과 </a:t>
                </a:r>
                <a:r>
                  <a:rPr lang="ko-KR" altLang="en-US" dirty="0" err="1" smtClean="0"/>
                  <a:t>릴레이션에</a:t>
                </a:r>
                <a:r>
                  <a:rPr lang="ko-KR" altLang="en-US" dirty="0" smtClean="0"/>
                  <a:t> 포함</a:t>
                </a:r>
                <a:endParaRPr lang="en-US" altLang="ko-KR" dirty="0" smtClean="0"/>
              </a:p>
              <a:p>
                <a:pPr lvl="2">
                  <a:lnSpc>
                    <a:spcPct val="150000"/>
                  </a:lnSpc>
                </a:pPr>
                <a:r>
                  <a:rPr lang="ko-KR" altLang="en-US" dirty="0" smtClean="0"/>
                  <a:t>조인 </a:t>
                </a:r>
                <a:r>
                  <a:rPr lang="ko-KR" altLang="en-US" dirty="0"/>
                  <a:t>속성 </a:t>
                </a:r>
                <a:r>
                  <a:rPr lang="en-US" altLang="ko-KR" dirty="0"/>
                  <a:t>: </a:t>
                </a:r>
                <a:r>
                  <a:rPr lang="ko-KR" altLang="en-US" dirty="0"/>
                  <a:t>두 </a:t>
                </a:r>
                <a:r>
                  <a:rPr lang="ko-KR" altLang="en-US" dirty="0" err="1"/>
                  <a:t>릴레이션이</a:t>
                </a:r>
                <a:r>
                  <a:rPr lang="ko-KR" altLang="en-US" dirty="0"/>
                  <a:t> 공통으로 가지고 있는 </a:t>
                </a:r>
                <a:r>
                  <a:rPr lang="ko-KR" altLang="en-US" dirty="0" smtClean="0"/>
                  <a:t>속성</a:t>
                </a:r>
                <a:endParaRPr lang="en-US" altLang="ko-KR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smtClean="0"/>
                  <a:t>표현법 </a:t>
                </a:r>
                <a:r>
                  <a:rPr lang="en-US" altLang="ko-KR" dirty="0" smtClean="0"/>
                  <a:t>: </a:t>
                </a:r>
                <a:r>
                  <a:rPr lang="ko-KR" altLang="en-US" dirty="0" err="1" smtClean="0"/>
                  <a:t>릴레이션</a:t>
                </a:r>
                <a:r>
                  <a:rPr lang="en-US" altLang="ko-KR" dirty="0" smtClean="0"/>
                  <a:t>1 </a:t>
                </a:r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/>
                        <a:ea typeface="Cambria Math"/>
                      </a:rPr>
                      <m:t>⋈</m:t>
                    </m:r>
                  </m:oMath>
                </a14:m>
                <a:r>
                  <a:rPr lang="en-US" altLang="ko-KR" dirty="0" smtClean="0"/>
                  <a:t> </a:t>
                </a:r>
                <a:r>
                  <a:rPr lang="ko-KR" altLang="en-US" dirty="0" err="1" smtClean="0"/>
                  <a:t>릴레이션</a:t>
                </a:r>
                <a:r>
                  <a:rPr lang="en-US" altLang="ko-KR" dirty="0" smtClean="0"/>
                  <a:t>2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smtClean="0"/>
                  <a:t>자연 조인</a:t>
                </a:r>
                <a:r>
                  <a:rPr lang="en-US" altLang="ko-KR" dirty="0" smtClean="0"/>
                  <a:t>(natural join)</a:t>
                </a:r>
                <a:r>
                  <a:rPr lang="ko-KR" altLang="en-US" dirty="0" smtClean="0"/>
                  <a:t>이라고도 함</a:t>
                </a:r>
                <a:endParaRPr lang="en-US" altLang="ko-KR" dirty="0" smtClean="0"/>
              </a:p>
              <a:p>
                <a:pPr lvl="2">
                  <a:lnSpc>
                    <a:spcPct val="150000"/>
                  </a:lnSpc>
                </a:pPr>
                <a:r>
                  <a:rPr lang="ko-KR" altLang="en-US" dirty="0" smtClean="0"/>
                  <a:t>표현법 </a:t>
                </a:r>
                <a:r>
                  <a:rPr lang="en-US" altLang="ko-KR" dirty="0" smtClean="0"/>
                  <a:t>: </a:t>
                </a:r>
                <a:r>
                  <a:rPr lang="ko-KR" altLang="en-US" dirty="0"/>
                  <a:t>릴레이션</a:t>
                </a:r>
                <a:r>
                  <a:rPr lang="en-US" altLang="ko-KR" dirty="0"/>
                  <a:t>1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</a:rPr>
                      <m:t>⋈</m:t>
                    </m:r>
                  </m:oMath>
                </a14:m>
                <a:r>
                  <a:rPr lang="en-US" altLang="ko-KR" baseline="-25000" dirty="0" smtClean="0"/>
                  <a:t>N </a:t>
                </a:r>
                <a:r>
                  <a:rPr lang="ko-KR" altLang="en-US" dirty="0" smtClean="0"/>
                  <a:t>릴레이션</a:t>
                </a:r>
                <a:r>
                  <a:rPr lang="en-US" altLang="ko-KR" dirty="0" smtClean="0"/>
                  <a:t>2</a:t>
                </a:r>
                <a:endParaRPr lang="en-US" altLang="ko-KR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 rotWithShape="1">
                <a:blip r:embed="rId2"/>
                <a:stretch>
                  <a:fillRect l="-909" t="-88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852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순수 관계 연산자 </a:t>
            </a:r>
            <a:r>
              <a:rPr lang="en-US" altLang="ko-KR" dirty="0"/>
              <a:t>– </a:t>
            </a:r>
            <a:r>
              <a:rPr lang="ko-KR" altLang="en-US" dirty="0" smtClean="0"/>
              <a:t>조인</a:t>
            </a:r>
            <a:endParaRPr lang="en-US" altLang="ko-KR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90" y="1690157"/>
            <a:ext cx="4386130" cy="4979203"/>
          </a:xfrm>
          <a:prstGeom prst="rect">
            <a:avLst/>
          </a:prstGeom>
        </p:spPr>
      </p:pic>
      <p:sp>
        <p:nvSpPr>
          <p:cNvPr id="5" name="모서리가 둥근 사각형 설명선 4"/>
          <p:cNvSpPr/>
          <p:nvPr/>
        </p:nvSpPr>
        <p:spPr>
          <a:xfrm>
            <a:off x="5742130" y="3113965"/>
            <a:ext cx="2970330" cy="1350151"/>
          </a:xfrm>
          <a:prstGeom prst="wedgeRoundRectCallout">
            <a:avLst>
              <a:gd name="adj1" fmla="val -68861"/>
              <a:gd name="adj2" fmla="val 3628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</a:rPr>
              <a:t>조인 속성</a:t>
            </a:r>
            <a:r>
              <a:rPr lang="en-US" altLang="ko-KR" sz="1600" dirty="0" smtClean="0">
                <a:solidFill>
                  <a:schemeClr val="tx1"/>
                </a:solidFill>
              </a:rPr>
              <a:t>:</a:t>
            </a:r>
          </a:p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</a:rPr>
              <a:t>고객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릴레이션의</a:t>
            </a:r>
            <a:r>
              <a:rPr lang="ko-KR" altLang="en-US" sz="1600" dirty="0" smtClean="0">
                <a:solidFill>
                  <a:schemeClr val="tx1"/>
                </a:solidFill>
              </a:rPr>
              <a:t> 고객아이디</a:t>
            </a:r>
            <a:r>
              <a:rPr lang="en-US" altLang="ko-KR" sz="1600" dirty="0" smtClean="0">
                <a:solidFill>
                  <a:schemeClr val="tx1"/>
                </a:solidFill>
              </a:rPr>
              <a:t>,</a:t>
            </a:r>
            <a:r>
              <a:rPr lang="ko-KR" altLang="en-US" sz="1600" dirty="0" smtClean="0">
                <a:solidFill>
                  <a:schemeClr val="tx1"/>
                </a:solidFill>
              </a:rPr>
              <a:t> 주문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릴레이션의</a:t>
            </a:r>
            <a:r>
              <a:rPr lang="ko-KR" altLang="en-US" sz="1600" dirty="0" smtClean="0">
                <a:solidFill>
                  <a:schemeClr val="tx1"/>
                </a:solidFill>
              </a:rPr>
              <a:t> 주문고객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07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081" y="1538790"/>
            <a:ext cx="6074259" cy="5220580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79388" y="990640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 sz="2400" b="1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 marL="539750" marR="0" indent="-182563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 sz="20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 marL="714375" marR="0" indent="-174625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 sz="18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marR="0" indent="-182563" algn="l" defTabSz="914400" rtl="0" eaLnBrk="1" fontAlgn="base" latinLnBrk="1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‒"/>
              <a:tabLst/>
              <a:defRPr sz="16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 marL="1166813" marR="0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 sz="14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순수 관계 연산자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조인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08094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4" y="1125810"/>
            <a:ext cx="7437535" cy="5543550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79388" y="990640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 sz="2400" b="1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 marL="539750" marR="0" indent="-182563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 sz="20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 marL="714375" marR="0" indent="-174625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 sz="18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marR="0" indent="-182563" algn="l" defTabSz="914400" rtl="0" eaLnBrk="1" fontAlgn="base" latinLnBrk="1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‒"/>
              <a:tabLst/>
              <a:defRPr sz="16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 marL="1166813" marR="0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 sz="14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순수 관계 연산자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조인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12303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ko-KR" altLang="en-US" dirty="0" smtClean="0"/>
                  <a:t>세타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조인</a:t>
                </a:r>
                <a:r>
                  <a:rPr lang="en-US" altLang="ko-KR" dirty="0" smtClean="0"/>
                  <a:t>(theta join, </a:t>
                </a:r>
                <a14:m>
                  <m:oMath xmlns:m="http://schemas.openxmlformats.org/officeDocument/2006/math">
                    <m:r>
                      <a:rPr lang="ko-KR" altLang="en-US" i="1" smtClean="0">
                        <a:latin typeface="Cambria Math"/>
                      </a:rPr>
                      <m:t>𝜽</m:t>
                    </m:r>
                  </m:oMath>
                </a14:m>
                <a:r>
                  <a:rPr lang="en-US" altLang="ko-KR" dirty="0" smtClean="0"/>
                  <a:t>-join)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/>
                  <a:t>자연 조인에 비해 더 일반화된</a:t>
                </a:r>
                <a:r>
                  <a:rPr lang="en-US" altLang="ko-KR" dirty="0"/>
                  <a:t> </a:t>
                </a:r>
                <a:r>
                  <a:rPr lang="ko-KR" altLang="en-US" dirty="0"/>
                  <a:t>조인</a:t>
                </a:r>
                <a:endParaRPr lang="en-US" altLang="ko-KR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smtClean="0"/>
                  <a:t>주어진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조인 조건을 만족하는 두 </a:t>
                </a:r>
                <a:r>
                  <a:rPr lang="ko-KR" altLang="en-US" dirty="0" err="1" smtClean="0"/>
                  <a:t>릴레이션의</a:t>
                </a:r>
                <a:r>
                  <a:rPr lang="ko-KR" altLang="en-US" dirty="0" smtClean="0"/>
                  <a:t> 모든 </a:t>
                </a:r>
                <a:r>
                  <a:rPr lang="ko-KR" altLang="en-US" dirty="0" err="1" smtClean="0"/>
                  <a:t>투플을</a:t>
                </a:r>
                <a:r>
                  <a:rPr lang="ko-KR" altLang="en-US" dirty="0" smtClean="0"/>
                  <a:t> 연결하여 </a:t>
                </a:r>
                <a:r>
                  <a:rPr lang="en-US" altLang="ko-KR" dirty="0" smtClean="0"/>
                  <a:t/>
                </a:r>
                <a:br>
                  <a:rPr lang="en-US" altLang="ko-KR" dirty="0" smtClean="0"/>
                </a:br>
                <a:r>
                  <a:rPr lang="ko-KR" altLang="en-US" dirty="0" smtClean="0"/>
                  <a:t>생성된 새로운 </a:t>
                </a:r>
                <a:r>
                  <a:rPr lang="ko-KR" altLang="en-US" dirty="0" err="1" smtClean="0"/>
                  <a:t>투플로</a:t>
                </a:r>
                <a:r>
                  <a:rPr lang="ko-KR" altLang="en-US" dirty="0" smtClean="0"/>
                  <a:t> 결과 </a:t>
                </a:r>
                <a:r>
                  <a:rPr lang="ko-KR" altLang="en-US" dirty="0" err="1" smtClean="0"/>
                  <a:t>릴레이션을</a:t>
                </a:r>
                <a:r>
                  <a:rPr lang="ko-KR" altLang="en-US" dirty="0" smtClean="0"/>
                  <a:t> 구성</a:t>
                </a:r>
                <a:endParaRPr lang="en-US" altLang="ko-KR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smtClean="0"/>
                  <a:t>결과 </a:t>
                </a:r>
                <a:r>
                  <a:rPr lang="ko-KR" altLang="en-US" dirty="0" err="1" smtClean="0"/>
                  <a:t>릴레이션의</a:t>
                </a:r>
                <a:r>
                  <a:rPr lang="ko-KR" altLang="en-US" dirty="0" smtClean="0"/>
                  <a:t> 차수는 두 </a:t>
                </a:r>
                <a:r>
                  <a:rPr lang="ko-KR" altLang="en-US" dirty="0" err="1" smtClean="0"/>
                  <a:t>릴레이션의</a:t>
                </a:r>
                <a:r>
                  <a:rPr lang="ko-KR" altLang="en-US" dirty="0" smtClean="0"/>
                  <a:t> 차수를 더한 것과 같음</a:t>
                </a:r>
                <a:endParaRPr lang="en-US" altLang="ko-KR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smtClean="0"/>
                  <a:t>표현법 </a:t>
                </a:r>
                <a:r>
                  <a:rPr lang="en-US" altLang="ko-KR" dirty="0" smtClean="0"/>
                  <a:t>: </a:t>
                </a:r>
                <a:r>
                  <a:rPr lang="ko-KR" altLang="en-US" dirty="0"/>
                  <a:t>릴레이션</a:t>
                </a:r>
                <a:r>
                  <a:rPr lang="en-US" altLang="ko-KR" dirty="0"/>
                  <a:t>1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</a:rPr>
                      <m:t>⋈</m:t>
                    </m:r>
                  </m:oMath>
                </a14:m>
                <a:r>
                  <a:rPr lang="en-US" altLang="ko-KR" baseline="-25000" dirty="0" smtClean="0"/>
                  <a:t>A</a:t>
                </a:r>
                <a14:m>
                  <m:oMath xmlns:m="http://schemas.openxmlformats.org/officeDocument/2006/math">
                    <m:r>
                      <a:rPr lang="ko-KR" altLang="en-US" i="1" baseline="-25000" dirty="0" smtClean="0">
                        <a:latin typeface="Cambria Math"/>
                      </a:rPr>
                      <m:t>𝜃</m:t>
                    </m:r>
                  </m:oMath>
                </a14:m>
                <a:r>
                  <a:rPr lang="en-US" altLang="ko-KR" baseline="-25000" dirty="0" smtClean="0"/>
                  <a:t>B </a:t>
                </a:r>
                <a:r>
                  <a:rPr lang="ko-KR" altLang="en-US" dirty="0" err="1" smtClean="0"/>
                  <a:t>릴레이션</a:t>
                </a:r>
                <a:r>
                  <a:rPr lang="en-US" altLang="ko-KR" dirty="0" smtClean="0"/>
                  <a:t>2</a:t>
                </a:r>
                <a:endParaRPr lang="en-US" altLang="ko-KR" dirty="0"/>
              </a:p>
              <a:p>
                <a:pPr lvl="2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ko-KR" altLang="en-US" i="1">
                        <a:latin typeface="Cambria Math"/>
                      </a:rPr>
                      <m:t>𝜽</m:t>
                    </m:r>
                  </m:oMath>
                </a14:m>
                <a:r>
                  <a:rPr lang="ko-KR" altLang="en-US" dirty="0" smtClean="0"/>
                  <a:t>는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비교 </a:t>
                </a:r>
                <a:r>
                  <a:rPr lang="ko-KR" altLang="en-US" dirty="0"/>
                  <a:t>연산자</a:t>
                </a:r>
                <a:r>
                  <a:rPr lang="en-US" altLang="ko-KR" dirty="0"/>
                  <a:t>(&gt;, ≥, &lt;, ≤, =, ≠</a:t>
                </a:r>
                <a:r>
                  <a:rPr lang="en-US" altLang="ko-KR" dirty="0" smtClean="0"/>
                  <a:t>)</a:t>
                </a:r>
                <a:r>
                  <a:rPr lang="ko-KR" altLang="en-US" dirty="0" smtClean="0"/>
                  <a:t>를 의미</a:t>
                </a:r>
                <a:endParaRPr lang="en-US" altLang="ko-KR" dirty="0" smtClean="0"/>
              </a:p>
              <a:p>
                <a:pPr lvl="8">
                  <a:lnSpc>
                    <a:spcPct val="150000"/>
                  </a:lnSpc>
                </a:pPr>
                <a:endParaRPr lang="en-US" altLang="ko-KR" sz="1050" dirty="0" smtClean="0"/>
              </a:p>
              <a:p>
                <a:pPr>
                  <a:lnSpc>
                    <a:spcPct val="150000"/>
                  </a:lnSpc>
                </a:pPr>
                <a:r>
                  <a:rPr lang="ko-KR" altLang="en-US" dirty="0" smtClean="0"/>
                  <a:t>동일 조인</a:t>
                </a:r>
                <a:r>
                  <a:rPr lang="en-US" altLang="ko-KR" dirty="0" smtClean="0"/>
                  <a:t>(</a:t>
                </a:r>
                <a:r>
                  <a:rPr lang="en-US" altLang="ko-KR" dirty="0" err="1" smtClean="0"/>
                  <a:t>equi</a:t>
                </a:r>
                <a:r>
                  <a:rPr lang="en-US" altLang="ko-KR" dirty="0" smtClean="0"/>
                  <a:t>-join)</a:t>
                </a:r>
              </a:p>
              <a:p>
                <a:pPr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ko-KR" altLang="en-US" i="1">
                        <a:latin typeface="Cambria Math"/>
                      </a:rPr>
                      <m:t>𝜽</m:t>
                    </m:r>
                    <m:r>
                      <a:rPr lang="en-US" altLang="ko-KR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ko-KR" altLang="en-US" dirty="0" smtClean="0"/>
                  <a:t>연산자가 </a:t>
                </a:r>
                <a:r>
                  <a:rPr lang="en-US" altLang="ko-KR" dirty="0" smtClean="0"/>
                  <a:t>“=”</a:t>
                </a:r>
                <a:r>
                  <a:rPr lang="ko-KR" altLang="en-US" dirty="0" smtClean="0"/>
                  <a:t>인 </a:t>
                </a:r>
                <a:r>
                  <a:rPr lang="ko-KR" altLang="en-US" dirty="0" err="1" smtClean="0"/>
                  <a:t>세타</a:t>
                </a:r>
                <a:r>
                  <a:rPr lang="ko-KR" altLang="en-US" dirty="0" smtClean="0"/>
                  <a:t> 조인을 의미</a:t>
                </a:r>
                <a:endParaRPr lang="en-US" altLang="ko-KR" dirty="0" smtClean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 rotWithShape="1">
                <a:blip r:embed="rId2"/>
                <a:stretch>
                  <a:fillRect l="-909" t="-88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332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21" y="1534271"/>
            <a:ext cx="8253644" cy="5090084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79388" y="863715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 sz="2400" b="1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 marL="539750" marR="0" indent="-182563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 sz="20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 marL="714375" marR="0" indent="-174625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 sz="18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marR="0" indent="-182563" algn="l" defTabSz="914400" rtl="0" eaLnBrk="1" fontAlgn="base" latinLnBrk="1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‒"/>
              <a:tabLst/>
              <a:defRPr sz="16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 marL="1166813" marR="0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 sz="14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dirty="0" smtClean="0"/>
              <a:t>동일 조인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84215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관계 데이터 연산의 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 모델 </a:t>
            </a:r>
            <a:r>
              <a:rPr lang="en-US" altLang="ko-KR" dirty="0"/>
              <a:t>= </a:t>
            </a:r>
            <a:r>
              <a:rPr lang="ko-KR" altLang="en-US" dirty="0"/>
              <a:t>데이터 구조 </a:t>
            </a:r>
            <a:r>
              <a:rPr lang="en-US" altLang="ko-KR"/>
              <a:t>+ </a:t>
            </a:r>
            <a:r>
              <a:rPr lang="ko-KR" altLang="en-US" smtClean="0"/>
              <a:t>연산 </a:t>
            </a:r>
            <a:r>
              <a:rPr lang="en-US" altLang="ko-KR" smtClean="0"/>
              <a:t>+ </a:t>
            </a:r>
            <a:r>
              <a:rPr lang="ko-KR" altLang="en-US" smtClean="0"/>
              <a:t>제약조건</a:t>
            </a:r>
            <a:endParaRPr lang="ko-KR" altLang="en-US" dirty="0" smtClean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85" y="1763815"/>
            <a:ext cx="7343775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6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순수 관계 연산자 </a:t>
            </a:r>
            <a:r>
              <a:rPr lang="en-US" altLang="ko-KR" dirty="0"/>
              <a:t>– </a:t>
            </a:r>
            <a:r>
              <a:rPr lang="ko-KR" altLang="en-US" dirty="0" err="1" smtClean="0"/>
              <a:t>디비전</a:t>
            </a:r>
            <a:r>
              <a:rPr lang="en-US" altLang="ko-KR" dirty="0" smtClean="0"/>
              <a:t>(division)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표현법 </a:t>
            </a:r>
            <a:r>
              <a:rPr lang="en-US" altLang="ko-KR" dirty="0"/>
              <a:t>: </a:t>
            </a:r>
            <a:r>
              <a:rPr lang="ko-KR" altLang="en-US" dirty="0" err="1"/>
              <a:t>릴레이션</a:t>
            </a:r>
            <a:r>
              <a:rPr lang="en-US" altLang="ko-KR" dirty="0"/>
              <a:t>1 </a:t>
            </a:r>
            <a:r>
              <a:rPr lang="en-US" altLang="ko-KR" dirty="0" smtClean="0"/>
              <a:t>÷ </a:t>
            </a:r>
            <a:r>
              <a:rPr lang="ko-KR" altLang="en-US" dirty="0" err="1" smtClean="0"/>
              <a:t>릴레이션</a:t>
            </a:r>
            <a:r>
              <a:rPr lang="en-US" altLang="ko-KR" dirty="0"/>
              <a:t>2</a:t>
            </a:r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릴레이션</a:t>
            </a:r>
            <a:r>
              <a:rPr lang="en-US" altLang="ko-KR" dirty="0" smtClean="0"/>
              <a:t>2</a:t>
            </a:r>
            <a:r>
              <a:rPr lang="ko-KR" altLang="en-US" dirty="0" smtClean="0"/>
              <a:t>의 모든 </a:t>
            </a:r>
            <a:r>
              <a:rPr lang="ko-KR" altLang="en-US" dirty="0" err="1" smtClean="0"/>
              <a:t>투플과</a:t>
            </a:r>
            <a:r>
              <a:rPr lang="ko-KR" altLang="en-US" dirty="0" smtClean="0"/>
              <a:t> 관련이 있는 </a:t>
            </a:r>
            <a:r>
              <a:rPr lang="ko-KR" altLang="en-US" dirty="0" err="1" smtClean="0"/>
              <a:t>릴레이션</a:t>
            </a:r>
            <a:r>
              <a:rPr lang="en-US" altLang="ko-KR" dirty="0" smtClean="0"/>
              <a:t>1</a:t>
            </a:r>
            <a:r>
              <a:rPr lang="ko-KR" altLang="en-US" dirty="0" smtClean="0"/>
              <a:t>의 </a:t>
            </a:r>
            <a:r>
              <a:rPr lang="ko-KR" altLang="en-US" dirty="0" err="1" smtClean="0"/>
              <a:t>투플로</a:t>
            </a:r>
            <a:r>
              <a:rPr lang="ko-KR" altLang="en-US" dirty="0" smtClean="0"/>
              <a:t> 결과 </a:t>
            </a:r>
            <a:r>
              <a:rPr lang="ko-KR" altLang="en-US" dirty="0" err="1" smtClean="0"/>
              <a:t>릴레이션을</a:t>
            </a:r>
            <a:r>
              <a:rPr lang="ko-KR" altLang="en-US" dirty="0" smtClean="0"/>
              <a:t> 구성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단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릴레이션</a:t>
            </a:r>
            <a:r>
              <a:rPr lang="en-US" altLang="ko-KR" dirty="0" smtClean="0"/>
              <a:t>1</a:t>
            </a:r>
            <a:r>
              <a:rPr lang="ko-KR" altLang="en-US" dirty="0" smtClean="0"/>
              <a:t>이 </a:t>
            </a:r>
            <a:r>
              <a:rPr lang="ko-KR" altLang="en-US" dirty="0" err="1" smtClean="0"/>
              <a:t>릴레이션</a:t>
            </a:r>
            <a:r>
              <a:rPr lang="en-US" altLang="ko-KR" dirty="0" smtClean="0"/>
              <a:t>2</a:t>
            </a:r>
            <a:r>
              <a:rPr lang="ko-KR" altLang="en-US" dirty="0" smtClean="0"/>
              <a:t>의 모든 속성을 포함하고 있어야 연산이 가능함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1466655" y="3929247"/>
            <a:ext cx="6210690" cy="1744235"/>
            <a:chOff x="795730" y="3744948"/>
            <a:chExt cx="7226589" cy="932473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730" y="3744948"/>
              <a:ext cx="7226587" cy="932473"/>
            </a:xfrm>
            <a:prstGeom prst="rect">
              <a:avLst/>
            </a:prstGeom>
          </p:spPr>
        </p:pic>
        <p:sp>
          <p:nvSpPr>
            <p:cNvPr id="6" name="모서리가 둥근 직사각형 5"/>
            <p:cNvSpPr/>
            <p:nvPr/>
          </p:nvSpPr>
          <p:spPr>
            <a:xfrm>
              <a:off x="866523" y="3789040"/>
              <a:ext cx="7155796" cy="713538"/>
            </a:xfrm>
            <a:prstGeom prst="roundRect">
              <a:avLst>
                <a:gd name="adj" fmla="val 6179"/>
              </a:avLst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90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1477751"/>
            <a:ext cx="8713787" cy="5146604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79388" y="990640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 sz="2400" b="1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 marL="539750" marR="0" indent="-182563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 sz="20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 marL="714375" marR="0" indent="-174625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 sz="18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marR="0" indent="-182563" algn="l" defTabSz="914400" rtl="0" eaLnBrk="1" fontAlgn="base" latinLnBrk="1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‒"/>
              <a:tabLst/>
              <a:defRPr sz="16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 marL="1166813" marR="0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 sz="14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순수 관계 연산자 </a:t>
            </a:r>
            <a:r>
              <a:rPr lang="en-US" altLang="ko-KR" dirty="0" smtClean="0"/>
              <a:t>– </a:t>
            </a:r>
            <a:r>
              <a:rPr lang="ko-KR" altLang="en-US" dirty="0" err="1" smtClean="0"/>
              <a:t>디비</a:t>
            </a:r>
            <a:r>
              <a:rPr lang="ko-KR" altLang="en-US" dirty="0" err="1"/>
              <a:t>전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01303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70" y="1538790"/>
            <a:ext cx="7894339" cy="5216495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79388" y="990640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 sz="2400" b="1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 marL="539750" marR="0" indent="-182563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 sz="20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 marL="714375" marR="0" indent="-174625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 sz="18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marR="0" indent="-182563" algn="l" defTabSz="914400" rtl="0" eaLnBrk="1" fontAlgn="base" latinLnBrk="1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‒"/>
              <a:tabLst/>
              <a:defRPr sz="16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 marL="1166813" marR="0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 sz="14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순수 관계 연산자 </a:t>
            </a:r>
            <a:r>
              <a:rPr lang="en-US" altLang="ko-KR" dirty="0" smtClean="0"/>
              <a:t>– </a:t>
            </a:r>
            <a:r>
              <a:rPr lang="ko-KR" altLang="en-US" dirty="0" err="1" smtClean="0"/>
              <a:t>디비</a:t>
            </a:r>
            <a:r>
              <a:rPr lang="ko-KR" altLang="en-US" dirty="0" err="1"/>
              <a:t>전</a:t>
            </a:r>
            <a:endParaRPr lang="en-US" altLang="ko-KR" dirty="0"/>
          </a:p>
        </p:txBody>
      </p:sp>
      <p:sp>
        <p:nvSpPr>
          <p:cNvPr id="3" name="직사각형 2"/>
          <p:cNvSpPr/>
          <p:nvPr/>
        </p:nvSpPr>
        <p:spPr>
          <a:xfrm>
            <a:off x="701569" y="1538790"/>
            <a:ext cx="6975775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ko-KR" altLang="en-US" sz="1000" b="1"/>
              <a:t>주문내역 </a:t>
            </a:r>
            <a:r>
              <a:rPr lang="ko-KR" altLang="en-US" sz="1000" b="1" smtClean="0"/>
              <a:t>릴레이션                                                             제품</a:t>
            </a:r>
            <a:r>
              <a:rPr lang="en-US" altLang="ko-KR" sz="1000" b="1" smtClean="0"/>
              <a:t>1 </a:t>
            </a:r>
            <a:r>
              <a:rPr lang="ko-KR" altLang="en-US" sz="1000" b="1" smtClean="0"/>
              <a:t>릴레이션              제품</a:t>
            </a:r>
            <a:r>
              <a:rPr lang="en-US" altLang="ko-KR" sz="1000" b="1" smtClean="0"/>
              <a:t>2 </a:t>
            </a:r>
            <a:r>
              <a:rPr lang="ko-KR" altLang="en-US" sz="1000" b="1" smtClean="0"/>
              <a:t>릴레이션</a:t>
            </a:r>
            <a:endParaRPr lang="ko-KR" altLang="en-US" sz="1000" b="1"/>
          </a:p>
        </p:txBody>
      </p:sp>
    </p:spTree>
    <p:extLst>
      <p:ext uri="{BB962C8B-B14F-4D97-AF65-F5344CB8AC3E}">
        <p14:creationId xmlns:p14="http://schemas.microsoft.com/office/powerpoint/2010/main" val="112653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636" y="1673805"/>
            <a:ext cx="4181594" cy="4950550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79388" y="990640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 sz="2400" b="1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 marL="539750" marR="0" indent="-182563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 sz="20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 marL="714375" marR="0" indent="-174625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 sz="18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marR="0" indent="-182563" algn="l" defTabSz="914400" rtl="0" eaLnBrk="1" fontAlgn="base" latinLnBrk="1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‒"/>
              <a:tabLst/>
              <a:defRPr sz="16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 marL="1166813" marR="0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 sz="14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관계 대수를 이용한 질의 표현 예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2417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관계 대수를 이용한 질의 표현 예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grpSp>
        <p:nvGrpSpPr>
          <p:cNvPr id="10" name="그룹 9"/>
          <p:cNvGrpSpPr/>
          <p:nvPr/>
        </p:nvGrpSpPr>
        <p:grpSpPr>
          <a:xfrm>
            <a:off x="521551" y="1941165"/>
            <a:ext cx="7740859" cy="334848"/>
            <a:chOff x="521551" y="1673805"/>
            <a:chExt cx="7155795" cy="334848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/>
                <a:t>예제 </a:t>
              </a:r>
              <a:r>
                <a:rPr lang="en-US" altLang="ko-KR" sz="1400" dirty="0" smtClean="0"/>
                <a:t>6-5</a:t>
              </a:r>
              <a:endParaRPr lang="ko-KR" altLang="en-US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71702" y="1685488"/>
              <a:ext cx="58056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등급이 </a:t>
              </a:r>
              <a:r>
                <a:rPr lang="en-US" altLang="ko-KR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gold</a:t>
              </a:r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인 고객의 이름과 나이를 검색하시오</a:t>
              </a:r>
              <a:r>
                <a:rPr lang="en-US" altLang="ko-KR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5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7" t="37010"/>
          <a:stretch/>
        </p:blipFill>
        <p:spPr>
          <a:xfrm>
            <a:off x="1234987" y="2796260"/>
            <a:ext cx="5097785" cy="229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06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내용 개체 틀 7"/>
          <p:cNvPicPr>
            <a:picLocks noGrp="1" noChangeAspect="1"/>
          </p:cNvPicPr>
          <p:nvPr>
            <p:ph sz="quarter" idx="1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5" t="38235" r="38602" b="7353"/>
          <a:stretch/>
        </p:blipFill>
        <p:spPr>
          <a:xfrm>
            <a:off x="971600" y="2798930"/>
            <a:ext cx="4680520" cy="1665185"/>
          </a:xfr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grpSp>
        <p:nvGrpSpPr>
          <p:cNvPr id="10" name="그룹 9"/>
          <p:cNvGrpSpPr/>
          <p:nvPr/>
        </p:nvGrpSpPr>
        <p:grpSpPr>
          <a:xfrm>
            <a:off x="521551" y="1898830"/>
            <a:ext cx="8460939" cy="565681"/>
            <a:chOff x="521551" y="1673805"/>
            <a:chExt cx="7155795" cy="565681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/>
                <a:t>예제 </a:t>
              </a:r>
              <a:r>
                <a:rPr lang="en-US" altLang="ko-KR" sz="1400" dirty="0" smtClean="0"/>
                <a:t>6-6</a:t>
              </a:r>
              <a:endParaRPr lang="ko-KR" altLang="en-US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71702" y="1685488"/>
              <a:ext cx="580564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고객이름이 원유선인 고객의 등급과</a:t>
              </a:r>
              <a:r>
                <a:rPr lang="en-US" altLang="ko-KR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, </a:t>
              </a:r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원유선 고객이 주문한 주문제품</a:t>
              </a:r>
              <a:r>
                <a:rPr lang="en-US" altLang="ko-KR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, </a:t>
              </a:r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수량을 검색하시오</a:t>
              </a:r>
              <a:r>
                <a:rPr lang="en-US" altLang="ko-KR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5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sp>
        <p:nvSpPr>
          <p:cNvPr id="7" name="내용 개체 틀 7"/>
          <p:cNvSpPr txBox="1">
            <a:spLocks/>
          </p:cNvSpPr>
          <p:nvPr/>
        </p:nvSpPr>
        <p:spPr>
          <a:xfrm>
            <a:off x="179388" y="1052735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 sz="2400" b="1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 marL="539750" marR="0" indent="-182563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 sz="20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 marL="714375" marR="0" indent="-174625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 sz="18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marR="0" indent="-182563" algn="l" defTabSz="914400" rtl="0" eaLnBrk="1" fontAlgn="base" latinLnBrk="1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‒"/>
              <a:tabLst/>
              <a:defRPr sz="16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 marL="1166813" marR="0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 sz="14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관계 대수를 이용한 질의 표현 예</a:t>
            </a:r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417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관계 대수를 이용한 질의 표현 예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grpSp>
        <p:nvGrpSpPr>
          <p:cNvPr id="10" name="그룹 9"/>
          <p:cNvGrpSpPr/>
          <p:nvPr/>
        </p:nvGrpSpPr>
        <p:grpSpPr>
          <a:xfrm>
            <a:off x="521551" y="1808820"/>
            <a:ext cx="8460939" cy="334848"/>
            <a:chOff x="521551" y="1673805"/>
            <a:chExt cx="7155795" cy="334848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521551" y="1673805"/>
              <a:ext cx="1350150" cy="31503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/>
                <a:t>예제 </a:t>
              </a:r>
              <a:r>
                <a:rPr lang="en-US" altLang="ko-KR" sz="1400" dirty="0" smtClean="0"/>
                <a:t>6-7</a:t>
              </a:r>
              <a:endParaRPr lang="ko-KR" altLang="en-US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71702" y="1685488"/>
              <a:ext cx="58056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주문수량이 </a:t>
              </a:r>
              <a:r>
                <a:rPr lang="en-US" altLang="ko-KR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10</a:t>
              </a:r>
              <a:r>
                <a:rPr lang="ko-KR" altLang="en-US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개 미만인 주문 내역을 삭제하시오</a:t>
              </a:r>
              <a:r>
                <a:rPr lang="en-US" altLang="ko-KR" sz="1500" dirty="0" smtClean="0">
                  <a:solidFill>
                    <a:schemeClr val="accent3">
                      <a:lumMod val="50000"/>
                    </a:schemeClr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500" dirty="0">
                <a:solidFill>
                  <a:schemeClr val="accent3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Lucida Sans Unicode" panose="020B0602030504020204" pitchFamily="34" charset="0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4" t="35000"/>
          <a:stretch/>
        </p:blipFill>
        <p:spPr>
          <a:xfrm>
            <a:off x="926595" y="2447020"/>
            <a:ext cx="6655600" cy="234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32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대수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ko-KR" altLang="en-US" dirty="0"/>
                  <a:t>확장된 관계 대수 </a:t>
                </a:r>
                <a:r>
                  <a:rPr lang="ko-KR" altLang="en-US" dirty="0" smtClean="0"/>
                  <a:t>연산자 </a:t>
                </a:r>
                <a:r>
                  <a:rPr lang="en-US" altLang="ko-KR" dirty="0" smtClean="0"/>
                  <a:t>– </a:t>
                </a:r>
                <a:r>
                  <a:rPr lang="ko-KR" altLang="en-US" dirty="0" smtClean="0"/>
                  <a:t>세미 조인</a:t>
                </a:r>
                <a:r>
                  <a:rPr lang="en-US" altLang="ko-KR" dirty="0" smtClean="0"/>
                  <a:t>(semi-join)</a:t>
                </a:r>
                <a:endParaRPr lang="ko-KR" altLang="en-US" dirty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smtClean="0"/>
                  <a:t>조인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속성으로 프로젝트 연산을 수행한 </a:t>
                </a:r>
                <a:r>
                  <a:rPr lang="ko-KR" altLang="en-US" dirty="0" err="1" smtClean="0"/>
                  <a:t>릴레이션을</a:t>
                </a:r>
                <a:r>
                  <a:rPr lang="ko-KR" altLang="en-US" dirty="0" smtClean="0"/>
                  <a:t> 이용하는 조인</a:t>
                </a:r>
                <a:endParaRPr lang="en-US" altLang="ko-KR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/>
                  <a:t>표현법 </a:t>
                </a:r>
                <a:r>
                  <a:rPr lang="en-US" altLang="ko-KR" dirty="0"/>
                  <a:t>: </a:t>
                </a:r>
                <a:r>
                  <a:rPr lang="ko-KR" altLang="en-US" dirty="0" err="1"/>
                  <a:t>릴레이션</a:t>
                </a:r>
                <a:r>
                  <a:rPr lang="en-US" altLang="ko-KR" dirty="0"/>
                  <a:t>1 </a:t>
                </a:r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/>
                        <a:ea typeface="Cambria Math"/>
                      </a:rPr>
                      <m:t>⋉</m:t>
                    </m:r>
                  </m:oMath>
                </a14:m>
                <a:r>
                  <a:rPr lang="en-US" altLang="ko-KR" dirty="0" smtClean="0"/>
                  <a:t> </a:t>
                </a:r>
                <a:r>
                  <a:rPr lang="ko-KR" altLang="en-US" dirty="0" err="1"/>
                  <a:t>릴레이션</a:t>
                </a:r>
                <a:r>
                  <a:rPr lang="en-US" altLang="ko-KR" dirty="0" smtClean="0"/>
                  <a:t>2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err="1" smtClean="0"/>
                  <a:t>릴레이션</a:t>
                </a:r>
                <a:r>
                  <a:rPr lang="en-US" altLang="ko-KR" dirty="0" smtClean="0"/>
                  <a:t>2</a:t>
                </a:r>
                <a:r>
                  <a:rPr lang="ko-KR" altLang="en-US" dirty="0"/>
                  <a:t>를</a:t>
                </a:r>
                <a:r>
                  <a:rPr lang="ko-KR" altLang="en-US" dirty="0" smtClean="0"/>
                  <a:t> 조인 속성으로 프로젝트 연산한 후 </a:t>
                </a:r>
                <a:r>
                  <a:rPr lang="ko-KR" altLang="en-US" dirty="0" err="1" smtClean="0"/>
                  <a:t>릴레이션</a:t>
                </a:r>
                <a:r>
                  <a:rPr lang="en-US" altLang="ko-KR" dirty="0" smtClean="0"/>
                  <a:t>1</a:t>
                </a:r>
                <a:r>
                  <a:rPr lang="ko-KR" altLang="en-US" dirty="0" smtClean="0"/>
                  <a:t>에 자연 조인하여 결과 </a:t>
                </a:r>
                <a:r>
                  <a:rPr lang="ko-KR" altLang="en-US" dirty="0" err="1" smtClean="0"/>
                  <a:t>릴레이션을</a:t>
                </a:r>
                <a:r>
                  <a:rPr lang="ko-KR" altLang="en-US" dirty="0" smtClean="0"/>
                  <a:t> 구성</a:t>
                </a:r>
                <a:endParaRPr lang="en-US" altLang="ko-KR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/>
                  <a:t>불필요한 속성을 미리 제거하여 </a:t>
                </a:r>
                <a:r>
                  <a:rPr lang="ko-KR" altLang="en-US" dirty="0" smtClean="0"/>
                  <a:t>조인 연산 비용을 줄이는 장점이 있음</a:t>
                </a:r>
                <a:endParaRPr lang="en-US" altLang="ko-KR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smtClean="0"/>
                  <a:t>교환적 특징이 없음</a:t>
                </a:r>
                <a:endParaRPr lang="en-US" altLang="ko-KR" dirty="0" smtClean="0"/>
              </a:p>
              <a:p>
                <a:pPr lvl="2">
                  <a:lnSpc>
                    <a:spcPct val="150000"/>
                  </a:lnSpc>
                </a:pPr>
                <a:r>
                  <a:rPr lang="en-US" altLang="ko-KR" dirty="0" smtClean="0"/>
                  <a:t>R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</a:rPr>
                      <m:t>⋉</m:t>
                    </m:r>
                  </m:oMath>
                </a14:m>
                <a:r>
                  <a:rPr lang="en-US" altLang="ko-KR" dirty="0" smtClean="0"/>
                  <a:t> S ≠ S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</a:rPr>
                      <m:t>⋉</m:t>
                    </m:r>
                  </m:oMath>
                </a14:m>
                <a:r>
                  <a:rPr lang="en-US" altLang="ko-KR" dirty="0" smtClean="0"/>
                  <a:t> R</a:t>
                </a:r>
                <a:endParaRPr lang="en-US" altLang="ko-KR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 rotWithShape="1">
                <a:blip r:embed="rId2"/>
                <a:stretch>
                  <a:fillRect l="-909" t="-880" r="-35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609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대수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ko-KR" altLang="en-US" dirty="0" smtClean="0"/>
                  <a:t>확장된 관계 대수 연산자 </a:t>
                </a:r>
                <a:r>
                  <a:rPr lang="en-US" altLang="ko-KR" dirty="0" smtClean="0"/>
                  <a:t>– </a:t>
                </a:r>
                <a:r>
                  <a:rPr lang="ko-KR" altLang="en-US" dirty="0" smtClean="0"/>
                  <a:t>외부 조인</a:t>
                </a:r>
                <a:r>
                  <a:rPr lang="en-US" altLang="ko-KR" dirty="0" smtClean="0"/>
                  <a:t>(outer-join)</a:t>
                </a:r>
                <a:endParaRPr lang="ko-KR" altLang="en-US" dirty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smtClean="0"/>
                  <a:t>자연 조인 연산에서 제외되는 </a:t>
                </a:r>
                <a:r>
                  <a:rPr lang="ko-KR" altLang="en-US" dirty="0"/>
                  <a:t>모든 </a:t>
                </a:r>
                <a:r>
                  <a:rPr lang="ko-KR" altLang="en-US" dirty="0" err="1"/>
                  <a:t>투플을</a:t>
                </a:r>
                <a:r>
                  <a:rPr lang="ko-KR" altLang="en-US" dirty="0"/>
                  <a:t> </a:t>
                </a:r>
                <a:r>
                  <a:rPr lang="ko-KR" altLang="en-US" dirty="0" smtClean="0"/>
                  <a:t>결과 </a:t>
                </a:r>
                <a:r>
                  <a:rPr lang="ko-KR" altLang="en-US" dirty="0" err="1" smtClean="0"/>
                  <a:t>릴레이션에</a:t>
                </a:r>
                <a:r>
                  <a:rPr lang="ko-KR" altLang="en-US" dirty="0" smtClean="0"/>
                  <a:t> 포함시키는 조인</a:t>
                </a:r>
                <a:endParaRPr lang="en-US" altLang="ko-KR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dirty="0" smtClean="0"/>
                  <a:t>표현법 </a:t>
                </a:r>
                <a:r>
                  <a:rPr lang="en-US" altLang="ko-KR" dirty="0" smtClean="0"/>
                  <a:t>: </a:t>
                </a:r>
                <a:r>
                  <a:rPr lang="ko-KR" altLang="en-US" dirty="0"/>
                  <a:t>릴레이션</a:t>
                </a:r>
                <a:r>
                  <a:rPr lang="en-US" altLang="ko-KR" dirty="0"/>
                  <a:t>1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</a:rPr>
                      <m:t>⋈</m:t>
                    </m:r>
                  </m:oMath>
                </a14:m>
                <a:r>
                  <a:rPr lang="en-US" altLang="ko-KR" baseline="30000" dirty="0" smtClean="0"/>
                  <a:t>+ </a:t>
                </a:r>
                <a:r>
                  <a:rPr lang="ko-KR" altLang="en-US" dirty="0" err="1" smtClean="0"/>
                  <a:t>릴레이션</a:t>
                </a:r>
                <a:r>
                  <a:rPr lang="en-US" altLang="ko-KR" dirty="0" smtClean="0"/>
                  <a:t>2</a:t>
                </a:r>
                <a:endParaRPr lang="en-US" altLang="ko-KR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 rotWithShape="1">
                <a:blip r:embed="rId2"/>
                <a:stretch>
                  <a:fillRect l="-909" t="-880" r="-14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865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2043219"/>
            <a:ext cx="8713787" cy="3562137"/>
          </a:xfrm>
        </p:spPr>
      </p:pic>
    </p:spTree>
    <p:extLst>
      <p:ext uri="{BB962C8B-B14F-4D97-AF65-F5344CB8AC3E}">
        <p14:creationId xmlns:p14="http://schemas.microsoft.com/office/powerpoint/2010/main" val="11258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관계 데이터 연산의 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03102" cy="5543705"/>
          </a:xfrm>
        </p:spPr>
        <p:txBody>
          <a:bodyPr/>
          <a:lstStyle/>
          <a:p>
            <a:r>
              <a:rPr lang="ko-KR" altLang="en-US" dirty="0" smtClean="0"/>
              <a:t>관계 </a:t>
            </a:r>
            <a:r>
              <a:rPr lang="ko-KR" altLang="en-US" dirty="0"/>
              <a:t>데이터 </a:t>
            </a:r>
            <a:r>
              <a:rPr lang="ko-KR" altLang="en-US" dirty="0" smtClean="0"/>
              <a:t>연산</a:t>
            </a:r>
            <a:r>
              <a:rPr lang="en-US" altLang="ko-KR" dirty="0" smtClean="0"/>
              <a:t>(relational data operation)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관계 데이터 모델의 연산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원하는 </a:t>
            </a:r>
            <a:r>
              <a:rPr lang="ko-KR" altLang="en-US" dirty="0"/>
              <a:t>데이터를 얻기 위해 </a:t>
            </a:r>
            <a:r>
              <a:rPr lang="ko-KR" altLang="en-US" dirty="0" err="1"/>
              <a:t>릴레이션에</a:t>
            </a:r>
            <a:r>
              <a:rPr lang="ko-KR" altLang="en-US" dirty="0"/>
              <a:t> 필요한 </a:t>
            </a:r>
            <a:r>
              <a:rPr lang="ko-KR" altLang="en-US" dirty="0" smtClean="0"/>
              <a:t>처리 요구를</a:t>
            </a:r>
            <a:r>
              <a:rPr lang="en-US" altLang="ko-KR" dirty="0" smtClean="0"/>
              <a:t> </a:t>
            </a:r>
            <a:r>
              <a:rPr lang="ko-KR" altLang="en-US" dirty="0" smtClean="0"/>
              <a:t>수행하는 것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관계 대수와 관계 해석이 있음 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기능과 표현력 측면에서 능력이 동등함</a:t>
            </a:r>
            <a:endParaRPr lang="en-US" altLang="ko-KR" dirty="0" smtClean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15" y="3687573"/>
            <a:ext cx="8713787" cy="2891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8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25" y="1052513"/>
            <a:ext cx="7982712" cy="5543550"/>
          </a:xfrm>
        </p:spPr>
      </p:pic>
    </p:spTree>
    <p:extLst>
      <p:ext uri="{BB962C8B-B14F-4D97-AF65-F5344CB8AC3E}">
        <p14:creationId xmlns:p14="http://schemas.microsoft.com/office/powerpoint/2010/main" val="278799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98" y="1476230"/>
            <a:ext cx="8533767" cy="5148125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33688" y="908720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 sz="2400" b="1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 marL="539750" marR="0" indent="-182563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 sz="20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 marL="714375" marR="0" indent="-174625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 sz="18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marR="0" indent="-182563" algn="l" defTabSz="914400" rtl="0" eaLnBrk="1" fontAlgn="base" latinLnBrk="1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‒"/>
              <a:tabLst/>
              <a:defRPr sz="16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 marL="1166813" marR="0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 sz="14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확장된 관계 대수 연산자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세미 조인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783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관계 대수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10" y="1403496"/>
            <a:ext cx="7015143" cy="5355873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133688" y="908720"/>
            <a:ext cx="8713787" cy="554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 sz="2400" b="1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 marL="539750" marR="0" indent="-182563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 sz="20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 marL="714375" marR="0" indent="-174625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 sz="18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marR="0" indent="-182563" algn="l" defTabSz="914400" rtl="0" eaLnBrk="1" fontAlgn="base" latinLnBrk="1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‒"/>
              <a:tabLst/>
              <a:defRPr sz="16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 marL="1166813" marR="0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 sz="1400" kern="1200" baseline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확장된 관계 대수 연산자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외</a:t>
            </a:r>
            <a:r>
              <a:rPr lang="ko-KR" altLang="en-US" dirty="0"/>
              <a:t>부</a:t>
            </a:r>
            <a:r>
              <a:rPr lang="ko-KR" altLang="en-US" dirty="0" smtClean="0"/>
              <a:t> 조인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65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관계 해</a:t>
            </a:r>
            <a:r>
              <a:rPr lang="ko-KR" altLang="en-US" dirty="0"/>
              <a:t>석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관계 </a:t>
            </a:r>
            <a:r>
              <a:rPr lang="ko-KR" altLang="en-US" dirty="0" smtClean="0"/>
              <a:t>해석</a:t>
            </a:r>
            <a:r>
              <a:rPr lang="en-US" altLang="ko-KR" dirty="0" smtClean="0"/>
              <a:t>(relational calculus)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처리를 </a:t>
            </a:r>
            <a:r>
              <a:rPr lang="ko-KR" altLang="en-US" dirty="0"/>
              <a:t>원하는 데이터가 </a:t>
            </a:r>
            <a:r>
              <a:rPr lang="ko-KR" altLang="en-US" dirty="0" err="1"/>
              <a:t>무엇인지만</a:t>
            </a:r>
            <a:r>
              <a:rPr lang="ko-KR" altLang="en-US" dirty="0"/>
              <a:t> 기술하는 </a:t>
            </a:r>
            <a:r>
              <a:rPr lang="ko-KR" altLang="en-US" dirty="0" smtClean="0"/>
              <a:t>언어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비절차</a:t>
            </a:r>
            <a:r>
              <a:rPr lang="ko-KR" altLang="en-US" dirty="0" smtClean="0"/>
              <a:t> 언어</a:t>
            </a:r>
            <a:r>
              <a:rPr lang="en-US" altLang="ko-KR" dirty="0" smtClean="0"/>
              <a:t>(nonprocedural language)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수학의 </a:t>
            </a:r>
            <a:r>
              <a:rPr lang="ko-KR" altLang="en-US" dirty="0" err="1"/>
              <a:t>프레디킷</a:t>
            </a:r>
            <a:r>
              <a:rPr lang="ko-KR" altLang="en-US" dirty="0"/>
              <a:t> </a:t>
            </a:r>
            <a:r>
              <a:rPr lang="ko-KR" altLang="en-US" dirty="0" smtClean="0"/>
              <a:t>해석</a:t>
            </a:r>
            <a:r>
              <a:rPr lang="en-US" altLang="ko-KR" dirty="0" smtClean="0"/>
              <a:t>(predicate calculus)</a:t>
            </a:r>
            <a:r>
              <a:rPr lang="ko-KR" altLang="en-US" dirty="0" smtClean="0"/>
              <a:t>에 </a:t>
            </a:r>
            <a:r>
              <a:rPr lang="ko-KR" altLang="en-US" dirty="0"/>
              <a:t>기반을 </a:t>
            </a:r>
            <a:r>
              <a:rPr lang="ko-KR" altLang="en-US" dirty="0" smtClean="0"/>
              <a:t>두고 있음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분류</a:t>
            </a:r>
            <a:r>
              <a:rPr lang="en-US" altLang="ko-KR" dirty="0" smtClean="0"/>
              <a:t> </a:t>
            </a:r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투플</a:t>
            </a:r>
            <a:r>
              <a:rPr lang="ko-KR" altLang="en-US" dirty="0" smtClean="0"/>
              <a:t> </a:t>
            </a:r>
            <a:r>
              <a:rPr lang="ko-KR" altLang="en-US" dirty="0"/>
              <a:t>관계 </a:t>
            </a:r>
            <a:r>
              <a:rPr lang="ko-KR" altLang="en-US" dirty="0" smtClean="0"/>
              <a:t>해석</a:t>
            </a:r>
            <a:r>
              <a:rPr lang="en-US" altLang="ko-KR" dirty="0" smtClean="0"/>
              <a:t>(tuple relational calculus)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도메인 </a:t>
            </a:r>
            <a:r>
              <a:rPr lang="ko-KR" altLang="en-US" dirty="0"/>
              <a:t>관계 </a:t>
            </a:r>
            <a:r>
              <a:rPr lang="ko-KR" altLang="en-US" dirty="0" smtClean="0"/>
              <a:t>해석</a:t>
            </a:r>
            <a:r>
              <a:rPr lang="en-US" altLang="ko-KR" dirty="0" smtClean="0"/>
              <a:t>(domain relational calculus)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73415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241178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01 </a:t>
            </a:r>
            <a:r>
              <a:rPr lang="ko-KR" altLang="en-US" smtClean="0"/>
              <a:t>관계 데이터 연산의 개념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smtClean="0"/>
              <a:t>관계 대수와 관계 해석의 역할</a:t>
            </a:r>
            <a:endParaRPr lang="en-US" altLang="ko-KR" smtClean="0"/>
          </a:p>
          <a:p>
            <a:pPr lvl="1">
              <a:lnSpc>
                <a:spcPct val="150000"/>
              </a:lnSpc>
            </a:pPr>
            <a:r>
              <a:rPr lang="ko-KR" altLang="en-US" smtClean="0"/>
              <a:t>데이터</a:t>
            </a:r>
            <a:r>
              <a:rPr lang="en-US" altLang="ko-KR" smtClean="0"/>
              <a:t> </a:t>
            </a:r>
            <a:r>
              <a:rPr lang="ko-KR" altLang="en-US" smtClean="0"/>
              <a:t>언어의 유용성을 검증하는 기준</a:t>
            </a:r>
            <a:endParaRPr lang="en-US" altLang="ko-KR" smtClean="0"/>
          </a:p>
          <a:p>
            <a:pPr lvl="1">
              <a:lnSpc>
                <a:spcPct val="150000"/>
              </a:lnSpc>
            </a:pPr>
            <a:r>
              <a:rPr lang="ko-KR" altLang="en-US" smtClean="0"/>
              <a:t>관계 대수나 관계 해석으로 기술할 수 있는 모든 질의를 기술할 수 있는 </a:t>
            </a:r>
            <a:r>
              <a:rPr lang="en-US" altLang="ko-KR" smtClean="0"/>
              <a:t/>
            </a:r>
            <a:br>
              <a:rPr lang="en-US" altLang="ko-KR" smtClean="0"/>
            </a:br>
            <a:r>
              <a:rPr lang="ko-KR" altLang="en-US" smtClean="0"/>
              <a:t>데이터 언어를 관계적으로 완전</a:t>
            </a:r>
            <a:r>
              <a:rPr lang="en-US" altLang="ko-KR" smtClean="0"/>
              <a:t>(relationally complete)</a:t>
            </a:r>
            <a:r>
              <a:rPr lang="ko-KR" altLang="en-US" smtClean="0"/>
              <a:t>하다고 판단함</a:t>
            </a:r>
            <a:endParaRPr lang="en-US" altLang="ko-KR" smtClean="0"/>
          </a:p>
          <a:p>
            <a:pPr lvl="2">
              <a:lnSpc>
                <a:spcPct val="150000"/>
              </a:lnSpc>
            </a:pPr>
            <a:r>
              <a:rPr lang="ko-KR" altLang="en-US" smtClean="0"/>
              <a:t>질의</a:t>
            </a:r>
            <a:r>
              <a:rPr lang="en-US" altLang="ko-KR" smtClean="0"/>
              <a:t>(query) : </a:t>
            </a:r>
            <a:r>
              <a:rPr lang="ko-KR" altLang="en-US" smtClean="0"/>
              <a:t>데이터에</a:t>
            </a:r>
            <a:r>
              <a:rPr lang="en-US" altLang="ko-KR" smtClean="0"/>
              <a:t> </a:t>
            </a:r>
            <a:r>
              <a:rPr lang="ko-KR" altLang="en-US" smtClean="0"/>
              <a:t>대한 처리 요구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대수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5" y="1052735"/>
            <a:ext cx="9163142" cy="5543705"/>
          </a:xfrm>
        </p:spPr>
        <p:txBody>
          <a:bodyPr/>
          <a:lstStyle/>
          <a:p>
            <a:r>
              <a:rPr lang="ko-KR" altLang="en-US" dirty="0"/>
              <a:t>관계 </a:t>
            </a:r>
            <a:r>
              <a:rPr lang="ko-KR" altLang="en-US" dirty="0" smtClean="0"/>
              <a:t>대수</a:t>
            </a:r>
            <a:r>
              <a:rPr lang="en-US" altLang="ko-KR" dirty="0" smtClean="0"/>
              <a:t>(relational algebra)</a:t>
            </a:r>
            <a:r>
              <a:rPr lang="ko-KR" altLang="en-US" dirty="0" smtClean="0"/>
              <a:t>의 개념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원하는 결과를 얻기 위해 </a:t>
            </a:r>
            <a:r>
              <a:rPr lang="ko-KR" altLang="en-US" dirty="0" err="1" smtClean="0"/>
              <a:t>릴레이션의</a:t>
            </a:r>
            <a:r>
              <a:rPr lang="ko-KR" altLang="en-US" dirty="0" smtClean="0"/>
              <a:t> 처리 과정을 순서대로 기술하는 언어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절차</a:t>
            </a:r>
            <a:r>
              <a:rPr lang="en-US" altLang="ko-KR" dirty="0" smtClean="0"/>
              <a:t> </a:t>
            </a:r>
            <a:r>
              <a:rPr lang="ko-KR" altLang="en-US" dirty="0" smtClean="0"/>
              <a:t>언어</a:t>
            </a:r>
            <a:r>
              <a:rPr lang="en-US" altLang="ko-KR" dirty="0" smtClean="0"/>
              <a:t>(procedural language)</a:t>
            </a:r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릴레이션을</a:t>
            </a:r>
            <a:r>
              <a:rPr lang="ko-KR" altLang="en-US" dirty="0" smtClean="0"/>
              <a:t> 처리하는 </a:t>
            </a:r>
            <a:r>
              <a:rPr lang="ko-KR" altLang="en-US" dirty="0"/>
              <a:t>연산자들의 </a:t>
            </a:r>
            <a:r>
              <a:rPr lang="ko-KR" altLang="en-US" dirty="0" smtClean="0"/>
              <a:t>모임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대표 연산자 </a:t>
            </a:r>
            <a:r>
              <a:rPr lang="en-US" altLang="ko-KR" dirty="0" smtClean="0"/>
              <a:t>8</a:t>
            </a:r>
            <a:r>
              <a:rPr lang="ko-KR" altLang="en-US" dirty="0" smtClean="0"/>
              <a:t>개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일반 집합 연산자와 순수 관계 연산자로 분류됨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폐쇄 특성</a:t>
            </a:r>
            <a:r>
              <a:rPr lang="en-US" altLang="ko-KR" dirty="0" smtClean="0"/>
              <a:t>(closure property)</a:t>
            </a:r>
            <a:r>
              <a:rPr lang="ko-KR" altLang="en-US" dirty="0" smtClean="0"/>
              <a:t>이 존재함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피연산자도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릴레이션이고</a:t>
            </a:r>
            <a:r>
              <a:rPr lang="ko-KR" altLang="en-US" dirty="0" smtClean="0"/>
              <a:t> 연산의 결과도 </a:t>
            </a:r>
            <a:r>
              <a:rPr lang="ko-KR" altLang="en-US" dirty="0" err="1" smtClean="0"/>
              <a:t>릴레이션임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66373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02 </a:t>
            </a:r>
            <a:r>
              <a:rPr lang="ko-KR" altLang="en-US" smtClean="0"/>
              <a:t>관계 대수</a:t>
            </a:r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62" y="1052513"/>
            <a:ext cx="7447638" cy="5543550"/>
          </a:xfrm>
        </p:spPr>
      </p:pic>
    </p:spTree>
    <p:extLst>
      <p:ext uri="{BB962C8B-B14F-4D97-AF65-F5344CB8AC3E}">
        <p14:creationId xmlns:p14="http://schemas.microsoft.com/office/powerpoint/2010/main" val="131690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대수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일반 집합 </a:t>
            </a:r>
            <a:r>
              <a:rPr lang="ko-KR" altLang="en-US" dirty="0" smtClean="0"/>
              <a:t>연산자</a:t>
            </a:r>
            <a:r>
              <a:rPr lang="en-US" altLang="ko-KR" dirty="0" smtClean="0"/>
              <a:t>(set operation)</a:t>
            </a:r>
            <a:endParaRPr lang="ko-KR" altLang="en-US" dirty="0"/>
          </a:p>
          <a:p>
            <a:pPr lvl="1"/>
            <a:r>
              <a:rPr lang="ko-KR" altLang="en-US" dirty="0" err="1" smtClean="0"/>
              <a:t>릴레이션이</a:t>
            </a:r>
            <a:r>
              <a:rPr lang="ko-KR" altLang="en-US" dirty="0" smtClean="0"/>
              <a:t> </a:t>
            </a:r>
            <a:r>
              <a:rPr lang="ko-KR" altLang="en-US" dirty="0" err="1"/>
              <a:t>투플의</a:t>
            </a:r>
            <a:r>
              <a:rPr lang="ko-KR" altLang="en-US" dirty="0"/>
              <a:t> 집합이라는 개념을 이용하는 </a:t>
            </a:r>
            <a:r>
              <a:rPr lang="ko-KR" altLang="en-US" dirty="0" smtClean="0"/>
              <a:t>연산자</a:t>
            </a:r>
            <a:endParaRPr lang="en-US" altLang="ko-KR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507" r="2518" b="1323"/>
          <a:stretch>
            <a:fillRect/>
          </a:stretch>
        </p:blipFill>
        <p:spPr bwMode="auto">
          <a:xfrm>
            <a:off x="161510" y="2573905"/>
            <a:ext cx="8845834" cy="3102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971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EmYTdGww70zHJNcnoJ7g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1A1Xddgf7q4KqMIT3Mszx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i5ErAOXMijwbOU1C94gQz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bCIqoHsRmSZRjUVDVwwV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csC8rnppnKR1ywRriHa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0pGGgPnhBmF6y66eBGwg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5HgR99SyH5RtON1cKhZ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iX8RTCyCD4DExAYZXe7JN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9T8gPHXoBt3RlinnsibU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ANW7ZgoGlEWnuRLGrNS8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jVmvEBsaUXzBcSXeaEKr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sLEtvfynzB5ZayLl4ZWN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b16NVF9JdNqu1LuBNeaK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eSvioBSrtly40QTH3FWy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SaeCWOnbDRyNoQU6jQYUo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2XwhowXLwl7wJaABsj7wH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Vfax0EuXVIDdDLsPaj8r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9nJbIjOPbbSImvBr7lBtx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hy5nBDrvgkFlUcfKbhXJ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BLBiWEQYdFTOe9rzf4UGm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aA7ftul0JWsMpeaCqdWE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mrJcpDEHKI9Cmj7M6klC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EE9qJ3A1uChqGXbC2ta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AXERznfiRjRIu5yfcUEa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kOEy6jOFPmGjWlKX1nQ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dN8Ho1F7ROPKA1bGalCcV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1958E5hvUyXmqsZauhVzj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9yI9m3D3NmCQqOZ3XljE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Eb82nFTydcJsF5QWWL1My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6VVYYqvPnUjUw0kFX9f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6X9Tc0oyCahkv26sHU7I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xmbjWC53CjbfZXM4Lq6hK"/>
</p:tagLst>
</file>

<file path=ppt/theme/theme1.xml><?xml version="1.0" encoding="utf-8"?>
<a:theme xmlns:a="http://schemas.openxmlformats.org/drawingml/2006/main" name="1_유닉스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2468</TotalTime>
  <Words>1260</Words>
  <Application>Microsoft Office PowerPoint</Application>
  <PresentationFormat>화면 슬라이드 쇼(4:3)</PresentationFormat>
  <Paragraphs>227</Paragraphs>
  <Slides>54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54</vt:i4>
      </vt:variant>
    </vt:vector>
  </HeadingPairs>
  <TitlesOfParts>
    <vt:vector size="55" baseType="lpstr">
      <vt:lpstr>1_유닉스</vt:lpstr>
      <vt:lpstr>PowerPoint 프레젠테이션</vt:lpstr>
      <vt:lpstr>PowerPoint 프레젠테이션</vt:lpstr>
      <vt:lpstr>학습목표</vt:lpstr>
      <vt:lpstr>01 관계 데이터 연산의 개념</vt:lpstr>
      <vt:lpstr>01 관계 데이터 연산의 개념</vt:lpstr>
      <vt:lpstr>01 관계 데이터 연산의 개념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02 관계 대수</vt:lpstr>
      <vt:lpstr>03 관계 해석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1장. 유닉스 개요 및 기본 사용법</dc:title>
  <dc:creator>윤소정</dc:creator>
  <cp:lastModifiedBy>ygkim</cp:lastModifiedBy>
  <cp:revision>239</cp:revision>
  <dcterms:created xsi:type="dcterms:W3CDTF">2012-07-23T02:34:37Z</dcterms:created>
  <dcterms:modified xsi:type="dcterms:W3CDTF">2014-02-11T03:53:30Z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1NCUCeAsLTdgs0g0NVq39g0UxrcrxPknXzBwH4Bd9mpo</vt:lpwstr>
  </property>
  <property fmtid="{D5CDD505-2E9C-101B-9397-08002B2CF9AE}" pid="4" name="Google.Documents.RevisionId">
    <vt:lpwstr>16204708356322461875</vt:lpwstr>
  </property>
  <property fmtid="{D5CDD505-2E9C-101B-9397-08002B2CF9AE}" pid="5" name="Google.Documents.PreviousRevisionId">
    <vt:lpwstr>06215226093729447614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