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heme/theme2.xml" ContentType="application/vnd.openxmlformats-officedocument.theme+xml"/>
  <Override PartName="/ppt/tags/tag4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30"/>
  </p:notesMasterIdLst>
  <p:sldIdLst>
    <p:sldId id="436" r:id="rId2"/>
    <p:sldId id="331" r:id="rId3"/>
    <p:sldId id="412" r:id="rId4"/>
    <p:sldId id="381" r:id="rId5"/>
    <p:sldId id="382" r:id="rId6"/>
    <p:sldId id="418" r:id="rId7"/>
    <p:sldId id="358" r:id="rId8"/>
    <p:sldId id="359" r:id="rId9"/>
    <p:sldId id="419" r:id="rId10"/>
    <p:sldId id="420" r:id="rId11"/>
    <p:sldId id="421" r:id="rId12"/>
    <p:sldId id="360" r:id="rId13"/>
    <p:sldId id="423" r:id="rId14"/>
    <p:sldId id="422" r:id="rId15"/>
    <p:sldId id="361" r:id="rId16"/>
    <p:sldId id="424" r:id="rId17"/>
    <p:sldId id="425" r:id="rId18"/>
    <p:sldId id="426" r:id="rId19"/>
    <p:sldId id="427" r:id="rId20"/>
    <p:sldId id="428" r:id="rId21"/>
    <p:sldId id="388" r:id="rId22"/>
    <p:sldId id="429" r:id="rId23"/>
    <p:sldId id="430" r:id="rId24"/>
    <p:sldId id="406" r:id="rId25"/>
    <p:sldId id="431" r:id="rId26"/>
    <p:sldId id="432" r:id="rId27"/>
    <p:sldId id="408" r:id="rId28"/>
    <p:sldId id="392" r:id="rId2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1254"/>
    <a:srgbClr val="CCFF99"/>
    <a:srgbClr val="210E30"/>
    <a:srgbClr val="653F35"/>
    <a:srgbClr val="4F784C"/>
    <a:srgbClr val="FFFF99"/>
    <a:srgbClr val="993366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보통 스타일 3 - 강조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86" autoAdjust="0"/>
    <p:restoredTop sz="94660"/>
  </p:normalViewPr>
  <p:slideViewPr>
    <p:cSldViewPr>
      <p:cViewPr varScale="1">
        <p:scale>
          <a:sx n="118" d="100"/>
          <a:sy n="118" d="100"/>
        </p:scale>
        <p:origin x="140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3762" y="54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C3899-2E4F-4D3A-8D29-BF4BDDE21DE2}" type="datetimeFigureOut">
              <a:rPr lang="ko-KR" altLang="en-US" smtClean="0"/>
              <a:pPr/>
              <a:t>2013-07-17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363BF-43B7-4F43-ABD0-D052F59FCD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8480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tags" Target="../tags/tag22.xml"/><Relationship Id="rId2" Type="http://schemas.openxmlformats.org/officeDocument/2006/relationships/tags" Target="../tags/tag12.xml"/><Relationship Id="rId16" Type="http://schemas.openxmlformats.org/officeDocument/2006/relationships/image" Target="../media/image3.png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tags" Target="../tags/tag21.xml"/><Relationship Id="rId5" Type="http://schemas.openxmlformats.org/officeDocument/2006/relationships/tags" Target="../tags/tag15.xml"/><Relationship Id="rId15" Type="http://schemas.openxmlformats.org/officeDocument/2006/relationships/image" Target="../media/image2.jpeg"/><Relationship Id="rId10" Type="http://schemas.openxmlformats.org/officeDocument/2006/relationships/tags" Target="../tags/tag20.xml"/><Relationship Id="rId4" Type="http://schemas.openxmlformats.org/officeDocument/2006/relationships/tags" Target="../tags/tag14.xml"/><Relationship Id="rId9" Type="http://schemas.openxmlformats.org/officeDocument/2006/relationships/tags" Target="../tags/tag19.xml"/><Relationship Id="rId1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34.xml"/><Relationship Id="rId4" Type="http://schemas.openxmlformats.org/officeDocument/2006/relationships/tags" Target="../tags/tag3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45.xml"/><Relationship Id="rId4" Type="http://schemas.openxmlformats.org/officeDocument/2006/relationships/tags" Target="../tags/tag4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저작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29" descr="쿡북로고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77578" y="595313"/>
            <a:ext cx="1216025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6"/>
          <p:cNvSpPr txBox="1">
            <a:spLocks noChangeArrowheads="1"/>
          </p:cNvSpPr>
          <p:nvPr userDrawn="1"/>
        </p:nvSpPr>
        <p:spPr bwMode="auto">
          <a:xfrm>
            <a:off x="977578" y="981075"/>
            <a:ext cx="7186612" cy="3693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de-DE" altLang="ko-KR" sz="1800" dirty="0" smtClean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IT CookBook, </a:t>
            </a:r>
            <a:r>
              <a:rPr lang="ko-KR" altLang="en-US" sz="1800" dirty="0" smtClean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데이터베이스 개론</a:t>
            </a:r>
            <a:endParaRPr lang="de-DE" altLang="ko-KR" sz="1200" dirty="0" smtClean="0">
              <a:solidFill>
                <a:prstClr val="black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TextBox 7"/>
          <p:cNvSpPr txBox="1"/>
          <p:nvPr userDrawn="1"/>
        </p:nvSpPr>
        <p:spPr>
          <a:xfrm>
            <a:off x="612453" y="1700213"/>
            <a:ext cx="7991475" cy="13542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>
              <a:defRPr/>
            </a:pPr>
            <a:endParaRPr lang="en-US" altLang="ko-KR" sz="1000" dirty="0">
              <a:solidFill>
                <a:srgbClr val="222222"/>
              </a:solidFill>
            </a:endParaRPr>
          </a:p>
          <a:p>
            <a:pPr>
              <a:defRPr/>
            </a:pPr>
            <a:r>
              <a:rPr lang="en-US" altLang="ko-KR" sz="1400" b="1" dirty="0">
                <a:solidFill>
                  <a:srgbClr val="FF0000"/>
                </a:solidFill>
              </a:rPr>
              <a:t>[</a:t>
            </a:r>
            <a:r>
              <a:rPr lang="ko-KR" altLang="en-US" sz="1400" b="1" dirty="0">
                <a:solidFill>
                  <a:srgbClr val="FF0000"/>
                </a:solidFill>
              </a:rPr>
              <a:t>강의교안 이용 안내</a:t>
            </a:r>
            <a:r>
              <a:rPr lang="en-US" altLang="ko-KR" sz="1400" b="1" dirty="0">
                <a:solidFill>
                  <a:srgbClr val="FF0000"/>
                </a:solidFill>
              </a:rPr>
              <a:t>]</a:t>
            </a:r>
          </a:p>
          <a:p>
            <a:pPr>
              <a:defRPr/>
            </a:pPr>
            <a:endParaRPr lang="en-US" altLang="ko-KR" sz="1000" dirty="0">
              <a:solidFill>
                <a:prstClr val="black"/>
              </a:solidFill>
            </a:endParaRPr>
          </a:p>
          <a:p>
            <a:pPr marL="171450" indent="-171450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ko-KR" altLang="en-US" sz="1000" dirty="0">
                <a:solidFill>
                  <a:prstClr val="black"/>
                </a:solidFill>
              </a:rPr>
              <a:t>본 강의교안의 저작권은 </a:t>
            </a:r>
            <a:r>
              <a:rPr lang="ko-KR" altLang="en-US" sz="1000" dirty="0" err="1" smtClean="0">
                <a:solidFill>
                  <a:prstClr val="black"/>
                </a:solidFill>
              </a:rPr>
              <a:t>한빛아카데미</a:t>
            </a:r>
            <a:r>
              <a:rPr lang="ko-KR" altLang="en-US" sz="1000" dirty="0" smtClean="0">
                <a:solidFill>
                  <a:prstClr val="black"/>
                </a:solidFill>
              </a:rPr>
              <a:t>㈜</a:t>
            </a:r>
            <a:r>
              <a:rPr lang="ko-KR" altLang="en-US" sz="1000" dirty="0">
                <a:solidFill>
                  <a:prstClr val="black"/>
                </a:solidFill>
              </a:rPr>
              <a:t>에 있습니다</a:t>
            </a:r>
            <a:r>
              <a:rPr lang="en-US" altLang="ko-KR" sz="1000" dirty="0">
                <a:solidFill>
                  <a:prstClr val="black"/>
                </a:solidFill>
              </a:rPr>
              <a:t>.</a:t>
            </a:r>
            <a:r>
              <a:rPr lang="ko-KR" altLang="en-US" sz="1000" dirty="0">
                <a:solidFill>
                  <a:srgbClr val="222222"/>
                </a:solidFill>
              </a:rPr>
              <a:t> </a:t>
            </a:r>
            <a:endParaRPr lang="en-US" altLang="ko-KR" sz="1000" dirty="0">
              <a:solidFill>
                <a:srgbClr val="222222"/>
              </a:solidFill>
            </a:endParaRPr>
          </a:p>
          <a:p>
            <a:pPr marL="171450" indent="-171450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ko-KR" altLang="en-US" sz="1000" u="sng" dirty="0">
                <a:solidFill>
                  <a:srgbClr val="222222"/>
                </a:solidFill>
              </a:rPr>
              <a:t>이 자료를 무단으로 전제하거나 배포할 경우 저작권법 </a:t>
            </a:r>
            <a:r>
              <a:rPr lang="en-US" altLang="ko-KR" sz="1000" u="sng" dirty="0">
                <a:solidFill>
                  <a:srgbClr val="222222"/>
                </a:solidFill>
              </a:rPr>
              <a:t>136</a:t>
            </a:r>
            <a:r>
              <a:rPr lang="ko-KR" altLang="en-US" sz="1000" u="sng" dirty="0">
                <a:solidFill>
                  <a:srgbClr val="222222"/>
                </a:solidFill>
              </a:rPr>
              <a:t>조에 의거하여 최고 </a:t>
            </a:r>
            <a:r>
              <a:rPr lang="en-US" altLang="ko-KR" sz="1000" u="sng" dirty="0">
                <a:solidFill>
                  <a:srgbClr val="222222"/>
                </a:solidFill>
              </a:rPr>
              <a:t>5</a:t>
            </a:r>
            <a:r>
              <a:rPr lang="ko-KR" altLang="en-US" sz="1000" u="sng" dirty="0">
                <a:solidFill>
                  <a:srgbClr val="222222"/>
                </a:solidFill>
              </a:rPr>
              <a:t>년 이하의 </a:t>
            </a:r>
            <a:r>
              <a:rPr lang="ko-KR" altLang="en-US" sz="1000" u="sng" dirty="0" smtClean="0">
                <a:solidFill>
                  <a:srgbClr val="222222"/>
                </a:solidFill>
              </a:rPr>
              <a:t>징역</a:t>
            </a:r>
            <a:r>
              <a:rPr lang="en-US" altLang="ko-KR" sz="1000" u="sng" dirty="0" smtClean="0">
                <a:solidFill>
                  <a:srgbClr val="222222"/>
                </a:solidFill>
              </a:rPr>
              <a:t> </a:t>
            </a:r>
            <a:r>
              <a:rPr lang="ko-KR" altLang="en-US" sz="1000" u="sng" dirty="0">
                <a:solidFill>
                  <a:srgbClr val="222222"/>
                </a:solidFill>
              </a:rPr>
              <a:t>또는 </a:t>
            </a:r>
            <a:r>
              <a:rPr lang="en-US" altLang="ko-KR" sz="1000" u="sng" dirty="0">
                <a:solidFill>
                  <a:srgbClr val="222222"/>
                </a:solidFill>
              </a:rPr>
              <a:t>5</a:t>
            </a:r>
            <a:r>
              <a:rPr lang="ko-KR" altLang="en-US" sz="1000" u="sng" dirty="0" err="1">
                <a:solidFill>
                  <a:srgbClr val="222222"/>
                </a:solidFill>
              </a:rPr>
              <a:t>천만원</a:t>
            </a:r>
            <a:r>
              <a:rPr lang="ko-KR" altLang="en-US" sz="1000" u="sng" dirty="0">
                <a:solidFill>
                  <a:srgbClr val="222222"/>
                </a:solidFill>
              </a:rPr>
              <a:t> 이하의 벌금에 처할 수 있고 이를 병과</a:t>
            </a:r>
            <a:r>
              <a:rPr lang="en-US" altLang="ko-KR" sz="1000" u="sng" dirty="0">
                <a:solidFill>
                  <a:srgbClr val="222222"/>
                </a:solidFill>
              </a:rPr>
              <a:t>(</a:t>
            </a:r>
            <a:r>
              <a:rPr lang="ko-KR" altLang="en-US" sz="1000" u="sng" dirty="0">
                <a:solidFill>
                  <a:srgbClr val="222222"/>
                </a:solidFill>
              </a:rPr>
              <a:t>倂科</a:t>
            </a:r>
            <a:r>
              <a:rPr lang="en-US" altLang="ko-KR" sz="1000" u="sng" dirty="0">
                <a:solidFill>
                  <a:srgbClr val="222222"/>
                </a:solidFill>
              </a:rPr>
              <a:t>)</a:t>
            </a:r>
            <a:r>
              <a:rPr lang="ko-KR" altLang="en-US" sz="1000" u="sng" dirty="0">
                <a:solidFill>
                  <a:srgbClr val="222222"/>
                </a:solidFill>
              </a:rPr>
              <a:t>할 수도 있습니다</a:t>
            </a:r>
            <a:r>
              <a:rPr lang="en-US" altLang="ko-KR" sz="1000" u="sng" dirty="0">
                <a:solidFill>
                  <a:srgbClr val="222222"/>
                </a:solidFill>
              </a:rPr>
              <a:t>.</a:t>
            </a:r>
          </a:p>
          <a:p>
            <a:pPr>
              <a:lnSpc>
                <a:spcPct val="120000"/>
              </a:lnSpc>
              <a:defRPr/>
            </a:pPr>
            <a:endParaRPr lang="ko-KR" altLang="en-US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632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학습목표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1"/>
            </p:custDataLst>
          </p:nvPr>
        </p:nvSpPr>
        <p:spPr>
          <a:xfrm>
            <a:off x="179388" y="5229200"/>
            <a:ext cx="8713787" cy="1367239"/>
          </a:xfrm>
        </p:spPr>
        <p:txBody>
          <a:bodyPr>
            <a:normAutofit/>
          </a:bodyPr>
          <a:lstStyle>
            <a:lvl1pPr marL="449263" indent="-177800">
              <a:lnSpc>
                <a:spcPct val="120000"/>
              </a:lnSpc>
              <a:buClr>
                <a:schemeClr val="tx1">
                  <a:lumMod val="50000"/>
                  <a:lumOff val="50000"/>
                </a:schemeClr>
              </a:buClr>
              <a:buSzPct val="80000"/>
              <a:buFont typeface="Arial" panose="020B0604020202020204" pitchFamily="34" charset="0"/>
              <a:buChar char="►"/>
              <a:defRPr sz="1400" b="1" baseline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>
              <a:lnSpc>
                <a:spcPct val="120000"/>
              </a:lnSpc>
              <a:defRPr sz="20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8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4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sp>
        <p:nvSpPr>
          <p:cNvPr id="7" name="직사각형 11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161511" y="6561139"/>
            <a:ext cx="873907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fld id="{033B4838-7E5D-4E73-BD5A-D91E0EFAE053}" type="slidenum">
              <a:rPr lang="en-US" altLang="ko-KR" sz="100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pPr algn="r"/>
              <a:t>‹#›</a:t>
            </a:fld>
            <a:endParaRPr lang="ko-KR" altLang="en-US" sz="1000" dirty="0">
              <a:solidFill>
                <a:srgbClr val="000000"/>
              </a:solidFill>
            </a:endParaRPr>
          </a:p>
        </p:txBody>
      </p:sp>
      <p:sp>
        <p:nvSpPr>
          <p:cNvPr id="10" name="제목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866523" y="152712"/>
            <a:ext cx="8025957" cy="596671"/>
          </a:xfrm>
        </p:spPr>
        <p:txBody>
          <a:bodyPr>
            <a:normAutofit/>
          </a:bodyPr>
          <a:lstStyle>
            <a:lvl1pPr>
              <a:defRPr sz="3000" spc="-15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59701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grpSp>
        <p:nvGrpSpPr>
          <p:cNvPr id="27" name="Group 169"/>
          <p:cNvGrpSpPr>
            <a:grpSpLocks/>
          </p:cNvGrpSpPr>
          <p:nvPr userDrawn="1">
            <p:custDataLst>
              <p:tags r:id="rId2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28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1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32" name="그림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sp>
        <p:nvSpPr>
          <p:cNvPr id="35" name="Rectangle 2"/>
          <p:cNvSpPr>
            <a:spLocks noGrp="1" noChangeArrowheads="1"/>
          </p:cNvSpPr>
          <p:nvPr>
            <p:ph type="ctrTitle" hasCustomPrompt="1"/>
            <p:custDataLst>
              <p:tags r:id="rId4"/>
            </p:custDataLst>
          </p:nvPr>
        </p:nvSpPr>
        <p:spPr>
          <a:xfrm>
            <a:off x="609600" y="5791200"/>
            <a:ext cx="7924800" cy="685800"/>
          </a:xfrm>
          <a:prstGeom prst="rect">
            <a:avLst/>
          </a:prstGeom>
        </p:spPr>
        <p:txBody>
          <a:bodyPr/>
          <a:lstStyle>
            <a:lvl1pPr algn="ctr">
              <a:defRPr sz="4400" b="0" i="0" baseline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pPr lvl="0"/>
            <a:r>
              <a:rPr lang="ko-KR" altLang="en-US" noProof="0" dirty="0" err="1" smtClean="0"/>
              <a:t>장제목</a:t>
            </a:r>
            <a:endParaRPr lang="en-US" altLang="ko-KR" noProof="0" dirty="0" smtClean="0"/>
          </a:p>
        </p:txBody>
      </p:sp>
      <p:sp>
        <p:nvSpPr>
          <p:cNvPr id="37" name="모서리가 둥근 직사각형 36"/>
          <p:cNvSpPr/>
          <p:nvPr userDrawn="1">
            <p:custDataLst>
              <p:tags r:id="rId5"/>
            </p:custDataLst>
          </p:nvPr>
        </p:nvSpPr>
        <p:spPr>
          <a:xfrm>
            <a:off x="7596336" y="70751"/>
            <a:ext cx="1380015" cy="890223"/>
          </a:xfrm>
          <a:prstGeom prst="roundRect">
            <a:avLst>
              <a:gd name="adj" fmla="val 2840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38" name="그림 29" descr="쿡북로고.jpg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3634" y="159730"/>
            <a:ext cx="10795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모서리가 둥근 직사각형 38"/>
          <p:cNvSpPr/>
          <p:nvPr userDrawn="1">
            <p:custDataLst>
              <p:tags r:id="rId7"/>
            </p:custDataLst>
          </p:nvPr>
        </p:nvSpPr>
        <p:spPr>
          <a:xfrm>
            <a:off x="7596336" y="70751"/>
            <a:ext cx="1380015" cy="890223"/>
          </a:xfrm>
          <a:prstGeom prst="roundRect">
            <a:avLst>
              <a:gd name="adj" fmla="val 2840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grpSp>
        <p:nvGrpSpPr>
          <p:cNvPr id="41" name="Group 169"/>
          <p:cNvGrpSpPr>
            <a:grpSpLocks/>
          </p:cNvGrpSpPr>
          <p:nvPr userDrawn="1">
            <p:custDataLst>
              <p:tags r:id="rId8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42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3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4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5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47" name="Freeform 170"/>
          <p:cNvSpPr>
            <a:spLocks/>
          </p:cNvSpPr>
          <p:nvPr userDrawn="1">
            <p:custDataLst>
              <p:tags r:id="rId9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48" name="Freeform 171"/>
          <p:cNvSpPr>
            <a:spLocks/>
          </p:cNvSpPr>
          <p:nvPr userDrawn="1">
            <p:custDataLst>
              <p:tags r:id="rId10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49" name="Freeform 170"/>
          <p:cNvSpPr>
            <a:spLocks/>
          </p:cNvSpPr>
          <p:nvPr userDrawn="1">
            <p:custDataLst>
              <p:tags r:id="rId11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50" name="Freeform 171"/>
          <p:cNvSpPr>
            <a:spLocks/>
          </p:cNvSpPr>
          <p:nvPr userDrawn="1">
            <p:custDataLst>
              <p:tags r:id="rId12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2745288" y="809902"/>
            <a:ext cx="3852000" cy="4815000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96128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목차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611561" y="1104891"/>
            <a:ext cx="7920880" cy="5420453"/>
          </a:xfrm>
          <a:prstGeom prst="roundRect">
            <a:avLst>
              <a:gd name="adj" fmla="val 412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2600" b="1" baseline="0"/>
            </a:lvl1pPr>
            <a:lvl2pPr marL="627063" indent="-269875">
              <a:buClr>
                <a:srgbClr val="4F784C"/>
              </a:buClr>
              <a:buFont typeface="Wingdings" pitchFamily="2" charset="2"/>
              <a:buChar char="ü"/>
              <a:defRPr sz="2200" baseline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</p:txBody>
      </p:sp>
    </p:spTree>
    <p:extLst>
      <p:ext uri="{BB962C8B-B14F-4D97-AF65-F5344CB8AC3E}">
        <p14:creationId xmlns:p14="http://schemas.microsoft.com/office/powerpoint/2010/main" val="1784858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본문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79388" y="1052735"/>
            <a:ext cx="8713787" cy="5543705"/>
          </a:xfrm>
        </p:spPr>
        <p:txBody>
          <a:bodyPr>
            <a:normAutofit/>
          </a:bodyPr>
          <a:lstStyle>
            <a:lvl1pPr>
              <a:spcAft>
                <a:spcPts val="300"/>
              </a:spcAft>
              <a:defRPr sz="2400" b="1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>
              <a:lnSpc>
                <a:spcPct val="130000"/>
              </a:lnSpc>
              <a:defRPr sz="20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>
              <a:lnSpc>
                <a:spcPct val="130000"/>
              </a:lnSpc>
              <a:defRPr sz="18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 marL="896938" indent="-182563">
              <a:lnSpc>
                <a:spcPct val="120000"/>
              </a:lnSpc>
              <a:buSzPct val="80000"/>
              <a:buFont typeface="Arial" panose="020B0604020202020204" pitchFamily="34" charset="0"/>
              <a:buChar char="‒"/>
              <a:defRPr sz="16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4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Line 10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직사각형 11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161511" y="6561139"/>
            <a:ext cx="873907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fld id="{033B4838-7E5D-4E73-BD5A-D91E0EFAE053}" type="slidenum">
              <a:rPr lang="en-US" altLang="ko-KR" sz="100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pPr algn="r"/>
              <a:t>‹#›</a:t>
            </a:fld>
            <a:endParaRPr lang="ko-KR" altLang="en-US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449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/>
          <a:p>
            <a:pPr latinLnBrk="0"/>
            <a:fld id="{926EA8F1-C76B-4BC6-98C4-C2D2384EDDB7}" type="slidenum">
              <a:rPr lang="en-US" altLang="ko-KR" kern="0" smtClean="0">
                <a:solidFill>
                  <a:prstClr val="black"/>
                </a:solidFill>
                <a:latin typeface="Verdana"/>
              </a:rPr>
              <a:pPr latinLnBrk="0"/>
              <a:t>‹#›</a:t>
            </a:fld>
            <a:endParaRPr lang="en-US" altLang="ko-KR" kern="0" dirty="0">
              <a:solidFill>
                <a:prstClr val="black"/>
              </a:solidFill>
              <a:latin typeface="Verdana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385763" y="1042987"/>
            <a:ext cx="3960812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내용 개체 틀 6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4527550" y="1042987"/>
            <a:ext cx="4230688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제목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07183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>
            <a:lvl1pPr>
              <a:defRPr b="1" i="1"/>
            </a:lvl1pPr>
          </a:lstStyle>
          <a:p>
            <a:pPr latinLnBrk="0"/>
            <a:fld id="{926EA8F1-C76B-4BC6-98C4-C2D2384EDDB7}" type="slidenum">
              <a:rPr lang="en-US" altLang="ko-KR" kern="0" smtClean="0">
                <a:solidFill>
                  <a:prstClr val="black"/>
                </a:solidFill>
                <a:latin typeface="Verdana"/>
              </a:rPr>
              <a:pPr latinLnBrk="0"/>
              <a:t>‹#›</a:t>
            </a:fld>
            <a:endParaRPr lang="en-US" altLang="ko-KR" kern="0" dirty="0">
              <a:solidFill>
                <a:prstClr val="black"/>
              </a:solidFill>
              <a:latin typeface="Verdana"/>
            </a:endParaRPr>
          </a:p>
        </p:txBody>
      </p:sp>
      <p:sp>
        <p:nvSpPr>
          <p:cNvPr id="9" name="AutoShap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765425" y="1447800"/>
            <a:ext cx="3587750" cy="38862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EEEEE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1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506663" y="3706813"/>
            <a:ext cx="4151312" cy="0"/>
          </a:xfrm>
          <a:prstGeom prst="line">
            <a:avLst/>
          </a:prstGeom>
          <a:ln>
            <a:prstDash val="dash"/>
            <a:headEnd/>
            <a:tailE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AutoShape 3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2765425" y="1447800"/>
            <a:ext cx="3587750" cy="38862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EEEEE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Line 5"/>
          <p:cNvSpPr>
            <a:spLocks noChangeShapeType="1"/>
          </p:cNvSpPr>
          <p:nvPr userDrawn="1">
            <p:custDataLst>
              <p:tags r:id="rId5"/>
            </p:custDataLst>
          </p:nvPr>
        </p:nvSpPr>
        <p:spPr bwMode="auto">
          <a:xfrm>
            <a:off x="2506663" y="3706813"/>
            <a:ext cx="4151312" cy="0"/>
          </a:xfrm>
          <a:prstGeom prst="line">
            <a:avLst/>
          </a:prstGeom>
          <a:ln>
            <a:prstDash val="dash"/>
            <a:headEnd/>
            <a:tailE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735263" y="3048000"/>
            <a:ext cx="3657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ko-KR" sz="4400" b="1" dirty="0" smtClean="0">
                <a:solidFill>
                  <a:srgbClr val="9BBB59">
                    <a:lumMod val="60000"/>
                    <a:lumOff val="40000"/>
                  </a:srgbClr>
                </a:solidFill>
                <a:latin typeface="HY견명조" pitchFamily="18" charset="-127"/>
                <a:ea typeface="HY견명조" pitchFamily="18" charset="-127"/>
              </a:rPr>
              <a:t>Thank You</a:t>
            </a:r>
            <a:endParaRPr lang="en-US" altLang="ko-KR" sz="4400" b="1" dirty="0">
              <a:solidFill>
                <a:srgbClr val="9BBB59">
                  <a:lumMod val="60000"/>
                  <a:lumOff val="40000"/>
                </a:srgbClr>
              </a:solidFill>
              <a:latin typeface="HY견명조" pitchFamily="18" charset="-127"/>
              <a:ea typeface="HY견명조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58649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장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8347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저작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29" descr="쿡북로고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77578" y="595313"/>
            <a:ext cx="1216025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6"/>
          <p:cNvSpPr txBox="1">
            <a:spLocks noChangeArrowheads="1"/>
          </p:cNvSpPr>
          <p:nvPr userDrawn="1"/>
        </p:nvSpPr>
        <p:spPr bwMode="auto">
          <a:xfrm>
            <a:off x="977578" y="981075"/>
            <a:ext cx="7186612" cy="3693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de-DE" altLang="ko-KR" sz="1800" dirty="0" smtClean="0">
                <a:latin typeface="HY견고딕" pitchFamily="18" charset="-127"/>
                <a:ea typeface="HY견고딕" pitchFamily="18" charset="-127"/>
              </a:rPr>
              <a:t>IT CookBook, </a:t>
            </a:r>
            <a:r>
              <a:rPr kumimoji="0" lang="ko-KR" altLang="en-US" sz="1800" dirty="0" smtClean="0">
                <a:latin typeface="HY견고딕" pitchFamily="18" charset="-127"/>
                <a:ea typeface="HY견고딕" pitchFamily="18" charset="-127"/>
              </a:rPr>
              <a:t>데이터베이스 개론</a:t>
            </a:r>
            <a:endParaRPr kumimoji="0" lang="de-DE" altLang="ko-KR" sz="1200" dirty="0" smtClean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TextBox 7"/>
          <p:cNvSpPr txBox="1"/>
          <p:nvPr userDrawn="1"/>
        </p:nvSpPr>
        <p:spPr>
          <a:xfrm>
            <a:off x="612453" y="1700213"/>
            <a:ext cx="7991475" cy="13542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000" dirty="0">
              <a:solidFill>
                <a:srgbClr val="222222"/>
              </a:solidFill>
              <a:ea typeface="맑은 고딕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>
                <a:solidFill>
                  <a:srgbClr val="FF0000"/>
                </a:solidFill>
                <a:ea typeface="맑은 고딕" pitchFamily="50" charset="-127"/>
              </a:rPr>
              <a:t>[</a:t>
            </a:r>
            <a:r>
              <a:rPr kumimoji="0" lang="ko-KR" altLang="en-US" sz="1400" b="1" dirty="0">
                <a:solidFill>
                  <a:srgbClr val="FF0000"/>
                </a:solidFill>
                <a:ea typeface="맑은 고딕" pitchFamily="50" charset="-127"/>
              </a:rPr>
              <a:t>강의교안 이용 안내</a:t>
            </a:r>
            <a:r>
              <a:rPr kumimoji="0" lang="en-US" altLang="ko-KR" sz="1400" b="1" dirty="0">
                <a:solidFill>
                  <a:srgbClr val="FF0000"/>
                </a:solidFill>
                <a:ea typeface="맑은 고딕" pitchFamily="50" charset="-127"/>
              </a:rPr>
              <a:t>]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000" dirty="0">
              <a:ea typeface="맑은 고딕" pitchFamily="50" charset="-127"/>
            </a:endParaRPr>
          </a:p>
          <a:p>
            <a:pPr marL="171450" indent="-1714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000" dirty="0">
                <a:ea typeface="맑은 고딕" pitchFamily="50" charset="-127"/>
              </a:rPr>
              <a:t>본 강의교안의 저작권은 </a:t>
            </a:r>
            <a:r>
              <a:rPr kumimoji="0" lang="ko-KR" altLang="en-US" sz="1000" dirty="0" err="1" smtClean="0">
                <a:ea typeface="맑은 고딕" pitchFamily="50" charset="-127"/>
              </a:rPr>
              <a:t>한빛아카데미</a:t>
            </a:r>
            <a:r>
              <a:rPr kumimoji="0" lang="ko-KR" altLang="en-US" sz="1000" dirty="0" smtClean="0">
                <a:ea typeface="맑은 고딕" pitchFamily="50" charset="-127"/>
              </a:rPr>
              <a:t>㈜</a:t>
            </a:r>
            <a:r>
              <a:rPr kumimoji="0" lang="ko-KR" altLang="en-US" sz="1000" dirty="0">
                <a:ea typeface="맑은 고딕" pitchFamily="50" charset="-127"/>
              </a:rPr>
              <a:t>에 있습니다</a:t>
            </a:r>
            <a:r>
              <a:rPr kumimoji="0" lang="en-US" altLang="ko-KR" sz="1000" dirty="0">
                <a:ea typeface="맑은 고딕" pitchFamily="50" charset="-127"/>
              </a:rPr>
              <a:t>.</a:t>
            </a:r>
            <a:r>
              <a:rPr kumimoji="0" lang="ko-KR" altLang="en-US" sz="1000" dirty="0">
                <a:solidFill>
                  <a:srgbClr val="222222"/>
                </a:solidFill>
                <a:ea typeface="맑은 고딕" pitchFamily="50" charset="-127"/>
              </a:rPr>
              <a:t> </a:t>
            </a:r>
            <a:endParaRPr kumimoji="0" lang="en-US" altLang="ko-KR" sz="1000" dirty="0">
              <a:solidFill>
                <a:srgbClr val="222222"/>
              </a:solidFill>
              <a:ea typeface="맑은 고딕" pitchFamily="50" charset="-127"/>
            </a:endParaRPr>
          </a:p>
          <a:p>
            <a:pPr marL="171450" indent="-1714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이 자료를 무단으로 전제하거나 배포할 경우 저작권법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136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조에 의거하여 최고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5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년 이하의 </a:t>
            </a:r>
            <a:r>
              <a:rPr kumimoji="0" lang="ko-KR" altLang="en-US" sz="1000" u="sng" dirty="0" smtClean="0">
                <a:solidFill>
                  <a:srgbClr val="222222"/>
                </a:solidFill>
                <a:ea typeface="맑은 고딕" pitchFamily="50" charset="-127"/>
              </a:rPr>
              <a:t>징역</a:t>
            </a:r>
            <a:r>
              <a:rPr kumimoji="0" lang="en-US" altLang="ko-KR" sz="1000" u="sng" dirty="0" smtClean="0">
                <a:solidFill>
                  <a:srgbClr val="222222"/>
                </a:solidFill>
                <a:ea typeface="맑은 고딕" pitchFamily="50" charset="-127"/>
              </a:rPr>
              <a:t> 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또는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5</a:t>
            </a:r>
            <a:r>
              <a:rPr kumimoji="0" lang="ko-KR" altLang="en-US" sz="1000" u="sng" dirty="0" err="1">
                <a:solidFill>
                  <a:srgbClr val="222222"/>
                </a:solidFill>
                <a:ea typeface="맑은 고딕" pitchFamily="50" charset="-127"/>
              </a:rPr>
              <a:t>천만원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 이하의 벌금에 처할 수 있고 이를 병과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(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倂科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)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할 수도 있습니다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000" dirty="0"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6798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/>
          <a:p>
            <a:pPr latinLnBrk="0"/>
            <a:fld id="{926EA8F1-C76B-4BC6-98C4-C2D2384EDDB7}" type="slidenum">
              <a:rPr lang="en-US" altLang="ko-KR" kern="0" smtClean="0">
                <a:latin typeface="Verdana"/>
              </a:rPr>
              <a:pPr latinLnBrk="0"/>
              <a:t>‹#›</a:t>
            </a:fld>
            <a:endParaRPr lang="en-US" altLang="ko-KR" kern="0" dirty="0">
              <a:latin typeface="Verdana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385763" y="1042987"/>
            <a:ext cx="3960812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내용 개체 틀 6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4527550" y="1042987"/>
            <a:ext cx="4230688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/>
          </a:p>
        </p:txBody>
      </p:sp>
      <p:sp>
        <p:nvSpPr>
          <p:cNvPr id="9" name="제목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0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20" Type="http://schemas.openxmlformats.org/officeDocument/2006/relationships/tags" Target="../tags/tag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8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그림 77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grpSp>
        <p:nvGrpSpPr>
          <p:cNvPr id="2" name="Group 169"/>
          <p:cNvGrpSpPr>
            <a:grpSpLocks/>
          </p:cNvGrpSpPr>
          <p:nvPr>
            <p:custDataLst>
              <p:tags r:id="rId13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51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13" name="그림 12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sp>
        <p:nvSpPr>
          <p:cNvPr id="56" name="Freeform 170"/>
          <p:cNvSpPr>
            <a:spLocks/>
          </p:cNvSpPr>
          <p:nvPr>
            <p:custDataLst>
              <p:tags r:id="rId15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57" name="Freeform 171"/>
          <p:cNvSpPr>
            <a:spLocks/>
          </p:cNvSpPr>
          <p:nvPr>
            <p:custDataLst>
              <p:tags r:id="rId16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61" name="텍스트 개체 틀 60"/>
          <p:cNvSpPr>
            <a:spLocks noGrp="1"/>
          </p:cNvSpPr>
          <p:nvPr>
            <p:ph type="body" idx="1"/>
            <p:custDataLst>
              <p:tags r:id="rId17"/>
            </p:custDataLst>
          </p:nvPr>
        </p:nvSpPr>
        <p:spPr>
          <a:xfrm>
            <a:off x="182728" y="980727"/>
            <a:ext cx="8713622" cy="56007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2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마스터 텍스트 스타일을 편집합니다</a:t>
            </a:r>
          </a:p>
          <a:p>
            <a:pPr marL="539750" marR="0" lvl="1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BBD98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ko-KR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둘째 수준</a:t>
            </a:r>
          </a:p>
          <a:p>
            <a:pPr marL="714375" marR="0" lvl="2" indent="-174625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F784C"/>
              </a:buClr>
              <a:buSzTx/>
              <a:buFontTx/>
              <a:buChar char="•"/>
              <a:tabLst/>
              <a:defRPr/>
            </a:pPr>
            <a:r>
              <a:rPr kumimoji="0" lang="ko-KR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셋째 수준</a:t>
            </a:r>
          </a:p>
          <a:p>
            <a:pPr marL="896938" marR="0" lvl="3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넷째 수준</a:t>
            </a:r>
          </a:p>
          <a:p>
            <a:pPr marL="1166813" marR="0" lvl="4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>
                <a:tab pos="1166813" algn="l"/>
              </a:tabLst>
              <a:defRPr/>
            </a:pPr>
            <a:r>
              <a:rPr kumimoji="0" lang="ko-KR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다섯째 수준</a:t>
            </a:r>
            <a:endParaRPr kumimoji="0" lang="en-US" altLang="ko-KR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제목 개체 틀 65"/>
          <p:cNvSpPr>
            <a:spLocks noGrp="1"/>
          </p:cNvSpPr>
          <p:nvPr>
            <p:ph type="title"/>
            <p:custDataLst>
              <p:tags r:id="rId18"/>
            </p:custDataLst>
          </p:nvPr>
        </p:nvSpPr>
        <p:spPr>
          <a:xfrm>
            <a:off x="875982" y="158476"/>
            <a:ext cx="7656458" cy="6782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grpSp>
        <p:nvGrpSpPr>
          <p:cNvPr id="14" name="Group 169"/>
          <p:cNvGrpSpPr>
            <a:grpSpLocks/>
          </p:cNvGrpSpPr>
          <p:nvPr>
            <p:custDataLst>
              <p:tags r:id="rId19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15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9" name="Freeform 170"/>
          <p:cNvSpPr>
            <a:spLocks/>
          </p:cNvSpPr>
          <p:nvPr>
            <p:custDataLst>
              <p:tags r:id="rId20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20" name="Freeform 171"/>
          <p:cNvSpPr>
            <a:spLocks/>
          </p:cNvSpPr>
          <p:nvPr>
            <p:custDataLst>
              <p:tags r:id="rId21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618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83" r:id="rId8"/>
    <p:sldLayoutId id="2147483682" r:id="rId9"/>
    <p:sldLayoutId id="2147483695" r:id="rId10"/>
  </p:sldLayoutIdLst>
  <p:txStyles>
    <p:titleStyle>
      <a:lvl1pPr algn="l" defTabSz="914400" rtl="0" eaLnBrk="1" latinLnBrk="1" hangingPunct="1">
        <a:spcBef>
          <a:spcPct val="0"/>
        </a:spcBef>
        <a:buNone/>
        <a:defRPr lang="ko-KR" altLang="en-US" sz="3200" b="1" kern="1200" spc="-150" dirty="0">
          <a:solidFill>
            <a:srgbClr val="4F784C"/>
          </a:solidFill>
          <a:latin typeface="+mj-ea"/>
          <a:ea typeface="+mj-ea"/>
          <a:cs typeface="+mj-cs"/>
        </a:defRPr>
      </a:lvl1pPr>
    </p:titleStyle>
    <p:bodyStyle>
      <a:lvl1pPr marL="342900" marR="0" indent="-342900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C4A2D2"/>
        </a:buClr>
        <a:buSzTx/>
        <a:buFont typeface="Wingdings" pitchFamily="2" charset="2"/>
        <a:buChar char="v"/>
        <a:tabLst/>
        <a:defRPr sz="23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39750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9BBD98"/>
        </a:buClr>
        <a:buSzTx/>
        <a:buFont typeface="Wingdings" pitchFamily="2" charset="2"/>
        <a:buChar char="§"/>
        <a:tabLst/>
        <a:defRPr sz="24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714375" marR="0" indent="-174625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4F784C"/>
        </a:buClr>
        <a:buSzTx/>
        <a:buFontTx/>
        <a:buChar char="•"/>
        <a:tabLst/>
        <a:defRPr sz="20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896938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tabLst/>
        <a:defRPr sz="18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66813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tabLst>
          <a:tab pos="1166813" algn="l"/>
        </a:tabLst>
        <a:defRPr sz="16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4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657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데이터베이스의 구조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ko-KR" altLang="en-US" dirty="0"/>
              <a:t>단계 데이터베이스 구조 </a:t>
            </a:r>
            <a:r>
              <a:rPr lang="en-US" altLang="ko-KR" dirty="0"/>
              <a:t>: </a:t>
            </a:r>
            <a:r>
              <a:rPr lang="ko-KR" altLang="en-US" dirty="0"/>
              <a:t>개념 단계</a:t>
            </a:r>
          </a:p>
          <a:p>
            <a:pPr lvl="1"/>
            <a:r>
              <a:rPr lang="ko-KR" altLang="en-US" dirty="0"/>
              <a:t>데이터베이스를 조직 전체의 관점에서 이해하고 표현하는 단계</a:t>
            </a:r>
          </a:p>
          <a:p>
            <a:pPr lvl="1">
              <a:spcBef>
                <a:spcPts val="1200"/>
              </a:spcBef>
            </a:pPr>
            <a:r>
              <a:rPr lang="ko-KR" altLang="en-US" dirty="0"/>
              <a:t>데이터베이스 하나에 개념 스키마가 하나만 존재함</a:t>
            </a:r>
          </a:p>
          <a:p>
            <a:pPr lvl="2">
              <a:lnSpc>
                <a:spcPct val="140000"/>
              </a:lnSpc>
            </a:pPr>
            <a:r>
              <a:rPr lang="ko-KR" altLang="en-US" dirty="0"/>
              <a:t>개념 스키마</a:t>
            </a:r>
            <a:r>
              <a:rPr lang="en-US" altLang="ko-KR" dirty="0"/>
              <a:t>(conceptual schema)</a:t>
            </a:r>
          </a:p>
          <a:p>
            <a:pPr lvl="3">
              <a:lnSpc>
                <a:spcPct val="140000"/>
              </a:lnSpc>
            </a:pPr>
            <a:r>
              <a:rPr lang="ko-KR" altLang="en-US" dirty="0"/>
              <a:t>개념 단계에서 데이터베이스 전체의 논리적 구조를 정의한 것</a:t>
            </a:r>
          </a:p>
          <a:p>
            <a:pPr lvl="3">
              <a:lnSpc>
                <a:spcPct val="140000"/>
              </a:lnSpc>
            </a:pPr>
            <a:r>
              <a:rPr lang="ko-KR" altLang="en-US" dirty="0"/>
              <a:t>조직 전체의 관점에서 생각하는 데이터베이스의 모습</a:t>
            </a:r>
          </a:p>
          <a:p>
            <a:pPr lvl="3">
              <a:lnSpc>
                <a:spcPct val="140000"/>
              </a:lnSpc>
            </a:pPr>
            <a:r>
              <a:rPr lang="ko-KR" altLang="en-US" dirty="0"/>
              <a:t>전체 데이터베이스에 어떤 데이터가 저장되는지</a:t>
            </a:r>
            <a:r>
              <a:rPr lang="en-US" altLang="ko-KR" dirty="0"/>
              <a:t>, </a:t>
            </a:r>
            <a:r>
              <a:rPr lang="ko-KR" altLang="en-US" dirty="0"/>
              <a:t>데이터들 간에는 어떤 관계가 존재하고 어떤 제약조건이 존재하는지에 대한 정의뿐만 아니라</a:t>
            </a:r>
            <a:r>
              <a:rPr lang="en-US" altLang="ko-KR" dirty="0"/>
              <a:t>, </a:t>
            </a:r>
            <a:r>
              <a:rPr lang="ko-KR" altLang="en-US" dirty="0"/>
              <a:t>데이터에 대한 보안 정책이나 접근 권한에 대한 정의도 포함</a:t>
            </a:r>
          </a:p>
          <a:p>
            <a:pPr>
              <a:lnSpc>
                <a:spcPct val="130000"/>
              </a:lnSpc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806008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데이터베이스의 구조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ko-KR" altLang="en-US" dirty="0"/>
              <a:t>단계 데이터베이스 구조 </a:t>
            </a:r>
            <a:r>
              <a:rPr lang="en-US" altLang="ko-KR" dirty="0"/>
              <a:t>: </a:t>
            </a:r>
            <a:r>
              <a:rPr lang="ko-KR" altLang="en-US" dirty="0"/>
              <a:t>내부 단계</a:t>
            </a:r>
          </a:p>
          <a:p>
            <a:pPr lvl="1"/>
            <a:r>
              <a:rPr lang="ko-KR" altLang="en-US" dirty="0"/>
              <a:t>데이터베이스를 저장 장치의 관점에서 이해하고 표현하는 단계</a:t>
            </a:r>
          </a:p>
          <a:p>
            <a:pPr lvl="1">
              <a:spcBef>
                <a:spcPts val="1200"/>
              </a:spcBef>
            </a:pPr>
            <a:r>
              <a:rPr lang="ko-KR" altLang="en-US" dirty="0"/>
              <a:t>데이터베이스 하나에 내부 스키마가 하나만 존재함</a:t>
            </a:r>
          </a:p>
          <a:p>
            <a:pPr lvl="2">
              <a:lnSpc>
                <a:spcPct val="140000"/>
              </a:lnSpc>
            </a:pPr>
            <a:r>
              <a:rPr lang="ko-KR" altLang="en-US" dirty="0"/>
              <a:t>내부 스키마</a:t>
            </a:r>
            <a:r>
              <a:rPr lang="en-US" altLang="ko-KR" dirty="0"/>
              <a:t>(internal schema)</a:t>
            </a:r>
          </a:p>
          <a:p>
            <a:pPr lvl="3">
              <a:lnSpc>
                <a:spcPct val="140000"/>
              </a:lnSpc>
            </a:pPr>
            <a:r>
              <a:rPr lang="ko-KR" altLang="en-US" dirty="0"/>
              <a:t>전체 데이터베이스가 저장 장치에 실제로 저장되는 방법을 정의한 것</a:t>
            </a:r>
          </a:p>
          <a:p>
            <a:pPr lvl="3">
              <a:lnSpc>
                <a:spcPct val="140000"/>
              </a:lnSpc>
            </a:pPr>
            <a:r>
              <a:rPr lang="ko-KR" altLang="en-US" dirty="0"/>
              <a:t>레코드 구조</a:t>
            </a:r>
            <a:r>
              <a:rPr lang="en-US" altLang="ko-KR" dirty="0"/>
              <a:t>, </a:t>
            </a:r>
            <a:r>
              <a:rPr lang="ko-KR" altLang="en-US" dirty="0"/>
              <a:t>필드 크기</a:t>
            </a:r>
            <a:r>
              <a:rPr lang="en-US" altLang="ko-KR" dirty="0"/>
              <a:t>, </a:t>
            </a:r>
            <a:r>
              <a:rPr lang="ko-KR" altLang="en-US" dirty="0"/>
              <a:t>레코드 접근 경로 등 물리적 저장 구조를 정의</a:t>
            </a:r>
          </a:p>
          <a:p>
            <a:pPr>
              <a:lnSpc>
                <a:spcPct val="140000"/>
              </a:lnSpc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055942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데이터베이스의 구조</a:t>
            </a: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592" y="1052513"/>
            <a:ext cx="6127379" cy="5543550"/>
          </a:xfrm>
        </p:spPr>
      </p:pic>
    </p:spTree>
    <p:extLst>
      <p:ext uri="{BB962C8B-B14F-4D97-AF65-F5344CB8AC3E}">
        <p14:creationId xmlns:p14="http://schemas.microsoft.com/office/powerpoint/2010/main" val="261796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데이터베이스의 구조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ko-KR" altLang="en-US" dirty="0"/>
              <a:t>단계 데이터베이스 구조의 사상 또는 </a:t>
            </a:r>
            <a:r>
              <a:rPr lang="ko-KR" altLang="en-US" dirty="0" err="1"/>
              <a:t>매핑</a:t>
            </a:r>
            <a:endParaRPr lang="ko-KR" altLang="en-US" dirty="0"/>
          </a:p>
          <a:p>
            <a:pPr lvl="1"/>
            <a:r>
              <a:rPr lang="ko-KR" altLang="en-US" dirty="0"/>
              <a:t>스키마 사이의 대응 관계 </a:t>
            </a:r>
          </a:p>
          <a:p>
            <a:pPr lvl="2"/>
            <a:r>
              <a:rPr lang="ko-KR" altLang="en-US" dirty="0"/>
              <a:t>외부</a:t>
            </a:r>
            <a:r>
              <a:rPr lang="en-US" altLang="ko-KR" dirty="0"/>
              <a:t>/</a:t>
            </a:r>
            <a:r>
              <a:rPr lang="ko-KR" altLang="en-US" dirty="0"/>
              <a:t>개념 사상 </a:t>
            </a:r>
            <a:r>
              <a:rPr lang="en-US" altLang="ko-KR" dirty="0"/>
              <a:t>: </a:t>
            </a:r>
            <a:r>
              <a:rPr lang="ko-KR" altLang="en-US" dirty="0"/>
              <a:t>외부 스키마와 개념 스키마의 대응 관계</a:t>
            </a:r>
          </a:p>
          <a:p>
            <a:pPr lvl="3">
              <a:lnSpc>
                <a:spcPct val="130000"/>
              </a:lnSpc>
            </a:pPr>
            <a:r>
              <a:rPr lang="ko-KR" altLang="en-US" dirty="0"/>
              <a:t>응용 인터페이스</a:t>
            </a:r>
            <a:r>
              <a:rPr lang="en-US" altLang="ko-KR" dirty="0"/>
              <a:t>(application interface)</a:t>
            </a:r>
            <a:r>
              <a:rPr lang="ko-KR" altLang="en-US" dirty="0"/>
              <a:t>라고도 함</a:t>
            </a:r>
          </a:p>
          <a:p>
            <a:pPr lvl="2"/>
            <a:r>
              <a:rPr lang="ko-KR" altLang="en-US" dirty="0"/>
              <a:t>개념</a:t>
            </a:r>
            <a:r>
              <a:rPr lang="en-US" altLang="ko-KR" dirty="0"/>
              <a:t>/</a:t>
            </a:r>
            <a:r>
              <a:rPr lang="ko-KR" altLang="en-US" dirty="0"/>
              <a:t>내부 사상 </a:t>
            </a:r>
            <a:r>
              <a:rPr lang="en-US" altLang="ko-KR" dirty="0"/>
              <a:t>: </a:t>
            </a:r>
            <a:r>
              <a:rPr lang="ko-KR" altLang="en-US" dirty="0"/>
              <a:t>개념 스키마와 내부 스키마의 대응 관계</a:t>
            </a:r>
          </a:p>
          <a:p>
            <a:pPr lvl="3">
              <a:lnSpc>
                <a:spcPct val="130000"/>
              </a:lnSpc>
            </a:pPr>
            <a:r>
              <a:rPr lang="ko-KR" altLang="en-US" dirty="0"/>
              <a:t>저장 인터페이스</a:t>
            </a:r>
            <a:r>
              <a:rPr lang="en-US" altLang="ko-KR" dirty="0"/>
              <a:t>(storage interface)</a:t>
            </a:r>
            <a:r>
              <a:rPr lang="ko-KR" altLang="en-US" dirty="0"/>
              <a:t>라고도 함</a:t>
            </a:r>
          </a:p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ko-KR" altLang="en-US" dirty="0"/>
              <a:t>미리 정의된 사상 정보를 이용하여 사용자가 원하는 데이터에 접근</a:t>
            </a:r>
          </a:p>
          <a:p>
            <a:endParaRPr lang="ko-KR" altLang="en-US" dirty="0"/>
          </a:p>
        </p:txBody>
      </p:sp>
      <p:sp>
        <p:nvSpPr>
          <p:cNvPr id="5" name="모서리가 둥근 직사각형 4"/>
          <p:cNvSpPr/>
          <p:nvPr/>
        </p:nvSpPr>
        <p:spPr>
          <a:xfrm>
            <a:off x="466952" y="4419110"/>
            <a:ext cx="8190909" cy="1440160"/>
          </a:xfrm>
          <a:prstGeom prst="roundRect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dirty="0">
                <a:solidFill>
                  <a:schemeClr val="tx1"/>
                </a:solidFill>
              </a:rPr>
              <a:t>데이터베이스를 </a:t>
            </a:r>
            <a:r>
              <a:rPr lang="en-US" altLang="ko-KR" dirty="0">
                <a:solidFill>
                  <a:schemeClr val="tx1"/>
                </a:solidFill>
              </a:rPr>
              <a:t>3</a:t>
            </a:r>
            <a:r>
              <a:rPr lang="ko-KR" altLang="en-US" dirty="0">
                <a:solidFill>
                  <a:schemeClr val="tx1"/>
                </a:solidFill>
              </a:rPr>
              <a:t>단계 구조로 나누고 단계별로 스키마를 유지하며 </a:t>
            </a:r>
            <a:r>
              <a:rPr lang="en-US" altLang="ko-KR" dirty="0" smtClean="0">
                <a:solidFill>
                  <a:schemeClr val="tx1"/>
                </a:solidFill>
              </a:rPr>
              <a:t/>
            </a:r>
            <a:br>
              <a:rPr lang="en-US" altLang="ko-KR" dirty="0" smtClean="0">
                <a:solidFill>
                  <a:schemeClr val="tx1"/>
                </a:solidFill>
              </a:rPr>
            </a:br>
            <a:r>
              <a:rPr lang="ko-KR" altLang="en-US" dirty="0" smtClean="0">
                <a:solidFill>
                  <a:schemeClr val="tx1"/>
                </a:solidFill>
              </a:rPr>
              <a:t>스키마 </a:t>
            </a:r>
            <a:r>
              <a:rPr lang="ko-KR" altLang="en-US" dirty="0">
                <a:solidFill>
                  <a:schemeClr val="tx1"/>
                </a:solidFill>
              </a:rPr>
              <a:t>사이의 대응 관계를 정의하는 궁극적인 </a:t>
            </a:r>
            <a:r>
              <a:rPr lang="ko-KR" altLang="en-US" dirty="0" smtClean="0">
                <a:solidFill>
                  <a:schemeClr val="tx1"/>
                </a:solidFill>
              </a:rPr>
              <a:t>목적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endParaRPr lang="en-US" altLang="ko-KR" sz="100" dirty="0" smtClean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ko-KR" altLang="ko-KR" dirty="0" smtClean="0">
                <a:solidFill>
                  <a:schemeClr val="tx1"/>
                </a:solidFill>
                <a:sym typeface="Wingdings"/>
              </a:rPr>
              <a:t></a:t>
            </a:r>
            <a:r>
              <a:rPr lang="en-US" altLang="ko-KR" dirty="0" smtClean="0">
                <a:solidFill>
                  <a:schemeClr val="tx1"/>
                </a:solidFill>
                <a:sym typeface="Wingdings"/>
              </a:rPr>
              <a:t> </a:t>
            </a:r>
            <a:r>
              <a:rPr lang="ko-KR" altLang="en-US" b="1" dirty="0" smtClean="0">
                <a:solidFill>
                  <a:srgbClr val="FF0000"/>
                </a:solidFill>
              </a:rPr>
              <a:t>데이터 </a:t>
            </a:r>
            <a:r>
              <a:rPr lang="ko-KR" altLang="en-US" b="1" dirty="0">
                <a:solidFill>
                  <a:srgbClr val="FF0000"/>
                </a:solidFill>
              </a:rPr>
              <a:t>독립성의 실현</a:t>
            </a:r>
          </a:p>
        </p:txBody>
      </p:sp>
    </p:spTree>
    <p:extLst>
      <p:ext uri="{BB962C8B-B14F-4D97-AF65-F5344CB8AC3E}">
        <p14:creationId xmlns:p14="http://schemas.microsoft.com/office/powerpoint/2010/main" val="4302052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데이터베이스의 구조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데이터 독립성</a:t>
            </a:r>
            <a:r>
              <a:rPr lang="en-US" altLang="ko-KR" dirty="0"/>
              <a:t>(data independency)</a:t>
            </a:r>
          </a:p>
          <a:p>
            <a:pPr lvl="1"/>
            <a:r>
              <a:rPr lang="ko-KR" altLang="en-US" dirty="0"/>
              <a:t>하위 스키마를 변경하더라도 상위 스키마가 영향을 받지 않는 특성</a:t>
            </a:r>
          </a:p>
          <a:p>
            <a:pPr lvl="1">
              <a:spcBef>
                <a:spcPts val="1200"/>
              </a:spcBef>
            </a:pPr>
            <a:r>
              <a:rPr lang="ko-KR" altLang="en-US" dirty="0"/>
              <a:t>논리적 데이터 독립성</a:t>
            </a:r>
          </a:p>
          <a:p>
            <a:pPr lvl="2">
              <a:lnSpc>
                <a:spcPct val="140000"/>
              </a:lnSpc>
            </a:pPr>
            <a:r>
              <a:rPr lang="ko-KR" altLang="en-US" dirty="0"/>
              <a:t>개념 스키마가 변경되어도 외부 스키마는 영향을 받지 않음</a:t>
            </a:r>
          </a:p>
          <a:p>
            <a:pPr lvl="2">
              <a:lnSpc>
                <a:spcPct val="140000"/>
              </a:lnSpc>
            </a:pPr>
            <a:r>
              <a:rPr lang="ko-KR" altLang="en-US" dirty="0"/>
              <a:t>개념 스키마가 변경되면 관련된 외부</a:t>
            </a:r>
            <a:r>
              <a:rPr lang="en-US" altLang="ko-KR" dirty="0"/>
              <a:t>/</a:t>
            </a:r>
            <a:r>
              <a:rPr lang="ko-KR" altLang="en-US" dirty="0"/>
              <a:t>개념 사상만 정확하게 수정해주면 됨</a:t>
            </a:r>
          </a:p>
          <a:p>
            <a:pPr lvl="1">
              <a:spcBef>
                <a:spcPts val="1200"/>
              </a:spcBef>
            </a:pPr>
            <a:r>
              <a:rPr lang="ko-KR" altLang="en-US" dirty="0"/>
              <a:t>물리적 데이터 독립성</a:t>
            </a:r>
          </a:p>
          <a:p>
            <a:pPr lvl="2">
              <a:lnSpc>
                <a:spcPct val="140000"/>
              </a:lnSpc>
            </a:pPr>
            <a:r>
              <a:rPr lang="ko-KR" altLang="en-US" dirty="0"/>
              <a:t>내부 스키마가 변경되어도 개념 스키마는 영향을 받지 않음</a:t>
            </a:r>
          </a:p>
          <a:p>
            <a:pPr lvl="2">
              <a:lnSpc>
                <a:spcPct val="140000"/>
              </a:lnSpc>
            </a:pPr>
            <a:r>
              <a:rPr lang="ko-KR" altLang="en-US" dirty="0"/>
              <a:t>내부 스키마가 변경되면 관련된 개념</a:t>
            </a:r>
            <a:r>
              <a:rPr lang="en-US" altLang="ko-KR" dirty="0"/>
              <a:t>/</a:t>
            </a:r>
            <a:r>
              <a:rPr lang="ko-KR" altLang="en-US" dirty="0"/>
              <a:t>내부 사상만 정확하게 수정해주면 됨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840388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데이터베이스의 구조</a:t>
            </a: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116" y="1052513"/>
            <a:ext cx="6702330" cy="5543550"/>
          </a:xfrm>
        </p:spPr>
      </p:pic>
    </p:spTree>
    <p:extLst>
      <p:ext uri="{BB962C8B-B14F-4D97-AF65-F5344CB8AC3E}">
        <p14:creationId xmlns:p14="http://schemas.microsoft.com/office/powerpoint/2010/main" val="88194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데이터베이스의 구조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데이터 사전</a:t>
            </a:r>
            <a:r>
              <a:rPr lang="en-US" altLang="ko-KR" dirty="0"/>
              <a:t>(data dictionary)</a:t>
            </a:r>
          </a:p>
          <a:p>
            <a:pPr lvl="1"/>
            <a:r>
              <a:rPr lang="ko-KR" altLang="en-US" dirty="0"/>
              <a:t>시스템 카탈로그</a:t>
            </a:r>
            <a:r>
              <a:rPr lang="en-US" altLang="ko-KR" dirty="0"/>
              <a:t>(system catalog)</a:t>
            </a:r>
            <a:r>
              <a:rPr lang="ko-KR" altLang="en-US" dirty="0"/>
              <a:t>라고도 함</a:t>
            </a:r>
          </a:p>
          <a:p>
            <a:pPr lvl="1">
              <a:spcBef>
                <a:spcPts val="1200"/>
              </a:spcBef>
            </a:pPr>
            <a:r>
              <a:rPr lang="ko-KR" altLang="en-US" dirty="0"/>
              <a:t>데이터베이스에 저장되는 데이터에 관한 정보</a:t>
            </a:r>
            <a:r>
              <a:rPr lang="en-US" altLang="ko-KR" dirty="0"/>
              <a:t>, </a:t>
            </a:r>
            <a:r>
              <a:rPr lang="ko-KR" altLang="en-US" dirty="0"/>
              <a:t>즉 메타 데이터를 유지하는 시스템 데이터베이스</a:t>
            </a:r>
          </a:p>
          <a:p>
            <a:pPr lvl="2"/>
            <a:r>
              <a:rPr lang="ko-KR" altLang="en-US" dirty="0"/>
              <a:t>메타 데이터</a:t>
            </a:r>
            <a:r>
              <a:rPr lang="en-US" altLang="ko-KR" dirty="0"/>
              <a:t>(meta data) : </a:t>
            </a:r>
            <a:r>
              <a:rPr lang="ko-KR" altLang="en-US" dirty="0"/>
              <a:t>데이터에 대한 데이터</a:t>
            </a:r>
          </a:p>
          <a:p>
            <a:pPr lvl="1">
              <a:spcBef>
                <a:spcPts val="1200"/>
              </a:spcBef>
            </a:pPr>
            <a:r>
              <a:rPr lang="ko-KR" altLang="en-US" dirty="0"/>
              <a:t>스키마</a:t>
            </a:r>
            <a:r>
              <a:rPr lang="en-US" altLang="ko-KR" dirty="0"/>
              <a:t>, </a:t>
            </a:r>
            <a:r>
              <a:rPr lang="ko-KR" altLang="en-US" dirty="0"/>
              <a:t>사상 정보</a:t>
            </a:r>
            <a:r>
              <a:rPr lang="en-US" altLang="ko-KR" dirty="0"/>
              <a:t>, </a:t>
            </a:r>
            <a:r>
              <a:rPr lang="ko-KR" altLang="en-US" dirty="0"/>
              <a:t>다양한 제약조건 등을 저장</a:t>
            </a:r>
          </a:p>
          <a:p>
            <a:pPr lvl="1">
              <a:spcBef>
                <a:spcPts val="1200"/>
              </a:spcBef>
            </a:pPr>
            <a:r>
              <a:rPr lang="ko-KR" altLang="en-US" dirty="0"/>
              <a:t>데이터베이스 관리 시스템이 스스로 생성하고 유지함 </a:t>
            </a:r>
          </a:p>
          <a:p>
            <a:pPr lvl="1">
              <a:spcBef>
                <a:spcPts val="1200"/>
              </a:spcBef>
            </a:pPr>
            <a:r>
              <a:rPr lang="ko-KR" altLang="en-US" dirty="0"/>
              <a:t>일반 사용자도 접근이 가능하지만 저장된 </a:t>
            </a:r>
          </a:p>
        </p:txBody>
      </p:sp>
    </p:spTree>
    <p:extLst>
      <p:ext uri="{BB962C8B-B14F-4D97-AF65-F5344CB8AC3E}">
        <p14:creationId xmlns:p14="http://schemas.microsoft.com/office/powerpoint/2010/main" val="13422747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데이터베이스의 구조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데이터 </a:t>
            </a:r>
            <a:r>
              <a:rPr lang="ko-KR" altLang="en-US" dirty="0" err="1"/>
              <a:t>디렉토리</a:t>
            </a:r>
            <a:r>
              <a:rPr lang="en-US" altLang="ko-KR" dirty="0"/>
              <a:t>(data directory)</a:t>
            </a:r>
          </a:p>
          <a:p>
            <a:pPr lvl="1"/>
            <a:r>
              <a:rPr lang="ko-KR" altLang="en-US" dirty="0"/>
              <a:t>데이터 사전에 있는 데이터에 실제로 접근하는 데 필요한 위치 정보를 </a:t>
            </a:r>
            <a:br>
              <a:rPr lang="ko-KR" altLang="en-US" dirty="0"/>
            </a:br>
            <a:r>
              <a:rPr lang="ko-KR" altLang="en-US" dirty="0"/>
              <a:t>저장하는 시스템 데이터베이스</a:t>
            </a:r>
          </a:p>
          <a:p>
            <a:pPr lvl="1"/>
            <a:r>
              <a:rPr lang="ko-KR" altLang="en-US" dirty="0"/>
              <a:t>일반 사용자의 접근은 허용되지 않음</a:t>
            </a:r>
          </a:p>
          <a:p>
            <a:endParaRPr lang="ko-KR" altLang="en-US" dirty="0"/>
          </a:p>
          <a:p>
            <a:r>
              <a:rPr lang="ko-KR" altLang="en-US" dirty="0"/>
              <a:t>사용자 데이터베이스</a:t>
            </a:r>
            <a:r>
              <a:rPr lang="en-US" altLang="ko-KR" dirty="0"/>
              <a:t>(user database)</a:t>
            </a:r>
          </a:p>
          <a:p>
            <a:pPr lvl="1"/>
            <a:r>
              <a:rPr lang="ko-KR" altLang="en-US" dirty="0"/>
              <a:t>사용자가 실제로 이용하는 데이터가 저장되어 있는 일반 데이터베이스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041524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03 </a:t>
            </a:r>
            <a:r>
              <a:rPr lang="ko-KR" altLang="en-US" dirty="0"/>
              <a:t>데이터베이스 사용자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데이터베이스 사용자</a:t>
            </a:r>
          </a:p>
          <a:p>
            <a:pPr lvl="1"/>
            <a:r>
              <a:rPr lang="ko-KR" altLang="en-US" dirty="0"/>
              <a:t>데이터베이스를 이용하기 위해 접근하는 모든 사람</a:t>
            </a:r>
          </a:p>
          <a:p>
            <a:pPr lvl="1"/>
            <a:r>
              <a:rPr lang="ko-KR" altLang="en-US" dirty="0"/>
              <a:t>이용 목적에 따라 데이터베이스 관리자</a:t>
            </a:r>
            <a:r>
              <a:rPr lang="en-US" altLang="ko-KR" dirty="0"/>
              <a:t>, </a:t>
            </a:r>
            <a:r>
              <a:rPr lang="ko-KR" altLang="en-US" dirty="0"/>
              <a:t>최종 사용자</a:t>
            </a:r>
            <a:r>
              <a:rPr lang="en-US" altLang="ko-KR" dirty="0"/>
              <a:t>, </a:t>
            </a:r>
            <a:r>
              <a:rPr lang="ko-KR" altLang="en-US" dirty="0"/>
              <a:t>응용 프로그래머로 구분</a:t>
            </a:r>
          </a:p>
          <a:p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690" y="2663915"/>
            <a:ext cx="6153098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124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03 </a:t>
            </a:r>
            <a:r>
              <a:rPr lang="ko-KR" altLang="en-US" dirty="0"/>
              <a:t>데이터베이스 사용자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데이터베이스 관리자</a:t>
            </a:r>
            <a:r>
              <a:rPr lang="en-US" altLang="ko-KR" dirty="0"/>
              <a:t>(DBA; </a:t>
            </a:r>
            <a:r>
              <a:rPr lang="en-US" altLang="ko-KR" dirty="0" err="1"/>
              <a:t>DataBase</a:t>
            </a:r>
            <a:r>
              <a:rPr lang="en-US" altLang="ko-KR" dirty="0"/>
              <a:t> Administrator)</a:t>
            </a:r>
          </a:p>
          <a:p>
            <a:pPr lvl="1"/>
            <a:r>
              <a:rPr lang="ko-KR" altLang="en-US" dirty="0"/>
              <a:t>데이터베이스 시스템을 운영관리하는 사람</a:t>
            </a:r>
          </a:p>
          <a:p>
            <a:pPr lvl="1"/>
            <a:r>
              <a:rPr lang="ko-KR" altLang="en-US" dirty="0"/>
              <a:t>주로 데이터 </a:t>
            </a:r>
            <a:r>
              <a:rPr lang="ko-KR" altLang="en-US" dirty="0" err="1"/>
              <a:t>정의어와</a:t>
            </a:r>
            <a:r>
              <a:rPr lang="ko-KR" altLang="en-US" dirty="0"/>
              <a:t> 데이터 </a:t>
            </a:r>
            <a:r>
              <a:rPr lang="ko-KR" altLang="en-US" dirty="0" err="1"/>
              <a:t>제어어를</a:t>
            </a:r>
            <a:r>
              <a:rPr lang="ko-KR" altLang="en-US" dirty="0"/>
              <a:t> 사용</a:t>
            </a:r>
          </a:p>
          <a:p>
            <a:pPr lvl="1"/>
            <a:r>
              <a:rPr lang="ko-KR" altLang="en-US" dirty="0"/>
              <a:t>주요 업무</a:t>
            </a:r>
          </a:p>
          <a:p>
            <a:pPr lvl="1"/>
            <a:r>
              <a:rPr lang="ko-KR" altLang="en-US" dirty="0"/>
              <a:t>데이터베이스 구성 요소 선정</a:t>
            </a:r>
          </a:p>
          <a:p>
            <a:pPr lvl="1"/>
            <a:r>
              <a:rPr lang="ko-KR" altLang="en-US" dirty="0"/>
              <a:t>데이터베이스 스키마 정의</a:t>
            </a:r>
          </a:p>
          <a:p>
            <a:pPr lvl="1"/>
            <a:r>
              <a:rPr lang="ko-KR" altLang="en-US" dirty="0"/>
              <a:t>물리적 저장 구조와 접근 방법 결정</a:t>
            </a:r>
          </a:p>
          <a:p>
            <a:pPr lvl="1"/>
            <a:r>
              <a:rPr lang="ko-KR" altLang="en-US" dirty="0" err="1"/>
              <a:t>무결성</a:t>
            </a:r>
            <a:r>
              <a:rPr lang="ko-KR" altLang="en-US" dirty="0"/>
              <a:t> 유지를 위한 제약조건 정의</a:t>
            </a:r>
          </a:p>
          <a:p>
            <a:pPr lvl="1"/>
            <a:r>
              <a:rPr lang="ko-KR" altLang="en-US" dirty="0"/>
              <a:t>보안 및 접근 권한 정책 결정</a:t>
            </a:r>
          </a:p>
          <a:p>
            <a:pPr lvl="1"/>
            <a:r>
              <a:rPr lang="ko-KR" altLang="en-US" dirty="0"/>
              <a:t>백업 및 회복 기법 정의</a:t>
            </a:r>
          </a:p>
          <a:p>
            <a:pPr lvl="1"/>
            <a:r>
              <a:rPr lang="ko-KR" altLang="en-US" dirty="0"/>
              <a:t>시스템 데이터베이스 관리</a:t>
            </a:r>
          </a:p>
          <a:p>
            <a:pPr lvl="1"/>
            <a:r>
              <a:rPr lang="ko-KR" altLang="en-US" dirty="0"/>
              <a:t>시스템 성능 감시 및 성능 분석</a:t>
            </a:r>
          </a:p>
          <a:p>
            <a:pPr lvl="1"/>
            <a:r>
              <a:rPr lang="ko-KR" altLang="en-US" dirty="0"/>
              <a:t>데이터베이스 재구성</a:t>
            </a:r>
          </a:p>
          <a:p>
            <a:pPr lvl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50753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232450" y="1538790"/>
            <a:ext cx="6550191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3</a:t>
            </a:r>
            <a:r>
              <a:rPr lang="ko-KR" alt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장</a:t>
            </a:r>
            <a:r>
              <a:rPr lang="en-US" altLang="ko-KR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. </a:t>
            </a:r>
            <a:r>
              <a:rPr lang="ko-KR" alt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데이터베이스 시스템</a:t>
            </a:r>
            <a:endParaRPr lang="en-US" altLang="ko-KR" sz="40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endParaRPr lang="en-US" altLang="ko-KR" sz="4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endParaRPr lang="en-US" altLang="ko-KR" sz="40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데이터베이스 시스템의 정의</a:t>
            </a: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데이터베이스의 구조</a:t>
            </a: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데이터베이스 사용자</a:t>
            </a: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데이터 언어</a:t>
            </a: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데이터베이스 관리 시스템의 구성</a:t>
            </a:r>
            <a:endParaRPr lang="ko-KR" altLang="en-US" sz="4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155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03 </a:t>
            </a:r>
            <a:r>
              <a:rPr lang="ko-KR" altLang="en-US" dirty="0"/>
              <a:t>데이터베이스 사용자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최종 사용자</a:t>
            </a:r>
            <a:r>
              <a:rPr lang="en-US" altLang="ko-KR" dirty="0"/>
              <a:t>(end user)</a:t>
            </a:r>
          </a:p>
          <a:p>
            <a:pPr lvl="1"/>
            <a:r>
              <a:rPr lang="ko-KR" altLang="en-US" dirty="0"/>
              <a:t>데이터베이스에 접근하여 데이터를 조작</a:t>
            </a:r>
            <a:r>
              <a:rPr lang="en-US" altLang="ko-KR" dirty="0"/>
              <a:t>(</a:t>
            </a:r>
            <a:r>
              <a:rPr lang="ko-KR" altLang="en-US" dirty="0"/>
              <a:t>삽입</a:t>
            </a:r>
            <a:r>
              <a:rPr lang="en-US" altLang="ko-KR" dirty="0"/>
              <a:t>·</a:t>
            </a:r>
            <a:r>
              <a:rPr lang="ko-KR" altLang="en-US" dirty="0"/>
              <a:t>삭제</a:t>
            </a:r>
            <a:r>
              <a:rPr lang="en-US" altLang="ko-KR" dirty="0"/>
              <a:t>·</a:t>
            </a:r>
            <a:r>
              <a:rPr lang="ko-KR" altLang="en-US" dirty="0"/>
              <a:t>수정</a:t>
            </a:r>
            <a:r>
              <a:rPr lang="en-US" altLang="ko-KR" dirty="0"/>
              <a:t>·</a:t>
            </a:r>
            <a:r>
              <a:rPr lang="ko-KR" altLang="en-US" dirty="0"/>
              <a:t>검색</a:t>
            </a:r>
            <a:r>
              <a:rPr lang="en-US" altLang="ko-KR" dirty="0"/>
              <a:t>)</a:t>
            </a:r>
            <a:r>
              <a:rPr lang="ko-KR" altLang="en-US" spc="-150" dirty="0"/>
              <a:t>하는 사람</a:t>
            </a:r>
          </a:p>
          <a:p>
            <a:pPr lvl="1"/>
            <a:r>
              <a:rPr lang="ko-KR" altLang="en-US" dirty="0"/>
              <a:t>주로 데이터 </a:t>
            </a:r>
            <a:r>
              <a:rPr lang="ko-KR" altLang="en-US" dirty="0" err="1"/>
              <a:t>조작어를</a:t>
            </a:r>
            <a:r>
              <a:rPr lang="ko-KR" altLang="en-US" dirty="0"/>
              <a:t> 사용</a:t>
            </a:r>
          </a:p>
          <a:p>
            <a:pPr lvl="1"/>
            <a:r>
              <a:rPr lang="ko-KR" altLang="en-US" dirty="0"/>
              <a:t>캐주얼 사용자와 초보 사용자로 구분</a:t>
            </a:r>
          </a:p>
          <a:p>
            <a:endParaRPr lang="ko-KR" altLang="en-US" dirty="0"/>
          </a:p>
          <a:p>
            <a:r>
              <a:rPr lang="ko-KR" altLang="en-US" dirty="0"/>
              <a:t>응용 프로그래머</a:t>
            </a:r>
            <a:r>
              <a:rPr lang="en-US" altLang="ko-KR" dirty="0"/>
              <a:t>(application programmer)</a:t>
            </a:r>
          </a:p>
          <a:p>
            <a:pPr lvl="1"/>
            <a:r>
              <a:rPr lang="ko-KR" altLang="en-US" dirty="0"/>
              <a:t>데이터 언어를 삽입하여 응용 프로그램을 작성하는 사람</a:t>
            </a:r>
          </a:p>
          <a:p>
            <a:pPr lvl="1"/>
            <a:r>
              <a:rPr lang="ko-KR" altLang="en-US" dirty="0"/>
              <a:t>주로 데이터 </a:t>
            </a:r>
            <a:r>
              <a:rPr lang="ko-KR" altLang="en-US" dirty="0" err="1"/>
              <a:t>조작어를</a:t>
            </a:r>
            <a:r>
              <a:rPr lang="ko-KR" altLang="en-US" dirty="0"/>
              <a:t> 사용 </a:t>
            </a:r>
          </a:p>
          <a:p>
            <a:pPr lvl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553674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03 </a:t>
            </a:r>
            <a:r>
              <a:rPr lang="ko-KR" altLang="en-US" dirty="0" smtClean="0"/>
              <a:t>데이터베이스 사용자</a:t>
            </a:r>
            <a:endParaRPr lang="ko-KR" altLang="en-US" dirty="0"/>
          </a:p>
        </p:txBody>
      </p:sp>
      <p:pic>
        <p:nvPicPr>
          <p:cNvPr id="5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725" y="1462769"/>
            <a:ext cx="4669066" cy="478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75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04 </a:t>
            </a:r>
            <a:r>
              <a:rPr lang="ko-KR" altLang="en-US" dirty="0"/>
              <a:t>데이터 언어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데이터 언어</a:t>
            </a:r>
          </a:p>
          <a:p>
            <a:pPr lvl="1"/>
            <a:r>
              <a:rPr lang="ko-KR" altLang="en-US" dirty="0"/>
              <a:t>사용자와 데이터베이스 관리 시스템 간의 통신 수단</a:t>
            </a:r>
          </a:p>
          <a:p>
            <a:pPr lvl="1"/>
            <a:r>
              <a:rPr lang="ko-KR" altLang="en-US" dirty="0"/>
              <a:t>사용 목적에 따라 데이터 </a:t>
            </a:r>
            <a:r>
              <a:rPr lang="ko-KR" altLang="en-US" dirty="0" err="1"/>
              <a:t>정의어</a:t>
            </a:r>
            <a:r>
              <a:rPr lang="en-US" altLang="ko-KR" dirty="0"/>
              <a:t>, </a:t>
            </a:r>
            <a:r>
              <a:rPr lang="ko-KR" altLang="en-US" dirty="0"/>
              <a:t>데이터 </a:t>
            </a:r>
            <a:r>
              <a:rPr lang="ko-KR" altLang="en-US" dirty="0" err="1"/>
              <a:t>조작어</a:t>
            </a:r>
            <a:r>
              <a:rPr lang="en-US" altLang="ko-KR" dirty="0"/>
              <a:t>, </a:t>
            </a:r>
            <a:r>
              <a:rPr lang="ko-KR" altLang="en-US" dirty="0"/>
              <a:t>데이터 제어어로 구분</a:t>
            </a:r>
          </a:p>
          <a:p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590" y="2556690"/>
            <a:ext cx="7585660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7993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04 </a:t>
            </a:r>
            <a:r>
              <a:rPr lang="ko-KR" altLang="en-US" dirty="0"/>
              <a:t>데이터 언어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데이터 </a:t>
            </a:r>
            <a:r>
              <a:rPr lang="ko-KR" altLang="en-US" dirty="0" err="1"/>
              <a:t>정의어</a:t>
            </a:r>
            <a:r>
              <a:rPr lang="en-US" altLang="ko-KR" dirty="0"/>
              <a:t>(DDL; Data Definition Language)</a:t>
            </a:r>
          </a:p>
          <a:p>
            <a:pPr lvl="1"/>
            <a:r>
              <a:rPr lang="ko-KR" altLang="en-US" dirty="0"/>
              <a:t>스키마를 정의하거나</a:t>
            </a:r>
            <a:r>
              <a:rPr lang="en-US" altLang="ko-KR" dirty="0"/>
              <a:t>, </a:t>
            </a:r>
            <a:r>
              <a:rPr lang="ko-KR" altLang="en-US" dirty="0"/>
              <a:t>수정 또는 삭제하기 위해 사용</a:t>
            </a:r>
          </a:p>
          <a:p>
            <a:pPr>
              <a:spcBef>
                <a:spcPts val="2400"/>
              </a:spcBef>
            </a:pPr>
            <a:r>
              <a:rPr lang="ko-KR" altLang="en-US" dirty="0"/>
              <a:t>데이터 </a:t>
            </a:r>
            <a:r>
              <a:rPr lang="ko-KR" altLang="en-US" dirty="0" err="1"/>
              <a:t>조작어</a:t>
            </a:r>
            <a:r>
              <a:rPr lang="en-US" altLang="ko-KR" dirty="0"/>
              <a:t>(DML; Data Manipulation Language)</a:t>
            </a:r>
          </a:p>
          <a:p>
            <a:pPr lvl="1">
              <a:lnSpc>
                <a:spcPct val="140000"/>
              </a:lnSpc>
            </a:pPr>
            <a:r>
              <a:rPr lang="ko-KR" altLang="en-US" dirty="0"/>
              <a:t>데이터의 삽입</a:t>
            </a:r>
            <a:r>
              <a:rPr lang="en-US" altLang="ko-KR" dirty="0"/>
              <a:t>·</a:t>
            </a:r>
            <a:r>
              <a:rPr lang="ko-KR" altLang="en-US" dirty="0"/>
              <a:t>삭제</a:t>
            </a:r>
            <a:r>
              <a:rPr lang="en-US" altLang="ko-KR" dirty="0"/>
              <a:t>·</a:t>
            </a:r>
            <a:r>
              <a:rPr lang="ko-KR" altLang="en-US" dirty="0"/>
              <a:t>수정</a:t>
            </a:r>
            <a:r>
              <a:rPr lang="en-US" altLang="ko-KR" dirty="0"/>
              <a:t>·</a:t>
            </a:r>
            <a:r>
              <a:rPr lang="ko-KR" altLang="en-US" dirty="0"/>
              <a:t>검색 등의 처리를 요구하기 위해 사용</a:t>
            </a:r>
          </a:p>
          <a:p>
            <a:pPr lvl="1">
              <a:lnSpc>
                <a:spcPct val="140000"/>
              </a:lnSpc>
            </a:pPr>
            <a:r>
              <a:rPr lang="ko-KR" altLang="en-US" dirty="0"/>
              <a:t>절차적 데이터 </a:t>
            </a:r>
            <a:r>
              <a:rPr lang="ko-KR" altLang="en-US" dirty="0" err="1"/>
              <a:t>조작어와</a:t>
            </a:r>
            <a:r>
              <a:rPr lang="ko-KR" altLang="en-US" dirty="0"/>
              <a:t> 비절차적 데이터 조작어로 구분</a:t>
            </a:r>
          </a:p>
          <a:p>
            <a:pPr lvl="2">
              <a:lnSpc>
                <a:spcPct val="140000"/>
              </a:lnSpc>
            </a:pPr>
            <a:r>
              <a:rPr lang="ko-KR" altLang="en-US" dirty="0"/>
              <a:t>절차적 데이터 </a:t>
            </a:r>
            <a:r>
              <a:rPr lang="ko-KR" altLang="en-US" dirty="0" err="1"/>
              <a:t>조작어</a:t>
            </a:r>
            <a:r>
              <a:rPr lang="en-US" altLang="ko-KR" dirty="0"/>
              <a:t>(procedural DML)</a:t>
            </a:r>
          </a:p>
          <a:p>
            <a:pPr lvl="3">
              <a:lnSpc>
                <a:spcPct val="140000"/>
              </a:lnSpc>
            </a:pPr>
            <a:r>
              <a:rPr lang="ko-KR" altLang="en-US" dirty="0"/>
              <a:t>사용자가 어떤</a:t>
            </a:r>
            <a:r>
              <a:rPr lang="en-US" altLang="ko-KR" dirty="0"/>
              <a:t>(what) </a:t>
            </a:r>
            <a:r>
              <a:rPr lang="ko-KR" altLang="en-US" dirty="0"/>
              <a:t>데이터를 원하고 그 데이터를 얻기 위해 어떻게</a:t>
            </a:r>
            <a:r>
              <a:rPr lang="en-US" altLang="ko-KR" dirty="0"/>
              <a:t>(how) </a:t>
            </a:r>
            <a:r>
              <a:rPr lang="ko-KR" altLang="en-US" dirty="0"/>
              <a:t>처리해야 하는지도 설명</a:t>
            </a:r>
          </a:p>
          <a:p>
            <a:pPr lvl="2">
              <a:lnSpc>
                <a:spcPct val="140000"/>
              </a:lnSpc>
            </a:pPr>
            <a:r>
              <a:rPr lang="ko-KR" altLang="en-US" dirty="0"/>
              <a:t>비절차적 데이터 </a:t>
            </a:r>
            <a:r>
              <a:rPr lang="ko-KR" altLang="en-US" dirty="0" err="1"/>
              <a:t>조작어</a:t>
            </a:r>
            <a:r>
              <a:rPr lang="en-US" altLang="ko-KR" dirty="0"/>
              <a:t>(nonprocedural DML)</a:t>
            </a:r>
          </a:p>
          <a:p>
            <a:pPr lvl="3">
              <a:lnSpc>
                <a:spcPct val="140000"/>
              </a:lnSpc>
            </a:pPr>
            <a:r>
              <a:rPr lang="ko-KR" altLang="en-US" dirty="0"/>
              <a:t>사용자가 어떤</a:t>
            </a:r>
            <a:r>
              <a:rPr lang="en-US" altLang="ko-KR" dirty="0"/>
              <a:t>(what) </a:t>
            </a:r>
            <a:r>
              <a:rPr lang="ko-KR" altLang="en-US" dirty="0"/>
              <a:t>데이터를 </a:t>
            </a:r>
            <a:r>
              <a:rPr lang="ko-KR" altLang="en-US" dirty="0" err="1"/>
              <a:t>원하는지만</a:t>
            </a:r>
            <a:r>
              <a:rPr lang="ko-KR" altLang="en-US" dirty="0"/>
              <a:t> 설명</a:t>
            </a:r>
          </a:p>
          <a:p>
            <a:pPr lvl="3">
              <a:lnSpc>
                <a:spcPct val="140000"/>
              </a:lnSpc>
            </a:pPr>
            <a:r>
              <a:rPr lang="ko-KR" altLang="en-US" dirty="0"/>
              <a:t>선언적 언어</a:t>
            </a:r>
            <a:r>
              <a:rPr lang="en-US" altLang="ko-KR" dirty="0"/>
              <a:t>(declarative language)</a:t>
            </a:r>
            <a:r>
              <a:rPr lang="ko-KR" altLang="en-US" dirty="0"/>
              <a:t>라고도 함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915253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04 </a:t>
            </a:r>
            <a:r>
              <a:rPr lang="ko-KR" altLang="en-US" dirty="0" smtClean="0"/>
              <a:t>데이터 언어</a:t>
            </a:r>
            <a:endParaRPr lang="ko-KR" altLang="en-US" dirty="0"/>
          </a:p>
        </p:txBody>
      </p:sp>
      <p:pic>
        <p:nvPicPr>
          <p:cNvPr id="5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685" y="1178750"/>
            <a:ext cx="5625625" cy="514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71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04 </a:t>
            </a:r>
            <a:r>
              <a:rPr lang="ko-KR" altLang="en-US" dirty="0"/>
              <a:t>데이터 언어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데이터 </a:t>
            </a:r>
            <a:r>
              <a:rPr lang="ko-KR" altLang="en-US" dirty="0" err="1"/>
              <a:t>제어어</a:t>
            </a:r>
            <a:r>
              <a:rPr lang="en-US" altLang="ko-KR" dirty="0"/>
              <a:t>(DCL; Data Control Language)</a:t>
            </a:r>
          </a:p>
          <a:p>
            <a:pPr lvl="1"/>
            <a:r>
              <a:rPr lang="ko-KR" altLang="en-US" dirty="0"/>
              <a:t>내부적으로 필요한 규칙이나 기법을 정의하기 위해 사용</a:t>
            </a:r>
          </a:p>
          <a:p>
            <a:pPr lvl="1">
              <a:spcBef>
                <a:spcPts val="1200"/>
              </a:spcBef>
            </a:pPr>
            <a:r>
              <a:rPr lang="ko-KR" altLang="en-US" dirty="0"/>
              <a:t>사용 목적</a:t>
            </a:r>
          </a:p>
          <a:p>
            <a:pPr lvl="3">
              <a:lnSpc>
                <a:spcPct val="140000"/>
              </a:lnSpc>
            </a:pPr>
            <a:r>
              <a:rPr lang="ko-KR" altLang="en-US" dirty="0" err="1"/>
              <a:t>무결성</a:t>
            </a:r>
            <a:r>
              <a:rPr lang="ko-KR" altLang="en-US" dirty="0"/>
              <a:t> </a:t>
            </a:r>
            <a:r>
              <a:rPr lang="en-US" altLang="ko-KR" dirty="0"/>
              <a:t>: </a:t>
            </a:r>
            <a:r>
              <a:rPr lang="ko-KR" altLang="en-US" dirty="0"/>
              <a:t>정확하고 유효한 데이터만 유지</a:t>
            </a:r>
          </a:p>
          <a:p>
            <a:pPr lvl="3">
              <a:lnSpc>
                <a:spcPct val="140000"/>
              </a:lnSpc>
            </a:pPr>
            <a:r>
              <a:rPr lang="ko-KR" altLang="en-US" dirty="0"/>
              <a:t>보안 </a:t>
            </a:r>
            <a:r>
              <a:rPr lang="en-US" altLang="ko-KR" dirty="0"/>
              <a:t>: </a:t>
            </a:r>
            <a:r>
              <a:rPr lang="ko-KR" altLang="en-US" dirty="0" err="1"/>
              <a:t>허가받지</a:t>
            </a:r>
            <a:r>
              <a:rPr lang="ko-KR" altLang="en-US" dirty="0"/>
              <a:t> 않은 사용자의 데이터 접근 차단</a:t>
            </a:r>
            <a:r>
              <a:rPr lang="en-US" altLang="ko-KR" dirty="0"/>
              <a:t>, </a:t>
            </a:r>
            <a:r>
              <a:rPr lang="ko-KR" altLang="en-US" dirty="0"/>
              <a:t>허가된 사용자에 권한 부여</a:t>
            </a:r>
          </a:p>
          <a:p>
            <a:pPr lvl="3">
              <a:lnSpc>
                <a:spcPct val="140000"/>
              </a:lnSpc>
            </a:pPr>
            <a:r>
              <a:rPr lang="ko-KR" altLang="en-US" dirty="0"/>
              <a:t>회복 </a:t>
            </a:r>
            <a:r>
              <a:rPr lang="en-US" altLang="ko-KR" dirty="0"/>
              <a:t>: </a:t>
            </a:r>
            <a:r>
              <a:rPr lang="ko-KR" altLang="en-US" dirty="0"/>
              <a:t>장애가 발생해도 데이터 일관성 유지</a:t>
            </a:r>
          </a:p>
          <a:p>
            <a:pPr lvl="3">
              <a:lnSpc>
                <a:spcPct val="140000"/>
              </a:lnSpc>
            </a:pPr>
            <a:r>
              <a:rPr lang="ko-KR" altLang="en-US" dirty="0"/>
              <a:t>동시성 제어 </a:t>
            </a:r>
            <a:r>
              <a:rPr lang="en-US" altLang="ko-KR" dirty="0"/>
              <a:t>: </a:t>
            </a:r>
            <a:r>
              <a:rPr lang="ko-KR" altLang="en-US" dirty="0"/>
              <a:t>동시 공유 지원</a:t>
            </a:r>
          </a:p>
          <a:p>
            <a:pPr lvl="3">
              <a:lnSpc>
                <a:spcPct val="140000"/>
              </a:lnSpc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713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05 </a:t>
            </a:r>
            <a:r>
              <a:rPr lang="ko-KR" altLang="en-US" dirty="0"/>
              <a:t>데이터베이스 관리 시스템의 구성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데이터베이스 관리 시스템</a:t>
            </a:r>
          </a:p>
          <a:p>
            <a:pPr lvl="1"/>
            <a:r>
              <a:rPr lang="ko-KR" altLang="en-US" dirty="0"/>
              <a:t>데이터베이스 관리와 사용자의 데이터 처리 요구 수행</a:t>
            </a:r>
          </a:p>
          <a:p>
            <a:pPr lvl="1">
              <a:spcBef>
                <a:spcPts val="1200"/>
              </a:spcBef>
            </a:pPr>
            <a:r>
              <a:rPr lang="ko-KR" altLang="en-US" dirty="0"/>
              <a:t>주요 구성 요소</a:t>
            </a:r>
          </a:p>
          <a:p>
            <a:pPr lvl="2">
              <a:lnSpc>
                <a:spcPct val="140000"/>
              </a:lnSpc>
            </a:pPr>
            <a:r>
              <a:rPr lang="ko-KR" altLang="en-US" dirty="0"/>
              <a:t>질의 처리기</a:t>
            </a:r>
            <a:r>
              <a:rPr lang="en-US" altLang="ko-KR" dirty="0"/>
              <a:t>(query processor)</a:t>
            </a:r>
          </a:p>
          <a:p>
            <a:pPr lvl="3">
              <a:lnSpc>
                <a:spcPct val="140000"/>
              </a:lnSpc>
            </a:pPr>
            <a:r>
              <a:rPr lang="ko-KR" altLang="en-US" dirty="0"/>
              <a:t>사용자의 데이터 처리 요구를 해석하여 처리</a:t>
            </a:r>
          </a:p>
          <a:p>
            <a:pPr lvl="3">
              <a:lnSpc>
                <a:spcPct val="140000"/>
              </a:lnSpc>
            </a:pPr>
            <a:r>
              <a:rPr lang="en-US" altLang="ko-KR" dirty="0"/>
              <a:t>DDL </a:t>
            </a:r>
            <a:r>
              <a:rPr lang="ko-KR" altLang="en-US" dirty="0"/>
              <a:t>컴파일러</a:t>
            </a:r>
            <a:r>
              <a:rPr lang="en-US" altLang="ko-KR" dirty="0"/>
              <a:t>, DML </a:t>
            </a:r>
            <a:r>
              <a:rPr lang="ko-KR" altLang="en-US" dirty="0" err="1"/>
              <a:t>프리</a:t>
            </a:r>
            <a:r>
              <a:rPr lang="ko-KR" altLang="en-US" dirty="0"/>
              <a:t> 컴파일러</a:t>
            </a:r>
            <a:r>
              <a:rPr lang="en-US" altLang="ko-KR" dirty="0"/>
              <a:t>, DML </a:t>
            </a:r>
            <a:r>
              <a:rPr lang="ko-KR" altLang="en-US" dirty="0"/>
              <a:t>컴파일러</a:t>
            </a:r>
            <a:r>
              <a:rPr lang="en-US" altLang="ko-KR" dirty="0"/>
              <a:t>, </a:t>
            </a:r>
            <a:r>
              <a:rPr lang="ko-KR" altLang="en-US" dirty="0"/>
              <a:t>런타임 데이터베이스 처리기</a:t>
            </a:r>
            <a:r>
              <a:rPr lang="en-US" altLang="ko-KR" dirty="0"/>
              <a:t>, </a:t>
            </a:r>
            <a:br>
              <a:rPr lang="en-US" altLang="ko-KR" dirty="0"/>
            </a:br>
            <a:r>
              <a:rPr lang="ko-KR" altLang="en-US" dirty="0"/>
              <a:t>트랜잭션 관리자 등을 포함</a:t>
            </a:r>
          </a:p>
          <a:p>
            <a:pPr lvl="2">
              <a:lnSpc>
                <a:spcPct val="140000"/>
              </a:lnSpc>
              <a:spcBef>
                <a:spcPts val="600"/>
              </a:spcBef>
            </a:pPr>
            <a:r>
              <a:rPr lang="ko-KR" altLang="en-US" dirty="0"/>
              <a:t>저장 데이터 관리자</a:t>
            </a:r>
            <a:r>
              <a:rPr lang="en-US" altLang="ko-KR" dirty="0"/>
              <a:t>(stored data manager)</a:t>
            </a:r>
          </a:p>
          <a:p>
            <a:pPr lvl="3">
              <a:lnSpc>
                <a:spcPct val="140000"/>
              </a:lnSpc>
            </a:pPr>
            <a:r>
              <a:rPr lang="ko-KR" altLang="en-US" dirty="0"/>
              <a:t>디스크에 저장된 사용자 데이터베이스와 데이터 사전을 관리하고</a:t>
            </a:r>
          </a:p>
        </p:txBody>
      </p:sp>
    </p:spTree>
    <p:extLst>
      <p:ext uri="{BB962C8B-B14F-4D97-AF65-F5344CB8AC3E}">
        <p14:creationId xmlns:p14="http://schemas.microsoft.com/office/powerpoint/2010/main" val="17352079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05 </a:t>
            </a:r>
            <a:r>
              <a:rPr lang="ko-KR" altLang="en-US" dirty="0"/>
              <a:t>데이터베이스 관리 시스템의 구성</a:t>
            </a:r>
          </a:p>
        </p:txBody>
      </p:sp>
      <p:pic>
        <p:nvPicPr>
          <p:cNvPr id="7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171289"/>
            <a:ext cx="6525725" cy="5339229"/>
          </a:xfrm>
          <a:prstGeom prst="rect">
            <a:avLst/>
          </a:prstGeom>
        </p:spPr>
      </p:pic>
      <p:cxnSp>
        <p:nvCxnSpPr>
          <p:cNvPr id="6" name="직선 화살표 연결선 5"/>
          <p:cNvCxnSpPr/>
          <p:nvPr/>
        </p:nvCxnSpPr>
        <p:spPr>
          <a:xfrm flipH="1">
            <a:off x="4842030" y="2978950"/>
            <a:ext cx="54006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189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341461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sz="quarter" idx="11"/>
          </p:nvPr>
        </p:nvSpPr>
        <p:spPr>
          <a:xfrm>
            <a:off x="179388" y="5139190"/>
            <a:ext cx="8713787" cy="1628800"/>
          </a:xfrm>
        </p:spPr>
        <p:txBody>
          <a:bodyPr>
            <a:normAutofit fontScale="92500" lnSpcReduction="10000"/>
          </a:bodyPr>
          <a:lstStyle/>
          <a:p>
            <a:r>
              <a:rPr lang="ko-KR" altLang="en-US" dirty="0" smtClean="0"/>
              <a:t>데이터베이스</a:t>
            </a:r>
            <a:r>
              <a:rPr lang="en-US" altLang="ko-KR" dirty="0"/>
              <a:t>, </a:t>
            </a:r>
            <a:r>
              <a:rPr lang="ko-KR" altLang="en-US" dirty="0"/>
              <a:t>데이터베이스 관리 시스템</a:t>
            </a:r>
            <a:r>
              <a:rPr lang="en-US" altLang="ko-KR" dirty="0"/>
              <a:t>, </a:t>
            </a:r>
            <a:r>
              <a:rPr lang="ko-KR" altLang="en-US" dirty="0"/>
              <a:t>데이터베이스 시스템의 차이를 이해한다</a:t>
            </a:r>
            <a:r>
              <a:rPr lang="en-US" altLang="ko-KR" dirty="0"/>
              <a:t>.</a:t>
            </a:r>
          </a:p>
          <a:p>
            <a:r>
              <a:rPr lang="ko-KR" altLang="en-US" dirty="0" smtClean="0"/>
              <a:t>데이터베이스 </a:t>
            </a:r>
            <a:r>
              <a:rPr lang="ko-KR" altLang="en-US" dirty="0"/>
              <a:t>시스템의 구성 요소를 살펴본다</a:t>
            </a:r>
            <a:r>
              <a:rPr lang="en-US" altLang="ko-KR" dirty="0"/>
              <a:t>.</a:t>
            </a:r>
          </a:p>
          <a:p>
            <a:r>
              <a:rPr lang="ko-KR" altLang="en-US" dirty="0" smtClean="0"/>
              <a:t>데이터베이스 </a:t>
            </a:r>
            <a:r>
              <a:rPr lang="en-US" altLang="ko-KR" dirty="0"/>
              <a:t>3</a:t>
            </a:r>
            <a:r>
              <a:rPr lang="ko-KR" altLang="en-US" dirty="0"/>
              <a:t>단계 구조에서 데이터 독립성의 개념을 실현하는 방법을 이해한다</a:t>
            </a:r>
            <a:r>
              <a:rPr lang="en-US" altLang="ko-KR" dirty="0"/>
              <a:t>.</a:t>
            </a:r>
          </a:p>
          <a:p>
            <a:r>
              <a:rPr lang="ko-KR" altLang="en-US" dirty="0" smtClean="0"/>
              <a:t>데이터 </a:t>
            </a:r>
            <a:r>
              <a:rPr lang="ko-KR" altLang="en-US" dirty="0"/>
              <a:t>언어별 특징을 알아본다</a:t>
            </a:r>
            <a:r>
              <a:rPr lang="en-US" altLang="ko-KR" dirty="0"/>
              <a:t>.</a:t>
            </a:r>
          </a:p>
          <a:p>
            <a:r>
              <a:rPr lang="ko-KR" altLang="en-US" dirty="0" smtClean="0"/>
              <a:t>데이터베이스 </a:t>
            </a:r>
            <a:r>
              <a:rPr lang="ko-KR" altLang="en-US" dirty="0" err="1"/>
              <a:t>사용자별</a:t>
            </a:r>
            <a:r>
              <a:rPr lang="ko-KR" altLang="en-US" dirty="0"/>
              <a:t> 특징을 알아본다</a:t>
            </a:r>
            <a:r>
              <a:rPr lang="en-US" altLang="ko-KR" dirty="0"/>
              <a:t>.</a:t>
            </a:r>
          </a:p>
          <a:p>
            <a:r>
              <a:rPr lang="ko-KR" altLang="en-US" dirty="0" smtClean="0"/>
              <a:t>데이터베이스 </a:t>
            </a:r>
            <a:r>
              <a:rPr lang="ko-KR" altLang="en-US" dirty="0"/>
              <a:t>관리 시스템의 구성을 알아본다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학습목표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606" y="818710"/>
            <a:ext cx="6788739" cy="42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37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데이터베이스 </a:t>
            </a:r>
            <a:r>
              <a:rPr lang="ko-KR" altLang="en-US" dirty="0"/>
              <a:t>시스템의 정의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16505" y="1052735"/>
            <a:ext cx="8964612" cy="5543705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ko-KR" altLang="en-US" dirty="0"/>
              <a:t>데이터베이스 </a:t>
            </a:r>
            <a:r>
              <a:rPr lang="ko-KR" altLang="en-US" dirty="0" smtClean="0"/>
              <a:t>시스템</a:t>
            </a:r>
            <a:r>
              <a:rPr lang="en-US" altLang="ko-KR" dirty="0" smtClean="0"/>
              <a:t>(DBS; </a:t>
            </a:r>
            <a:r>
              <a:rPr lang="en-US" altLang="ko-KR" dirty="0" err="1" smtClean="0"/>
              <a:t>DataBase</a:t>
            </a:r>
            <a:r>
              <a:rPr lang="en-US" altLang="ko-KR" dirty="0" smtClean="0"/>
              <a:t> System)</a:t>
            </a:r>
            <a:endParaRPr lang="ko-KR" altLang="en-US" dirty="0"/>
          </a:p>
          <a:p>
            <a:pPr lvl="1">
              <a:lnSpc>
                <a:spcPct val="130000"/>
              </a:lnSpc>
            </a:pPr>
            <a:r>
              <a:rPr lang="ko-KR" altLang="en-US" dirty="0" smtClean="0"/>
              <a:t>데이터베이스에 </a:t>
            </a:r>
            <a:r>
              <a:rPr lang="ko-KR" altLang="en-US" dirty="0"/>
              <a:t>데이터를 저장하고</a:t>
            </a:r>
            <a:r>
              <a:rPr lang="en-US" altLang="ko-KR" dirty="0"/>
              <a:t>, </a:t>
            </a:r>
            <a:r>
              <a:rPr lang="ko-KR" altLang="en-US" dirty="0"/>
              <a:t>이를 관리하여 조직에 필요한 정보를 생성해주는 </a:t>
            </a:r>
            <a:r>
              <a:rPr lang="ko-KR" altLang="en-US" dirty="0" smtClean="0"/>
              <a:t>시스템</a:t>
            </a:r>
            <a:endParaRPr lang="en-US" altLang="ko-KR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199066"/>
            <a:ext cx="3181985" cy="4421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39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02 </a:t>
            </a:r>
            <a:r>
              <a:rPr lang="ko-KR" altLang="en-US" dirty="0" smtClean="0"/>
              <a:t>데이터베이스의 구조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79388" y="1052735"/>
            <a:ext cx="8964612" cy="554370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ko-KR" altLang="en-US" dirty="0" smtClean="0"/>
              <a:t>스키마와 </a:t>
            </a:r>
            <a:r>
              <a:rPr lang="ko-KR" altLang="en-US" dirty="0" err="1"/>
              <a:t>인스턴스</a:t>
            </a:r>
            <a:endParaRPr lang="ko-KR" altLang="en-US" dirty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스키마</a:t>
            </a:r>
            <a:r>
              <a:rPr lang="en-US" altLang="ko-KR" dirty="0" smtClean="0"/>
              <a:t>(schema)</a:t>
            </a:r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데이터베이스에 </a:t>
            </a:r>
            <a:r>
              <a:rPr lang="ko-KR" altLang="en-US" dirty="0"/>
              <a:t>저장되는 데이터 구조와 제약조건을 정의한 </a:t>
            </a:r>
            <a:r>
              <a:rPr lang="ko-KR" altLang="en-US" dirty="0" smtClean="0"/>
              <a:t>것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 err="1" smtClean="0"/>
              <a:t>인스턴스</a:t>
            </a:r>
            <a:r>
              <a:rPr lang="en-US" altLang="ko-KR" dirty="0" smtClean="0"/>
              <a:t>(instance)</a:t>
            </a:r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스키마에 </a:t>
            </a:r>
            <a:r>
              <a:rPr lang="ko-KR" altLang="en-US" dirty="0"/>
              <a:t>따라 데이터베이스에 실제로 저장된 </a:t>
            </a:r>
            <a:r>
              <a:rPr lang="ko-KR" altLang="en-US" dirty="0" smtClean="0"/>
              <a:t>값</a:t>
            </a:r>
            <a:endParaRPr lang="en-US" altLang="ko-KR" dirty="0"/>
          </a:p>
          <a:p>
            <a:pPr>
              <a:lnSpc>
                <a:spcPct val="150000"/>
              </a:lnSpc>
            </a:pPr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681" y="3969060"/>
            <a:ext cx="6943725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2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데이터베이스의 구조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ko-KR" altLang="en-US" dirty="0"/>
              <a:t>단계 데이터베이스 구조</a:t>
            </a:r>
          </a:p>
          <a:p>
            <a:pPr lvl="1"/>
            <a:r>
              <a:rPr lang="ko-KR" altLang="en-US" dirty="0"/>
              <a:t>미국 표준화 기관인 </a:t>
            </a:r>
            <a:r>
              <a:rPr lang="en-US" altLang="ko-KR" dirty="0"/>
              <a:t>ANSI/SPARC</a:t>
            </a:r>
            <a:r>
              <a:rPr lang="ko-KR" altLang="en-US" dirty="0"/>
              <a:t>에서 제안</a:t>
            </a:r>
          </a:p>
          <a:p>
            <a:pPr lvl="1">
              <a:spcBef>
                <a:spcPts val="1200"/>
              </a:spcBef>
            </a:pPr>
            <a:r>
              <a:rPr lang="ko-KR" altLang="en-US" dirty="0"/>
              <a:t>데이터베이스를 쉽게 이해하고 이용할 수 있도록 하나의 데이터베이스를 관점에 따라 세 단계로 나눈 것</a:t>
            </a:r>
          </a:p>
          <a:p>
            <a:pPr lvl="2"/>
            <a:r>
              <a:rPr lang="ko-KR" altLang="en-US" dirty="0"/>
              <a:t>외부 단계</a:t>
            </a:r>
            <a:r>
              <a:rPr lang="en-US" altLang="ko-KR" dirty="0"/>
              <a:t>(external level) : </a:t>
            </a:r>
            <a:r>
              <a:rPr lang="ko-KR" altLang="en-US" dirty="0"/>
              <a:t>개별 사용자 관점</a:t>
            </a:r>
          </a:p>
          <a:p>
            <a:pPr lvl="2"/>
            <a:r>
              <a:rPr lang="ko-KR" altLang="en-US" dirty="0"/>
              <a:t>개념 단계</a:t>
            </a:r>
            <a:r>
              <a:rPr lang="en-US" altLang="ko-KR" dirty="0"/>
              <a:t>(conceptual level) : </a:t>
            </a:r>
            <a:r>
              <a:rPr lang="ko-KR" altLang="en-US" dirty="0"/>
              <a:t>조직 전체의 관점</a:t>
            </a:r>
          </a:p>
          <a:p>
            <a:pPr lvl="2"/>
            <a:r>
              <a:rPr lang="ko-KR" altLang="en-US" dirty="0"/>
              <a:t>내부 단계</a:t>
            </a:r>
            <a:r>
              <a:rPr lang="en-US" altLang="ko-KR" dirty="0"/>
              <a:t>(internal level) : </a:t>
            </a:r>
            <a:r>
              <a:rPr lang="ko-KR" altLang="en-US" dirty="0"/>
              <a:t>물리적인 저장 장치의 관점</a:t>
            </a:r>
          </a:p>
          <a:p>
            <a:pPr lvl="1">
              <a:spcBef>
                <a:spcPts val="1200"/>
              </a:spcBef>
            </a:pPr>
            <a:r>
              <a:rPr lang="ko-KR" altLang="en-US" dirty="0"/>
              <a:t>각 단계별로 다른 추상화</a:t>
            </a:r>
            <a:r>
              <a:rPr lang="en-US" altLang="ko-KR" dirty="0"/>
              <a:t>(abstraction) </a:t>
            </a:r>
            <a:r>
              <a:rPr lang="ko-KR" altLang="en-US" dirty="0"/>
              <a:t>제공</a:t>
            </a:r>
          </a:p>
          <a:p>
            <a:pPr lvl="2"/>
            <a:r>
              <a:rPr lang="ko-KR" altLang="en-US" dirty="0"/>
              <a:t>내부 단계에서 외부 단계로 갈수록 추상화 레벨이 높아짐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84836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데이터베이스의 구조</a:t>
            </a: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4516" y="1052513"/>
            <a:ext cx="5243530" cy="5543550"/>
          </a:xfrm>
        </p:spPr>
      </p:pic>
    </p:spTree>
    <p:extLst>
      <p:ext uri="{BB962C8B-B14F-4D97-AF65-F5344CB8AC3E}">
        <p14:creationId xmlns:p14="http://schemas.microsoft.com/office/powerpoint/2010/main" val="273284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데이터베이스의 구조</a:t>
            </a: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176" y="1052513"/>
            <a:ext cx="5618210" cy="5543550"/>
          </a:xfrm>
        </p:spPr>
      </p:pic>
    </p:spTree>
    <p:extLst>
      <p:ext uri="{BB962C8B-B14F-4D97-AF65-F5344CB8AC3E}">
        <p14:creationId xmlns:p14="http://schemas.microsoft.com/office/powerpoint/2010/main" val="263862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02 </a:t>
            </a:r>
            <a:r>
              <a:rPr lang="ko-KR" altLang="en-US" dirty="0"/>
              <a:t>데이터베이스의 구조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ko-KR" altLang="en-US" dirty="0"/>
              <a:t>단계 데이터베이스 구조 </a:t>
            </a:r>
            <a:r>
              <a:rPr lang="en-US" altLang="ko-KR" dirty="0"/>
              <a:t>: </a:t>
            </a:r>
            <a:r>
              <a:rPr lang="ko-KR" altLang="en-US" dirty="0"/>
              <a:t>외부 단계</a:t>
            </a:r>
          </a:p>
          <a:p>
            <a:pPr lvl="1"/>
            <a:r>
              <a:rPr lang="ko-KR" altLang="en-US" dirty="0"/>
              <a:t>데이터베이스를 개별 사용자 관점에서 이해하고 표현하는 단계</a:t>
            </a:r>
          </a:p>
          <a:p>
            <a:pPr lvl="1">
              <a:spcBef>
                <a:spcPts val="1200"/>
              </a:spcBef>
            </a:pPr>
            <a:r>
              <a:rPr lang="ko-KR" altLang="en-US" dirty="0"/>
              <a:t>데이터베이스 하나에 외부 스키마가 여러 개 존재할 수 있음</a:t>
            </a:r>
          </a:p>
          <a:p>
            <a:pPr lvl="2">
              <a:lnSpc>
                <a:spcPct val="140000"/>
              </a:lnSpc>
            </a:pPr>
            <a:r>
              <a:rPr lang="ko-KR" altLang="en-US" dirty="0"/>
              <a:t>외부 스키마</a:t>
            </a:r>
            <a:r>
              <a:rPr lang="en-US" altLang="ko-KR" dirty="0"/>
              <a:t>(external schema)</a:t>
            </a:r>
          </a:p>
          <a:p>
            <a:pPr lvl="3">
              <a:lnSpc>
                <a:spcPct val="140000"/>
              </a:lnSpc>
            </a:pPr>
            <a:r>
              <a:rPr lang="ko-KR" altLang="en-US" dirty="0"/>
              <a:t>외부 단계에서 사용자에게 필요한 데이터베이스를 정의한 것</a:t>
            </a:r>
          </a:p>
          <a:p>
            <a:pPr lvl="3">
              <a:lnSpc>
                <a:spcPct val="140000"/>
              </a:lnSpc>
            </a:pPr>
            <a:r>
              <a:rPr lang="ko-KR" altLang="en-US" dirty="0"/>
              <a:t>각 사용자가 생각하는 데이터베이스의 모습</a:t>
            </a:r>
            <a:r>
              <a:rPr lang="en-US" altLang="ko-KR" dirty="0"/>
              <a:t>, </a:t>
            </a:r>
            <a:r>
              <a:rPr lang="ko-KR" altLang="en-US" dirty="0"/>
              <a:t>즉 논리적 구조로 사용자마다 다름</a:t>
            </a:r>
          </a:p>
          <a:p>
            <a:pPr lvl="3">
              <a:lnSpc>
                <a:spcPct val="140000"/>
              </a:lnSpc>
            </a:pPr>
            <a:r>
              <a:rPr lang="ko-KR" altLang="en-US" dirty="0"/>
              <a:t>서브 스키마</a:t>
            </a:r>
            <a:r>
              <a:rPr lang="en-US" altLang="ko-KR" dirty="0"/>
              <a:t>(sub schema)</a:t>
            </a:r>
            <a:r>
              <a:rPr lang="ko-KR" altLang="en-US" dirty="0"/>
              <a:t>라고도 함</a:t>
            </a:r>
          </a:p>
          <a:p>
            <a:pPr>
              <a:lnSpc>
                <a:spcPct val="140000"/>
              </a:lnSpc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8903462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EmYTdGww70zHJNcnoJ7gB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1A1Xddgf7q4KqMIT3Mszx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i5ErAOXMijwbOU1C94gQz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bCIqoHsRmSZRjUVDVwwV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fcsC8rnppnKR1ywRriHaM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0pGGgPnhBmF6y66eBGwg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S5HgR99SyH5RtON1cKhZF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iX8RTCyCD4DExAYZXe7JN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9T8gPHXoBt3RlinnsibU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ANW7ZgoGlEWnuRLGrNS8b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jVmvEBsaUXzBcSXeaEKr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sLEtvfynzB5ZayLl4ZWN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Xb16NVF9JdNqu1LuBNeaK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eSvioBSrtly40QTH3FWy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SaeCWOnbDRyNoQU6jQYUo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2XwhowXLwl7wJaABsj7wH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Vfax0EuXVIDdDLsPaj8r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SwxO8C9Nnf1B7VvSodZ9s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9nJbIjOPbbSImvBr7lBtx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Y0ZMUmRNCUd7CmQQBVcMv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hy5nBDrvgkFlUcfKbhXJ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YEBhd5S2D6YBng4C7mTwM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DsoPFN7KmU1oocNG6LMP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X90PYOOnnF2M19Soq5VSK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BLBiWEQYdFTOe9rzf4UGm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aA7ftul0JWsMpeaCqdWE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mrJcpDEHKI9Cmj7M6klC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XEE9qJ3A1uChqGXbC2ta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AXERznfiRjRIu5yfcUEaH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kOEy6jOFPmGjWlKX1nQ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dN8Ho1F7ROPKA1bGalCcV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YEBhd5S2D6YBng4C7mTwM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DsoPFN7KmU1oocNG6LMPa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X90PYOOnnF2M19Soq5VSK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SwxO8C9Nnf1B7VvSodZ9s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Y0ZMUmRNCUd7CmQQBVcMv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1958E5hvUyXmqsZauhVzj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9yI9m3D3NmCQqOZ3XljEX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Eb82nFTydcJsF5QWWL1My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G6VVYYqvPnUjUw0kFX9f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6X9Tc0oyCahkv26sHU7Im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xmbjWC53CjbfZXM4Lq6hK"/>
</p:tagLst>
</file>

<file path=ppt/theme/theme1.xml><?xml version="1.0" encoding="utf-8"?>
<a:theme xmlns:a="http://schemas.openxmlformats.org/drawingml/2006/main" name="1_유닉스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1818</TotalTime>
  <Words>954</Words>
  <Application>Microsoft Office PowerPoint</Application>
  <PresentationFormat>화면 슬라이드 쇼(4:3)</PresentationFormat>
  <Paragraphs>157</Paragraphs>
  <Slides>28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28</vt:i4>
      </vt:variant>
    </vt:vector>
  </HeadingPairs>
  <TitlesOfParts>
    <vt:vector size="37" baseType="lpstr">
      <vt:lpstr>HY견고딕</vt:lpstr>
      <vt:lpstr>HY견명조</vt:lpstr>
      <vt:lpstr>HY헤드라인M</vt:lpstr>
      <vt:lpstr>맑은 고딕</vt:lpstr>
      <vt:lpstr>Arial</vt:lpstr>
      <vt:lpstr>Times New Roman</vt:lpstr>
      <vt:lpstr>Verdana</vt:lpstr>
      <vt:lpstr>Wingdings</vt:lpstr>
      <vt:lpstr>1_유닉스</vt:lpstr>
      <vt:lpstr>PowerPoint 프레젠테이션</vt:lpstr>
      <vt:lpstr>PowerPoint 프레젠테이션</vt:lpstr>
      <vt:lpstr>학습목표</vt:lpstr>
      <vt:lpstr>01 데이터베이스 시스템의 정의</vt:lpstr>
      <vt:lpstr>02 데이터베이스의 구조</vt:lpstr>
      <vt:lpstr>02 데이터베이스의 구조</vt:lpstr>
      <vt:lpstr>02 데이터베이스의 구조</vt:lpstr>
      <vt:lpstr>02 데이터베이스의 구조</vt:lpstr>
      <vt:lpstr>02 데이터베이스의 구조</vt:lpstr>
      <vt:lpstr>02 데이터베이스의 구조</vt:lpstr>
      <vt:lpstr>02 데이터베이스의 구조</vt:lpstr>
      <vt:lpstr>02 데이터베이스의 구조</vt:lpstr>
      <vt:lpstr>02 데이터베이스의 구조</vt:lpstr>
      <vt:lpstr>02 데이터베이스의 구조</vt:lpstr>
      <vt:lpstr>02 데이터베이스의 구조</vt:lpstr>
      <vt:lpstr>02 데이터베이스의 구조</vt:lpstr>
      <vt:lpstr>02 데이터베이스의 구조</vt:lpstr>
      <vt:lpstr>03 데이터베이스 사용자</vt:lpstr>
      <vt:lpstr>03 데이터베이스 사용자</vt:lpstr>
      <vt:lpstr>03 데이터베이스 사용자</vt:lpstr>
      <vt:lpstr>03 데이터베이스 사용자</vt:lpstr>
      <vt:lpstr>04 데이터 언어</vt:lpstr>
      <vt:lpstr>04 데이터 언어</vt:lpstr>
      <vt:lpstr>04 데이터 언어</vt:lpstr>
      <vt:lpstr>04 데이터 언어</vt:lpstr>
      <vt:lpstr>05 데이터베이스 관리 시스템의 구성</vt:lpstr>
      <vt:lpstr>05 데이터베이스 관리 시스템의 구성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1장. 유닉스 개요 및 기본 사용법</dc:title>
  <dc:creator>윤소정</dc:creator>
  <cp:lastModifiedBy>amiga</cp:lastModifiedBy>
  <cp:revision>166</cp:revision>
  <dcterms:created xsi:type="dcterms:W3CDTF">2012-07-23T02:34:37Z</dcterms:created>
  <dcterms:modified xsi:type="dcterms:W3CDTF">2013-07-17T05:37:26Z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Google.Documents.Tracking">
    <vt:lpwstr>true</vt:lpwstr>
  </property>
  <property fmtid="{D5CDD505-2E9C-101B-9397-08002B2CF9AE}" pid="3" name="Google.Documents.DocumentId">
    <vt:lpwstr>1NCUCeAsLTdgs0g0NVq39g0UxrcrxPknXzBwH4Bd9mpo</vt:lpwstr>
  </property>
  <property fmtid="{D5CDD505-2E9C-101B-9397-08002B2CF9AE}" pid="4" name="Google.Documents.RevisionId">
    <vt:lpwstr>16204708356322461875</vt:lpwstr>
  </property>
  <property fmtid="{D5CDD505-2E9C-101B-9397-08002B2CF9AE}" pid="5" name="Google.Documents.PreviousRevisionId">
    <vt:lpwstr>06215226093729447614</vt:lpwstr>
  </property>
  <property fmtid="{D5CDD505-2E9C-101B-9397-08002B2CF9AE}" pid="6" name="Google.Documents.PluginVersion">
    <vt:lpwstr>2.0.2662.553</vt:lpwstr>
  </property>
  <property fmtid="{D5CDD505-2E9C-101B-9397-08002B2CF9AE}" pid="7" name="Google.Documents.MergeIncapabilityFlags">
    <vt:i4>0</vt:i4>
  </property>
</Properties>
</file>