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49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tags/tag47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29"/>
  </p:notesMasterIdLst>
  <p:sldIdLst>
    <p:sldId id="477" r:id="rId2"/>
    <p:sldId id="434" r:id="rId3"/>
    <p:sldId id="443" r:id="rId4"/>
    <p:sldId id="495" r:id="rId5"/>
    <p:sldId id="496" r:id="rId6"/>
    <p:sldId id="478" r:id="rId7"/>
    <p:sldId id="494" r:id="rId8"/>
    <p:sldId id="479" r:id="rId9"/>
    <p:sldId id="498" r:id="rId10"/>
    <p:sldId id="497" r:id="rId11"/>
    <p:sldId id="480" r:id="rId12"/>
    <p:sldId id="499" r:id="rId13"/>
    <p:sldId id="500" r:id="rId14"/>
    <p:sldId id="502" r:id="rId15"/>
    <p:sldId id="501" r:id="rId16"/>
    <p:sldId id="503" r:id="rId17"/>
    <p:sldId id="504" r:id="rId18"/>
    <p:sldId id="505" r:id="rId19"/>
    <p:sldId id="488" r:id="rId20"/>
    <p:sldId id="506" r:id="rId21"/>
    <p:sldId id="507" r:id="rId22"/>
    <p:sldId id="481" r:id="rId23"/>
    <p:sldId id="508" r:id="rId24"/>
    <p:sldId id="490" r:id="rId25"/>
    <p:sldId id="509" r:id="rId26"/>
    <p:sldId id="493" r:id="rId27"/>
    <p:sldId id="452" r:id="rId2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66CCFF"/>
    <a:srgbClr val="401254"/>
    <a:srgbClr val="210E30"/>
    <a:srgbClr val="653F35"/>
    <a:srgbClr val="4F784C"/>
    <a:srgbClr val="FFFF99"/>
    <a:srgbClr val="9933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86" autoAdjust="0"/>
    <p:restoredTop sz="94660"/>
  </p:normalViewPr>
  <p:slideViewPr>
    <p:cSldViewPr>
      <p:cViewPr varScale="1">
        <p:scale>
          <a:sx n="108" d="100"/>
          <a:sy n="108" d="100"/>
        </p:scale>
        <p:origin x="-108" y="-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762" y="54"/>
      </p:cViewPr>
      <p:guideLst/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3899-2E4F-4D3A-8D29-BF4BDDE21DE2}" type="datetimeFigureOut">
              <a:rPr lang="ko-KR" altLang="en-US" smtClean="0"/>
              <a:pPr/>
              <a:t>2013-08-28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363BF-43B7-4F43-ABD0-D052F59FCD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4848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2" Type="http://schemas.openxmlformats.org/officeDocument/2006/relationships/tags" Target="../tags/tag12.xml"/><Relationship Id="rId16" Type="http://schemas.openxmlformats.org/officeDocument/2006/relationships/image" Target="../media/image3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image" Target="../media/image2.jpeg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de-DE" altLang="ko-KR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lang="ko-KR" altLang="en-US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lang="de-DE" altLang="ko-KR" sz="1200" dirty="0" smtClean="0">
              <a:solidFill>
                <a:prstClr val="black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>
              <a:defRPr/>
            </a:pPr>
            <a:endParaRPr lang="en-US" altLang="ko-KR" sz="1000" dirty="0">
              <a:solidFill>
                <a:srgbClr val="222222"/>
              </a:solidFill>
            </a:endParaRPr>
          </a:p>
          <a:p>
            <a:pPr>
              <a:defRPr/>
            </a:pPr>
            <a:r>
              <a:rPr lang="en-US" altLang="ko-KR" sz="1400" b="1" dirty="0">
                <a:solidFill>
                  <a:srgbClr val="FF0000"/>
                </a:solidFill>
              </a:rPr>
              <a:t>[</a:t>
            </a:r>
            <a:r>
              <a:rPr lang="ko-KR" altLang="en-US" sz="1400" b="1" dirty="0">
                <a:solidFill>
                  <a:srgbClr val="FF0000"/>
                </a:solidFill>
              </a:rPr>
              <a:t>강의교안 이용 안내</a:t>
            </a:r>
            <a:r>
              <a:rPr lang="en-US" altLang="ko-KR" sz="1400" b="1" dirty="0">
                <a:solidFill>
                  <a:srgbClr val="FF0000"/>
                </a:solidFill>
              </a:rPr>
              <a:t>]</a:t>
            </a:r>
          </a:p>
          <a:p>
            <a:pPr>
              <a:defRPr/>
            </a:pPr>
            <a:endParaRPr lang="en-US" altLang="ko-KR" sz="1000" dirty="0">
              <a:solidFill>
                <a:prstClr val="black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dirty="0">
                <a:solidFill>
                  <a:prstClr val="black"/>
                </a:solidFill>
              </a:rPr>
              <a:t>본 강의교안의 저작권은 </a:t>
            </a:r>
            <a:r>
              <a:rPr lang="ko-KR" altLang="en-US" sz="1000" dirty="0" err="1" smtClean="0">
                <a:solidFill>
                  <a:prstClr val="black"/>
                </a:solidFill>
              </a:rPr>
              <a:t>한빛아카데미</a:t>
            </a:r>
            <a:r>
              <a:rPr lang="ko-KR" altLang="en-US" sz="1000" dirty="0" smtClean="0">
                <a:solidFill>
                  <a:prstClr val="black"/>
                </a:solidFill>
              </a:rPr>
              <a:t>㈜</a:t>
            </a:r>
            <a:r>
              <a:rPr lang="ko-KR" altLang="en-US" sz="1000" dirty="0">
                <a:solidFill>
                  <a:prstClr val="black"/>
                </a:solidFill>
              </a:rPr>
              <a:t>에 있습니다</a:t>
            </a:r>
            <a:r>
              <a:rPr lang="en-US" altLang="ko-KR" sz="1000" dirty="0">
                <a:solidFill>
                  <a:prstClr val="black"/>
                </a:solidFill>
              </a:rPr>
              <a:t>.</a:t>
            </a:r>
            <a:r>
              <a:rPr lang="ko-KR" altLang="en-US" sz="1000" dirty="0">
                <a:solidFill>
                  <a:srgbClr val="222222"/>
                </a:solidFill>
              </a:rPr>
              <a:t> </a:t>
            </a:r>
            <a:endParaRPr lang="en-US" altLang="ko-KR" sz="1000" dirty="0">
              <a:solidFill>
                <a:srgbClr val="222222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u="sng" dirty="0">
                <a:solidFill>
                  <a:srgbClr val="222222"/>
                </a:solidFill>
              </a:rPr>
              <a:t>이 자료를 무단으로 전제하거나 배포할 경우 저작권법 </a:t>
            </a:r>
            <a:r>
              <a:rPr lang="en-US" altLang="ko-KR" sz="1000" u="sng" dirty="0">
                <a:solidFill>
                  <a:srgbClr val="222222"/>
                </a:solidFill>
              </a:rPr>
              <a:t>136</a:t>
            </a:r>
            <a:r>
              <a:rPr lang="ko-KR" altLang="en-US" sz="1000" u="sng" dirty="0">
                <a:solidFill>
                  <a:srgbClr val="222222"/>
                </a:solidFill>
              </a:rPr>
              <a:t>조에 의거하여 최고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>
                <a:solidFill>
                  <a:srgbClr val="222222"/>
                </a:solidFill>
              </a:rPr>
              <a:t>년 이하의 </a:t>
            </a:r>
            <a:r>
              <a:rPr lang="ko-KR" altLang="en-US" sz="1000" u="sng" dirty="0" smtClean="0">
                <a:solidFill>
                  <a:srgbClr val="222222"/>
                </a:solidFill>
              </a:rPr>
              <a:t>징역</a:t>
            </a:r>
            <a:r>
              <a:rPr lang="en-US" altLang="ko-KR" sz="1000" u="sng" dirty="0" smtClean="0">
                <a:solidFill>
                  <a:srgbClr val="222222"/>
                </a:solidFill>
              </a:rPr>
              <a:t> </a:t>
            </a:r>
            <a:r>
              <a:rPr lang="ko-KR" altLang="en-US" sz="1000" u="sng" dirty="0">
                <a:solidFill>
                  <a:srgbClr val="222222"/>
                </a:solidFill>
              </a:rPr>
              <a:t>또는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 err="1">
                <a:solidFill>
                  <a:srgbClr val="222222"/>
                </a:solidFill>
              </a:rPr>
              <a:t>천만원</a:t>
            </a:r>
            <a:r>
              <a:rPr lang="ko-KR" altLang="en-US" sz="1000" u="sng" dirty="0">
                <a:solidFill>
                  <a:srgbClr val="222222"/>
                </a:solidFill>
              </a:rPr>
              <a:t> 이하의 벌금에 처할 수 있고 이를 병과</a:t>
            </a:r>
            <a:r>
              <a:rPr lang="en-US" altLang="ko-KR" sz="1000" u="sng" dirty="0">
                <a:solidFill>
                  <a:srgbClr val="222222"/>
                </a:solidFill>
              </a:rPr>
              <a:t>(</a:t>
            </a:r>
            <a:r>
              <a:rPr lang="ko-KR" altLang="en-US" sz="1000" u="sng" dirty="0">
                <a:solidFill>
                  <a:srgbClr val="222222"/>
                </a:solidFill>
              </a:rPr>
              <a:t>倂科</a:t>
            </a:r>
            <a:r>
              <a:rPr lang="en-US" altLang="ko-KR" sz="1000" u="sng" dirty="0">
                <a:solidFill>
                  <a:srgbClr val="222222"/>
                </a:solidFill>
              </a:rPr>
              <a:t>)</a:t>
            </a:r>
            <a:r>
              <a:rPr lang="ko-KR" altLang="en-US" sz="1000" u="sng" dirty="0">
                <a:solidFill>
                  <a:srgbClr val="222222"/>
                </a:solidFill>
              </a:rPr>
              <a:t>할 수도 있습니다</a:t>
            </a:r>
            <a:r>
              <a:rPr lang="en-US" altLang="ko-KR" sz="1000" u="sng" dirty="0">
                <a:solidFill>
                  <a:srgbClr val="222222"/>
                </a:solidFill>
              </a:rPr>
              <a:t>.</a:t>
            </a:r>
          </a:p>
          <a:p>
            <a:pPr>
              <a:lnSpc>
                <a:spcPct val="120000"/>
              </a:lnSpc>
              <a:defRPr/>
            </a:pPr>
            <a:endParaRPr lang="ko-KR" alt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32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학습목표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1"/>
            </p:custDataLst>
          </p:nvPr>
        </p:nvSpPr>
        <p:spPr>
          <a:xfrm>
            <a:off x="179388" y="5229200"/>
            <a:ext cx="8713787" cy="1367239"/>
          </a:xfrm>
        </p:spPr>
        <p:txBody>
          <a:bodyPr>
            <a:normAutofit/>
          </a:bodyPr>
          <a:lstStyle>
            <a:lvl1pPr marL="449263" indent="-177800">
              <a:lnSpc>
                <a:spcPct val="120000"/>
              </a:lnSpc>
              <a:buClr>
                <a:schemeClr val="tx1">
                  <a:lumMod val="50000"/>
                  <a:lumOff val="50000"/>
                </a:schemeClr>
              </a:buClr>
              <a:buSzPct val="80000"/>
              <a:buFont typeface="Arial" panose="020B0604020202020204" pitchFamily="34" charset="0"/>
              <a:buChar char="►"/>
              <a:defRPr sz="1400" b="1" baseline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2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866523" y="152712"/>
            <a:ext cx="8025957" cy="596671"/>
          </a:xfrm>
        </p:spPr>
        <p:txBody>
          <a:bodyPr>
            <a:normAutofit/>
          </a:bodyPr>
          <a:lstStyle>
            <a:lvl1pPr>
              <a:defRPr sz="3000" spc="-15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559701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7" name="Group 169"/>
          <p:cNvGrpSpPr>
            <a:grpSpLocks/>
          </p:cNvGrpSpPr>
          <p:nvPr userDrawn="1">
            <p:custDataLst>
              <p:tags r:id="rId2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28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32" name="그림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35" name="Rectangle 2"/>
          <p:cNvSpPr>
            <a:spLocks noGrp="1" noChangeArrowheads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609600" y="5791200"/>
            <a:ext cx="7924800" cy="685800"/>
          </a:xfrm>
          <a:prstGeom prst="rect">
            <a:avLst/>
          </a:prstGeom>
        </p:spPr>
        <p:txBody>
          <a:bodyPr/>
          <a:lstStyle>
            <a:lvl1pPr algn="ctr">
              <a:defRPr sz="4400" b="0" i="0" baseline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pPr lvl="0"/>
            <a:r>
              <a:rPr lang="ko-KR" altLang="en-US" noProof="0" dirty="0" err="1" smtClean="0"/>
              <a:t>장제목</a:t>
            </a:r>
            <a:endParaRPr lang="en-US" altLang="ko-KR" noProof="0" dirty="0" smtClean="0"/>
          </a:p>
        </p:txBody>
      </p:sp>
      <p:sp>
        <p:nvSpPr>
          <p:cNvPr id="37" name="모서리가 둥근 직사각형 36"/>
          <p:cNvSpPr/>
          <p:nvPr userDrawn="1">
            <p:custDataLst>
              <p:tags r:id="rId5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38" name="그림 29" descr="쿡북로고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634" y="159730"/>
            <a:ext cx="10795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모서리가 둥근 직사각형 38"/>
          <p:cNvSpPr/>
          <p:nvPr userDrawn="1">
            <p:custDataLst>
              <p:tags r:id="rId7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41" name="Group 169"/>
          <p:cNvGrpSpPr>
            <a:grpSpLocks/>
          </p:cNvGrpSpPr>
          <p:nvPr userDrawn="1">
            <p:custDataLst>
              <p:tags r:id="rId8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42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7" name="Freeform 170"/>
          <p:cNvSpPr>
            <a:spLocks/>
          </p:cNvSpPr>
          <p:nvPr userDrawn="1">
            <p:custDataLst>
              <p:tags r:id="rId9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8" name="Freeform 171"/>
          <p:cNvSpPr>
            <a:spLocks/>
          </p:cNvSpPr>
          <p:nvPr userDrawn="1">
            <p:custDataLst>
              <p:tags r:id="rId10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9" name="Freeform 170"/>
          <p:cNvSpPr>
            <a:spLocks/>
          </p:cNvSpPr>
          <p:nvPr userDrawn="1">
            <p:custDataLst>
              <p:tags r:id="rId11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0" name="Freeform 171"/>
          <p:cNvSpPr>
            <a:spLocks/>
          </p:cNvSpPr>
          <p:nvPr userDrawn="1">
            <p:custDataLst>
              <p:tags r:id="rId12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2745288" y="809902"/>
            <a:ext cx="3852000" cy="481500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="" xmlns:p14="http://schemas.microsoft.com/office/powerpoint/2010/main" val="2796128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목차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611561" y="1104891"/>
            <a:ext cx="7920880" cy="5420453"/>
          </a:xfrm>
          <a:prstGeom prst="roundRect">
            <a:avLst>
              <a:gd name="adj" fmla="val 412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2600" b="1" baseline="0"/>
            </a:lvl1pPr>
            <a:lvl2pPr marL="627063" indent="-269875">
              <a:buClr>
                <a:srgbClr val="4F784C"/>
              </a:buClr>
              <a:buFont typeface="Wingdings" pitchFamily="2" charset="2"/>
              <a:buChar char="ü"/>
              <a:defRPr sz="2200" baseline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</p:txBody>
      </p:sp>
    </p:spTree>
    <p:extLst>
      <p:ext uri="{BB962C8B-B14F-4D97-AF65-F5344CB8AC3E}">
        <p14:creationId xmlns="" xmlns:p14="http://schemas.microsoft.com/office/powerpoint/2010/main" val="1784858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본문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79388" y="1052735"/>
            <a:ext cx="8713787" cy="5543705"/>
          </a:xfrm>
        </p:spPr>
        <p:txBody>
          <a:bodyPr>
            <a:normAutofit/>
          </a:bodyPr>
          <a:lstStyle>
            <a:lvl1pPr>
              <a:spcAft>
                <a:spcPts val="300"/>
              </a:spcAft>
              <a:defRPr sz="2400" b="1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3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lnSpc>
                <a:spcPct val="130000"/>
              </a:lnSpc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indent="-182563">
              <a:lnSpc>
                <a:spcPct val="120000"/>
              </a:lnSpc>
              <a:buSzPct val="80000"/>
              <a:buFont typeface="Arial" panose="020B0604020202020204" pitchFamily="34" charset="0"/>
              <a:buChar char="‒"/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Line 10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2449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507183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>
            <a:lvl1pPr>
              <a:defRPr b="1" i="1"/>
            </a:lvl1pPr>
          </a:lstStyle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9" name="AutoShap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AutoShape 3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5"/>
          <p:cNvSpPr>
            <a:spLocks noChangeShapeType="1"/>
          </p:cNvSpPr>
          <p:nvPr userDrawn="1">
            <p:custDataLst>
              <p:tags r:id="rId5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735263" y="3048000"/>
            <a:ext cx="3657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ko-KR" sz="4400" b="1" dirty="0" smtClean="0">
                <a:solidFill>
                  <a:srgbClr val="9BBB59">
                    <a:lumMod val="60000"/>
                    <a:lumOff val="40000"/>
                  </a:srgbClr>
                </a:solidFill>
                <a:latin typeface="HY견명조" pitchFamily="18" charset="-127"/>
                <a:ea typeface="HY견명조" pitchFamily="18" charset="-127"/>
              </a:rPr>
              <a:t>Thank You</a:t>
            </a:r>
            <a:endParaRPr lang="en-US" altLang="ko-KR" sz="4400" b="1" dirty="0">
              <a:solidFill>
                <a:srgbClr val="9BBB59">
                  <a:lumMod val="60000"/>
                  <a:lumOff val="40000"/>
                </a:srgbClr>
              </a:solidFill>
              <a:latin typeface="HY견명조" pitchFamily="18" charset="-127"/>
              <a:ea typeface="HY견명조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864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장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35834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de-DE" altLang="ko-KR" sz="1800" dirty="0" smtClean="0"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kumimoji="0" lang="ko-KR" altLang="en-US" sz="1800" dirty="0" smtClean="0"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kumimoji="0" lang="de-DE" altLang="ko-KR" sz="12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[</a:t>
            </a:r>
            <a:r>
              <a:rPr kumimoji="0" lang="ko-KR" altLang="en-US" sz="1400" b="1" dirty="0">
                <a:solidFill>
                  <a:srgbClr val="FF0000"/>
                </a:solidFill>
                <a:ea typeface="맑은 고딕" pitchFamily="50" charset="-127"/>
              </a:rPr>
              <a:t>강의교안 이용 안내</a:t>
            </a: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dirty="0">
                <a:ea typeface="맑은 고딕" pitchFamily="50" charset="-127"/>
              </a:rPr>
              <a:t>본 강의교안의 저작권은 </a:t>
            </a:r>
            <a:r>
              <a:rPr kumimoji="0" lang="ko-KR" altLang="en-US" sz="1000" dirty="0" err="1" smtClean="0">
                <a:ea typeface="맑은 고딕" pitchFamily="50" charset="-127"/>
              </a:rPr>
              <a:t>한빛아카데미</a:t>
            </a:r>
            <a:r>
              <a:rPr kumimoji="0" lang="ko-KR" altLang="en-US" sz="1000" dirty="0" smtClean="0">
                <a:ea typeface="맑은 고딕" pitchFamily="50" charset="-127"/>
              </a:rPr>
              <a:t>㈜</a:t>
            </a:r>
            <a:r>
              <a:rPr kumimoji="0" lang="ko-KR" altLang="en-US" sz="1000" dirty="0">
                <a:ea typeface="맑은 고딕" pitchFamily="50" charset="-127"/>
              </a:rPr>
              <a:t>에 있습니다</a:t>
            </a:r>
            <a:r>
              <a:rPr kumimoji="0" lang="en-US" altLang="ko-KR" sz="1000" dirty="0">
                <a:ea typeface="맑은 고딕" pitchFamily="50" charset="-127"/>
              </a:rPr>
              <a:t>.</a:t>
            </a:r>
            <a:r>
              <a:rPr kumimoji="0" lang="ko-KR" altLang="en-US" sz="1000" dirty="0">
                <a:solidFill>
                  <a:srgbClr val="222222"/>
                </a:solidFill>
                <a:ea typeface="맑은 고딕" pitchFamily="50" charset="-127"/>
              </a:rPr>
              <a:t> </a:t>
            </a: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이 자료를 무단으로 전제하거나 배포할 경우 저작권법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136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조에 의거하여 최고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년 이하의 </a:t>
            </a:r>
            <a:r>
              <a:rPr kumimoji="0" lang="ko-KR" altLang="en-US" sz="1000" u="sng" dirty="0" smtClean="0">
                <a:solidFill>
                  <a:srgbClr val="222222"/>
                </a:solidFill>
                <a:ea typeface="맑은 고딕" pitchFamily="50" charset="-127"/>
              </a:rPr>
              <a:t>징역</a:t>
            </a:r>
            <a:r>
              <a:rPr kumimoji="0" lang="en-US" altLang="ko-KR" sz="1000" u="sng" dirty="0" smtClean="0">
                <a:solidFill>
                  <a:srgbClr val="222222"/>
                </a:solidFill>
                <a:ea typeface="맑은 고딕" pitchFamily="50" charset="-127"/>
              </a:rPr>
              <a:t> 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또는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 err="1">
                <a:solidFill>
                  <a:srgbClr val="222222"/>
                </a:solidFill>
                <a:ea typeface="맑은 고딕" pitchFamily="50" charset="-127"/>
              </a:rPr>
              <a:t>천만원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 이하의 벌금에 처할 수 있고 이를 병과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(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倂科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)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할 수도 있습니다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000" dirty="0">
              <a:ea typeface="맑은 고딕" pitchFamily="50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79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latin typeface="Verdana"/>
              </a:rPr>
              <a:pPr latinLnBrk="0"/>
              <a:t>‹#›</a:t>
            </a:fld>
            <a:endParaRPr lang="en-US" altLang="ko-KR" kern="0" dirty="0"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0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20" Type="http://schemas.openxmlformats.org/officeDocument/2006/relationships/tags" Target="../tags/tag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그림 77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" name="Group 169"/>
          <p:cNvGrpSpPr>
            <a:grpSpLocks/>
          </p:cNvGrpSpPr>
          <p:nvPr>
            <p:custDataLst>
              <p:tags r:id="rId13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51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56" name="Freeform 170"/>
          <p:cNvSpPr>
            <a:spLocks/>
          </p:cNvSpPr>
          <p:nvPr>
            <p:custDataLst>
              <p:tags r:id="rId15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7" name="Freeform 171"/>
          <p:cNvSpPr>
            <a:spLocks/>
          </p:cNvSpPr>
          <p:nvPr>
            <p:custDataLst>
              <p:tags r:id="rId16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61" name="텍스트 개체 틀 60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182728" y="980727"/>
            <a:ext cx="8713622" cy="5600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마스터 텍스트 스타일을 편집합니다</a:t>
            </a:r>
          </a:p>
          <a:p>
            <a:pPr marL="539750" marR="0" lvl="1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ko-KR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둘째 수준</a:t>
            </a:r>
          </a:p>
          <a:p>
            <a:pPr marL="714375" marR="0" lvl="2" indent="-174625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셋째 수준</a:t>
            </a:r>
          </a:p>
          <a:p>
            <a:pPr marL="896938" marR="0" lvl="3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넷째 수준</a:t>
            </a:r>
          </a:p>
          <a:p>
            <a:pPr marL="1166813" marR="0" lvl="4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/>
            </a:pPr>
            <a:r>
              <a:rPr kumimoji="0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다섯째 수준</a:t>
            </a:r>
            <a:endParaRPr kumimoji="0" lang="en-US" altLang="ko-KR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제목 개체 틀 65"/>
          <p:cNvSpPr>
            <a:spLocks noGrp="1"/>
          </p:cNvSpPr>
          <p:nvPr>
            <p:ph type="title"/>
            <p:custDataLst>
              <p:tags r:id="rId18"/>
            </p:custDataLst>
          </p:nvPr>
        </p:nvSpPr>
        <p:spPr>
          <a:xfrm>
            <a:off x="875982" y="158476"/>
            <a:ext cx="7656458" cy="678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grpSp>
        <p:nvGrpSpPr>
          <p:cNvPr id="14" name="Group 169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15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9" name="Freeform 170"/>
          <p:cNvSpPr>
            <a:spLocks/>
          </p:cNvSpPr>
          <p:nvPr>
            <p:custDataLst>
              <p:tags r:id="rId20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20" name="Freeform 171"/>
          <p:cNvSpPr>
            <a:spLocks/>
          </p:cNvSpPr>
          <p:nvPr>
            <p:custDataLst>
              <p:tags r:id="rId21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561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83" r:id="rId8"/>
    <p:sldLayoutId id="2147483682" r:id="rId9"/>
    <p:sldLayoutId id="2147483695" r:id="rId10"/>
  </p:sldLayoutIdLst>
  <p:txStyles>
    <p:titleStyle>
      <a:lvl1pPr algn="l" defTabSz="914400" rtl="0" eaLnBrk="1" latinLnBrk="1" hangingPunct="1">
        <a:spcBef>
          <a:spcPct val="0"/>
        </a:spcBef>
        <a:buNone/>
        <a:defRPr lang="ko-KR" altLang="en-US" sz="3200" b="1" kern="1200" spc="-150" dirty="0">
          <a:solidFill>
            <a:srgbClr val="4F784C"/>
          </a:solidFill>
          <a:latin typeface="+mj-ea"/>
          <a:ea typeface="+mj-ea"/>
          <a:cs typeface="+mj-cs"/>
        </a:defRPr>
      </a:lvl1pPr>
    </p:titleStyle>
    <p:bodyStyle>
      <a:lvl1pPr marL="342900" marR="0" indent="-342900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C4A2D2"/>
        </a:buClr>
        <a:buSzTx/>
        <a:buFont typeface="Wingdings" pitchFamily="2" charset="2"/>
        <a:buChar char="v"/>
        <a:tabLst/>
        <a:defRPr sz="23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39750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9BBD98"/>
        </a:buClr>
        <a:buSzTx/>
        <a:buFont typeface="Wingdings" pitchFamily="2" charset="2"/>
        <a:buChar char="§"/>
        <a:tabLst/>
        <a:defRPr sz="2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714375" marR="0" indent="-174625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4F784C"/>
        </a:buClr>
        <a:buSzTx/>
        <a:buFontTx/>
        <a:buChar char="•"/>
        <a:tabLst/>
        <a:defRPr sz="20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96938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tabLst/>
        <a:defRPr sz="18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66813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tabLst>
          <a:tab pos="1166813" algn="l"/>
        </a:tabLst>
        <a:defRPr sz="16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63700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관계 데이터 모델의 개념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03102" cy="5543705"/>
          </a:xfrm>
        </p:spPr>
        <p:txBody>
          <a:bodyPr/>
          <a:lstStyle/>
          <a:p>
            <a:r>
              <a:rPr lang="ko-KR" altLang="en-US" smtClean="0"/>
              <a:t>데이터베이스의 </a:t>
            </a:r>
            <a:r>
              <a:rPr lang="ko-KR" altLang="en-US" dirty="0" smtClean="0"/>
              <a:t>구성</a:t>
            </a:r>
            <a:endParaRPr lang="en-US" altLang="ko-KR" dirty="0" smtClean="0"/>
          </a:p>
          <a:p>
            <a:pPr lvl="1"/>
            <a:r>
              <a:rPr lang="ko-KR" altLang="en-US" smtClean="0"/>
              <a:t>데이터베이스 스키마</a:t>
            </a:r>
            <a:r>
              <a:rPr lang="en-US" altLang="ko-KR" smtClean="0"/>
              <a:t>(database schema)</a:t>
            </a:r>
          </a:p>
          <a:p>
            <a:pPr lvl="2"/>
            <a:r>
              <a:rPr lang="ko-KR" altLang="en-US" smtClean="0"/>
              <a:t>데이터베이스의 전체 구조</a:t>
            </a:r>
            <a:endParaRPr lang="en-US" altLang="ko-KR" smtClean="0"/>
          </a:p>
          <a:p>
            <a:pPr lvl="2"/>
            <a:r>
              <a:rPr lang="ko-KR" altLang="en-US" smtClean="0"/>
              <a:t>데이터베이스를 </a:t>
            </a:r>
            <a:r>
              <a:rPr lang="ko-KR" altLang="en-US"/>
              <a:t>구성하는 </a:t>
            </a:r>
            <a:r>
              <a:rPr lang="ko-KR" altLang="en-US" smtClean="0"/>
              <a:t>릴레이션 </a:t>
            </a:r>
            <a:r>
              <a:rPr lang="ko-KR" altLang="en-US" dirty="0"/>
              <a:t>스키마의 모음</a:t>
            </a:r>
          </a:p>
          <a:p>
            <a:pPr lvl="1"/>
            <a:r>
              <a:rPr lang="ko-KR" altLang="en-US" smtClean="0"/>
              <a:t>데이터베이스 인스턴스</a:t>
            </a:r>
            <a:r>
              <a:rPr lang="en-US" altLang="ko-KR" smtClean="0"/>
              <a:t>(database instance)</a:t>
            </a:r>
          </a:p>
          <a:p>
            <a:pPr lvl="2"/>
            <a:r>
              <a:rPr lang="ko-KR" altLang="en-US" smtClean="0"/>
              <a:t>데이터베이스를 </a:t>
            </a:r>
            <a:r>
              <a:rPr lang="ko-KR" altLang="en-US" dirty="0"/>
              <a:t>구성하는 </a:t>
            </a:r>
            <a:r>
              <a:rPr lang="ko-KR" altLang="en-US" dirty="0" err="1"/>
              <a:t>릴레이션</a:t>
            </a:r>
            <a:r>
              <a:rPr lang="ko-KR" altLang="en-US" dirty="0"/>
              <a:t> </a:t>
            </a:r>
            <a:r>
              <a:rPr lang="ko-KR" altLang="en-US" dirty="0" err="1"/>
              <a:t>인스턴스의</a:t>
            </a:r>
            <a:r>
              <a:rPr lang="ko-KR" altLang="en-US" dirty="0"/>
              <a:t> 모음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97" y="3955267"/>
            <a:ext cx="7617228" cy="26690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40532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관계 데이터 모델의 개념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03102" cy="5543705"/>
          </a:xfrm>
        </p:spPr>
        <p:txBody>
          <a:bodyPr/>
          <a:lstStyle/>
          <a:p>
            <a:r>
              <a:rPr lang="ko-KR" altLang="en-US" dirty="0" err="1"/>
              <a:t>릴레이션의</a:t>
            </a:r>
            <a:r>
              <a:rPr lang="ko-KR" altLang="en-US" dirty="0"/>
              <a:t> </a:t>
            </a:r>
            <a:r>
              <a:rPr lang="ko-KR" altLang="en-US" dirty="0" smtClean="0"/>
              <a:t>특성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err="1" smtClean="0"/>
              <a:t>투플의</a:t>
            </a:r>
            <a:r>
              <a:rPr lang="ko-KR" altLang="en-US" smtClean="0"/>
              <a:t> 유일성</a:t>
            </a:r>
            <a:endParaRPr lang="en-US" altLang="ko-KR" smtClean="0"/>
          </a:p>
          <a:p>
            <a:pPr lvl="3">
              <a:lnSpc>
                <a:spcPct val="150000"/>
              </a:lnSpc>
            </a:pPr>
            <a:r>
              <a:rPr lang="ko-KR" altLang="en-US" smtClean="0"/>
              <a:t>하나의 </a:t>
            </a:r>
            <a:r>
              <a:rPr lang="ko-KR" altLang="en-US" dirty="0" err="1"/>
              <a:t>릴레이션에는</a:t>
            </a:r>
            <a:r>
              <a:rPr lang="ko-KR" altLang="en-US" dirty="0"/>
              <a:t> 동일한 </a:t>
            </a:r>
            <a:r>
              <a:rPr lang="ko-KR" altLang="en-US" dirty="0" err="1"/>
              <a:t>투플이</a:t>
            </a:r>
            <a:r>
              <a:rPr lang="ko-KR" altLang="en-US" dirty="0"/>
              <a:t> 존재할 수 없다</a:t>
            </a:r>
            <a:r>
              <a:rPr lang="en-US" altLang="ko-KR" dirty="0"/>
              <a:t>.</a:t>
            </a:r>
          </a:p>
          <a:p>
            <a:pPr lvl="2">
              <a:lnSpc>
                <a:spcPct val="150000"/>
              </a:lnSpc>
            </a:pPr>
            <a:r>
              <a:rPr lang="ko-KR" altLang="en-US" err="1" smtClean="0"/>
              <a:t>투플의</a:t>
            </a:r>
            <a:r>
              <a:rPr lang="ko-KR" altLang="en-US" smtClean="0"/>
              <a:t> 무순서</a:t>
            </a:r>
            <a:endParaRPr lang="en-US" altLang="ko-KR" smtClean="0"/>
          </a:p>
          <a:p>
            <a:pPr lvl="3">
              <a:lnSpc>
                <a:spcPct val="150000"/>
              </a:lnSpc>
            </a:pPr>
            <a:r>
              <a:rPr lang="ko-KR" altLang="en-US" smtClean="0"/>
              <a:t>하나의 </a:t>
            </a:r>
            <a:r>
              <a:rPr lang="ko-KR" altLang="en-US" dirty="0" err="1"/>
              <a:t>릴레이션에서</a:t>
            </a:r>
            <a:r>
              <a:rPr lang="ko-KR" altLang="en-US" dirty="0"/>
              <a:t> </a:t>
            </a:r>
            <a:r>
              <a:rPr lang="ko-KR" altLang="en-US" dirty="0" err="1"/>
              <a:t>투플</a:t>
            </a:r>
            <a:r>
              <a:rPr lang="ko-KR" altLang="en-US" dirty="0"/>
              <a:t> 사이의 순서는 무의미하다</a:t>
            </a:r>
            <a:r>
              <a:rPr lang="en-US" altLang="ko-KR" dirty="0"/>
              <a:t>.</a:t>
            </a:r>
          </a:p>
          <a:p>
            <a:pPr lvl="2">
              <a:lnSpc>
                <a:spcPct val="150000"/>
              </a:lnSpc>
            </a:pPr>
            <a:r>
              <a:rPr lang="ko-KR" altLang="en-US" smtClean="0"/>
              <a:t>속성의 무순서</a:t>
            </a:r>
            <a:endParaRPr lang="en-US" altLang="ko-KR" smtClean="0"/>
          </a:p>
          <a:p>
            <a:pPr lvl="3">
              <a:lnSpc>
                <a:spcPct val="150000"/>
              </a:lnSpc>
            </a:pPr>
            <a:r>
              <a:rPr lang="ko-KR" altLang="en-US" smtClean="0"/>
              <a:t>하나의 </a:t>
            </a:r>
            <a:r>
              <a:rPr lang="ko-KR" altLang="en-US" dirty="0" err="1"/>
              <a:t>릴레이션에서</a:t>
            </a:r>
            <a:r>
              <a:rPr lang="ko-KR" altLang="en-US" dirty="0"/>
              <a:t> 속성 사이의 순서는 무의미하다</a:t>
            </a:r>
            <a:r>
              <a:rPr lang="en-US" altLang="ko-KR" dirty="0"/>
              <a:t>.</a:t>
            </a:r>
          </a:p>
          <a:p>
            <a:pPr lvl="2">
              <a:lnSpc>
                <a:spcPct val="150000"/>
              </a:lnSpc>
            </a:pPr>
            <a:r>
              <a:rPr lang="ko-KR" altLang="en-US" smtClean="0"/>
              <a:t>속성의 원자성</a:t>
            </a:r>
            <a:endParaRPr lang="en-US" altLang="ko-KR" smtClean="0"/>
          </a:p>
          <a:p>
            <a:pPr lvl="3">
              <a:lnSpc>
                <a:spcPct val="150000"/>
              </a:lnSpc>
            </a:pPr>
            <a:r>
              <a:rPr lang="ko-KR" altLang="en-US" smtClean="0"/>
              <a:t>속성 </a:t>
            </a:r>
            <a:r>
              <a:rPr lang="ko-KR" altLang="en-US" dirty="0"/>
              <a:t>값으로 원자 값만 사용할 수 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863738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01 </a:t>
            </a:r>
            <a:r>
              <a:rPr lang="ko-KR" altLang="en-US" smtClean="0"/>
              <a:t>관계 데이터 모델의 개념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smtClean="0"/>
              <a:t>릴레이션의 특성</a:t>
            </a:r>
            <a:endParaRPr lang="en-US" altLang="ko-KR" smtClean="0"/>
          </a:p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75" y="2213865"/>
            <a:ext cx="7444278" cy="260549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01 </a:t>
            </a:r>
            <a:r>
              <a:rPr lang="ko-KR" altLang="en-US" smtClean="0"/>
              <a:t>관계 데이터 모델의 개념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smtClean="0"/>
              <a:t>키</a:t>
            </a:r>
            <a:r>
              <a:rPr lang="en-US" altLang="ko-KR" smtClean="0"/>
              <a:t>(key)</a:t>
            </a:r>
          </a:p>
          <a:p>
            <a:pPr lvl="1"/>
            <a:r>
              <a:rPr lang="ko-KR" altLang="en-US" smtClean="0"/>
              <a:t>릴레이션에서 투플들을 유일하게 구별하는 속성 또는 속성들의 집합</a:t>
            </a:r>
            <a:endParaRPr lang="ko-KR" altLang="en-US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625" y="2033845"/>
            <a:ext cx="6801998" cy="459960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01 </a:t>
            </a:r>
            <a:r>
              <a:rPr lang="ko-KR" altLang="en-US" smtClean="0"/>
              <a:t>관계 데이터 모델의 개념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smtClean="0"/>
              <a:t>키의</a:t>
            </a:r>
            <a:r>
              <a:rPr lang="en-US" altLang="ko-KR" smtClean="0"/>
              <a:t> </a:t>
            </a:r>
            <a:r>
              <a:rPr lang="ko-KR" altLang="en-US" smtClean="0"/>
              <a:t>특성</a:t>
            </a:r>
            <a:endParaRPr lang="en-US" altLang="ko-KR" smtClean="0"/>
          </a:p>
          <a:p>
            <a:pPr lvl="1">
              <a:lnSpc>
                <a:spcPct val="150000"/>
              </a:lnSpc>
            </a:pPr>
            <a:r>
              <a:rPr lang="ko-KR" altLang="en-US" smtClean="0"/>
              <a:t>유일성</a:t>
            </a:r>
            <a:r>
              <a:rPr lang="en-US" altLang="ko-KR" smtClean="0"/>
              <a:t>(uniqueness)</a:t>
            </a:r>
          </a:p>
          <a:p>
            <a:pPr lvl="2">
              <a:lnSpc>
                <a:spcPct val="150000"/>
              </a:lnSpc>
            </a:pPr>
            <a:r>
              <a:rPr lang="ko-KR" altLang="en-US" smtClean="0"/>
              <a:t>하나의 릴레이션에서 모든 투플은 서로 다른 키 값을 가져야 함</a:t>
            </a:r>
            <a:endParaRPr lang="en-US" altLang="ko-KR" smtClean="0"/>
          </a:p>
          <a:p>
            <a:pPr lvl="1">
              <a:lnSpc>
                <a:spcPct val="150000"/>
              </a:lnSpc>
            </a:pPr>
            <a:r>
              <a:rPr lang="ko-KR" altLang="en-US" smtClean="0"/>
              <a:t>최소성</a:t>
            </a:r>
            <a:r>
              <a:rPr lang="en-US" altLang="ko-KR" smtClean="0"/>
              <a:t>(minimality)</a:t>
            </a:r>
          </a:p>
          <a:p>
            <a:pPr lvl="2">
              <a:lnSpc>
                <a:spcPct val="150000"/>
              </a:lnSpc>
            </a:pPr>
            <a:r>
              <a:rPr lang="ko-KR" altLang="en-US" smtClean="0"/>
              <a:t>꼭 필요한 최소한의 속성들로만 키를 구성</a:t>
            </a:r>
            <a:endParaRPr lang="ko-KR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01 </a:t>
            </a:r>
            <a:r>
              <a:rPr lang="ko-KR" altLang="en-US" smtClean="0"/>
              <a:t>관계 데이터 모델의 개념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키의 종류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슈퍼키</a:t>
            </a:r>
            <a:r>
              <a:rPr lang="en-US" altLang="ko-KR" dirty="0" smtClean="0"/>
              <a:t>(super key)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유일성을 만족하는 속성 또는 속성들의 집합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고객 </a:t>
            </a:r>
            <a:r>
              <a:rPr lang="ko-KR" altLang="en-US" dirty="0" err="1" smtClean="0"/>
              <a:t>릴레이션의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슈퍼키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고객아이디</a:t>
            </a:r>
            <a:r>
              <a:rPr lang="en-US" altLang="ko-KR" dirty="0" smtClean="0"/>
              <a:t>, (</a:t>
            </a:r>
            <a:r>
              <a:rPr lang="ko-KR" altLang="en-US" dirty="0" smtClean="0"/>
              <a:t>고객아이디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고객이름</a:t>
            </a:r>
            <a:r>
              <a:rPr lang="en-US" altLang="ko-KR" dirty="0" smtClean="0"/>
              <a:t>), (</a:t>
            </a:r>
            <a:r>
              <a:rPr lang="ko-KR" altLang="en-US" dirty="0" smtClean="0"/>
              <a:t>고객이름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주소</a:t>
            </a:r>
            <a:r>
              <a:rPr lang="en-US" altLang="ko-KR" dirty="0" smtClean="0"/>
              <a:t>) </a:t>
            </a:r>
            <a:r>
              <a:rPr lang="ko-KR" altLang="en-US" dirty="0" smtClean="0"/>
              <a:t>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후보키</a:t>
            </a:r>
            <a:r>
              <a:rPr lang="en-US" altLang="ko-KR" dirty="0" smtClean="0"/>
              <a:t>(candidate key)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유일성과 </a:t>
            </a:r>
            <a:r>
              <a:rPr lang="ko-KR" altLang="en-US" dirty="0" err="1" smtClean="0"/>
              <a:t>최소성을</a:t>
            </a:r>
            <a:r>
              <a:rPr lang="ko-KR" altLang="en-US" dirty="0" smtClean="0"/>
              <a:t> 만족하는 속성 또는 속성들의 집합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고객 </a:t>
            </a:r>
            <a:r>
              <a:rPr lang="ko-KR" altLang="en-US" dirty="0" err="1" smtClean="0"/>
              <a:t>릴레이션의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후보키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고객아이디</a:t>
            </a:r>
            <a:r>
              <a:rPr lang="en-US" altLang="ko-KR" dirty="0" smtClean="0"/>
              <a:t>, (</a:t>
            </a:r>
            <a:r>
              <a:rPr lang="ko-KR" altLang="en-US" dirty="0" smtClean="0"/>
              <a:t>고객이름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주소</a:t>
            </a:r>
            <a:r>
              <a:rPr lang="en-US" altLang="ko-KR" dirty="0" smtClean="0"/>
              <a:t>) </a:t>
            </a:r>
            <a:r>
              <a:rPr lang="ko-KR" altLang="en-US" dirty="0" smtClean="0"/>
              <a:t>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기본키</a:t>
            </a:r>
            <a:r>
              <a:rPr lang="en-US" altLang="ko-KR" dirty="0" smtClean="0"/>
              <a:t>(primary key)</a:t>
            </a:r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후보키</a:t>
            </a:r>
            <a:r>
              <a:rPr lang="ko-KR" altLang="en-US" dirty="0" smtClean="0"/>
              <a:t> 중에서 기본적으로 사용하기 위해 선택한 키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고객 </a:t>
            </a:r>
            <a:r>
              <a:rPr lang="ko-KR" altLang="en-US" dirty="0" err="1" smtClean="0"/>
              <a:t>릴레이션의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기본키</a:t>
            </a:r>
            <a:r>
              <a:rPr lang="en-US" altLang="ko-KR" dirty="0" smtClean="0"/>
              <a:t> : </a:t>
            </a:r>
            <a:r>
              <a:rPr lang="ko-KR" altLang="en-US" dirty="0" smtClean="0"/>
              <a:t>고객아이디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관계 데이터 모델의 개념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키의 </a:t>
            </a:r>
            <a:r>
              <a:rPr lang="ko-KR" altLang="en-US" dirty="0" smtClean="0"/>
              <a:t>종류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대체키</a:t>
            </a:r>
            <a:r>
              <a:rPr lang="en-US" altLang="ko-KR" dirty="0" smtClean="0"/>
              <a:t>(alternate key)</a:t>
            </a:r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기본키로</a:t>
            </a:r>
            <a:r>
              <a:rPr lang="en-US" altLang="ko-KR" dirty="0" smtClean="0"/>
              <a:t> </a:t>
            </a:r>
            <a:r>
              <a:rPr lang="ko-KR" altLang="en-US" dirty="0" smtClean="0"/>
              <a:t>선택되지 못한 </a:t>
            </a:r>
            <a:r>
              <a:rPr lang="ko-KR" altLang="en-US" dirty="0" err="1" smtClean="0"/>
              <a:t>후보키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고객 </a:t>
            </a:r>
            <a:r>
              <a:rPr lang="ko-KR" altLang="en-US" dirty="0" err="1" smtClean="0"/>
              <a:t>릴레이션의</a:t>
            </a:r>
            <a:r>
              <a:rPr lang="ko-KR" altLang="en-US" dirty="0" smtClean="0"/>
              <a:t> </a:t>
            </a:r>
            <a:r>
              <a:rPr lang="ko-KR" altLang="en-US" dirty="0" smtClean="0"/>
              <a:t>대</a:t>
            </a:r>
            <a:r>
              <a:rPr lang="ko-KR" altLang="en-US" dirty="0" smtClean="0"/>
              <a:t>체</a:t>
            </a:r>
            <a:r>
              <a:rPr lang="ko-KR" altLang="en-US" dirty="0" smtClean="0"/>
              <a:t>키</a:t>
            </a:r>
            <a:r>
              <a:rPr lang="en-US" altLang="ko-KR" dirty="0" smtClean="0"/>
              <a:t> </a:t>
            </a:r>
            <a:r>
              <a:rPr lang="en-US" altLang="ko-KR" dirty="0" smtClean="0"/>
              <a:t>: </a:t>
            </a:r>
            <a:r>
              <a:rPr lang="en-US" altLang="ko-KR" dirty="0" smtClean="0"/>
              <a:t>(</a:t>
            </a:r>
            <a:r>
              <a:rPr lang="ko-KR" altLang="en-US" dirty="0" smtClean="0"/>
              <a:t>고객이름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주소</a:t>
            </a:r>
            <a:r>
              <a:rPr lang="en-US" altLang="ko-KR" dirty="0" smtClean="0"/>
              <a:t>)</a:t>
            </a:r>
            <a:endParaRPr lang="en-US" altLang="ko-KR" dirty="0" smtClean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10" y="3654025"/>
            <a:ext cx="8868944" cy="2504969"/>
          </a:xfrm>
          <a:prstGeom prst="rect">
            <a:avLst/>
          </a:prstGeom>
        </p:spPr>
      </p:pic>
      <p:cxnSp>
        <p:nvCxnSpPr>
          <p:cNvPr id="7" name="직선 화살표 연결선 6"/>
          <p:cNvCxnSpPr/>
          <p:nvPr/>
        </p:nvCxnSpPr>
        <p:spPr>
          <a:xfrm flipH="1">
            <a:off x="881590" y="3429000"/>
            <a:ext cx="315034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51620" y="3203975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>
                <a:solidFill>
                  <a:srgbClr val="FF0000"/>
                </a:solidFill>
              </a:rPr>
              <a:t>기본키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관계 데이터 모델의 개념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키의 종류</a:t>
            </a:r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650" y="2258870"/>
            <a:ext cx="5585470" cy="33158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관계 데이터 모델의 개념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키의 종류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외래키</a:t>
            </a:r>
            <a:r>
              <a:rPr lang="en-US" altLang="ko-KR" dirty="0" smtClean="0"/>
              <a:t>(foreign key)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다른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릴레이션의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기본키를</a:t>
            </a:r>
            <a:r>
              <a:rPr lang="ko-KR" altLang="en-US" dirty="0" smtClean="0"/>
              <a:t> 참조하는 속성 또는 속성들의 집합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err="1" smtClean="0"/>
              <a:t>릴레이션들</a:t>
            </a:r>
            <a:r>
              <a:rPr lang="ko-KR" altLang="en-US" dirty="0" smtClean="0"/>
              <a:t> 간의 관계를 표현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참조하는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외래키를</a:t>
            </a:r>
            <a:r>
              <a:rPr lang="ko-KR" altLang="en-US" dirty="0" smtClean="0"/>
              <a:t> 가진 </a:t>
            </a:r>
            <a:r>
              <a:rPr lang="ko-KR" altLang="en-US" dirty="0" err="1" smtClean="0"/>
              <a:t>릴레이션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참조되는 </a:t>
            </a:r>
            <a:r>
              <a:rPr lang="ko-KR" altLang="en-US" dirty="0" err="1" smtClean="0"/>
              <a:t>릴레이션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외래키가</a:t>
            </a:r>
            <a:r>
              <a:rPr lang="ko-KR" altLang="en-US" dirty="0" smtClean="0"/>
              <a:t> 참조하는 </a:t>
            </a:r>
            <a:r>
              <a:rPr lang="ko-KR" altLang="en-US" dirty="0" err="1" smtClean="0"/>
              <a:t>기본키를</a:t>
            </a:r>
            <a:r>
              <a:rPr lang="ko-KR" altLang="en-US" dirty="0" smtClean="0"/>
              <a:t> 가진 </a:t>
            </a:r>
            <a:r>
              <a:rPr lang="ko-KR" altLang="en-US" dirty="0" err="1" smtClean="0"/>
              <a:t>릴레이션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680" y="3971003"/>
            <a:ext cx="6909690" cy="26083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관계 데이터 모델의 개념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30" y="908720"/>
            <a:ext cx="7655339" cy="5601809"/>
          </a:xfrm>
        </p:spPr>
      </p:pic>
      <p:sp>
        <p:nvSpPr>
          <p:cNvPr id="4" name="모서리가 둥근 사각형 설명선 3"/>
          <p:cNvSpPr/>
          <p:nvPr/>
        </p:nvSpPr>
        <p:spPr>
          <a:xfrm>
            <a:off x="4121950" y="5814265"/>
            <a:ext cx="4680520" cy="765085"/>
          </a:xfrm>
          <a:prstGeom prst="wedgeRoundRectCallout">
            <a:avLst>
              <a:gd name="adj1" fmla="val -27892"/>
              <a:gd name="adj2" fmla="val -78798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ko-KR" altLang="en-US" sz="1600" dirty="0" err="1" smtClean="0">
                <a:solidFill>
                  <a:schemeClr val="tx1"/>
                </a:solidFill>
              </a:rPr>
              <a:t>외래키</a:t>
            </a:r>
            <a:r>
              <a:rPr lang="ko-KR" altLang="en-US" sz="1600" dirty="0" smtClean="0">
                <a:solidFill>
                  <a:schemeClr val="tx1"/>
                </a:solidFill>
              </a:rPr>
              <a:t> 속성과 그것이 참조하는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기본키</a:t>
            </a:r>
            <a:r>
              <a:rPr lang="ko-KR" altLang="en-US" sz="1600" dirty="0" smtClean="0">
                <a:solidFill>
                  <a:schemeClr val="tx1"/>
                </a:solidFill>
              </a:rPr>
              <a:t> 속성의 </a:t>
            </a:r>
            <a:r>
              <a:rPr lang="en-US" altLang="ko-KR" sz="1600" dirty="0" smtClean="0">
                <a:solidFill>
                  <a:schemeClr val="tx1"/>
                </a:solidFill>
              </a:rPr>
              <a:t/>
            </a:r>
            <a:br>
              <a:rPr lang="en-US" altLang="ko-KR" sz="1600" dirty="0" smtClean="0">
                <a:solidFill>
                  <a:schemeClr val="tx1"/>
                </a:solidFill>
              </a:rPr>
            </a:br>
            <a:r>
              <a:rPr lang="ko-KR" altLang="en-US" sz="1600" dirty="0" smtClean="0">
                <a:solidFill>
                  <a:schemeClr val="tx1"/>
                </a:solidFill>
              </a:rPr>
              <a:t>이름은 달라도 되지만 도메인은 같아야 한다</a:t>
            </a:r>
            <a:r>
              <a:rPr lang="en-US" altLang="ko-KR" sz="1600" dirty="0" smtClean="0">
                <a:solidFill>
                  <a:schemeClr val="tx1"/>
                </a:solidFill>
              </a:rPr>
              <a:t>.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25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863234" y="1538790"/>
            <a:ext cx="5288627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5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장</a:t>
            </a:r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 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관계 데이터 모델</a:t>
            </a:r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관계 데이터 모델의 개념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관계 데이터 모델의 제약</a:t>
            </a:r>
            <a:endParaRPr lang="ko-KR" altLang="en-US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493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관계 데이터 모델의 개념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660" y="1178750"/>
            <a:ext cx="5848350" cy="4191000"/>
          </a:xfrm>
          <a:prstGeom prst="rect">
            <a:avLst/>
          </a:prstGeom>
        </p:spPr>
      </p:pic>
      <p:sp>
        <p:nvSpPr>
          <p:cNvPr id="5" name="모서리가 둥근 사각형 설명선 4"/>
          <p:cNvSpPr/>
          <p:nvPr/>
        </p:nvSpPr>
        <p:spPr>
          <a:xfrm>
            <a:off x="1736685" y="5634245"/>
            <a:ext cx="5715635" cy="900100"/>
          </a:xfrm>
          <a:prstGeom prst="wedgeRoundRectCallout">
            <a:avLst>
              <a:gd name="adj1" fmla="val -27892"/>
              <a:gd name="adj2" fmla="val -78798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ko-KR" altLang="en-US" sz="1600" dirty="0" smtClean="0">
                <a:solidFill>
                  <a:schemeClr val="tx1"/>
                </a:solidFill>
              </a:rPr>
              <a:t>하나의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릴레이션에는</a:t>
            </a:r>
            <a:r>
              <a:rPr lang="ko-KR" altLang="en-US" sz="1600" dirty="0" smtClean="0">
                <a:solidFill>
                  <a:schemeClr val="tx1"/>
                </a:solidFill>
              </a:rPr>
              <a:t>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외래키가</a:t>
            </a:r>
            <a:r>
              <a:rPr lang="ko-KR" altLang="en-US" sz="1600" dirty="0" smtClean="0">
                <a:solidFill>
                  <a:schemeClr val="tx1"/>
                </a:solidFill>
              </a:rPr>
              <a:t> 여러 개 존재할 수도 있고 </a:t>
            </a:r>
            <a:r>
              <a:rPr lang="en-US" altLang="ko-KR" sz="1600" dirty="0" smtClean="0">
                <a:solidFill>
                  <a:schemeClr val="tx1"/>
                </a:solidFill>
              </a:rPr>
              <a:t/>
            </a:r>
            <a:br>
              <a:rPr lang="en-US" altLang="ko-KR" sz="1600" dirty="0" smtClean="0">
                <a:solidFill>
                  <a:schemeClr val="tx1"/>
                </a:solidFill>
              </a:rPr>
            </a:br>
            <a:r>
              <a:rPr lang="ko-KR" altLang="en-US" sz="1600" dirty="0" err="1" smtClean="0">
                <a:solidFill>
                  <a:schemeClr val="tx1"/>
                </a:solidFill>
              </a:rPr>
              <a:t>외래키를</a:t>
            </a:r>
            <a:r>
              <a:rPr lang="ko-KR" altLang="en-US" sz="1600" dirty="0" smtClean="0">
                <a:solidFill>
                  <a:schemeClr val="tx1"/>
                </a:solidFill>
              </a:rPr>
              <a:t>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기본키로</a:t>
            </a:r>
            <a:r>
              <a:rPr lang="ko-KR" altLang="en-US" sz="1600" dirty="0" smtClean="0">
                <a:solidFill>
                  <a:schemeClr val="tx1"/>
                </a:solidFill>
              </a:rPr>
              <a:t> 사용할 수도 있다</a:t>
            </a:r>
            <a:r>
              <a:rPr lang="en-US" altLang="ko-KR" sz="1600" dirty="0" smtClean="0">
                <a:solidFill>
                  <a:schemeClr val="tx1"/>
                </a:solidFill>
              </a:rPr>
              <a:t>.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관계 데이터 모델의 개념</a:t>
            </a:r>
            <a:endParaRPr lang="ko-KR" altLang="en-US" dirty="0"/>
          </a:p>
        </p:txBody>
      </p:sp>
      <p:sp>
        <p:nvSpPr>
          <p:cNvPr id="5" name="모서리가 둥근 사각형 설명선 4"/>
          <p:cNvSpPr/>
          <p:nvPr/>
        </p:nvSpPr>
        <p:spPr>
          <a:xfrm>
            <a:off x="1601670" y="5004174"/>
            <a:ext cx="6075675" cy="1035115"/>
          </a:xfrm>
          <a:prstGeom prst="wedgeRoundRectCallout">
            <a:avLst>
              <a:gd name="adj1" fmla="val -26734"/>
              <a:gd name="adj2" fmla="val -83139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</a:rPr>
              <a:t>같은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릴레이션의</a:t>
            </a:r>
            <a:r>
              <a:rPr lang="ko-KR" altLang="en-US" sz="1600" dirty="0" smtClean="0">
                <a:solidFill>
                  <a:schemeClr val="tx1"/>
                </a:solidFill>
              </a:rPr>
              <a:t>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기본키를</a:t>
            </a:r>
            <a:r>
              <a:rPr lang="ko-KR" altLang="en-US" sz="1600" dirty="0" smtClean="0">
                <a:solidFill>
                  <a:schemeClr val="tx1"/>
                </a:solidFill>
              </a:rPr>
              <a:t> 참조하는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외래키도</a:t>
            </a:r>
            <a:r>
              <a:rPr lang="ko-KR" altLang="en-US" sz="1600" dirty="0" smtClean="0">
                <a:solidFill>
                  <a:schemeClr val="tx1"/>
                </a:solidFill>
              </a:rPr>
              <a:t> 정의할 수 있다</a:t>
            </a:r>
            <a:r>
              <a:rPr lang="en-US" altLang="ko-KR" sz="1600" dirty="0" smtClean="0">
                <a:solidFill>
                  <a:schemeClr val="tx1"/>
                </a:solidFill>
              </a:rPr>
              <a:t>.</a:t>
            </a:r>
            <a:br>
              <a:rPr lang="en-US" altLang="ko-KR" sz="1600" dirty="0" smtClean="0">
                <a:solidFill>
                  <a:schemeClr val="tx1"/>
                </a:solidFill>
              </a:rPr>
            </a:br>
            <a:r>
              <a:rPr lang="ko-KR" altLang="en-US" sz="1600" dirty="0" smtClean="0">
                <a:solidFill>
                  <a:schemeClr val="tx1"/>
                </a:solidFill>
              </a:rPr>
              <a:t>그리고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외래키</a:t>
            </a:r>
            <a:r>
              <a:rPr lang="ko-KR" altLang="en-US" sz="1600" dirty="0" smtClean="0">
                <a:solidFill>
                  <a:schemeClr val="tx1"/>
                </a:solidFill>
              </a:rPr>
              <a:t> 속성은 널 값을 가질 수도 있다</a:t>
            </a:r>
            <a:r>
              <a:rPr lang="en-US" altLang="ko-KR" sz="1600" dirty="0" smtClean="0">
                <a:solidFill>
                  <a:schemeClr val="tx1"/>
                </a:solidFill>
              </a:rPr>
              <a:t>.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pic>
        <p:nvPicPr>
          <p:cNvPr id="6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25" y="1583795"/>
            <a:ext cx="8690214" cy="30603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관계 데이터 모델의 개념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03102" cy="5543705"/>
          </a:xfrm>
        </p:spPr>
        <p:txBody>
          <a:bodyPr/>
          <a:lstStyle/>
          <a:p>
            <a:r>
              <a:rPr lang="ko-KR" altLang="en-US" smtClean="0"/>
              <a:t>키의 특성과 종류</a:t>
            </a:r>
            <a:endParaRPr lang="en-US" altLang="ko-KR" dirty="0" smtClean="0"/>
          </a:p>
        </p:txBody>
      </p:sp>
      <p:graphicFrame>
        <p:nvGraphicFramePr>
          <p:cNvPr id="5" name="내용 개체 틀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154182796"/>
              </p:ext>
            </p:extLst>
          </p:nvPr>
        </p:nvGraphicFramePr>
        <p:xfrm>
          <a:off x="746575" y="2033845"/>
          <a:ext cx="7380820" cy="3600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02498"/>
                <a:gridCol w="6078322"/>
              </a:tblGrid>
              <a:tr h="11847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400" dirty="0" smtClean="0"/>
                        <a:t>특성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sz="1400" u="none" strike="noStrike" kern="1200" baseline="0" dirty="0" smtClean="0"/>
                        <a:t>• </a:t>
                      </a:r>
                      <a:r>
                        <a:rPr lang="ko-KR" altLang="en-US" sz="1400" u="none" strike="noStrike" kern="1200" baseline="0" dirty="0" smtClean="0"/>
                        <a:t>유일성 </a:t>
                      </a:r>
                      <a:r>
                        <a:rPr lang="en-US" altLang="ko-KR" sz="1400" u="none" strike="noStrike" kern="1200" baseline="0" dirty="0" smtClean="0"/>
                        <a:t>: </a:t>
                      </a:r>
                      <a:r>
                        <a:rPr lang="ko-KR" altLang="en-US" sz="1400" u="none" strike="noStrike" kern="1200" baseline="0" dirty="0" smtClean="0"/>
                        <a:t>한 </a:t>
                      </a:r>
                      <a:r>
                        <a:rPr lang="ko-KR" altLang="en-US" sz="1400" u="none" strike="noStrike" kern="1200" baseline="0" dirty="0" err="1" smtClean="0"/>
                        <a:t>릴레이션에서</a:t>
                      </a:r>
                      <a:r>
                        <a:rPr lang="ko-KR" altLang="en-US" sz="1400" u="none" strike="noStrike" kern="1200" baseline="0" dirty="0" smtClean="0"/>
                        <a:t> 모든 </a:t>
                      </a:r>
                      <a:r>
                        <a:rPr lang="ko-KR" altLang="en-US" sz="1400" u="none" strike="noStrike" kern="1200" baseline="0" dirty="0" err="1" smtClean="0"/>
                        <a:t>투플은</a:t>
                      </a:r>
                      <a:r>
                        <a:rPr lang="ko-KR" altLang="en-US" sz="1400" u="none" strike="noStrike" kern="1200" baseline="0" dirty="0" smtClean="0"/>
                        <a:t> 서로 다른 키 값을 가져야 함</a:t>
                      </a:r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sz="1400" u="none" strike="noStrike" kern="1200" baseline="0" dirty="0" smtClean="0"/>
                        <a:t>• </a:t>
                      </a:r>
                      <a:r>
                        <a:rPr lang="ko-KR" altLang="en-US" sz="1400" u="none" strike="noStrike" kern="1200" baseline="0" dirty="0" err="1" smtClean="0"/>
                        <a:t>최소성</a:t>
                      </a:r>
                      <a:r>
                        <a:rPr lang="ko-KR" altLang="en-US" sz="1400" u="none" strike="noStrike" kern="1200" baseline="0" dirty="0" smtClean="0"/>
                        <a:t> </a:t>
                      </a:r>
                      <a:r>
                        <a:rPr lang="en-US" altLang="ko-KR" sz="1400" u="none" strike="noStrike" kern="1200" baseline="0" dirty="0" smtClean="0"/>
                        <a:t>: </a:t>
                      </a:r>
                      <a:r>
                        <a:rPr lang="ko-KR" altLang="en-US" sz="1400" u="none" strike="noStrike" kern="1200" baseline="0" dirty="0" smtClean="0"/>
                        <a:t>꼭 필요한 최소한의 속성들로만 키를 구성</a:t>
                      </a:r>
                      <a:endParaRPr lang="ko-KR" altLang="en-US" sz="1400" b="0" i="0" u="none" strike="noStrike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2415608"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400" dirty="0" smtClean="0"/>
                        <a:t>종류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sz="1400" u="none" strike="noStrike" kern="1200" baseline="0" dirty="0" smtClean="0"/>
                        <a:t>• </a:t>
                      </a:r>
                      <a:r>
                        <a:rPr lang="ko-KR" altLang="en-US" sz="1400" u="none" strike="noStrike" kern="1200" baseline="0" dirty="0" err="1" smtClean="0"/>
                        <a:t>수퍼키</a:t>
                      </a:r>
                      <a:r>
                        <a:rPr lang="ko-KR" altLang="en-US" sz="1400" u="none" strike="noStrike" kern="1200" baseline="0" dirty="0" smtClean="0"/>
                        <a:t> </a:t>
                      </a:r>
                      <a:r>
                        <a:rPr lang="en-US" altLang="ko-KR" sz="1400" u="none" strike="noStrike" kern="1200" baseline="0" dirty="0" smtClean="0"/>
                        <a:t>: </a:t>
                      </a:r>
                      <a:r>
                        <a:rPr lang="ko-KR" altLang="en-US" sz="1400" u="none" strike="noStrike" kern="1200" baseline="0" dirty="0" smtClean="0"/>
                        <a:t>유일성을 만족하는 속성 또는 속성들의 집합</a:t>
                      </a:r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sz="1400" u="none" strike="noStrike" kern="1200" baseline="0" dirty="0" smtClean="0"/>
                        <a:t>• </a:t>
                      </a:r>
                      <a:r>
                        <a:rPr lang="ko-KR" altLang="en-US" sz="1400" u="none" strike="noStrike" kern="1200" baseline="0" dirty="0" err="1" smtClean="0"/>
                        <a:t>후보키</a:t>
                      </a:r>
                      <a:r>
                        <a:rPr lang="ko-KR" altLang="en-US" sz="1400" u="none" strike="noStrike" kern="1200" baseline="0" dirty="0" smtClean="0"/>
                        <a:t> </a:t>
                      </a:r>
                      <a:r>
                        <a:rPr lang="en-US" altLang="ko-KR" sz="1400" u="none" strike="noStrike" kern="1200" baseline="0" dirty="0" smtClean="0"/>
                        <a:t>: </a:t>
                      </a:r>
                      <a:r>
                        <a:rPr lang="ko-KR" altLang="en-US" sz="1400" u="none" strike="noStrike" kern="1200" baseline="0" dirty="0" smtClean="0"/>
                        <a:t>유일성과 </a:t>
                      </a:r>
                      <a:r>
                        <a:rPr lang="ko-KR" altLang="en-US" sz="1400" u="none" strike="noStrike" kern="1200" baseline="0" dirty="0" err="1" smtClean="0"/>
                        <a:t>최소성을</a:t>
                      </a:r>
                      <a:r>
                        <a:rPr lang="ko-KR" altLang="en-US" sz="1400" u="none" strike="noStrike" kern="1200" baseline="0" dirty="0" smtClean="0"/>
                        <a:t> 만족하는 속성 또는 속성들의 집합</a:t>
                      </a:r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sz="1400" u="none" strike="noStrike" kern="1200" baseline="0" dirty="0" smtClean="0"/>
                        <a:t>• </a:t>
                      </a:r>
                      <a:r>
                        <a:rPr lang="ko-KR" altLang="en-US" sz="1400" u="none" strike="noStrike" kern="1200" baseline="0" dirty="0" err="1" smtClean="0"/>
                        <a:t>기본키</a:t>
                      </a:r>
                      <a:r>
                        <a:rPr lang="ko-KR" altLang="en-US" sz="1400" u="none" strike="noStrike" kern="1200" baseline="0" dirty="0" smtClean="0"/>
                        <a:t> </a:t>
                      </a:r>
                      <a:r>
                        <a:rPr lang="en-US" altLang="ko-KR" sz="1400" u="none" strike="noStrike" kern="1200" baseline="0" dirty="0" smtClean="0"/>
                        <a:t>: </a:t>
                      </a:r>
                      <a:r>
                        <a:rPr lang="ko-KR" altLang="en-US" sz="1400" u="none" strike="noStrike" kern="1200" baseline="0" dirty="0" err="1" smtClean="0"/>
                        <a:t>후보키</a:t>
                      </a:r>
                      <a:r>
                        <a:rPr lang="ko-KR" altLang="en-US" sz="1400" u="none" strike="noStrike" kern="1200" baseline="0" dirty="0" smtClean="0"/>
                        <a:t> 중에서 기본적으로 사용하기 위해 선택한 키</a:t>
                      </a:r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sz="1400" u="none" strike="noStrike" kern="1200" baseline="0" dirty="0" smtClean="0"/>
                        <a:t>• </a:t>
                      </a:r>
                      <a:r>
                        <a:rPr lang="ko-KR" altLang="en-US" sz="1400" u="none" strike="noStrike" kern="1200" baseline="0" dirty="0" smtClean="0"/>
                        <a:t>대체키 </a:t>
                      </a:r>
                      <a:r>
                        <a:rPr lang="en-US" altLang="ko-KR" sz="1400" u="none" strike="noStrike" kern="1200" baseline="0" dirty="0" smtClean="0"/>
                        <a:t>: </a:t>
                      </a:r>
                      <a:r>
                        <a:rPr lang="ko-KR" altLang="en-US" sz="1400" u="none" strike="noStrike" kern="1200" baseline="0" dirty="0" err="1" smtClean="0"/>
                        <a:t>기본키로</a:t>
                      </a:r>
                      <a:r>
                        <a:rPr lang="ko-KR" altLang="en-US" sz="1400" u="none" strike="noStrike" kern="1200" baseline="0" dirty="0" smtClean="0"/>
                        <a:t> 선택되지 못한 </a:t>
                      </a:r>
                      <a:r>
                        <a:rPr lang="ko-KR" altLang="en-US" sz="1400" u="none" strike="noStrike" kern="1200" baseline="0" dirty="0" err="1" smtClean="0"/>
                        <a:t>후보키</a:t>
                      </a:r>
                      <a:endParaRPr lang="ko-KR" altLang="en-US" sz="1400" u="none" strike="noStrike" kern="1200" baseline="0" dirty="0" smtClean="0"/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sz="1400" u="none" strike="noStrike" kern="1200" baseline="0" dirty="0" smtClean="0"/>
                        <a:t>• </a:t>
                      </a:r>
                      <a:r>
                        <a:rPr lang="ko-KR" altLang="en-US" sz="1400" u="none" strike="noStrike" kern="1200" baseline="0" dirty="0" err="1" smtClean="0"/>
                        <a:t>외래키</a:t>
                      </a:r>
                      <a:r>
                        <a:rPr lang="ko-KR" altLang="en-US" sz="1400" u="none" strike="noStrike" kern="1200" baseline="0" dirty="0" smtClean="0"/>
                        <a:t> </a:t>
                      </a:r>
                      <a:r>
                        <a:rPr lang="en-US" altLang="ko-KR" sz="1400" u="none" strike="noStrike" kern="1200" baseline="0" dirty="0" smtClean="0"/>
                        <a:t>: </a:t>
                      </a:r>
                      <a:r>
                        <a:rPr lang="ko-KR" altLang="en-US" sz="1400" u="none" strike="noStrike" kern="1200" baseline="0" dirty="0" smtClean="0"/>
                        <a:t>다른 </a:t>
                      </a:r>
                      <a:r>
                        <a:rPr lang="ko-KR" altLang="en-US" sz="1400" u="none" strike="noStrike" kern="1200" baseline="0" dirty="0" err="1" smtClean="0"/>
                        <a:t>릴레이션의</a:t>
                      </a:r>
                      <a:r>
                        <a:rPr lang="ko-KR" altLang="en-US" sz="1400" u="none" strike="noStrike" kern="1200" baseline="0" dirty="0" smtClean="0"/>
                        <a:t> </a:t>
                      </a:r>
                      <a:r>
                        <a:rPr lang="ko-KR" altLang="en-US" sz="1400" u="none" strike="noStrike" kern="1200" baseline="0" dirty="0" err="1" smtClean="0"/>
                        <a:t>기본키를</a:t>
                      </a:r>
                      <a:r>
                        <a:rPr lang="ko-KR" altLang="en-US" sz="1400" u="none" strike="noStrike" kern="1200" baseline="0" dirty="0" smtClean="0"/>
                        <a:t> 참조하는 속성 또는 속성들의 집합</a:t>
                      </a:r>
                      <a:endParaRPr lang="ko-KR" altLang="en-US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12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관계 데이터 모델의 제약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03102" cy="5543705"/>
          </a:xfrm>
        </p:spPr>
        <p:txBody>
          <a:bodyPr/>
          <a:lstStyle/>
          <a:p>
            <a:r>
              <a:rPr lang="ko-KR" altLang="en-US" dirty="0" err="1" smtClean="0"/>
              <a:t>무결성</a:t>
            </a:r>
            <a:r>
              <a:rPr lang="ko-KR" altLang="en-US" dirty="0" smtClean="0"/>
              <a:t> 제약조건</a:t>
            </a:r>
            <a:r>
              <a:rPr lang="en-US" altLang="ko-KR" dirty="0" smtClean="0"/>
              <a:t>(integrity constraint)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데이터의 </a:t>
            </a:r>
            <a:r>
              <a:rPr lang="ko-KR" altLang="en-US" dirty="0" err="1" smtClean="0"/>
              <a:t>무결성을</a:t>
            </a:r>
            <a:r>
              <a:rPr lang="ko-KR" altLang="en-US" dirty="0" smtClean="0"/>
              <a:t> 보장하고 일관된 상태로 유지하기 위한 규칙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무결성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데이터를 </a:t>
            </a:r>
            <a:r>
              <a:rPr lang="ko-KR" altLang="en-US" dirty="0" smtClean="0"/>
              <a:t>결함이 없는 상태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즉 </a:t>
            </a:r>
            <a:r>
              <a:rPr lang="ko-KR" altLang="en-US" dirty="0" smtClean="0"/>
              <a:t>정확하고 </a:t>
            </a:r>
            <a:r>
              <a:rPr lang="ko-KR" altLang="en-US" dirty="0" smtClean="0"/>
              <a:t>유효하게 유지하는 것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endParaRPr lang="en-US" altLang="ko-KR" dirty="0" smtClean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35" y="2933945"/>
            <a:ext cx="8447874" cy="29703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5368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관계 데이터 모델의 제약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개체 </a:t>
            </a:r>
            <a:r>
              <a:rPr lang="ko-KR" altLang="en-US" dirty="0" err="1" smtClean="0"/>
              <a:t>무결성</a:t>
            </a:r>
            <a:r>
              <a:rPr lang="ko-KR" altLang="en-US" dirty="0" smtClean="0"/>
              <a:t> 제약조건</a:t>
            </a:r>
            <a:r>
              <a:rPr lang="en-US" altLang="ko-KR" dirty="0" smtClean="0"/>
              <a:t>(entity integrity constraint)</a:t>
            </a:r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기본키를</a:t>
            </a:r>
            <a:r>
              <a:rPr lang="ko-KR" altLang="en-US" dirty="0" smtClean="0"/>
              <a:t> 구성하는 모든 속성은 널 값을 가질 수 없는 규칙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endParaRPr lang="ko-KR" altLang="en-US" dirty="0"/>
          </a:p>
        </p:txBody>
      </p:sp>
      <p:pic>
        <p:nvPicPr>
          <p:cNvPr id="7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35" y="2393885"/>
            <a:ext cx="8173032" cy="31720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356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관계 데이터 모델의 제약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참조 </a:t>
            </a:r>
            <a:r>
              <a:rPr lang="ko-KR" altLang="en-US" dirty="0" err="1" smtClean="0"/>
              <a:t>무결성</a:t>
            </a:r>
            <a:r>
              <a:rPr lang="ko-KR" altLang="en-US" dirty="0" smtClean="0"/>
              <a:t> 제약조건</a:t>
            </a:r>
            <a:r>
              <a:rPr lang="en-US" altLang="ko-KR" dirty="0" smtClean="0"/>
              <a:t>(referential integrity constraint)</a:t>
            </a:r>
          </a:p>
          <a:p>
            <a:pPr lvl="1"/>
            <a:r>
              <a:rPr lang="ko-KR" altLang="en-US" dirty="0" err="1" smtClean="0"/>
              <a:t>외래키는</a:t>
            </a:r>
            <a:r>
              <a:rPr lang="ko-KR" altLang="en-US" dirty="0" smtClean="0"/>
              <a:t> 참조할 수 없는 값을 가질 수 없는 규칙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06" y="2023475"/>
            <a:ext cx="6750750" cy="46908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356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관계 데이터 모델의 제약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30" y="998730"/>
            <a:ext cx="7515835" cy="5432237"/>
          </a:xfrm>
        </p:spPr>
      </p:pic>
      <p:sp>
        <p:nvSpPr>
          <p:cNvPr id="5" name="모서리가 둥근 사각형 설명선 4"/>
          <p:cNvSpPr/>
          <p:nvPr/>
        </p:nvSpPr>
        <p:spPr>
          <a:xfrm>
            <a:off x="4301970" y="5769261"/>
            <a:ext cx="4320480" cy="810090"/>
          </a:xfrm>
          <a:prstGeom prst="wedgeRoundRectCallout">
            <a:avLst>
              <a:gd name="adj1" fmla="val -26734"/>
              <a:gd name="adj2" fmla="val -83139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600" dirty="0" err="1" smtClean="0">
                <a:solidFill>
                  <a:schemeClr val="tx1"/>
                </a:solidFill>
              </a:rPr>
              <a:t>외래키</a:t>
            </a:r>
            <a:r>
              <a:rPr lang="ko-KR" altLang="en-US" sz="1600" dirty="0" smtClean="0">
                <a:solidFill>
                  <a:schemeClr val="tx1"/>
                </a:solidFill>
              </a:rPr>
              <a:t> 속성이 널 값을 가진다고 해서 </a:t>
            </a:r>
            <a:r>
              <a:rPr lang="en-US" altLang="ko-KR" sz="1600" dirty="0" smtClean="0">
                <a:solidFill>
                  <a:schemeClr val="tx1"/>
                </a:solidFill>
              </a:rPr>
              <a:t/>
            </a:r>
            <a:br>
              <a:rPr lang="en-US" altLang="ko-KR" sz="1600" dirty="0" smtClean="0">
                <a:solidFill>
                  <a:schemeClr val="tx1"/>
                </a:solidFill>
              </a:rPr>
            </a:br>
            <a:r>
              <a:rPr lang="ko-KR" altLang="en-US" sz="1600" dirty="0" smtClean="0">
                <a:solidFill>
                  <a:schemeClr val="tx1"/>
                </a:solidFill>
              </a:rPr>
              <a:t>참조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무결성</a:t>
            </a:r>
            <a:r>
              <a:rPr lang="ko-KR" altLang="en-US" sz="1600" dirty="0" smtClean="0">
                <a:solidFill>
                  <a:schemeClr val="tx1"/>
                </a:solidFill>
              </a:rPr>
              <a:t> 제약조건을 위반한 것은 아니다</a:t>
            </a:r>
            <a:r>
              <a:rPr lang="en-US" altLang="ko-KR" sz="1600" dirty="0" smtClean="0">
                <a:solidFill>
                  <a:schemeClr val="tx1"/>
                </a:solidFill>
              </a:rPr>
              <a:t>.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46153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="" xmlns:p14="http://schemas.microsoft.com/office/powerpoint/2010/main" val="126627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관계 데이터 모델의 기본 용어를 익힌다</a:t>
            </a:r>
            <a:r>
              <a:rPr lang="en-US" altLang="ko-KR" dirty="0"/>
              <a:t>.</a:t>
            </a:r>
          </a:p>
          <a:p>
            <a:r>
              <a:rPr lang="ko-KR" altLang="en-US" dirty="0" err="1"/>
              <a:t>릴레이션을</a:t>
            </a:r>
            <a:r>
              <a:rPr lang="ko-KR" altLang="en-US" dirty="0"/>
              <a:t> 구성하는 요소와 특성을 이해한다</a:t>
            </a:r>
            <a:r>
              <a:rPr lang="en-US" altLang="ko-KR" dirty="0"/>
              <a:t>.</a:t>
            </a:r>
          </a:p>
          <a:p>
            <a:r>
              <a:rPr lang="ko-KR" altLang="en-US" dirty="0" err="1"/>
              <a:t>릴레이션에서</a:t>
            </a:r>
            <a:r>
              <a:rPr lang="ko-KR" altLang="en-US" dirty="0"/>
              <a:t> 키의 역할과 종류를 알아본다</a:t>
            </a:r>
            <a:r>
              <a:rPr lang="en-US" altLang="ko-KR" dirty="0"/>
              <a:t>.</a:t>
            </a:r>
          </a:p>
          <a:p>
            <a:r>
              <a:rPr lang="ko-KR" altLang="en-US" dirty="0" err="1"/>
              <a:t>무결성</a:t>
            </a:r>
            <a:r>
              <a:rPr lang="ko-KR" altLang="en-US" dirty="0"/>
              <a:t> 제약의 의미와 필요성을 이해한다</a:t>
            </a:r>
            <a:r>
              <a:rPr lang="en-US" altLang="ko-KR" dirty="0"/>
              <a:t>.</a:t>
            </a: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학습목표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9233" y="864195"/>
            <a:ext cx="7433167" cy="432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5010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관계 데이터 모델의 개념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smtClean="0"/>
              <a:t>관계 데이터 모델의 기본 개념</a:t>
            </a:r>
            <a:endParaRPr lang="en-US" altLang="ko-KR" smtClean="0"/>
          </a:p>
          <a:p>
            <a:pPr lvl="1"/>
            <a:r>
              <a:rPr lang="ko-KR" altLang="en-US" smtClean="0"/>
              <a:t>개념적 구조를 논리적 구조로 표현하는 논리적 데이터 모델</a:t>
            </a:r>
            <a:endParaRPr lang="en-US" altLang="ko-KR" smtClean="0"/>
          </a:p>
          <a:p>
            <a:pPr lvl="1"/>
            <a:r>
              <a:rPr lang="ko-KR" altLang="en-US" smtClean="0"/>
              <a:t>하나의 개체에 대한 데이터를 하나의 릴레이션에 저장</a:t>
            </a:r>
            <a:endParaRPr lang="ko-KR" altLang="en-US"/>
          </a:p>
        </p:txBody>
      </p:sp>
      <p:pic>
        <p:nvPicPr>
          <p:cNvPr id="5" name="내용 개체 틀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25" y="2708920"/>
            <a:ext cx="8544324" cy="32950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35482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관계 데이터 모델의 개념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관계 </a:t>
            </a:r>
            <a:r>
              <a:rPr lang="ko-KR" altLang="en-US"/>
              <a:t>데이터 </a:t>
            </a:r>
            <a:r>
              <a:rPr lang="ko-KR" altLang="en-US" smtClean="0"/>
              <a:t>모델의 기본 </a:t>
            </a:r>
            <a:r>
              <a:rPr lang="ko-KR" altLang="en-US" dirty="0" smtClean="0"/>
              <a:t>용어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smtClean="0"/>
              <a:t>릴레이션</a:t>
            </a:r>
            <a:r>
              <a:rPr lang="en-US" altLang="ko-KR" smtClean="0"/>
              <a:t>(relation)</a:t>
            </a:r>
          </a:p>
          <a:p>
            <a:pPr lvl="2">
              <a:lnSpc>
                <a:spcPct val="150000"/>
              </a:lnSpc>
            </a:pPr>
            <a:r>
              <a:rPr lang="ko-KR" altLang="en-US" smtClean="0"/>
              <a:t>하나의 </a:t>
            </a:r>
            <a:r>
              <a:rPr lang="ko-KR" altLang="en-US" dirty="0"/>
              <a:t>개체에 관한 데이터를 </a:t>
            </a:r>
            <a:r>
              <a:rPr lang="en-US" altLang="ko-KR" dirty="0"/>
              <a:t>2</a:t>
            </a:r>
            <a:r>
              <a:rPr lang="ko-KR" altLang="en-US" dirty="0"/>
              <a:t>차원 테이블의 구조로 저장한 것</a:t>
            </a:r>
          </a:p>
          <a:p>
            <a:pPr lvl="2">
              <a:lnSpc>
                <a:spcPct val="150000"/>
              </a:lnSpc>
            </a:pPr>
            <a:r>
              <a:rPr lang="ko-KR" altLang="en-US" smtClean="0"/>
              <a:t>파일 관리 시스템 관점에서 파일</a:t>
            </a:r>
            <a:r>
              <a:rPr lang="en-US" altLang="ko-KR" smtClean="0"/>
              <a:t>(file)</a:t>
            </a:r>
            <a:r>
              <a:rPr lang="ko-KR" altLang="en-US" smtClean="0"/>
              <a:t>에 대응</a:t>
            </a:r>
            <a:endParaRPr lang="en-US" altLang="ko-KR" smtClean="0"/>
          </a:p>
          <a:p>
            <a:pPr lvl="1">
              <a:lnSpc>
                <a:spcPct val="150000"/>
              </a:lnSpc>
            </a:pPr>
            <a:r>
              <a:rPr lang="ko-KR" altLang="en-US" smtClean="0"/>
              <a:t>속성</a:t>
            </a:r>
            <a:r>
              <a:rPr lang="en-US" altLang="ko-KR" smtClean="0"/>
              <a:t>(attribute)</a:t>
            </a:r>
          </a:p>
          <a:p>
            <a:pPr lvl="2">
              <a:lnSpc>
                <a:spcPct val="150000"/>
              </a:lnSpc>
            </a:pPr>
            <a:r>
              <a:rPr lang="ko-KR" altLang="en-US" smtClean="0"/>
              <a:t>릴레이션의</a:t>
            </a:r>
            <a:r>
              <a:rPr lang="en-US" altLang="ko-KR" smtClean="0"/>
              <a:t> </a:t>
            </a:r>
            <a:r>
              <a:rPr lang="ko-KR" altLang="en-US" smtClean="0"/>
              <a:t>열</a:t>
            </a:r>
            <a:r>
              <a:rPr lang="en-US" altLang="ko-KR" smtClean="0"/>
              <a:t>, </a:t>
            </a:r>
            <a:r>
              <a:rPr lang="ko-KR" altLang="en-US" smtClean="0"/>
              <a:t>애트리뷰트</a:t>
            </a:r>
            <a:endParaRPr lang="en-US" altLang="ko-KR" smtClean="0"/>
          </a:p>
          <a:p>
            <a:pPr lvl="2">
              <a:lnSpc>
                <a:spcPct val="150000"/>
              </a:lnSpc>
            </a:pPr>
            <a:r>
              <a:rPr lang="ko-KR" altLang="en-US" smtClean="0"/>
              <a:t>파일 관리 시스템 관점에서 필드</a:t>
            </a:r>
            <a:r>
              <a:rPr lang="en-US" altLang="ko-KR" smtClean="0"/>
              <a:t>(field)</a:t>
            </a:r>
            <a:r>
              <a:rPr lang="ko-KR" altLang="en-US" smtClean="0"/>
              <a:t>에 대응</a:t>
            </a:r>
            <a:endParaRPr lang="en-US" altLang="ko-KR" smtClean="0"/>
          </a:p>
          <a:p>
            <a:pPr lvl="1">
              <a:lnSpc>
                <a:spcPct val="150000"/>
              </a:lnSpc>
            </a:pPr>
            <a:r>
              <a:rPr lang="ko-KR" altLang="en-US" smtClean="0"/>
              <a:t>투플</a:t>
            </a:r>
            <a:r>
              <a:rPr lang="en-US" altLang="ko-KR" smtClean="0"/>
              <a:t>(tuple)</a:t>
            </a:r>
          </a:p>
          <a:p>
            <a:pPr lvl="2">
              <a:lnSpc>
                <a:spcPct val="150000"/>
              </a:lnSpc>
            </a:pPr>
            <a:r>
              <a:rPr lang="ko-KR" altLang="en-US" smtClean="0"/>
              <a:t>릴레이션의 행</a:t>
            </a:r>
            <a:endParaRPr lang="en-US" altLang="ko-KR" smtClean="0"/>
          </a:p>
          <a:p>
            <a:pPr lvl="2">
              <a:lnSpc>
                <a:spcPct val="150000"/>
              </a:lnSpc>
            </a:pPr>
            <a:r>
              <a:rPr lang="ko-KR" altLang="en-US" smtClean="0"/>
              <a:t>파일</a:t>
            </a:r>
            <a:r>
              <a:rPr lang="en-US" altLang="ko-KR" smtClean="0"/>
              <a:t> </a:t>
            </a:r>
            <a:r>
              <a:rPr lang="ko-KR" altLang="en-US" smtClean="0"/>
              <a:t>관리 시스템 관점에서 레코드</a:t>
            </a:r>
            <a:r>
              <a:rPr lang="en-US" altLang="ko-KR" smtClean="0"/>
              <a:t>(record)</a:t>
            </a:r>
            <a:r>
              <a:rPr lang="ko-KR" altLang="en-US" smtClean="0"/>
              <a:t>에 대응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81074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관계 데이터 모델의 개념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관계 데이터 </a:t>
            </a:r>
            <a:r>
              <a:rPr lang="ko-KR" altLang="en-US"/>
              <a:t>모델의 </a:t>
            </a:r>
            <a:r>
              <a:rPr lang="ko-KR" altLang="en-US" smtClean="0"/>
              <a:t>기본 </a:t>
            </a:r>
            <a:r>
              <a:rPr lang="ko-KR" altLang="en-US" dirty="0" smtClean="0"/>
              <a:t>용어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smtClean="0"/>
              <a:t>도메인</a:t>
            </a:r>
            <a:r>
              <a:rPr lang="en-US" altLang="ko-KR" smtClean="0"/>
              <a:t>(domain)</a:t>
            </a:r>
          </a:p>
          <a:p>
            <a:pPr lvl="2">
              <a:lnSpc>
                <a:spcPct val="150000"/>
              </a:lnSpc>
            </a:pPr>
            <a:r>
              <a:rPr lang="ko-KR" altLang="en-US" smtClean="0"/>
              <a:t>하나의 </a:t>
            </a:r>
            <a:r>
              <a:rPr lang="ko-KR" altLang="en-US" dirty="0"/>
              <a:t>속성이 가질 수 </a:t>
            </a:r>
            <a:r>
              <a:rPr lang="ko-KR" altLang="en-US"/>
              <a:t>있는 </a:t>
            </a:r>
            <a:r>
              <a:rPr lang="ko-KR" altLang="en-US" smtClean="0"/>
              <a:t>모든</a:t>
            </a:r>
            <a:r>
              <a:rPr lang="en-US" altLang="ko-KR" smtClean="0"/>
              <a:t> </a:t>
            </a:r>
            <a:r>
              <a:rPr lang="ko-KR" altLang="en-US" smtClean="0"/>
              <a:t>값의 </a:t>
            </a:r>
            <a:r>
              <a:rPr lang="ko-KR" altLang="en-US" dirty="0"/>
              <a:t>집합</a:t>
            </a:r>
          </a:p>
          <a:p>
            <a:pPr lvl="2">
              <a:lnSpc>
                <a:spcPct val="150000"/>
              </a:lnSpc>
            </a:pPr>
            <a:r>
              <a:rPr lang="ko-KR" altLang="en-US" smtClean="0"/>
              <a:t>속성 값을 입력 및 수정할 때 적합성의 판단 기준이 됨 </a:t>
            </a:r>
            <a:endParaRPr lang="en-US" altLang="ko-KR" smtClean="0"/>
          </a:p>
          <a:p>
            <a:pPr lvl="2">
              <a:lnSpc>
                <a:spcPct val="150000"/>
              </a:lnSpc>
            </a:pPr>
            <a:r>
              <a:rPr lang="ko-KR" altLang="en-US" smtClean="0"/>
              <a:t>일반적으로 속성의 특성을 고려한 데이터 타입으로 정의</a:t>
            </a:r>
            <a:endParaRPr lang="en-US" altLang="ko-KR" smtClean="0"/>
          </a:p>
          <a:p>
            <a:pPr lvl="1">
              <a:lnSpc>
                <a:spcPct val="150000"/>
              </a:lnSpc>
            </a:pPr>
            <a:r>
              <a:rPr lang="ko-KR" altLang="en-US" smtClean="0"/>
              <a:t>널</a:t>
            </a:r>
            <a:r>
              <a:rPr lang="en-US" altLang="ko-KR" smtClean="0"/>
              <a:t>(null)</a:t>
            </a:r>
          </a:p>
          <a:p>
            <a:pPr lvl="2">
              <a:lnSpc>
                <a:spcPct val="150000"/>
              </a:lnSpc>
            </a:pPr>
            <a:r>
              <a:rPr lang="ko-KR" altLang="en-US" smtClean="0"/>
              <a:t>속성 값을 아직 </a:t>
            </a:r>
            <a:r>
              <a:rPr lang="ko-KR" altLang="en-US"/>
              <a:t>모르거나 </a:t>
            </a:r>
            <a:r>
              <a:rPr lang="ko-KR" altLang="en-US" smtClean="0"/>
              <a:t>해당되는 값이 </a:t>
            </a:r>
            <a:r>
              <a:rPr lang="ko-KR" altLang="en-US"/>
              <a:t>없음을 </a:t>
            </a:r>
            <a:r>
              <a:rPr lang="ko-KR" altLang="en-US" smtClean="0"/>
              <a:t>표현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ko-KR" altLang="en-US" smtClean="0"/>
              <a:t>차수</a:t>
            </a:r>
            <a:r>
              <a:rPr lang="en-US" altLang="ko-KR" smtClean="0"/>
              <a:t>(degree)</a:t>
            </a:r>
          </a:p>
          <a:p>
            <a:pPr lvl="2">
              <a:lnSpc>
                <a:spcPct val="150000"/>
              </a:lnSpc>
            </a:pPr>
            <a:r>
              <a:rPr lang="ko-KR" altLang="en-US" smtClean="0"/>
              <a:t>하나의 </a:t>
            </a:r>
            <a:r>
              <a:rPr lang="ko-KR" altLang="en-US" dirty="0" err="1"/>
              <a:t>릴레이션에서</a:t>
            </a:r>
            <a:r>
              <a:rPr lang="ko-KR" altLang="en-US" dirty="0"/>
              <a:t> 속성의 전체 개수</a:t>
            </a:r>
          </a:p>
          <a:p>
            <a:pPr lvl="1">
              <a:lnSpc>
                <a:spcPct val="150000"/>
              </a:lnSpc>
            </a:pPr>
            <a:r>
              <a:rPr lang="ko-KR" altLang="en-US" smtClean="0"/>
              <a:t>카디널리티</a:t>
            </a:r>
            <a:r>
              <a:rPr lang="en-US" altLang="ko-KR" smtClean="0"/>
              <a:t>(cardicality)</a:t>
            </a:r>
          </a:p>
          <a:p>
            <a:pPr lvl="2">
              <a:lnSpc>
                <a:spcPct val="150000"/>
              </a:lnSpc>
            </a:pPr>
            <a:r>
              <a:rPr lang="ko-KR" altLang="en-US" smtClean="0"/>
              <a:t>하나의 </a:t>
            </a:r>
            <a:r>
              <a:rPr lang="ko-KR" altLang="en-US" dirty="0" err="1"/>
              <a:t>릴레이션에서</a:t>
            </a:r>
            <a:r>
              <a:rPr lang="ko-KR" altLang="en-US" dirty="0"/>
              <a:t> </a:t>
            </a:r>
            <a:r>
              <a:rPr lang="ko-KR" altLang="en-US" dirty="0" err="1"/>
              <a:t>투플의</a:t>
            </a:r>
            <a:r>
              <a:rPr lang="ko-KR" altLang="en-US" dirty="0"/>
              <a:t> 전체 개수</a:t>
            </a:r>
          </a:p>
        </p:txBody>
      </p:sp>
    </p:spTree>
    <p:extLst>
      <p:ext uri="{BB962C8B-B14F-4D97-AF65-F5344CB8AC3E}">
        <p14:creationId xmlns="" xmlns:p14="http://schemas.microsoft.com/office/powerpoint/2010/main" val="139383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관계 데이터 모델의 개념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smtClean="0"/>
              <a:t>관계 데이터 모델의 기본 용어</a:t>
            </a:r>
            <a:endParaRPr lang="en-US" altLang="ko-KR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pic>
        <p:nvPicPr>
          <p:cNvPr id="5" name="내용 개체 틀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25" y="1718810"/>
            <a:ext cx="8544324" cy="32950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1730" y="5229200"/>
            <a:ext cx="4915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mtClean="0"/>
              <a:t>&lt;</a:t>
            </a:r>
            <a:r>
              <a:rPr lang="ko-KR" altLang="en-US" smtClean="0"/>
              <a:t>고객 릴레이션의 차수는</a:t>
            </a:r>
            <a:r>
              <a:rPr lang="en-US" altLang="ko-KR" smtClean="0"/>
              <a:t> 6, </a:t>
            </a:r>
            <a:r>
              <a:rPr lang="ko-KR" altLang="en-US" smtClean="0"/>
              <a:t>카디널리티는</a:t>
            </a:r>
            <a:r>
              <a:rPr lang="en-US" altLang="ko-KR" smtClean="0"/>
              <a:t> 4&gt;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17628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관계 데이터 모델의 개념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03102" cy="5543705"/>
          </a:xfrm>
        </p:spPr>
        <p:txBody>
          <a:bodyPr/>
          <a:lstStyle/>
          <a:p>
            <a:r>
              <a:rPr lang="ko-KR" altLang="en-US" smtClean="0"/>
              <a:t>릴레이션의 </a:t>
            </a:r>
            <a:r>
              <a:rPr lang="ko-KR" altLang="en-US" dirty="0" smtClean="0"/>
              <a:t>구성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smtClean="0"/>
              <a:t>릴레이션 스키마</a:t>
            </a:r>
            <a:r>
              <a:rPr lang="en-US" altLang="ko-KR" smtClean="0"/>
              <a:t>(relation schema)</a:t>
            </a:r>
          </a:p>
          <a:p>
            <a:pPr lvl="2">
              <a:lnSpc>
                <a:spcPct val="150000"/>
              </a:lnSpc>
            </a:pPr>
            <a:r>
              <a:rPr lang="ko-KR" altLang="en-US" smtClean="0"/>
              <a:t>릴레이션의 논리적 구조</a:t>
            </a:r>
            <a:endParaRPr lang="en-US" altLang="ko-KR" smtClean="0"/>
          </a:p>
          <a:p>
            <a:pPr lvl="2">
              <a:lnSpc>
                <a:spcPct val="150000"/>
              </a:lnSpc>
            </a:pPr>
            <a:r>
              <a:rPr lang="ko-KR" altLang="en-US" smtClean="0"/>
              <a:t>릴레이션의 </a:t>
            </a:r>
            <a:r>
              <a:rPr lang="ko-KR" altLang="en-US" dirty="0"/>
              <a:t>이름과 </a:t>
            </a:r>
            <a:r>
              <a:rPr lang="ko-KR" altLang="en-US" dirty="0" err="1"/>
              <a:t>릴레이션에</a:t>
            </a:r>
            <a:r>
              <a:rPr lang="ko-KR" altLang="en-US" dirty="0"/>
              <a:t> 포함된 모든 </a:t>
            </a:r>
            <a:r>
              <a:rPr lang="ko-KR" altLang="en-US" smtClean="0"/>
              <a:t>속성 이름으로 정의</a:t>
            </a:r>
            <a:endParaRPr lang="en-US" altLang="ko-KR" smtClean="0"/>
          </a:p>
          <a:p>
            <a:pPr lvl="3">
              <a:lnSpc>
                <a:spcPct val="150000"/>
              </a:lnSpc>
            </a:pPr>
            <a:r>
              <a:rPr lang="ko-KR" altLang="en-US" smtClean="0"/>
              <a:t>예</a:t>
            </a:r>
            <a:r>
              <a:rPr lang="en-US" altLang="ko-KR" smtClean="0"/>
              <a:t>) </a:t>
            </a:r>
            <a:r>
              <a:rPr lang="ko-KR" altLang="en-US" smtClean="0"/>
              <a:t>고객</a:t>
            </a:r>
            <a:r>
              <a:rPr lang="en-US" altLang="ko-KR" smtClean="0"/>
              <a:t>(</a:t>
            </a:r>
            <a:r>
              <a:rPr lang="ko-KR" altLang="en-US" smtClean="0"/>
              <a:t>고객아이디</a:t>
            </a:r>
            <a:r>
              <a:rPr lang="en-US" altLang="ko-KR" smtClean="0"/>
              <a:t>, </a:t>
            </a:r>
            <a:r>
              <a:rPr lang="ko-KR" altLang="en-US" smtClean="0"/>
              <a:t>고객이름</a:t>
            </a:r>
            <a:r>
              <a:rPr lang="en-US" altLang="ko-KR" smtClean="0"/>
              <a:t>, </a:t>
            </a:r>
            <a:r>
              <a:rPr lang="ko-KR" altLang="en-US" smtClean="0"/>
              <a:t>나이</a:t>
            </a:r>
            <a:r>
              <a:rPr lang="en-US" altLang="ko-KR" smtClean="0"/>
              <a:t>, </a:t>
            </a:r>
            <a:r>
              <a:rPr lang="ko-KR" altLang="en-US" smtClean="0"/>
              <a:t>등급</a:t>
            </a:r>
            <a:r>
              <a:rPr lang="en-US" altLang="ko-KR" smtClean="0"/>
              <a:t>, </a:t>
            </a:r>
            <a:r>
              <a:rPr lang="ko-KR" altLang="en-US" smtClean="0"/>
              <a:t>직업</a:t>
            </a:r>
            <a:r>
              <a:rPr lang="en-US" altLang="ko-KR" smtClean="0"/>
              <a:t>, </a:t>
            </a:r>
            <a:r>
              <a:rPr lang="ko-KR" altLang="en-US" smtClean="0"/>
              <a:t>적립금</a:t>
            </a:r>
            <a:r>
              <a:rPr lang="en-US" altLang="ko-KR" smtClean="0"/>
              <a:t>)</a:t>
            </a:r>
          </a:p>
          <a:p>
            <a:pPr lvl="2">
              <a:lnSpc>
                <a:spcPct val="150000"/>
              </a:lnSpc>
            </a:pPr>
            <a:r>
              <a:rPr lang="ko-KR" altLang="en-US" smtClean="0"/>
              <a:t>릴레이션 내포</a:t>
            </a:r>
            <a:r>
              <a:rPr lang="en-US" altLang="ko-KR" smtClean="0"/>
              <a:t>(relation intension)</a:t>
            </a:r>
            <a:r>
              <a:rPr lang="ko-KR" altLang="en-US" smtClean="0"/>
              <a:t>라고도 함</a:t>
            </a:r>
            <a:endParaRPr lang="en-US" altLang="ko-KR" smtClean="0"/>
          </a:p>
          <a:p>
            <a:pPr lvl="2">
              <a:lnSpc>
                <a:spcPct val="150000"/>
              </a:lnSpc>
            </a:pPr>
            <a:r>
              <a:rPr lang="ko-KR" altLang="en-US" smtClean="0"/>
              <a:t>정적인 특징이 있음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ko-KR" altLang="en-US" err="1" smtClean="0"/>
              <a:t>릴레이션</a:t>
            </a:r>
            <a:r>
              <a:rPr lang="ko-KR" altLang="en-US" smtClean="0"/>
              <a:t> 인스턴스</a:t>
            </a:r>
            <a:r>
              <a:rPr lang="en-US" altLang="ko-KR" smtClean="0"/>
              <a:t>(relation instance)</a:t>
            </a:r>
          </a:p>
          <a:p>
            <a:pPr lvl="2">
              <a:lnSpc>
                <a:spcPct val="150000"/>
              </a:lnSpc>
            </a:pPr>
            <a:r>
              <a:rPr lang="ko-KR" altLang="en-US" smtClean="0"/>
              <a:t>어느 </a:t>
            </a:r>
            <a:r>
              <a:rPr lang="ko-KR" altLang="en-US" dirty="0"/>
              <a:t>한 시점에 </a:t>
            </a:r>
            <a:r>
              <a:rPr lang="ko-KR" altLang="en-US" dirty="0" err="1"/>
              <a:t>릴레이션에</a:t>
            </a:r>
            <a:r>
              <a:rPr lang="ko-KR" altLang="en-US" dirty="0"/>
              <a:t> 존재하는 </a:t>
            </a:r>
            <a:r>
              <a:rPr lang="ko-KR" altLang="en-US" err="1"/>
              <a:t>투플들의</a:t>
            </a:r>
            <a:r>
              <a:rPr lang="ko-KR" altLang="en-US"/>
              <a:t> </a:t>
            </a:r>
            <a:r>
              <a:rPr lang="ko-KR" altLang="en-US" smtClean="0"/>
              <a:t>집합</a:t>
            </a:r>
            <a:endParaRPr lang="en-US" altLang="ko-KR" smtClean="0"/>
          </a:p>
          <a:p>
            <a:pPr lvl="2">
              <a:lnSpc>
                <a:spcPct val="150000"/>
              </a:lnSpc>
            </a:pPr>
            <a:r>
              <a:rPr lang="ko-KR" altLang="en-US" smtClean="0"/>
              <a:t>릴레이션</a:t>
            </a:r>
            <a:r>
              <a:rPr lang="en-US" altLang="ko-KR" smtClean="0"/>
              <a:t> </a:t>
            </a:r>
            <a:r>
              <a:rPr lang="ko-KR" altLang="en-US" smtClean="0"/>
              <a:t>외연</a:t>
            </a:r>
            <a:r>
              <a:rPr lang="en-US" altLang="ko-KR" smtClean="0"/>
              <a:t>(relation extension)</a:t>
            </a:r>
            <a:r>
              <a:rPr lang="ko-KR" altLang="en-US" smtClean="0"/>
              <a:t>이라고도 함</a:t>
            </a:r>
            <a:endParaRPr lang="en-US" altLang="ko-KR" smtClean="0"/>
          </a:p>
          <a:p>
            <a:pPr lvl="2">
              <a:lnSpc>
                <a:spcPct val="150000"/>
              </a:lnSpc>
            </a:pPr>
            <a:r>
              <a:rPr lang="ko-KR" altLang="en-US" smtClean="0"/>
              <a:t>동적인 특징이 있음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740532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관계 데이터 모델의 개념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03102" cy="5543705"/>
          </a:xfrm>
        </p:spPr>
        <p:txBody>
          <a:bodyPr/>
          <a:lstStyle/>
          <a:p>
            <a:r>
              <a:rPr lang="ko-KR" altLang="en-US" smtClean="0"/>
              <a:t>릴레이션의 구성</a:t>
            </a:r>
            <a:endParaRPr lang="en-US" altLang="ko-KR" dirty="0" smtClean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50" y="2168860"/>
            <a:ext cx="8289755" cy="24302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405321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EmYTdGww70zHJNcnoJ7g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1A1Xddgf7q4KqMIT3Mszx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i5ErAOXMijwbOU1C94gQz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bCIqoHsRmSZRjUVDVwwV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csC8rnppnKR1ywRriHaM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0pGGgPnhBmF6y66eBGwg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S5HgR99SyH5RtON1cKhZF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iX8RTCyCD4DExAYZXe7JN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9T8gPHXoBt3RlinnsibU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ANW7ZgoGlEWnuRLGrNS8b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jVmvEBsaUXzBcSXeaEKr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sLEtvfynzB5ZayLl4ZWN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b16NVF9JdNqu1LuBNeaK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eSvioBSrtly40QTH3FWy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SaeCWOnbDRyNoQU6jQYUo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2XwhowXLwl7wJaABsj7wH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Vfax0EuXVIDdDLsPaj8r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9nJbIjOPbbSImvBr7lBtx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hy5nBDrvgkFlUcfKbhXJ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BLBiWEQYdFTOe9rzf4UGm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aA7ftul0JWsMpeaCqdWE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mrJcpDEHKI9Cmj7M6klC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EE9qJ3A1uChqGXbC2ta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AXERznfiRjRIu5yfcUEaH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kOEy6jOFPmGjWlKX1nQ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dN8Ho1F7ROPKA1bGalCcV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1958E5hvUyXmqsZauhVzj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9yI9m3D3NmCQqOZ3XljE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Eb82nFTydcJsF5QWWL1My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6VVYYqvPnUjUw0kFX9f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6X9Tc0oyCahkv26sHU7I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xmbjWC53CjbfZXM4Lq6hK"/>
</p:tagLst>
</file>

<file path=ppt/theme/theme1.xml><?xml version="1.0" encoding="utf-8"?>
<a:theme xmlns:a="http://schemas.openxmlformats.org/drawingml/2006/main" name="1_유닉스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2735</TotalTime>
  <Words>794</Words>
  <Application>Microsoft Office PowerPoint</Application>
  <PresentationFormat>화면 슬라이드 쇼(4:3)</PresentationFormat>
  <Paragraphs>137</Paragraphs>
  <Slides>27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28" baseType="lpstr">
      <vt:lpstr>1_유닉스</vt:lpstr>
      <vt:lpstr>슬라이드 1</vt:lpstr>
      <vt:lpstr>슬라이드 2</vt:lpstr>
      <vt:lpstr>학습목표</vt:lpstr>
      <vt:lpstr>01 관계 데이터 모델의 개념</vt:lpstr>
      <vt:lpstr>01 관계 데이터 모델의 개념</vt:lpstr>
      <vt:lpstr>01 관계 데이터 모델의 개념</vt:lpstr>
      <vt:lpstr>01 관계 데이터 모델의 개념</vt:lpstr>
      <vt:lpstr>01 관계 데이터 모델의 개념</vt:lpstr>
      <vt:lpstr>01 관계 데이터 모델의 개념</vt:lpstr>
      <vt:lpstr>01 관계 데이터 모델의 개념</vt:lpstr>
      <vt:lpstr>01 관계 데이터 모델의 개념</vt:lpstr>
      <vt:lpstr>01 관계 데이터 모델의 개념</vt:lpstr>
      <vt:lpstr>01 관계 데이터 모델의 개념</vt:lpstr>
      <vt:lpstr>01 관계 데이터 모델의 개념</vt:lpstr>
      <vt:lpstr>01 관계 데이터 모델의 개념</vt:lpstr>
      <vt:lpstr>01 관계 데이터 모델의 개념</vt:lpstr>
      <vt:lpstr>01 관계 데이터 모델의 개념</vt:lpstr>
      <vt:lpstr>01 관계 데이터 모델의 개념</vt:lpstr>
      <vt:lpstr>01 관계 데이터 모델의 개념</vt:lpstr>
      <vt:lpstr>01 관계 데이터 모델의 개념</vt:lpstr>
      <vt:lpstr>01 관계 데이터 모델의 개념</vt:lpstr>
      <vt:lpstr>01 관계 데이터 모델의 개념</vt:lpstr>
      <vt:lpstr>02 관계 데이터 모델의 제약</vt:lpstr>
      <vt:lpstr>02 관계 데이터 모델의 제약</vt:lpstr>
      <vt:lpstr>02 관계 데이터 모델의 제약</vt:lpstr>
      <vt:lpstr>02 관계 데이터 모델의 제약</vt:lpstr>
      <vt:lpstr>슬라이드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1장. 유닉스 개요 및 기본 사용법</dc:title>
  <dc:creator>윤소정</dc:creator>
  <cp:lastModifiedBy>경인교대</cp:lastModifiedBy>
  <cp:revision>236</cp:revision>
  <dcterms:created xsi:type="dcterms:W3CDTF">2012-07-23T02:34:37Z</dcterms:created>
  <dcterms:modified xsi:type="dcterms:W3CDTF">2013-08-28T04:39:59Z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1NCUCeAsLTdgs0g0NVq39g0UxrcrxPknXzBwH4Bd9mpo</vt:lpwstr>
  </property>
  <property fmtid="{D5CDD505-2E9C-101B-9397-08002B2CF9AE}" pid="4" name="Google.Documents.RevisionId">
    <vt:lpwstr>16204708356322461875</vt:lpwstr>
  </property>
  <property fmtid="{D5CDD505-2E9C-101B-9397-08002B2CF9AE}" pid="5" name="Google.Documents.PreviousRevisionId">
    <vt:lpwstr>06215226093729447614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