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heme/theme2.xml" ContentType="application/vnd.openxmlformats-officedocument.theme+xml"/>
  <Override PartName="/ppt/tags/tag4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9"/>
  </p:notesMasterIdLst>
  <p:sldIdLst>
    <p:sldId id="312" r:id="rId2"/>
    <p:sldId id="316" r:id="rId3"/>
    <p:sldId id="318" r:id="rId4"/>
    <p:sldId id="319" r:id="rId5"/>
    <p:sldId id="314" r:id="rId6"/>
    <p:sldId id="315" r:id="rId7"/>
    <p:sldId id="258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93366"/>
    <a:srgbClr val="66CCFF"/>
    <a:srgbClr val="4F78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9" autoAdjust="0"/>
    <p:restoredTop sz="94660"/>
  </p:normalViewPr>
  <p:slideViewPr>
    <p:cSldViewPr>
      <p:cViewPr varScale="1">
        <p:scale>
          <a:sx n="111" d="100"/>
          <a:sy n="111" d="100"/>
        </p:scale>
        <p:origin x="160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3899-2E4F-4D3A-8D29-BF4BDDE21DE2}" type="datetimeFigureOut">
              <a:rPr lang="ko-KR" altLang="en-US" smtClean="0"/>
              <a:pPr/>
              <a:t>2013-07-17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363BF-43B7-4F43-ABD0-D052F59FCD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848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2" Type="http://schemas.openxmlformats.org/officeDocument/2006/relationships/tags" Target="../tags/tag12.xml"/><Relationship Id="rId16" Type="http://schemas.openxmlformats.org/officeDocument/2006/relationships/image" Target="../media/image3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image" Target="../media/image2.jpeg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de-DE" altLang="ko-KR" sz="1800" dirty="0" smtClean="0"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kumimoji="0" lang="ko-KR" altLang="en-US" sz="1800" dirty="0" smtClean="0"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kumimoji="0" lang="de-DE" altLang="ko-KR" sz="12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[</a:t>
            </a:r>
            <a:r>
              <a:rPr kumimoji="0" lang="ko-KR" altLang="en-US" sz="1400" b="1" dirty="0">
                <a:solidFill>
                  <a:srgbClr val="FF0000"/>
                </a:solidFill>
                <a:ea typeface="맑은 고딕" pitchFamily="50" charset="-127"/>
              </a:rPr>
              <a:t>강의교안 이용 안내</a:t>
            </a: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dirty="0">
                <a:ea typeface="맑은 고딕" pitchFamily="50" charset="-127"/>
              </a:rPr>
              <a:t>본 강의교안의 저작권은 </a:t>
            </a:r>
            <a:r>
              <a:rPr kumimoji="0" lang="ko-KR" altLang="en-US" sz="1000" dirty="0" err="1" smtClean="0">
                <a:ea typeface="맑은 고딕" pitchFamily="50" charset="-127"/>
              </a:rPr>
              <a:t>한빛아카데미</a:t>
            </a:r>
            <a:r>
              <a:rPr kumimoji="0" lang="ko-KR" altLang="en-US" sz="1000" dirty="0" smtClean="0">
                <a:ea typeface="맑은 고딕" pitchFamily="50" charset="-127"/>
              </a:rPr>
              <a:t>㈜</a:t>
            </a:r>
            <a:r>
              <a:rPr kumimoji="0" lang="ko-KR" altLang="en-US" sz="1000" dirty="0">
                <a:ea typeface="맑은 고딕" pitchFamily="50" charset="-127"/>
              </a:rPr>
              <a:t>에 있습니다</a:t>
            </a:r>
            <a:r>
              <a:rPr kumimoji="0" lang="en-US" altLang="ko-KR" sz="1000" dirty="0">
                <a:ea typeface="맑은 고딕" pitchFamily="50" charset="-127"/>
              </a:rPr>
              <a:t>.</a:t>
            </a:r>
            <a:r>
              <a:rPr kumimoji="0" lang="ko-KR" altLang="en-US" sz="1000" dirty="0">
                <a:solidFill>
                  <a:srgbClr val="222222"/>
                </a:solidFill>
                <a:ea typeface="맑은 고딕" pitchFamily="50" charset="-127"/>
              </a:rPr>
              <a:t> </a:t>
            </a: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이 자료를 무단으로 전제하거나 배포할 경우 저작권법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136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조에 의거하여 최고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년 이하의 </a:t>
            </a:r>
            <a:r>
              <a:rPr kumimoji="0" lang="ko-KR" altLang="en-US" sz="1000" u="sng" dirty="0" smtClean="0">
                <a:solidFill>
                  <a:srgbClr val="222222"/>
                </a:solidFill>
                <a:ea typeface="맑은 고딕" pitchFamily="50" charset="-127"/>
              </a:rPr>
              <a:t>징역</a:t>
            </a:r>
            <a:r>
              <a:rPr kumimoji="0" lang="en-US" altLang="ko-KR" sz="1000" u="sng" dirty="0" smtClean="0">
                <a:solidFill>
                  <a:srgbClr val="222222"/>
                </a:solidFill>
                <a:ea typeface="맑은 고딕" pitchFamily="50" charset="-127"/>
              </a:rPr>
              <a:t> 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또는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 err="1">
                <a:solidFill>
                  <a:srgbClr val="222222"/>
                </a:solidFill>
                <a:ea typeface="맑은 고딕" pitchFamily="50" charset="-127"/>
              </a:rPr>
              <a:t>천만원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 이하의 벌금에 처할 수 있고 이를 병과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(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倂科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)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할 수도 있습니다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000" dirty="0"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679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7" name="Group 169"/>
          <p:cNvGrpSpPr>
            <a:grpSpLocks/>
          </p:cNvGrpSpPr>
          <p:nvPr userDrawn="1">
            <p:custDataLst>
              <p:tags r:id="rId2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28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32" name="그림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35" name="Rectangle 2"/>
          <p:cNvSpPr>
            <a:spLocks noGrp="1" noChangeArrowheads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609600" y="5791200"/>
            <a:ext cx="7924800" cy="685800"/>
          </a:xfrm>
          <a:prstGeom prst="rect">
            <a:avLst/>
          </a:prstGeom>
        </p:spPr>
        <p:txBody>
          <a:bodyPr/>
          <a:lstStyle>
            <a:lvl1pPr algn="ctr">
              <a:defRPr sz="4400" b="0" i="0" baseline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pPr lvl="0"/>
            <a:r>
              <a:rPr lang="ko-KR" altLang="en-US" noProof="0" dirty="0" err="1" smtClean="0"/>
              <a:t>장제목</a:t>
            </a:r>
            <a:endParaRPr lang="en-US" altLang="ko-KR" noProof="0" dirty="0" smtClean="0"/>
          </a:p>
        </p:txBody>
      </p:sp>
      <p:sp>
        <p:nvSpPr>
          <p:cNvPr id="37" name="모서리가 둥근 직사각형 36"/>
          <p:cNvSpPr/>
          <p:nvPr userDrawn="1">
            <p:custDataLst>
              <p:tags r:id="rId5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8" name="그림 29" descr="쿡북로고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634" y="159730"/>
            <a:ext cx="10795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모서리가 둥근 직사각형 38"/>
          <p:cNvSpPr/>
          <p:nvPr userDrawn="1">
            <p:custDataLst>
              <p:tags r:id="rId7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1" name="Group 169"/>
          <p:cNvGrpSpPr>
            <a:grpSpLocks/>
          </p:cNvGrpSpPr>
          <p:nvPr userDrawn="1">
            <p:custDataLst>
              <p:tags r:id="rId8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42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7" name="Freeform 170"/>
          <p:cNvSpPr>
            <a:spLocks/>
          </p:cNvSpPr>
          <p:nvPr userDrawn="1">
            <p:custDataLst>
              <p:tags r:id="rId9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Freeform 171"/>
          <p:cNvSpPr>
            <a:spLocks/>
          </p:cNvSpPr>
          <p:nvPr userDrawn="1">
            <p:custDataLst>
              <p:tags r:id="rId10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Freeform 170"/>
          <p:cNvSpPr>
            <a:spLocks/>
          </p:cNvSpPr>
          <p:nvPr userDrawn="1">
            <p:custDataLst>
              <p:tags r:id="rId11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Freeform 171"/>
          <p:cNvSpPr>
            <a:spLocks/>
          </p:cNvSpPr>
          <p:nvPr userDrawn="1">
            <p:custDataLst>
              <p:tags r:id="rId12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2745288" y="809902"/>
            <a:ext cx="3852000" cy="481500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43599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목차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611561" y="1104891"/>
            <a:ext cx="7920880" cy="5420453"/>
          </a:xfrm>
          <a:prstGeom prst="roundRect">
            <a:avLst>
              <a:gd name="adj" fmla="val 412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2600" b="1" baseline="0"/>
            </a:lvl1pPr>
            <a:lvl2pPr marL="627063" indent="-269875">
              <a:buClr>
                <a:srgbClr val="4F784C"/>
              </a:buClr>
              <a:buFont typeface="Wingdings" pitchFamily="2" charset="2"/>
              <a:buChar char="ü"/>
              <a:defRPr sz="2200" baseline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</p:txBody>
      </p:sp>
    </p:spTree>
    <p:extLst>
      <p:ext uri="{BB962C8B-B14F-4D97-AF65-F5344CB8AC3E}">
        <p14:creationId xmlns:p14="http://schemas.microsoft.com/office/powerpoint/2010/main" val="2117559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본문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79388" y="1052735"/>
            <a:ext cx="8713787" cy="5543705"/>
          </a:xfrm>
        </p:spPr>
        <p:txBody>
          <a:bodyPr>
            <a:normAutofit/>
          </a:bodyPr>
          <a:lstStyle>
            <a:lvl1pPr>
              <a:defRPr sz="2400" b="1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Line 10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572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latin typeface="Verdana"/>
              </a:rPr>
              <a:pPr latinLnBrk="0"/>
              <a:t>‹#›</a:t>
            </a:fld>
            <a:endParaRPr lang="en-US" altLang="ko-KR" kern="0" dirty="0"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>
            <a:lvl1pPr>
              <a:defRPr b="1" i="1"/>
            </a:lvl1pPr>
          </a:lstStyle>
          <a:p>
            <a:pPr latinLnBrk="0"/>
            <a:fld id="{926EA8F1-C76B-4BC6-98C4-C2D2384EDDB7}" type="slidenum">
              <a:rPr lang="en-US" altLang="ko-KR" kern="0" smtClean="0">
                <a:latin typeface="Verdana"/>
              </a:rPr>
              <a:pPr latinLnBrk="0"/>
              <a:t>‹#›</a:t>
            </a:fld>
            <a:endParaRPr lang="en-US" altLang="ko-KR" kern="0" dirty="0">
              <a:latin typeface="Verdana"/>
            </a:endParaRPr>
          </a:p>
        </p:txBody>
      </p:sp>
      <p:sp>
        <p:nvSpPr>
          <p:cNvPr id="9" name="AutoShap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6" name="AutoShape 3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" name="Line 5"/>
          <p:cNvSpPr>
            <a:spLocks noChangeShapeType="1"/>
          </p:cNvSpPr>
          <p:nvPr userDrawn="1">
            <p:custDataLst>
              <p:tags r:id="rId5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10" name="Text Box 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735263" y="3048000"/>
            <a:ext cx="3657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ko-KR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HY견명조" pitchFamily="18" charset="-127"/>
                <a:ea typeface="HY견명조" pitchFamily="18" charset="-127"/>
              </a:rPr>
              <a:t>Thank</a:t>
            </a:r>
            <a:r>
              <a:rPr lang="en-US" altLang="ko-KR" sz="4400" b="1" baseline="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HY견명조" pitchFamily="18" charset="-127"/>
                <a:ea typeface="HY견명조" pitchFamily="18" charset="-127"/>
              </a:rPr>
              <a:t> You</a:t>
            </a:r>
            <a:endParaRPr lang="en-US" altLang="ko-KR" sz="4400" b="1" dirty="0">
              <a:solidFill>
                <a:schemeClr val="accent3">
                  <a:lumMod val="60000"/>
                  <a:lumOff val="40000"/>
                </a:schemeClr>
              </a:solidFill>
              <a:latin typeface="HY견명조" pitchFamily="18" charset="-127"/>
              <a:ea typeface="HY견명조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1429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1.xml"/><Relationship Id="rId13" Type="http://schemas.openxmlformats.org/officeDocument/2006/relationships/tags" Target="../tags/tag6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tags" Target="../tags/tag5.xml"/><Relationship Id="rId17" Type="http://schemas.openxmlformats.org/officeDocument/2006/relationships/tags" Target="../tags/tag10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4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8.xml"/><Relationship Id="rId10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2.xml"/><Relationship Id="rId14" Type="http://schemas.openxmlformats.org/officeDocument/2006/relationships/tags" Target="../tags/tag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그림 77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" name="Group 169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51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56" name="Freeform 170"/>
          <p:cNvSpPr>
            <a:spLocks/>
          </p:cNvSpPr>
          <p:nvPr>
            <p:custDataLst>
              <p:tags r:id="rId11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Freeform 171"/>
          <p:cNvSpPr>
            <a:spLocks/>
          </p:cNvSpPr>
          <p:nvPr>
            <p:custDataLst>
              <p:tags r:id="rId12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텍스트 개체 틀 60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182728" y="980727"/>
            <a:ext cx="8713622" cy="5600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마스터 텍스트 스타일을 편집합니다</a:t>
            </a:r>
          </a:p>
          <a:p>
            <a:pPr marL="539750" marR="0" lvl="1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ko-KR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둘째 수준</a:t>
            </a:r>
          </a:p>
          <a:p>
            <a:pPr marL="714375" marR="0" lvl="2" indent="-174625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셋째 수준</a:t>
            </a:r>
          </a:p>
          <a:p>
            <a:pPr marL="896938" marR="0" lvl="3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넷째 수준</a:t>
            </a:r>
          </a:p>
          <a:p>
            <a:pPr marL="1166813" marR="0" lvl="4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/>
            </a:pPr>
            <a:r>
              <a:rPr kumimoji="0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다섯째 수준</a:t>
            </a:r>
            <a:endParaRPr kumimoji="0" lang="en-US" altLang="ko-KR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제목 개체 틀 65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875982" y="158476"/>
            <a:ext cx="7656458" cy="678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grpSp>
        <p:nvGrpSpPr>
          <p:cNvPr id="14" name="Group 169"/>
          <p:cNvGrpSpPr>
            <a:grpSpLocks/>
          </p:cNvGrpSpPr>
          <p:nvPr>
            <p:custDataLst>
              <p:tags r:id="rId15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15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9" name="Freeform 170"/>
          <p:cNvSpPr>
            <a:spLocks/>
          </p:cNvSpPr>
          <p:nvPr>
            <p:custDataLst>
              <p:tags r:id="rId16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171"/>
          <p:cNvSpPr>
            <a:spLocks/>
          </p:cNvSpPr>
          <p:nvPr>
            <p:custDataLst>
              <p:tags r:id="rId17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6755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8" r:id="rId2"/>
    <p:sldLayoutId id="2147483679" r:id="rId3"/>
    <p:sldLayoutId id="2147483680" r:id="rId4"/>
    <p:sldLayoutId id="2147483682" r:id="rId5"/>
    <p:sldLayoutId id="2147483681" r:id="rId6"/>
  </p:sldLayoutIdLst>
  <p:txStyles>
    <p:titleStyle>
      <a:lvl1pPr algn="l" defTabSz="914400" rtl="0" eaLnBrk="1" latinLnBrk="1" hangingPunct="1">
        <a:spcBef>
          <a:spcPct val="0"/>
        </a:spcBef>
        <a:buNone/>
        <a:defRPr lang="ko-KR" altLang="en-US" sz="3200" b="1" kern="1200" dirty="0">
          <a:solidFill>
            <a:srgbClr val="4F784C"/>
          </a:solidFill>
          <a:latin typeface="+mj-ea"/>
          <a:ea typeface="+mj-ea"/>
          <a:cs typeface="+mj-cs"/>
        </a:defRPr>
      </a:lvl1pPr>
    </p:titleStyle>
    <p:bodyStyle>
      <a:lvl1pPr marL="342900" marR="0" indent="-342900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C4A2D2"/>
        </a:buClr>
        <a:buSzTx/>
        <a:buFont typeface="Wingdings" pitchFamily="2" charset="2"/>
        <a:buChar char="v"/>
        <a:tabLst/>
        <a:defRPr sz="23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39750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9BBD98"/>
        </a:buClr>
        <a:buSzTx/>
        <a:buFont typeface="Wingdings" pitchFamily="2" charset="2"/>
        <a:buChar char="§"/>
        <a:tabLst/>
        <a:defRPr sz="2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714375" marR="0" indent="-174625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4F784C"/>
        </a:buClr>
        <a:buSzTx/>
        <a:buFontTx/>
        <a:buChar char="•"/>
        <a:tabLst/>
        <a:defRPr sz="20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96938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tabLst/>
        <a:defRPr sz="18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66813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tabLst>
          <a:tab pos="1166813" algn="l"/>
        </a:tabLst>
        <a:defRPr sz="16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hanb.co.kr/exam/4025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71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sz="quarter" idx="12"/>
          </p:nvPr>
        </p:nvSpPr>
        <p:spPr>
          <a:xfrm>
            <a:off x="3559715" y="1042987"/>
            <a:ext cx="5512785" cy="5482800"/>
          </a:xfrm>
        </p:spPr>
        <p:txBody>
          <a:bodyPr/>
          <a:lstStyle/>
          <a:p>
            <a:pPr marL="179388" lvl="1" indent="-179388"/>
            <a:endParaRPr lang="en-US" altLang="ko-KR" dirty="0" smtClean="0"/>
          </a:p>
          <a:p>
            <a:pPr marL="179388" lvl="1" indent="-179388"/>
            <a:endParaRPr lang="en-US" altLang="ko-KR" dirty="0"/>
          </a:p>
          <a:p>
            <a:pPr marL="179388" lvl="1" indent="-179388"/>
            <a:endParaRPr lang="en-US" altLang="ko-KR" dirty="0" smtClean="0"/>
          </a:p>
          <a:p>
            <a:pPr marL="179388" lvl="1" indent="-179388"/>
            <a:endParaRPr lang="en-US" altLang="ko-KR" dirty="0" smtClean="0"/>
          </a:p>
          <a:p>
            <a:pPr marL="179388" lvl="1" indent="-179388"/>
            <a:r>
              <a:rPr lang="ko-KR" altLang="en-US" dirty="0" smtClean="0"/>
              <a:t>도서명 </a:t>
            </a:r>
            <a:r>
              <a:rPr lang="en-US" altLang="ko-KR" dirty="0"/>
              <a:t>: IT </a:t>
            </a:r>
            <a:r>
              <a:rPr lang="en-US" altLang="ko-KR" dirty="0" err="1"/>
              <a:t>CookBook</a:t>
            </a:r>
            <a:r>
              <a:rPr lang="en-US" altLang="ko-KR" dirty="0"/>
              <a:t>, </a:t>
            </a:r>
            <a:r>
              <a:rPr lang="ko-KR" altLang="en-US" dirty="0"/>
              <a:t>데이터베이스 개론</a:t>
            </a:r>
          </a:p>
          <a:p>
            <a:pPr marL="179388" lvl="1" indent="-179388"/>
            <a:r>
              <a:rPr lang="en-US" altLang="ko-KR" dirty="0"/>
              <a:t>ISBN : </a:t>
            </a:r>
            <a:r>
              <a:rPr lang="en-US" altLang="ko-KR" dirty="0" smtClean="0"/>
              <a:t>978–89–98756–25–3 </a:t>
            </a:r>
            <a:r>
              <a:rPr lang="en-US" altLang="ko-KR" dirty="0"/>
              <a:t>93000</a:t>
            </a:r>
          </a:p>
          <a:p>
            <a:pPr marL="179388" lvl="1" indent="-179388"/>
            <a:r>
              <a:rPr lang="ko-KR" altLang="en-US" dirty="0"/>
              <a:t>저자 </a:t>
            </a:r>
            <a:r>
              <a:rPr lang="en-US" altLang="ko-KR" dirty="0"/>
              <a:t>: </a:t>
            </a:r>
            <a:r>
              <a:rPr lang="ko-KR" altLang="en-US" dirty="0"/>
              <a:t>김연희</a:t>
            </a:r>
          </a:p>
          <a:p>
            <a:pPr marL="179388" lvl="1" indent="-179388"/>
            <a:r>
              <a:rPr lang="ko-KR" altLang="en-US" dirty="0"/>
              <a:t>출판사 </a:t>
            </a:r>
            <a:r>
              <a:rPr lang="en-US" altLang="ko-KR" dirty="0"/>
              <a:t>: </a:t>
            </a:r>
            <a:r>
              <a:rPr lang="ko-KR" altLang="en-US" dirty="0" err="1"/>
              <a:t>한빛아카데미</a:t>
            </a:r>
            <a:r>
              <a:rPr lang="en-US" altLang="ko-KR" dirty="0"/>
              <a:t>(</a:t>
            </a:r>
            <a:r>
              <a:rPr lang="ko-KR" altLang="en-US" dirty="0"/>
              <a:t>주</a:t>
            </a:r>
            <a:r>
              <a:rPr lang="en-US" altLang="ko-KR" dirty="0"/>
              <a:t>)</a:t>
            </a:r>
          </a:p>
          <a:p>
            <a:pPr marL="179388" lvl="1" indent="-179388"/>
            <a:r>
              <a:rPr lang="ko-KR" altLang="en-US" dirty="0" smtClean="0"/>
              <a:t>페이지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정가 </a:t>
            </a:r>
            <a:r>
              <a:rPr lang="en-US" altLang="ko-KR" dirty="0"/>
              <a:t>: </a:t>
            </a:r>
            <a:r>
              <a:rPr lang="en-US" altLang="ko-KR" dirty="0" smtClean="0"/>
              <a:t>524p / 25,000</a:t>
            </a:r>
            <a:r>
              <a:rPr lang="ko-KR" altLang="en-US" dirty="0" smtClean="0"/>
              <a:t>원</a:t>
            </a:r>
            <a:endParaRPr lang="en-US" altLang="ko-KR" dirty="0" smtClean="0"/>
          </a:p>
          <a:p>
            <a:pPr marL="179388" lvl="1" indent="-179388"/>
            <a:r>
              <a:rPr lang="ko-KR" altLang="en-US" dirty="0" smtClean="0"/>
              <a:t>실습 파일 </a:t>
            </a:r>
            <a:r>
              <a:rPr lang="en-US" altLang="ko-KR" dirty="0" smtClean="0"/>
              <a:t>: </a:t>
            </a:r>
            <a:r>
              <a:rPr lang="en-US" altLang="ko-KR" dirty="0">
                <a:hlinkClick r:id="rId2"/>
              </a:rPr>
              <a:t>http://www.hanb.co.kr/exam/4025</a:t>
            </a:r>
            <a:endParaRPr lang="en-US" altLang="ko-KR" dirty="0"/>
          </a:p>
          <a:p>
            <a:pPr marL="179388" lvl="1" indent="-179388"/>
            <a:endParaRPr lang="ko-KR" altLang="en-US" dirty="0"/>
          </a:p>
          <a:p>
            <a:pPr lvl="1"/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교재 정보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15" y="1763815"/>
            <a:ext cx="3168000" cy="396000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2633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교재의 주요 특징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48107" cy="5543705"/>
          </a:xfrm>
        </p:spPr>
        <p:txBody>
          <a:bodyPr>
            <a:normAutofit/>
          </a:bodyPr>
          <a:lstStyle/>
          <a:p>
            <a:pPr marL="358775" indent="-358775">
              <a:lnSpc>
                <a:spcPct val="120000"/>
              </a:lnSpc>
              <a:buNone/>
              <a:tabLst>
                <a:tab pos="358775" algn="l"/>
              </a:tabLst>
            </a:pPr>
            <a:r>
              <a:rPr lang="ko-KR" altLang="en-US" sz="2000" dirty="0">
                <a:solidFill>
                  <a:schemeClr val="accent5">
                    <a:lumMod val="75000"/>
                  </a:schemeClr>
                </a:solidFill>
              </a:rPr>
              <a:t>❶ </a:t>
            </a:r>
            <a:r>
              <a:rPr lang="ko-KR" altLang="en-US" sz="2000" dirty="0" smtClean="0">
                <a:solidFill>
                  <a:schemeClr val="accent5">
                    <a:lumMod val="75000"/>
                  </a:schemeClr>
                </a:solidFill>
              </a:rPr>
              <a:t>꼭 </a:t>
            </a:r>
            <a:r>
              <a:rPr lang="ko-KR" altLang="en-US" sz="2000" dirty="0">
                <a:solidFill>
                  <a:schemeClr val="accent5">
                    <a:lumMod val="75000"/>
                  </a:schemeClr>
                </a:solidFill>
              </a:rPr>
              <a:t>필요한 내용을 중심으로 다루고 최신 이슈화된 기술인 </a:t>
            </a:r>
            <a:r>
              <a:rPr lang="ko-KR" altLang="en-US" sz="2000" dirty="0" err="1">
                <a:solidFill>
                  <a:schemeClr val="accent5">
                    <a:lumMod val="75000"/>
                  </a:schemeClr>
                </a:solidFill>
              </a:rPr>
              <a:t>빅</a:t>
            </a:r>
            <a:r>
              <a:rPr lang="ko-KR" altLang="en-US" sz="2000" dirty="0">
                <a:solidFill>
                  <a:schemeClr val="accent5">
                    <a:lumMod val="75000"/>
                  </a:schemeClr>
                </a:solidFill>
              </a:rPr>
              <a:t> 데이터까지 </a:t>
            </a:r>
            <a:r>
              <a:rPr lang="en-US" altLang="ko-KR" sz="20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altLang="ko-KR" sz="2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ko-KR" altLang="en-US" sz="2000" dirty="0" smtClean="0">
                <a:solidFill>
                  <a:schemeClr val="accent5">
                    <a:lumMod val="75000"/>
                  </a:schemeClr>
                </a:solidFill>
              </a:rPr>
              <a:t>소개</a:t>
            </a:r>
            <a:endParaRPr lang="en-US" altLang="ko-KR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358775" indent="-358775">
              <a:lnSpc>
                <a:spcPct val="120000"/>
              </a:lnSpc>
              <a:buNone/>
              <a:tabLst>
                <a:tab pos="358775" algn="l"/>
              </a:tabLst>
            </a:pPr>
            <a:endParaRPr lang="ko-KR" altLang="en-US" sz="8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2000" dirty="0">
                <a:solidFill>
                  <a:schemeClr val="accent5">
                    <a:lumMod val="75000"/>
                  </a:schemeClr>
                </a:solidFill>
              </a:rPr>
              <a:t>❷ </a:t>
            </a:r>
            <a:r>
              <a:rPr lang="ko-KR" altLang="en-US" sz="2000" dirty="0" smtClean="0">
                <a:solidFill>
                  <a:schemeClr val="accent5">
                    <a:lumMod val="75000"/>
                  </a:schemeClr>
                </a:solidFill>
              </a:rPr>
              <a:t>개념 </a:t>
            </a:r>
            <a:r>
              <a:rPr lang="ko-KR" altLang="en-US" sz="2000" dirty="0">
                <a:solidFill>
                  <a:schemeClr val="accent5">
                    <a:lumMod val="75000"/>
                  </a:schemeClr>
                </a:solidFill>
              </a:rPr>
              <a:t>이해를 돕는 다양한 장치 마련</a:t>
            </a:r>
          </a:p>
          <a:p>
            <a:pPr lvl="1">
              <a:lnSpc>
                <a:spcPct val="120000"/>
              </a:lnSpc>
            </a:pPr>
            <a:r>
              <a:rPr lang="ko-KR" altLang="en-US" sz="1800" dirty="0" smtClean="0"/>
              <a:t>난무하는 </a:t>
            </a:r>
            <a:r>
              <a:rPr lang="ko-KR" altLang="en-US" sz="1800" dirty="0"/>
              <a:t>개념들의 전체 관계를 보여주는 마인드 </a:t>
            </a:r>
            <a:r>
              <a:rPr lang="ko-KR" altLang="en-US" sz="1800" dirty="0" err="1"/>
              <a:t>맵</a:t>
            </a:r>
            <a:r>
              <a:rPr lang="ko-KR" altLang="en-US" sz="1800" dirty="0"/>
              <a:t> 수록</a:t>
            </a:r>
            <a:r>
              <a:rPr lang="en-US" altLang="ko-KR" sz="1800" dirty="0"/>
              <a:t>(</a:t>
            </a:r>
            <a:r>
              <a:rPr lang="ko-KR" altLang="en-US" sz="1800" dirty="0"/>
              <a:t>책 전체 흐름 마인드 </a:t>
            </a:r>
            <a:r>
              <a:rPr lang="ko-KR" altLang="en-US" sz="1800" dirty="0" err="1"/>
              <a:t>맵</a:t>
            </a:r>
            <a:r>
              <a:rPr lang="en-US" altLang="ko-KR" sz="1800" dirty="0"/>
              <a:t>/</a:t>
            </a:r>
            <a:r>
              <a:rPr lang="ko-KR" altLang="en-US" sz="1800" dirty="0" err="1"/>
              <a:t>장별</a:t>
            </a:r>
            <a:r>
              <a:rPr lang="ko-KR" altLang="en-US" sz="1800" dirty="0"/>
              <a:t> 마인드 </a:t>
            </a:r>
            <a:r>
              <a:rPr lang="ko-KR" altLang="en-US" sz="1800" dirty="0" err="1"/>
              <a:t>맵</a:t>
            </a:r>
            <a:r>
              <a:rPr lang="en-US" altLang="ko-KR" sz="1800" dirty="0"/>
              <a:t>)</a:t>
            </a:r>
          </a:p>
          <a:p>
            <a:pPr lvl="1">
              <a:lnSpc>
                <a:spcPct val="120000"/>
              </a:lnSpc>
            </a:pPr>
            <a:r>
              <a:rPr lang="ko-KR" altLang="en-US" sz="1800" dirty="0" smtClean="0"/>
              <a:t>친근하고 </a:t>
            </a:r>
            <a:r>
              <a:rPr lang="ko-KR" altLang="en-US" sz="1800" dirty="0"/>
              <a:t>직관적인 예제 수록 </a:t>
            </a:r>
            <a:r>
              <a:rPr lang="en-US" altLang="ko-KR" sz="1800" dirty="0"/>
              <a:t>: </a:t>
            </a:r>
            <a:r>
              <a:rPr lang="ko-KR" altLang="en-US" sz="1800" dirty="0" err="1"/>
              <a:t>한빛</a:t>
            </a:r>
            <a:r>
              <a:rPr lang="ko-KR" altLang="en-US" sz="1800" dirty="0"/>
              <a:t> </a:t>
            </a:r>
            <a:r>
              <a:rPr lang="ko-KR" altLang="en-US" sz="1800" dirty="0" err="1"/>
              <a:t>마트</a:t>
            </a:r>
            <a:r>
              <a:rPr lang="ko-KR" altLang="en-US" sz="1800" dirty="0"/>
              <a:t> </a:t>
            </a:r>
            <a:r>
              <a:rPr lang="en-US" altLang="ko-KR" sz="1800" dirty="0"/>
              <a:t>DB </a:t>
            </a:r>
            <a:r>
              <a:rPr lang="ko-KR" altLang="en-US" sz="1800" dirty="0"/>
              <a:t>설계</a:t>
            </a:r>
            <a:r>
              <a:rPr lang="en-US" altLang="ko-KR" sz="1800" dirty="0"/>
              <a:t>, </a:t>
            </a:r>
            <a:r>
              <a:rPr lang="ko-KR" altLang="en-US" sz="1800" dirty="0"/>
              <a:t>정규화 예제</a:t>
            </a:r>
            <a:r>
              <a:rPr lang="en-US" altLang="ko-KR" sz="1800" dirty="0"/>
              <a:t>, SQL </a:t>
            </a:r>
            <a:r>
              <a:rPr lang="ko-KR" altLang="en-US" sz="1800" dirty="0"/>
              <a:t>예제</a:t>
            </a:r>
          </a:p>
          <a:p>
            <a:pPr lvl="1">
              <a:lnSpc>
                <a:spcPct val="120000"/>
              </a:lnSpc>
            </a:pPr>
            <a:r>
              <a:rPr lang="en-US" altLang="ko-KR" sz="1800" dirty="0" smtClean="0"/>
              <a:t>SQL</a:t>
            </a:r>
            <a:r>
              <a:rPr lang="ko-KR" altLang="en-US" sz="1800" dirty="0"/>
              <a:t>을 직접 실습까지 할 수 있도록 부록에서 </a:t>
            </a:r>
            <a:r>
              <a:rPr lang="en-US" altLang="ko-KR" sz="1800" dirty="0"/>
              <a:t>MS SQL </a:t>
            </a:r>
            <a:r>
              <a:rPr lang="ko-KR" altLang="en-US" sz="1800" dirty="0"/>
              <a:t>서버와 </a:t>
            </a:r>
            <a:r>
              <a:rPr lang="ko-KR" altLang="en-US" sz="1800" dirty="0" err="1" smtClean="0"/>
              <a:t>오라클</a:t>
            </a:r>
            <a:r>
              <a:rPr lang="ko-KR" altLang="en-US" sz="1800" dirty="0" err="1"/>
              <a:t>의</a:t>
            </a:r>
            <a:r>
              <a:rPr lang="ko-KR" altLang="en-US" sz="1800" dirty="0" smtClean="0"/>
              <a:t> </a:t>
            </a:r>
            <a:r>
              <a:rPr lang="ko-KR" altLang="en-US" sz="1800" dirty="0"/>
              <a:t>설치와 기본 사용법 </a:t>
            </a:r>
            <a:r>
              <a:rPr lang="ko-KR" altLang="en-US" sz="1800" dirty="0" smtClean="0"/>
              <a:t>소개</a:t>
            </a:r>
            <a:endParaRPr lang="en-US" altLang="ko-KR" sz="1800" dirty="0" smtClean="0"/>
          </a:p>
          <a:p>
            <a:pPr lvl="1">
              <a:lnSpc>
                <a:spcPct val="120000"/>
              </a:lnSpc>
            </a:pPr>
            <a:endParaRPr lang="ko-KR" altLang="en-US" sz="800" dirty="0"/>
          </a:p>
          <a:p>
            <a:pPr marL="358775" indent="-358775">
              <a:lnSpc>
                <a:spcPct val="120000"/>
              </a:lnSpc>
              <a:buNone/>
            </a:pPr>
            <a:r>
              <a:rPr lang="en-US" altLang="ko-KR" sz="2000" dirty="0">
                <a:solidFill>
                  <a:schemeClr val="accent5">
                    <a:lumMod val="75000"/>
                  </a:schemeClr>
                </a:solidFill>
              </a:rPr>
              <a:t>❸ </a:t>
            </a:r>
            <a:r>
              <a:rPr lang="ko-KR" altLang="en-US" sz="2000" dirty="0" smtClean="0">
                <a:solidFill>
                  <a:schemeClr val="accent5">
                    <a:lumMod val="75000"/>
                  </a:schemeClr>
                </a:solidFill>
              </a:rPr>
              <a:t>풍부하고 유용한 연습문제</a:t>
            </a:r>
            <a:endParaRPr lang="en-US" altLang="ko-KR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>
              <a:lnSpc>
                <a:spcPct val="120000"/>
              </a:lnSpc>
            </a:pPr>
            <a:r>
              <a:rPr lang="ko-KR" altLang="en-US" sz="1800" dirty="0">
                <a:solidFill>
                  <a:prstClr val="black"/>
                </a:solidFill>
              </a:rPr>
              <a:t>과년도 정보처리 기출문제 분석하고 반영하여 본문에서 익힌 </a:t>
            </a:r>
            <a:r>
              <a:rPr lang="ko-KR" altLang="en-US" sz="1800" dirty="0" smtClean="0">
                <a:solidFill>
                  <a:prstClr val="black"/>
                </a:solidFill>
              </a:rPr>
              <a:t>내용을 </a:t>
            </a:r>
            <a:r>
              <a:rPr lang="ko-KR" altLang="en-US" sz="1800" dirty="0">
                <a:solidFill>
                  <a:prstClr val="black"/>
                </a:solidFill>
              </a:rPr>
              <a:t>확인하면서 관련 자격증까지 준비할 수 있도록 해줌</a:t>
            </a:r>
          </a:p>
          <a:p>
            <a:pPr>
              <a:lnSpc>
                <a:spcPct val="120000"/>
              </a:lnSpc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5510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장별</a:t>
            </a:r>
            <a:r>
              <a:rPr lang="ko-KR" altLang="en-US" dirty="0" smtClean="0"/>
              <a:t> 요약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ko-KR" altLang="en-US" sz="2200" dirty="0">
                <a:solidFill>
                  <a:schemeClr val="accent5">
                    <a:lumMod val="75000"/>
                  </a:schemeClr>
                </a:solidFill>
              </a:rPr>
              <a:t>❶ 데이터베이스 기초 이론</a:t>
            </a: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(1~3</a:t>
            </a:r>
            <a:r>
              <a:rPr lang="ko-KR" altLang="en-US" sz="2200" dirty="0">
                <a:solidFill>
                  <a:schemeClr val="accent5">
                    <a:lumMod val="75000"/>
                  </a:schemeClr>
                </a:solidFill>
              </a:rPr>
              <a:t>장</a:t>
            </a: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pPr marL="268288" lvl="1" indent="0">
              <a:lnSpc>
                <a:spcPct val="120000"/>
              </a:lnSpc>
              <a:buNone/>
            </a:pPr>
            <a:r>
              <a:rPr lang="en-US" altLang="ko-KR" dirty="0"/>
              <a:t>1</a:t>
            </a:r>
            <a:r>
              <a:rPr lang="ko-KR" altLang="en-US" dirty="0"/>
              <a:t>장에서 데이터베이스를</a:t>
            </a:r>
            <a:r>
              <a:rPr lang="en-US" altLang="ko-KR" dirty="0"/>
              <a:t>, 2</a:t>
            </a:r>
            <a:r>
              <a:rPr lang="ko-KR" altLang="en-US" dirty="0"/>
              <a:t>장에서 데이터베이스 관리 시스템을 소개한다</a:t>
            </a:r>
            <a:r>
              <a:rPr lang="en-US" altLang="ko-KR" dirty="0"/>
              <a:t>. 3</a:t>
            </a:r>
            <a:r>
              <a:rPr lang="ko-KR" altLang="en-US" dirty="0"/>
              <a:t>장에서는 이들을 조합한 데이터베이스 시스템을 소개함으로써 셋의 관계를 이해할 수 있게 해준다</a:t>
            </a:r>
            <a:r>
              <a:rPr lang="en-US" altLang="ko-KR" dirty="0" smtClean="0"/>
              <a:t>.</a:t>
            </a:r>
          </a:p>
          <a:p>
            <a:pPr marL="268288" lvl="1" indent="0">
              <a:lnSpc>
                <a:spcPct val="120000"/>
              </a:lnSpc>
              <a:buNone/>
            </a:pPr>
            <a:endParaRPr lang="en-US" altLang="ko-KR" sz="1100" dirty="0"/>
          </a:p>
          <a:p>
            <a:pPr marL="0" indent="0">
              <a:buNone/>
            </a:pP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❷ </a:t>
            </a:r>
            <a:r>
              <a:rPr lang="ko-KR" altLang="en-US" sz="2200" dirty="0">
                <a:solidFill>
                  <a:schemeClr val="accent5">
                    <a:lumMod val="75000"/>
                  </a:schemeClr>
                </a:solidFill>
              </a:rPr>
              <a:t>데이터 모델과 연산</a:t>
            </a: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(4~6</a:t>
            </a:r>
            <a:r>
              <a:rPr lang="ko-KR" altLang="en-US" sz="2200" dirty="0">
                <a:solidFill>
                  <a:schemeClr val="accent5">
                    <a:lumMod val="75000"/>
                  </a:schemeClr>
                </a:solidFill>
              </a:rPr>
              <a:t>장</a:t>
            </a: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pPr marL="268288" lvl="1" indent="0">
              <a:lnSpc>
                <a:spcPct val="120000"/>
              </a:lnSpc>
              <a:buNone/>
            </a:pPr>
            <a:r>
              <a:rPr lang="en-US" altLang="ko-KR" dirty="0"/>
              <a:t>4</a:t>
            </a:r>
            <a:r>
              <a:rPr lang="ko-KR" altLang="en-US" dirty="0"/>
              <a:t>장에서 데이터 모델링의 개념과 데이터 모델의 역할을 알아본다</a:t>
            </a:r>
            <a:r>
              <a:rPr lang="en-US" altLang="ko-KR" dirty="0"/>
              <a:t>. </a:t>
            </a:r>
            <a:r>
              <a:rPr lang="ko-KR" altLang="en-US" dirty="0"/>
              <a:t>그리고 </a:t>
            </a:r>
            <a:r>
              <a:rPr lang="en-US" altLang="ko-KR" dirty="0"/>
              <a:t>5</a:t>
            </a:r>
            <a:r>
              <a:rPr lang="ko-KR" altLang="en-US" dirty="0"/>
              <a:t>장에서 핵심 데이터 모델인 관계 데이터 모델의 전반을</a:t>
            </a:r>
            <a:r>
              <a:rPr lang="en-US" altLang="ko-KR" dirty="0"/>
              <a:t>, 6</a:t>
            </a:r>
            <a:r>
              <a:rPr lang="ko-KR" altLang="en-US" dirty="0"/>
              <a:t>장에서 관계 데이터의 주요 연산을 살펴본다</a:t>
            </a:r>
            <a:r>
              <a:rPr lang="en-US" altLang="ko-KR" dirty="0" smtClean="0"/>
              <a:t>.</a:t>
            </a:r>
          </a:p>
          <a:p>
            <a:pPr marL="268288" lvl="1" indent="0">
              <a:buNone/>
            </a:pPr>
            <a:endParaRPr lang="en-US" altLang="ko-KR" sz="1100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❸ </a:t>
            </a:r>
            <a:r>
              <a:rPr lang="ko-KR" altLang="en-US" sz="2200" dirty="0">
                <a:solidFill>
                  <a:schemeClr val="accent5">
                    <a:lumMod val="75000"/>
                  </a:schemeClr>
                </a:solidFill>
              </a:rPr>
              <a:t>데이터베이스 언어 </a:t>
            </a: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SQL(7</a:t>
            </a:r>
            <a:r>
              <a:rPr lang="ko-KR" altLang="en-US" sz="2200" dirty="0">
                <a:solidFill>
                  <a:schemeClr val="accent5">
                    <a:lumMod val="75000"/>
                  </a:schemeClr>
                </a:solidFill>
              </a:rPr>
              <a:t>장</a:t>
            </a: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pPr marL="268288" lvl="1" indent="0">
              <a:lnSpc>
                <a:spcPct val="120000"/>
              </a:lnSpc>
              <a:buNone/>
            </a:pPr>
            <a:r>
              <a:rPr lang="en-US" altLang="ko-KR" dirty="0"/>
              <a:t>7</a:t>
            </a:r>
            <a:r>
              <a:rPr lang="ko-KR" altLang="en-US" dirty="0"/>
              <a:t>장에서 </a:t>
            </a:r>
            <a:r>
              <a:rPr lang="en-US" altLang="ko-KR" dirty="0"/>
              <a:t>SQL</a:t>
            </a:r>
            <a:r>
              <a:rPr lang="ko-KR" altLang="en-US" dirty="0"/>
              <a:t>의 주요 기능을 소개한 후</a:t>
            </a:r>
            <a:r>
              <a:rPr lang="en-US" altLang="ko-KR" dirty="0"/>
              <a:t>, </a:t>
            </a:r>
            <a:r>
              <a:rPr lang="ko-KR" altLang="en-US" dirty="0"/>
              <a:t>테이블 생성과 데이터 검색 및 조작을 위해 </a:t>
            </a:r>
            <a:r>
              <a:rPr lang="en-US" altLang="ko-KR" dirty="0"/>
              <a:t>SQL</a:t>
            </a:r>
            <a:r>
              <a:rPr lang="ko-KR" altLang="en-US" dirty="0"/>
              <a:t>로 </a:t>
            </a:r>
            <a:r>
              <a:rPr lang="ko-KR" altLang="en-US" dirty="0" err="1"/>
              <a:t>질의문을</a:t>
            </a:r>
            <a:r>
              <a:rPr lang="ko-KR" altLang="en-US" dirty="0"/>
              <a:t> 작성하는 방법을 알아본다</a:t>
            </a:r>
            <a:r>
              <a:rPr lang="en-US" altLang="ko-KR" dirty="0" smtClean="0"/>
              <a:t>.</a:t>
            </a:r>
          </a:p>
          <a:p>
            <a:pPr marL="268288" lvl="1" indent="0">
              <a:buNone/>
            </a:pPr>
            <a:endParaRPr lang="en-US" altLang="ko-KR" sz="1100" dirty="0"/>
          </a:p>
          <a:p>
            <a:pPr marL="0" indent="0">
              <a:buNone/>
            </a:pP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❹ </a:t>
            </a:r>
            <a:r>
              <a:rPr lang="ko-KR" altLang="en-US" sz="2200" dirty="0">
                <a:solidFill>
                  <a:schemeClr val="accent5">
                    <a:lumMod val="75000"/>
                  </a:schemeClr>
                </a:solidFill>
              </a:rPr>
              <a:t>데이터베이스 설계</a:t>
            </a: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(8~9</a:t>
            </a:r>
            <a:r>
              <a:rPr lang="ko-KR" altLang="en-US" sz="2200" dirty="0">
                <a:solidFill>
                  <a:schemeClr val="accent5">
                    <a:lumMod val="75000"/>
                  </a:schemeClr>
                </a:solidFill>
              </a:rPr>
              <a:t>장</a:t>
            </a: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pPr marL="268288" lvl="1" indent="0">
              <a:lnSpc>
                <a:spcPct val="120000"/>
              </a:lnSpc>
              <a:buNone/>
            </a:pPr>
            <a:r>
              <a:rPr lang="ko-KR" altLang="en-US" dirty="0"/>
              <a:t>데이터베이스 설계의 중요성과 목표를 소개하고</a:t>
            </a:r>
            <a:r>
              <a:rPr lang="en-US" altLang="ko-KR" dirty="0"/>
              <a:t>, </a:t>
            </a:r>
            <a:r>
              <a:rPr lang="ko-KR" altLang="en-US" dirty="0"/>
              <a:t>두 가지 주요 설계 방법을 다룬다</a:t>
            </a:r>
            <a:r>
              <a:rPr lang="en-US" altLang="ko-KR" dirty="0"/>
              <a:t>. 8</a:t>
            </a:r>
            <a:r>
              <a:rPr lang="ko-KR" altLang="en-US" dirty="0"/>
              <a:t>장에서는 </a:t>
            </a:r>
            <a:r>
              <a:rPr lang="en-US" altLang="ko-KR" dirty="0"/>
              <a:t>E-R </a:t>
            </a:r>
            <a:r>
              <a:rPr lang="ko-KR" altLang="en-US" dirty="0"/>
              <a:t>모델과 </a:t>
            </a:r>
            <a:r>
              <a:rPr lang="ko-KR" altLang="en-US" dirty="0" err="1"/>
              <a:t>릴레이션</a:t>
            </a:r>
            <a:r>
              <a:rPr lang="ko-KR" altLang="en-US" dirty="0"/>
              <a:t> 변환 규칙을 이용한 설계 방법을</a:t>
            </a:r>
            <a:r>
              <a:rPr lang="en-US" altLang="ko-KR" dirty="0"/>
              <a:t>, 9</a:t>
            </a:r>
            <a:r>
              <a:rPr lang="ko-KR" altLang="en-US" dirty="0"/>
              <a:t>장에서는 정규화를 이용한 설계 방법을 알아본다</a:t>
            </a:r>
            <a:r>
              <a:rPr lang="en-US" altLang="ko-KR" dirty="0" smtClean="0"/>
              <a:t>.</a:t>
            </a:r>
          </a:p>
          <a:p>
            <a:pPr marL="268288" lvl="1" indent="0">
              <a:buNone/>
            </a:pPr>
            <a:endParaRPr lang="en-US" altLang="ko-KR" sz="1100" dirty="0"/>
          </a:p>
          <a:p>
            <a:pPr marL="0" indent="0">
              <a:buNone/>
            </a:pP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❺ </a:t>
            </a:r>
            <a:r>
              <a:rPr lang="ko-KR" altLang="en-US" sz="2200" dirty="0">
                <a:solidFill>
                  <a:schemeClr val="accent5">
                    <a:lumMod val="75000"/>
                  </a:schemeClr>
                </a:solidFill>
              </a:rPr>
              <a:t>데이터베이스 관리</a:t>
            </a: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(10~11</a:t>
            </a:r>
            <a:r>
              <a:rPr lang="ko-KR" altLang="en-US" sz="2200" dirty="0">
                <a:solidFill>
                  <a:schemeClr val="accent5">
                    <a:lumMod val="75000"/>
                  </a:schemeClr>
                </a:solidFill>
              </a:rPr>
              <a:t>장</a:t>
            </a: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pPr marL="268288" lvl="1" indent="0">
              <a:lnSpc>
                <a:spcPct val="120000"/>
              </a:lnSpc>
              <a:buNone/>
            </a:pPr>
            <a:r>
              <a:rPr lang="en-US" altLang="ko-KR" dirty="0"/>
              <a:t>10</a:t>
            </a:r>
            <a:r>
              <a:rPr lang="ko-KR" altLang="en-US" dirty="0"/>
              <a:t>장에서 장애 발생 시 적용할 수 있는 다양한 회복 기법과 병행 수행 시 발생할 수 있는 문제를 해결하는 병행 제어 기법을 알아본다</a:t>
            </a:r>
            <a:r>
              <a:rPr lang="en-US" altLang="ko-KR" dirty="0"/>
              <a:t>. 11</a:t>
            </a:r>
            <a:r>
              <a:rPr lang="ko-KR" altLang="en-US" dirty="0"/>
              <a:t>장에서는 데이터베이스 보안을 유지하기 위해 </a:t>
            </a:r>
            <a:r>
              <a:rPr lang="en-US" altLang="ko-KR" dirty="0"/>
              <a:t>SQL</a:t>
            </a:r>
            <a:r>
              <a:rPr lang="ko-KR" altLang="en-US" dirty="0"/>
              <a:t>을 이용해 권한을 부여하고 취소하는 방법을 알아본다</a:t>
            </a:r>
            <a:r>
              <a:rPr lang="en-US" altLang="ko-KR" dirty="0" smtClean="0"/>
              <a:t>.</a:t>
            </a:r>
          </a:p>
          <a:p>
            <a:pPr marL="268288" lvl="1" indent="0">
              <a:buNone/>
            </a:pPr>
            <a:endParaRPr lang="en-US" altLang="ko-KR" sz="1300" dirty="0"/>
          </a:p>
          <a:p>
            <a:pPr marL="0" indent="0">
              <a:buNone/>
            </a:pP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❻ </a:t>
            </a:r>
            <a:r>
              <a:rPr lang="ko-KR" altLang="en-US" sz="2200" dirty="0">
                <a:solidFill>
                  <a:schemeClr val="accent5">
                    <a:lumMod val="75000"/>
                  </a:schemeClr>
                </a:solidFill>
              </a:rPr>
              <a:t>데이터베이스 응용 기술</a:t>
            </a: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(12</a:t>
            </a:r>
            <a:r>
              <a:rPr lang="ko-KR" altLang="en-US" sz="2200" dirty="0">
                <a:solidFill>
                  <a:schemeClr val="accent5">
                    <a:lumMod val="75000"/>
                  </a:schemeClr>
                </a:solidFill>
              </a:rPr>
              <a:t>장</a:t>
            </a: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pPr marL="268288" lvl="1" indent="0">
              <a:lnSpc>
                <a:spcPct val="120000"/>
              </a:lnSpc>
              <a:buNone/>
            </a:pPr>
            <a:r>
              <a:rPr lang="en-US" altLang="ko-KR" dirty="0"/>
              <a:t>12</a:t>
            </a:r>
            <a:r>
              <a:rPr lang="ko-KR" altLang="en-US" dirty="0"/>
              <a:t>장에서 관계 데이터베이스와 다른 특성을 가진 객체지향 데이터베이스</a:t>
            </a:r>
            <a:r>
              <a:rPr lang="en-US" altLang="ko-KR" dirty="0"/>
              <a:t>, </a:t>
            </a:r>
            <a:r>
              <a:rPr lang="ko-KR" altLang="en-US" dirty="0"/>
              <a:t>객체관계 데이터베이스</a:t>
            </a:r>
            <a:r>
              <a:rPr lang="en-US" altLang="ko-KR" dirty="0"/>
              <a:t>, </a:t>
            </a:r>
            <a:r>
              <a:rPr lang="ko-KR" altLang="en-US" dirty="0"/>
              <a:t>분산 데이터베이스</a:t>
            </a:r>
            <a:r>
              <a:rPr lang="en-US" altLang="ko-KR" dirty="0"/>
              <a:t>, </a:t>
            </a:r>
            <a:r>
              <a:rPr lang="ko-KR" altLang="en-US" dirty="0"/>
              <a:t>멀티미디어 데이터베이스와 최근 이슈화된 </a:t>
            </a:r>
            <a:r>
              <a:rPr lang="ko-KR" altLang="en-US" dirty="0" err="1"/>
              <a:t>빅</a:t>
            </a:r>
            <a:r>
              <a:rPr lang="ko-KR" altLang="en-US" dirty="0"/>
              <a:t> 데이터를 비롯해 주요 응용 기술 몇 가지를 소개한다</a:t>
            </a:r>
            <a:r>
              <a:rPr lang="en-US" altLang="ko-KR" dirty="0" smtClean="0"/>
              <a:t>.</a:t>
            </a:r>
          </a:p>
          <a:p>
            <a:pPr marL="268288" lvl="1" indent="0">
              <a:buNone/>
            </a:pPr>
            <a:endParaRPr lang="en-US" altLang="ko-KR" sz="13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❼ </a:t>
            </a:r>
            <a:r>
              <a:rPr lang="ko-KR" altLang="en-US" sz="2200" dirty="0">
                <a:solidFill>
                  <a:schemeClr val="accent5">
                    <a:lumMod val="75000"/>
                  </a:schemeClr>
                </a:solidFill>
              </a:rPr>
              <a:t>데이터베이스 구축 실습</a:t>
            </a: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ko-KR" altLang="en-US" sz="2200" dirty="0">
                <a:solidFill>
                  <a:schemeClr val="accent5">
                    <a:lumMod val="75000"/>
                  </a:schemeClr>
                </a:solidFill>
              </a:rPr>
              <a:t>부록</a:t>
            </a:r>
            <a:r>
              <a:rPr lang="en-US" altLang="ko-KR" sz="2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pPr marL="268288" lvl="1" indent="0">
              <a:lnSpc>
                <a:spcPct val="120000"/>
              </a:lnSpc>
              <a:buNone/>
            </a:pPr>
            <a:r>
              <a:rPr lang="ko-KR" altLang="en-US" dirty="0"/>
              <a:t>부록에서는 본문에서 익힌 개념을 기반으로 </a:t>
            </a:r>
            <a:r>
              <a:rPr lang="en-US" altLang="ko-KR" dirty="0"/>
              <a:t>MS SQL </a:t>
            </a:r>
            <a:r>
              <a:rPr lang="ko-KR" altLang="en-US" dirty="0"/>
              <a:t>서버와 </a:t>
            </a:r>
            <a:r>
              <a:rPr lang="ko-KR" altLang="en-US" dirty="0" err="1"/>
              <a:t>오라클을</a:t>
            </a:r>
            <a:r>
              <a:rPr lang="ko-KR" altLang="en-US" dirty="0"/>
              <a:t> 이용해 데이터베이스를 실제로 구축하는 방법을 알아본다</a:t>
            </a:r>
            <a:r>
              <a:rPr lang="en-US" altLang="ko-KR" dirty="0"/>
              <a:t>.</a:t>
            </a: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362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강의 계획표</a:t>
            </a:r>
            <a:endParaRPr lang="ko-KR" altLang="en-US" dirty="0"/>
          </a:p>
        </p:txBody>
      </p:sp>
      <p:graphicFrame>
        <p:nvGraphicFramePr>
          <p:cNvPr id="2" name="내용 개체 틀 1"/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682986711"/>
              </p:ext>
            </p:extLst>
          </p:nvPr>
        </p:nvGraphicFramePr>
        <p:xfrm>
          <a:off x="656565" y="998730"/>
          <a:ext cx="7785865" cy="553560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26837"/>
                <a:gridCol w="1493937"/>
                <a:gridCol w="5265091"/>
              </a:tblGrid>
              <a:tr h="32562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주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해당 장</a:t>
                      </a:r>
                      <a:r>
                        <a:rPr lang="en-US" altLang="ko-KR" sz="1400" dirty="0" smtClean="0"/>
                        <a:t>/</a:t>
                      </a:r>
                      <a:r>
                        <a:rPr lang="ko-KR" altLang="en-US" sz="1400" dirty="0" smtClean="0"/>
                        <a:t>주제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주제</a:t>
                      </a:r>
                      <a:endParaRPr lang="ko-KR" altLang="en-US" sz="1400" dirty="0"/>
                    </a:p>
                  </a:txBody>
                  <a:tcPr/>
                </a:tc>
              </a:tr>
              <a:tr h="3256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1</a:t>
                      </a:r>
                      <a:r>
                        <a:rPr lang="ko-KR" altLang="en-US" sz="1400" dirty="0" smtClean="0"/>
                        <a:t>장</a:t>
                      </a:r>
                      <a:r>
                        <a:rPr lang="en-US" altLang="ko-KR" sz="1400" dirty="0" smtClean="0"/>
                        <a:t>,</a:t>
                      </a:r>
                      <a:r>
                        <a:rPr lang="en-US" altLang="ko-KR" sz="1400" baseline="0" dirty="0" smtClean="0"/>
                        <a:t> 2</a:t>
                      </a:r>
                      <a:r>
                        <a:rPr lang="ko-KR" altLang="en-US" sz="1400" baseline="0" dirty="0" smtClean="0"/>
                        <a:t>장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데이터베이스와 데이터베이스 관리 시스템의 개념</a:t>
                      </a:r>
                      <a:endParaRPr lang="ko-KR" altLang="en-US" sz="1400" dirty="0"/>
                    </a:p>
                  </a:txBody>
                  <a:tcPr/>
                </a:tc>
              </a:tr>
              <a:tr h="3256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3</a:t>
                      </a:r>
                      <a:r>
                        <a:rPr lang="ko-KR" altLang="en-US" sz="1400" dirty="0" smtClean="0"/>
                        <a:t>장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3</a:t>
                      </a:r>
                      <a:r>
                        <a:rPr lang="ko-KR" altLang="en-US" sz="1400" dirty="0" smtClean="0"/>
                        <a:t>단계 데이터베이스 구조와 데이터베이스 시스템의 구성 요소</a:t>
                      </a:r>
                      <a:endParaRPr lang="ko-KR" altLang="en-US" sz="1400" dirty="0"/>
                    </a:p>
                  </a:txBody>
                  <a:tcPr/>
                </a:tc>
              </a:tr>
              <a:tr h="3256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4</a:t>
                      </a:r>
                      <a:r>
                        <a:rPr lang="ko-KR" altLang="en-US" sz="1400" dirty="0" smtClean="0"/>
                        <a:t>장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데이터 모델링의 개념과 개체</a:t>
                      </a:r>
                      <a:r>
                        <a:rPr lang="en-US" altLang="ko-KR" sz="1400" dirty="0" smtClean="0"/>
                        <a:t>-</a:t>
                      </a:r>
                      <a:r>
                        <a:rPr lang="ko-KR" altLang="en-US" sz="1400" dirty="0" smtClean="0"/>
                        <a:t>관계 모델을 이용한 모델링</a:t>
                      </a:r>
                      <a:endParaRPr lang="ko-KR" altLang="en-US" sz="1400" dirty="0"/>
                    </a:p>
                  </a:txBody>
                  <a:tcPr/>
                </a:tc>
              </a:tr>
              <a:tr h="3256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4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5</a:t>
                      </a:r>
                      <a:r>
                        <a:rPr lang="ko-KR" altLang="en-US" sz="1400" dirty="0" smtClean="0"/>
                        <a:t>장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관계 데이터 모델의 개념과 </a:t>
                      </a:r>
                      <a:r>
                        <a:rPr lang="ko-KR" altLang="en-US" sz="1400" dirty="0" err="1" smtClean="0"/>
                        <a:t>릴레이션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키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err="1" smtClean="0"/>
                        <a:t>무결성</a:t>
                      </a:r>
                      <a:r>
                        <a:rPr lang="ko-KR" altLang="en-US" sz="1400" dirty="0" smtClean="0"/>
                        <a:t> 제약조건</a:t>
                      </a:r>
                      <a:endParaRPr lang="ko-KR" altLang="en-US" sz="1400" dirty="0"/>
                    </a:p>
                  </a:txBody>
                  <a:tcPr/>
                </a:tc>
              </a:tr>
              <a:tr h="3256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6</a:t>
                      </a:r>
                      <a:r>
                        <a:rPr lang="ko-KR" altLang="en-US" sz="1400" dirty="0" smtClean="0"/>
                        <a:t>장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관계 대수의 기본 연산자를 이용한 질의 표현</a:t>
                      </a:r>
                      <a:endParaRPr lang="ko-KR" altLang="en-US" sz="1400" dirty="0"/>
                    </a:p>
                  </a:txBody>
                  <a:tcPr/>
                </a:tc>
              </a:tr>
              <a:tr h="3256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6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7</a:t>
                      </a:r>
                      <a:r>
                        <a:rPr lang="ko-KR" altLang="en-US" sz="1400" dirty="0" smtClean="0"/>
                        <a:t>장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SQL</a:t>
                      </a:r>
                      <a:r>
                        <a:rPr lang="ko-KR" altLang="en-US" sz="1400" dirty="0" smtClean="0"/>
                        <a:t>의 데이터 정의 기능을 이용한 </a:t>
                      </a:r>
                      <a:r>
                        <a:rPr lang="ko-KR" altLang="en-US" sz="1400" dirty="0" err="1" smtClean="0"/>
                        <a:t>질의문</a:t>
                      </a:r>
                      <a:endParaRPr lang="ko-KR" altLang="en-US" sz="1400" dirty="0"/>
                    </a:p>
                  </a:txBody>
                  <a:tcPr/>
                </a:tc>
              </a:tr>
              <a:tr h="3256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7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7</a:t>
                      </a:r>
                      <a:r>
                        <a:rPr lang="ko-KR" altLang="en-US" sz="1400" dirty="0" smtClean="0"/>
                        <a:t>장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SQL</a:t>
                      </a:r>
                      <a:r>
                        <a:rPr lang="ko-KR" altLang="en-US" sz="1400" dirty="0" smtClean="0"/>
                        <a:t>의 데이터 조작 기능을 이용한 </a:t>
                      </a:r>
                      <a:r>
                        <a:rPr lang="ko-KR" altLang="en-US" sz="1400" dirty="0" err="1" smtClean="0"/>
                        <a:t>질의문</a:t>
                      </a:r>
                      <a:endParaRPr lang="ko-KR" altLang="en-US" sz="1400" dirty="0"/>
                    </a:p>
                  </a:txBody>
                  <a:tcPr/>
                </a:tc>
              </a:tr>
              <a:tr h="3256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8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필기</a:t>
                      </a:r>
                      <a:r>
                        <a:rPr lang="en-US" altLang="ko-KR" sz="1400" dirty="0" smtClean="0"/>
                        <a:t>/</a:t>
                      </a:r>
                      <a:r>
                        <a:rPr lang="ko-KR" altLang="en-US" sz="1400" dirty="0" smtClean="0"/>
                        <a:t>실기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400" dirty="0" smtClean="0"/>
                        <a:t>중간고사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256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9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7</a:t>
                      </a:r>
                      <a:r>
                        <a:rPr lang="ko-KR" altLang="en-US" sz="1400" dirty="0" smtClean="0"/>
                        <a:t>장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/>
                        <a:t>뷰의</a:t>
                      </a:r>
                      <a:r>
                        <a:rPr lang="ko-KR" altLang="en-US" sz="1400" dirty="0" smtClean="0"/>
                        <a:t> 개념과 필요성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삽입 </a:t>
                      </a:r>
                      <a:r>
                        <a:rPr lang="en-US" altLang="ko-KR" sz="1400" dirty="0" smtClean="0"/>
                        <a:t>SQL</a:t>
                      </a:r>
                      <a:r>
                        <a:rPr lang="ko-KR" altLang="en-US" sz="1400" dirty="0" smtClean="0"/>
                        <a:t>의 특성</a:t>
                      </a:r>
                      <a:endParaRPr lang="ko-KR" altLang="en-US" sz="1400" dirty="0"/>
                    </a:p>
                  </a:txBody>
                  <a:tcPr/>
                </a:tc>
              </a:tr>
              <a:tr h="3256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8</a:t>
                      </a:r>
                      <a:r>
                        <a:rPr lang="ko-KR" altLang="en-US" sz="1400" dirty="0" smtClean="0"/>
                        <a:t>장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데이터베이스 설계의 각 단계별 설명과 설계 방법</a:t>
                      </a:r>
                      <a:endParaRPr lang="ko-KR" altLang="en-US" sz="1400" dirty="0"/>
                    </a:p>
                  </a:txBody>
                  <a:tcPr/>
                </a:tc>
              </a:tr>
              <a:tr h="3256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9</a:t>
                      </a:r>
                      <a:r>
                        <a:rPr lang="ko-KR" altLang="en-US" sz="1400" dirty="0" smtClean="0"/>
                        <a:t>장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정규화의 필요성과 정규화 방법</a:t>
                      </a:r>
                      <a:endParaRPr lang="ko-KR" altLang="en-US" sz="1400" dirty="0"/>
                    </a:p>
                  </a:txBody>
                  <a:tcPr/>
                </a:tc>
              </a:tr>
              <a:tr h="3256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10</a:t>
                      </a:r>
                      <a:r>
                        <a:rPr lang="ko-KR" altLang="en-US" sz="1400" dirty="0" smtClean="0"/>
                        <a:t>장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트랜잭션의 개념과 특성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장애의 유형과 회복 기법</a:t>
                      </a:r>
                      <a:endParaRPr lang="ko-KR" altLang="en-US" sz="1400" dirty="0"/>
                    </a:p>
                  </a:txBody>
                  <a:tcPr/>
                </a:tc>
              </a:tr>
              <a:tr h="3256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10</a:t>
                      </a:r>
                      <a:r>
                        <a:rPr lang="ko-KR" altLang="en-US" sz="1400" dirty="0" smtClean="0"/>
                        <a:t>장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트랜잭션 스케줄의 개념과 병행 제어 기법</a:t>
                      </a:r>
                      <a:endParaRPr lang="ko-KR" altLang="en-US" sz="1400" dirty="0"/>
                    </a:p>
                  </a:txBody>
                  <a:tcPr/>
                </a:tc>
              </a:tr>
              <a:tr h="3256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14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11</a:t>
                      </a:r>
                      <a:r>
                        <a:rPr lang="ko-KR" altLang="en-US" sz="1400" dirty="0" smtClean="0"/>
                        <a:t>장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SQL</a:t>
                      </a:r>
                      <a:r>
                        <a:rPr lang="ko-KR" altLang="en-US" sz="1400" dirty="0" smtClean="0"/>
                        <a:t>을 이용한 권한과 역할의 부여와 취소</a:t>
                      </a:r>
                      <a:endParaRPr lang="ko-KR" altLang="en-US" sz="1400" dirty="0"/>
                    </a:p>
                  </a:txBody>
                  <a:tcPr/>
                </a:tc>
              </a:tr>
              <a:tr h="3256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12</a:t>
                      </a:r>
                      <a:r>
                        <a:rPr lang="ko-KR" altLang="en-US" sz="1400" dirty="0" smtClean="0"/>
                        <a:t>장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다양한 데이터베이스의 유형과 최신 기술 소개</a:t>
                      </a:r>
                      <a:endParaRPr lang="ko-KR" altLang="en-US" sz="1400" dirty="0"/>
                    </a:p>
                  </a:txBody>
                  <a:tcPr/>
                </a:tc>
              </a:tr>
              <a:tr h="3256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16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필기</a:t>
                      </a:r>
                      <a:r>
                        <a:rPr lang="en-US" altLang="ko-KR" sz="1400" dirty="0" smtClean="0"/>
                        <a:t>/</a:t>
                      </a:r>
                      <a:r>
                        <a:rPr lang="ko-KR" altLang="en-US" sz="1400" dirty="0" smtClean="0"/>
                        <a:t>실기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기말고사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603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이 책의 내용 흐름도</a:t>
            </a:r>
            <a:endParaRPr lang="ko-KR" altLang="en-US" dirty="0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8288" y="1003798"/>
            <a:ext cx="4533344" cy="5544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766" y="944760"/>
            <a:ext cx="4491639" cy="55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08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370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EmYTdGww70zHJNcnoJ7g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1A1Xddgf7q4KqMIT3Mszx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i5ErAOXMijwbOU1C94gQz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bCIqoHsRmSZRjUVDVwwV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csC8rnppnKR1ywRriHaM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0pGGgPnhBmF6y66eBGwg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S5HgR99SyH5RtON1cKhZF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iX8RTCyCD4DExAYZXe7JN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9T8gPHXoBt3RlinnsibU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ANW7ZgoGlEWnuRLGrNS8b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jVmvEBsaUXzBcSXeaEKr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sLEtvfynzB5ZayLl4ZWN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b16NVF9JdNqu1LuBNeaK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eSvioBSrtly40QTH3FWy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SaeCWOnbDRyNoQU6jQYUo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2XwhowXLwl7wJaABsj7wH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Vfax0EuXVIDdDLsPaj8r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9nJbIjOPbbSImvBr7lBtx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hy5nBDrvgkFlUcfKbhXJ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BLBiWEQYdFTOe9rzf4UGm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aA7ftul0JWsMpeaCqdWE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mrJcpDEHKI9Cmj7M6klC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EE9qJ3A1uChqGXbC2ta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AXERznfiRjRIu5yfcUEaH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kOEy6jOFPmGjWlKX1nQ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dN8Ho1F7ROPKA1bGalCcV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1958E5hvUyXmqsZauhVzj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9yI9m3D3NmCQqOZ3XljE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Eb82nFTydcJsF5QWWL1My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6VVYYqvPnUjUw0kFX9f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6X9Tc0oyCahkv26sHU7I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xmbjWC53CjbfZXM4Lq6hK"/>
</p:tagLst>
</file>

<file path=ppt/theme/theme1.xml><?xml version="1.0" encoding="utf-8"?>
<a:theme xmlns:a="http://schemas.openxmlformats.org/drawingml/2006/main" name="유닉스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유닉스</Template>
  <TotalTime>706</TotalTime>
  <Words>463</Words>
  <Application>Microsoft Office PowerPoint</Application>
  <PresentationFormat>화면 슬라이드 쇼(4:3)</PresentationFormat>
  <Paragraphs>95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6" baseType="lpstr">
      <vt:lpstr>HY견고딕</vt:lpstr>
      <vt:lpstr>HY견명조</vt:lpstr>
      <vt:lpstr>HY헤드라인M</vt:lpstr>
      <vt:lpstr>맑은 고딕</vt:lpstr>
      <vt:lpstr>Arial</vt:lpstr>
      <vt:lpstr>Times New Roman</vt:lpstr>
      <vt:lpstr>Verdana</vt:lpstr>
      <vt:lpstr>Wingdings</vt:lpstr>
      <vt:lpstr>유닉스</vt:lpstr>
      <vt:lpstr>PowerPoint 프레젠테이션</vt:lpstr>
      <vt:lpstr>교재 정보</vt:lpstr>
      <vt:lpstr>교재의 주요 특징</vt:lpstr>
      <vt:lpstr>장별 요약</vt:lpstr>
      <vt:lpstr>강의 계획표</vt:lpstr>
      <vt:lpstr>이 책의 내용 흐름도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1장. 유닉스 개요 및 기본 사용법</dc:title>
  <dc:creator>윤소정</dc:creator>
  <cp:lastModifiedBy>amiga</cp:lastModifiedBy>
  <cp:revision>106</cp:revision>
  <dcterms:created xsi:type="dcterms:W3CDTF">2012-07-23T02:34:37Z</dcterms:created>
  <dcterms:modified xsi:type="dcterms:W3CDTF">2013-07-17T04:52:12Z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1NCUCeAsLTdgs0g0NVq39g0UxrcrxPknXzBwH4Bd9mpo</vt:lpwstr>
  </property>
  <property fmtid="{D5CDD505-2E9C-101B-9397-08002B2CF9AE}" pid="4" name="Google.Documents.RevisionId">
    <vt:lpwstr>16204708356322461875</vt:lpwstr>
  </property>
  <property fmtid="{D5CDD505-2E9C-101B-9397-08002B2CF9AE}" pid="5" name="Google.Documents.PreviousRevisionId">
    <vt:lpwstr>06215226093729447614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