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heme/theme2.xml" ContentType="application/vnd.openxmlformats-officedocument.theme+xml"/>
  <Override PartName="/ppt/tags/tag4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40"/>
  </p:notesMasterIdLst>
  <p:sldIdLst>
    <p:sldId id="486" r:id="rId2"/>
    <p:sldId id="463" r:id="rId3"/>
    <p:sldId id="522" r:id="rId4"/>
    <p:sldId id="523" r:id="rId5"/>
    <p:sldId id="524" r:id="rId6"/>
    <p:sldId id="525" r:id="rId7"/>
    <p:sldId id="526" r:id="rId8"/>
    <p:sldId id="527" r:id="rId9"/>
    <p:sldId id="528" r:id="rId10"/>
    <p:sldId id="529" r:id="rId11"/>
    <p:sldId id="494" r:id="rId12"/>
    <p:sldId id="533" r:id="rId13"/>
    <p:sldId id="534" r:id="rId14"/>
    <p:sldId id="535" r:id="rId15"/>
    <p:sldId id="536" r:id="rId16"/>
    <p:sldId id="537" r:id="rId17"/>
    <p:sldId id="538" r:id="rId18"/>
    <p:sldId id="539" r:id="rId19"/>
    <p:sldId id="540" r:id="rId20"/>
    <p:sldId id="542" r:id="rId21"/>
    <p:sldId id="543" r:id="rId22"/>
    <p:sldId id="544" r:id="rId23"/>
    <p:sldId id="546" r:id="rId24"/>
    <p:sldId id="547" r:id="rId25"/>
    <p:sldId id="548" r:id="rId26"/>
    <p:sldId id="549" r:id="rId27"/>
    <p:sldId id="550" r:id="rId28"/>
    <p:sldId id="551" r:id="rId29"/>
    <p:sldId id="552" r:id="rId30"/>
    <p:sldId id="553" r:id="rId31"/>
    <p:sldId id="554" r:id="rId32"/>
    <p:sldId id="555" r:id="rId33"/>
    <p:sldId id="556" r:id="rId34"/>
    <p:sldId id="558" r:id="rId35"/>
    <p:sldId id="557" r:id="rId36"/>
    <p:sldId id="559" r:id="rId37"/>
    <p:sldId id="560" r:id="rId38"/>
    <p:sldId id="465" r:id="rId3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1254"/>
    <a:srgbClr val="CCFF99"/>
    <a:srgbClr val="210E30"/>
    <a:srgbClr val="653F35"/>
    <a:srgbClr val="4F784C"/>
    <a:srgbClr val="FFFF99"/>
    <a:srgbClr val="99336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86" autoAdjust="0"/>
    <p:restoredTop sz="94660"/>
  </p:normalViewPr>
  <p:slideViewPr>
    <p:cSldViewPr>
      <p:cViewPr>
        <p:scale>
          <a:sx n="100" d="100"/>
          <a:sy n="100" d="100"/>
        </p:scale>
        <p:origin x="1914" y="48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762" y="54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3899-2E4F-4D3A-8D29-BF4BDDE21DE2}" type="datetimeFigureOut">
              <a:rPr lang="ko-KR" altLang="en-US" smtClean="0"/>
              <a:pPr/>
              <a:t>2013-08-02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363BF-43B7-4F43-ABD0-D052F59FCD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848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2" Type="http://schemas.openxmlformats.org/officeDocument/2006/relationships/tags" Target="../tags/tag12.xml"/><Relationship Id="rId16" Type="http://schemas.openxmlformats.org/officeDocument/2006/relationships/image" Target="../media/image3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image" Target="../media/image2.jpeg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ko-KR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lang="ko-KR" altLang="en-US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lang="de-DE" altLang="ko-KR" sz="1200" dirty="0" smtClean="0">
              <a:solidFill>
                <a:prstClr val="black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>
              <a:defRPr/>
            </a:pPr>
            <a:endParaRPr lang="en-US" altLang="ko-KR" sz="1000" dirty="0">
              <a:solidFill>
                <a:srgbClr val="222222"/>
              </a:solidFill>
            </a:endParaRPr>
          </a:p>
          <a:p>
            <a:pPr>
              <a:defRPr/>
            </a:pPr>
            <a:r>
              <a:rPr lang="en-US" altLang="ko-KR" sz="1400" b="1" dirty="0">
                <a:solidFill>
                  <a:srgbClr val="FF0000"/>
                </a:solidFill>
              </a:rPr>
              <a:t>[</a:t>
            </a:r>
            <a:r>
              <a:rPr lang="ko-KR" altLang="en-US" sz="1400" b="1" dirty="0">
                <a:solidFill>
                  <a:srgbClr val="FF0000"/>
                </a:solidFill>
              </a:rPr>
              <a:t>강의교안 이용 안내</a:t>
            </a:r>
            <a:r>
              <a:rPr lang="en-US" altLang="ko-KR" sz="1400" b="1" dirty="0">
                <a:solidFill>
                  <a:srgbClr val="FF0000"/>
                </a:solidFill>
              </a:rPr>
              <a:t>]</a:t>
            </a:r>
          </a:p>
          <a:p>
            <a:pPr>
              <a:defRPr/>
            </a:pPr>
            <a:endParaRPr lang="en-US" altLang="ko-KR" sz="1000" dirty="0">
              <a:solidFill>
                <a:prstClr val="black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dirty="0">
                <a:solidFill>
                  <a:prstClr val="black"/>
                </a:solidFill>
              </a:rPr>
              <a:t>본 강의교안의 저작권은 </a:t>
            </a:r>
            <a:r>
              <a:rPr lang="ko-KR" altLang="en-US" sz="1000" dirty="0" err="1" smtClean="0">
                <a:solidFill>
                  <a:prstClr val="black"/>
                </a:solidFill>
              </a:rPr>
              <a:t>한빛아카데미</a:t>
            </a:r>
            <a:r>
              <a:rPr lang="ko-KR" altLang="en-US" sz="1000" dirty="0" smtClean="0">
                <a:solidFill>
                  <a:prstClr val="black"/>
                </a:solidFill>
              </a:rPr>
              <a:t>㈜</a:t>
            </a:r>
            <a:r>
              <a:rPr lang="ko-KR" altLang="en-US" sz="1000" dirty="0">
                <a:solidFill>
                  <a:prstClr val="black"/>
                </a:solidFill>
              </a:rPr>
              <a:t>에 있습니다</a:t>
            </a:r>
            <a:r>
              <a:rPr lang="en-US" altLang="ko-KR" sz="1000" dirty="0">
                <a:solidFill>
                  <a:prstClr val="black"/>
                </a:solidFill>
              </a:rPr>
              <a:t>.</a:t>
            </a:r>
            <a:r>
              <a:rPr lang="ko-KR" altLang="en-US" sz="1000" dirty="0">
                <a:solidFill>
                  <a:srgbClr val="222222"/>
                </a:solidFill>
              </a:rPr>
              <a:t> </a:t>
            </a:r>
            <a:endParaRPr lang="en-US" altLang="ko-KR" sz="1000" dirty="0">
              <a:solidFill>
                <a:srgbClr val="222222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u="sng" dirty="0">
                <a:solidFill>
                  <a:srgbClr val="222222"/>
                </a:solidFill>
              </a:rPr>
              <a:t>이 자료를 무단으로 전제하거나 배포할 경우 저작권법 </a:t>
            </a:r>
            <a:r>
              <a:rPr lang="en-US" altLang="ko-KR" sz="1000" u="sng" dirty="0">
                <a:solidFill>
                  <a:srgbClr val="222222"/>
                </a:solidFill>
              </a:rPr>
              <a:t>136</a:t>
            </a:r>
            <a:r>
              <a:rPr lang="ko-KR" altLang="en-US" sz="1000" u="sng" dirty="0">
                <a:solidFill>
                  <a:srgbClr val="222222"/>
                </a:solidFill>
              </a:rPr>
              <a:t>조에 의거하여 최고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>
                <a:solidFill>
                  <a:srgbClr val="222222"/>
                </a:solidFill>
              </a:rPr>
              <a:t>년 이하의 </a:t>
            </a:r>
            <a:r>
              <a:rPr lang="ko-KR" altLang="en-US" sz="1000" u="sng" dirty="0" smtClean="0">
                <a:solidFill>
                  <a:srgbClr val="222222"/>
                </a:solidFill>
              </a:rPr>
              <a:t>징역</a:t>
            </a:r>
            <a:r>
              <a:rPr lang="en-US" altLang="ko-KR" sz="1000" u="sng" dirty="0" smtClean="0">
                <a:solidFill>
                  <a:srgbClr val="222222"/>
                </a:solidFill>
              </a:rPr>
              <a:t> </a:t>
            </a:r>
            <a:r>
              <a:rPr lang="ko-KR" altLang="en-US" sz="1000" u="sng" dirty="0">
                <a:solidFill>
                  <a:srgbClr val="222222"/>
                </a:solidFill>
              </a:rPr>
              <a:t>또는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 err="1">
                <a:solidFill>
                  <a:srgbClr val="222222"/>
                </a:solidFill>
              </a:rPr>
              <a:t>천만원</a:t>
            </a:r>
            <a:r>
              <a:rPr lang="ko-KR" altLang="en-US" sz="1000" u="sng" dirty="0">
                <a:solidFill>
                  <a:srgbClr val="222222"/>
                </a:solidFill>
              </a:rPr>
              <a:t> 이하의 벌금에 처할 수 있고 이를 병과</a:t>
            </a:r>
            <a:r>
              <a:rPr lang="en-US" altLang="ko-KR" sz="1000" u="sng" dirty="0">
                <a:solidFill>
                  <a:srgbClr val="222222"/>
                </a:solidFill>
              </a:rPr>
              <a:t>(</a:t>
            </a:r>
            <a:r>
              <a:rPr lang="ko-KR" altLang="en-US" sz="1000" u="sng" dirty="0">
                <a:solidFill>
                  <a:srgbClr val="222222"/>
                </a:solidFill>
              </a:rPr>
              <a:t>倂科</a:t>
            </a:r>
            <a:r>
              <a:rPr lang="en-US" altLang="ko-KR" sz="1000" u="sng" dirty="0">
                <a:solidFill>
                  <a:srgbClr val="222222"/>
                </a:solidFill>
              </a:rPr>
              <a:t>)</a:t>
            </a:r>
            <a:r>
              <a:rPr lang="ko-KR" altLang="en-US" sz="1000" u="sng" dirty="0">
                <a:solidFill>
                  <a:srgbClr val="222222"/>
                </a:solidFill>
              </a:rPr>
              <a:t>할 수도 있습니다</a:t>
            </a:r>
            <a:r>
              <a:rPr lang="en-US" altLang="ko-KR" sz="1000" u="sng" dirty="0">
                <a:solidFill>
                  <a:srgbClr val="222222"/>
                </a:solidFill>
              </a:rPr>
              <a:t>.</a:t>
            </a:r>
          </a:p>
          <a:p>
            <a:pPr>
              <a:lnSpc>
                <a:spcPct val="120000"/>
              </a:lnSpc>
              <a:defRPr/>
            </a:pPr>
            <a:endParaRPr lang="ko-KR" alt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632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7" name="Group 169"/>
          <p:cNvGrpSpPr>
            <a:grpSpLocks/>
          </p:cNvGrpSpPr>
          <p:nvPr userDrawn="1">
            <p:custDataLst>
              <p:tags r:id="rId2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28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32" name="그림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35" name="Rectangle 2"/>
          <p:cNvSpPr>
            <a:spLocks noGrp="1" noChangeArrowheads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609600" y="5791200"/>
            <a:ext cx="7924800" cy="685800"/>
          </a:xfrm>
          <a:prstGeom prst="rect">
            <a:avLst/>
          </a:prstGeom>
        </p:spPr>
        <p:txBody>
          <a:bodyPr/>
          <a:lstStyle>
            <a:lvl1pPr algn="ctr">
              <a:defRPr sz="4400" b="0" i="0" baseline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pPr lvl="0"/>
            <a:r>
              <a:rPr lang="ko-KR" altLang="en-US" noProof="0" dirty="0" err="1" smtClean="0"/>
              <a:t>장제목</a:t>
            </a:r>
            <a:endParaRPr lang="en-US" altLang="ko-KR" noProof="0" dirty="0" smtClean="0"/>
          </a:p>
        </p:txBody>
      </p:sp>
      <p:sp>
        <p:nvSpPr>
          <p:cNvPr id="37" name="모서리가 둥근 직사각형 36"/>
          <p:cNvSpPr/>
          <p:nvPr userDrawn="1">
            <p:custDataLst>
              <p:tags r:id="rId5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38" name="그림 29" descr="쿡북로고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634" y="159730"/>
            <a:ext cx="10795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모서리가 둥근 직사각형 38"/>
          <p:cNvSpPr/>
          <p:nvPr userDrawn="1">
            <p:custDataLst>
              <p:tags r:id="rId7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41" name="Group 169"/>
          <p:cNvGrpSpPr>
            <a:grpSpLocks/>
          </p:cNvGrpSpPr>
          <p:nvPr userDrawn="1">
            <p:custDataLst>
              <p:tags r:id="rId8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42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7" name="Freeform 170"/>
          <p:cNvSpPr>
            <a:spLocks/>
          </p:cNvSpPr>
          <p:nvPr userDrawn="1">
            <p:custDataLst>
              <p:tags r:id="rId9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8" name="Freeform 171"/>
          <p:cNvSpPr>
            <a:spLocks/>
          </p:cNvSpPr>
          <p:nvPr userDrawn="1">
            <p:custDataLst>
              <p:tags r:id="rId10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9" name="Freeform 170"/>
          <p:cNvSpPr>
            <a:spLocks/>
          </p:cNvSpPr>
          <p:nvPr userDrawn="1">
            <p:custDataLst>
              <p:tags r:id="rId11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0" name="Freeform 171"/>
          <p:cNvSpPr>
            <a:spLocks/>
          </p:cNvSpPr>
          <p:nvPr userDrawn="1">
            <p:custDataLst>
              <p:tags r:id="rId12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745288" y="809902"/>
            <a:ext cx="3852000" cy="481500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96128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목차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611561" y="1104891"/>
            <a:ext cx="7920880" cy="5420453"/>
          </a:xfrm>
          <a:prstGeom prst="roundRect">
            <a:avLst>
              <a:gd name="adj" fmla="val 412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2600" b="1" baseline="0"/>
            </a:lvl1pPr>
            <a:lvl2pPr marL="627063" indent="-269875">
              <a:buClr>
                <a:srgbClr val="4F784C"/>
              </a:buClr>
              <a:buFont typeface="Wingdings" pitchFamily="2" charset="2"/>
              <a:buChar char="ü"/>
              <a:defRPr sz="2200" baseline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</p:txBody>
      </p:sp>
    </p:spTree>
    <p:extLst>
      <p:ext uri="{BB962C8B-B14F-4D97-AF65-F5344CB8AC3E}">
        <p14:creationId xmlns:p14="http://schemas.microsoft.com/office/powerpoint/2010/main" val="1784858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본문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79388" y="1052735"/>
            <a:ext cx="8713787" cy="5543705"/>
          </a:xfrm>
        </p:spPr>
        <p:txBody>
          <a:bodyPr>
            <a:normAutofit/>
          </a:bodyPr>
          <a:lstStyle>
            <a:lvl1pPr>
              <a:spcAft>
                <a:spcPts val="300"/>
              </a:spcAft>
              <a:defRPr sz="2400" b="1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3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lnSpc>
                <a:spcPct val="130000"/>
              </a:lnSpc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indent="-182563">
              <a:lnSpc>
                <a:spcPct val="120000"/>
              </a:lnSpc>
              <a:buSzPct val="80000"/>
              <a:buFont typeface="Arial" panose="020B0604020202020204" pitchFamily="34" charset="0"/>
              <a:buChar char="‒"/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Line 10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449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7183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>
            <a:lvl1pPr>
              <a:defRPr b="1" i="1"/>
            </a:lvl1pPr>
          </a:lstStyle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9" name="AutoShap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AutoShape 3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5"/>
          <p:cNvSpPr>
            <a:spLocks noChangeShapeType="1"/>
          </p:cNvSpPr>
          <p:nvPr userDrawn="1">
            <p:custDataLst>
              <p:tags r:id="rId5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735263" y="3048000"/>
            <a:ext cx="3657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ko-KR" sz="4400" b="1" dirty="0" smtClean="0">
                <a:solidFill>
                  <a:srgbClr val="9BBB59">
                    <a:lumMod val="60000"/>
                    <a:lumOff val="40000"/>
                  </a:srgbClr>
                </a:solidFill>
                <a:latin typeface="HY견명조" pitchFamily="18" charset="-127"/>
                <a:ea typeface="HY견명조" pitchFamily="18" charset="-127"/>
              </a:rPr>
              <a:t>Thank You</a:t>
            </a:r>
            <a:endParaRPr lang="en-US" altLang="ko-KR" sz="4400" b="1" dirty="0">
              <a:solidFill>
                <a:srgbClr val="9BBB59">
                  <a:lumMod val="60000"/>
                  <a:lumOff val="40000"/>
                </a:srgbClr>
              </a:solidFill>
              <a:latin typeface="HY견명조" pitchFamily="18" charset="-127"/>
              <a:ea typeface="HY견명조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864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장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834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de-DE" altLang="ko-KR" sz="1800" dirty="0" smtClean="0"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kumimoji="0" lang="ko-KR" altLang="en-US" sz="1800" dirty="0" smtClean="0"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kumimoji="0" lang="de-DE" altLang="ko-KR" sz="12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[</a:t>
            </a:r>
            <a:r>
              <a:rPr kumimoji="0" lang="ko-KR" altLang="en-US" sz="1400" b="1" dirty="0">
                <a:solidFill>
                  <a:srgbClr val="FF0000"/>
                </a:solidFill>
                <a:ea typeface="맑은 고딕" pitchFamily="50" charset="-127"/>
              </a:rPr>
              <a:t>강의교안 이용 안내</a:t>
            </a: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dirty="0">
                <a:ea typeface="맑은 고딕" pitchFamily="50" charset="-127"/>
              </a:rPr>
              <a:t>본 강의교안의 저작권은 </a:t>
            </a:r>
            <a:r>
              <a:rPr kumimoji="0" lang="ko-KR" altLang="en-US" sz="1000" dirty="0" err="1" smtClean="0">
                <a:ea typeface="맑은 고딕" pitchFamily="50" charset="-127"/>
              </a:rPr>
              <a:t>한빛아카데미</a:t>
            </a:r>
            <a:r>
              <a:rPr kumimoji="0" lang="ko-KR" altLang="en-US" sz="1000" dirty="0" smtClean="0">
                <a:ea typeface="맑은 고딕" pitchFamily="50" charset="-127"/>
              </a:rPr>
              <a:t>㈜</a:t>
            </a:r>
            <a:r>
              <a:rPr kumimoji="0" lang="ko-KR" altLang="en-US" sz="1000" dirty="0">
                <a:ea typeface="맑은 고딕" pitchFamily="50" charset="-127"/>
              </a:rPr>
              <a:t>에 있습니다</a:t>
            </a:r>
            <a:r>
              <a:rPr kumimoji="0" lang="en-US" altLang="ko-KR" sz="1000" dirty="0">
                <a:ea typeface="맑은 고딕" pitchFamily="50" charset="-127"/>
              </a:rPr>
              <a:t>.</a:t>
            </a:r>
            <a:r>
              <a:rPr kumimoji="0" lang="ko-KR" altLang="en-US" sz="1000" dirty="0">
                <a:solidFill>
                  <a:srgbClr val="222222"/>
                </a:solidFill>
                <a:ea typeface="맑은 고딕" pitchFamily="50" charset="-127"/>
              </a:rPr>
              <a:t> </a:t>
            </a: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이 자료를 무단으로 전제하거나 배포할 경우 저작권법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136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조에 의거하여 최고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년 이하의 </a:t>
            </a:r>
            <a:r>
              <a:rPr kumimoji="0" lang="ko-KR" altLang="en-US" sz="1000" u="sng" dirty="0" smtClean="0">
                <a:solidFill>
                  <a:srgbClr val="222222"/>
                </a:solidFill>
                <a:ea typeface="맑은 고딕" pitchFamily="50" charset="-127"/>
              </a:rPr>
              <a:t>징역</a:t>
            </a:r>
            <a:r>
              <a:rPr kumimoji="0" lang="en-US" altLang="ko-KR" sz="1000" u="sng" dirty="0" smtClean="0">
                <a:solidFill>
                  <a:srgbClr val="222222"/>
                </a:solidFill>
                <a:ea typeface="맑은 고딕" pitchFamily="50" charset="-127"/>
              </a:rPr>
              <a:t> 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또는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 err="1">
                <a:solidFill>
                  <a:srgbClr val="222222"/>
                </a:solidFill>
                <a:ea typeface="맑은 고딕" pitchFamily="50" charset="-127"/>
              </a:rPr>
              <a:t>천만원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 이하의 벌금에 처할 수 있고 이를 병과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(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倂科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)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할 수도 있습니다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000" dirty="0"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79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latin typeface="Verdana"/>
              </a:rPr>
              <a:pPr latinLnBrk="0"/>
              <a:t>‹#›</a:t>
            </a:fld>
            <a:endParaRPr lang="en-US" altLang="ko-KR" kern="0" dirty="0"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3.xml"/><Relationship Id="rId18" Type="http://schemas.openxmlformats.org/officeDocument/2006/relationships/tags" Target="../tags/tag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17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6.xml"/><Relationship Id="rId20" Type="http://schemas.openxmlformats.org/officeDocument/2006/relationships/tags" Target="../tags/tag1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5.xml"/><Relationship Id="rId10" Type="http://schemas.openxmlformats.org/officeDocument/2006/relationships/theme" Target="../theme/theme1.xml"/><Relationship Id="rId19" Type="http://schemas.openxmlformats.org/officeDocument/2006/relationships/tags" Target="../tags/tag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그림 77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" name="Group 169"/>
          <p:cNvGrpSpPr>
            <a:grpSpLocks/>
          </p:cNvGrpSpPr>
          <p:nvPr>
            <p:custDataLst>
              <p:tags r:id="rId12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51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56" name="Freeform 170"/>
          <p:cNvSpPr>
            <a:spLocks/>
          </p:cNvSpPr>
          <p:nvPr>
            <p:custDataLst>
              <p:tags r:id="rId14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7" name="Freeform 171"/>
          <p:cNvSpPr>
            <a:spLocks/>
          </p:cNvSpPr>
          <p:nvPr>
            <p:custDataLst>
              <p:tags r:id="rId15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61" name="텍스트 개체 틀 60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182728" y="980727"/>
            <a:ext cx="8713622" cy="5600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마스터 텍스트 스타일을 편집합니다</a:t>
            </a:r>
          </a:p>
          <a:p>
            <a:pPr marL="539750" marR="0" lvl="1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ko-KR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둘째 수준</a:t>
            </a:r>
          </a:p>
          <a:p>
            <a:pPr marL="714375" marR="0" lvl="2" indent="-174625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셋째 수준</a:t>
            </a:r>
          </a:p>
          <a:p>
            <a:pPr marL="896938" marR="0" lvl="3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넷째 수준</a:t>
            </a:r>
          </a:p>
          <a:p>
            <a:pPr marL="1166813" marR="0" lvl="4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/>
            </a:pPr>
            <a:r>
              <a:rPr kumimoji="0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다섯째 수준</a:t>
            </a:r>
            <a:endParaRPr kumimoji="0" lang="en-US" altLang="ko-K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제목 개체 틀 65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875982" y="158476"/>
            <a:ext cx="7656458" cy="678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grpSp>
        <p:nvGrpSpPr>
          <p:cNvPr id="14" name="Group 169"/>
          <p:cNvGrpSpPr>
            <a:grpSpLocks/>
          </p:cNvGrpSpPr>
          <p:nvPr>
            <p:custDataLst>
              <p:tags r:id="rId18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15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9" name="Freeform 170"/>
          <p:cNvSpPr>
            <a:spLocks/>
          </p:cNvSpPr>
          <p:nvPr>
            <p:custDataLst>
              <p:tags r:id="rId19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20" name="Freeform 171"/>
          <p:cNvSpPr>
            <a:spLocks/>
          </p:cNvSpPr>
          <p:nvPr>
            <p:custDataLst>
              <p:tags r:id="rId20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61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83" r:id="rId8"/>
    <p:sldLayoutId id="2147483682" r:id="rId9"/>
  </p:sldLayoutIdLst>
  <p:txStyles>
    <p:titleStyle>
      <a:lvl1pPr algn="l" defTabSz="914400" rtl="0" eaLnBrk="1" latinLnBrk="1" hangingPunct="1">
        <a:spcBef>
          <a:spcPct val="0"/>
        </a:spcBef>
        <a:buNone/>
        <a:defRPr lang="ko-KR" altLang="en-US" sz="3200" b="1" kern="1200" spc="-150" dirty="0">
          <a:solidFill>
            <a:srgbClr val="4F784C"/>
          </a:solidFill>
          <a:latin typeface="+mj-ea"/>
          <a:ea typeface="+mj-ea"/>
          <a:cs typeface="+mj-cs"/>
        </a:defRPr>
      </a:lvl1pPr>
    </p:titleStyle>
    <p:bodyStyle>
      <a:lvl1pPr marL="342900" marR="0" indent="-342900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C4A2D2"/>
        </a:buClr>
        <a:buSzTx/>
        <a:buFont typeface="Wingdings" pitchFamily="2" charset="2"/>
        <a:buChar char="v"/>
        <a:tabLst/>
        <a:defRPr sz="23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39750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9BBD98"/>
        </a:buClr>
        <a:buSzTx/>
        <a:buFont typeface="Wingdings" pitchFamily="2" charset="2"/>
        <a:buChar char="§"/>
        <a:tabLst/>
        <a:defRPr sz="2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714375" marR="0" indent="-174625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4F784C"/>
        </a:buClr>
        <a:buSzTx/>
        <a:buFontTx/>
        <a:buChar char="•"/>
        <a:tabLst/>
        <a:defRPr sz="20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96938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tabLst/>
        <a:defRPr sz="1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66813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tabLst>
          <a:tab pos="1166813" algn="l"/>
        </a:tabLst>
        <a:defRPr sz="16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019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</a:t>
            </a:r>
            <a:r>
              <a:rPr lang="ko-KR" altLang="en-US" smtClean="0"/>
              <a:t>오라클의 </a:t>
            </a:r>
            <a:r>
              <a:rPr lang="ko-KR" altLang="en-US"/>
              <a:t>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오라클의 설치 </a:t>
            </a:r>
            <a:r>
              <a:rPr lang="ko-KR" altLang="en-US" smtClean="0"/>
              <a:t>과정</a:t>
            </a:r>
            <a:endParaRPr lang="en-US" altLang="ko-KR" smtClean="0"/>
          </a:p>
          <a:p>
            <a:pPr lvl="1"/>
            <a:r>
              <a:rPr lang="ko-KR" altLang="en-US"/>
              <a:t>오라클의 </a:t>
            </a:r>
            <a:r>
              <a:rPr lang="ko-KR" altLang="en-US" smtClean="0"/>
              <a:t>설치 </a:t>
            </a:r>
            <a:r>
              <a:rPr lang="en-US" altLang="ko-KR" smtClean="0"/>
              <a:t>: </a:t>
            </a:r>
            <a:r>
              <a:rPr lang="en-US" altLang="ko-KR"/>
              <a:t>4</a:t>
            </a:r>
            <a:r>
              <a:rPr lang="ko-KR" altLang="en-US"/>
              <a:t>단계 </a:t>
            </a:r>
            <a:r>
              <a:rPr lang="en-US" altLang="ko-KR"/>
              <a:t>: </a:t>
            </a:r>
            <a:r>
              <a:rPr lang="ko-KR" altLang="en-US"/>
              <a:t>일반 설치 구성 설정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23" y="2078850"/>
            <a:ext cx="5760000" cy="4320001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 bwMode="auto">
          <a:xfrm>
            <a:off x="2437701" y="2940108"/>
            <a:ext cx="3451759" cy="12688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TextBox 30"/>
          <p:cNvSpPr txBox="1">
            <a:spLocks noChangeArrowheads="1"/>
          </p:cNvSpPr>
          <p:nvPr/>
        </p:nvSpPr>
        <p:spPr bwMode="auto">
          <a:xfrm>
            <a:off x="3347296" y="2555410"/>
            <a:ext cx="3060339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➊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설치 경로와 이름 지정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2437700" y="3721589"/>
            <a:ext cx="3451759" cy="2836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TextBox 30"/>
          <p:cNvSpPr txBox="1">
            <a:spLocks noChangeArrowheads="1"/>
          </p:cNvSpPr>
          <p:nvPr/>
        </p:nvSpPr>
        <p:spPr bwMode="auto">
          <a:xfrm>
            <a:off x="5957378" y="3710145"/>
            <a:ext cx="1863714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➋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개인용 </a:t>
            </a:r>
            <a:r>
              <a:rPr lang="ko-KR" altLang="en-US" sz="1200" dirty="0" err="1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에디션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선택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9" name="TextBox 30"/>
          <p:cNvSpPr txBox="1">
            <a:spLocks noChangeArrowheads="1"/>
          </p:cNvSpPr>
          <p:nvPr/>
        </p:nvSpPr>
        <p:spPr bwMode="auto">
          <a:xfrm>
            <a:off x="5956629" y="3992640"/>
            <a:ext cx="1453785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➌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문자 집합 선택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2428894" y="4230312"/>
            <a:ext cx="3460566" cy="76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1" name="TextBox 30"/>
          <p:cNvSpPr txBox="1">
            <a:spLocks noChangeArrowheads="1"/>
          </p:cNvSpPr>
          <p:nvPr/>
        </p:nvSpPr>
        <p:spPr bwMode="auto">
          <a:xfrm>
            <a:off x="5976244" y="4599294"/>
            <a:ext cx="2212650" cy="461665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➍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전역 데이터베이스 이름과 </a:t>
            </a:r>
            <a:endParaRPr lang="en-US" altLang="ko-KR" sz="1200" dirty="0" smtClean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관리자 비밀번호 선택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4551105" y="6115649"/>
            <a:ext cx="686803" cy="216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3" name="TextBox 30"/>
          <p:cNvSpPr txBox="1">
            <a:spLocks noChangeArrowheads="1"/>
          </p:cNvSpPr>
          <p:nvPr/>
        </p:nvSpPr>
        <p:spPr bwMode="auto">
          <a:xfrm>
            <a:off x="5325066" y="6057839"/>
            <a:ext cx="703175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30259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err="1" smtClean="0"/>
              <a:t>오라클의</a:t>
            </a:r>
            <a:r>
              <a:rPr lang="ko-KR" altLang="en-US" dirty="0" smtClean="0"/>
              <a:t> 설치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err="1" smtClean="0"/>
              <a:t>오라클의</a:t>
            </a:r>
            <a:r>
              <a:rPr lang="ko-KR" altLang="en-US" dirty="0" smtClean="0"/>
              <a:t> 설치 과정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오라클의</a:t>
            </a:r>
            <a:r>
              <a:rPr lang="ko-KR" altLang="en-US" dirty="0" smtClean="0"/>
              <a:t> 설치 </a:t>
            </a:r>
            <a:r>
              <a:rPr lang="en-US" altLang="ko-KR" dirty="0" smtClean="0"/>
              <a:t>: 5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필요 조건 검사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10" y="1984405"/>
            <a:ext cx="5895655" cy="442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345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err="1" smtClean="0"/>
              <a:t>오라클의</a:t>
            </a:r>
            <a:r>
              <a:rPr lang="ko-KR" altLang="en-US" dirty="0" smtClean="0"/>
              <a:t> 설치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err="1" smtClean="0"/>
              <a:t>오라클의</a:t>
            </a:r>
            <a:r>
              <a:rPr lang="ko-KR" altLang="en-US" dirty="0" smtClean="0"/>
              <a:t> 설치 과정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오라클의</a:t>
            </a:r>
            <a:r>
              <a:rPr lang="ko-KR" altLang="en-US" dirty="0" smtClean="0"/>
              <a:t> 설치 </a:t>
            </a:r>
            <a:r>
              <a:rPr lang="en-US" altLang="ko-KR" dirty="0" smtClean="0"/>
              <a:t>: 6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설정 내용과 설치 정보 요약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pic>
        <p:nvPicPr>
          <p:cNvPr id="6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548" y="2076057"/>
            <a:ext cx="5769707" cy="4327280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 bwMode="auto">
          <a:xfrm>
            <a:off x="5517105" y="6141309"/>
            <a:ext cx="576179" cy="1587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TextBox 30"/>
          <p:cNvSpPr txBox="1">
            <a:spLocks noChangeArrowheads="1"/>
          </p:cNvSpPr>
          <p:nvPr/>
        </p:nvSpPr>
        <p:spPr bwMode="auto">
          <a:xfrm>
            <a:off x="6169729" y="6084390"/>
            <a:ext cx="589914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47372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err="1" smtClean="0"/>
              <a:t>오라클의</a:t>
            </a:r>
            <a:r>
              <a:rPr lang="ko-KR" altLang="en-US" dirty="0" smtClean="0"/>
              <a:t> 설치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err="1" smtClean="0"/>
              <a:t>오라클의</a:t>
            </a:r>
            <a:r>
              <a:rPr lang="ko-KR" altLang="en-US" dirty="0" smtClean="0"/>
              <a:t> 설치 과정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오라클의</a:t>
            </a:r>
            <a:r>
              <a:rPr lang="ko-KR" altLang="en-US" dirty="0" smtClean="0"/>
              <a:t> 설치 </a:t>
            </a:r>
            <a:r>
              <a:rPr lang="en-US" altLang="ko-KR" dirty="0" smtClean="0"/>
              <a:t>: 7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제품 설치</a:t>
            </a:r>
            <a:endParaRPr lang="ko-KR" altLang="en-US" dirty="0"/>
          </a:p>
        </p:txBody>
      </p:sp>
      <p:pic>
        <p:nvPicPr>
          <p:cNvPr id="9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221" y="2033845"/>
            <a:ext cx="4725525" cy="3544144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783" y="3898362"/>
            <a:ext cx="2306892" cy="2570155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 bwMode="auto">
          <a:xfrm>
            <a:off x="7317305" y="3438065"/>
            <a:ext cx="512743" cy="5254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TextBox 30"/>
          <p:cNvSpPr txBox="1">
            <a:spLocks noChangeArrowheads="1"/>
          </p:cNvSpPr>
          <p:nvPr/>
        </p:nvSpPr>
        <p:spPr bwMode="auto">
          <a:xfrm>
            <a:off x="7137285" y="3979846"/>
            <a:ext cx="2006715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설치 준비 과정과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데이터   </a:t>
            </a:r>
            <a:endParaRPr lang="en-US" altLang="ko-KR" sz="1200" dirty="0" smtClean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베이스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구성 및</a:t>
            </a:r>
          </a:p>
          <a:p>
            <a:pPr eaLnBrk="1" hangingPunct="1"/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주요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도구들의 설치 상태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</a:t>
            </a:r>
            <a:endParaRPr lang="en-US" altLang="ko-KR" sz="1200" dirty="0" smtClean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확인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가능</a:t>
            </a:r>
          </a:p>
        </p:txBody>
      </p:sp>
      <p:sp>
        <p:nvSpPr>
          <p:cNvPr id="13" name="직사각형 12"/>
          <p:cNvSpPr/>
          <p:nvPr/>
        </p:nvSpPr>
        <p:spPr bwMode="auto">
          <a:xfrm>
            <a:off x="2036626" y="6300065"/>
            <a:ext cx="285573" cy="1684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4" name="직사각형 13"/>
          <p:cNvSpPr/>
          <p:nvPr/>
        </p:nvSpPr>
        <p:spPr bwMode="auto">
          <a:xfrm>
            <a:off x="2732614" y="5841664"/>
            <a:ext cx="557759" cy="1975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5" name="TextBox 30"/>
          <p:cNvSpPr txBox="1">
            <a:spLocks noChangeArrowheads="1"/>
          </p:cNvSpPr>
          <p:nvPr/>
        </p:nvSpPr>
        <p:spPr bwMode="auto">
          <a:xfrm>
            <a:off x="3427739" y="5795497"/>
            <a:ext cx="3353993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SYS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나 </a:t>
            </a:r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SYSTEM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의 비밀번호 변경 가능</a:t>
            </a:r>
          </a:p>
        </p:txBody>
      </p:sp>
      <p:sp>
        <p:nvSpPr>
          <p:cNvPr id="16" name="TextBox 30"/>
          <p:cNvSpPr txBox="1">
            <a:spLocks noChangeArrowheads="1"/>
          </p:cNvSpPr>
          <p:nvPr/>
        </p:nvSpPr>
        <p:spPr bwMode="auto">
          <a:xfrm>
            <a:off x="362531" y="5841664"/>
            <a:ext cx="224737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생성된 데이터베이스에 대한</a:t>
            </a:r>
          </a:p>
          <a:p>
            <a:pPr eaLnBrk="1" hangingPunct="1"/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정보를 확인한 후 클릭</a:t>
            </a:r>
          </a:p>
        </p:txBody>
      </p:sp>
    </p:spTree>
    <p:extLst>
      <p:ext uri="{BB962C8B-B14F-4D97-AF65-F5344CB8AC3E}">
        <p14:creationId xmlns:p14="http://schemas.microsoft.com/office/powerpoint/2010/main" val="3088280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err="1" smtClean="0"/>
              <a:t>오라클의</a:t>
            </a:r>
            <a:r>
              <a:rPr lang="ko-KR" altLang="en-US" dirty="0" smtClean="0"/>
              <a:t> 설치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err="1" smtClean="0"/>
              <a:t>오라클의</a:t>
            </a:r>
            <a:r>
              <a:rPr lang="ko-KR" altLang="en-US" dirty="0" smtClean="0"/>
              <a:t> 설치 과정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오라클의</a:t>
            </a:r>
            <a:r>
              <a:rPr lang="ko-KR" altLang="en-US" dirty="0" smtClean="0"/>
              <a:t> 설치 </a:t>
            </a:r>
            <a:r>
              <a:rPr lang="en-US" altLang="ko-KR" dirty="0" smtClean="0"/>
              <a:t>: 8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설치 완료</a:t>
            </a:r>
            <a:endParaRPr lang="ko-KR" altLang="en-US" dirty="0"/>
          </a:p>
        </p:txBody>
      </p:sp>
      <p:pic>
        <p:nvPicPr>
          <p:cNvPr id="17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44" y="2042796"/>
            <a:ext cx="5986611" cy="4489959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 bwMode="auto">
          <a:xfrm>
            <a:off x="6147175" y="6242157"/>
            <a:ext cx="570534" cy="1980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9" name="TextBox 30"/>
          <p:cNvSpPr txBox="1">
            <a:spLocks noChangeArrowheads="1"/>
          </p:cNvSpPr>
          <p:nvPr/>
        </p:nvSpPr>
        <p:spPr bwMode="auto">
          <a:xfrm>
            <a:off x="6837290" y="6247261"/>
            <a:ext cx="660035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56652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err="1" smtClean="0"/>
              <a:t>오라클의</a:t>
            </a:r>
            <a:r>
              <a:rPr lang="ko-KR" altLang="en-US" dirty="0" smtClean="0"/>
              <a:t> 설치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err="1" smtClean="0"/>
              <a:t>오라클의</a:t>
            </a:r>
            <a:r>
              <a:rPr lang="ko-KR" altLang="en-US" dirty="0" smtClean="0"/>
              <a:t> 설치 과정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오라클의</a:t>
            </a:r>
            <a:r>
              <a:rPr lang="ko-KR" altLang="en-US" dirty="0" smtClean="0"/>
              <a:t> 설치 확인</a:t>
            </a:r>
            <a:endParaRPr lang="ko-KR" altLang="en-US" dirty="0"/>
          </a:p>
        </p:txBody>
      </p:sp>
      <p:pic>
        <p:nvPicPr>
          <p:cNvPr id="7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24" y="2245394"/>
            <a:ext cx="8683915" cy="3157787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 bwMode="auto">
          <a:xfrm>
            <a:off x="1313220" y="3627439"/>
            <a:ext cx="1125125" cy="6300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9" name="직사각형 8"/>
          <p:cNvSpPr/>
          <p:nvPr/>
        </p:nvSpPr>
        <p:spPr bwMode="auto">
          <a:xfrm>
            <a:off x="2231740" y="2708920"/>
            <a:ext cx="961814" cy="2106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auto">
          <a:xfrm>
            <a:off x="3531877" y="3704566"/>
            <a:ext cx="4640523" cy="2194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1" name="TextBox 30"/>
          <p:cNvSpPr txBox="1">
            <a:spLocks noChangeArrowheads="1"/>
          </p:cNvSpPr>
          <p:nvPr/>
        </p:nvSpPr>
        <p:spPr bwMode="auto">
          <a:xfrm>
            <a:off x="3743490" y="2726351"/>
            <a:ext cx="3303785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ko-KR" altLang="en-US" sz="1200" dirty="0" err="1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오라클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데이터베이스 시작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/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중지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/</a:t>
            </a:r>
            <a:r>
              <a:rPr lang="ko-KR" altLang="en-US" sz="1200" dirty="0" err="1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재시작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메뉴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  <p:cxnSp>
        <p:nvCxnSpPr>
          <p:cNvPr id="12" name="직선 화살표 연결선 11"/>
          <p:cNvCxnSpPr>
            <a:stCxn id="11" idx="1"/>
          </p:cNvCxnSpPr>
          <p:nvPr/>
        </p:nvCxnSpPr>
        <p:spPr>
          <a:xfrm flipH="1">
            <a:off x="2573362" y="2864851"/>
            <a:ext cx="1170128" cy="11226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>
            <a:stCxn id="11" idx="1"/>
          </p:cNvCxnSpPr>
          <p:nvPr/>
        </p:nvCxnSpPr>
        <p:spPr>
          <a:xfrm flipH="1">
            <a:off x="3328570" y="2864851"/>
            <a:ext cx="414920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4" name="TextBox 30"/>
          <p:cNvSpPr txBox="1">
            <a:spLocks noChangeArrowheads="1"/>
          </p:cNvSpPr>
          <p:nvPr/>
        </p:nvSpPr>
        <p:spPr bwMode="auto">
          <a:xfrm>
            <a:off x="5517105" y="4025543"/>
            <a:ext cx="351039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ko-KR" altLang="en-US" sz="1200" dirty="0" err="1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오라클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데이터베이스가 시작된 상태임을 확인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1662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03 </a:t>
            </a:r>
            <a:r>
              <a:rPr lang="ko-KR" altLang="en-US" dirty="0" err="1" smtClean="0"/>
              <a:t>오라클을</a:t>
            </a:r>
            <a:r>
              <a:rPr lang="ko-KR" altLang="en-US" dirty="0" smtClean="0"/>
              <a:t> 이용한 데이터 베이스 구축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 smtClean="0"/>
              <a:t>SQL </a:t>
            </a:r>
            <a:r>
              <a:rPr lang="en-US" altLang="ko-KR" dirty="0" smtClean="0"/>
              <a:t>Developer </a:t>
            </a:r>
            <a:r>
              <a:rPr lang="ko-KR" altLang="en-US" dirty="0" smtClean="0"/>
              <a:t>를 이용한 </a:t>
            </a:r>
            <a:r>
              <a:rPr lang="ko-KR" altLang="en-US" err="1" smtClean="0"/>
              <a:t>오라클</a:t>
            </a:r>
            <a:r>
              <a:rPr lang="ko-KR" altLang="en-US" smtClean="0"/>
              <a:t> </a:t>
            </a:r>
            <a:r>
              <a:rPr lang="ko-KR" altLang="en-US" smtClean="0"/>
              <a:t>접속</a:t>
            </a:r>
            <a:endParaRPr lang="en-US" altLang="ko-KR" smtClean="0"/>
          </a:p>
          <a:p>
            <a:pPr lvl="1"/>
            <a:r>
              <a:rPr lang="en-US" altLang="ko-KR" smtClean="0"/>
              <a:t>JDK</a:t>
            </a:r>
            <a:r>
              <a:rPr lang="ko-KR" altLang="en-US" dirty="0"/>
              <a:t>의 </a:t>
            </a:r>
            <a:r>
              <a:rPr lang="en-US" altLang="ko-KR" dirty="0"/>
              <a:t>java.exe </a:t>
            </a:r>
            <a:r>
              <a:rPr lang="ko-KR" altLang="en-US" dirty="0"/>
              <a:t>파일 경로 설정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44" y="2213865"/>
            <a:ext cx="7458075" cy="2492621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 bwMode="auto">
          <a:xfrm>
            <a:off x="1241629" y="3291856"/>
            <a:ext cx="4995555" cy="4825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 bwMode="auto">
          <a:xfrm>
            <a:off x="2861811" y="3962388"/>
            <a:ext cx="1620180" cy="4526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TextBox 30"/>
          <p:cNvSpPr txBox="1">
            <a:spLocks noChangeArrowheads="1"/>
          </p:cNvSpPr>
          <p:nvPr/>
        </p:nvSpPr>
        <p:spPr bwMode="auto">
          <a:xfrm>
            <a:off x="4743005" y="2891895"/>
            <a:ext cx="464453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➊ [</a:t>
            </a:r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Browse]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버튼을 누르고 </a:t>
            </a:r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java.exe </a:t>
            </a:r>
            <a:r>
              <a:rPr lang="ko-KR" altLang="en-US" sz="1200" dirty="0" err="1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파일이위치한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경로 선택</a:t>
            </a:r>
          </a:p>
        </p:txBody>
      </p:sp>
      <p:sp>
        <p:nvSpPr>
          <p:cNvPr id="8" name="TextBox 30"/>
          <p:cNvSpPr txBox="1">
            <a:spLocks noChangeArrowheads="1"/>
          </p:cNvSpPr>
          <p:nvPr/>
        </p:nvSpPr>
        <p:spPr bwMode="auto">
          <a:xfrm>
            <a:off x="4481991" y="4415038"/>
            <a:ext cx="3060339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➋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20677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03 </a:t>
            </a:r>
            <a:r>
              <a:rPr lang="ko-KR" altLang="en-US" dirty="0" err="1" smtClean="0"/>
              <a:t>오라클을</a:t>
            </a:r>
            <a:r>
              <a:rPr lang="ko-KR" altLang="en-US" dirty="0" smtClean="0"/>
              <a:t> 이용한 데이터 베이스 구축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 smtClean="0"/>
              <a:t>SQL </a:t>
            </a:r>
            <a:r>
              <a:rPr lang="en-US" altLang="ko-KR" dirty="0" smtClean="0"/>
              <a:t>Developer </a:t>
            </a:r>
            <a:r>
              <a:rPr lang="ko-KR" altLang="en-US" dirty="0" smtClean="0"/>
              <a:t>를 이용한 </a:t>
            </a:r>
            <a:r>
              <a:rPr lang="ko-KR" altLang="en-US" dirty="0" err="1" smtClean="0"/>
              <a:t>오라클</a:t>
            </a:r>
            <a:r>
              <a:rPr lang="ko-KR" altLang="en-US" dirty="0" smtClean="0"/>
              <a:t> </a:t>
            </a:r>
            <a:r>
              <a:rPr lang="ko-KR" altLang="en-US" smtClean="0"/>
              <a:t>접속 </a:t>
            </a:r>
            <a:endParaRPr lang="en-US" altLang="ko-KR" smtClean="0"/>
          </a:p>
          <a:p>
            <a:pPr lvl="1"/>
            <a:r>
              <a:rPr lang="en-US" altLang="ko-KR" smtClean="0"/>
              <a:t>JDK</a:t>
            </a:r>
            <a:r>
              <a:rPr lang="ko-KR" altLang="en-US" dirty="0"/>
              <a:t>의 </a:t>
            </a:r>
            <a:r>
              <a:rPr lang="en-US" altLang="ko-KR" dirty="0"/>
              <a:t>java.exe </a:t>
            </a:r>
            <a:r>
              <a:rPr lang="ko-KR" altLang="en-US" dirty="0"/>
              <a:t>파일 경로 설정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26" y="2029122"/>
            <a:ext cx="5805644" cy="3200078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820" y="3259638"/>
            <a:ext cx="4798249" cy="3427321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 bwMode="auto">
          <a:xfrm>
            <a:off x="341530" y="2438890"/>
            <a:ext cx="1804616" cy="1997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TextBox 30"/>
          <p:cNvSpPr txBox="1">
            <a:spLocks noChangeArrowheads="1"/>
          </p:cNvSpPr>
          <p:nvPr/>
        </p:nvSpPr>
        <p:spPr bwMode="auto">
          <a:xfrm>
            <a:off x="2191150" y="2437216"/>
            <a:ext cx="3669434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[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파일</a:t>
            </a:r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] - [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새로 만들기</a:t>
            </a:r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]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선택</a:t>
            </a:r>
          </a:p>
        </p:txBody>
      </p:sp>
      <p:sp>
        <p:nvSpPr>
          <p:cNvPr id="8" name="직사각형 7"/>
          <p:cNvSpPr/>
          <p:nvPr/>
        </p:nvSpPr>
        <p:spPr bwMode="auto">
          <a:xfrm>
            <a:off x="4646349" y="4296192"/>
            <a:ext cx="2805971" cy="6179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9" name="TextBox 30"/>
          <p:cNvSpPr txBox="1">
            <a:spLocks noChangeArrowheads="1"/>
          </p:cNvSpPr>
          <p:nvPr/>
        </p:nvSpPr>
        <p:spPr bwMode="auto">
          <a:xfrm>
            <a:off x="5240190" y="4971219"/>
            <a:ext cx="311222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새로운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데이터베이스 접속을 정보를</a:t>
            </a:r>
          </a:p>
          <a:p>
            <a:pPr eaLnBrk="1" hangingPunct="1"/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입력하기 위한 창을 표시해주는 항목</a:t>
            </a:r>
          </a:p>
        </p:txBody>
      </p:sp>
    </p:spTree>
    <p:extLst>
      <p:ext uri="{BB962C8B-B14F-4D97-AF65-F5344CB8AC3E}">
        <p14:creationId xmlns:p14="http://schemas.microsoft.com/office/powerpoint/2010/main" val="1806131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03 </a:t>
            </a:r>
            <a:r>
              <a:rPr lang="ko-KR" altLang="en-US" dirty="0" err="1" smtClean="0"/>
              <a:t>오라클을</a:t>
            </a:r>
            <a:r>
              <a:rPr lang="ko-KR" altLang="en-US" dirty="0" smtClean="0"/>
              <a:t> 이용한 데이터 베이스 구축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 smtClean="0"/>
              <a:t>SQL </a:t>
            </a:r>
            <a:r>
              <a:rPr lang="en-US" altLang="ko-KR" dirty="0" smtClean="0"/>
              <a:t>Developer </a:t>
            </a:r>
            <a:r>
              <a:rPr lang="ko-KR" altLang="en-US" dirty="0" smtClean="0"/>
              <a:t>를 이용한 </a:t>
            </a:r>
            <a:r>
              <a:rPr lang="ko-KR" altLang="en-US" err="1" smtClean="0"/>
              <a:t>오라클</a:t>
            </a:r>
            <a:r>
              <a:rPr lang="ko-KR" altLang="en-US" smtClean="0"/>
              <a:t> </a:t>
            </a:r>
            <a:r>
              <a:rPr lang="ko-KR" altLang="en-US" smtClean="0"/>
              <a:t>접속</a:t>
            </a:r>
            <a:endParaRPr lang="en-US" altLang="ko-KR" smtClean="0"/>
          </a:p>
          <a:p>
            <a:pPr lvl="1"/>
            <a:r>
              <a:rPr lang="ko-KR" altLang="en-US" smtClean="0"/>
              <a:t>데이터 </a:t>
            </a:r>
            <a:r>
              <a:rPr lang="ko-KR" altLang="en-US" dirty="0" smtClean="0"/>
              <a:t>베이스에 </a:t>
            </a:r>
            <a:r>
              <a:rPr lang="ko-KR" altLang="en-US" smtClean="0"/>
              <a:t>접속에 </a:t>
            </a:r>
            <a:r>
              <a:rPr lang="ko-KR" altLang="en-US" smtClean="0"/>
              <a:t>필요한 </a:t>
            </a:r>
            <a:r>
              <a:rPr lang="ko-KR" altLang="en-US" dirty="0" smtClean="0"/>
              <a:t>정보 입력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687" y="2168860"/>
            <a:ext cx="5790543" cy="4136102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 bwMode="auto">
          <a:xfrm>
            <a:off x="2201223" y="2452668"/>
            <a:ext cx="1636223" cy="7782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 bwMode="auto">
          <a:xfrm>
            <a:off x="4797025" y="5968330"/>
            <a:ext cx="765085" cy="2432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TextBox 30"/>
          <p:cNvSpPr txBox="1">
            <a:spLocks noChangeArrowheads="1"/>
          </p:cNvSpPr>
          <p:nvPr/>
        </p:nvSpPr>
        <p:spPr bwMode="auto">
          <a:xfrm>
            <a:off x="4875185" y="2480680"/>
            <a:ext cx="776936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➊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입력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8" name="TextBox 30"/>
          <p:cNvSpPr txBox="1">
            <a:spLocks noChangeArrowheads="1"/>
          </p:cNvSpPr>
          <p:nvPr/>
        </p:nvSpPr>
        <p:spPr bwMode="auto">
          <a:xfrm>
            <a:off x="5585210" y="5934557"/>
            <a:ext cx="734915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➋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2201223" y="3625295"/>
            <a:ext cx="1437995" cy="3394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auto">
          <a:xfrm>
            <a:off x="2201223" y="4251418"/>
            <a:ext cx="1579103" cy="7142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cxnSp>
        <p:nvCxnSpPr>
          <p:cNvPr id="11" name="직선 화살표 연결선 10"/>
          <p:cNvCxnSpPr/>
          <p:nvPr/>
        </p:nvCxnSpPr>
        <p:spPr>
          <a:xfrm flipH="1">
            <a:off x="3908000" y="2593192"/>
            <a:ext cx="719612" cy="11133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 flipH="1">
            <a:off x="4212692" y="2593192"/>
            <a:ext cx="414920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/>
          <p:nvPr/>
        </p:nvCxnSpPr>
        <p:spPr>
          <a:xfrm flipH="1">
            <a:off x="4017663" y="2619179"/>
            <a:ext cx="609949" cy="19539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3710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03 </a:t>
            </a:r>
            <a:r>
              <a:rPr lang="ko-KR" altLang="en-US" dirty="0" err="1" smtClean="0"/>
              <a:t>오라클을</a:t>
            </a:r>
            <a:r>
              <a:rPr lang="ko-KR" altLang="en-US" dirty="0" smtClean="0"/>
              <a:t> 이용한 데이터 베이스 구축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 smtClean="0"/>
              <a:t>SQL </a:t>
            </a:r>
            <a:r>
              <a:rPr lang="en-US" altLang="ko-KR" dirty="0" smtClean="0"/>
              <a:t>Developer </a:t>
            </a:r>
            <a:r>
              <a:rPr lang="ko-KR" altLang="en-US" dirty="0" smtClean="0"/>
              <a:t>를 이용한 </a:t>
            </a:r>
            <a:r>
              <a:rPr lang="ko-KR" altLang="en-US" dirty="0" err="1" smtClean="0"/>
              <a:t>오라클</a:t>
            </a:r>
            <a:r>
              <a:rPr lang="ko-KR" altLang="en-US" dirty="0" smtClean="0"/>
              <a:t> </a:t>
            </a:r>
            <a:r>
              <a:rPr lang="ko-KR" altLang="en-US" smtClean="0"/>
              <a:t>접속 </a:t>
            </a:r>
            <a:endParaRPr lang="en-US" altLang="ko-KR" smtClean="0"/>
          </a:p>
          <a:p>
            <a:pPr lvl="1"/>
            <a:r>
              <a:rPr lang="ko-KR" altLang="en-US" smtClean="0"/>
              <a:t>오라클 </a:t>
            </a:r>
            <a:r>
              <a:rPr lang="ko-KR" altLang="en-US" dirty="0"/>
              <a:t>데이터베이스에 </a:t>
            </a:r>
            <a:r>
              <a:rPr lang="ko-KR" altLang="en-US"/>
              <a:t>접속한 </a:t>
            </a:r>
            <a:r>
              <a:rPr lang="en-US" altLang="ko-KR" smtClean="0"/>
              <a:t>SQL </a:t>
            </a:r>
            <a:r>
              <a:rPr lang="en-US" altLang="ko-KR" dirty="0"/>
              <a:t>Developer</a:t>
            </a:r>
            <a:endParaRPr lang="ko-KR" altLang="en-US" dirty="0"/>
          </a:p>
          <a:p>
            <a:pPr lvl="1"/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68" y="2168860"/>
            <a:ext cx="6526627" cy="4346967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 bwMode="auto">
          <a:xfrm>
            <a:off x="1909570" y="3042556"/>
            <a:ext cx="5047695" cy="18935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TextBox 30"/>
          <p:cNvSpPr txBox="1">
            <a:spLocks noChangeArrowheads="1"/>
          </p:cNvSpPr>
          <p:nvPr/>
        </p:nvSpPr>
        <p:spPr bwMode="auto">
          <a:xfrm>
            <a:off x="3778896" y="3618164"/>
            <a:ext cx="1108139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algn="ctr"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SQL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창 입력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7" name="TextBox 30"/>
          <p:cNvSpPr txBox="1">
            <a:spLocks noChangeArrowheads="1"/>
          </p:cNvSpPr>
          <p:nvPr/>
        </p:nvSpPr>
        <p:spPr bwMode="auto">
          <a:xfrm>
            <a:off x="3963981" y="5532760"/>
            <a:ext cx="1103074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algn="ctr" eaLnBrk="1" hangingPunct="1"/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결과 </a:t>
            </a:r>
            <a:r>
              <a:rPr lang="ko-KR" altLang="en-US" sz="1200" dirty="0" err="1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표시창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8" name="직사각형 7"/>
          <p:cNvSpPr/>
          <p:nvPr/>
        </p:nvSpPr>
        <p:spPr bwMode="auto">
          <a:xfrm>
            <a:off x="1895948" y="5239415"/>
            <a:ext cx="5061318" cy="9222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8940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56565" y="1538790"/>
            <a:ext cx="805589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부록</a:t>
            </a:r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B. </a:t>
            </a:r>
            <a:r>
              <a:rPr lang="ko-KR" altLang="en-US" sz="4000" b="1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오라클의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설치와</a:t>
            </a:r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데이터베이스 </a:t>
            </a:r>
            <a:r>
              <a:rPr lang="ko-KR" altLang="en-US" sz="4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구축</a:t>
            </a:r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오라클의</a:t>
            </a: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소개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오라클의</a:t>
            </a: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설치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오라클을</a:t>
            </a: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이용한 데이터베이스 구축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오라클을</a:t>
            </a: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이용한 데이터베이스 활용</a:t>
            </a:r>
            <a:endParaRPr lang="ko-KR" altLang="en-US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526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03 </a:t>
            </a:r>
            <a:r>
              <a:rPr lang="ko-KR" altLang="en-US" dirty="0" err="1" smtClean="0"/>
              <a:t>오라클을</a:t>
            </a:r>
            <a:r>
              <a:rPr lang="ko-KR" altLang="en-US" dirty="0" smtClean="0"/>
              <a:t> 이용한 데이터 베이스 구축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 smtClean="0"/>
              <a:t>SQL </a:t>
            </a:r>
            <a:r>
              <a:rPr lang="en-US" altLang="ko-KR" dirty="0" smtClean="0"/>
              <a:t>PLUS</a:t>
            </a:r>
            <a:r>
              <a:rPr lang="ko-KR" altLang="en-US" dirty="0" smtClean="0"/>
              <a:t>를 이용한 </a:t>
            </a:r>
            <a:r>
              <a:rPr lang="ko-KR" altLang="en-US" err="1" smtClean="0"/>
              <a:t>오라클</a:t>
            </a:r>
            <a:r>
              <a:rPr lang="ko-KR" altLang="en-US" smtClean="0"/>
              <a:t> </a:t>
            </a:r>
            <a:r>
              <a:rPr lang="ko-KR" altLang="en-US" smtClean="0"/>
              <a:t>접속</a:t>
            </a:r>
            <a:endParaRPr lang="en-US" altLang="ko-KR" smtClean="0"/>
          </a:p>
          <a:p>
            <a:pPr lvl="1"/>
            <a:r>
              <a:rPr lang="en-US" altLang="ko-KR" smtClean="0"/>
              <a:t>SQL </a:t>
            </a:r>
            <a:r>
              <a:rPr lang="en-US" altLang="ko-KR" dirty="0"/>
              <a:t>Plus </a:t>
            </a:r>
            <a:r>
              <a:rPr lang="ko-KR" altLang="en-US" dirty="0"/>
              <a:t>실행 화면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15" y="2213865"/>
            <a:ext cx="5590393" cy="355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3923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03 </a:t>
            </a:r>
            <a:r>
              <a:rPr lang="ko-KR" altLang="en-US" dirty="0" err="1" smtClean="0"/>
              <a:t>오라클을</a:t>
            </a:r>
            <a:r>
              <a:rPr lang="ko-KR" altLang="en-US" dirty="0" smtClean="0"/>
              <a:t> 이용한 데이터 베이스 구축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 smtClean="0"/>
              <a:t>SQL </a:t>
            </a:r>
            <a:r>
              <a:rPr lang="en-US" altLang="ko-KR" dirty="0" smtClean="0"/>
              <a:t>PLUS</a:t>
            </a:r>
            <a:r>
              <a:rPr lang="ko-KR" altLang="en-US" dirty="0" smtClean="0"/>
              <a:t>를 이용한 </a:t>
            </a:r>
            <a:r>
              <a:rPr lang="ko-KR" altLang="en-US" dirty="0" err="1" smtClean="0"/>
              <a:t>오라클</a:t>
            </a:r>
            <a:r>
              <a:rPr lang="ko-KR" altLang="en-US" dirty="0" smtClean="0"/>
              <a:t> </a:t>
            </a:r>
            <a:r>
              <a:rPr lang="ko-KR" altLang="en-US" smtClean="0"/>
              <a:t>접속 </a:t>
            </a:r>
            <a:endParaRPr lang="en-US" altLang="ko-KR" smtClean="0"/>
          </a:p>
          <a:p>
            <a:pPr lvl="1"/>
            <a:r>
              <a:rPr lang="en-US" altLang="ko-KR" smtClean="0"/>
              <a:t>SQL </a:t>
            </a:r>
            <a:r>
              <a:rPr lang="en-US" altLang="ko-KR" dirty="0"/>
              <a:t>Plus</a:t>
            </a:r>
            <a:r>
              <a:rPr lang="ko-KR" altLang="en-US" dirty="0"/>
              <a:t>를 이용해 </a:t>
            </a:r>
            <a:r>
              <a:rPr lang="ko-KR" altLang="en-US"/>
              <a:t>관리자 </a:t>
            </a:r>
            <a:r>
              <a:rPr lang="ko-KR" altLang="en-US" smtClean="0"/>
              <a:t>계정으로 </a:t>
            </a:r>
            <a:r>
              <a:rPr lang="ko-KR" altLang="en-US" dirty="0"/>
              <a:t>데이터베이스에 접속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625" y="2123855"/>
            <a:ext cx="6229497" cy="396240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 bwMode="auto">
          <a:xfrm>
            <a:off x="1213528" y="3169708"/>
            <a:ext cx="2458490" cy="4500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51247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03 </a:t>
            </a:r>
            <a:r>
              <a:rPr lang="ko-KR" altLang="en-US" dirty="0" err="1" smtClean="0"/>
              <a:t>오라클을</a:t>
            </a:r>
            <a:r>
              <a:rPr lang="ko-KR" altLang="en-US" dirty="0" smtClean="0"/>
              <a:t> 이용한 데이터 베이스 구축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 smtClean="0"/>
              <a:t>SQL </a:t>
            </a:r>
            <a:r>
              <a:rPr lang="en-US" altLang="ko-KR" dirty="0" smtClean="0"/>
              <a:t>Developer</a:t>
            </a:r>
            <a:r>
              <a:rPr lang="ko-KR" altLang="en-US" dirty="0" smtClean="0"/>
              <a:t>를 </a:t>
            </a:r>
            <a:r>
              <a:rPr lang="ko-KR" altLang="en-US" dirty="0"/>
              <a:t>이용한 사용자 계정 생성과 권한 부여</a:t>
            </a:r>
          </a:p>
          <a:p>
            <a:pPr lvl="1"/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79" y="1808820"/>
            <a:ext cx="5805645" cy="4391379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 bwMode="auto">
          <a:xfrm>
            <a:off x="2141730" y="2400562"/>
            <a:ext cx="149583" cy="1773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TextBox 30"/>
          <p:cNvSpPr txBox="1">
            <a:spLocks noChangeArrowheads="1"/>
          </p:cNvSpPr>
          <p:nvPr/>
        </p:nvSpPr>
        <p:spPr bwMode="auto">
          <a:xfrm>
            <a:off x="2291313" y="3498338"/>
            <a:ext cx="1335582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➊ SQL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문 입력</a:t>
            </a:r>
          </a:p>
        </p:txBody>
      </p:sp>
      <p:sp>
        <p:nvSpPr>
          <p:cNvPr id="7" name="직사각형 6"/>
          <p:cNvSpPr/>
          <p:nvPr/>
        </p:nvSpPr>
        <p:spPr bwMode="auto">
          <a:xfrm>
            <a:off x="2067589" y="2607679"/>
            <a:ext cx="2279386" cy="8150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TextBox 30"/>
          <p:cNvSpPr txBox="1">
            <a:spLocks noChangeArrowheads="1"/>
          </p:cNvSpPr>
          <p:nvPr/>
        </p:nvSpPr>
        <p:spPr bwMode="auto">
          <a:xfrm>
            <a:off x="2291313" y="2123855"/>
            <a:ext cx="2775742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➋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두 개의 </a:t>
            </a:r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SQL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문 모두 실행 요청</a:t>
            </a:r>
          </a:p>
        </p:txBody>
      </p:sp>
      <p:sp>
        <p:nvSpPr>
          <p:cNvPr id="9" name="직사각형 8"/>
          <p:cNvSpPr/>
          <p:nvPr/>
        </p:nvSpPr>
        <p:spPr bwMode="auto">
          <a:xfrm>
            <a:off x="2029095" y="5240145"/>
            <a:ext cx="1870102" cy="2891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0" name="TextBox 30"/>
          <p:cNvSpPr txBox="1">
            <a:spLocks noChangeArrowheads="1"/>
          </p:cNvSpPr>
          <p:nvPr/>
        </p:nvSpPr>
        <p:spPr bwMode="auto">
          <a:xfrm>
            <a:off x="3930857" y="5240145"/>
            <a:ext cx="2936397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➌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두 개의 </a:t>
            </a:r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SQL </a:t>
            </a:r>
            <a:r>
              <a:rPr lang="ko-KR" altLang="en-US" sz="1200" dirty="0" err="1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질의문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모두 실행 성공</a:t>
            </a:r>
          </a:p>
        </p:txBody>
      </p:sp>
      <p:sp>
        <p:nvSpPr>
          <p:cNvPr id="11" name="TextBox 30"/>
          <p:cNvSpPr txBox="1">
            <a:spLocks noChangeArrowheads="1"/>
          </p:cNvSpPr>
          <p:nvPr/>
        </p:nvSpPr>
        <p:spPr bwMode="auto">
          <a:xfrm>
            <a:off x="1729946" y="5630716"/>
            <a:ext cx="2424278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DBTEST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계정 생성 확인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1288419" y="5728041"/>
            <a:ext cx="441527" cy="1079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9232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03 </a:t>
            </a:r>
            <a:r>
              <a:rPr lang="ko-KR" altLang="en-US" dirty="0" err="1" smtClean="0"/>
              <a:t>오라클을</a:t>
            </a:r>
            <a:r>
              <a:rPr lang="ko-KR" altLang="en-US" dirty="0" smtClean="0"/>
              <a:t> 이용한 데이터 베이스 구축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 smtClean="0"/>
              <a:t>SQL </a:t>
            </a:r>
            <a:r>
              <a:rPr lang="en-US" altLang="ko-KR" dirty="0" smtClean="0"/>
              <a:t>PLUS</a:t>
            </a:r>
            <a:r>
              <a:rPr lang="ko-KR" altLang="en-US" dirty="0" smtClean="0"/>
              <a:t>를 </a:t>
            </a:r>
            <a:r>
              <a:rPr lang="ko-KR" altLang="en-US" dirty="0"/>
              <a:t>이용한 사용자 계정 생성과 </a:t>
            </a:r>
            <a:r>
              <a:rPr lang="ko-KR" altLang="en-US"/>
              <a:t>권한 </a:t>
            </a:r>
            <a:r>
              <a:rPr lang="ko-KR" altLang="en-US" smtClean="0"/>
              <a:t>부여</a:t>
            </a:r>
            <a:endParaRPr lang="ko-KR" altLang="en-US" dirty="0"/>
          </a:p>
        </p:txBody>
      </p:sp>
      <p:pic>
        <p:nvPicPr>
          <p:cNvPr id="13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06" y="1763815"/>
            <a:ext cx="6384646" cy="4168411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 bwMode="auto">
          <a:xfrm>
            <a:off x="926595" y="3865456"/>
            <a:ext cx="3443125" cy="13778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19007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03 </a:t>
            </a:r>
            <a:r>
              <a:rPr lang="ko-KR" altLang="en-US" dirty="0" err="1" smtClean="0"/>
              <a:t>오라클을</a:t>
            </a:r>
            <a:r>
              <a:rPr lang="ko-KR" altLang="en-US" dirty="0" smtClean="0"/>
              <a:t> 이용한 데이터 베이스 구축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테이블의 생성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생성할 테이블과 </a:t>
            </a:r>
            <a:r>
              <a:rPr lang="en-US" altLang="ko-KR" dirty="0" smtClean="0"/>
              <a:t>SQL</a:t>
            </a:r>
            <a:r>
              <a:rPr lang="ko-KR" altLang="en-US" dirty="0" smtClean="0"/>
              <a:t>문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23" y="2168860"/>
            <a:ext cx="7305675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1934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03 </a:t>
            </a:r>
            <a:r>
              <a:rPr lang="ko-KR" altLang="en-US" dirty="0" err="1" smtClean="0"/>
              <a:t>오라클을</a:t>
            </a:r>
            <a:r>
              <a:rPr lang="ko-KR" altLang="en-US" dirty="0" smtClean="0"/>
              <a:t> 이용한 데이터 베이스 구축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테이블의 생성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생성할 테이블과 </a:t>
            </a:r>
            <a:r>
              <a:rPr lang="en-US" altLang="ko-KR" dirty="0" smtClean="0"/>
              <a:t>SQL</a:t>
            </a:r>
            <a:r>
              <a:rPr lang="ko-KR" altLang="en-US" dirty="0" smtClean="0"/>
              <a:t>문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23" y="2168860"/>
            <a:ext cx="6562725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6905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03 </a:t>
            </a:r>
            <a:r>
              <a:rPr lang="ko-KR" altLang="en-US" dirty="0" err="1" smtClean="0"/>
              <a:t>오라클을</a:t>
            </a:r>
            <a:r>
              <a:rPr lang="ko-KR" altLang="en-US" dirty="0" smtClean="0"/>
              <a:t> 이용한 데이터 베이스 구축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테이블의 생성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생성할 테이블과 </a:t>
            </a:r>
            <a:r>
              <a:rPr lang="en-US" altLang="ko-KR" dirty="0" smtClean="0"/>
              <a:t>SQL</a:t>
            </a:r>
            <a:r>
              <a:rPr lang="ko-KR" altLang="en-US" dirty="0" smtClean="0"/>
              <a:t>문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66" y="2123855"/>
            <a:ext cx="6912892" cy="430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9922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03 </a:t>
            </a:r>
            <a:r>
              <a:rPr lang="ko-KR" altLang="en-US" dirty="0" err="1" smtClean="0"/>
              <a:t>오라클을</a:t>
            </a:r>
            <a:r>
              <a:rPr lang="ko-KR" altLang="en-US" dirty="0" smtClean="0"/>
              <a:t> 이용한 데이터 베이스 구축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테이블의 생성</a:t>
            </a:r>
            <a:endParaRPr lang="en-US" altLang="ko-KR" dirty="0" smtClean="0"/>
          </a:p>
          <a:p>
            <a:pPr lvl="1"/>
            <a:r>
              <a:rPr lang="ko-KR" altLang="en-US"/>
              <a:t>고객</a:t>
            </a:r>
            <a:r>
              <a:rPr lang="en-US" altLang="ko-KR"/>
              <a:t>, </a:t>
            </a:r>
            <a:r>
              <a:rPr lang="ko-KR" altLang="en-US"/>
              <a:t>제품</a:t>
            </a:r>
            <a:r>
              <a:rPr lang="en-US" altLang="ko-KR"/>
              <a:t>, </a:t>
            </a:r>
            <a:r>
              <a:rPr lang="ko-KR" altLang="en-US"/>
              <a:t>주문 테이블을 </a:t>
            </a:r>
            <a:r>
              <a:rPr lang="en-US" altLang="ko-KR"/>
              <a:t/>
            </a:r>
            <a:br>
              <a:rPr lang="en-US" altLang="ko-KR"/>
            </a:br>
            <a:r>
              <a:rPr lang="ko-KR" altLang="en-US"/>
              <a:t>생성하는 </a:t>
            </a:r>
            <a:r>
              <a:rPr lang="en-US" altLang="ko-KR"/>
              <a:t>SQL </a:t>
            </a:r>
            <a:r>
              <a:rPr lang="ko-KR" altLang="en-US"/>
              <a:t>문</a:t>
            </a:r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6915" y="908720"/>
            <a:ext cx="5040000" cy="565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6001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03 </a:t>
            </a:r>
            <a:r>
              <a:rPr lang="ko-KR" altLang="en-US" dirty="0" err="1" smtClean="0"/>
              <a:t>오라클을</a:t>
            </a:r>
            <a:r>
              <a:rPr lang="ko-KR" altLang="en-US" dirty="0" smtClean="0"/>
              <a:t> 이용한 데이터 베이스 구축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테이블의 생성</a:t>
            </a:r>
            <a:endParaRPr lang="en-US" altLang="ko-KR" dirty="0" smtClean="0"/>
          </a:p>
          <a:p>
            <a:pPr lvl="1"/>
            <a:r>
              <a:rPr lang="en-US" altLang="ko-KR" dirty="0"/>
              <a:t>SQL Developer</a:t>
            </a:r>
            <a:r>
              <a:rPr lang="ko-KR" altLang="en-US" dirty="0"/>
              <a:t>를 이용한 테이블 생성</a:t>
            </a:r>
          </a:p>
        </p:txBody>
      </p:sp>
      <p:pic>
        <p:nvPicPr>
          <p:cNvPr id="6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23" y="1973367"/>
            <a:ext cx="6637396" cy="4740998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 bwMode="auto">
          <a:xfrm>
            <a:off x="2425542" y="3652797"/>
            <a:ext cx="1439557" cy="2660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TextBox 30"/>
          <p:cNvSpPr txBox="1">
            <a:spLocks noChangeArrowheads="1"/>
          </p:cNvSpPr>
          <p:nvPr/>
        </p:nvSpPr>
        <p:spPr bwMode="auto">
          <a:xfrm>
            <a:off x="4346975" y="2555167"/>
            <a:ext cx="3253245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➊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새로 생성한 사용자 계정과 비밀번호 입력</a:t>
            </a:r>
          </a:p>
        </p:txBody>
      </p:sp>
      <p:sp>
        <p:nvSpPr>
          <p:cNvPr id="9" name="직사각형 8"/>
          <p:cNvSpPr/>
          <p:nvPr/>
        </p:nvSpPr>
        <p:spPr bwMode="auto">
          <a:xfrm>
            <a:off x="2413288" y="2367708"/>
            <a:ext cx="1809728" cy="7156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0" name="TextBox 30"/>
          <p:cNvSpPr txBox="1">
            <a:spLocks noChangeArrowheads="1"/>
          </p:cNvSpPr>
          <p:nvPr/>
        </p:nvSpPr>
        <p:spPr bwMode="auto">
          <a:xfrm>
            <a:off x="6335898" y="6282835"/>
            <a:ext cx="822604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➋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2413288" y="4489222"/>
            <a:ext cx="1708662" cy="6499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auto">
          <a:xfrm>
            <a:off x="5439589" y="6271250"/>
            <a:ext cx="840610" cy="2635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3" name="TextBox 30"/>
          <p:cNvSpPr txBox="1">
            <a:spLocks noChangeArrowheads="1"/>
          </p:cNvSpPr>
          <p:nvPr/>
        </p:nvSpPr>
        <p:spPr bwMode="auto">
          <a:xfrm>
            <a:off x="3941930" y="3507233"/>
            <a:ext cx="210160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➋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일반 유형의 사용자 선택</a:t>
            </a:r>
          </a:p>
        </p:txBody>
      </p:sp>
    </p:spTree>
    <p:extLst>
      <p:ext uri="{BB962C8B-B14F-4D97-AF65-F5344CB8AC3E}">
        <p14:creationId xmlns:p14="http://schemas.microsoft.com/office/powerpoint/2010/main" val="20162497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03 </a:t>
            </a:r>
            <a:r>
              <a:rPr lang="ko-KR" altLang="en-US" dirty="0" err="1" smtClean="0"/>
              <a:t>오라클을</a:t>
            </a:r>
            <a:r>
              <a:rPr lang="ko-KR" altLang="en-US" dirty="0" smtClean="0"/>
              <a:t> 이용한 데이터 베이스 구축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테이블의 생성</a:t>
            </a:r>
            <a:endParaRPr lang="en-US" altLang="ko-KR" dirty="0" smtClean="0"/>
          </a:p>
          <a:p>
            <a:pPr lvl="1"/>
            <a:r>
              <a:rPr lang="en-US" altLang="ko-KR" smtClean="0"/>
              <a:t>SQL </a:t>
            </a:r>
            <a:r>
              <a:rPr lang="en-US" altLang="ko-KR" dirty="0"/>
              <a:t>Developer</a:t>
            </a:r>
            <a:r>
              <a:rPr lang="ko-KR" altLang="en-US" dirty="0"/>
              <a:t>를 </a:t>
            </a:r>
            <a:r>
              <a:rPr lang="ko-KR" altLang="en-US"/>
              <a:t>이용한 </a:t>
            </a:r>
            <a:r>
              <a:rPr lang="ko-KR" altLang="en-US" smtClean="0"/>
              <a:t>세 </a:t>
            </a:r>
            <a:r>
              <a:rPr lang="ko-KR" altLang="en-US" dirty="0"/>
              <a:t>개의 테이블 생성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23" y="1988840"/>
            <a:ext cx="4676811" cy="4546122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 bwMode="auto">
          <a:xfrm>
            <a:off x="2014790" y="2472391"/>
            <a:ext cx="112285" cy="1719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TextBox 30"/>
          <p:cNvSpPr txBox="1">
            <a:spLocks noChangeArrowheads="1"/>
          </p:cNvSpPr>
          <p:nvPr/>
        </p:nvSpPr>
        <p:spPr bwMode="auto">
          <a:xfrm>
            <a:off x="3986935" y="3684979"/>
            <a:ext cx="315035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algn="ctr"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➊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테이블을 세 개 생성하는 </a:t>
            </a:r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SQL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문 입력</a:t>
            </a:r>
          </a:p>
        </p:txBody>
      </p:sp>
      <p:sp>
        <p:nvSpPr>
          <p:cNvPr id="7" name="직사각형 6"/>
          <p:cNvSpPr/>
          <p:nvPr/>
        </p:nvSpPr>
        <p:spPr bwMode="auto">
          <a:xfrm>
            <a:off x="1932995" y="2650370"/>
            <a:ext cx="2012929" cy="29925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 bwMode="auto">
          <a:xfrm>
            <a:off x="1935906" y="5926141"/>
            <a:ext cx="1265455" cy="3151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9" name="직사각형 8"/>
          <p:cNvSpPr/>
          <p:nvPr/>
        </p:nvSpPr>
        <p:spPr bwMode="auto">
          <a:xfrm>
            <a:off x="1264395" y="2870420"/>
            <a:ext cx="482027" cy="2681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0" name="TextBox 30"/>
          <p:cNvSpPr txBox="1">
            <a:spLocks noChangeArrowheads="1"/>
          </p:cNvSpPr>
          <p:nvPr/>
        </p:nvSpPr>
        <p:spPr bwMode="auto">
          <a:xfrm>
            <a:off x="2186536" y="2403194"/>
            <a:ext cx="720279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➋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TextBox 30"/>
          <p:cNvSpPr txBox="1">
            <a:spLocks noChangeArrowheads="1"/>
          </p:cNvSpPr>
          <p:nvPr/>
        </p:nvSpPr>
        <p:spPr bwMode="auto">
          <a:xfrm>
            <a:off x="1358729" y="3148121"/>
            <a:ext cx="2604536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➌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새로 생성된 테이블 목록 확인</a:t>
            </a:r>
          </a:p>
        </p:txBody>
      </p:sp>
      <p:sp>
        <p:nvSpPr>
          <p:cNvPr id="12" name="TextBox 30"/>
          <p:cNvSpPr txBox="1">
            <a:spLocks noChangeArrowheads="1"/>
          </p:cNvSpPr>
          <p:nvPr/>
        </p:nvSpPr>
        <p:spPr bwMode="auto">
          <a:xfrm>
            <a:off x="3293060" y="5982358"/>
            <a:ext cx="2044025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➌</a:t>
            </a:r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SQL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문 실행 결과 확인</a:t>
            </a:r>
          </a:p>
        </p:txBody>
      </p:sp>
    </p:spTree>
    <p:extLst>
      <p:ext uri="{BB962C8B-B14F-4D97-AF65-F5344CB8AC3E}">
        <p14:creationId xmlns:p14="http://schemas.microsoft.com/office/powerpoint/2010/main" val="3685921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01 </a:t>
            </a:r>
            <a:r>
              <a:rPr lang="ko-KR" altLang="en-US" smtClean="0"/>
              <a:t>오라클의 </a:t>
            </a:r>
            <a:r>
              <a:rPr lang="ko-KR" altLang="en-US"/>
              <a:t>소개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1"/>
            <a:r>
              <a:rPr lang="ko-KR" altLang="en-US"/>
              <a:t>엔터프라이즈 에디션 </a:t>
            </a:r>
            <a:r>
              <a:rPr lang="en-US" altLang="ko-KR" baseline="30000"/>
              <a:t>enterprise edition</a:t>
            </a:r>
          </a:p>
          <a:p>
            <a:pPr lvl="1"/>
            <a:r>
              <a:rPr lang="ko-KR" altLang="en-US"/>
              <a:t>스탠다드 에디션 </a:t>
            </a:r>
            <a:r>
              <a:rPr lang="en-US" altLang="ko-KR" baseline="30000"/>
              <a:t>standard edition</a:t>
            </a:r>
          </a:p>
          <a:p>
            <a:pPr lvl="1"/>
            <a:r>
              <a:rPr lang="ko-KR" altLang="en-US"/>
              <a:t>스탠다드 에디션 </a:t>
            </a:r>
            <a:r>
              <a:rPr lang="en-US" altLang="ko-KR" baseline="30000"/>
              <a:t>1standard edition one</a:t>
            </a:r>
          </a:p>
          <a:p>
            <a:pPr lvl="1"/>
            <a:r>
              <a:rPr lang="ko-KR" altLang="en-US"/>
              <a:t>개인용 에디션 </a:t>
            </a:r>
            <a:r>
              <a:rPr lang="en-US" altLang="ko-KR" baseline="30000"/>
              <a:t>personal edition</a:t>
            </a:r>
            <a:endParaRPr lang="ko-KR" altLang="en-US" baseline="30000"/>
          </a:p>
        </p:txBody>
      </p:sp>
      <p:grpSp>
        <p:nvGrpSpPr>
          <p:cNvPr id="9" name="그룹 8"/>
          <p:cNvGrpSpPr/>
          <p:nvPr/>
        </p:nvGrpSpPr>
        <p:grpSpPr>
          <a:xfrm>
            <a:off x="746575" y="2933945"/>
            <a:ext cx="5483947" cy="3600450"/>
            <a:chOff x="746575" y="2933945"/>
            <a:chExt cx="5483947" cy="3600450"/>
          </a:xfrm>
        </p:grpSpPr>
        <p:pic>
          <p:nvPicPr>
            <p:cNvPr id="4" name="내용 개체 틀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243"/>
            <a:stretch/>
          </p:blipFill>
          <p:spPr>
            <a:xfrm>
              <a:off x="746575" y="2933945"/>
              <a:ext cx="4275475" cy="3600450"/>
            </a:xfrm>
            <a:prstGeom prst="rect">
              <a:avLst/>
            </a:prstGeom>
          </p:spPr>
        </p:pic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6522" y="3068960"/>
              <a:ext cx="5364000" cy="30374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00842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03 </a:t>
            </a:r>
            <a:r>
              <a:rPr lang="ko-KR" altLang="en-US" dirty="0" err="1" smtClean="0"/>
              <a:t>오라클을</a:t>
            </a:r>
            <a:r>
              <a:rPr lang="ko-KR" altLang="en-US" dirty="0" smtClean="0"/>
              <a:t> 이용한 데이터 베이스 구축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테이블의 생성</a:t>
            </a:r>
            <a:endParaRPr lang="en-US" altLang="ko-KR" dirty="0" smtClean="0"/>
          </a:p>
          <a:p>
            <a:pPr lvl="1"/>
            <a:r>
              <a:rPr lang="en-US" altLang="ko-KR" smtClean="0"/>
              <a:t>SQL </a:t>
            </a:r>
            <a:r>
              <a:rPr lang="en-US" altLang="ko-KR" dirty="0"/>
              <a:t>Plus</a:t>
            </a:r>
            <a:r>
              <a:rPr lang="ko-KR" altLang="en-US" dirty="0" smtClean="0"/>
              <a:t>를 이용한 고객 </a:t>
            </a:r>
            <a:r>
              <a:rPr lang="ko-KR" altLang="en-US" smtClean="0"/>
              <a:t>테이블 </a:t>
            </a:r>
            <a:r>
              <a:rPr lang="ko-KR" altLang="en-US" smtClean="0"/>
              <a:t>생성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10" y="2168860"/>
            <a:ext cx="6145597" cy="401234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 bwMode="auto">
          <a:xfrm>
            <a:off x="1138690" y="4134829"/>
            <a:ext cx="2024010" cy="17186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 bwMode="auto">
          <a:xfrm>
            <a:off x="1138690" y="3066970"/>
            <a:ext cx="1803208" cy="4960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268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04 </a:t>
            </a:r>
            <a:r>
              <a:rPr lang="ko-KR" altLang="en-US" dirty="0" err="1"/>
              <a:t>오라클을</a:t>
            </a:r>
            <a:r>
              <a:rPr lang="ko-KR" altLang="en-US" dirty="0"/>
              <a:t> 이용한 데이터베이스 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데이터의 </a:t>
            </a:r>
            <a:r>
              <a:rPr lang="ko-KR" altLang="en-US" dirty="0" smtClean="0"/>
              <a:t>입력</a:t>
            </a:r>
            <a:endParaRPr lang="en-US" altLang="ko-KR" dirty="0" smtClean="0"/>
          </a:p>
          <a:p>
            <a:pPr lvl="1"/>
            <a:r>
              <a:rPr lang="ko-KR" altLang="en-US" dirty="0"/>
              <a:t>고객 테이블에 </a:t>
            </a:r>
            <a:r>
              <a:rPr lang="ko-KR" altLang="en-US" dirty="0" err="1"/>
              <a:t>투플</a:t>
            </a:r>
            <a:r>
              <a:rPr lang="ko-KR" altLang="en-US" dirty="0"/>
              <a:t> </a:t>
            </a:r>
            <a:r>
              <a:rPr lang="en-US" altLang="ko-KR" dirty="0"/>
              <a:t>7</a:t>
            </a:r>
            <a:r>
              <a:rPr lang="ko-KR" altLang="en-US"/>
              <a:t>개 </a:t>
            </a:r>
            <a:r>
              <a:rPr lang="ko-KR" altLang="en-US" smtClean="0"/>
              <a:t>삽입하기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70" y="2033845"/>
            <a:ext cx="8028000" cy="4493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247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04 </a:t>
            </a:r>
            <a:r>
              <a:rPr lang="ko-KR" altLang="en-US" dirty="0" err="1"/>
              <a:t>오라클을</a:t>
            </a:r>
            <a:r>
              <a:rPr lang="ko-KR" altLang="en-US" dirty="0"/>
              <a:t> 이용한 데이터베이스 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데이터의 </a:t>
            </a:r>
            <a:r>
              <a:rPr lang="ko-KR" altLang="en-US" dirty="0" smtClean="0"/>
              <a:t>입력</a:t>
            </a:r>
            <a:endParaRPr lang="en-US" altLang="ko-KR" dirty="0" smtClean="0"/>
          </a:p>
          <a:p>
            <a:pPr lvl="1"/>
            <a:r>
              <a:rPr lang="ko-KR" altLang="en-US" dirty="0"/>
              <a:t>제품 테이블에 </a:t>
            </a:r>
            <a:r>
              <a:rPr lang="ko-KR" altLang="en-US" dirty="0" err="1"/>
              <a:t>투플</a:t>
            </a:r>
            <a:r>
              <a:rPr lang="ko-KR" altLang="en-US" dirty="0"/>
              <a:t> </a:t>
            </a:r>
            <a:r>
              <a:rPr lang="en-US" altLang="ko-KR" dirty="0"/>
              <a:t>7</a:t>
            </a:r>
            <a:r>
              <a:rPr lang="ko-KR" altLang="en-US" dirty="0"/>
              <a:t>개 삽입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88840"/>
            <a:ext cx="8128026" cy="473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9726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04 </a:t>
            </a:r>
            <a:r>
              <a:rPr lang="ko-KR" altLang="en-US" dirty="0" err="1"/>
              <a:t>오라클을</a:t>
            </a:r>
            <a:r>
              <a:rPr lang="ko-KR" altLang="en-US" dirty="0"/>
              <a:t> 이용한 데이터베이스 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데이터의 </a:t>
            </a:r>
            <a:r>
              <a:rPr lang="ko-KR" altLang="en-US" dirty="0" smtClean="0"/>
              <a:t>입력</a:t>
            </a:r>
            <a:endParaRPr lang="en-US" altLang="ko-KR" dirty="0" smtClean="0"/>
          </a:p>
          <a:p>
            <a:pPr lvl="1"/>
            <a:r>
              <a:rPr lang="ko-KR" altLang="en-US" dirty="0"/>
              <a:t>주문 테이블에 </a:t>
            </a:r>
            <a:r>
              <a:rPr lang="ko-KR" altLang="en-US" dirty="0" err="1"/>
              <a:t>투플</a:t>
            </a:r>
            <a:r>
              <a:rPr lang="ko-KR" altLang="en-US" dirty="0"/>
              <a:t> </a:t>
            </a:r>
            <a:r>
              <a:rPr lang="en-US" altLang="ko-KR" dirty="0"/>
              <a:t>10</a:t>
            </a:r>
            <a:r>
              <a:rPr lang="ko-KR" altLang="en-US"/>
              <a:t>개 </a:t>
            </a:r>
            <a:r>
              <a:rPr lang="ko-KR" altLang="en-US" smtClean="0"/>
              <a:t>삽입하기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0" y="2002033"/>
            <a:ext cx="6721652" cy="462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2138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04 </a:t>
            </a:r>
            <a:r>
              <a:rPr lang="ko-KR" altLang="en-US" dirty="0" err="1"/>
              <a:t>오라클을</a:t>
            </a:r>
            <a:r>
              <a:rPr lang="ko-KR" altLang="en-US" dirty="0"/>
              <a:t> 이용한 데이터베이스 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데이터의 </a:t>
            </a:r>
            <a:r>
              <a:rPr lang="ko-KR" altLang="en-US" dirty="0" smtClean="0"/>
              <a:t>검색</a:t>
            </a:r>
            <a:endParaRPr lang="en-US" altLang="ko-KR" dirty="0" smtClean="0"/>
          </a:p>
          <a:p>
            <a:pPr lvl="1"/>
            <a:r>
              <a:rPr lang="ko-KR" altLang="en-US" dirty="0"/>
              <a:t>제품 테이블의 모든 </a:t>
            </a:r>
            <a:r>
              <a:rPr lang="ko-KR" altLang="en-US" err="1"/>
              <a:t>투플</a:t>
            </a:r>
            <a:r>
              <a:rPr lang="ko-KR" altLang="en-US"/>
              <a:t> </a:t>
            </a:r>
            <a:r>
              <a:rPr lang="ko-KR" altLang="en-US" smtClean="0"/>
              <a:t>검색하기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75" y="2034919"/>
            <a:ext cx="7711573" cy="4229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6895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04 </a:t>
            </a:r>
            <a:r>
              <a:rPr lang="ko-KR" altLang="en-US" dirty="0" err="1"/>
              <a:t>오라클을</a:t>
            </a:r>
            <a:r>
              <a:rPr lang="ko-KR" altLang="en-US" dirty="0"/>
              <a:t> 이용한 데이터베이스 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데이터의 </a:t>
            </a:r>
            <a:r>
              <a:rPr lang="ko-KR" altLang="en-US" dirty="0" smtClean="0"/>
              <a:t>검색</a:t>
            </a:r>
            <a:endParaRPr lang="en-US" altLang="ko-KR" dirty="0" smtClean="0"/>
          </a:p>
          <a:p>
            <a:pPr lvl="1"/>
            <a:r>
              <a:rPr lang="ko-KR" altLang="en-US" dirty="0"/>
              <a:t>주문 테이블에서 고객별 주문수량의 </a:t>
            </a:r>
            <a:r>
              <a:rPr lang="ko-KR" altLang="en-US" smtClean="0"/>
              <a:t>평균 </a:t>
            </a:r>
            <a:r>
              <a:rPr lang="ko-KR" altLang="en-US" smtClean="0"/>
              <a:t>검색하기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65" y="2057521"/>
            <a:ext cx="8080657" cy="443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169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04 </a:t>
            </a:r>
            <a:r>
              <a:rPr lang="ko-KR" altLang="en-US" dirty="0" err="1"/>
              <a:t>오라클을</a:t>
            </a:r>
            <a:r>
              <a:rPr lang="ko-KR" altLang="en-US" dirty="0"/>
              <a:t> 이용한 데이터베이스 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데이터의 </a:t>
            </a:r>
            <a:r>
              <a:rPr lang="ko-KR" altLang="en-US" dirty="0" smtClean="0"/>
              <a:t>수정 및 삭제</a:t>
            </a:r>
            <a:endParaRPr lang="en-US" altLang="ko-KR" dirty="0" smtClean="0"/>
          </a:p>
          <a:p>
            <a:pPr lvl="1"/>
            <a:r>
              <a:rPr lang="ko-KR" altLang="en-US" dirty="0"/>
              <a:t>제품 테이블에서 </a:t>
            </a:r>
            <a:r>
              <a:rPr lang="ko-KR" altLang="en-US" dirty="0" err="1"/>
              <a:t>한빛제과의</a:t>
            </a:r>
            <a:r>
              <a:rPr lang="ko-KR" altLang="en-US" dirty="0"/>
              <a:t> 모든 제품 가격을 </a:t>
            </a:r>
            <a:r>
              <a:rPr lang="en-US" altLang="ko-KR" dirty="0"/>
              <a:t>10% </a:t>
            </a:r>
            <a:r>
              <a:rPr lang="ko-KR" altLang="en-US" dirty="0"/>
              <a:t>인상하고 확인하기</a:t>
            </a:r>
          </a:p>
        </p:txBody>
      </p:sp>
      <p:pic>
        <p:nvPicPr>
          <p:cNvPr id="7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65" y="2033845"/>
            <a:ext cx="8190910" cy="449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6905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04 </a:t>
            </a:r>
            <a:r>
              <a:rPr lang="ko-KR" altLang="en-US" dirty="0" err="1"/>
              <a:t>오라클을</a:t>
            </a:r>
            <a:r>
              <a:rPr lang="ko-KR" altLang="en-US" dirty="0"/>
              <a:t> 이용한 데이터베이스 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964612" cy="5543705"/>
          </a:xfrm>
        </p:spPr>
        <p:txBody>
          <a:bodyPr/>
          <a:lstStyle/>
          <a:p>
            <a:r>
              <a:rPr lang="ko-KR" altLang="en-US" dirty="0"/>
              <a:t>데이터의 </a:t>
            </a:r>
            <a:r>
              <a:rPr lang="ko-KR" altLang="en-US" dirty="0" smtClean="0"/>
              <a:t>수정 및 삭제</a:t>
            </a:r>
            <a:endParaRPr lang="en-US" altLang="ko-KR" dirty="0" smtClean="0"/>
          </a:p>
          <a:p>
            <a:pPr lvl="1"/>
            <a:r>
              <a:rPr lang="ko-KR" altLang="en-US" dirty="0"/>
              <a:t>주문 테이블에서 아이디가 </a:t>
            </a:r>
            <a:r>
              <a:rPr lang="en-US" altLang="ko-KR" dirty="0"/>
              <a:t>apple</a:t>
            </a:r>
            <a:r>
              <a:rPr lang="ko-KR" altLang="en-US" dirty="0"/>
              <a:t>인 </a:t>
            </a:r>
            <a:r>
              <a:rPr lang="ko-KR" altLang="en-US" spc="-150" dirty="0"/>
              <a:t>고객이 주문한 내역 </a:t>
            </a:r>
            <a:r>
              <a:rPr lang="ko-KR" altLang="en-US" spc="-150"/>
              <a:t>삭제하고 </a:t>
            </a:r>
            <a:r>
              <a:rPr lang="en-US" altLang="ko-KR" spc="-150" smtClean="0"/>
              <a:t> </a:t>
            </a:r>
            <a:r>
              <a:rPr lang="ko-KR" altLang="en-US" spc="-150" dirty="0" smtClean="0"/>
              <a:t>확인하기</a:t>
            </a:r>
            <a:endParaRPr lang="ko-KR" altLang="en-US" spc="-150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23" y="2168860"/>
            <a:ext cx="7335815" cy="4071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1860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390232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</a:t>
            </a:r>
            <a:r>
              <a:rPr lang="ko-KR" altLang="en-US" smtClean="0"/>
              <a:t>오라클의 </a:t>
            </a:r>
            <a:r>
              <a:rPr lang="ko-KR" altLang="en-US"/>
              <a:t>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오라클의 설치 </a:t>
            </a:r>
            <a:r>
              <a:rPr lang="ko-KR" altLang="en-US" smtClean="0"/>
              <a:t>과정</a:t>
            </a:r>
            <a:endParaRPr lang="en-US" altLang="ko-KR" smtClean="0"/>
          </a:p>
          <a:p>
            <a:pPr lvl="1"/>
            <a:r>
              <a:rPr lang="ko-KR" altLang="en-US"/>
              <a:t>오라클 설치 파일의 다운로드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65" y="2033845"/>
            <a:ext cx="7272000" cy="4654585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 bwMode="auto">
          <a:xfrm>
            <a:off x="2492460" y="3755884"/>
            <a:ext cx="2970330" cy="5314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 bwMode="auto">
          <a:xfrm>
            <a:off x="2543477" y="5258561"/>
            <a:ext cx="2594778" cy="1395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TextBox 30"/>
          <p:cNvSpPr txBox="1">
            <a:spLocks noChangeArrowheads="1"/>
          </p:cNvSpPr>
          <p:nvPr/>
        </p:nvSpPr>
        <p:spPr bwMode="auto">
          <a:xfrm>
            <a:off x="5598098" y="3883116"/>
            <a:ext cx="1575175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➊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라이선스에 동의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8" name="TextBox 30"/>
          <p:cNvSpPr txBox="1">
            <a:spLocks noChangeArrowheads="1"/>
          </p:cNvSpPr>
          <p:nvPr/>
        </p:nvSpPr>
        <p:spPr bwMode="auto">
          <a:xfrm>
            <a:off x="5202845" y="5189826"/>
            <a:ext cx="2790310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➋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운영체제에 적합한 설치 파일 선택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6701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</a:t>
            </a:r>
            <a:r>
              <a:rPr lang="ko-KR" altLang="en-US" smtClean="0"/>
              <a:t>오라클의 </a:t>
            </a:r>
            <a:r>
              <a:rPr lang="ko-KR" altLang="en-US"/>
              <a:t>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오라클의 설치 </a:t>
            </a:r>
            <a:r>
              <a:rPr lang="ko-KR" altLang="en-US" smtClean="0"/>
              <a:t>과정</a:t>
            </a:r>
            <a:endParaRPr lang="en-US" altLang="ko-KR" smtClean="0"/>
          </a:p>
          <a:p>
            <a:pPr lvl="1"/>
            <a:r>
              <a:rPr lang="ko-KR" altLang="en-US"/>
              <a:t>오라클 설치 파일의 압축 해제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30" y="2123855"/>
            <a:ext cx="8448675" cy="2971099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 bwMode="auto">
          <a:xfrm>
            <a:off x="1271216" y="2449032"/>
            <a:ext cx="4140460" cy="404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 bwMode="auto">
          <a:xfrm>
            <a:off x="4705431" y="3409127"/>
            <a:ext cx="706245" cy="7908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TextBox 30"/>
          <p:cNvSpPr txBox="1">
            <a:spLocks noChangeArrowheads="1"/>
          </p:cNvSpPr>
          <p:nvPr/>
        </p:nvSpPr>
        <p:spPr bwMode="auto">
          <a:xfrm>
            <a:off x="5491792" y="2512647"/>
            <a:ext cx="3555395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➊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압축을 풀면 하위에 </a:t>
            </a:r>
            <a:r>
              <a:rPr lang="en-US" altLang="ko-KR" sz="120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database </a:t>
            </a:r>
            <a:r>
              <a:rPr lang="ko-KR" altLang="en-US" sz="120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폴더가 생성됨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8" name="TextBox 30"/>
          <p:cNvSpPr txBox="1">
            <a:spLocks noChangeArrowheads="1"/>
          </p:cNvSpPr>
          <p:nvPr/>
        </p:nvSpPr>
        <p:spPr bwMode="auto">
          <a:xfrm>
            <a:off x="4705431" y="4232121"/>
            <a:ext cx="1801784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➋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더블 클릭하여 실행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3595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</a:t>
            </a:r>
            <a:r>
              <a:rPr lang="ko-KR" altLang="en-US" smtClean="0"/>
              <a:t>오라클의 </a:t>
            </a:r>
            <a:r>
              <a:rPr lang="ko-KR" altLang="en-US"/>
              <a:t>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오라클의 설치 </a:t>
            </a:r>
            <a:r>
              <a:rPr lang="ko-KR" altLang="en-US" smtClean="0"/>
              <a:t>과정</a:t>
            </a:r>
            <a:endParaRPr lang="en-US" altLang="ko-KR" smtClean="0"/>
          </a:p>
          <a:p>
            <a:pPr lvl="1"/>
            <a:r>
              <a:rPr lang="en-US" altLang="ko-KR"/>
              <a:t>Oracle Universal Installer</a:t>
            </a:r>
            <a:r>
              <a:rPr lang="ko-KR" altLang="en-US"/>
              <a:t>의 실행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23" y="2123855"/>
            <a:ext cx="5366473" cy="236220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 bwMode="auto">
          <a:xfrm>
            <a:off x="922650" y="2378496"/>
            <a:ext cx="2482809" cy="1711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TextBox 30"/>
          <p:cNvSpPr txBox="1">
            <a:spLocks noChangeArrowheads="1"/>
          </p:cNvSpPr>
          <p:nvPr/>
        </p:nvSpPr>
        <p:spPr bwMode="auto">
          <a:xfrm>
            <a:off x="3461586" y="2325562"/>
            <a:ext cx="2771410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Oracle Universal Installer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실행</a:t>
            </a:r>
          </a:p>
        </p:txBody>
      </p:sp>
    </p:spTree>
    <p:extLst>
      <p:ext uri="{BB962C8B-B14F-4D97-AF65-F5344CB8AC3E}">
        <p14:creationId xmlns:p14="http://schemas.microsoft.com/office/powerpoint/2010/main" val="3003824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</a:t>
            </a:r>
            <a:r>
              <a:rPr lang="ko-KR" altLang="en-US" smtClean="0"/>
              <a:t>오라클의 </a:t>
            </a:r>
            <a:r>
              <a:rPr lang="ko-KR" altLang="en-US"/>
              <a:t>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오라클의 설치 </a:t>
            </a:r>
            <a:r>
              <a:rPr lang="ko-KR" altLang="en-US" smtClean="0"/>
              <a:t>과정</a:t>
            </a:r>
            <a:endParaRPr lang="en-US" altLang="ko-KR" smtClean="0"/>
          </a:p>
          <a:p>
            <a:pPr lvl="1"/>
            <a:r>
              <a:rPr lang="ko-KR" altLang="en-US"/>
              <a:t>오라클의 </a:t>
            </a:r>
            <a:r>
              <a:rPr lang="ko-KR" altLang="en-US" smtClean="0"/>
              <a:t>설치 </a:t>
            </a:r>
            <a:r>
              <a:rPr lang="en-US" altLang="ko-KR" smtClean="0"/>
              <a:t>: </a:t>
            </a:r>
            <a:r>
              <a:rPr lang="en-US" altLang="ko-KR"/>
              <a:t>1</a:t>
            </a:r>
            <a:r>
              <a:rPr lang="ko-KR" altLang="en-US"/>
              <a:t>단계 </a:t>
            </a:r>
            <a:r>
              <a:rPr lang="en-US" altLang="ko-KR"/>
              <a:t>: </a:t>
            </a:r>
            <a:r>
              <a:rPr lang="ko-KR" altLang="en-US"/>
              <a:t>보안 갱신 구성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0" y="1997999"/>
            <a:ext cx="5760000" cy="4320001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 bwMode="auto">
          <a:xfrm>
            <a:off x="4436985" y="5994285"/>
            <a:ext cx="855095" cy="2700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TextBox 30"/>
          <p:cNvSpPr txBox="1">
            <a:spLocks noChangeArrowheads="1"/>
          </p:cNvSpPr>
          <p:nvPr/>
        </p:nvSpPr>
        <p:spPr bwMode="auto">
          <a:xfrm>
            <a:off x="5382090" y="5994285"/>
            <a:ext cx="609549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16768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</a:t>
            </a:r>
            <a:r>
              <a:rPr lang="ko-KR" altLang="en-US" smtClean="0"/>
              <a:t>오라클의 </a:t>
            </a:r>
            <a:r>
              <a:rPr lang="ko-KR" altLang="en-US"/>
              <a:t>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오라클의 설치 </a:t>
            </a:r>
            <a:r>
              <a:rPr lang="ko-KR" altLang="en-US" smtClean="0"/>
              <a:t>과정</a:t>
            </a:r>
            <a:endParaRPr lang="en-US" altLang="ko-KR" smtClean="0"/>
          </a:p>
          <a:p>
            <a:pPr lvl="1"/>
            <a:r>
              <a:rPr lang="ko-KR" altLang="en-US"/>
              <a:t>오라클의 </a:t>
            </a:r>
            <a:r>
              <a:rPr lang="ko-KR" altLang="en-US" smtClean="0"/>
              <a:t>설치 </a:t>
            </a:r>
            <a:r>
              <a:rPr lang="en-US" altLang="ko-KR" smtClean="0"/>
              <a:t>: </a:t>
            </a:r>
            <a:r>
              <a:rPr lang="en-US" altLang="ko-KR"/>
              <a:t>2</a:t>
            </a:r>
            <a:r>
              <a:rPr lang="ko-KR" altLang="en-US"/>
              <a:t>단계 </a:t>
            </a:r>
            <a:r>
              <a:rPr lang="en-US" altLang="ko-KR"/>
              <a:t>: </a:t>
            </a:r>
            <a:r>
              <a:rPr lang="ko-KR" altLang="en-US"/>
              <a:t>설치 옵션 선택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75" y="2078850"/>
            <a:ext cx="5760000" cy="432000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 bwMode="auto">
          <a:xfrm>
            <a:off x="2344962" y="2920823"/>
            <a:ext cx="1530170" cy="28931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 bwMode="auto">
          <a:xfrm>
            <a:off x="4370187" y="6083815"/>
            <a:ext cx="899399" cy="3150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TextBox 30"/>
          <p:cNvSpPr txBox="1">
            <a:spLocks noChangeArrowheads="1"/>
          </p:cNvSpPr>
          <p:nvPr/>
        </p:nvSpPr>
        <p:spPr bwMode="auto">
          <a:xfrm>
            <a:off x="4064243" y="2834645"/>
            <a:ext cx="3397168" cy="461665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➊ </a:t>
            </a:r>
            <a:r>
              <a:rPr lang="ko-KR" altLang="en-US" sz="1200" dirty="0" err="1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오라클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설치 후 샘플 스키마와</a:t>
            </a:r>
          </a:p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새 </a:t>
            </a:r>
            <a:r>
              <a:rPr lang="ko-KR" altLang="en-US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데이터베이스를 생성해주는 옵션 선택</a:t>
            </a:r>
          </a:p>
        </p:txBody>
      </p:sp>
      <p:sp>
        <p:nvSpPr>
          <p:cNvPr id="8" name="TextBox 30"/>
          <p:cNvSpPr txBox="1">
            <a:spLocks noChangeArrowheads="1"/>
          </p:cNvSpPr>
          <p:nvPr/>
        </p:nvSpPr>
        <p:spPr bwMode="auto">
          <a:xfrm>
            <a:off x="5310964" y="6083815"/>
            <a:ext cx="903727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➋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11294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</a:t>
            </a:r>
            <a:r>
              <a:rPr lang="ko-KR" altLang="en-US" smtClean="0"/>
              <a:t>오라클의 </a:t>
            </a:r>
            <a:r>
              <a:rPr lang="ko-KR" altLang="en-US"/>
              <a:t>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오라클의 설치 </a:t>
            </a:r>
            <a:r>
              <a:rPr lang="ko-KR" altLang="en-US" smtClean="0"/>
              <a:t>과정</a:t>
            </a:r>
            <a:endParaRPr lang="en-US" altLang="ko-KR" smtClean="0"/>
          </a:p>
          <a:p>
            <a:pPr lvl="1"/>
            <a:r>
              <a:rPr lang="ko-KR" altLang="en-US"/>
              <a:t>오라클의 </a:t>
            </a:r>
            <a:r>
              <a:rPr lang="ko-KR" altLang="en-US" smtClean="0"/>
              <a:t>설치 </a:t>
            </a:r>
            <a:r>
              <a:rPr lang="en-US" altLang="ko-KR" smtClean="0"/>
              <a:t>: </a:t>
            </a:r>
            <a:r>
              <a:rPr lang="en-US" altLang="ko-KR"/>
              <a:t>3</a:t>
            </a:r>
            <a:r>
              <a:rPr lang="ko-KR" altLang="en-US"/>
              <a:t>단계 </a:t>
            </a:r>
            <a:r>
              <a:rPr lang="en-US" altLang="ko-KR"/>
              <a:t>: </a:t>
            </a:r>
            <a:r>
              <a:rPr lang="ko-KR" altLang="en-US"/>
              <a:t>시스템 클래스 설정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23" y="2123855"/>
            <a:ext cx="5760000" cy="4320001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 bwMode="auto">
          <a:xfrm>
            <a:off x="2351368" y="2720526"/>
            <a:ext cx="1395155" cy="3324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 bwMode="auto">
          <a:xfrm>
            <a:off x="4617005" y="6114896"/>
            <a:ext cx="675075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TextBox 30"/>
          <p:cNvSpPr txBox="1">
            <a:spLocks noChangeArrowheads="1"/>
          </p:cNvSpPr>
          <p:nvPr/>
        </p:nvSpPr>
        <p:spPr bwMode="auto">
          <a:xfrm>
            <a:off x="3883269" y="2748254"/>
            <a:ext cx="3915434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➊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노트북이나 </a:t>
            </a:r>
            <a:r>
              <a:rPr lang="ko-KR" altLang="en-US" sz="1200" dirty="0" err="1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데스크탑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컴퓨터에 설치하기 위해 선택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8" name="TextBox 30"/>
          <p:cNvSpPr txBox="1">
            <a:spLocks noChangeArrowheads="1"/>
          </p:cNvSpPr>
          <p:nvPr/>
        </p:nvSpPr>
        <p:spPr bwMode="auto">
          <a:xfrm>
            <a:off x="5385908" y="6114896"/>
            <a:ext cx="858722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➋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88576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EmYTdGww70zHJNcnoJ7g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1A1Xddgf7q4KqMIT3Mszx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i5ErAOXMijwbOU1C94gQz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bCIqoHsRmSZRjUVDVwwV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csC8rnppnKR1ywRriHaM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0pGGgPnhBmF6y66eBGwg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S5HgR99SyH5RtON1cKhZF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iX8RTCyCD4DExAYZXe7JN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9T8gPHXoBt3RlinnsibU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ANW7ZgoGlEWnuRLGrNS8b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jVmvEBsaUXzBcSXeaEKr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sLEtvfynzB5ZayLl4ZWN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b16NVF9JdNqu1LuBNeaK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eSvioBSrtly40QTH3FWy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SaeCWOnbDRyNoQU6jQYUo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2XwhowXLwl7wJaABsj7wH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Vfax0EuXVIDdDLsPaj8r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9nJbIjOPbbSImvBr7lBtx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hy5nBDrvgkFlUcfKbhXJ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BLBiWEQYdFTOe9rzf4UGm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aA7ftul0JWsMpeaCqdWE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mrJcpDEHKI9Cmj7M6klC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EE9qJ3A1uChqGXbC2ta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AXERznfiRjRIu5yfcUEaH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kOEy6jOFPmGjWlKX1nQ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dN8Ho1F7ROPKA1bGalCcV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1958E5hvUyXmqsZauhVzj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9yI9m3D3NmCQqOZ3XljE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Eb82nFTydcJsF5QWWL1My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6VVYYqvPnUjUw0kFX9f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6X9Tc0oyCahkv26sHU7I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xmbjWC53CjbfZXM4Lq6hK"/>
</p:tagLst>
</file>

<file path=ppt/theme/theme1.xml><?xml version="1.0" encoding="utf-8"?>
<a:theme xmlns:a="http://schemas.openxmlformats.org/drawingml/2006/main" name="1_유닉스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2628</TotalTime>
  <Words>757</Words>
  <Application>Microsoft Office PowerPoint</Application>
  <PresentationFormat>화면 슬라이드 쇼(4:3)</PresentationFormat>
  <Paragraphs>160</Paragraphs>
  <Slides>38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38</vt:i4>
      </vt:variant>
    </vt:vector>
  </HeadingPairs>
  <TitlesOfParts>
    <vt:vector size="48" baseType="lpstr">
      <vt:lpstr>Arial Unicode MS</vt:lpstr>
      <vt:lpstr>HY견고딕</vt:lpstr>
      <vt:lpstr>HY견명조</vt:lpstr>
      <vt:lpstr>HY헤드라인M</vt:lpstr>
      <vt:lpstr>맑은 고딕</vt:lpstr>
      <vt:lpstr>Arial</vt:lpstr>
      <vt:lpstr>Times New Roman</vt:lpstr>
      <vt:lpstr>Verdana</vt:lpstr>
      <vt:lpstr>Wingdings</vt:lpstr>
      <vt:lpstr>1_유닉스</vt:lpstr>
      <vt:lpstr>PowerPoint 프레젠테이션</vt:lpstr>
      <vt:lpstr>PowerPoint 프레젠테이션</vt:lpstr>
      <vt:lpstr>01 오라클의 소개</vt:lpstr>
      <vt:lpstr>02 오라클의 설치</vt:lpstr>
      <vt:lpstr>02 오라클의 설치</vt:lpstr>
      <vt:lpstr>02 오라클의 설치</vt:lpstr>
      <vt:lpstr>02 오라클의 설치</vt:lpstr>
      <vt:lpstr>02 오라클의 설치</vt:lpstr>
      <vt:lpstr>02 오라클의 설치</vt:lpstr>
      <vt:lpstr>02 오라클의 설치</vt:lpstr>
      <vt:lpstr>02 오라클의 설치</vt:lpstr>
      <vt:lpstr>02 오라클의 설치</vt:lpstr>
      <vt:lpstr>02 오라클의 설치</vt:lpstr>
      <vt:lpstr>02 오라클의 설치</vt:lpstr>
      <vt:lpstr>02 오라클의 설치</vt:lpstr>
      <vt:lpstr>03 오라클을 이용한 데이터 베이스 구축</vt:lpstr>
      <vt:lpstr>03 오라클을 이용한 데이터 베이스 구축</vt:lpstr>
      <vt:lpstr>03 오라클을 이용한 데이터 베이스 구축</vt:lpstr>
      <vt:lpstr>03 오라클을 이용한 데이터 베이스 구축</vt:lpstr>
      <vt:lpstr>03 오라클을 이용한 데이터 베이스 구축</vt:lpstr>
      <vt:lpstr>03 오라클을 이용한 데이터 베이스 구축</vt:lpstr>
      <vt:lpstr>03 오라클을 이용한 데이터 베이스 구축</vt:lpstr>
      <vt:lpstr>03 오라클을 이용한 데이터 베이스 구축</vt:lpstr>
      <vt:lpstr>03 오라클을 이용한 데이터 베이스 구축</vt:lpstr>
      <vt:lpstr>03 오라클을 이용한 데이터 베이스 구축</vt:lpstr>
      <vt:lpstr>03 오라클을 이용한 데이터 베이스 구축</vt:lpstr>
      <vt:lpstr>03 오라클을 이용한 데이터 베이스 구축</vt:lpstr>
      <vt:lpstr>03 오라클을 이용한 데이터 베이스 구축</vt:lpstr>
      <vt:lpstr>03 오라클을 이용한 데이터 베이스 구축</vt:lpstr>
      <vt:lpstr>03 오라클을 이용한 데이터 베이스 구축</vt:lpstr>
      <vt:lpstr>04 오라클을 이용한 데이터베이스 활용</vt:lpstr>
      <vt:lpstr>04 오라클을 이용한 데이터베이스 활용</vt:lpstr>
      <vt:lpstr>04 오라클을 이용한 데이터베이스 활용</vt:lpstr>
      <vt:lpstr>04 오라클을 이용한 데이터베이스 활용</vt:lpstr>
      <vt:lpstr>04 오라클을 이용한 데이터베이스 활용</vt:lpstr>
      <vt:lpstr>04 오라클을 이용한 데이터베이스 활용</vt:lpstr>
      <vt:lpstr>04 오라클을 이용한 데이터베이스 활용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1장. 유닉스 개요 및 기본 사용법</dc:title>
  <dc:creator>윤소정</dc:creator>
  <cp:lastModifiedBy>amiga</cp:lastModifiedBy>
  <cp:revision>198</cp:revision>
  <dcterms:created xsi:type="dcterms:W3CDTF">2012-07-23T02:34:37Z</dcterms:created>
  <dcterms:modified xsi:type="dcterms:W3CDTF">2013-08-02T08:37:53Z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1NCUCeAsLTdgs0g0NVq39g0UxrcrxPknXzBwH4Bd9mpo</vt:lpwstr>
  </property>
  <property fmtid="{D5CDD505-2E9C-101B-9397-08002B2CF9AE}" pid="4" name="Google.Documents.RevisionId">
    <vt:lpwstr>16204708356322461875</vt:lpwstr>
  </property>
  <property fmtid="{D5CDD505-2E9C-101B-9397-08002B2CF9AE}" pid="5" name="Google.Documents.PreviousRevisionId">
    <vt:lpwstr>06215226093729447614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