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heme/theme2.xml" ContentType="application/vnd.openxmlformats-officedocument.theme+xml"/>
  <Override PartName="/ppt/tags/tag4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73"/>
  </p:notesMasterIdLst>
  <p:sldIdLst>
    <p:sldId id="480" r:id="rId2"/>
    <p:sldId id="437" r:id="rId3"/>
    <p:sldId id="446" r:id="rId4"/>
    <p:sldId id="529" r:id="rId5"/>
    <p:sldId id="530" r:id="rId6"/>
    <p:sldId id="531" r:id="rId7"/>
    <p:sldId id="483" r:id="rId8"/>
    <p:sldId id="534" r:id="rId9"/>
    <p:sldId id="533" r:id="rId10"/>
    <p:sldId id="484" r:id="rId11"/>
    <p:sldId id="535" r:id="rId12"/>
    <p:sldId id="551" r:id="rId13"/>
    <p:sldId id="536" r:id="rId14"/>
    <p:sldId id="552" r:id="rId15"/>
    <p:sldId id="553" r:id="rId16"/>
    <p:sldId id="538" r:id="rId17"/>
    <p:sldId id="539" r:id="rId18"/>
    <p:sldId id="540" r:id="rId19"/>
    <p:sldId id="541" r:id="rId20"/>
    <p:sldId id="554" r:id="rId21"/>
    <p:sldId id="542" r:id="rId22"/>
    <p:sldId id="555" r:id="rId23"/>
    <p:sldId id="556" r:id="rId24"/>
    <p:sldId id="543" r:id="rId25"/>
    <p:sldId id="544" r:id="rId26"/>
    <p:sldId id="545" r:id="rId27"/>
    <p:sldId id="546" r:id="rId28"/>
    <p:sldId id="547" r:id="rId29"/>
    <p:sldId id="548" r:id="rId30"/>
    <p:sldId id="549" r:id="rId31"/>
    <p:sldId id="550" r:id="rId32"/>
    <p:sldId id="485" r:id="rId33"/>
    <p:sldId id="576" r:id="rId34"/>
    <p:sldId id="578" r:id="rId35"/>
    <p:sldId id="557" r:id="rId36"/>
    <p:sldId id="579" r:id="rId37"/>
    <p:sldId id="558" r:id="rId38"/>
    <p:sldId id="580" r:id="rId39"/>
    <p:sldId id="581" r:id="rId40"/>
    <p:sldId id="582" r:id="rId41"/>
    <p:sldId id="559" r:id="rId42"/>
    <p:sldId id="583" r:id="rId43"/>
    <p:sldId id="560" r:id="rId44"/>
    <p:sldId id="584" r:id="rId45"/>
    <p:sldId id="585" r:id="rId46"/>
    <p:sldId id="561" r:id="rId47"/>
    <p:sldId id="586" r:id="rId48"/>
    <p:sldId id="562" r:id="rId49"/>
    <p:sldId id="587" r:id="rId50"/>
    <p:sldId id="563" r:id="rId51"/>
    <p:sldId id="588" r:id="rId52"/>
    <p:sldId id="564" r:id="rId53"/>
    <p:sldId id="565" r:id="rId54"/>
    <p:sldId id="566" r:id="rId55"/>
    <p:sldId id="567" r:id="rId56"/>
    <p:sldId id="589" r:id="rId57"/>
    <p:sldId id="568" r:id="rId58"/>
    <p:sldId id="569" r:id="rId59"/>
    <p:sldId id="571" r:id="rId60"/>
    <p:sldId id="572" r:id="rId61"/>
    <p:sldId id="573" r:id="rId62"/>
    <p:sldId id="574" r:id="rId63"/>
    <p:sldId id="575" r:id="rId64"/>
    <p:sldId id="590" r:id="rId65"/>
    <p:sldId id="591" r:id="rId66"/>
    <p:sldId id="592" r:id="rId67"/>
    <p:sldId id="504" r:id="rId68"/>
    <p:sldId id="577" r:id="rId69"/>
    <p:sldId id="523" r:id="rId70"/>
    <p:sldId id="522" r:id="rId71"/>
    <p:sldId id="455" r:id="rId7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CCFF99"/>
    <a:srgbClr val="401254"/>
    <a:srgbClr val="FF33CC"/>
    <a:srgbClr val="210E30"/>
    <a:srgbClr val="653F35"/>
    <a:srgbClr val="4F784C"/>
    <a:srgbClr val="FFFF99"/>
    <a:srgbClr val="993366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86" autoAdjust="0"/>
    <p:restoredTop sz="94660"/>
  </p:normalViewPr>
  <p:slideViewPr>
    <p:cSldViewPr>
      <p:cViewPr varScale="1">
        <p:scale>
          <a:sx n="118" d="100"/>
          <a:sy n="118" d="100"/>
        </p:scale>
        <p:origin x="666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762" y="54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C3899-2E4F-4D3A-8D29-BF4BDDE21DE2}" type="datetimeFigureOut">
              <a:rPr lang="ko-KR" altLang="en-US" smtClean="0"/>
              <a:pPr/>
              <a:t>2013-10-16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363BF-43B7-4F43-ABD0-D052F59FCD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8480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2" Type="http://schemas.openxmlformats.org/officeDocument/2006/relationships/tags" Target="../tags/tag12.xml"/><Relationship Id="rId16" Type="http://schemas.openxmlformats.org/officeDocument/2006/relationships/image" Target="../media/image3.pn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image" Target="../media/image2.jpeg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저작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29" descr="쿡북로고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578" y="595313"/>
            <a:ext cx="121602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>
            <a:off x="977578" y="981075"/>
            <a:ext cx="7186612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de-DE" altLang="ko-KR" sz="18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IT CookBook, </a:t>
            </a:r>
            <a:r>
              <a:rPr lang="ko-KR" altLang="en-US" sz="18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데이터베이스 개론</a:t>
            </a:r>
            <a:endParaRPr lang="de-DE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" name="TextBox 7"/>
          <p:cNvSpPr txBox="1"/>
          <p:nvPr userDrawn="1"/>
        </p:nvSpPr>
        <p:spPr>
          <a:xfrm>
            <a:off x="612453" y="1700213"/>
            <a:ext cx="7991475" cy="13542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>
              <a:defRPr/>
            </a:pPr>
            <a:endParaRPr lang="en-US" altLang="ko-KR" sz="1000" dirty="0">
              <a:solidFill>
                <a:srgbClr val="222222"/>
              </a:solidFill>
            </a:endParaRPr>
          </a:p>
          <a:p>
            <a:pPr>
              <a:defRPr/>
            </a:pPr>
            <a:r>
              <a:rPr lang="en-US" altLang="ko-KR" sz="1400" b="1" dirty="0">
                <a:solidFill>
                  <a:srgbClr val="FF0000"/>
                </a:solidFill>
              </a:rPr>
              <a:t>[</a:t>
            </a:r>
            <a:r>
              <a:rPr lang="ko-KR" altLang="en-US" sz="1400" b="1" dirty="0">
                <a:solidFill>
                  <a:srgbClr val="FF0000"/>
                </a:solidFill>
              </a:rPr>
              <a:t>강의교안 이용 안내</a:t>
            </a:r>
            <a:r>
              <a:rPr lang="en-US" altLang="ko-KR" sz="1400" b="1" dirty="0">
                <a:solidFill>
                  <a:srgbClr val="FF0000"/>
                </a:solidFill>
              </a:rPr>
              <a:t>]</a:t>
            </a:r>
          </a:p>
          <a:p>
            <a:pPr>
              <a:defRPr/>
            </a:pPr>
            <a:endParaRPr lang="en-US" altLang="ko-KR" sz="1000" dirty="0">
              <a:solidFill>
                <a:prstClr val="black"/>
              </a:solidFill>
            </a:endParaRP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ko-KR" altLang="en-US" sz="1000" dirty="0">
                <a:solidFill>
                  <a:prstClr val="black"/>
                </a:solidFill>
              </a:rPr>
              <a:t>본 강의교안의 저작권은 </a:t>
            </a:r>
            <a:r>
              <a:rPr lang="ko-KR" altLang="en-US" sz="1000" dirty="0" err="1" smtClean="0">
                <a:solidFill>
                  <a:prstClr val="black"/>
                </a:solidFill>
              </a:rPr>
              <a:t>한빛아카데미</a:t>
            </a:r>
            <a:r>
              <a:rPr lang="ko-KR" altLang="en-US" sz="1000" dirty="0" smtClean="0">
                <a:solidFill>
                  <a:prstClr val="black"/>
                </a:solidFill>
              </a:rPr>
              <a:t>㈜</a:t>
            </a:r>
            <a:r>
              <a:rPr lang="ko-KR" altLang="en-US" sz="1000" dirty="0">
                <a:solidFill>
                  <a:prstClr val="black"/>
                </a:solidFill>
              </a:rPr>
              <a:t>에 있습니다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  <a:r>
              <a:rPr lang="ko-KR" altLang="en-US" sz="1000" dirty="0">
                <a:solidFill>
                  <a:srgbClr val="222222"/>
                </a:solidFill>
              </a:rPr>
              <a:t> </a:t>
            </a:r>
            <a:endParaRPr lang="en-US" altLang="ko-KR" sz="1000" dirty="0">
              <a:solidFill>
                <a:srgbClr val="222222"/>
              </a:solidFill>
            </a:endParaRP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ko-KR" altLang="en-US" sz="1000" u="sng" dirty="0">
                <a:solidFill>
                  <a:srgbClr val="222222"/>
                </a:solidFill>
              </a:rPr>
              <a:t>이 자료를 무단으로 전제하거나 배포할 경우 저작권법 </a:t>
            </a:r>
            <a:r>
              <a:rPr lang="en-US" altLang="ko-KR" sz="1000" u="sng" dirty="0">
                <a:solidFill>
                  <a:srgbClr val="222222"/>
                </a:solidFill>
              </a:rPr>
              <a:t>136</a:t>
            </a:r>
            <a:r>
              <a:rPr lang="ko-KR" altLang="en-US" sz="1000" u="sng" dirty="0">
                <a:solidFill>
                  <a:srgbClr val="222222"/>
                </a:solidFill>
              </a:rPr>
              <a:t>조에 의거하여 최고 </a:t>
            </a:r>
            <a:r>
              <a:rPr lang="en-US" altLang="ko-KR" sz="1000" u="sng" dirty="0">
                <a:solidFill>
                  <a:srgbClr val="222222"/>
                </a:solidFill>
              </a:rPr>
              <a:t>5</a:t>
            </a:r>
            <a:r>
              <a:rPr lang="ko-KR" altLang="en-US" sz="1000" u="sng" dirty="0">
                <a:solidFill>
                  <a:srgbClr val="222222"/>
                </a:solidFill>
              </a:rPr>
              <a:t>년 이하의 </a:t>
            </a:r>
            <a:r>
              <a:rPr lang="ko-KR" altLang="en-US" sz="1000" u="sng" dirty="0" smtClean="0">
                <a:solidFill>
                  <a:srgbClr val="222222"/>
                </a:solidFill>
              </a:rPr>
              <a:t>징역</a:t>
            </a:r>
            <a:r>
              <a:rPr lang="en-US" altLang="ko-KR" sz="1000" u="sng" dirty="0" smtClean="0">
                <a:solidFill>
                  <a:srgbClr val="222222"/>
                </a:solidFill>
              </a:rPr>
              <a:t> </a:t>
            </a:r>
            <a:r>
              <a:rPr lang="ko-KR" altLang="en-US" sz="1000" u="sng" dirty="0">
                <a:solidFill>
                  <a:srgbClr val="222222"/>
                </a:solidFill>
              </a:rPr>
              <a:t>또는 </a:t>
            </a:r>
            <a:r>
              <a:rPr lang="en-US" altLang="ko-KR" sz="1000" u="sng" dirty="0">
                <a:solidFill>
                  <a:srgbClr val="222222"/>
                </a:solidFill>
              </a:rPr>
              <a:t>5</a:t>
            </a:r>
            <a:r>
              <a:rPr lang="ko-KR" altLang="en-US" sz="1000" u="sng" dirty="0" err="1">
                <a:solidFill>
                  <a:srgbClr val="222222"/>
                </a:solidFill>
              </a:rPr>
              <a:t>천만원</a:t>
            </a:r>
            <a:r>
              <a:rPr lang="ko-KR" altLang="en-US" sz="1000" u="sng" dirty="0">
                <a:solidFill>
                  <a:srgbClr val="222222"/>
                </a:solidFill>
              </a:rPr>
              <a:t> 이하의 벌금에 처할 수 있고 이를 병과</a:t>
            </a:r>
            <a:r>
              <a:rPr lang="en-US" altLang="ko-KR" sz="1000" u="sng" dirty="0">
                <a:solidFill>
                  <a:srgbClr val="222222"/>
                </a:solidFill>
              </a:rPr>
              <a:t>(</a:t>
            </a:r>
            <a:r>
              <a:rPr lang="ko-KR" altLang="en-US" sz="1000" u="sng" dirty="0">
                <a:solidFill>
                  <a:srgbClr val="222222"/>
                </a:solidFill>
              </a:rPr>
              <a:t>倂科</a:t>
            </a:r>
            <a:r>
              <a:rPr lang="en-US" altLang="ko-KR" sz="1000" u="sng" dirty="0">
                <a:solidFill>
                  <a:srgbClr val="222222"/>
                </a:solidFill>
              </a:rPr>
              <a:t>)</a:t>
            </a:r>
            <a:r>
              <a:rPr lang="ko-KR" altLang="en-US" sz="1000" u="sng" dirty="0">
                <a:solidFill>
                  <a:srgbClr val="222222"/>
                </a:solidFill>
              </a:rPr>
              <a:t>할 수도 있습니다</a:t>
            </a:r>
            <a:r>
              <a:rPr lang="en-US" altLang="ko-KR" sz="1000" u="sng" dirty="0">
                <a:solidFill>
                  <a:srgbClr val="222222"/>
                </a:solidFill>
              </a:rPr>
              <a:t>.</a:t>
            </a:r>
          </a:p>
          <a:p>
            <a:pPr>
              <a:lnSpc>
                <a:spcPct val="120000"/>
              </a:lnSpc>
              <a:defRPr/>
            </a:pPr>
            <a:endParaRPr lang="ko-KR" altLang="en-US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632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학습목표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4"/>
          <p:cNvSpPr>
            <a:spLocks noGrp="1"/>
          </p:cNvSpPr>
          <p:nvPr>
            <p:ph sz="quarter" idx="11"/>
            <p:custDataLst>
              <p:tags r:id="rId1"/>
            </p:custDataLst>
          </p:nvPr>
        </p:nvSpPr>
        <p:spPr>
          <a:xfrm>
            <a:off x="179388" y="5229200"/>
            <a:ext cx="8713787" cy="1367239"/>
          </a:xfrm>
        </p:spPr>
        <p:txBody>
          <a:bodyPr>
            <a:normAutofit/>
          </a:bodyPr>
          <a:lstStyle>
            <a:lvl1pPr marL="449263" indent="-177800">
              <a:lnSpc>
                <a:spcPct val="120000"/>
              </a:lnSpc>
              <a:buClr>
                <a:schemeClr val="tx1">
                  <a:lumMod val="50000"/>
                  <a:lumOff val="50000"/>
                </a:schemeClr>
              </a:buClr>
              <a:buSzPct val="80000"/>
              <a:buFont typeface="Arial" panose="020B0604020202020204" pitchFamily="34" charset="0"/>
              <a:buChar char="►"/>
              <a:defRPr sz="1400" b="1" baseline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>
              <a:lnSpc>
                <a:spcPct val="120000"/>
              </a:lnSpc>
              <a:defRPr sz="20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>
              <a:defRPr sz="18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>
              <a:defRPr sz="16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>
              <a:defRPr sz="14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7" name="직사각형 11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161511" y="6561139"/>
            <a:ext cx="87390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fld id="{033B4838-7E5D-4E73-BD5A-D91E0EFAE053}" type="slidenum">
              <a:rPr lang="en-US" altLang="ko-KR" sz="100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pPr algn="r"/>
              <a:t>‹#›</a:t>
            </a:fld>
            <a:endParaRPr lang="ko-KR" altLang="en-US" sz="1000" dirty="0">
              <a:solidFill>
                <a:srgbClr val="000000"/>
              </a:solidFill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66523" y="152712"/>
            <a:ext cx="8025957" cy="596671"/>
          </a:xfrm>
        </p:spPr>
        <p:txBody>
          <a:bodyPr>
            <a:normAutofit/>
          </a:bodyPr>
          <a:lstStyle>
            <a:lvl1pPr>
              <a:defRPr sz="3000" spc="-15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9701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8" y="-26127"/>
            <a:ext cx="9180000" cy="6891104"/>
          </a:xfrm>
          <a:prstGeom prst="rect">
            <a:avLst/>
          </a:prstGeom>
        </p:spPr>
      </p:pic>
      <p:grpSp>
        <p:nvGrpSpPr>
          <p:cNvPr id="27" name="Group 169"/>
          <p:cNvGrpSpPr>
            <a:grpSpLocks/>
          </p:cNvGrpSpPr>
          <p:nvPr userDrawn="1">
            <p:custDataLst>
              <p:tags r:id="rId2"/>
            </p:custDataLst>
          </p:nvPr>
        </p:nvGrpSpPr>
        <p:grpSpPr bwMode="auto">
          <a:xfrm>
            <a:off x="7773987" y="65357"/>
            <a:ext cx="1123950" cy="744545"/>
            <a:chOff x="4897" y="107"/>
            <a:chExt cx="708" cy="469"/>
          </a:xfrm>
        </p:grpSpPr>
        <p:sp>
          <p:nvSpPr>
            <p:cNvPr id="28" name="Freeform 164"/>
            <p:cNvSpPr>
              <a:spLocks/>
            </p:cNvSpPr>
            <p:nvPr userDrawn="1"/>
          </p:nvSpPr>
          <p:spPr bwMode="gray">
            <a:xfrm flipH="1">
              <a:off x="5377" y="345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C4A2D2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Freeform 166"/>
            <p:cNvSpPr>
              <a:spLocks/>
            </p:cNvSpPr>
            <p:nvPr userDrawn="1"/>
          </p:nvSpPr>
          <p:spPr bwMode="gray">
            <a:xfrm flipH="1">
              <a:off x="5378" y="107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Freeform 167"/>
            <p:cNvSpPr>
              <a:spLocks/>
            </p:cNvSpPr>
            <p:nvPr userDrawn="1"/>
          </p:nvSpPr>
          <p:spPr bwMode="gray">
            <a:xfrm flipH="1">
              <a:off x="5134" y="349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Freeform 168"/>
            <p:cNvSpPr>
              <a:spLocks/>
            </p:cNvSpPr>
            <p:nvPr userDrawn="1"/>
          </p:nvSpPr>
          <p:spPr bwMode="gray">
            <a:xfrm flipH="1">
              <a:off x="4897" y="118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8" y="-26127"/>
            <a:ext cx="9180000" cy="6891104"/>
          </a:xfrm>
          <a:prstGeom prst="rect">
            <a:avLst/>
          </a:prstGeom>
        </p:spPr>
      </p:pic>
      <p:sp>
        <p:nvSpPr>
          <p:cNvPr id="35" name="Rectangle 2"/>
          <p:cNvSpPr>
            <a:spLocks noGrp="1" noChangeArrowheads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609600" y="5791200"/>
            <a:ext cx="7924800" cy="685800"/>
          </a:xfrm>
          <a:prstGeom prst="rect">
            <a:avLst/>
          </a:prstGeom>
        </p:spPr>
        <p:txBody>
          <a:bodyPr/>
          <a:lstStyle>
            <a:lvl1pPr algn="ctr">
              <a:defRPr sz="4400" b="0" i="0" baseline="0">
                <a:solidFill>
                  <a:schemeClr val="tx2"/>
                </a:solidFill>
                <a:latin typeface="HY헤드라인M" pitchFamily="18" charset="-127"/>
                <a:ea typeface="HY헤드라인M" pitchFamily="18" charset="-127"/>
              </a:defRPr>
            </a:lvl1pPr>
          </a:lstStyle>
          <a:p>
            <a:pPr lvl="0"/>
            <a:r>
              <a:rPr lang="ko-KR" altLang="en-US" noProof="0" dirty="0" err="1" smtClean="0"/>
              <a:t>장제목</a:t>
            </a:r>
            <a:endParaRPr lang="en-US" altLang="ko-KR" noProof="0" dirty="0" smtClean="0"/>
          </a:p>
        </p:txBody>
      </p:sp>
      <p:sp>
        <p:nvSpPr>
          <p:cNvPr id="37" name="모서리가 둥근 직사각형 36"/>
          <p:cNvSpPr/>
          <p:nvPr userDrawn="1">
            <p:custDataLst>
              <p:tags r:id="rId5"/>
            </p:custDataLst>
          </p:nvPr>
        </p:nvSpPr>
        <p:spPr>
          <a:xfrm>
            <a:off x="7596336" y="70751"/>
            <a:ext cx="1380015" cy="890223"/>
          </a:xfrm>
          <a:prstGeom prst="roundRect">
            <a:avLst>
              <a:gd name="adj" fmla="val 2840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38" name="그림 29" descr="쿡북로고.jpg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634" y="159730"/>
            <a:ext cx="10795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모서리가 둥근 직사각형 38"/>
          <p:cNvSpPr/>
          <p:nvPr userDrawn="1">
            <p:custDataLst>
              <p:tags r:id="rId7"/>
            </p:custDataLst>
          </p:nvPr>
        </p:nvSpPr>
        <p:spPr>
          <a:xfrm>
            <a:off x="7596336" y="70751"/>
            <a:ext cx="1380015" cy="890223"/>
          </a:xfrm>
          <a:prstGeom prst="roundRect">
            <a:avLst>
              <a:gd name="adj" fmla="val 2840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41" name="Group 169"/>
          <p:cNvGrpSpPr>
            <a:grpSpLocks/>
          </p:cNvGrpSpPr>
          <p:nvPr userDrawn="1">
            <p:custDataLst>
              <p:tags r:id="rId8"/>
            </p:custDataLst>
          </p:nvPr>
        </p:nvGrpSpPr>
        <p:grpSpPr bwMode="auto">
          <a:xfrm>
            <a:off x="7773987" y="65357"/>
            <a:ext cx="1123950" cy="744545"/>
            <a:chOff x="4897" y="107"/>
            <a:chExt cx="708" cy="469"/>
          </a:xfrm>
        </p:grpSpPr>
        <p:sp>
          <p:nvSpPr>
            <p:cNvPr id="42" name="Freeform 164"/>
            <p:cNvSpPr>
              <a:spLocks/>
            </p:cNvSpPr>
            <p:nvPr userDrawn="1"/>
          </p:nvSpPr>
          <p:spPr bwMode="gray">
            <a:xfrm flipH="1">
              <a:off x="5377" y="345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C4A2D2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Freeform 166"/>
            <p:cNvSpPr>
              <a:spLocks/>
            </p:cNvSpPr>
            <p:nvPr userDrawn="1"/>
          </p:nvSpPr>
          <p:spPr bwMode="gray">
            <a:xfrm flipH="1">
              <a:off x="5378" y="107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167"/>
            <p:cNvSpPr>
              <a:spLocks/>
            </p:cNvSpPr>
            <p:nvPr userDrawn="1"/>
          </p:nvSpPr>
          <p:spPr bwMode="gray">
            <a:xfrm flipH="1">
              <a:off x="5134" y="349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" name="Freeform 168"/>
            <p:cNvSpPr>
              <a:spLocks/>
            </p:cNvSpPr>
            <p:nvPr userDrawn="1"/>
          </p:nvSpPr>
          <p:spPr bwMode="gray">
            <a:xfrm flipH="1">
              <a:off x="4897" y="118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7" name="Freeform 170"/>
          <p:cNvSpPr>
            <a:spLocks/>
          </p:cNvSpPr>
          <p:nvPr userDrawn="1">
            <p:custDataLst>
              <p:tags r:id="rId9"/>
            </p:custDataLst>
          </p:nvPr>
        </p:nvSpPr>
        <p:spPr bwMode="gray">
          <a:xfrm>
            <a:off x="515982" y="116839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A1D1F1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48" name="Freeform 171"/>
          <p:cNvSpPr>
            <a:spLocks/>
          </p:cNvSpPr>
          <p:nvPr userDrawn="1">
            <p:custDataLst>
              <p:tags r:id="rId10"/>
            </p:custDataLst>
          </p:nvPr>
        </p:nvSpPr>
        <p:spPr bwMode="gray">
          <a:xfrm>
            <a:off x="139700" y="432928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9BBD9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49" name="Freeform 170"/>
          <p:cNvSpPr>
            <a:spLocks/>
          </p:cNvSpPr>
          <p:nvPr userDrawn="1">
            <p:custDataLst>
              <p:tags r:id="rId11"/>
            </p:custDataLst>
          </p:nvPr>
        </p:nvSpPr>
        <p:spPr bwMode="gray">
          <a:xfrm>
            <a:off x="515982" y="116839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A1D1F1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50" name="Freeform 171"/>
          <p:cNvSpPr>
            <a:spLocks/>
          </p:cNvSpPr>
          <p:nvPr userDrawn="1">
            <p:custDataLst>
              <p:tags r:id="rId12"/>
            </p:custDataLst>
          </p:nvPr>
        </p:nvSpPr>
        <p:spPr bwMode="gray">
          <a:xfrm>
            <a:off x="139700" y="432928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9BBD9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2745288" y="809902"/>
            <a:ext cx="3852000" cy="481500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96128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목차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내용 개체 틀 4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611561" y="1104891"/>
            <a:ext cx="7920880" cy="5420453"/>
          </a:xfrm>
          <a:prstGeom prst="roundRect">
            <a:avLst>
              <a:gd name="adj" fmla="val 412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/>
          <a:lstStyle>
            <a:lvl1pPr>
              <a:defRPr sz="2600" b="1" baseline="0"/>
            </a:lvl1pPr>
            <a:lvl2pPr marL="627063" indent="-269875">
              <a:buClr>
                <a:srgbClr val="4F784C"/>
              </a:buClr>
              <a:buFont typeface="Wingdings" pitchFamily="2" charset="2"/>
              <a:buChar char="ü"/>
              <a:defRPr sz="2200" baseline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</p:txBody>
      </p:sp>
    </p:spTree>
    <p:extLst>
      <p:ext uri="{BB962C8B-B14F-4D97-AF65-F5344CB8AC3E}">
        <p14:creationId xmlns:p14="http://schemas.microsoft.com/office/powerpoint/2010/main" val="178485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본문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66523" y="152712"/>
            <a:ext cx="8025957" cy="596671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내용 개체 틀 4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79388" y="1052735"/>
            <a:ext cx="8713787" cy="5543705"/>
          </a:xfrm>
        </p:spPr>
        <p:txBody>
          <a:bodyPr>
            <a:normAutofit/>
          </a:bodyPr>
          <a:lstStyle>
            <a:lvl1pPr>
              <a:spcAft>
                <a:spcPts val="300"/>
              </a:spcAft>
              <a:defRPr sz="2400" b="1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>
              <a:lnSpc>
                <a:spcPct val="130000"/>
              </a:lnSpc>
              <a:defRPr sz="20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>
              <a:lnSpc>
                <a:spcPct val="130000"/>
              </a:lnSpc>
              <a:defRPr sz="18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indent="-182563">
              <a:lnSpc>
                <a:spcPct val="120000"/>
              </a:lnSpc>
              <a:buSzPct val="80000"/>
              <a:buFont typeface="Arial" panose="020B0604020202020204" pitchFamily="34" charset="0"/>
              <a:buChar char="‒"/>
              <a:defRPr sz="16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>
              <a:defRPr sz="14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Line 10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900440" y="812921"/>
            <a:ext cx="6912000" cy="0"/>
          </a:xfrm>
          <a:prstGeom prst="line">
            <a:avLst/>
          </a:prstGeom>
          <a:ln w="19050"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 userDrawn="1">
            <p:custDataLst>
              <p:tags r:id="rId4"/>
            </p:custDataLst>
          </p:nvPr>
        </p:nvSpPr>
        <p:spPr bwMode="auto">
          <a:xfrm>
            <a:off x="900440" y="812921"/>
            <a:ext cx="6912000" cy="0"/>
          </a:xfrm>
          <a:prstGeom prst="line">
            <a:avLst/>
          </a:prstGeom>
          <a:ln w="19050"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7" name="직사각형 11"/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161511" y="6561139"/>
            <a:ext cx="87390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fld id="{033B4838-7E5D-4E73-BD5A-D91E0EFAE053}" type="slidenum">
              <a:rPr lang="en-US" altLang="ko-KR" sz="100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pPr algn="r"/>
              <a:t>‹#›</a:t>
            </a:fld>
            <a:endParaRPr lang="ko-KR" altLang="en-US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449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>
          <a:xfrm>
            <a:off x="139700" y="6525345"/>
            <a:ext cx="8756650" cy="280046"/>
          </a:xfrm>
          <a:prstGeom prst="rect">
            <a:avLst/>
          </a:prstGeom>
        </p:spPr>
        <p:txBody>
          <a:bodyPr/>
          <a:lstStyle/>
          <a:p>
            <a:pPr latinLnBrk="0"/>
            <a:fld id="{926EA8F1-C76B-4BC6-98C4-C2D2384EDDB7}" type="slidenum">
              <a:rPr lang="en-US" altLang="ko-KR" kern="0" smtClean="0">
                <a:solidFill>
                  <a:prstClr val="black"/>
                </a:solidFill>
                <a:latin typeface="Verdana"/>
              </a:rPr>
              <a:pPr latinLnBrk="0"/>
              <a:t>‹#›</a:t>
            </a:fld>
            <a:endParaRPr lang="en-US" altLang="ko-KR" kern="0" dirty="0">
              <a:solidFill>
                <a:prstClr val="black"/>
              </a:solidFill>
              <a:latin typeface="Verdana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5763" y="1042987"/>
            <a:ext cx="3960812" cy="5482800"/>
          </a:xfrm>
        </p:spPr>
        <p:txBody>
          <a:bodyPr/>
          <a:lstStyle>
            <a:lvl1pPr>
              <a:defRPr sz="2400" b="1"/>
            </a:lvl1pPr>
            <a:lvl2pPr>
              <a:defRPr sz="2000" b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내용 개체 틀 6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527550" y="1042987"/>
            <a:ext cx="4230688" cy="5482800"/>
          </a:xfrm>
        </p:spPr>
        <p:txBody>
          <a:bodyPr/>
          <a:lstStyle>
            <a:lvl1pPr>
              <a:defRPr sz="2400" b="1"/>
            </a:lvl1pPr>
            <a:lvl2pPr>
              <a:defRPr sz="2000" b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Line 10"/>
          <p:cNvSpPr>
            <a:spLocks noChangeShapeType="1"/>
          </p:cNvSpPr>
          <p:nvPr userDrawn="1">
            <p:custDataLst>
              <p:tags r:id="rId4"/>
            </p:custDataLst>
          </p:nvPr>
        </p:nvSpPr>
        <p:spPr bwMode="auto">
          <a:xfrm>
            <a:off x="900440" y="812921"/>
            <a:ext cx="6912000" cy="0"/>
          </a:xfrm>
          <a:prstGeom prst="line">
            <a:avLst/>
          </a:prstGeom>
          <a:ln w="19050"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66523" y="152712"/>
            <a:ext cx="8025957" cy="596671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7183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>
          <a:xfrm>
            <a:off x="139700" y="6525345"/>
            <a:ext cx="8756650" cy="280046"/>
          </a:xfrm>
          <a:prstGeom prst="rect">
            <a:avLst/>
          </a:prstGeom>
        </p:spPr>
        <p:txBody>
          <a:bodyPr/>
          <a:lstStyle>
            <a:lvl1pPr>
              <a:defRPr b="1" i="1"/>
            </a:lvl1pPr>
          </a:lstStyle>
          <a:p>
            <a:pPr latinLnBrk="0"/>
            <a:fld id="{926EA8F1-C76B-4BC6-98C4-C2D2384EDDB7}" type="slidenum">
              <a:rPr lang="en-US" altLang="ko-KR" kern="0" smtClean="0">
                <a:solidFill>
                  <a:prstClr val="black"/>
                </a:solidFill>
                <a:latin typeface="Verdana"/>
              </a:rPr>
              <a:pPr latinLnBrk="0"/>
              <a:t>‹#›</a:t>
            </a:fld>
            <a:endParaRPr lang="en-US" altLang="ko-KR" kern="0" dirty="0">
              <a:solidFill>
                <a:prstClr val="black"/>
              </a:solidFill>
              <a:latin typeface="Verdana"/>
            </a:endParaRPr>
          </a:p>
        </p:txBody>
      </p:sp>
      <p:sp>
        <p:nvSpPr>
          <p:cNvPr id="9" name="AutoShap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65425" y="1447800"/>
            <a:ext cx="3587750" cy="3886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50000">
                <a:srgbClr val="EEEEEE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11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506663" y="3706813"/>
            <a:ext cx="4151312" cy="0"/>
          </a:xfrm>
          <a:prstGeom prst="line">
            <a:avLst/>
          </a:prstGeom>
          <a:ln>
            <a:prstDash val="dash"/>
            <a:headEnd/>
            <a:tailEnd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AutoShape 3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2765425" y="1447800"/>
            <a:ext cx="3587750" cy="3886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50000">
                <a:srgbClr val="EEEEEE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8" name="Line 5"/>
          <p:cNvSpPr>
            <a:spLocks noChangeShapeType="1"/>
          </p:cNvSpPr>
          <p:nvPr userDrawn="1">
            <p:custDataLst>
              <p:tags r:id="rId5"/>
            </p:custDataLst>
          </p:nvPr>
        </p:nvSpPr>
        <p:spPr bwMode="auto">
          <a:xfrm>
            <a:off x="2506663" y="3706813"/>
            <a:ext cx="4151312" cy="0"/>
          </a:xfrm>
          <a:prstGeom prst="line">
            <a:avLst/>
          </a:prstGeom>
          <a:ln>
            <a:prstDash val="dash"/>
            <a:headEnd/>
            <a:tailEnd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35263" y="3048000"/>
            <a:ext cx="36576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4400" b="1" dirty="0" smtClean="0">
                <a:solidFill>
                  <a:srgbClr val="9BBB59">
                    <a:lumMod val="60000"/>
                    <a:lumOff val="40000"/>
                  </a:srgbClr>
                </a:solidFill>
                <a:latin typeface="HY견명조" pitchFamily="18" charset="-127"/>
                <a:ea typeface="HY견명조" pitchFamily="18" charset="-127"/>
              </a:rPr>
              <a:t>Thank You</a:t>
            </a:r>
            <a:endParaRPr lang="en-US" altLang="ko-KR" sz="4400" b="1" dirty="0">
              <a:solidFill>
                <a:srgbClr val="9BBB59">
                  <a:lumMod val="60000"/>
                  <a:lumOff val="40000"/>
                </a:srgbClr>
              </a:solidFill>
              <a:latin typeface="HY견명조" pitchFamily="18" charset="-127"/>
              <a:ea typeface="HY견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58649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장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347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저작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29" descr="쿡북로고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578" y="595313"/>
            <a:ext cx="121602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>
            <a:off x="977578" y="981075"/>
            <a:ext cx="7186612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de-DE" altLang="ko-KR" sz="1800" dirty="0" smtClean="0">
                <a:latin typeface="HY견고딕" pitchFamily="18" charset="-127"/>
                <a:ea typeface="HY견고딕" pitchFamily="18" charset="-127"/>
              </a:rPr>
              <a:t>IT CookBook, </a:t>
            </a:r>
            <a:r>
              <a:rPr kumimoji="0" lang="ko-KR" altLang="en-US" sz="1800" dirty="0" smtClean="0">
                <a:latin typeface="HY견고딕" pitchFamily="18" charset="-127"/>
                <a:ea typeface="HY견고딕" pitchFamily="18" charset="-127"/>
              </a:rPr>
              <a:t>데이터베이스 개론</a:t>
            </a:r>
            <a:endParaRPr kumimoji="0" lang="de-DE" altLang="ko-KR" sz="120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" name="TextBox 7"/>
          <p:cNvSpPr txBox="1"/>
          <p:nvPr userDrawn="1"/>
        </p:nvSpPr>
        <p:spPr>
          <a:xfrm>
            <a:off x="612453" y="1700213"/>
            <a:ext cx="7991475" cy="13542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solidFill>
                <a:srgbClr val="222222"/>
              </a:solidFill>
              <a:ea typeface="맑은 고딕" pitchFamily="50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b="1" dirty="0">
                <a:solidFill>
                  <a:srgbClr val="FF0000"/>
                </a:solidFill>
                <a:ea typeface="맑은 고딕" pitchFamily="50" charset="-127"/>
              </a:rPr>
              <a:t>[</a:t>
            </a:r>
            <a:r>
              <a:rPr kumimoji="0" lang="ko-KR" altLang="en-US" sz="1400" b="1" dirty="0">
                <a:solidFill>
                  <a:srgbClr val="FF0000"/>
                </a:solidFill>
                <a:ea typeface="맑은 고딕" pitchFamily="50" charset="-127"/>
              </a:rPr>
              <a:t>강의교안 이용 안내</a:t>
            </a:r>
            <a:r>
              <a:rPr kumimoji="0" lang="en-US" altLang="ko-KR" sz="1400" b="1" dirty="0">
                <a:solidFill>
                  <a:srgbClr val="FF0000"/>
                </a:solidFill>
                <a:ea typeface="맑은 고딕" pitchFamily="50" charset="-127"/>
              </a:rPr>
              <a:t>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ea typeface="맑은 고딕" pitchFamily="50" charset="-127"/>
            </a:endParaRPr>
          </a:p>
          <a:p>
            <a:pPr marL="171450" indent="-1714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000" dirty="0">
                <a:ea typeface="맑은 고딕" pitchFamily="50" charset="-127"/>
              </a:rPr>
              <a:t>본 강의교안의 저작권은 </a:t>
            </a:r>
            <a:r>
              <a:rPr kumimoji="0" lang="ko-KR" altLang="en-US" sz="1000" dirty="0" err="1" smtClean="0">
                <a:ea typeface="맑은 고딕" pitchFamily="50" charset="-127"/>
              </a:rPr>
              <a:t>한빛아카데미</a:t>
            </a:r>
            <a:r>
              <a:rPr kumimoji="0" lang="ko-KR" altLang="en-US" sz="1000" dirty="0" smtClean="0">
                <a:ea typeface="맑은 고딕" pitchFamily="50" charset="-127"/>
              </a:rPr>
              <a:t>㈜</a:t>
            </a:r>
            <a:r>
              <a:rPr kumimoji="0" lang="ko-KR" altLang="en-US" sz="1000" dirty="0">
                <a:ea typeface="맑은 고딕" pitchFamily="50" charset="-127"/>
              </a:rPr>
              <a:t>에 있습니다</a:t>
            </a:r>
            <a:r>
              <a:rPr kumimoji="0" lang="en-US" altLang="ko-KR" sz="1000" dirty="0">
                <a:ea typeface="맑은 고딕" pitchFamily="50" charset="-127"/>
              </a:rPr>
              <a:t>.</a:t>
            </a:r>
            <a:r>
              <a:rPr kumimoji="0" lang="ko-KR" altLang="en-US" sz="1000" dirty="0">
                <a:solidFill>
                  <a:srgbClr val="222222"/>
                </a:solidFill>
                <a:ea typeface="맑은 고딕" pitchFamily="50" charset="-127"/>
              </a:rPr>
              <a:t> </a:t>
            </a:r>
            <a:endParaRPr kumimoji="0" lang="en-US" altLang="ko-KR" sz="1000" dirty="0">
              <a:solidFill>
                <a:srgbClr val="222222"/>
              </a:solidFill>
              <a:ea typeface="맑은 고딕" pitchFamily="50" charset="-127"/>
            </a:endParaRPr>
          </a:p>
          <a:p>
            <a:pPr marL="171450" indent="-1714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이 자료를 무단으로 전제하거나 배포할 경우 저작권법 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136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조에 의거하여 최고 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5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년 이하의 </a:t>
            </a:r>
            <a:r>
              <a:rPr kumimoji="0" lang="ko-KR" altLang="en-US" sz="1000" u="sng" dirty="0" smtClean="0">
                <a:solidFill>
                  <a:srgbClr val="222222"/>
                </a:solidFill>
                <a:ea typeface="맑은 고딕" pitchFamily="50" charset="-127"/>
              </a:rPr>
              <a:t>징역</a:t>
            </a:r>
            <a:r>
              <a:rPr kumimoji="0" lang="en-US" altLang="ko-KR" sz="1000" u="sng" dirty="0" smtClean="0">
                <a:solidFill>
                  <a:srgbClr val="222222"/>
                </a:solidFill>
                <a:ea typeface="맑은 고딕" pitchFamily="50" charset="-127"/>
              </a:rPr>
              <a:t> 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또는 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5</a:t>
            </a:r>
            <a:r>
              <a:rPr kumimoji="0" lang="ko-KR" altLang="en-US" sz="1000" u="sng" dirty="0" err="1">
                <a:solidFill>
                  <a:srgbClr val="222222"/>
                </a:solidFill>
                <a:ea typeface="맑은 고딕" pitchFamily="50" charset="-127"/>
              </a:rPr>
              <a:t>천만원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 이하의 벌금에 처할 수 있고 이를 병과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(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倂科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)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할 수도 있습니다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.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00" dirty="0"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798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>
          <a:xfrm>
            <a:off x="139700" y="6525345"/>
            <a:ext cx="8756650" cy="280046"/>
          </a:xfrm>
          <a:prstGeom prst="rect">
            <a:avLst/>
          </a:prstGeom>
        </p:spPr>
        <p:txBody>
          <a:bodyPr/>
          <a:lstStyle/>
          <a:p>
            <a:pPr latinLnBrk="0"/>
            <a:fld id="{926EA8F1-C76B-4BC6-98C4-C2D2384EDDB7}" type="slidenum">
              <a:rPr lang="en-US" altLang="ko-KR" kern="0" smtClean="0">
                <a:latin typeface="Verdana"/>
              </a:rPr>
              <a:pPr latinLnBrk="0"/>
              <a:t>‹#›</a:t>
            </a:fld>
            <a:endParaRPr lang="en-US" altLang="ko-KR" kern="0" dirty="0">
              <a:latin typeface="Verdana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5763" y="1042987"/>
            <a:ext cx="3960812" cy="5482800"/>
          </a:xfrm>
        </p:spPr>
        <p:txBody>
          <a:bodyPr/>
          <a:lstStyle>
            <a:lvl1pPr>
              <a:defRPr sz="2400" b="1"/>
            </a:lvl1pPr>
            <a:lvl2pPr>
              <a:defRPr sz="2000" b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내용 개체 틀 6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527550" y="1042987"/>
            <a:ext cx="4230688" cy="5482800"/>
          </a:xfrm>
        </p:spPr>
        <p:txBody>
          <a:bodyPr/>
          <a:lstStyle>
            <a:lvl1pPr>
              <a:defRPr sz="2400" b="1"/>
            </a:lvl1pPr>
            <a:lvl2pPr>
              <a:defRPr sz="2000" b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Line 10"/>
          <p:cNvSpPr>
            <a:spLocks noChangeShapeType="1"/>
          </p:cNvSpPr>
          <p:nvPr userDrawn="1">
            <p:custDataLst>
              <p:tags r:id="rId4"/>
            </p:custDataLst>
          </p:nvPr>
        </p:nvSpPr>
        <p:spPr bwMode="auto">
          <a:xfrm>
            <a:off x="900440" y="812921"/>
            <a:ext cx="6912000" cy="0"/>
          </a:xfrm>
          <a:prstGeom prst="line">
            <a:avLst/>
          </a:prstGeom>
          <a:ln w="19050"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66523" y="152712"/>
            <a:ext cx="8025957" cy="596671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10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20" Type="http://schemas.openxmlformats.org/officeDocument/2006/relationships/tags" Target="../tags/tag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그림 7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8" y="-26127"/>
            <a:ext cx="9180000" cy="6891104"/>
          </a:xfrm>
          <a:prstGeom prst="rect">
            <a:avLst/>
          </a:prstGeom>
        </p:spPr>
      </p:pic>
      <p:grpSp>
        <p:nvGrpSpPr>
          <p:cNvPr id="2" name="Group 169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7773987" y="65357"/>
            <a:ext cx="1123950" cy="744545"/>
            <a:chOff x="4897" y="107"/>
            <a:chExt cx="708" cy="469"/>
          </a:xfrm>
        </p:grpSpPr>
        <p:sp>
          <p:nvSpPr>
            <p:cNvPr id="51" name="Freeform 164"/>
            <p:cNvSpPr>
              <a:spLocks/>
            </p:cNvSpPr>
            <p:nvPr userDrawn="1"/>
          </p:nvSpPr>
          <p:spPr bwMode="gray">
            <a:xfrm flipH="1">
              <a:off x="5377" y="345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C4A2D2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" name="Freeform 166"/>
            <p:cNvSpPr>
              <a:spLocks/>
            </p:cNvSpPr>
            <p:nvPr userDrawn="1"/>
          </p:nvSpPr>
          <p:spPr bwMode="gray">
            <a:xfrm flipH="1">
              <a:off x="5378" y="107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Freeform 167"/>
            <p:cNvSpPr>
              <a:spLocks/>
            </p:cNvSpPr>
            <p:nvPr userDrawn="1"/>
          </p:nvSpPr>
          <p:spPr bwMode="gray">
            <a:xfrm flipH="1">
              <a:off x="5134" y="349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Freeform 168"/>
            <p:cNvSpPr>
              <a:spLocks/>
            </p:cNvSpPr>
            <p:nvPr userDrawn="1"/>
          </p:nvSpPr>
          <p:spPr bwMode="gray">
            <a:xfrm flipH="1">
              <a:off x="4897" y="118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8" y="-26127"/>
            <a:ext cx="9180000" cy="6891104"/>
          </a:xfrm>
          <a:prstGeom prst="rect">
            <a:avLst/>
          </a:prstGeom>
        </p:spPr>
      </p:pic>
      <p:sp>
        <p:nvSpPr>
          <p:cNvPr id="56" name="Freeform 170"/>
          <p:cNvSpPr>
            <a:spLocks/>
          </p:cNvSpPr>
          <p:nvPr>
            <p:custDataLst>
              <p:tags r:id="rId15"/>
            </p:custDataLst>
          </p:nvPr>
        </p:nvSpPr>
        <p:spPr bwMode="gray">
          <a:xfrm>
            <a:off x="515982" y="116839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A1D1F1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57" name="Freeform 171"/>
          <p:cNvSpPr>
            <a:spLocks/>
          </p:cNvSpPr>
          <p:nvPr>
            <p:custDataLst>
              <p:tags r:id="rId16"/>
            </p:custDataLst>
          </p:nvPr>
        </p:nvSpPr>
        <p:spPr bwMode="gray">
          <a:xfrm>
            <a:off x="139700" y="432928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9BBD9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61" name="텍스트 개체 틀 60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182728" y="980727"/>
            <a:ext cx="8713622" cy="5600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마스터 텍스트 스타일을 편집합니다</a:t>
            </a:r>
          </a:p>
          <a:p>
            <a:pPr marL="539750" marR="0" lvl="1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둘째 수준</a:t>
            </a:r>
          </a:p>
          <a:p>
            <a:pPr marL="714375" marR="0" lvl="2" indent="-174625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/>
            </a:pPr>
            <a:r>
              <a:rPr kumimoji="0" lang="ko-KR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셋째 수준</a:t>
            </a:r>
          </a:p>
          <a:p>
            <a:pPr marL="896938" marR="0" lvl="3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ko-KR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넷째 수준</a:t>
            </a:r>
          </a:p>
          <a:p>
            <a:pPr marL="1166813" marR="0" lvl="4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/>
            </a:pPr>
            <a:r>
              <a:rPr kumimoji="0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다섯째 수준</a:t>
            </a:r>
            <a:endParaRPr kumimoji="0" lang="en-US" altLang="ko-KR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6" name="제목 개체 틀 65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875982" y="158476"/>
            <a:ext cx="7656458" cy="678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grpSp>
        <p:nvGrpSpPr>
          <p:cNvPr id="14" name="Group 169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7773987" y="65357"/>
            <a:ext cx="1123950" cy="744545"/>
            <a:chOff x="4897" y="107"/>
            <a:chExt cx="708" cy="469"/>
          </a:xfrm>
        </p:grpSpPr>
        <p:sp>
          <p:nvSpPr>
            <p:cNvPr id="15" name="Freeform 164"/>
            <p:cNvSpPr>
              <a:spLocks/>
            </p:cNvSpPr>
            <p:nvPr userDrawn="1"/>
          </p:nvSpPr>
          <p:spPr bwMode="gray">
            <a:xfrm flipH="1">
              <a:off x="5377" y="345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C4A2D2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Freeform 166"/>
            <p:cNvSpPr>
              <a:spLocks/>
            </p:cNvSpPr>
            <p:nvPr userDrawn="1"/>
          </p:nvSpPr>
          <p:spPr bwMode="gray">
            <a:xfrm flipH="1">
              <a:off x="5378" y="107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Freeform 167"/>
            <p:cNvSpPr>
              <a:spLocks/>
            </p:cNvSpPr>
            <p:nvPr userDrawn="1"/>
          </p:nvSpPr>
          <p:spPr bwMode="gray">
            <a:xfrm flipH="1">
              <a:off x="5134" y="349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Freeform 168"/>
            <p:cNvSpPr>
              <a:spLocks/>
            </p:cNvSpPr>
            <p:nvPr userDrawn="1"/>
          </p:nvSpPr>
          <p:spPr bwMode="gray">
            <a:xfrm flipH="1">
              <a:off x="4897" y="118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9" name="Freeform 170"/>
          <p:cNvSpPr>
            <a:spLocks/>
          </p:cNvSpPr>
          <p:nvPr>
            <p:custDataLst>
              <p:tags r:id="rId20"/>
            </p:custDataLst>
          </p:nvPr>
        </p:nvSpPr>
        <p:spPr bwMode="gray">
          <a:xfrm>
            <a:off x="515982" y="116839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A1D1F1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20" name="Freeform 171"/>
          <p:cNvSpPr>
            <a:spLocks/>
          </p:cNvSpPr>
          <p:nvPr>
            <p:custDataLst>
              <p:tags r:id="rId21"/>
            </p:custDataLst>
          </p:nvPr>
        </p:nvSpPr>
        <p:spPr bwMode="gray">
          <a:xfrm>
            <a:off x="139700" y="432928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9BBD9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618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83" r:id="rId8"/>
    <p:sldLayoutId id="2147483682" r:id="rId9"/>
    <p:sldLayoutId id="2147483695" r:id="rId10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200" b="1" kern="1200" spc="-150" dirty="0">
          <a:solidFill>
            <a:srgbClr val="4F784C"/>
          </a:solidFill>
          <a:latin typeface="+mj-ea"/>
          <a:ea typeface="+mj-ea"/>
          <a:cs typeface="+mj-cs"/>
        </a:defRPr>
      </a:lvl1pPr>
    </p:titleStyle>
    <p:bodyStyle>
      <a:lvl1pPr marL="342900" marR="0" indent="-342900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>
          <a:srgbClr val="C4A2D2"/>
        </a:buClr>
        <a:buSzTx/>
        <a:buFont typeface="Wingdings" pitchFamily="2" charset="2"/>
        <a:buChar char="v"/>
        <a:tabLst/>
        <a:defRPr sz="23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39750" marR="0" indent="-182563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>
          <a:srgbClr val="9BBD98"/>
        </a:buClr>
        <a:buSzTx/>
        <a:buFont typeface="Wingdings" pitchFamily="2" charset="2"/>
        <a:buChar char="§"/>
        <a:tabLst/>
        <a:defRPr sz="24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714375" marR="0" indent="-174625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>
          <a:srgbClr val="4F784C"/>
        </a:buClr>
        <a:buSzTx/>
        <a:buFontTx/>
        <a:buChar char="•"/>
        <a:tabLst/>
        <a:defRPr sz="20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896938" marR="0" indent="-182563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tabLst/>
        <a:defRPr sz="18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166813" marR="0" indent="-182563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tabLst>
          <a:tab pos="1166813" algn="l"/>
        </a:tabLst>
        <a:defRPr sz="16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810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03 </a:t>
            </a:r>
            <a:r>
              <a:rPr lang="ko-KR" altLang="en-US" dirty="0" smtClean="0"/>
              <a:t>개념적 설계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설계 </a:t>
            </a:r>
            <a:r>
              <a:rPr lang="en-US" altLang="ko-KR" dirty="0"/>
              <a:t>2</a:t>
            </a:r>
            <a:r>
              <a:rPr lang="en-US" altLang="ko-KR" dirty="0" smtClean="0"/>
              <a:t> </a:t>
            </a:r>
            <a:r>
              <a:rPr lang="ko-KR" altLang="en-US" dirty="0"/>
              <a:t>단계 </a:t>
            </a:r>
            <a:r>
              <a:rPr lang="en-US" altLang="ko-KR" dirty="0"/>
              <a:t>: </a:t>
            </a:r>
            <a:r>
              <a:rPr lang="ko-KR" altLang="en-US" dirty="0" smtClean="0"/>
              <a:t>개념적 </a:t>
            </a:r>
            <a:r>
              <a:rPr lang="ko-KR" altLang="en-US" dirty="0"/>
              <a:t>설계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목적</a:t>
            </a:r>
            <a:endParaRPr lang="en-US" altLang="ko-KR" dirty="0"/>
          </a:p>
          <a:p>
            <a:pPr lvl="2">
              <a:lnSpc>
                <a:spcPct val="150000"/>
              </a:lnSpc>
            </a:pPr>
            <a:r>
              <a:rPr lang="en-US" altLang="ko-KR" dirty="0"/>
              <a:t>DBMS</a:t>
            </a:r>
            <a:r>
              <a:rPr lang="ko-KR" altLang="en-US" dirty="0"/>
              <a:t>에 독립적인 개념적 </a:t>
            </a:r>
            <a:r>
              <a:rPr lang="ko-KR" altLang="en-US" dirty="0" smtClean="0"/>
              <a:t>스키</a:t>
            </a:r>
            <a:r>
              <a:rPr lang="ko-KR" altLang="en-US" dirty="0"/>
              <a:t>마</a:t>
            </a:r>
            <a:r>
              <a:rPr lang="ko-KR" altLang="en-US" dirty="0" smtClean="0"/>
              <a:t> </a:t>
            </a:r>
            <a:r>
              <a:rPr lang="ko-KR" altLang="en-US" dirty="0"/>
              <a:t>설계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요구 사항 분석 결과물을 개념적 데이터 모델을 이용해 개념적 구조로 표현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>
                <a:solidFill>
                  <a:srgbClr val="0070C0"/>
                </a:solidFill>
                <a:sym typeface="Wingdings"/>
              </a:rPr>
              <a:t></a:t>
            </a:r>
            <a:r>
              <a:rPr lang="ko-KR" altLang="en-US" dirty="0" smtClean="0">
                <a:sym typeface="Wingdings"/>
              </a:rPr>
              <a:t> </a:t>
            </a:r>
            <a:r>
              <a:rPr lang="ko-KR" altLang="en-US" dirty="0" smtClean="0"/>
              <a:t>개념적 모델링</a:t>
            </a:r>
            <a:endParaRPr lang="en-US" altLang="ko-KR" dirty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일반적으로 </a:t>
            </a:r>
            <a:r>
              <a:rPr lang="en-US" altLang="ko-KR" dirty="0" smtClean="0"/>
              <a:t>E-R </a:t>
            </a:r>
            <a:r>
              <a:rPr lang="ko-KR" altLang="en-US" dirty="0" smtClean="0"/>
              <a:t>모델을 많이 이용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결과물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개념적 스키마</a:t>
            </a:r>
            <a:r>
              <a:rPr lang="en-US" altLang="ko-KR" dirty="0"/>
              <a:t> </a:t>
            </a:r>
            <a:r>
              <a:rPr lang="en-US" altLang="ko-KR" dirty="0" smtClean="0"/>
              <a:t>: E-R </a:t>
            </a:r>
            <a:r>
              <a:rPr lang="ko-KR" altLang="en-US" dirty="0" smtClean="0"/>
              <a:t>다이어그램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주요 작업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요구 사항 분석 결과를 기반으로 중요한 개체를 추출하고 개체 간의 관계를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결정하여 </a:t>
            </a:r>
            <a:r>
              <a:rPr lang="en-US" altLang="ko-KR" dirty="0" smtClean="0"/>
              <a:t>E-R </a:t>
            </a:r>
            <a:r>
              <a:rPr lang="ko-KR" altLang="en-US" dirty="0" smtClean="0"/>
              <a:t>다이어그램으로 표현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3503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설계 </a:t>
            </a:r>
            <a:r>
              <a:rPr lang="en-US" altLang="ko-KR" dirty="0"/>
              <a:t>2 </a:t>
            </a:r>
            <a:r>
              <a:rPr lang="ko-KR" altLang="en-US" dirty="0"/>
              <a:t>단계 </a:t>
            </a:r>
            <a:r>
              <a:rPr lang="en-US" altLang="ko-KR" dirty="0"/>
              <a:t>: </a:t>
            </a:r>
            <a:r>
              <a:rPr lang="ko-KR" altLang="en-US" dirty="0"/>
              <a:t>개념적 설계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작업 과정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en-US" altLang="ko-KR" dirty="0" smtClean="0">
                <a:solidFill>
                  <a:srgbClr val="FF33CC"/>
                </a:solidFill>
              </a:rPr>
              <a:t>STEP 1) </a:t>
            </a:r>
            <a:r>
              <a:rPr lang="ko-KR" altLang="en-US" dirty="0" smtClean="0"/>
              <a:t>개체 추출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각 개체의 주요 속성과 키 속성 선별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en-US" altLang="ko-KR" dirty="0" smtClean="0">
                <a:solidFill>
                  <a:srgbClr val="FF33CC"/>
                </a:solidFill>
              </a:rPr>
              <a:t>STEP 2)</a:t>
            </a:r>
            <a:r>
              <a:rPr lang="en-US" altLang="ko-KR" dirty="0" smtClean="0">
                <a:solidFill>
                  <a:srgbClr val="FF00FF"/>
                </a:solidFill>
              </a:rPr>
              <a:t> </a:t>
            </a:r>
            <a:r>
              <a:rPr lang="ko-KR" altLang="en-US" dirty="0" smtClean="0"/>
              <a:t>개체</a:t>
            </a:r>
            <a:r>
              <a:rPr lang="en-US" altLang="ko-KR" dirty="0" smtClean="0"/>
              <a:t> </a:t>
            </a:r>
            <a:r>
              <a:rPr lang="ko-KR" altLang="en-US" dirty="0" smtClean="0"/>
              <a:t>간의 관계 결정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en-US" altLang="ko-KR" dirty="0" smtClean="0">
                <a:solidFill>
                  <a:srgbClr val="FF00FF"/>
                </a:solidFill>
              </a:rPr>
              <a:t>STEP 3)</a:t>
            </a:r>
            <a:r>
              <a:rPr lang="en-US" altLang="ko-KR" dirty="0" smtClean="0"/>
              <a:t> E-R </a:t>
            </a:r>
            <a:r>
              <a:rPr lang="ko-KR" altLang="en-US" dirty="0" smtClean="0"/>
              <a:t>다이어그램으로 표현</a:t>
            </a:r>
            <a:endParaRPr lang="en-US" altLang="ko-KR" dirty="0" smtClean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444" y="4284095"/>
            <a:ext cx="7951923" cy="162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81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1) </a:t>
            </a:r>
            <a:r>
              <a:rPr lang="ko-KR" altLang="en-US" dirty="0" smtClean="0"/>
              <a:t>개체와 속성 추출</a:t>
            </a:r>
            <a:endParaRPr lang="ko-KR" altLang="en-US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개체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저장할만한 가치가 있는 중요 데이터를 가진 사람이나 사물 등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예</a:t>
            </a:r>
            <a:r>
              <a:rPr lang="en-US" altLang="ko-KR" dirty="0" smtClean="0"/>
              <a:t>) </a:t>
            </a:r>
            <a:r>
              <a:rPr lang="ko-KR" altLang="en-US" dirty="0" smtClean="0"/>
              <a:t>병원 데이터베이스 개발에 필요한 개체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병원 운영에 필요한 사람 </a:t>
            </a:r>
            <a:r>
              <a:rPr lang="en-US" altLang="ko-KR" dirty="0" smtClean="0"/>
              <a:t>: </a:t>
            </a:r>
            <a:r>
              <a:rPr lang="ko-KR" altLang="en-US" dirty="0" smtClean="0"/>
              <a:t>환자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의사</a:t>
            </a:r>
            <a:r>
              <a:rPr lang="en-US" altLang="ko-KR" dirty="0" smtClean="0"/>
              <a:t>, </a:t>
            </a:r>
            <a:r>
              <a:rPr lang="ko-KR" altLang="en-US" dirty="0" smtClean="0"/>
              <a:t>간호사 등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병원 운영에 필요한 사물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병실</a:t>
            </a:r>
            <a:r>
              <a:rPr lang="en-US" altLang="ko-KR" dirty="0" smtClean="0"/>
              <a:t>, </a:t>
            </a:r>
            <a:r>
              <a:rPr lang="ko-KR" altLang="en-US" dirty="0" smtClean="0"/>
              <a:t>수술실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의료 장비 등</a:t>
            </a:r>
            <a:r>
              <a:rPr lang="en-US" altLang="ko-KR" dirty="0" smtClean="0"/>
              <a:t> 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개체 추출 방법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요구 사항 문장에서 업무와 관련이 깊은 의미 있는 </a:t>
            </a:r>
            <a:r>
              <a:rPr lang="ko-KR" altLang="en-US" b="1" dirty="0" smtClean="0">
                <a:solidFill>
                  <a:srgbClr val="FF0000"/>
                </a:solidFill>
              </a:rPr>
              <a:t>명사</a:t>
            </a:r>
            <a:r>
              <a:rPr lang="ko-KR" altLang="en-US" dirty="0" smtClean="0"/>
              <a:t>를 찾아라</a:t>
            </a:r>
            <a:r>
              <a:rPr lang="en-US" altLang="ko-KR" dirty="0" smtClean="0"/>
              <a:t>!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업무와 관련이 적은 일반적이고 광범위한 의미의 명사는 제외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의미가 같은 명사가 여러 개일 경우는 대표 명사 하나만 선택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찾아낸 명사를 개체와 속성으로 분류하라</a:t>
            </a:r>
            <a:r>
              <a:rPr lang="en-US" altLang="ko-KR" dirty="0" smtClean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1001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1) </a:t>
            </a:r>
            <a:r>
              <a:rPr lang="ko-KR" altLang="en-US" dirty="0" smtClean="0"/>
              <a:t>개체와 속성 추출 예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개체와 속성을 추출하는 과정</a:t>
            </a:r>
          </a:p>
        </p:txBody>
      </p:sp>
      <p:pic>
        <p:nvPicPr>
          <p:cNvPr id="11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79" y="2168860"/>
            <a:ext cx="8856416" cy="2152894"/>
          </a:xfrm>
          <a:prstGeom prst="rect">
            <a:avLst/>
          </a:prstGeom>
        </p:spPr>
      </p:pic>
      <p:sp>
        <p:nvSpPr>
          <p:cNvPr id="12" name="모서리가 둥근 사각형 설명선 11"/>
          <p:cNvSpPr/>
          <p:nvPr/>
        </p:nvSpPr>
        <p:spPr>
          <a:xfrm>
            <a:off x="296525" y="4689140"/>
            <a:ext cx="8640961" cy="1800200"/>
          </a:xfrm>
          <a:prstGeom prst="wedgeRoundRectCallout">
            <a:avLst>
              <a:gd name="adj1" fmla="val -24931"/>
              <a:gd name="adj2" fmla="val -67435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- “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한빛</a:t>
            </a:r>
            <a:r>
              <a:rPr lang="ko-KR" altLang="en-US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마트</a:t>
            </a:r>
            <a:r>
              <a:rPr lang="en-US" altLang="ko-KR" sz="1600" dirty="0" smtClean="0">
                <a:solidFill>
                  <a:schemeClr val="tx1"/>
                </a:solidFill>
              </a:rPr>
              <a:t>”</a:t>
            </a:r>
            <a:r>
              <a:rPr lang="ko-KR" altLang="en-US" sz="1600" dirty="0" smtClean="0">
                <a:solidFill>
                  <a:schemeClr val="tx1"/>
                </a:solidFill>
              </a:rPr>
              <a:t>는 일반적이고 광범위한 의미의 명사이므로 제외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- “</a:t>
            </a:r>
            <a:r>
              <a:rPr lang="ko-KR" altLang="en-US" sz="1600" dirty="0" smtClean="0">
                <a:solidFill>
                  <a:schemeClr val="tx1"/>
                </a:solidFill>
              </a:rPr>
              <a:t>회원아이디</a:t>
            </a:r>
            <a:r>
              <a:rPr lang="en-US" altLang="ko-KR" sz="1600" dirty="0" smtClean="0">
                <a:solidFill>
                  <a:schemeClr val="tx1"/>
                </a:solidFill>
              </a:rPr>
              <a:t>”, “</a:t>
            </a:r>
            <a:r>
              <a:rPr lang="ko-KR" altLang="en-US" sz="1600" dirty="0" smtClean="0">
                <a:solidFill>
                  <a:schemeClr val="tx1"/>
                </a:solidFill>
              </a:rPr>
              <a:t>비밀번호</a:t>
            </a:r>
            <a:r>
              <a:rPr lang="en-US" altLang="ko-KR" sz="1600" dirty="0" smtClean="0">
                <a:solidFill>
                  <a:schemeClr val="tx1"/>
                </a:solidFill>
              </a:rPr>
              <a:t>”, “</a:t>
            </a:r>
            <a:r>
              <a:rPr lang="ko-KR" altLang="en-US" sz="1600" dirty="0" smtClean="0">
                <a:solidFill>
                  <a:schemeClr val="tx1"/>
                </a:solidFill>
              </a:rPr>
              <a:t>이름</a:t>
            </a:r>
            <a:r>
              <a:rPr lang="en-US" altLang="ko-KR" sz="1600" dirty="0" smtClean="0">
                <a:solidFill>
                  <a:schemeClr val="tx1"/>
                </a:solidFill>
              </a:rPr>
              <a:t>”, “</a:t>
            </a:r>
            <a:r>
              <a:rPr lang="ko-KR" altLang="en-US" sz="1600" dirty="0" smtClean="0">
                <a:solidFill>
                  <a:schemeClr val="tx1"/>
                </a:solidFill>
              </a:rPr>
              <a:t>나이</a:t>
            </a:r>
            <a:r>
              <a:rPr lang="en-US" altLang="ko-KR" sz="1600" dirty="0" smtClean="0">
                <a:solidFill>
                  <a:schemeClr val="tx1"/>
                </a:solidFill>
              </a:rPr>
              <a:t>”, “</a:t>
            </a:r>
            <a:r>
              <a:rPr lang="ko-KR" altLang="en-US" sz="1600" dirty="0" smtClean="0">
                <a:solidFill>
                  <a:schemeClr val="tx1"/>
                </a:solidFill>
              </a:rPr>
              <a:t>직업</a:t>
            </a:r>
            <a:r>
              <a:rPr lang="en-US" altLang="ko-KR" sz="1600" dirty="0" smtClean="0">
                <a:solidFill>
                  <a:schemeClr val="tx1"/>
                </a:solidFill>
              </a:rPr>
              <a:t>”, “</a:t>
            </a:r>
            <a:r>
              <a:rPr lang="ko-KR" altLang="en-US" sz="1600" dirty="0" smtClean="0">
                <a:solidFill>
                  <a:schemeClr val="tx1"/>
                </a:solidFill>
              </a:rPr>
              <a:t>등급</a:t>
            </a:r>
            <a:r>
              <a:rPr lang="en-US" altLang="ko-KR" sz="1600" dirty="0" smtClean="0">
                <a:solidFill>
                  <a:schemeClr val="tx1"/>
                </a:solidFill>
              </a:rPr>
              <a:t>”, “</a:t>
            </a:r>
            <a:r>
              <a:rPr lang="ko-KR" altLang="en-US" sz="1600" dirty="0" smtClean="0">
                <a:solidFill>
                  <a:schemeClr val="tx1"/>
                </a:solidFill>
              </a:rPr>
              <a:t>적립금</a:t>
            </a:r>
            <a:r>
              <a:rPr lang="en-US" altLang="ko-KR" sz="1600" dirty="0" smtClean="0">
                <a:solidFill>
                  <a:schemeClr val="tx1"/>
                </a:solidFill>
              </a:rPr>
              <a:t>”</a:t>
            </a:r>
            <a:r>
              <a:rPr lang="ko-KR" altLang="en-US" sz="1600" dirty="0" smtClean="0">
                <a:solidFill>
                  <a:schemeClr val="tx1"/>
                </a:solidFill>
              </a:rPr>
              <a:t>은 회원의 속성으로 분류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- “</a:t>
            </a:r>
            <a:r>
              <a:rPr lang="ko-KR" altLang="en-US" sz="1600" dirty="0" smtClean="0">
                <a:solidFill>
                  <a:schemeClr val="tx1"/>
                </a:solidFill>
              </a:rPr>
              <a:t>회원아이디</a:t>
            </a:r>
            <a:r>
              <a:rPr lang="en-US" altLang="ko-KR" sz="1600" dirty="0" smtClean="0">
                <a:solidFill>
                  <a:schemeClr val="tx1"/>
                </a:solidFill>
              </a:rPr>
              <a:t>”</a:t>
            </a:r>
            <a:r>
              <a:rPr lang="ko-KR" altLang="en-US" sz="1600" dirty="0" smtClean="0">
                <a:solidFill>
                  <a:schemeClr val="tx1"/>
                </a:solidFill>
              </a:rPr>
              <a:t>는 키 속성으로 분류</a:t>
            </a:r>
            <a:endParaRPr lang="en-US" altLang="ko-KR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74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07" y="2201963"/>
            <a:ext cx="8760783" cy="2127137"/>
          </a:xfrm>
          <a:prstGeom prst="rect">
            <a:avLst/>
          </a:prstGeom>
        </p:spPr>
      </p:pic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964612" cy="5543705"/>
          </a:xfrm>
        </p:spPr>
        <p:txBody>
          <a:bodyPr>
            <a:normAutofit lnSpcReduction="10000"/>
          </a:bodyPr>
          <a:lstStyle/>
          <a:p>
            <a:r>
              <a:rPr lang="ko-KR" altLang="en-US" dirty="0"/>
              <a:t>개념적 설계 </a:t>
            </a:r>
            <a:r>
              <a:rPr lang="en-US" altLang="ko-KR" dirty="0"/>
              <a:t>– (STEP 1) </a:t>
            </a:r>
            <a:r>
              <a:rPr lang="ko-KR" altLang="en-US" dirty="0"/>
              <a:t>개체와 속성 추출 예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en-US" altLang="ko-KR" dirty="0"/>
              <a:t>8</a:t>
            </a:r>
            <a:r>
              <a:rPr lang="ko-KR" altLang="en-US" dirty="0"/>
              <a:t>페이지 </a:t>
            </a:r>
            <a:r>
              <a:rPr lang="en-US" altLang="ko-KR" dirty="0"/>
              <a:t>[</a:t>
            </a:r>
            <a:r>
              <a:rPr lang="ko-KR" altLang="en-US" dirty="0"/>
              <a:t>그림 </a:t>
            </a:r>
            <a:r>
              <a:rPr lang="en-US" altLang="ko-KR" dirty="0"/>
              <a:t>8-4]</a:t>
            </a:r>
            <a:r>
              <a:rPr lang="ko-KR" altLang="en-US" dirty="0"/>
              <a:t>의 요구 사항 명세서에서 </a:t>
            </a:r>
            <a:r>
              <a:rPr lang="ko-KR" altLang="en-US" dirty="0" smtClean="0"/>
              <a:t>개체와 속성을 </a:t>
            </a:r>
            <a:r>
              <a:rPr lang="ko-KR" altLang="en-US" dirty="0"/>
              <a:t>추출하는 </a:t>
            </a:r>
            <a:r>
              <a:rPr lang="ko-KR" altLang="en-US" dirty="0" smtClean="0"/>
              <a:t>과정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/>
          </a:p>
          <a:p>
            <a:pPr marL="357187" lvl="1" indent="0">
              <a:lnSpc>
                <a:spcPct val="160000"/>
              </a:lnSpc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[</a:t>
            </a:r>
            <a:r>
              <a:rPr lang="ko-KR" altLang="en-US" b="1" dirty="0" smtClean="0">
                <a:solidFill>
                  <a:srgbClr val="0070C0"/>
                </a:solidFill>
              </a:rPr>
              <a:t>추출 결과</a:t>
            </a:r>
            <a:r>
              <a:rPr lang="en-US" altLang="ko-KR" b="1" dirty="0" smtClean="0">
                <a:solidFill>
                  <a:srgbClr val="0070C0"/>
                </a:solidFill>
              </a:rPr>
              <a:t>]</a:t>
            </a:r>
          </a:p>
          <a:p>
            <a:pPr lvl="2">
              <a:lnSpc>
                <a:spcPct val="160000"/>
              </a:lnSpc>
            </a:pPr>
            <a:r>
              <a:rPr lang="ko-KR" altLang="en-US" dirty="0"/>
              <a:t>개체 </a:t>
            </a:r>
            <a:r>
              <a:rPr lang="en-US" altLang="ko-KR" dirty="0"/>
              <a:t>: </a:t>
            </a:r>
            <a:r>
              <a:rPr lang="ko-KR" altLang="en-US" dirty="0"/>
              <a:t>회원</a:t>
            </a:r>
            <a:endParaRPr lang="en-US" altLang="ko-KR" dirty="0"/>
          </a:p>
          <a:p>
            <a:pPr lvl="2">
              <a:lnSpc>
                <a:spcPct val="160000"/>
              </a:lnSpc>
            </a:pPr>
            <a:r>
              <a:rPr lang="en-US" altLang="ko-KR" dirty="0" smtClean="0"/>
              <a:t>“</a:t>
            </a:r>
            <a:r>
              <a:rPr lang="ko-KR" altLang="en-US" dirty="0" smtClean="0"/>
              <a:t>회원</a:t>
            </a:r>
            <a:r>
              <a:rPr lang="en-US" altLang="ko-KR" dirty="0" smtClean="0"/>
              <a:t>” </a:t>
            </a:r>
            <a:r>
              <a:rPr lang="ko-KR" altLang="en-US" dirty="0" smtClean="0"/>
              <a:t>개체의 속성 </a:t>
            </a:r>
            <a:r>
              <a:rPr lang="en-US" altLang="ko-KR" dirty="0"/>
              <a:t>: </a:t>
            </a:r>
            <a:r>
              <a:rPr lang="ko-KR" altLang="en-US" dirty="0"/>
              <a:t>회원아이디</a:t>
            </a:r>
            <a:r>
              <a:rPr lang="en-US" altLang="ko-KR" dirty="0"/>
              <a:t>, </a:t>
            </a:r>
            <a:r>
              <a:rPr lang="ko-KR" altLang="en-US" dirty="0"/>
              <a:t>비밀번호</a:t>
            </a:r>
            <a:r>
              <a:rPr lang="en-US" altLang="ko-KR" dirty="0"/>
              <a:t>, </a:t>
            </a:r>
            <a:r>
              <a:rPr lang="ko-KR" altLang="en-US" dirty="0"/>
              <a:t>이름</a:t>
            </a:r>
            <a:r>
              <a:rPr lang="en-US" altLang="ko-KR" dirty="0"/>
              <a:t>, </a:t>
            </a:r>
            <a:r>
              <a:rPr lang="ko-KR" altLang="en-US" dirty="0"/>
              <a:t>나이</a:t>
            </a:r>
            <a:r>
              <a:rPr lang="en-US" altLang="ko-KR" dirty="0"/>
              <a:t>, </a:t>
            </a:r>
            <a:r>
              <a:rPr lang="ko-KR" altLang="en-US" dirty="0"/>
              <a:t>직업</a:t>
            </a:r>
            <a:r>
              <a:rPr lang="en-US" altLang="ko-KR" dirty="0"/>
              <a:t>, </a:t>
            </a:r>
            <a:r>
              <a:rPr lang="ko-KR" altLang="en-US" dirty="0"/>
              <a:t>등급</a:t>
            </a:r>
            <a:r>
              <a:rPr lang="en-US" altLang="ko-KR" dirty="0"/>
              <a:t>, </a:t>
            </a:r>
            <a:r>
              <a:rPr lang="ko-KR" altLang="en-US" dirty="0"/>
              <a:t>적립금</a:t>
            </a:r>
            <a:endParaRPr lang="en-US" altLang="ko-KR" dirty="0"/>
          </a:p>
          <a:p>
            <a:pPr lvl="2">
              <a:lnSpc>
                <a:spcPct val="160000"/>
              </a:lnSpc>
            </a:pPr>
            <a:r>
              <a:rPr lang="en-US" altLang="ko-KR" dirty="0" smtClean="0"/>
              <a:t>“</a:t>
            </a:r>
            <a:r>
              <a:rPr lang="ko-KR" altLang="en-US" dirty="0" smtClean="0"/>
              <a:t>회원</a:t>
            </a:r>
            <a:r>
              <a:rPr lang="en-US" altLang="ko-KR" dirty="0" smtClean="0"/>
              <a:t>” </a:t>
            </a:r>
            <a:r>
              <a:rPr lang="ko-KR" altLang="en-US" dirty="0" smtClean="0"/>
              <a:t>개체의 키 </a:t>
            </a:r>
            <a:r>
              <a:rPr lang="ko-KR" altLang="en-US" dirty="0"/>
              <a:t>속성 </a:t>
            </a:r>
            <a:r>
              <a:rPr lang="en-US" altLang="ko-KR" dirty="0"/>
              <a:t>: </a:t>
            </a:r>
            <a:r>
              <a:rPr lang="ko-KR" altLang="en-US" dirty="0"/>
              <a:t>회원아이디</a:t>
            </a:r>
            <a:r>
              <a:rPr lang="en-US" altLang="ko-K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7913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04" y="2213865"/>
            <a:ext cx="8707171" cy="1440160"/>
          </a:xfrm>
          <a:prstGeom prst="rect">
            <a:avLst/>
          </a:prstGeo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1) </a:t>
            </a:r>
            <a:r>
              <a:rPr lang="ko-KR" altLang="en-US" dirty="0" smtClean="0"/>
              <a:t>개체와 속성 추출 예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개체와 속성을 추출하는 과정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sz="1100" dirty="0" smtClean="0"/>
          </a:p>
          <a:p>
            <a:pPr marL="357187" lvl="1" indent="0">
              <a:lnSpc>
                <a:spcPct val="160000"/>
              </a:lnSpc>
              <a:buFont typeface="Wingdings" pitchFamily="2" charset="2"/>
              <a:buNone/>
            </a:pPr>
            <a:r>
              <a:rPr lang="en-US" altLang="ko-KR" b="1" dirty="0" smtClean="0">
                <a:solidFill>
                  <a:srgbClr val="0070C0"/>
                </a:solidFill>
              </a:rPr>
              <a:t>[</a:t>
            </a:r>
            <a:r>
              <a:rPr lang="ko-KR" altLang="en-US" b="1" dirty="0" smtClean="0">
                <a:solidFill>
                  <a:srgbClr val="0070C0"/>
                </a:solidFill>
              </a:rPr>
              <a:t>추출 결과</a:t>
            </a:r>
            <a:r>
              <a:rPr lang="en-US" altLang="ko-KR" b="1" dirty="0" smtClean="0">
                <a:solidFill>
                  <a:srgbClr val="0070C0"/>
                </a:solidFill>
              </a:rPr>
              <a:t>]</a:t>
            </a:r>
          </a:p>
          <a:p>
            <a:pPr lvl="2">
              <a:lnSpc>
                <a:spcPct val="160000"/>
              </a:lnSpc>
            </a:pPr>
            <a:r>
              <a:rPr lang="ko-KR" altLang="en-US" dirty="0" smtClean="0"/>
              <a:t>개체 </a:t>
            </a:r>
            <a:r>
              <a:rPr lang="en-US" altLang="ko-KR" dirty="0" smtClean="0"/>
              <a:t>: </a:t>
            </a:r>
            <a:r>
              <a:rPr lang="ko-KR" altLang="en-US" dirty="0" smtClean="0"/>
              <a:t>회원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상품</a:t>
            </a:r>
            <a:endParaRPr lang="en-US" altLang="ko-KR" dirty="0" smtClean="0"/>
          </a:p>
          <a:p>
            <a:pPr lvl="2">
              <a:lnSpc>
                <a:spcPct val="160000"/>
              </a:lnSpc>
            </a:pPr>
            <a:r>
              <a:rPr lang="ko-KR" altLang="en-US" dirty="0" smtClean="0"/>
              <a:t>속성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주문번호</a:t>
            </a:r>
            <a:r>
              <a:rPr lang="en-US" altLang="ko-KR" dirty="0" smtClean="0"/>
              <a:t>, </a:t>
            </a:r>
            <a:r>
              <a:rPr lang="ko-KR" altLang="en-US" dirty="0" smtClean="0"/>
              <a:t>주문수량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배송지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주문일자</a:t>
            </a:r>
            <a:endParaRPr lang="en-US" altLang="ko-KR" dirty="0" smtClean="0"/>
          </a:p>
          <a:p>
            <a:pPr lvl="3">
              <a:lnSpc>
                <a:spcPct val="160000"/>
              </a:lnSpc>
            </a:pPr>
            <a:r>
              <a:rPr lang="ko-KR" altLang="en-US" dirty="0" smtClean="0"/>
              <a:t>회원이 상품을 주문을 해야 생기는 중요한 정보이기 때문에 회원이나 상품 개체의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속성으로 보기는 어렵고 이후 추출할 특정 관계의 속성일 가능성이 높음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28316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50" y="1943835"/>
            <a:ext cx="7685475" cy="4815535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1) </a:t>
            </a:r>
            <a:r>
              <a:rPr lang="ko-KR" altLang="en-US" dirty="0" smtClean="0"/>
              <a:t>개체와 속성 추출 예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개체와 속성을 추출하는 과정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val="93277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62" y="2123855"/>
            <a:ext cx="7948263" cy="3684472"/>
          </a:xfr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1) </a:t>
            </a:r>
            <a:r>
              <a:rPr lang="ko-KR" altLang="en-US" dirty="0" smtClean="0"/>
              <a:t>개체와 속성 추출 예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개체와 속성을 추출한 결과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val="23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40" y="1853825"/>
            <a:ext cx="8246315" cy="2598153"/>
          </a:xfr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725" y="4419110"/>
            <a:ext cx="4477317" cy="2346787"/>
          </a:xfrm>
          <a:prstGeom prst="rect">
            <a:avLst/>
          </a:prstGeo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1) </a:t>
            </a:r>
            <a:r>
              <a:rPr lang="ko-KR" altLang="en-US" dirty="0" smtClean="0"/>
              <a:t>개체와 속성 추출 예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개체와 속성을 추출한 결과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val="34210329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715" y="1763815"/>
            <a:ext cx="4950550" cy="2550284"/>
          </a:xfr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690" y="4185329"/>
            <a:ext cx="5310590" cy="2619046"/>
          </a:xfrm>
          <a:prstGeom prst="rect">
            <a:avLst/>
          </a:prstGeo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1) </a:t>
            </a:r>
            <a:r>
              <a:rPr lang="ko-KR" altLang="en-US" dirty="0" smtClean="0"/>
              <a:t>개체와 속성 추출 예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개체와 속성을 추출한 결과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val="122806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689726" y="1538790"/>
            <a:ext cx="5635645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8</a:t>
            </a:r>
            <a:r>
              <a:rPr lang="ko-KR" altLang="en-US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장</a:t>
            </a:r>
            <a:r>
              <a:rPr lang="en-US" altLang="ko-KR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. </a:t>
            </a:r>
            <a:r>
              <a:rPr lang="ko-KR" altLang="en-US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데이터베이스 설계</a:t>
            </a:r>
            <a:endParaRPr lang="en-US" altLang="ko-KR" sz="40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algn="ctr"/>
            <a:endParaRPr lang="en-US" altLang="ko-KR" sz="4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algn="ctr"/>
            <a:endParaRPr lang="en-US" altLang="ko-KR" sz="40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538163" lvl="0" indent="-269875" fontAlgn="base">
              <a:spcBef>
                <a:spcPct val="20000"/>
              </a:spcBef>
              <a:spcAft>
                <a:spcPct val="0"/>
              </a:spcAft>
              <a:buClr>
                <a:srgbClr val="9BBB59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ko-KR" alt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데이터베이스 설계 단계</a:t>
            </a:r>
          </a:p>
          <a:p>
            <a:pPr marL="538163" lvl="0" indent="-269875" fontAlgn="base">
              <a:spcBef>
                <a:spcPct val="20000"/>
              </a:spcBef>
              <a:spcAft>
                <a:spcPct val="0"/>
              </a:spcAft>
              <a:buClr>
                <a:srgbClr val="9BBB59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ko-KR" alt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요구 사항 분석</a:t>
            </a:r>
          </a:p>
          <a:p>
            <a:pPr marL="538163" lvl="0" indent="-269875" fontAlgn="base">
              <a:spcBef>
                <a:spcPct val="20000"/>
              </a:spcBef>
              <a:spcAft>
                <a:spcPct val="0"/>
              </a:spcAft>
              <a:buClr>
                <a:srgbClr val="9BBB59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ko-KR" alt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개념적 설계</a:t>
            </a:r>
          </a:p>
          <a:p>
            <a:pPr marL="538163" lvl="0" indent="-269875" fontAlgn="base">
              <a:spcBef>
                <a:spcPct val="20000"/>
              </a:spcBef>
              <a:spcAft>
                <a:spcPct val="0"/>
              </a:spcAft>
              <a:buClr>
                <a:srgbClr val="9BBB59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ko-KR" alt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논리적 설계</a:t>
            </a:r>
          </a:p>
          <a:p>
            <a:pPr marL="538163" lvl="0" indent="-269875" fontAlgn="base">
              <a:spcBef>
                <a:spcPct val="20000"/>
              </a:spcBef>
              <a:spcAft>
                <a:spcPct val="0"/>
              </a:spcAft>
              <a:buClr>
                <a:srgbClr val="9BBB59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ko-KR" alt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물리적 설계와 구현</a:t>
            </a:r>
            <a:endParaRPr lang="ko-KR" altLang="en-US" sz="4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54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</a:t>
            </a:r>
            <a:r>
              <a:rPr lang="en-US" altLang="ko-KR" dirty="0"/>
              <a:t>2</a:t>
            </a:r>
            <a:r>
              <a:rPr lang="en-US" altLang="ko-KR" dirty="0" smtClean="0"/>
              <a:t>) </a:t>
            </a:r>
            <a:r>
              <a:rPr lang="ko-KR" altLang="en-US" dirty="0" smtClean="0"/>
              <a:t>관계 추출</a:t>
            </a:r>
            <a:endParaRPr lang="ko-KR" altLang="en-US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관</a:t>
            </a:r>
            <a:r>
              <a:rPr lang="ko-KR" altLang="en-US" dirty="0"/>
              <a:t>계</a:t>
            </a:r>
            <a:r>
              <a:rPr lang="ko-KR" altLang="en-US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개체 간의 의미 있는 연관성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관계 추출 방법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요구 사항 문장에서 개체 간의 연관성을 의미 있게 표현한 </a:t>
            </a:r>
            <a:r>
              <a:rPr lang="ko-KR" altLang="en-US" b="1" dirty="0" smtClean="0">
                <a:solidFill>
                  <a:srgbClr val="FF0000"/>
                </a:solidFill>
              </a:rPr>
              <a:t>동사</a:t>
            </a:r>
            <a:r>
              <a:rPr lang="ko-KR" altLang="en-US" dirty="0" smtClean="0"/>
              <a:t>를 찾아라</a:t>
            </a:r>
            <a:r>
              <a:rPr lang="en-US" altLang="ko-KR" dirty="0" smtClean="0"/>
              <a:t>!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의미가 같은 동사가 여러 개일 경우는 대표 명사 하나만 선택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찾아낸 관계에 대해 </a:t>
            </a:r>
            <a:r>
              <a:rPr lang="ko-KR" altLang="en-US" dirty="0" err="1" smtClean="0"/>
              <a:t>매핑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카디널리티와</a:t>
            </a:r>
            <a:r>
              <a:rPr lang="ko-KR" altLang="en-US" dirty="0" smtClean="0"/>
              <a:t> 참여 특성을 결정하라</a:t>
            </a:r>
            <a:r>
              <a:rPr lang="en-US" altLang="ko-KR" dirty="0" smtClean="0"/>
              <a:t>!</a:t>
            </a:r>
          </a:p>
          <a:p>
            <a:pPr lvl="3">
              <a:lnSpc>
                <a:spcPct val="150000"/>
              </a:lnSpc>
            </a:pPr>
            <a:r>
              <a:rPr lang="ko-KR" altLang="en-US" dirty="0" err="1" smtClean="0"/>
              <a:t>매핑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카디널리티</a:t>
            </a:r>
            <a:r>
              <a:rPr lang="ko-KR" altLang="en-US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일대일</a:t>
            </a:r>
            <a:r>
              <a:rPr lang="en-US" altLang="ko-KR" dirty="0" smtClean="0"/>
              <a:t>(1:1), </a:t>
            </a:r>
            <a:r>
              <a:rPr lang="ko-KR" altLang="en-US" dirty="0" smtClean="0"/>
              <a:t>일대다</a:t>
            </a:r>
            <a:r>
              <a:rPr lang="en-US" altLang="ko-KR" dirty="0" smtClean="0"/>
              <a:t>(1:n), </a:t>
            </a:r>
            <a:r>
              <a:rPr lang="ko-KR" altLang="en-US" dirty="0" err="1" smtClean="0"/>
              <a:t>다대다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n:m</a:t>
            </a:r>
            <a:r>
              <a:rPr lang="en-US" altLang="ko-KR" dirty="0" smtClean="0"/>
              <a:t>)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참여 특성 </a:t>
            </a:r>
            <a:r>
              <a:rPr lang="en-US" altLang="ko-KR" dirty="0" smtClean="0"/>
              <a:t>: </a:t>
            </a:r>
            <a:r>
              <a:rPr lang="ko-KR" altLang="en-US" dirty="0" smtClean="0"/>
              <a:t>필수적 참여 </a:t>
            </a:r>
            <a:r>
              <a:rPr lang="en-US" altLang="ko-KR" dirty="0" smtClean="0"/>
              <a:t>/ </a:t>
            </a:r>
            <a:r>
              <a:rPr lang="ko-KR" altLang="en-US" dirty="0" smtClean="0"/>
              <a:t>선택적 참여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312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30" y="2123855"/>
            <a:ext cx="8595955" cy="2092007"/>
          </a:xfr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2) </a:t>
            </a:r>
            <a:r>
              <a:rPr lang="ko-KR" altLang="en-US" dirty="0" smtClean="0"/>
              <a:t>관계 추출 예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관계를 추출하는 과정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sz="1100" dirty="0" smtClean="0"/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296525" y="4644135"/>
            <a:ext cx="8640961" cy="1800200"/>
          </a:xfrm>
          <a:prstGeom prst="wedgeRoundRectCallout">
            <a:avLst>
              <a:gd name="adj1" fmla="val -24931"/>
              <a:gd name="adj2" fmla="val -67435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- “</a:t>
            </a:r>
            <a:r>
              <a:rPr lang="ko-KR" altLang="en-US" sz="1600" dirty="0" smtClean="0">
                <a:solidFill>
                  <a:schemeClr val="tx1"/>
                </a:solidFill>
              </a:rPr>
              <a:t>입력해야 한다</a:t>
            </a:r>
            <a:r>
              <a:rPr lang="en-US" altLang="ko-KR" sz="1600" dirty="0" smtClean="0">
                <a:solidFill>
                  <a:schemeClr val="tx1"/>
                </a:solidFill>
              </a:rPr>
              <a:t>”</a:t>
            </a:r>
            <a:r>
              <a:rPr lang="ko-KR" altLang="en-US" sz="1600" dirty="0" smtClean="0">
                <a:solidFill>
                  <a:schemeClr val="tx1"/>
                </a:solidFill>
              </a:rPr>
              <a:t>는 개체와 개체의 관계를 표현하는 동사로 볼 수 없으므로 제외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>
                <a:solidFill>
                  <a:schemeClr val="tx1"/>
                </a:solidFill>
              </a:rPr>
              <a:t>- </a:t>
            </a:r>
            <a:r>
              <a:rPr lang="en-US" altLang="ko-KR" sz="1600" dirty="0" smtClean="0">
                <a:solidFill>
                  <a:schemeClr val="tx1"/>
                </a:solidFill>
              </a:rPr>
              <a:t>“</a:t>
            </a:r>
            <a:r>
              <a:rPr lang="ko-KR" altLang="en-US" sz="1600" dirty="0" smtClean="0">
                <a:solidFill>
                  <a:schemeClr val="tx1"/>
                </a:solidFill>
              </a:rPr>
              <a:t>부여된다</a:t>
            </a:r>
            <a:r>
              <a:rPr lang="en-US" altLang="ko-KR" sz="1600" dirty="0">
                <a:solidFill>
                  <a:schemeClr val="tx1"/>
                </a:solidFill>
              </a:rPr>
              <a:t>”</a:t>
            </a:r>
            <a:r>
              <a:rPr lang="ko-KR" altLang="en-US" sz="1600" dirty="0">
                <a:solidFill>
                  <a:schemeClr val="tx1"/>
                </a:solidFill>
              </a:rPr>
              <a:t>는 개체와 개체의 관계를 표현하는 동사로 볼 수 없으므로 제외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>
              <a:lnSpc>
                <a:spcPct val="200000"/>
              </a:lnSpc>
            </a:pPr>
            <a:r>
              <a:rPr lang="en-US" altLang="ko-KR" sz="1600" dirty="0">
                <a:solidFill>
                  <a:schemeClr val="tx1"/>
                </a:solidFill>
              </a:rPr>
              <a:t>- </a:t>
            </a:r>
            <a:r>
              <a:rPr lang="en-US" altLang="ko-KR" sz="1600" dirty="0" smtClean="0">
                <a:solidFill>
                  <a:schemeClr val="tx1"/>
                </a:solidFill>
              </a:rPr>
              <a:t>“</a:t>
            </a:r>
            <a:r>
              <a:rPr lang="ko-KR" altLang="en-US" sz="1600" dirty="0" smtClean="0">
                <a:solidFill>
                  <a:schemeClr val="tx1"/>
                </a:solidFill>
              </a:rPr>
              <a:t>식별한</a:t>
            </a:r>
            <a:r>
              <a:rPr lang="ko-KR" altLang="en-US" sz="1600" dirty="0">
                <a:solidFill>
                  <a:schemeClr val="tx1"/>
                </a:solidFill>
              </a:rPr>
              <a:t>다</a:t>
            </a:r>
            <a:r>
              <a:rPr lang="en-US" altLang="ko-KR" sz="1600" dirty="0" smtClean="0">
                <a:solidFill>
                  <a:schemeClr val="tx1"/>
                </a:solidFill>
              </a:rPr>
              <a:t>”</a:t>
            </a:r>
            <a:r>
              <a:rPr lang="ko-KR" altLang="en-US" sz="1600" dirty="0">
                <a:solidFill>
                  <a:schemeClr val="tx1"/>
                </a:solidFill>
              </a:rPr>
              <a:t>는 개체와 개체의 관계를 표현하는 동사로 볼 수 없으므로 제외</a:t>
            </a:r>
            <a:endParaRPr lang="en-US" altLang="ko-KR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65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04" y="2078850"/>
            <a:ext cx="8429766" cy="1755195"/>
          </a:xfrm>
          <a:prstGeom prst="rect">
            <a:avLst/>
          </a:prstGeo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179388" y="1052735"/>
            <a:ext cx="8964612" cy="5661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2) </a:t>
            </a:r>
            <a:r>
              <a:rPr lang="ko-KR" altLang="en-US" dirty="0" smtClean="0"/>
              <a:t>관계 추출 예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관계를 추출하는 과정</a:t>
            </a:r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3"/>
            <a:endParaRPr lang="en-US" altLang="ko-KR" sz="700" dirty="0"/>
          </a:p>
          <a:p>
            <a:pPr marL="357187" lvl="1" indent="0">
              <a:lnSpc>
                <a:spcPct val="160000"/>
              </a:lnSpc>
              <a:buNone/>
            </a:pPr>
            <a:r>
              <a:rPr lang="en-US" altLang="ko-KR" b="1" dirty="0">
                <a:solidFill>
                  <a:srgbClr val="0070C0"/>
                </a:solidFill>
              </a:rPr>
              <a:t>[</a:t>
            </a:r>
            <a:r>
              <a:rPr lang="ko-KR" altLang="en-US" b="1" dirty="0">
                <a:solidFill>
                  <a:srgbClr val="0070C0"/>
                </a:solidFill>
              </a:rPr>
              <a:t>추출 결과</a:t>
            </a:r>
            <a:r>
              <a:rPr lang="en-US" altLang="ko-KR" b="1" dirty="0">
                <a:solidFill>
                  <a:srgbClr val="0070C0"/>
                </a:solidFill>
              </a:rPr>
              <a:t>]</a:t>
            </a:r>
          </a:p>
          <a:p>
            <a:pPr lvl="2">
              <a:lnSpc>
                <a:spcPct val="160000"/>
              </a:lnSpc>
            </a:pPr>
            <a:r>
              <a:rPr lang="ko-KR" altLang="en-US" dirty="0" smtClean="0"/>
              <a:t>관계</a:t>
            </a:r>
            <a:r>
              <a:rPr lang="en-US" altLang="ko-KR" dirty="0" smtClean="0"/>
              <a:t>: </a:t>
            </a:r>
            <a:r>
              <a:rPr lang="ko-KR" altLang="en-US" dirty="0" smtClean="0"/>
              <a:t>주문</a:t>
            </a:r>
            <a:endParaRPr lang="en-US" altLang="ko-KR" dirty="0"/>
          </a:p>
          <a:p>
            <a:pPr lvl="3">
              <a:lnSpc>
                <a:spcPct val="160000"/>
              </a:lnSpc>
            </a:pPr>
            <a:r>
              <a:rPr lang="en-US" altLang="ko-KR" dirty="0" smtClean="0"/>
              <a:t>“</a:t>
            </a:r>
            <a:r>
              <a:rPr lang="ko-KR" altLang="en-US" dirty="0"/>
              <a:t>회원</a:t>
            </a:r>
            <a:r>
              <a:rPr lang="en-US" altLang="ko-KR" dirty="0"/>
              <a:t>”</a:t>
            </a:r>
            <a:r>
              <a:rPr lang="ko-KR" altLang="en-US" dirty="0"/>
              <a:t> 개체와 </a:t>
            </a:r>
            <a:r>
              <a:rPr lang="en-US" altLang="ko-KR" dirty="0"/>
              <a:t>“</a:t>
            </a:r>
            <a:r>
              <a:rPr lang="ko-KR" altLang="en-US" dirty="0"/>
              <a:t>상품</a:t>
            </a:r>
            <a:r>
              <a:rPr lang="en-US" altLang="ko-KR" dirty="0"/>
              <a:t>” </a:t>
            </a:r>
            <a:r>
              <a:rPr lang="ko-KR" altLang="en-US" dirty="0"/>
              <a:t>개체가 </a:t>
            </a:r>
            <a:r>
              <a:rPr lang="ko-KR" altLang="en-US" dirty="0" smtClean="0"/>
              <a:t>맺는 관계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다대다</a:t>
            </a:r>
            <a:r>
              <a:rPr lang="en-US" altLang="ko-KR" dirty="0" smtClean="0"/>
              <a:t>(</a:t>
            </a:r>
            <a:r>
              <a:rPr lang="en-US" altLang="ko-KR" dirty="0" err="1" smtClean="0"/>
              <a:t>n:m</a:t>
            </a:r>
            <a:r>
              <a:rPr lang="en-US" altLang="ko-KR" dirty="0" smtClean="0"/>
              <a:t>) </a:t>
            </a:r>
            <a:r>
              <a:rPr lang="ko-KR" altLang="en-US" dirty="0" smtClean="0"/>
              <a:t>관계</a:t>
            </a:r>
            <a:endParaRPr lang="en-US" altLang="ko-KR" dirty="0"/>
          </a:p>
          <a:p>
            <a:pPr lvl="3">
              <a:lnSpc>
                <a:spcPct val="160000"/>
              </a:lnSpc>
            </a:pPr>
            <a:r>
              <a:rPr lang="en-US" altLang="ko-KR" dirty="0" smtClean="0"/>
              <a:t>“</a:t>
            </a:r>
            <a:r>
              <a:rPr lang="ko-KR" altLang="en-US" dirty="0" smtClean="0"/>
              <a:t>회원</a:t>
            </a:r>
            <a:r>
              <a:rPr lang="en-US" altLang="ko-KR" dirty="0" smtClean="0"/>
              <a:t>”</a:t>
            </a:r>
            <a:r>
              <a:rPr lang="ko-KR" altLang="en-US" dirty="0" smtClean="0"/>
              <a:t> 개체는 관계에 선택적으로 참여 </a:t>
            </a:r>
            <a:r>
              <a:rPr lang="en-US" altLang="ko-KR" dirty="0" smtClean="0"/>
              <a:t>/ “</a:t>
            </a:r>
            <a:r>
              <a:rPr lang="ko-KR" altLang="en-US" dirty="0" smtClean="0"/>
              <a:t>상품</a:t>
            </a:r>
            <a:r>
              <a:rPr lang="en-US" altLang="ko-KR" dirty="0" smtClean="0"/>
              <a:t>” </a:t>
            </a:r>
            <a:r>
              <a:rPr lang="ko-KR" altLang="en-US" dirty="0" smtClean="0"/>
              <a:t>개체는 관계에 선택적으로 참여</a:t>
            </a:r>
            <a:endParaRPr lang="en-US" altLang="ko-KR" dirty="0"/>
          </a:p>
          <a:p>
            <a:pPr lvl="2">
              <a:lnSpc>
                <a:spcPct val="160000"/>
              </a:lnSpc>
            </a:pPr>
            <a:r>
              <a:rPr lang="en-US" altLang="ko-KR" dirty="0" smtClean="0"/>
              <a:t>“</a:t>
            </a:r>
            <a:r>
              <a:rPr lang="ko-KR" altLang="en-US" dirty="0" smtClean="0"/>
              <a:t>주문</a:t>
            </a:r>
            <a:r>
              <a:rPr lang="en-US" altLang="ko-KR" dirty="0" smtClean="0"/>
              <a:t>” </a:t>
            </a:r>
            <a:r>
              <a:rPr lang="ko-KR" altLang="en-US" dirty="0" smtClean="0"/>
              <a:t>관계의 속성 </a:t>
            </a:r>
            <a:r>
              <a:rPr lang="en-US" altLang="ko-KR" dirty="0"/>
              <a:t>: </a:t>
            </a:r>
            <a:r>
              <a:rPr lang="ko-KR" altLang="en-US" dirty="0"/>
              <a:t>주문번호</a:t>
            </a:r>
            <a:r>
              <a:rPr lang="en-US" altLang="ko-KR" dirty="0"/>
              <a:t>, </a:t>
            </a:r>
            <a:r>
              <a:rPr lang="ko-KR" altLang="en-US" dirty="0"/>
              <a:t>주문수량</a:t>
            </a:r>
            <a:r>
              <a:rPr lang="en-US" altLang="ko-KR" dirty="0"/>
              <a:t>, </a:t>
            </a:r>
            <a:r>
              <a:rPr lang="ko-KR" altLang="en-US" dirty="0" err="1"/>
              <a:t>배송지</a:t>
            </a:r>
            <a:r>
              <a:rPr lang="en-US" altLang="ko-KR" dirty="0"/>
              <a:t>, </a:t>
            </a:r>
            <a:r>
              <a:rPr lang="ko-KR" altLang="en-US" dirty="0" smtClean="0"/>
              <a:t>주문일자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74555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79388" y="1052735"/>
            <a:ext cx="8964612" cy="5661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2) </a:t>
            </a:r>
            <a:r>
              <a:rPr lang="ko-KR" altLang="en-US" dirty="0" smtClean="0"/>
              <a:t>관계 추출 예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관계를 추출하는 과정</a:t>
            </a:r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3"/>
            <a:endParaRPr lang="en-US" altLang="ko-KR" sz="700" dirty="0"/>
          </a:p>
          <a:p>
            <a:pPr marL="357187" lvl="1" indent="0">
              <a:lnSpc>
                <a:spcPct val="160000"/>
              </a:lnSpc>
              <a:buNone/>
            </a:pPr>
            <a:r>
              <a:rPr lang="en-US" altLang="ko-KR" b="1" dirty="0">
                <a:solidFill>
                  <a:srgbClr val="0070C0"/>
                </a:solidFill>
              </a:rPr>
              <a:t>[</a:t>
            </a:r>
            <a:r>
              <a:rPr lang="ko-KR" altLang="en-US" b="1" dirty="0">
                <a:solidFill>
                  <a:srgbClr val="0070C0"/>
                </a:solidFill>
              </a:rPr>
              <a:t>추출 결과</a:t>
            </a:r>
            <a:r>
              <a:rPr lang="en-US" altLang="ko-KR" b="1" dirty="0">
                <a:solidFill>
                  <a:srgbClr val="0070C0"/>
                </a:solidFill>
              </a:rPr>
              <a:t>]</a:t>
            </a:r>
          </a:p>
          <a:p>
            <a:pPr lvl="2">
              <a:lnSpc>
                <a:spcPct val="160000"/>
              </a:lnSpc>
            </a:pPr>
            <a:r>
              <a:rPr lang="ko-KR" altLang="en-US" dirty="0" smtClean="0"/>
              <a:t>관계</a:t>
            </a:r>
            <a:r>
              <a:rPr lang="en-US" altLang="ko-KR" dirty="0" smtClean="0"/>
              <a:t>: </a:t>
            </a:r>
            <a:r>
              <a:rPr lang="ko-KR" altLang="en-US" dirty="0" smtClean="0"/>
              <a:t>공</a:t>
            </a:r>
            <a:r>
              <a:rPr lang="ko-KR" altLang="en-US" dirty="0"/>
              <a:t>급</a:t>
            </a:r>
            <a:endParaRPr lang="en-US" altLang="ko-KR" dirty="0"/>
          </a:p>
          <a:p>
            <a:pPr lvl="3">
              <a:lnSpc>
                <a:spcPct val="160000"/>
              </a:lnSpc>
            </a:pPr>
            <a:r>
              <a:rPr lang="en-US" altLang="ko-KR" dirty="0" smtClean="0"/>
              <a:t>“</a:t>
            </a:r>
            <a:r>
              <a:rPr lang="ko-KR" altLang="en-US" dirty="0" smtClean="0"/>
              <a:t>상</a:t>
            </a:r>
            <a:r>
              <a:rPr lang="ko-KR" altLang="en-US" dirty="0"/>
              <a:t>품</a:t>
            </a:r>
            <a:r>
              <a:rPr lang="en-US" altLang="ko-KR" dirty="0" smtClean="0"/>
              <a:t>”</a:t>
            </a:r>
            <a:r>
              <a:rPr lang="ko-KR" altLang="en-US" dirty="0" smtClean="0"/>
              <a:t> </a:t>
            </a:r>
            <a:r>
              <a:rPr lang="ko-KR" altLang="en-US" dirty="0"/>
              <a:t>개체와 </a:t>
            </a:r>
            <a:r>
              <a:rPr lang="en-US" altLang="ko-KR" dirty="0" smtClean="0"/>
              <a:t>“</a:t>
            </a:r>
            <a:r>
              <a:rPr lang="ko-KR" altLang="en-US" dirty="0" smtClean="0"/>
              <a:t>제조업</a:t>
            </a:r>
            <a:r>
              <a:rPr lang="ko-KR" altLang="en-US" dirty="0"/>
              <a:t>체</a:t>
            </a:r>
            <a:r>
              <a:rPr lang="en-US" altLang="ko-KR" dirty="0" smtClean="0"/>
              <a:t>” </a:t>
            </a:r>
            <a:r>
              <a:rPr lang="ko-KR" altLang="en-US" dirty="0"/>
              <a:t>개체가 </a:t>
            </a:r>
            <a:r>
              <a:rPr lang="ko-KR" altLang="en-US" dirty="0" smtClean="0"/>
              <a:t>맺는 관계</a:t>
            </a:r>
            <a:r>
              <a:rPr lang="en-US" altLang="ko-KR" dirty="0" smtClean="0"/>
              <a:t>, </a:t>
            </a:r>
            <a:r>
              <a:rPr lang="ko-KR" altLang="en-US" dirty="0"/>
              <a:t>일</a:t>
            </a:r>
            <a:r>
              <a:rPr lang="ko-KR" altLang="en-US" dirty="0" smtClean="0"/>
              <a:t>대다</a:t>
            </a:r>
            <a:r>
              <a:rPr lang="en-US" altLang="ko-KR" dirty="0" smtClean="0"/>
              <a:t>(1:n) </a:t>
            </a:r>
            <a:r>
              <a:rPr lang="ko-KR" altLang="en-US" dirty="0" smtClean="0"/>
              <a:t>관계</a:t>
            </a:r>
            <a:endParaRPr lang="en-US" altLang="ko-KR" dirty="0"/>
          </a:p>
          <a:p>
            <a:pPr lvl="3">
              <a:lnSpc>
                <a:spcPct val="160000"/>
              </a:lnSpc>
            </a:pPr>
            <a:r>
              <a:rPr lang="en-US" altLang="ko-KR" dirty="0" smtClean="0"/>
              <a:t>“</a:t>
            </a:r>
            <a:r>
              <a:rPr lang="ko-KR" altLang="en-US" dirty="0" smtClean="0"/>
              <a:t>상품</a:t>
            </a:r>
            <a:r>
              <a:rPr lang="en-US" altLang="ko-KR" dirty="0" smtClean="0"/>
              <a:t>”</a:t>
            </a:r>
            <a:r>
              <a:rPr lang="ko-KR" altLang="en-US" dirty="0" smtClean="0"/>
              <a:t> 개체는 관계에 필수적으로 참여 </a:t>
            </a:r>
            <a:r>
              <a:rPr lang="en-US" altLang="ko-KR" dirty="0" smtClean="0"/>
              <a:t>/ “</a:t>
            </a:r>
            <a:r>
              <a:rPr lang="ko-KR" altLang="en-US" dirty="0" smtClean="0"/>
              <a:t>제조업</a:t>
            </a:r>
            <a:r>
              <a:rPr lang="ko-KR" altLang="en-US" dirty="0"/>
              <a:t>체</a:t>
            </a:r>
            <a:r>
              <a:rPr lang="en-US" altLang="ko-KR" dirty="0" smtClean="0"/>
              <a:t>” </a:t>
            </a:r>
            <a:r>
              <a:rPr lang="ko-KR" altLang="en-US" dirty="0" smtClean="0"/>
              <a:t>개체는 관계에 선택적으로 참여</a:t>
            </a:r>
            <a:endParaRPr lang="en-US" altLang="ko-KR" dirty="0"/>
          </a:p>
          <a:p>
            <a:pPr lvl="2">
              <a:lnSpc>
                <a:spcPct val="160000"/>
              </a:lnSpc>
            </a:pPr>
            <a:r>
              <a:rPr lang="en-US" altLang="ko-KR" dirty="0" smtClean="0"/>
              <a:t>“</a:t>
            </a:r>
            <a:r>
              <a:rPr lang="ko-KR" altLang="en-US" dirty="0" smtClean="0"/>
              <a:t>공</a:t>
            </a:r>
            <a:r>
              <a:rPr lang="ko-KR" altLang="en-US" dirty="0"/>
              <a:t>급</a:t>
            </a:r>
            <a:r>
              <a:rPr lang="en-US" altLang="ko-KR" dirty="0" smtClean="0"/>
              <a:t>” </a:t>
            </a:r>
            <a:r>
              <a:rPr lang="ko-KR" altLang="en-US" dirty="0" smtClean="0"/>
              <a:t>관계의 속성 </a:t>
            </a:r>
            <a:r>
              <a:rPr lang="en-US" altLang="ko-KR" dirty="0"/>
              <a:t>: </a:t>
            </a:r>
            <a:r>
              <a:rPr lang="ko-KR" altLang="en-US" dirty="0" smtClean="0"/>
              <a:t>공급일자</a:t>
            </a:r>
            <a:r>
              <a:rPr lang="en-US" altLang="ko-KR" dirty="0" smtClean="0"/>
              <a:t>, </a:t>
            </a:r>
            <a:r>
              <a:rPr lang="ko-KR" altLang="en-US" dirty="0" smtClean="0"/>
              <a:t>공급량</a:t>
            </a:r>
            <a:endParaRPr lang="en-US" altLang="ko-KR" dirty="0" smtClean="0"/>
          </a:p>
        </p:txBody>
      </p:sp>
      <p:pic>
        <p:nvPicPr>
          <p:cNvPr id="7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79" y="2066247"/>
            <a:ext cx="8693216" cy="1812803"/>
          </a:xfrm>
        </p:spPr>
      </p:pic>
    </p:spTree>
    <p:extLst>
      <p:ext uri="{BB962C8B-B14F-4D97-AF65-F5344CB8AC3E}">
        <p14:creationId xmlns:p14="http://schemas.microsoft.com/office/powerpoint/2010/main" val="2151858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13865"/>
            <a:ext cx="8775975" cy="1443197"/>
          </a:xfrm>
          <a:prstGeom prst="rect">
            <a:avLst/>
          </a:prstGeo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179388" y="1052735"/>
            <a:ext cx="8964612" cy="5661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2) </a:t>
            </a:r>
            <a:r>
              <a:rPr lang="ko-KR" altLang="en-US" dirty="0" smtClean="0"/>
              <a:t>관계 추출 예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관계를 추출하는 과정</a:t>
            </a:r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3"/>
            <a:endParaRPr lang="en-US" altLang="ko-KR" sz="700" dirty="0"/>
          </a:p>
          <a:p>
            <a:pPr marL="357187" lvl="1" indent="0">
              <a:lnSpc>
                <a:spcPct val="160000"/>
              </a:lnSpc>
              <a:buNone/>
            </a:pPr>
            <a:r>
              <a:rPr lang="en-US" altLang="ko-KR" b="1" dirty="0">
                <a:solidFill>
                  <a:srgbClr val="0070C0"/>
                </a:solidFill>
              </a:rPr>
              <a:t>[</a:t>
            </a:r>
            <a:r>
              <a:rPr lang="ko-KR" altLang="en-US" b="1" dirty="0">
                <a:solidFill>
                  <a:srgbClr val="0070C0"/>
                </a:solidFill>
              </a:rPr>
              <a:t>추출 결과</a:t>
            </a:r>
            <a:r>
              <a:rPr lang="en-US" altLang="ko-KR" b="1" dirty="0">
                <a:solidFill>
                  <a:srgbClr val="0070C0"/>
                </a:solidFill>
              </a:rPr>
              <a:t>]</a:t>
            </a:r>
          </a:p>
          <a:p>
            <a:pPr lvl="2">
              <a:lnSpc>
                <a:spcPct val="160000"/>
              </a:lnSpc>
            </a:pPr>
            <a:r>
              <a:rPr lang="ko-KR" altLang="en-US" dirty="0" smtClean="0"/>
              <a:t>관계</a:t>
            </a:r>
            <a:r>
              <a:rPr lang="en-US" altLang="ko-KR" dirty="0" smtClean="0"/>
              <a:t>: </a:t>
            </a:r>
            <a:r>
              <a:rPr lang="ko-KR" altLang="en-US" dirty="0" smtClean="0"/>
              <a:t>작</a:t>
            </a:r>
            <a:r>
              <a:rPr lang="ko-KR" altLang="en-US" dirty="0"/>
              <a:t>성</a:t>
            </a:r>
            <a:endParaRPr lang="en-US" altLang="ko-KR" dirty="0"/>
          </a:p>
          <a:p>
            <a:pPr lvl="3">
              <a:lnSpc>
                <a:spcPct val="160000"/>
              </a:lnSpc>
            </a:pPr>
            <a:r>
              <a:rPr lang="en-US" altLang="ko-KR" dirty="0" smtClean="0"/>
              <a:t>“</a:t>
            </a:r>
            <a:r>
              <a:rPr lang="ko-KR" altLang="en-US" dirty="0" smtClean="0"/>
              <a:t>회</a:t>
            </a:r>
            <a:r>
              <a:rPr lang="ko-KR" altLang="en-US" dirty="0"/>
              <a:t>원</a:t>
            </a:r>
            <a:r>
              <a:rPr lang="en-US" altLang="ko-KR" dirty="0" smtClean="0"/>
              <a:t>”</a:t>
            </a:r>
            <a:r>
              <a:rPr lang="ko-KR" altLang="en-US" dirty="0" smtClean="0"/>
              <a:t> </a:t>
            </a:r>
            <a:r>
              <a:rPr lang="ko-KR" altLang="en-US" dirty="0"/>
              <a:t>개체와 </a:t>
            </a:r>
            <a:r>
              <a:rPr lang="en-US" altLang="ko-KR" dirty="0" smtClean="0"/>
              <a:t>“</a:t>
            </a:r>
            <a:r>
              <a:rPr lang="ko-KR" altLang="en-US" dirty="0" err="1" smtClean="0"/>
              <a:t>게시</a:t>
            </a:r>
            <a:r>
              <a:rPr lang="ko-KR" altLang="en-US" dirty="0" err="1"/>
              <a:t>글</a:t>
            </a:r>
            <a:r>
              <a:rPr lang="en-US" altLang="ko-KR" dirty="0" smtClean="0"/>
              <a:t>” </a:t>
            </a:r>
            <a:r>
              <a:rPr lang="ko-KR" altLang="en-US" dirty="0"/>
              <a:t>개체가 </a:t>
            </a:r>
            <a:r>
              <a:rPr lang="ko-KR" altLang="en-US" dirty="0" smtClean="0"/>
              <a:t>맺는 관계</a:t>
            </a:r>
            <a:r>
              <a:rPr lang="en-US" altLang="ko-KR" dirty="0" smtClean="0"/>
              <a:t>, </a:t>
            </a:r>
            <a:r>
              <a:rPr lang="ko-KR" altLang="en-US" dirty="0"/>
              <a:t>일</a:t>
            </a:r>
            <a:r>
              <a:rPr lang="ko-KR" altLang="en-US" dirty="0" smtClean="0"/>
              <a:t>대다</a:t>
            </a:r>
            <a:r>
              <a:rPr lang="en-US" altLang="ko-KR" dirty="0" smtClean="0"/>
              <a:t>(1:n) </a:t>
            </a:r>
            <a:r>
              <a:rPr lang="ko-KR" altLang="en-US" dirty="0" smtClean="0"/>
              <a:t>관계</a:t>
            </a:r>
            <a:endParaRPr lang="en-US" altLang="ko-KR" dirty="0"/>
          </a:p>
          <a:p>
            <a:pPr lvl="3">
              <a:lnSpc>
                <a:spcPct val="160000"/>
              </a:lnSpc>
            </a:pPr>
            <a:r>
              <a:rPr lang="en-US" altLang="ko-KR" dirty="0" smtClean="0"/>
              <a:t>“</a:t>
            </a:r>
            <a:r>
              <a:rPr lang="ko-KR" altLang="en-US" dirty="0" smtClean="0"/>
              <a:t>회</a:t>
            </a:r>
            <a:r>
              <a:rPr lang="ko-KR" altLang="en-US" dirty="0"/>
              <a:t>원</a:t>
            </a:r>
            <a:r>
              <a:rPr lang="en-US" altLang="ko-KR" dirty="0" smtClean="0"/>
              <a:t>”</a:t>
            </a:r>
            <a:r>
              <a:rPr lang="ko-KR" altLang="en-US" dirty="0" smtClean="0"/>
              <a:t> 개체는 관계에 선택적으로 참여 </a:t>
            </a:r>
            <a:r>
              <a:rPr lang="en-US" altLang="ko-KR" dirty="0" smtClean="0"/>
              <a:t>/ “</a:t>
            </a:r>
            <a:r>
              <a:rPr lang="ko-KR" altLang="en-US" dirty="0" err="1" smtClean="0"/>
              <a:t>게시</a:t>
            </a:r>
            <a:r>
              <a:rPr lang="ko-KR" altLang="en-US" dirty="0" err="1"/>
              <a:t>글</a:t>
            </a:r>
            <a:r>
              <a:rPr lang="en-US" altLang="ko-KR" dirty="0" smtClean="0"/>
              <a:t>” </a:t>
            </a:r>
            <a:r>
              <a:rPr lang="ko-KR" altLang="en-US" dirty="0" smtClean="0"/>
              <a:t>개체는 관계에 필수적으로 참여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4119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80" y="1875357"/>
            <a:ext cx="7785865" cy="4929017"/>
          </a:xfr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179388" y="998730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2) </a:t>
            </a:r>
            <a:r>
              <a:rPr lang="ko-KR" altLang="en-US" dirty="0" smtClean="0"/>
              <a:t>관계 추출 예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관계를 추출하는 과정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val="265753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69" y="2100263"/>
            <a:ext cx="8582025" cy="3448050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2) </a:t>
            </a:r>
            <a:r>
              <a:rPr lang="ko-KR" altLang="en-US" dirty="0" smtClean="0"/>
              <a:t>관계 추출 예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관계를 추출한 결과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val="32493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964842"/>
            <a:ext cx="8713787" cy="4659513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2) </a:t>
            </a:r>
            <a:r>
              <a:rPr lang="ko-KR" altLang="en-US" dirty="0" smtClean="0"/>
              <a:t>관계 추출 예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관계를 추출한 결과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val="24801505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2340208"/>
            <a:ext cx="8713787" cy="2968159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2) </a:t>
            </a:r>
            <a:r>
              <a:rPr lang="ko-KR" altLang="en-US" dirty="0" smtClean="0"/>
              <a:t>관계 추출 예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관계를 추출한 결과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val="4676110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943835"/>
            <a:ext cx="8713787" cy="4615141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2) </a:t>
            </a:r>
            <a:r>
              <a:rPr lang="ko-KR" altLang="en-US" dirty="0" smtClean="0"/>
              <a:t>관계 추출 예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명세서에서 관계를 추출한 결과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val="1654749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데이터베이스 설계의 중요성과 목표를 이해한다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데이터베이스 설계 </a:t>
            </a:r>
            <a:r>
              <a:rPr lang="en-US" altLang="ko-KR" dirty="0"/>
              <a:t>5</a:t>
            </a:r>
            <a:r>
              <a:rPr lang="ko-KR" altLang="en-US" dirty="0"/>
              <a:t>단계를 학습한다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요구 사항 분석</a:t>
            </a:r>
            <a:r>
              <a:rPr lang="en-US" altLang="ko-KR" dirty="0"/>
              <a:t>, </a:t>
            </a:r>
            <a:r>
              <a:rPr lang="ko-KR" altLang="en-US" dirty="0"/>
              <a:t>개념적 설계</a:t>
            </a:r>
            <a:r>
              <a:rPr lang="en-US" altLang="ko-KR" dirty="0"/>
              <a:t>, </a:t>
            </a:r>
            <a:r>
              <a:rPr lang="ko-KR" altLang="en-US" dirty="0"/>
              <a:t>논리적 설계의 과정을 실제 예를 통해 연습해본다</a:t>
            </a:r>
            <a:r>
              <a:rPr lang="en-US" altLang="ko-KR" dirty="0"/>
              <a:t>.</a:t>
            </a:r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학습목표</a:t>
            </a:r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2442" y="792195"/>
            <a:ext cx="7755548" cy="439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25118" y="2356626"/>
            <a:ext cx="1152127" cy="27699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lIns="0" rIns="0" rtlCol="0">
            <a:spAutoFit/>
          </a:bodyPr>
          <a:lstStyle/>
          <a:p>
            <a:r>
              <a:rPr lang="ko-K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요구 사항 분석</a:t>
            </a:r>
            <a:endParaRPr lang="ko-KR" alt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79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88840"/>
            <a:ext cx="4805690" cy="4706164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개념적 설계 </a:t>
            </a:r>
            <a:r>
              <a:rPr lang="en-US" altLang="ko-KR" dirty="0" smtClean="0"/>
              <a:t>– (STEP 3) E-R </a:t>
            </a:r>
            <a:r>
              <a:rPr lang="ko-KR" altLang="en-US" dirty="0" smtClean="0"/>
              <a:t>다이어그램 작성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8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8-4]</a:t>
            </a:r>
            <a:r>
              <a:rPr lang="ko-KR" altLang="en-US" dirty="0" smtClean="0"/>
              <a:t>의 요구 사항 명세서를 개념적 스키마로 작성한 결과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sz="1100" dirty="0" smtClean="0"/>
          </a:p>
        </p:txBody>
      </p:sp>
    </p:spTree>
    <p:extLst>
      <p:ext uri="{BB962C8B-B14F-4D97-AF65-F5344CB8AC3E}">
        <p14:creationId xmlns:p14="http://schemas.microsoft.com/office/powerpoint/2010/main" val="7490199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</a:t>
            </a:r>
            <a:r>
              <a:rPr lang="ko-KR" altLang="en-US" dirty="0"/>
              <a:t>개념적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90" y="999326"/>
            <a:ext cx="6975775" cy="5745836"/>
          </a:xfrm>
        </p:spPr>
      </p:pic>
    </p:spTree>
    <p:extLst>
      <p:ext uri="{BB962C8B-B14F-4D97-AF65-F5344CB8AC3E}">
        <p14:creationId xmlns:p14="http://schemas.microsoft.com/office/powerpoint/2010/main" val="327298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03102" cy="5805265"/>
          </a:xfrm>
        </p:spPr>
        <p:txBody>
          <a:bodyPr>
            <a:normAutofit/>
          </a:bodyPr>
          <a:lstStyle/>
          <a:p>
            <a:r>
              <a:rPr lang="ko-KR" altLang="en-US" dirty="0"/>
              <a:t>설계 </a:t>
            </a:r>
            <a:r>
              <a:rPr lang="en-US" altLang="ko-KR" dirty="0" smtClean="0"/>
              <a:t>3 </a:t>
            </a:r>
            <a:r>
              <a:rPr lang="ko-KR" altLang="en-US" dirty="0"/>
              <a:t>단계 </a:t>
            </a:r>
            <a:r>
              <a:rPr lang="en-US" altLang="ko-KR" dirty="0"/>
              <a:t>: </a:t>
            </a:r>
            <a:r>
              <a:rPr lang="ko-KR" altLang="en-US" dirty="0" smtClean="0"/>
              <a:t>논</a:t>
            </a:r>
            <a:r>
              <a:rPr lang="ko-KR" altLang="en-US" dirty="0"/>
              <a:t>리</a:t>
            </a:r>
            <a:r>
              <a:rPr lang="ko-KR" altLang="en-US" dirty="0" smtClean="0"/>
              <a:t>적 </a:t>
            </a:r>
            <a:r>
              <a:rPr lang="ko-KR" altLang="en-US" dirty="0"/>
              <a:t>설계</a:t>
            </a:r>
          </a:p>
          <a:p>
            <a:pPr lvl="1">
              <a:lnSpc>
                <a:spcPct val="150000"/>
              </a:lnSpc>
            </a:pPr>
            <a:r>
              <a:rPr lang="ko-KR" altLang="en-US" dirty="0"/>
              <a:t>목적</a:t>
            </a:r>
            <a:endParaRPr lang="en-US" altLang="ko-KR" dirty="0"/>
          </a:p>
          <a:p>
            <a:pPr lvl="2">
              <a:lnSpc>
                <a:spcPct val="150000"/>
              </a:lnSpc>
            </a:pPr>
            <a:r>
              <a:rPr lang="en-US" altLang="ko-KR" dirty="0"/>
              <a:t>DBMS</a:t>
            </a:r>
            <a:r>
              <a:rPr lang="ko-KR" altLang="en-US" dirty="0"/>
              <a:t>에 </a:t>
            </a:r>
            <a:r>
              <a:rPr lang="ko-KR" altLang="en-US" dirty="0" smtClean="0"/>
              <a:t>적합</a:t>
            </a:r>
            <a:r>
              <a:rPr lang="ko-KR" altLang="en-US" dirty="0"/>
              <a:t>한</a:t>
            </a:r>
            <a:r>
              <a:rPr lang="ko-KR" altLang="en-US" dirty="0" smtClean="0"/>
              <a:t> 논리적 </a:t>
            </a:r>
            <a:r>
              <a:rPr lang="ko-KR" altLang="en-US" dirty="0"/>
              <a:t>스키마 설계</a:t>
            </a:r>
            <a:endParaRPr lang="en-US" altLang="ko-KR" dirty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개념적 스키마를 논리적 데이터 </a:t>
            </a:r>
            <a:r>
              <a:rPr lang="ko-KR" altLang="en-US" dirty="0"/>
              <a:t>모델을 이용해 </a:t>
            </a:r>
            <a:r>
              <a:rPr lang="ko-KR" altLang="en-US" dirty="0" smtClean="0"/>
              <a:t>논리적 구조로 표현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>
                <a:solidFill>
                  <a:srgbClr val="0070C0"/>
                </a:solidFill>
                <a:sym typeface="Wingdings"/>
              </a:rPr>
              <a:t></a:t>
            </a:r>
            <a:r>
              <a:rPr lang="ko-KR" altLang="en-US" dirty="0" smtClean="0">
                <a:sym typeface="Wingdings"/>
              </a:rPr>
              <a:t> 논</a:t>
            </a:r>
            <a:r>
              <a:rPr lang="ko-KR" altLang="en-US" dirty="0">
                <a:sym typeface="Wingdings"/>
              </a:rPr>
              <a:t>리</a:t>
            </a:r>
            <a:r>
              <a:rPr lang="ko-KR" altLang="en-US" dirty="0" smtClean="0"/>
              <a:t>적 모델링</a:t>
            </a:r>
            <a:r>
              <a:rPr lang="en-US" altLang="ko-KR" dirty="0" smtClean="0"/>
              <a:t>(</a:t>
            </a:r>
            <a:r>
              <a:rPr lang="ko-KR" altLang="en-US" dirty="0" smtClean="0"/>
              <a:t>데이터 모델링</a:t>
            </a:r>
            <a:r>
              <a:rPr lang="en-US" altLang="ko-KR" dirty="0" smtClean="0"/>
              <a:t>)</a:t>
            </a:r>
            <a:endParaRPr lang="en-US" altLang="ko-KR" dirty="0"/>
          </a:p>
          <a:p>
            <a:pPr lvl="3">
              <a:lnSpc>
                <a:spcPct val="150000"/>
              </a:lnSpc>
            </a:pPr>
            <a:r>
              <a:rPr lang="ko-KR" altLang="en-US" dirty="0"/>
              <a:t>일반적으로 </a:t>
            </a:r>
            <a:r>
              <a:rPr lang="ko-KR" altLang="en-US" dirty="0" smtClean="0"/>
              <a:t>관</a:t>
            </a:r>
            <a:r>
              <a:rPr lang="ko-KR" altLang="en-US" dirty="0"/>
              <a:t>계</a:t>
            </a:r>
            <a:r>
              <a:rPr lang="en-US" altLang="ko-KR" dirty="0" smtClean="0"/>
              <a:t> </a:t>
            </a:r>
            <a:r>
              <a:rPr lang="ko-KR" altLang="en-US" dirty="0" smtClean="0"/>
              <a:t>데이터 모델을 </a:t>
            </a:r>
            <a:r>
              <a:rPr lang="ko-KR" altLang="en-US" dirty="0"/>
              <a:t>많이 이</a:t>
            </a:r>
            <a:r>
              <a:rPr lang="ko-KR" altLang="en-US" dirty="0" smtClean="0"/>
              <a:t>용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결과물</a:t>
            </a:r>
            <a:endParaRPr lang="en-US" altLang="ko-KR" dirty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논</a:t>
            </a:r>
            <a:r>
              <a:rPr lang="ko-KR" altLang="en-US" dirty="0"/>
              <a:t>리</a:t>
            </a:r>
            <a:r>
              <a:rPr lang="ko-KR" altLang="en-US" dirty="0" smtClean="0"/>
              <a:t>적 </a:t>
            </a:r>
            <a:r>
              <a:rPr lang="ko-KR" altLang="en-US" dirty="0"/>
              <a:t>스키마</a:t>
            </a:r>
            <a:r>
              <a:rPr lang="en-US" altLang="ko-KR" dirty="0"/>
              <a:t> : </a:t>
            </a:r>
            <a:r>
              <a:rPr lang="ko-KR" altLang="en-US" dirty="0" err="1" smtClean="0"/>
              <a:t>릴레이션</a:t>
            </a:r>
            <a:r>
              <a:rPr lang="ko-KR" altLang="en-US" dirty="0" smtClean="0"/>
              <a:t> 스키마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주요 작업</a:t>
            </a:r>
            <a:endParaRPr lang="en-US" altLang="ko-KR" dirty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개념적 설계 단계의 결과물인 </a:t>
            </a:r>
            <a:r>
              <a:rPr lang="en-US" altLang="ko-KR" dirty="0" smtClean="0"/>
              <a:t>E-R </a:t>
            </a:r>
            <a:r>
              <a:rPr lang="ko-KR" altLang="en-US" dirty="0" smtClean="0"/>
              <a:t>다이어그램을 </a:t>
            </a:r>
            <a:r>
              <a:rPr lang="ko-KR" altLang="en-US" dirty="0" err="1" smtClean="0"/>
              <a:t>릴레이션</a:t>
            </a:r>
            <a:r>
              <a:rPr lang="ko-KR" altLang="en-US" dirty="0" smtClean="0"/>
              <a:t> 스키마로 변환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err="1" smtClean="0"/>
              <a:t>릴레이션</a:t>
            </a:r>
            <a:r>
              <a:rPr lang="ko-KR" altLang="en-US" dirty="0" smtClean="0"/>
              <a:t> 스키마 변환 후 속성의 데이터 타입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길이</a:t>
            </a:r>
            <a:r>
              <a:rPr lang="en-US" altLang="ko-KR" dirty="0" smtClean="0"/>
              <a:t>, </a:t>
            </a:r>
            <a:r>
              <a:rPr lang="ko-KR" altLang="en-US" dirty="0" smtClean="0"/>
              <a:t>널 값 허용 여부</a:t>
            </a:r>
            <a:r>
              <a:rPr lang="en-US" altLang="ko-KR" dirty="0" smtClean="0"/>
              <a:t>, </a:t>
            </a:r>
            <a:r>
              <a:rPr lang="ko-KR" altLang="en-US" dirty="0" smtClean="0"/>
              <a:t>기본 값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제약조건 등을 세부적으로 결정하고 결과를 문서화시킴 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6028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설계 </a:t>
            </a:r>
            <a:r>
              <a:rPr lang="en-US" altLang="ko-KR" dirty="0"/>
              <a:t>3 </a:t>
            </a:r>
            <a:r>
              <a:rPr lang="ko-KR" altLang="en-US" dirty="0"/>
              <a:t>단계 </a:t>
            </a:r>
            <a:r>
              <a:rPr lang="en-US" altLang="ko-KR" dirty="0"/>
              <a:t>: </a:t>
            </a:r>
            <a:r>
              <a:rPr lang="ko-KR" altLang="en-US" dirty="0"/>
              <a:t>논리적 </a:t>
            </a:r>
            <a:r>
              <a:rPr lang="ko-KR" altLang="en-US" dirty="0" smtClean="0"/>
              <a:t>설계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E-R </a:t>
            </a:r>
            <a:r>
              <a:rPr lang="ko-KR" altLang="en-US" dirty="0" smtClean="0"/>
              <a:t>다이어그램을 </a:t>
            </a:r>
            <a:r>
              <a:rPr lang="ko-KR" altLang="en-US" dirty="0" err="1" smtClean="0"/>
              <a:t>릴레이션</a:t>
            </a:r>
            <a:r>
              <a:rPr lang="ko-KR" altLang="en-US" dirty="0" smtClean="0"/>
              <a:t> 스키마로 변환하는 규칙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>
                <a:solidFill>
                  <a:srgbClr val="FF33CC"/>
                </a:solidFill>
              </a:rPr>
              <a:t>규칙 </a:t>
            </a:r>
            <a:r>
              <a:rPr lang="en-US" altLang="ko-KR" dirty="0" smtClean="0">
                <a:solidFill>
                  <a:srgbClr val="FF33CC"/>
                </a:solidFill>
              </a:rPr>
              <a:t>1</a:t>
            </a:r>
            <a:r>
              <a:rPr lang="en-US" altLang="ko-KR" dirty="0" smtClean="0"/>
              <a:t> : </a:t>
            </a:r>
            <a:r>
              <a:rPr lang="ko-KR" altLang="en-US" dirty="0"/>
              <a:t>모든 개체는 </a:t>
            </a:r>
            <a:r>
              <a:rPr lang="ko-KR" altLang="en-US" dirty="0" err="1"/>
              <a:t>릴레이션으로</a:t>
            </a:r>
            <a:r>
              <a:rPr lang="ko-KR" altLang="en-US" dirty="0"/>
              <a:t> 변환한다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200000"/>
              </a:lnSpc>
            </a:pPr>
            <a:r>
              <a:rPr lang="ko-KR" altLang="en-US" dirty="0" smtClean="0">
                <a:solidFill>
                  <a:srgbClr val="FF33CC"/>
                </a:solidFill>
              </a:rPr>
              <a:t>규칙 </a:t>
            </a:r>
            <a:r>
              <a:rPr lang="en-US" altLang="ko-KR" dirty="0" smtClean="0">
                <a:solidFill>
                  <a:srgbClr val="FF33CC"/>
                </a:solidFill>
              </a:rPr>
              <a:t>2</a:t>
            </a:r>
            <a:r>
              <a:rPr lang="en-US" altLang="ko-KR" dirty="0" smtClean="0"/>
              <a:t> : </a:t>
            </a:r>
            <a:r>
              <a:rPr lang="ko-KR" altLang="en-US" dirty="0" err="1" smtClean="0"/>
              <a:t>다대다</a:t>
            </a:r>
            <a:r>
              <a:rPr lang="en-US" altLang="ko-KR" dirty="0"/>
              <a:t>(</a:t>
            </a:r>
            <a:r>
              <a:rPr lang="en-US" altLang="ko-KR" dirty="0" err="1" smtClean="0"/>
              <a:t>n:m</a:t>
            </a:r>
            <a:r>
              <a:rPr lang="en-US" altLang="ko-KR" dirty="0" smtClean="0"/>
              <a:t>) </a:t>
            </a:r>
            <a:r>
              <a:rPr lang="ko-KR" altLang="en-US" dirty="0"/>
              <a:t>관계는 </a:t>
            </a:r>
            <a:r>
              <a:rPr lang="ko-KR" altLang="en-US" dirty="0" err="1"/>
              <a:t>릴레이션으로</a:t>
            </a:r>
            <a:r>
              <a:rPr lang="ko-KR" altLang="en-US" dirty="0"/>
              <a:t> 변환한다</a:t>
            </a:r>
            <a:r>
              <a:rPr lang="en-US" altLang="ko-KR" dirty="0"/>
              <a:t>.</a:t>
            </a:r>
          </a:p>
          <a:p>
            <a:pPr lvl="2">
              <a:lnSpc>
                <a:spcPct val="200000"/>
              </a:lnSpc>
            </a:pPr>
            <a:r>
              <a:rPr lang="ko-KR" altLang="en-US" dirty="0" smtClean="0">
                <a:solidFill>
                  <a:srgbClr val="FF33CC"/>
                </a:solidFill>
              </a:rPr>
              <a:t>규칙 </a:t>
            </a:r>
            <a:r>
              <a:rPr lang="en-US" altLang="ko-KR" dirty="0" smtClean="0">
                <a:solidFill>
                  <a:srgbClr val="FF33CC"/>
                </a:solidFill>
              </a:rPr>
              <a:t>3</a:t>
            </a:r>
            <a:r>
              <a:rPr lang="en-US" altLang="ko-KR" dirty="0" smtClean="0"/>
              <a:t> : </a:t>
            </a:r>
            <a:r>
              <a:rPr lang="ko-KR" altLang="en-US" dirty="0" smtClean="0"/>
              <a:t>일대다</a:t>
            </a:r>
            <a:r>
              <a:rPr lang="en-US" altLang="ko-KR" dirty="0" smtClean="0"/>
              <a:t>(1:n) </a:t>
            </a:r>
            <a:r>
              <a:rPr lang="ko-KR" altLang="en-US" dirty="0"/>
              <a:t>관계는 </a:t>
            </a:r>
            <a:r>
              <a:rPr lang="ko-KR" altLang="en-US" dirty="0" err="1"/>
              <a:t>외래키로</a:t>
            </a:r>
            <a:r>
              <a:rPr lang="ko-KR" altLang="en-US" dirty="0"/>
              <a:t> 표현한다</a:t>
            </a:r>
            <a:r>
              <a:rPr lang="en-US" altLang="ko-KR" dirty="0"/>
              <a:t>.</a:t>
            </a:r>
          </a:p>
          <a:p>
            <a:pPr lvl="2">
              <a:lnSpc>
                <a:spcPct val="200000"/>
              </a:lnSpc>
            </a:pPr>
            <a:r>
              <a:rPr lang="ko-KR" altLang="en-US" dirty="0" smtClean="0">
                <a:solidFill>
                  <a:srgbClr val="FF33CC"/>
                </a:solidFill>
              </a:rPr>
              <a:t>규칙 </a:t>
            </a:r>
            <a:r>
              <a:rPr lang="en-US" altLang="ko-KR" dirty="0" smtClean="0">
                <a:solidFill>
                  <a:srgbClr val="FF33CC"/>
                </a:solidFill>
              </a:rPr>
              <a:t>4</a:t>
            </a:r>
            <a:r>
              <a:rPr lang="en-US" altLang="ko-KR" dirty="0" smtClean="0"/>
              <a:t> : </a:t>
            </a:r>
            <a:r>
              <a:rPr lang="ko-KR" altLang="en-US" dirty="0" smtClean="0"/>
              <a:t>일대일</a:t>
            </a:r>
            <a:r>
              <a:rPr lang="en-US" altLang="ko-KR" dirty="0" smtClean="0"/>
              <a:t>(1:1) </a:t>
            </a:r>
            <a:r>
              <a:rPr lang="ko-KR" altLang="en-US" dirty="0"/>
              <a:t>관계는 </a:t>
            </a:r>
            <a:r>
              <a:rPr lang="ko-KR" altLang="en-US" dirty="0" err="1"/>
              <a:t>외래키로</a:t>
            </a:r>
            <a:r>
              <a:rPr lang="ko-KR" altLang="en-US" dirty="0"/>
              <a:t> 표현한다</a:t>
            </a:r>
            <a:r>
              <a:rPr lang="en-US" altLang="ko-KR" dirty="0"/>
              <a:t>.</a:t>
            </a:r>
          </a:p>
          <a:p>
            <a:pPr lvl="2">
              <a:lnSpc>
                <a:spcPct val="200000"/>
              </a:lnSpc>
            </a:pPr>
            <a:r>
              <a:rPr lang="ko-KR" altLang="en-US" dirty="0" smtClean="0">
                <a:solidFill>
                  <a:srgbClr val="FF33CC"/>
                </a:solidFill>
              </a:rPr>
              <a:t>규칙 </a:t>
            </a:r>
            <a:r>
              <a:rPr lang="en-US" altLang="ko-KR" dirty="0" smtClean="0">
                <a:solidFill>
                  <a:srgbClr val="FF33CC"/>
                </a:solidFill>
              </a:rPr>
              <a:t>5</a:t>
            </a:r>
            <a:r>
              <a:rPr lang="en-US" altLang="ko-KR" dirty="0" smtClean="0"/>
              <a:t> : </a:t>
            </a:r>
            <a:r>
              <a:rPr lang="ko-KR" altLang="en-US" dirty="0" smtClean="0"/>
              <a:t>다중 </a:t>
            </a:r>
            <a:r>
              <a:rPr lang="ko-KR" altLang="en-US" dirty="0"/>
              <a:t>값 속성은 </a:t>
            </a:r>
            <a:r>
              <a:rPr lang="ko-KR" altLang="en-US" dirty="0" err="1" smtClean="0"/>
              <a:t>릴레이션으로</a:t>
            </a:r>
            <a:r>
              <a:rPr lang="ko-KR" altLang="en-US" dirty="0" smtClean="0"/>
              <a:t> </a:t>
            </a:r>
            <a:r>
              <a:rPr lang="ko-KR" altLang="en-US" dirty="0"/>
              <a:t>변환한다</a:t>
            </a:r>
            <a:r>
              <a:rPr lang="en-US" altLang="ko-KR" dirty="0" smtClean="0"/>
              <a:t>.</a:t>
            </a:r>
          </a:p>
          <a:p>
            <a:pPr lvl="1">
              <a:lnSpc>
                <a:spcPct val="200000"/>
              </a:lnSpc>
            </a:pPr>
            <a:r>
              <a:rPr lang="ko-KR" altLang="en-US" dirty="0" smtClean="0"/>
              <a:t>변환 규칙을 순서대로 적용하되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해당되지 않는 규칙은 제외함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565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논리적 설계 </a:t>
            </a:r>
            <a:r>
              <a:rPr lang="en-US" altLang="ko-KR" dirty="0" smtClean="0"/>
              <a:t>– </a:t>
            </a:r>
            <a:r>
              <a:rPr lang="en-US" altLang="ko-KR" dirty="0" smtClean="0">
                <a:solidFill>
                  <a:srgbClr val="FF0000"/>
                </a:solidFill>
              </a:rPr>
              <a:t>(</a:t>
            </a:r>
            <a:r>
              <a:rPr lang="ko-KR" altLang="en-US" dirty="0" smtClean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1) </a:t>
            </a:r>
            <a:r>
              <a:rPr lang="ko-KR" altLang="en-US" dirty="0" smtClean="0">
                <a:solidFill>
                  <a:srgbClr val="FF0000"/>
                </a:solidFill>
              </a:rPr>
              <a:t>모든 개체는 </a:t>
            </a:r>
            <a:r>
              <a:rPr lang="ko-KR" altLang="en-US" dirty="0" err="1" smtClean="0">
                <a:solidFill>
                  <a:srgbClr val="FF0000"/>
                </a:solidFill>
              </a:rPr>
              <a:t>릴레이션으로</a:t>
            </a:r>
            <a:r>
              <a:rPr lang="ko-KR" altLang="en-US" dirty="0" smtClean="0">
                <a:solidFill>
                  <a:srgbClr val="FF0000"/>
                </a:solidFill>
              </a:rPr>
              <a:t> 변환한다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E-R </a:t>
            </a:r>
            <a:r>
              <a:rPr lang="ko-KR" altLang="en-US" dirty="0" smtClean="0"/>
              <a:t>다이어그램의 각 개체를 하나의 </a:t>
            </a:r>
            <a:r>
              <a:rPr lang="ko-KR" altLang="en-US" dirty="0" err="1" smtClean="0"/>
              <a:t>릴레이션으로</a:t>
            </a:r>
            <a:r>
              <a:rPr lang="ko-KR" altLang="en-US" dirty="0" smtClean="0"/>
              <a:t> 변환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개체의 이름  </a:t>
            </a:r>
            <a:r>
              <a:rPr lang="ko-KR" altLang="en-US" dirty="0" smtClean="0">
                <a:solidFill>
                  <a:srgbClr val="0070C0"/>
                </a:solidFill>
                <a:sym typeface="Wingdings"/>
              </a:rPr>
              <a:t></a:t>
            </a:r>
            <a:r>
              <a:rPr lang="ko-KR" altLang="en-US" dirty="0" smtClean="0">
                <a:sym typeface="Wingdings"/>
              </a:rPr>
              <a:t> </a:t>
            </a:r>
            <a:r>
              <a:rPr lang="ko-KR" altLang="en-US" dirty="0" err="1" smtClean="0"/>
              <a:t>릴레이션</a:t>
            </a:r>
            <a:r>
              <a:rPr lang="ko-KR" altLang="en-US" dirty="0" smtClean="0"/>
              <a:t> 이름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개체의 속성 </a:t>
            </a:r>
            <a:r>
              <a:rPr lang="en-US" altLang="ko-KR" dirty="0"/>
              <a:t> </a:t>
            </a:r>
            <a:r>
              <a:rPr lang="ko-KR" altLang="en-US" dirty="0" smtClean="0">
                <a:solidFill>
                  <a:srgbClr val="0070C0"/>
                </a:solidFill>
                <a:sym typeface="Wingdings"/>
              </a:rPr>
              <a:t> </a:t>
            </a:r>
            <a:r>
              <a:rPr lang="ko-KR" altLang="en-US" dirty="0" err="1" smtClean="0"/>
              <a:t>릴레이션의</a:t>
            </a:r>
            <a:r>
              <a:rPr lang="ko-KR" altLang="en-US" dirty="0" smtClean="0"/>
              <a:t> 속성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개체의 키 속성  </a:t>
            </a:r>
            <a:r>
              <a:rPr lang="ko-KR" altLang="en-US" dirty="0" smtClean="0">
                <a:solidFill>
                  <a:srgbClr val="0070C0"/>
                </a:solidFill>
                <a:sym typeface="Wingdings"/>
              </a:rPr>
              <a:t> </a:t>
            </a:r>
            <a:r>
              <a:rPr lang="ko-KR" altLang="en-US" dirty="0" err="1" smtClean="0"/>
              <a:t>릴레이션의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기본키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개체의 속성이 복합 속성인 경우에는 복합 속성을 구성하고 있는 단순 속성만 </a:t>
            </a:r>
            <a:r>
              <a:rPr lang="ko-KR" altLang="en-US" dirty="0" err="1" smtClean="0"/>
              <a:t>릴레이션의</a:t>
            </a:r>
            <a:r>
              <a:rPr lang="ko-KR" altLang="en-US" dirty="0" smtClean="0"/>
              <a:t> 속성으로 변환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55188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74" y="1631485"/>
            <a:ext cx="7268496" cy="5127885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998730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논리적 설계 </a:t>
            </a:r>
            <a:r>
              <a:rPr lang="en-US" altLang="ko-KR" dirty="0" smtClean="0"/>
              <a:t>– </a:t>
            </a:r>
            <a:r>
              <a:rPr lang="en-US" altLang="ko-KR" dirty="0" smtClean="0">
                <a:solidFill>
                  <a:srgbClr val="FF0000"/>
                </a:solidFill>
              </a:rPr>
              <a:t>(</a:t>
            </a:r>
            <a:r>
              <a:rPr lang="ko-KR" altLang="en-US" dirty="0" smtClean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1) </a:t>
            </a:r>
            <a:r>
              <a:rPr lang="ko-KR" altLang="en-US" dirty="0" smtClean="0">
                <a:solidFill>
                  <a:srgbClr val="FF0000"/>
                </a:solidFill>
              </a:rPr>
              <a:t>모든 개체는 </a:t>
            </a:r>
            <a:r>
              <a:rPr lang="ko-KR" altLang="en-US" dirty="0" err="1" smtClean="0">
                <a:solidFill>
                  <a:srgbClr val="FF0000"/>
                </a:solidFill>
              </a:rPr>
              <a:t>릴레이션으로</a:t>
            </a:r>
            <a:r>
              <a:rPr lang="ko-KR" altLang="en-US" dirty="0" smtClean="0">
                <a:solidFill>
                  <a:srgbClr val="FF0000"/>
                </a:solidFill>
              </a:rPr>
              <a:t> 변환한다</a:t>
            </a:r>
            <a:endParaRPr lang="en-US" altLang="ko-KR" dirty="0" smtClean="0">
              <a:solidFill>
                <a:srgbClr val="FF0000"/>
              </a:solidFill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4436985" y="6174304"/>
            <a:ext cx="4140460" cy="585065"/>
          </a:xfrm>
          <a:prstGeom prst="round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chemeClr val="tx1"/>
                </a:solidFill>
              </a:rPr>
              <a:t>상품</a:t>
            </a:r>
            <a:r>
              <a:rPr lang="en-US" altLang="ko-KR" b="1" dirty="0" smtClean="0">
                <a:solidFill>
                  <a:schemeClr val="tx1"/>
                </a:solidFill>
              </a:rPr>
              <a:t>(</a:t>
            </a:r>
            <a:r>
              <a:rPr lang="ko-KR" altLang="en-US" b="1" u="sng" dirty="0" smtClean="0">
                <a:solidFill>
                  <a:schemeClr val="tx1"/>
                </a:solidFill>
              </a:rPr>
              <a:t>상품번호</a:t>
            </a:r>
            <a:r>
              <a:rPr lang="en-US" altLang="ko-KR" b="1" dirty="0" smtClean="0">
                <a:solidFill>
                  <a:schemeClr val="tx1"/>
                </a:solidFill>
              </a:rPr>
              <a:t>, </a:t>
            </a:r>
            <a:r>
              <a:rPr lang="ko-KR" altLang="en-US" b="1" dirty="0" smtClean="0">
                <a:solidFill>
                  <a:schemeClr val="tx1"/>
                </a:solidFill>
              </a:rPr>
              <a:t>상품명</a:t>
            </a:r>
            <a:r>
              <a:rPr lang="en-US" altLang="ko-KR" b="1" dirty="0" smtClean="0">
                <a:solidFill>
                  <a:schemeClr val="tx1"/>
                </a:solidFill>
              </a:rPr>
              <a:t>, </a:t>
            </a:r>
            <a:r>
              <a:rPr lang="ko-KR" altLang="en-US" b="1" dirty="0" smtClean="0">
                <a:solidFill>
                  <a:schemeClr val="tx1"/>
                </a:solidFill>
              </a:rPr>
              <a:t>재고량</a:t>
            </a:r>
            <a:r>
              <a:rPr lang="en-US" altLang="ko-KR" b="1" dirty="0" smtClean="0">
                <a:solidFill>
                  <a:schemeClr val="tx1"/>
                </a:solidFill>
              </a:rPr>
              <a:t>, </a:t>
            </a:r>
            <a:r>
              <a:rPr lang="ko-KR" altLang="en-US" b="1" dirty="0" smtClean="0">
                <a:solidFill>
                  <a:schemeClr val="tx1"/>
                </a:solidFill>
              </a:rPr>
              <a:t>단가</a:t>
            </a:r>
            <a:r>
              <a:rPr lang="en-US" altLang="ko-KR" b="1" dirty="0" smtClean="0">
                <a:solidFill>
                  <a:schemeClr val="tx1"/>
                </a:solidFill>
              </a:rPr>
              <a:t>)</a:t>
            </a:r>
            <a:endParaRPr lang="ko-KR" alt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81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논리적 설계 </a:t>
            </a:r>
            <a:r>
              <a:rPr lang="en-US" altLang="ko-KR" dirty="0"/>
              <a:t>– 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규칙 </a:t>
            </a:r>
            <a:r>
              <a:rPr lang="en-US" altLang="ko-KR" dirty="0">
                <a:solidFill>
                  <a:srgbClr val="FF0000"/>
                </a:solidFill>
              </a:rPr>
              <a:t>1) </a:t>
            </a:r>
            <a:r>
              <a:rPr lang="ko-KR" altLang="en-US" dirty="0">
                <a:solidFill>
                  <a:srgbClr val="FF0000"/>
                </a:solidFill>
              </a:rPr>
              <a:t>모든 개체는 </a:t>
            </a:r>
            <a:r>
              <a:rPr lang="ko-KR" altLang="en-US" dirty="0" err="1">
                <a:solidFill>
                  <a:srgbClr val="FF0000"/>
                </a:solidFill>
              </a:rPr>
              <a:t>릴레이션으로</a:t>
            </a:r>
            <a:r>
              <a:rPr lang="ko-KR" altLang="en-US" dirty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변환한다</a:t>
            </a:r>
            <a:endParaRPr lang="en-US" altLang="ko-KR" dirty="0">
              <a:solidFill>
                <a:srgbClr val="FF0000"/>
              </a:solidFill>
            </a:endParaRPr>
          </a:p>
        </p:txBody>
      </p:sp>
      <p:pic>
        <p:nvPicPr>
          <p:cNvPr id="5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45" y="1609685"/>
            <a:ext cx="8236610" cy="496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25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/>
              <a:t>논리적 설계 </a:t>
            </a:r>
            <a:r>
              <a:rPr lang="en-US" altLang="ko-KR" dirty="0"/>
              <a:t>– 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2) </a:t>
            </a:r>
            <a:r>
              <a:rPr lang="ko-KR" altLang="en-US" dirty="0" err="1" smtClean="0">
                <a:solidFill>
                  <a:srgbClr val="FF0000"/>
                </a:solidFill>
              </a:rPr>
              <a:t>다대다</a:t>
            </a:r>
            <a:r>
              <a:rPr lang="ko-KR" altLang="en-US" dirty="0" smtClean="0">
                <a:solidFill>
                  <a:srgbClr val="FF0000"/>
                </a:solidFill>
              </a:rPr>
              <a:t> 관계는 </a:t>
            </a:r>
            <a:r>
              <a:rPr lang="ko-KR" altLang="en-US" dirty="0" err="1">
                <a:solidFill>
                  <a:srgbClr val="FF0000"/>
                </a:solidFill>
              </a:rPr>
              <a:t>릴레이션으로</a:t>
            </a:r>
            <a:r>
              <a:rPr lang="ko-KR" altLang="en-US" dirty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변환한다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altLang="ko-KR" dirty="0"/>
              <a:t>E-R </a:t>
            </a:r>
            <a:r>
              <a:rPr lang="ko-KR" altLang="en-US" dirty="0"/>
              <a:t>다이어그램의 </a:t>
            </a:r>
            <a:r>
              <a:rPr lang="ko-KR" altLang="en-US" dirty="0" err="1" smtClean="0"/>
              <a:t>다대다</a:t>
            </a:r>
            <a:r>
              <a:rPr lang="ko-KR" altLang="en-US" dirty="0" smtClean="0"/>
              <a:t> 관계를 </a:t>
            </a:r>
            <a:r>
              <a:rPr lang="ko-KR" altLang="en-US" dirty="0"/>
              <a:t>하나의 </a:t>
            </a:r>
            <a:r>
              <a:rPr lang="ko-KR" altLang="en-US" dirty="0" err="1"/>
              <a:t>릴레이션으로</a:t>
            </a:r>
            <a:r>
              <a:rPr lang="ko-KR" altLang="en-US" dirty="0"/>
              <a:t> 변환</a:t>
            </a:r>
            <a:endParaRPr lang="en-US" altLang="ko-KR" dirty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관</a:t>
            </a:r>
            <a:r>
              <a:rPr lang="ko-KR" altLang="en-US" dirty="0"/>
              <a:t>계</a:t>
            </a:r>
            <a:r>
              <a:rPr lang="ko-KR" altLang="en-US" dirty="0" smtClean="0"/>
              <a:t>의 </a:t>
            </a:r>
            <a:r>
              <a:rPr lang="ko-KR" altLang="en-US" dirty="0"/>
              <a:t>이름  </a:t>
            </a:r>
            <a:r>
              <a:rPr lang="ko-KR" altLang="en-US" dirty="0">
                <a:solidFill>
                  <a:srgbClr val="0070C0"/>
                </a:solidFill>
                <a:sym typeface="Wingdings"/>
              </a:rPr>
              <a:t></a:t>
            </a:r>
            <a:r>
              <a:rPr lang="ko-KR" altLang="en-US" dirty="0">
                <a:sym typeface="Wingdings"/>
              </a:rPr>
              <a:t> </a:t>
            </a:r>
            <a:r>
              <a:rPr lang="ko-KR" altLang="en-US" dirty="0" err="1"/>
              <a:t>릴레이션</a:t>
            </a:r>
            <a:r>
              <a:rPr lang="ko-KR" altLang="en-US" dirty="0"/>
              <a:t> 이름</a:t>
            </a:r>
            <a:endParaRPr lang="en-US" altLang="ko-KR" dirty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관계의 </a:t>
            </a:r>
            <a:r>
              <a:rPr lang="ko-KR" altLang="en-US" dirty="0"/>
              <a:t>속성 </a:t>
            </a:r>
            <a:r>
              <a:rPr lang="en-US" altLang="ko-KR" dirty="0"/>
              <a:t> </a:t>
            </a:r>
            <a:r>
              <a:rPr lang="ko-KR" altLang="en-US" dirty="0">
                <a:solidFill>
                  <a:srgbClr val="0070C0"/>
                </a:solidFill>
                <a:sym typeface="Wingdings"/>
              </a:rPr>
              <a:t> </a:t>
            </a:r>
            <a:r>
              <a:rPr lang="ko-KR" altLang="en-US" dirty="0" err="1"/>
              <a:t>릴레이션의</a:t>
            </a:r>
            <a:r>
              <a:rPr lang="ko-KR" altLang="en-US" dirty="0"/>
              <a:t> </a:t>
            </a:r>
            <a:r>
              <a:rPr lang="ko-KR" altLang="en-US" dirty="0" smtClean="0"/>
              <a:t>속성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관계에 참여하는 개체를 규칙 </a:t>
            </a:r>
            <a:r>
              <a:rPr lang="en-US" altLang="ko-KR" dirty="0" smtClean="0"/>
              <a:t>1</a:t>
            </a:r>
            <a:r>
              <a:rPr lang="ko-KR" altLang="en-US" dirty="0" smtClean="0"/>
              <a:t>에 따라 </a:t>
            </a:r>
            <a:r>
              <a:rPr lang="ko-KR" altLang="en-US" dirty="0" err="1" smtClean="0"/>
              <a:t>릴레이션으로</a:t>
            </a:r>
            <a:r>
              <a:rPr lang="ko-KR" altLang="en-US" dirty="0" smtClean="0"/>
              <a:t> 변환한 후 이 </a:t>
            </a:r>
            <a:r>
              <a:rPr lang="ko-KR" altLang="en-US" dirty="0" err="1" smtClean="0"/>
              <a:t>릴레이션의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기본키를</a:t>
            </a:r>
            <a:r>
              <a:rPr lang="ko-KR" altLang="en-US" dirty="0" smtClean="0"/>
              <a:t> 관계 </a:t>
            </a:r>
            <a:r>
              <a:rPr lang="ko-KR" altLang="en-US" dirty="0" err="1" smtClean="0"/>
              <a:t>릴레이션에</a:t>
            </a:r>
            <a:r>
              <a:rPr lang="ko-KR" altLang="en-US" dirty="0" smtClean="0"/>
              <a:t> 포함시켜 </a:t>
            </a:r>
            <a:r>
              <a:rPr lang="ko-KR" altLang="en-US" dirty="0" err="1" smtClean="0"/>
              <a:t>외래키로</a:t>
            </a:r>
            <a:r>
              <a:rPr lang="ko-KR" altLang="en-US" dirty="0" smtClean="0"/>
              <a:t> 지정하고 </a:t>
            </a:r>
            <a:r>
              <a:rPr lang="ko-KR" altLang="en-US" dirty="0" err="1" smtClean="0"/>
              <a:t>외래키들을</a:t>
            </a:r>
            <a:r>
              <a:rPr lang="ko-KR" altLang="en-US" dirty="0" smtClean="0"/>
              <a:t> 조합하여 관계 </a:t>
            </a:r>
            <a:r>
              <a:rPr lang="ko-KR" altLang="en-US" dirty="0" err="1" smtClean="0"/>
              <a:t>릴레이션의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기본키로</a:t>
            </a:r>
            <a:r>
              <a:rPr lang="ko-KR" altLang="en-US" dirty="0" smtClean="0"/>
              <a:t> 지정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18985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90" y="1703026"/>
            <a:ext cx="7542330" cy="4966334"/>
          </a:xfrm>
          <a:prstGeom prst="rect">
            <a:avLst/>
          </a:prstGeom>
        </p:spPr>
      </p:pic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/>
              <a:t>논리적 설계 </a:t>
            </a:r>
            <a:r>
              <a:rPr lang="en-US" altLang="ko-KR" dirty="0"/>
              <a:t>– 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2) </a:t>
            </a:r>
            <a:r>
              <a:rPr lang="ko-KR" altLang="en-US" dirty="0" err="1" smtClean="0">
                <a:solidFill>
                  <a:srgbClr val="FF0000"/>
                </a:solidFill>
              </a:rPr>
              <a:t>다대다</a:t>
            </a:r>
            <a:r>
              <a:rPr lang="ko-KR" altLang="en-US" dirty="0" smtClean="0">
                <a:solidFill>
                  <a:srgbClr val="FF0000"/>
                </a:solidFill>
              </a:rPr>
              <a:t> 관계는 </a:t>
            </a:r>
            <a:r>
              <a:rPr lang="ko-KR" altLang="en-US" dirty="0" err="1">
                <a:solidFill>
                  <a:srgbClr val="FF0000"/>
                </a:solidFill>
              </a:rPr>
              <a:t>릴레이션으로</a:t>
            </a:r>
            <a:r>
              <a:rPr lang="ko-KR" altLang="en-US" dirty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변환한다</a:t>
            </a:r>
            <a:endParaRPr lang="en-US" altLang="ko-K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50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/>
              <a:t>논리적 설계 </a:t>
            </a:r>
            <a:r>
              <a:rPr lang="en-US" altLang="ko-KR" dirty="0"/>
              <a:t>– 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3) </a:t>
            </a:r>
            <a:r>
              <a:rPr lang="ko-KR" altLang="en-US" dirty="0" smtClean="0">
                <a:solidFill>
                  <a:srgbClr val="FF0000"/>
                </a:solidFill>
              </a:rPr>
              <a:t>일대다 관계는 </a:t>
            </a:r>
            <a:r>
              <a:rPr lang="ko-KR" altLang="en-US" dirty="0" err="1" smtClean="0">
                <a:solidFill>
                  <a:srgbClr val="FF0000"/>
                </a:solidFill>
              </a:rPr>
              <a:t>외래키로</a:t>
            </a:r>
            <a:r>
              <a:rPr lang="ko-KR" altLang="en-US" dirty="0" smtClean="0">
                <a:solidFill>
                  <a:srgbClr val="FF0000"/>
                </a:solidFill>
              </a:rPr>
              <a:t> 표현한다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altLang="ko-KR" dirty="0"/>
              <a:t>E-R </a:t>
            </a:r>
            <a:r>
              <a:rPr lang="ko-KR" altLang="en-US" dirty="0"/>
              <a:t>다이어그램의 </a:t>
            </a:r>
            <a:r>
              <a:rPr lang="ko-KR" altLang="en-US" dirty="0" smtClean="0"/>
              <a:t>일대다 관계는 </a:t>
            </a:r>
            <a:r>
              <a:rPr lang="ko-KR" altLang="en-US" dirty="0" err="1" smtClean="0"/>
              <a:t>외래키로만</a:t>
            </a:r>
            <a:r>
              <a:rPr lang="ko-KR" altLang="en-US" dirty="0" smtClean="0"/>
              <a:t> 표현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en-US" altLang="ko-KR" dirty="0" smtClean="0"/>
              <a:t>(</a:t>
            </a:r>
            <a:r>
              <a:rPr lang="ko-KR" altLang="en-US" dirty="0" smtClean="0"/>
              <a:t>규칙 </a:t>
            </a:r>
            <a:r>
              <a:rPr lang="en-US" altLang="ko-KR" dirty="0" smtClean="0"/>
              <a:t>3-1) </a:t>
            </a:r>
            <a:r>
              <a:rPr lang="ko-KR" altLang="en-US" dirty="0" smtClean="0"/>
              <a:t>일반적인 일대다 관계는 </a:t>
            </a:r>
            <a:r>
              <a:rPr lang="ko-KR" altLang="en-US" dirty="0" err="1" smtClean="0"/>
              <a:t>외래키로</a:t>
            </a:r>
            <a:r>
              <a:rPr lang="ko-KR" altLang="en-US" dirty="0" smtClean="0"/>
              <a:t> 표현한다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200000"/>
              </a:lnSpc>
            </a:pPr>
            <a:r>
              <a:rPr lang="en-US" altLang="ko-KR" dirty="0" smtClean="0"/>
              <a:t>(</a:t>
            </a:r>
            <a:r>
              <a:rPr lang="ko-KR" altLang="en-US" dirty="0" smtClean="0"/>
              <a:t>규칙 </a:t>
            </a:r>
            <a:r>
              <a:rPr lang="en-US" altLang="ko-KR" dirty="0" smtClean="0"/>
              <a:t>3-2) </a:t>
            </a:r>
            <a:r>
              <a:rPr lang="ko-KR" altLang="en-US" dirty="0" smtClean="0"/>
              <a:t>약한 개체가 참여하는 일대다 관계는 </a:t>
            </a:r>
            <a:r>
              <a:rPr lang="ko-KR" altLang="en-US" dirty="0" err="1" smtClean="0"/>
              <a:t>외래키를</a:t>
            </a:r>
            <a:r>
              <a:rPr lang="ko-KR" altLang="en-US" dirty="0" smtClean="0"/>
              <a:t> 포함해서 </a:t>
            </a:r>
            <a:r>
              <a:rPr lang="ko-KR" altLang="en-US" dirty="0" err="1" smtClean="0"/>
              <a:t>기본키로</a:t>
            </a:r>
            <a:r>
              <a:rPr lang="ko-KR" altLang="en-US" dirty="0" smtClean="0"/>
              <a:t> 지정한다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15374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 </a:t>
            </a:r>
            <a:r>
              <a:rPr lang="ko-KR" altLang="en-US" dirty="0" smtClean="0"/>
              <a:t>데이터베이스 </a:t>
            </a:r>
            <a:r>
              <a:rPr lang="ko-KR" altLang="en-US" dirty="0"/>
              <a:t>설계 단계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데이터베이스 </a:t>
            </a:r>
            <a:r>
              <a:rPr lang="ko-KR" altLang="en-US" dirty="0" smtClean="0"/>
              <a:t>설계</a:t>
            </a:r>
            <a:endParaRPr lang="ko-KR" altLang="en-US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사용자의 다양한 요구 사항을 고려하여 데이터베이스를 생성하는 </a:t>
            </a:r>
            <a:r>
              <a:rPr lang="ko-KR" altLang="en-US" dirty="0" smtClean="0"/>
              <a:t>과정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ko-KR" altLang="en-US" dirty="0" smtClean="0"/>
              <a:t>관계 데이터베이스의 대표적인 설계 방법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/>
              <a:t>E-R </a:t>
            </a:r>
            <a:r>
              <a:rPr lang="ko-KR" altLang="en-US" dirty="0"/>
              <a:t>모델과 변환 규칙을 이용한 </a:t>
            </a:r>
            <a:r>
              <a:rPr lang="ko-KR" altLang="en-US" dirty="0" smtClean="0"/>
              <a:t>설계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정규화를 </a:t>
            </a:r>
            <a:r>
              <a:rPr lang="ko-KR" altLang="en-US" dirty="0"/>
              <a:t>이용한 </a:t>
            </a:r>
            <a:r>
              <a:rPr lang="ko-KR" altLang="en-US" dirty="0" smtClean="0"/>
              <a:t>설계 </a:t>
            </a:r>
            <a:r>
              <a:rPr lang="en-US" altLang="ko-KR" dirty="0" smtClean="0"/>
              <a:t>: 9</a:t>
            </a:r>
            <a:r>
              <a:rPr lang="ko-KR" altLang="en-US" dirty="0" smtClean="0"/>
              <a:t>장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9842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/>
              <a:t>논리적 설계 </a:t>
            </a:r>
            <a:r>
              <a:rPr lang="en-US" altLang="ko-KR" dirty="0"/>
              <a:t>– 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규칙 </a:t>
            </a:r>
            <a:r>
              <a:rPr lang="en-US" altLang="ko-KR" dirty="0">
                <a:solidFill>
                  <a:srgbClr val="FF0000"/>
                </a:solidFill>
              </a:rPr>
              <a:t>3</a:t>
            </a:r>
            <a:r>
              <a:rPr lang="en-US" altLang="ko-KR" dirty="0" smtClean="0">
                <a:solidFill>
                  <a:srgbClr val="FF0000"/>
                </a:solidFill>
              </a:rPr>
              <a:t>) </a:t>
            </a:r>
            <a:r>
              <a:rPr lang="ko-KR" altLang="en-US" dirty="0" smtClean="0">
                <a:solidFill>
                  <a:srgbClr val="FF0000"/>
                </a:solidFill>
              </a:rPr>
              <a:t>일대다 관계는 </a:t>
            </a:r>
            <a:r>
              <a:rPr lang="ko-KR" altLang="en-US" dirty="0" err="1" smtClean="0">
                <a:solidFill>
                  <a:srgbClr val="FF0000"/>
                </a:solidFill>
              </a:rPr>
              <a:t>외래키로</a:t>
            </a:r>
            <a:r>
              <a:rPr lang="ko-KR" altLang="en-US" dirty="0" smtClean="0">
                <a:solidFill>
                  <a:srgbClr val="FF0000"/>
                </a:solidFill>
              </a:rPr>
              <a:t> 표현한다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lnSpc>
                <a:spcPct val="200000"/>
              </a:lnSpc>
            </a:pPr>
            <a:r>
              <a:rPr lang="en-US" altLang="ko-KR" dirty="0" smtClean="0"/>
              <a:t>(</a:t>
            </a:r>
            <a:r>
              <a:rPr lang="ko-KR" altLang="en-US" dirty="0" smtClean="0"/>
              <a:t>규칙 </a:t>
            </a:r>
            <a:r>
              <a:rPr lang="en-US" altLang="ko-KR" dirty="0" smtClean="0"/>
              <a:t>3-1) </a:t>
            </a:r>
            <a:r>
              <a:rPr lang="ko-KR" altLang="en-US" dirty="0" smtClean="0"/>
              <a:t>일반적인 일대다 관계는 </a:t>
            </a:r>
            <a:r>
              <a:rPr lang="ko-KR" altLang="en-US" dirty="0" err="1" smtClean="0"/>
              <a:t>외래키로</a:t>
            </a:r>
            <a:r>
              <a:rPr lang="ko-KR" altLang="en-US" dirty="0" smtClean="0"/>
              <a:t> 표현한다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일대다</a:t>
            </a:r>
            <a:r>
              <a:rPr lang="en-US" altLang="ko-KR" dirty="0" smtClean="0"/>
              <a:t>(1:n)</a:t>
            </a:r>
            <a:r>
              <a:rPr lang="ko-KR" altLang="en-US" dirty="0" smtClean="0"/>
              <a:t> 관계에서 </a:t>
            </a:r>
            <a:r>
              <a:rPr lang="en-US" altLang="ko-KR" dirty="0" smtClean="0"/>
              <a:t>1</a:t>
            </a:r>
            <a:r>
              <a:rPr lang="ko-KR" altLang="en-US" dirty="0" smtClean="0"/>
              <a:t>측 개체 </a:t>
            </a:r>
            <a:r>
              <a:rPr lang="ko-KR" altLang="en-US" dirty="0" err="1" smtClean="0"/>
              <a:t>릴레이션의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기본키를</a:t>
            </a:r>
            <a:r>
              <a:rPr lang="ko-KR" altLang="en-US" dirty="0" smtClean="0"/>
              <a:t> </a:t>
            </a:r>
            <a:r>
              <a:rPr lang="en-US" altLang="ko-KR" dirty="0" smtClean="0"/>
              <a:t>n</a:t>
            </a:r>
            <a:r>
              <a:rPr lang="ko-KR" altLang="en-US" dirty="0" smtClean="0"/>
              <a:t>측 개체 </a:t>
            </a:r>
            <a:r>
              <a:rPr lang="ko-KR" altLang="en-US" dirty="0" err="1" smtClean="0"/>
              <a:t>릴레이션에</a:t>
            </a:r>
            <a:r>
              <a:rPr lang="ko-KR" altLang="en-US" dirty="0" smtClean="0"/>
              <a:t> 포함시켜 </a:t>
            </a:r>
            <a:r>
              <a:rPr lang="ko-KR" altLang="en-US" dirty="0" err="1" smtClean="0"/>
              <a:t>외래키로</a:t>
            </a:r>
            <a:r>
              <a:rPr lang="ko-KR" altLang="en-US" dirty="0" smtClean="0"/>
              <a:t> 지정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관계의 속성들도 </a:t>
            </a:r>
            <a:r>
              <a:rPr lang="en-US" altLang="ko-KR" dirty="0" smtClean="0"/>
              <a:t>n</a:t>
            </a:r>
            <a:r>
              <a:rPr lang="ko-KR" altLang="en-US" dirty="0" smtClean="0"/>
              <a:t>측 개체 </a:t>
            </a:r>
            <a:r>
              <a:rPr lang="ko-KR" altLang="en-US" dirty="0" err="1" smtClean="0"/>
              <a:t>릴레이션에</a:t>
            </a:r>
            <a:r>
              <a:rPr lang="ko-KR" altLang="en-US" dirty="0" smtClean="0"/>
              <a:t> 포함시킴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98558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45" y="2033845"/>
            <a:ext cx="8281615" cy="4545153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논리적 설계 </a:t>
            </a:r>
            <a:r>
              <a:rPr lang="en-US" altLang="ko-KR" dirty="0" smtClean="0"/>
              <a:t>– </a:t>
            </a:r>
            <a:r>
              <a:rPr lang="en-US" altLang="ko-KR" dirty="0"/>
              <a:t>(</a:t>
            </a:r>
            <a:r>
              <a:rPr lang="ko-KR" altLang="en-US" dirty="0"/>
              <a:t>규칙 </a:t>
            </a:r>
            <a:r>
              <a:rPr lang="en-US" altLang="ko-KR" dirty="0"/>
              <a:t>3) </a:t>
            </a:r>
            <a:r>
              <a:rPr lang="ko-KR" altLang="en-US" dirty="0"/>
              <a:t>일대다 관계는 </a:t>
            </a:r>
            <a:r>
              <a:rPr lang="ko-KR" altLang="en-US" dirty="0" err="1"/>
              <a:t>외래키로</a:t>
            </a:r>
            <a:r>
              <a:rPr lang="ko-KR" altLang="en-US" dirty="0"/>
              <a:t> 표현한다</a:t>
            </a:r>
            <a:endParaRPr lang="en-US" altLang="ko-KR" dirty="0"/>
          </a:p>
          <a:p>
            <a:pPr lvl="1"/>
            <a:r>
              <a:rPr lang="en-US" altLang="ko-KR" b="1" dirty="0">
                <a:solidFill>
                  <a:srgbClr val="FF0000"/>
                </a:solidFill>
              </a:rPr>
              <a:t>(</a:t>
            </a:r>
            <a:r>
              <a:rPr lang="ko-KR" altLang="en-US" b="1" dirty="0">
                <a:solidFill>
                  <a:srgbClr val="FF0000"/>
                </a:solidFill>
              </a:rPr>
              <a:t>규칙 </a:t>
            </a:r>
            <a:r>
              <a:rPr lang="en-US" altLang="ko-KR" b="1" dirty="0">
                <a:solidFill>
                  <a:srgbClr val="FF0000"/>
                </a:solidFill>
              </a:rPr>
              <a:t>3-1) </a:t>
            </a:r>
            <a:r>
              <a:rPr lang="ko-KR" altLang="en-US" b="1" dirty="0">
                <a:solidFill>
                  <a:srgbClr val="FF0000"/>
                </a:solidFill>
              </a:rPr>
              <a:t>일반적인 일대다 관계는 </a:t>
            </a:r>
            <a:r>
              <a:rPr lang="ko-KR" altLang="en-US" b="1" dirty="0" err="1">
                <a:solidFill>
                  <a:srgbClr val="FF0000"/>
                </a:solidFill>
              </a:rPr>
              <a:t>외래키로</a:t>
            </a:r>
            <a:r>
              <a:rPr lang="ko-KR" altLang="en-US" b="1" dirty="0">
                <a:solidFill>
                  <a:srgbClr val="FF0000"/>
                </a:solidFill>
              </a:rPr>
              <a:t> 표현한다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17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/>
              <a:t>논리적 설계 </a:t>
            </a:r>
            <a:r>
              <a:rPr lang="en-US" altLang="ko-KR" dirty="0"/>
              <a:t>– 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규칙 </a:t>
            </a:r>
            <a:r>
              <a:rPr lang="en-US" altLang="ko-KR" dirty="0">
                <a:solidFill>
                  <a:srgbClr val="FF0000"/>
                </a:solidFill>
              </a:rPr>
              <a:t>3</a:t>
            </a:r>
            <a:r>
              <a:rPr lang="en-US" altLang="ko-KR" dirty="0" smtClean="0">
                <a:solidFill>
                  <a:srgbClr val="FF0000"/>
                </a:solidFill>
              </a:rPr>
              <a:t>) </a:t>
            </a:r>
            <a:r>
              <a:rPr lang="ko-KR" altLang="en-US" dirty="0" smtClean="0">
                <a:solidFill>
                  <a:srgbClr val="FF0000"/>
                </a:solidFill>
              </a:rPr>
              <a:t>일대다 관계는 </a:t>
            </a:r>
            <a:r>
              <a:rPr lang="ko-KR" altLang="en-US" dirty="0" err="1" smtClean="0">
                <a:solidFill>
                  <a:srgbClr val="FF0000"/>
                </a:solidFill>
              </a:rPr>
              <a:t>외래키로</a:t>
            </a:r>
            <a:r>
              <a:rPr lang="ko-KR" altLang="en-US" dirty="0" smtClean="0">
                <a:solidFill>
                  <a:srgbClr val="FF0000"/>
                </a:solidFill>
              </a:rPr>
              <a:t> 표현한다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lnSpc>
                <a:spcPct val="200000"/>
              </a:lnSpc>
            </a:pPr>
            <a:r>
              <a:rPr lang="en-US" altLang="ko-KR" dirty="0" smtClean="0"/>
              <a:t>(</a:t>
            </a:r>
            <a:r>
              <a:rPr lang="ko-KR" altLang="en-US" dirty="0" smtClean="0"/>
              <a:t>규칙 </a:t>
            </a:r>
            <a:r>
              <a:rPr lang="en-US" altLang="ko-KR" dirty="0" smtClean="0"/>
              <a:t>3-2) </a:t>
            </a:r>
            <a:r>
              <a:rPr lang="ko-KR" altLang="en-US" dirty="0" smtClean="0"/>
              <a:t>약한 개체가 참여하는 일대다 관계는 </a:t>
            </a:r>
            <a:r>
              <a:rPr lang="ko-KR" altLang="en-US" dirty="0" err="1" smtClean="0"/>
              <a:t>외래키를</a:t>
            </a:r>
            <a:r>
              <a:rPr lang="ko-KR" altLang="en-US" dirty="0" smtClean="0"/>
              <a:t> 포함해서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err="1" smtClean="0"/>
              <a:t>기본키를</a:t>
            </a:r>
            <a:r>
              <a:rPr lang="ko-KR" altLang="en-US" dirty="0" smtClean="0"/>
              <a:t> 지정한다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200000"/>
              </a:lnSpc>
            </a:pPr>
            <a:r>
              <a:rPr lang="ko-KR" altLang="en-US" dirty="0"/>
              <a:t>일대다</a:t>
            </a:r>
            <a:r>
              <a:rPr lang="en-US" altLang="ko-KR" dirty="0"/>
              <a:t>(1:n)</a:t>
            </a:r>
            <a:r>
              <a:rPr lang="ko-KR" altLang="en-US" dirty="0"/>
              <a:t> 관계에서 </a:t>
            </a:r>
            <a:r>
              <a:rPr lang="en-US" altLang="ko-KR" dirty="0"/>
              <a:t>1</a:t>
            </a:r>
            <a:r>
              <a:rPr lang="ko-KR" altLang="en-US" dirty="0"/>
              <a:t>측 개체 </a:t>
            </a:r>
            <a:r>
              <a:rPr lang="ko-KR" altLang="en-US" dirty="0" err="1"/>
              <a:t>릴레이션의</a:t>
            </a:r>
            <a:r>
              <a:rPr lang="ko-KR" altLang="en-US" dirty="0"/>
              <a:t> </a:t>
            </a:r>
            <a:r>
              <a:rPr lang="ko-KR" altLang="en-US" dirty="0" err="1"/>
              <a:t>기본키를</a:t>
            </a:r>
            <a:r>
              <a:rPr lang="ko-KR" altLang="en-US" dirty="0"/>
              <a:t> </a:t>
            </a:r>
            <a:r>
              <a:rPr lang="en-US" altLang="ko-KR" dirty="0"/>
              <a:t>n</a:t>
            </a:r>
            <a:r>
              <a:rPr lang="ko-KR" altLang="en-US" dirty="0"/>
              <a:t>측 개체 </a:t>
            </a:r>
            <a:r>
              <a:rPr lang="ko-KR" altLang="en-US" dirty="0" err="1"/>
              <a:t>릴레이션에</a:t>
            </a:r>
            <a:r>
              <a:rPr lang="ko-KR" altLang="en-US" dirty="0"/>
              <a:t> </a:t>
            </a:r>
            <a:r>
              <a:rPr lang="ko-KR" altLang="en-US" dirty="0" smtClean="0"/>
              <a:t>포함시켜 </a:t>
            </a:r>
            <a:r>
              <a:rPr lang="ko-KR" altLang="en-US" dirty="0" err="1" smtClean="0"/>
              <a:t>외래키로</a:t>
            </a:r>
            <a:r>
              <a:rPr lang="ko-KR" altLang="en-US" dirty="0" smtClean="0"/>
              <a:t> 지정 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관계의 </a:t>
            </a:r>
            <a:r>
              <a:rPr lang="ko-KR" altLang="en-US" dirty="0"/>
              <a:t>속성들도 </a:t>
            </a:r>
            <a:r>
              <a:rPr lang="en-US" altLang="ko-KR" dirty="0"/>
              <a:t>n</a:t>
            </a:r>
            <a:r>
              <a:rPr lang="ko-KR" altLang="en-US" dirty="0"/>
              <a:t>측 개체 </a:t>
            </a:r>
            <a:r>
              <a:rPr lang="ko-KR" altLang="en-US" dirty="0" err="1"/>
              <a:t>릴레이션에</a:t>
            </a:r>
            <a:r>
              <a:rPr lang="ko-KR" altLang="en-US" dirty="0"/>
              <a:t> </a:t>
            </a:r>
            <a:r>
              <a:rPr lang="ko-KR" altLang="en-US" dirty="0" smtClean="0"/>
              <a:t>포함시킴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en-US" altLang="ko-KR" dirty="0"/>
              <a:t>n</a:t>
            </a:r>
            <a:r>
              <a:rPr lang="ko-KR" altLang="en-US" dirty="0" smtClean="0"/>
              <a:t>측 개체 </a:t>
            </a:r>
            <a:r>
              <a:rPr lang="ko-KR" altLang="en-US" dirty="0" err="1" smtClean="0"/>
              <a:t>릴레이션은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외래키를</a:t>
            </a:r>
            <a:r>
              <a:rPr lang="ko-KR" altLang="en-US" dirty="0" smtClean="0"/>
              <a:t> </a:t>
            </a:r>
            <a:r>
              <a:rPr lang="ko-KR" altLang="en-US" dirty="0"/>
              <a:t>포함하여 </a:t>
            </a:r>
            <a:r>
              <a:rPr lang="ko-KR" altLang="en-US" dirty="0" err="1"/>
              <a:t>기본키를</a:t>
            </a:r>
            <a:r>
              <a:rPr lang="ko-KR" altLang="en-US" dirty="0"/>
              <a:t> 지정함</a:t>
            </a:r>
            <a:endParaRPr lang="en-US" altLang="ko-KR" dirty="0"/>
          </a:p>
          <a:p>
            <a:pPr lvl="3">
              <a:lnSpc>
                <a:spcPct val="200000"/>
              </a:lnSpc>
            </a:pPr>
            <a:r>
              <a:rPr lang="ko-KR" altLang="en-US" dirty="0"/>
              <a:t>약한 개체는 오너 개체에 따라 존재 여부가 결정되므로 오너 개체의 </a:t>
            </a:r>
            <a:r>
              <a:rPr lang="ko-KR" altLang="en-US" dirty="0" err="1"/>
              <a:t>기본키를</a:t>
            </a:r>
            <a:r>
              <a:rPr lang="ko-KR" altLang="en-US" dirty="0"/>
              <a:t> 이용해 식별해야 </a:t>
            </a:r>
            <a:r>
              <a:rPr lang="ko-KR" altLang="en-US" dirty="0" smtClean="0"/>
              <a:t>함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8819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615" y="2303875"/>
            <a:ext cx="7336510" cy="4504505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998730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논리적 설계 </a:t>
            </a:r>
            <a:r>
              <a:rPr lang="en-US" altLang="ko-KR" dirty="0" smtClean="0"/>
              <a:t>– </a:t>
            </a:r>
            <a:r>
              <a:rPr lang="en-US" altLang="ko-KR" dirty="0"/>
              <a:t>(</a:t>
            </a:r>
            <a:r>
              <a:rPr lang="ko-KR" altLang="en-US" dirty="0"/>
              <a:t>규칙 </a:t>
            </a:r>
            <a:r>
              <a:rPr lang="en-US" altLang="ko-KR" dirty="0"/>
              <a:t>3) </a:t>
            </a:r>
            <a:r>
              <a:rPr lang="ko-KR" altLang="en-US" dirty="0"/>
              <a:t>일대다 관계는 </a:t>
            </a:r>
            <a:r>
              <a:rPr lang="ko-KR" altLang="en-US" dirty="0" err="1"/>
              <a:t>외래키로</a:t>
            </a:r>
            <a:r>
              <a:rPr lang="ko-KR" altLang="en-US" dirty="0"/>
              <a:t> 표현한다</a:t>
            </a:r>
            <a:endParaRPr lang="en-US" altLang="ko-KR" dirty="0"/>
          </a:p>
          <a:p>
            <a:pPr lvl="1"/>
            <a:r>
              <a:rPr lang="en-US" altLang="ko-KR" b="1" dirty="0">
                <a:solidFill>
                  <a:srgbClr val="FF0000"/>
                </a:solidFill>
              </a:rPr>
              <a:t>(</a:t>
            </a:r>
            <a:r>
              <a:rPr lang="ko-KR" altLang="en-US" b="1" dirty="0">
                <a:solidFill>
                  <a:srgbClr val="FF0000"/>
                </a:solidFill>
              </a:rPr>
              <a:t>규칙 </a:t>
            </a:r>
            <a:r>
              <a:rPr lang="en-US" altLang="ko-KR" b="1" dirty="0" smtClean="0">
                <a:solidFill>
                  <a:srgbClr val="FF0000"/>
                </a:solidFill>
              </a:rPr>
              <a:t>3-2) </a:t>
            </a:r>
            <a:r>
              <a:rPr lang="ko-KR" altLang="en-US" b="1" dirty="0" smtClean="0">
                <a:solidFill>
                  <a:srgbClr val="FF0000"/>
                </a:solidFill>
              </a:rPr>
              <a:t>약한 </a:t>
            </a:r>
            <a:r>
              <a:rPr lang="ko-KR" altLang="en-US" b="1" dirty="0">
                <a:solidFill>
                  <a:srgbClr val="FF0000"/>
                </a:solidFill>
              </a:rPr>
              <a:t>개체가 참여하는 일대다 관계는 </a:t>
            </a:r>
            <a:r>
              <a:rPr lang="ko-KR" altLang="en-US" b="1" dirty="0" err="1">
                <a:solidFill>
                  <a:srgbClr val="FF0000"/>
                </a:solidFill>
              </a:rPr>
              <a:t>외래키를</a:t>
            </a:r>
            <a:r>
              <a:rPr lang="ko-KR" altLang="en-US" b="1" dirty="0">
                <a:solidFill>
                  <a:srgbClr val="FF0000"/>
                </a:solidFill>
              </a:rPr>
              <a:t> 포함해서 </a:t>
            </a:r>
            <a:r>
              <a:rPr lang="en-US" altLang="ko-KR" b="1" dirty="0">
                <a:solidFill>
                  <a:srgbClr val="FF0000"/>
                </a:solidFill>
              </a:rPr>
              <a:t/>
            </a:r>
            <a:br>
              <a:rPr lang="en-US" altLang="ko-KR" b="1" dirty="0">
                <a:solidFill>
                  <a:srgbClr val="FF0000"/>
                </a:solidFill>
              </a:rPr>
            </a:br>
            <a:r>
              <a:rPr lang="ko-KR" altLang="en-US" b="1" dirty="0" err="1">
                <a:solidFill>
                  <a:srgbClr val="FF0000"/>
                </a:solidFill>
              </a:rPr>
              <a:t>기본키를</a:t>
            </a:r>
            <a:r>
              <a:rPr lang="ko-KR" altLang="en-US" b="1" dirty="0">
                <a:solidFill>
                  <a:srgbClr val="FF0000"/>
                </a:solidFill>
              </a:rPr>
              <a:t> 지정한다</a:t>
            </a:r>
            <a:r>
              <a:rPr lang="en-US" altLang="ko-KR" b="1" dirty="0">
                <a:solidFill>
                  <a:srgbClr val="FF0000"/>
                </a:solidFill>
              </a:rPr>
              <a:t>.</a:t>
            </a:r>
          </a:p>
          <a:p>
            <a:pPr lvl="1"/>
            <a:endParaRPr lang="en-US" altLang="ko-K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52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/>
              <a:t>논리적 설계 </a:t>
            </a:r>
            <a:r>
              <a:rPr lang="en-US" altLang="ko-KR" dirty="0"/>
              <a:t>– 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4) </a:t>
            </a:r>
            <a:r>
              <a:rPr lang="ko-KR" altLang="en-US" dirty="0" smtClean="0">
                <a:solidFill>
                  <a:srgbClr val="FF0000"/>
                </a:solidFill>
              </a:rPr>
              <a:t>일대일 관계는 </a:t>
            </a:r>
            <a:r>
              <a:rPr lang="ko-KR" altLang="en-US" dirty="0" err="1" smtClean="0">
                <a:solidFill>
                  <a:srgbClr val="FF0000"/>
                </a:solidFill>
              </a:rPr>
              <a:t>외래키로</a:t>
            </a:r>
            <a:r>
              <a:rPr lang="ko-KR" altLang="en-US" dirty="0" smtClean="0">
                <a:solidFill>
                  <a:srgbClr val="FF0000"/>
                </a:solidFill>
              </a:rPr>
              <a:t> 표현한다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altLang="ko-KR" dirty="0"/>
              <a:t>E-R </a:t>
            </a:r>
            <a:r>
              <a:rPr lang="ko-KR" altLang="en-US" dirty="0"/>
              <a:t>다이어그램의 </a:t>
            </a:r>
            <a:r>
              <a:rPr lang="ko-KR" altLang="en-US" dirty="0" smtClean="0"/>
              <a:t>일대일 </a:t>
            </a:r>
            <a:r>
              <a:rPr lang="ko-KR" altLang="en-US" dirty="0"/>
              <a:t>관계는 </a:t>
            </a:r>
            <a:r>
              <a:rPr lang="ko-KR" altLang="en-US" dirty="0" err="1"/>
              <a:t>외래키로만</a:t>
            </a:r>
            <a:r>
              <a:rPr lang="ko-KR" altLang="en-US" dirty="0"/>
              <a:t> 표현</a:t>
            </a:r>
            <a:endParaRPr lang="en-US" altLang="ko-KR" dirty="0"/>
          </a:p>
          <a:p>
            <a:pPr lvl="2">
              <a:lnSpc>
                <a:spcPct val="200000"/>
              </a:lnSpc>
            </a:pPr>
            <a:r>
              <a:rPr lang="en-US" altLang="ko-KR" dirty="0"/>
              <a:t>(</a:t>
            </a:r>
            <a:r>
              <a:rPr lang="ko-KR" altLang="en-US" dirty="0"/>
              <a:t>규칙 </a:t>
            </a:r>
            <a:r>
              <a:rPr lang="en-US" altLang="ko-KR" dirty="0" smtClean="0"/>
              <a:t>4-1</a:t>
            </a:r>
            <a:r>
              <a:rPr lang="en-US" altLang="ko-KR" dirty="0"/>
              <a:t>) </a:t>
            </a:r>
            <a:r>
              <a:rPr lang="ko-KR" altLang="en-US" dirty="0"/>
              <a:t>일반적인 </a:t>
            </a:r>
            <a:r>
              <a:rPr lang="ko-KR" altLang="en-US" dirty="0" smtClean="0"/>
              <a:t>일대일 </a:t>
            </a:r>
            <a:r>
              <a:rPr lang="ko-KR" altLang="en-US" dirty="0"/>
              <a:t>관계는 </a:t>
            </a:r>
            <a:r>
              <a:rPr lang="ko-KR" altLang="en-US" dirty="0" err="1" smtClean="0"/>
              <a:t>외래키를</a:t>
            </a:r>
            <a:r>
              <a:rPr lang="ko-KR" altLang="en-US" dirty="0" smtClean="0"/>
              <a:t> 서로 주고 받는다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pPr lvl="2">
              <a:lnSpc>
                <a:spcPct val="200000"/>
              </a:lnSpc>
            </a:pPr>
            <a:r>
              <a:rPr lang="en-US" altLang="ko-KR" dirty="0"/>
              <a:t>(</a:t>
            </a:r>
            <a:r>
              <a:rPr lang="ko-KR" altLang="en-US" dirty="0"/>
              <a:t>규칙 </a:t>
            </a:r>
            <a:r>
              <a:rPr lang="en-US" altLang="ko-KR" dirty="0" smtClean="0"/>
              <a:t>4-2</a:t>
            </a:r>
            <a:r>
              <a:rPr lang="en-US" altLang="ko-KR" dirty="0"/>
              <a:t>) </a:t>
            </a:r>
            <a:r>
              <a:rPr lang="ko-KR" altLang="en-US" dirty="0" smtClean="0"/>
              <a:t>일대일 관계에 필수적으로 참여하는 개체의 </a:t>
            </a:r>
            <a:r>
              <a:rPr lang="ko-KR" altLang="en-US" dirty="0" err="1" smtClean="0"/>
              <a:t>릴레이션만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외래키를</a:t>
            </a:r>
            <a:r>
              <a:rPr lang="ko-KR" altLang="en-US" dirty="0" smtClean="0"/>
              <a:t> 받는다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200000"/>
              </a:lnSpc>
            </a:pPr>
            <a:r>
              <a:rPr lang="en-US" altLang="ko-KR" dirty="0" smtClean="0"/>
              <a:t>(</a:t>
            </a:r>
            <a:r>
              <a:rPr lang="ko-KR" altLang="en-US" dirty="0" err="1" smtClean="0"/>
              <a:t>구칙</a:t>
            </a:r>
            <a:r>
              <a:rPr lang="ko-KR" altLang="en-US" dirty="0" smtClean="0"/>
              <a:t> </a:t>
            </a:r>
            <a:r>
              <a:rPr lang="en-US" altLang="ko-KR" dirty="0" smtClean="0"/>
              <a:t>4-3) </a:t>
            </a:r>
            <a:r>
              <a:rPr lang="ko-KR" altLang="en-US" dirty="0" smtClean="0"/>
              <a:t>모든 개체가 일대일 관계에 필수적으로 참여하면 </a:t>
            </a:r>
            <a:r>
              <a:rPr lang="ko-KR" altLang="en-US" dirty="0" err="1" smtClean="0"/>
              <a:t>릴레이션을</a:t>
            </a:r>
            <a:r>
              <a:rPr lang="ko-KR" altLang="en-US" dirty="0" smtClean="0"/>
              <a:t> 하나로 합친다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3524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/>
              <a:t>논리적 설계 </a:t>
            </a:r>
            <a:r>
              <a:rPr lang="en-US" altLang="ko-KR" dirty="0"/>
              <a:t>– 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4) </a:t>
            </a:r>
            <a:r>
              <a:rPr lang="ko-KR" altLang="en-US" dirty="0" smtClean="0">
                <a:solidFill>
                  <a:srgbClr val="FF0000"/>
                </a:solidFill>
              </a:rPr>
              <a:t>일대일 관계는 </a:t>
            </a:r>
            <a:r>
              <a:rPr lang="ko-KR" altLang="en-US" dirty="0" err="1" smtClean="0">
                <a:solidFill>
                  <a:srgbClr val="FF0000"/>
                </a:solidFill>
              </a:rPr>
              <a:t>외래키로</a:t>
            </a:r>
            <a:r>
              <a:rPr lang="ko-KR" altLang="en-US" dirty="0" smtClean="0">
                <a:solidFill>
                  <a:srgbClr val="FF0000"/>
                </a:solidFill>
              </a:rPr>
              <a:t> 표현한다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lnSpc>
                <a:spcPct val="200000"/>
              </a:lnSpc>
            </a:pPr>
            <a:r>
              <a:rPr lang="en-US" altLang="ko-KR" dirty="0" smtClean="0"/>
              <a:t>(</a:t>
            </a:r>
            <a:r>
              <a:rPr lang="ko-KR" altLang="en-US" dirty="0" smtClean="0"/>
              <a:t>규칙 </a:t>
            </a:r>
            <a:r>
              <a:rPr lang="en-US" altLang="ko-KR" dirty="0" smtClean="0"/>
              <a:t>4-1) </a:t>
            </a:r>
            <a:r>
              <a:rPr lang="ko-KR" altLang="en-US" dirty="0" smtClean="0"/>
              <a:t>일반적인 일대일 관계는 </a:t>
            </a:r>
            <a:r>
              <a:rPr lang="ko-KR" altLang="en-US" dirty="0" err="1" smtClean="0"/>
              <a:t>외래키를</a:t>
            </a:r>
            <a:r>
              <a:rPr lang="ko-KR" altLang="en-US" dirty="0" smtClean="0"/>
              <a:t> 서로 주고 받는다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관계에 참여하는 개체 </a:t>
            </a:r>
            <a:r>
              <a:rPr lang="ko-KR" altLang="en-US" dirty="0" err="1" smtClean="0"/>
              <a:t>릴레이션들이</a:t>
            </a:r>
            <a:r>
              <a:rPr lang="ko-KR" altLang="en-US" dirty="0" smtClean="0"/>
              <a:t> 서로의 </a:t>
            </a:r>
            <a:r>
              <a:rPr lang="ko-KR" altLang="en-US" dirty="0" err="1" smtClean="0"/>
              <a:t>기본키를</a:t>
            </a:r>
            <a:r>
              <a:rPr lang="ko-KR" altLang="en-US" dirty="0" smtClean="0"/>
              <a:t> 주고 받아 </a:t>
            </a:r>
            <a:r>
              <a:rPr lang="ko-KR" altLang="en-US" dirty="0" err="1" smtClean="0"/>
              <a:t>외래키로</a:t>
            </a:r>
            <a:r>
              <a:rPr lang="ko-KR" altLang="en-US" dirty="0" smtClean="0"/>
              <a:t> 지정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관계의 </a:t>
            </a:r>
            <a:r>
              <a:rPr lang="ko-KR" altLang="en-US" dirty="0"/>
              <a:t>속성들도 </a:t>
            </a:r>
            <a:r>
              <a:rPr lang="ko-KR" altLang="en-US" dirty="0" smtClean="0"/>
              <a:t>모든 개체 </a:t>
            </a:r>
            <a:r>
              <a:rPr lang="ko-KR" altLang="en-US" dirty="0" err="1"/>
              <a:t>릴레이션에</a:t>
            </a:r>
            <a:r>
              <a:rPr lang="ko-KR" altLang="en-US" dirty="0"/>
              <a:t> </a:t>
            </a:r>
            <a:r>
              <a:rPr lang="ko-KR" altLang="en-US" dirty="0" smtClean="0"/>
              <a:t>포함시킴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불필요한 데이터 중복이 발생할 수 있음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04496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80" y="1954052"/>
            <a:ext cx="7651545" cy="4805318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998730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논리적 설계 </a:t>
            </a:r>
            <a:r>
              <a:rPr lang="en-US" altLang="ko-KR" dirty="0" smtClean="0"/>
              <a:t>– </a:t>
            </a:r>
            <a:r>
              <a:rPr lang="en-US" altLang="ko-KR" dirty="0"/>
              <a:t>(</a:t>
            </a:r>
            <a:r>
              <a:rPr lang="ko-KR" altLang="en-US" dirty="0"/>
              <a:t>규칙 </a:t>
            </a:r>
            <a:r>
              <a:rPr lang="en-US" altLang="ko-KR" dirty="0" smtClean="0"/>
              <a:t>4) </a:t>
            </a:r>
            <a:r>
              <a:rPr lang="ko-KR" altLang="en-US" dirty="0" smtClean="0"/>
              <a:t>일대일 </a:t>
            </a:r>
            <a:r>
              <a:rPr lang="ko-KR" altLang="en-US" dirty="0"/>
              <a:t>관계는 </a:t>
            </a:r>
            <a:r>
              <a:rPr lang="ko-KR" altLang="en-US" dirty="0" err="1"/>
              <a:t>외래키로</a:t>
            </a:r>
            <a:r>
              <a:rPr lang="ko-KR" altLang="en-US" dirty="0"/>
              <a:t> 표현한다</a:t>
            </a:r>
            <a:endParaRPr lang="en-US" altLang="ko-KR" dirty="0"/>
          </a:p>
          <a:p>
            <a:pPr lvl="1"/>
            <a:r>
              <a:rPr lang="en-US" altLang="ko-KR" b="1" dirty="0">
                <a:solidFill>
                  <a:srgbClr val="FF0000"/>
                </a:solidFill>
              </a:rPr>
              <a:t>(</a:t>
            </a:r>
            <a:r>
              <a:rPr lang="ko-KR" altLang="en-US" b="1" dirty="0" smtClean="0">
                <a:solidFill>
                  <a:srgbClr val="FF0000"/>
                </a:solidFill>
              </a:rPr>
              <a:t>규칙 </a:t>
            </a:r>
            <a:r>
              <a:rPr lang="en-US" altLang="ko-KR" b="1" dirty="0" smtClean="0">
                <a:solidFill>
                  <a:srgbClr val="FF0000"/>
                </a:solidFill>
              </a:rPr>
              <a:t>4-1) </a:t>
            </a:r>
            <a:r>
              <a:rPr lang="ko-KR" altLang="en-US" b="1" dirty="0" smtClean="0">
                <a:solidFill>
                  <a:srgbClr val="FF0000"/>
                </a:solidFill>
              </a:rPr>
              <a:t>일반적인 일대일 관계는 </a:t>
            </a:r>
            <a:r>
              <a:rPr lang="ko-KR" altLang="en-US" b="1" dirty="0" err="1" smtClean="0">
                <a:solidFill>
                  <a:srgbClr val="FF0000"/>
                </a:solidFill>
              </a:rPr>
              <a:t>외래키를</a:t>
            </a:r>
            <a:r>
              <a:rPr lang="ko-KR" altLang="en-US" b="1" dirty="0" smtClean="0">
                <a:solidFill>
                  <a:srgbClr val="FF0000"/>
                </a:solidFill>
              </a:rPr>
              <a:t> 서로 주고 받는다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pPr lvl="1"/>
            <a:endParaRPr lang="en-US" altLang="ko-K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60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/>
              <a:t>논리적 설계 </a:t>
            </a:r>
            <a:r>
              <a:rPr lang="en-US" altLang="ko-KR" dirty="0"/>
              <a:t>– 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4) </a:t>
            </a:r>
            <a:r>
              <a:rPr lang="ko-KR" altLang="en-US" dirty="0" smtClean="0">
                <a:solidFill>
                  <a:srgbClr val="FF0000"/>
                </a:solidFill>
              </a:rPr>
              <a:t>일대일 관계는 </a:t>
            </a:r>
            <a:r>
              <a:rPr lang="ko-KR" altLang="en-US" dirty="0" err="1" smtClean="0">
                <a:solidFill>
                  <a:srgbClr val="FF0000"/>
                </a:solidFill>
              </a:rPr>
              <a:t>외래키로</a:t>
            </a:r>
            <a:r>
              <a:rPr lang="ko-KR" altLang="en-US" dirty="0" smtClean="0">
                <a:solidFill>
                  <a:srgbClr val="FF0000"/>
                </a:solidFill>
              </a:rPr>
              <a:t> 표현한다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lnSpc>
                <a:spcPct val="200000"/>
              </a:lnSpc>
            </a:pPr>
            <a:r>
              <a:rPr lang="en-US" altLang="ko-KR" dirty="0" smtClean="0"/>
              <a:t>(</a:t>
            </a:r>
            <a:r>
              <a:rPr lang="ko-KR" altLang="en-US" dirty="0" smtClean="0"/>
              <a:t>규칙 </a:t>
            </a:r>
            <a:r>
              <a:rPr lang="en-US" altLang="ko-KR" dirty="0" smtClean="0"/>
              <a:t>4-2) </a:t>
            </a:r>
            <a:r>
              <a:rPr lang="ko-KR" altLang="en-US" dirty="0" smtClean="0"/>
              <a:t>필수적으로 참여하는 개체 </a:t>
            </a:r>
            <a:r>
              <a:rPr lang="ko-KR" altLang="en-US" dirty="0" err="1" smtClean="0"/>
              <a:t>릴레이션만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외래키를</a:t>
            </a:r>
            <a:r>
              <a:rPr lang="ko-KR" altLang="en-US" dirty="0" smtClean="0"/>
              <a:t> 받는다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관계에 필수적으로 참여하는 개체 </a:t>
            </a:r>
            <a:r>
              <a:rPr lang="ko-KR" altLang="en-US" dirty="0" err="1" smtClean="0"/>
              <a:t>릴레이션에만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외래키를</a:t>
            </a:r>
            <a:r>
              <a:rPr lang="ko-KR" altLang="en-US" dirty="0" smtClean="0"/>
              <a:t> 포함시킴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관계의 속성들은 관계에 필수적으로 참여하는 개체 </a:t>
            </a:r>
            <a:r>
              <a:rPr lang="ko-KR" altLang="en-US" dirty="0" err="1"/>
              <a:t>릴레이션에</a:t>
            </a:r>
            <a:r>
              <a:rPr lang="ko-KR" altLang="en-US" dirty="0"/>
              <a:t> </a:t>
            </a:r>
            <a:r>
              <a:rPr lang="ko-KR" altLang="en-US" dirty="0" smtClean="0"/>
              <a:t>포함시킴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23701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55" y="1968963"/>
            <a:ext cx="8113228" cy="4700397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998730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논리적 설계 </a:t>
            </a:r>
            <a:r>
              <a:rPr lang="en-US" altLang="ko-KR" dirty="0" smtClean="0"/>
              <a:t>– </a:t>
            </a:r>
            <a:r>
              <a:rPr lang="en-US" altLang="ko-KR" dirty="0"/>
              <a:t>(</a:t>
            </a:r>
            <a:r>
              <a:rPr lang="ko-KR" altLang="en-US" dirty="0"/>
              <a:t>규칙 </a:t>
            </a:r>
            <a:r>
              <a:rPr lang="en-US" altLang="ko-KR" dirty="0" smtClean="0"/>
              <a:t>4) </a:t>
            </a:r>
            <a:r>
              <a:rPr lang="ko-KR" altLang="en-US" dirty="0" smtClean="0"/>
              <a:t>일대일 </a:t>
            </a:r>
            <a:r>
              <a:rPr lang="ko-KR" altLang="en-US" dirty="0"/>
              <a:t>관계는 </a:t>
            </a:r>
            <a:r>
              <a:rPr lang="ko-KR" altLang="en-US" dirty="0" err="1"/>
              <a:t>외래키로</a:t>
            </a:r>
            <a:r>
              <a:rPr lang="ko-KR" altLang="en-US" dirty="0"/>
              <a:t> 표현한다</a:t>
            </a:r>
            <a:endParaRPr lang="en-US" altLang="ko-KR" dirty="0"/>
          </a:p>
          <a:p>
            <a:pPr lvl="1"/>
            <a:r>
              <a:rPr lang="en-US" altLang="ko-KR" b="1" dirty="0">
                <a:solidFill>
                  <a:srgbClr val="FF0000"/>
                </a:solidFill>
              </a:rPr>
              <a:t>(</a:t>
            </a:r>
            <a:r>
              <a:rPr lang="ko-KR" altLang="en-US" b="1" dirty="0" smtClean="0">
                <a:solidFill>
                  <a:srgbClr val="FF0000"/>
                </a:solidFill>
              </a:rPr>
              <a:t>규칙 </a:t>
            </a:r>
            <a:r>
              <a:rPr lang="en-US" altLang="ko-KR" b="1" dirty="0" smtClean="0">
                <a:solidFill>
                  <a:srgbClr val="FF0000"/>
                </a:solidFill>
              </a:rPr>
              <a:t>4-2) </a:t>
            </a:r>
            <a:r>
              <a:rPr lang="ko-KR" altLang="en-US" b="1" dirty="0" smtClean="0">
                <a:solidFill>
                  <a:srgbClr val="FF0000"/>
                </a:solidFill>
              </a:rPr>
              <a:t>필수적으로 참여하는 개체 </a:t>
            </a:r>
            <a:r>
              <a:rPr lang="ko-KR" altLang="en-US" b="1" dirty="0" err="1" smtClean="0">
                <a:solidFill>
                  <a:srgbClr val="FF0000"/>
                </a:solidFill>
              </a:rPr>
              <a:t>릴레이션만</a:t>
            </a:r>
            <a:r>
              <a:rPr lang="ko-KR" altLang="en-US" b="1" dirty="0" smtClean="0">
                <a:solidFill>
                  <a:srgbClr val="FF0000"/>
                </a:solidFill>
              </a:rPr>
              <a:t> </a:t>
            </a:r>
            <a:r>
              <a:rPr lang="ko-KR" altLang="en-US" b="1" dirty="0" err="1" smtClean="0">
                <a:solidFill>
                  <a:srgbClr val="FF0000"/>
                </a:solidFill>
              </a:rPr>
              <a:t>외래키를</a:t>
            </a:r>
            <a:r>
              <a:rPr lang="ko-KR" altLang="en-US" b="1" dirty="0" smtClean="0">
                <a:solidFill>
                  <a:srgbClr val="FF0000"/>
                </a:solidFill>
              </a:rPr>
              <a:t> 받는다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pPr lvl="1"/>
            <a:endParaRPr lang="en-US" altLang="ko-K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70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44373" y="1052735"/>
            <a:ext cx="9163142" cy="5543705"/>
          </a:xfrm>
        </p:spPr>
        <p:txBody>
          <a:bodyPr/>
          <a:lstStyle/>
          <a:p>
            <a:r>
              <a:rPr lang="ko-KR" altLang="en-US" dirty="0"/>
              <a:t>논리적 설계 </a:t>
            </a:r>
            <a:r>
              <a:rPr lang="en-US" altLang="ko-KR" dirty="0"/>
              <a:t>– 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4) </a:t>
            </a:r>
            <a:r>
              <a:rPr lang="ko-KR" altLang="en-US" dirty="0" smtClean="0">
                <a:solidFill>
                  <a:srgbClr val="FF0000"/>
                </a:solidFill>
              </a:rPr>
              <a:t>일대일 관계는 </a:t>
            </a:r>
            <a:r>
              <a:rPr lang="ko-KR" altLang="en-US" dirty="0" err="1" smtClean="0">
                <a:solidFill>
                  <a:srgbClr val="FF0000"/>
                </a:solidFill>
              </a:rPr>
              <a:t>외래키로</a:t>
            </a:r>
            <a:r>
              <a:rPr lang="ko-KR" altLang="en-US" dirty="0" smtClean="0">
                <a:solidFill>
                  <a:srgbClr val="FF0000"/>
                </a:solidFill>
              </a:rPr>
              <a:t> 표현한다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lnSpc>
                <a:spcPct val="200000"/>
              </a:lnSpc>
            </a:pPr>
            <a:r>
              <a:rPr lang="en-US" altLang="ko-KR" dirty="0" smtClean="0"/>
              <a:t>(</a:t>
            </a:r>
            <a:r>
              <a:rPr lang="ko-KR" altLang="en-US" dirty="0" smtClean="0"/>
              <a:t>규칙 </a:t>
            </a:r>
            <a:r>
              <a:rPr lang="en-US" altLang="ko-KR" dirty="0" smtClean="0"/>
              <a:t>4-3) </a:t>
            </a:r>
            <a:r>
              <a:rPr lang="ko-KR" altLang="en-US" dirty="0" smtClean="0"/>
              <a:t>모든 개체가 필수적으로 참여하면 </a:t>
            </a:r>
            <a:r>
              <a:rPr lang="ko-KR" altLang="en-US" dirty="0" err="1" smtClean="0"/>
              <a:t>릴레이션을</a:t>
            </a:r>
            <a:r>
              <a:rPr lang="ko-KR" altLang="en-US" dirty="0" smtClean="0"/>
              <a:t> 하나로 합친다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관계에 참여하는 개체 </a:t>
            </a:r>
            <a:r>
              <a:rPr lang="ko-KR" altLang="en-US" dirty="0" err="1" smtClean="0"/>
              <a:t>릴레이션들을</a:t>
            </a:r>
            <a:r>
              <a:rPr lang="ko-KR" altLang="en-US" dirty="0" smtClean="0"/>
              <a:t> 하나의 </a:t>
            </a:r>
            <a:r>
              <a:rPr lang="ko-KR" altLang="en-US" dirty="0" err="1" smtClean="0"/>
              <a:t>릴레이션으로</a:t>
            </a:r>
            <a:r>
              <a:rPr lang="ko-KR" altLang="en-US" dirty="0" smtClean="0"/>
              <a:t> 합쳐서 표현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/>
              <a:t>관계의 </a:t>
            </a:r>
            <a:r>
              <a:rPr lang="ko-KR" altLang="en-US" dirty="0" smtClean="0"/>
              <a:t>이름을</a:t>
            </a:r>
            <a:r>
              <a:rPr lang="ko-KR" altLang="en-US" dirty="0" smtClean="0">
                <a:sym typeface="Wingdings"/>
              </a:rPr>
              <a:t> </a:t>
            </a:r>
            <a:r>
              <a:rPr lang="ko-KR" altLang="en-US" dirty="0" err="1"/>
              <a:t>릴레이션</a:t>
            </a:r>
            <a:r>
              <a:rPr lang="ko-KR" altLang="en-US" dirty="0"/>
              <a:t> </a:t>
            </a:r>
            <a:r>
              <a:rPr lang="ko-KR" altLang="en-US" dirty="0" smtClean="0"/>
              <a:t>이름으로 사용하고 관계에 참여하는 두 개체의 속성들을 관계 </a:t>
            </a:r>
            <a:r>
              <a:rPr lang="ko-KR" altLang="en-US" dirty="0" err="1" smtClean="0"/>
              <a:t>릴레이션에</a:t>
            </a:r>
            <a:r>
              <a:rPr lang="ko-KR" altLang="en-US" dirty="0" smtClean="0"/>
              <a:t> 모두 포함시킴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두 개체 </a:t>
            </a:r>
            <a:r>
              <a:rPr lang="ko-KR" altLang="en-US" dirty="0" err="1" smtClean="0"/>
              <a:t>릴레이션의</a:t>
            </a:r>
            <a:r>
              <a:rPr lang="ko-KR" altLang="en-US" dirty="0" smtClean="0"/>
              <a:t>  키 속성을 조합하여 관계 </a:t>
            </a:r>
            <a:r>
              <a:rPr lang="ko-KR" altLang="en-US" dirty="0" err="1" smtClean="0"/>
              <a:t>릴레이션의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기본키로</a:t>
            </a:r>
            <a:r>
              <a:rPr lang="ko-KR" altLang="en-US" dirty="0" smtClean="0"/>
              <a:t> 지정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8877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 </a:t>
            </a:r>
            <a:r>
              <a:rPr lang="ko-KR" altLang="en-US" dirty="0"/>
              <a:t>데이터베이스 설계 단계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 smtClean="0"/>
              <a:t>E-R </a:t>
            </a:r>
            <a:r>
              <a:rPr lang="ko-KR" altLang="en-US" dirty="0" smtClean="0"/>
              <a:t>모델과 </a:t>
            </a:r>
            <a:r>
              <a:rPr lang="ko-KR" altLang="en-US" dirty="0" err="1" smtClean="0"/>
              <a:t>릴레이션</a:t>
            </a:r>
            <a:r>
              <a:rPr lang="ko-KR" altLang="en-US" dirty="0" smtClean="0"/>
              <a:t> 변환 규칙을 이용한 설계의 과정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660" y="1628800"/>
            <a:ext cx="3420380" cy="5013777"/>
          </a:xfrm>
          <a:prstGeom prst="rect">
            <a:avLst/>
          </a:prstGeom>
        </p:spPr>
      </p:pic>
      <p:sp>
        <p:nvSpPr>
          <p:cNvPr id="5" name="모서리가 둥근 사각형 설명선 4"/>
          <p:cNvSpPr/>
          <p:nvPr/>
        </p:nvSpPr>
        <p:spPr>
          <a:xfrm>
            <a:off x="5517104" y="2573905"/>
            <a:ext cx="3375375" cy="1530170"/>
          </a:xfrm>
          <a:prstGeom prst="wedgeRoundRectCallout">
            <a:avLst>
              <a:gd name="adj1" fmla="val -64102"/>
              <a:gd name="adj2" fmla="val 39160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설계 과정 중에 오류가 발견되어 변경이 필요하면 이전 단계로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되돌아가 설계 내용을 변경 가능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12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22" y="2003176"/>
            <a:ext cx="8886883" cy="4621179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998730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논리적 설계 </a:t>
            </a:r>
            <a:r>
              <a:rPr lang="en-US" altLang="ko-KR" dirty="0" smtClean="0"/>
              <a:t>– </a:t>
            </a:r>
            <a:r>
              <a:rPr lang="en-US" altLang="ko-KR" dirty="0"/>
              <a:t>(</a:t>
            </a:r>
            <a:r>
              <a:rPr lang="ko-KR" altLang="en-US" dirty="0"/>
              <a:t>규칙 </a:t>
            </a:r>
            <a:r>
              <a:rPr lang="en-US" altLang="ko-KR" dirty="0" smtClean="0"/>
              <a:t>4) </a:t>
            </a:r>
            <a:r>
              <a:rPr lang="ko-KR" altLang="en-US" dirty="0" smtClean="0"/>
              <a:t>일대일 </a:t>
            </a:r>
            <a:r>
              <a:rPr lang="ko-KR" altLang="en-US" dirty="0"/>
              <a:t>관계는 </a:t>
            </a:r>
            <a:r>
              <a:rPr lang="ko-KR" altLang="en-US" dirty="0" err="1"/>
              <a:t>외래키로</a:t>
            </a:r>
            <a:r>
              <a:rPr lang="ko-KR" altLang="en-US" dirty="0"/>
              <a:t> 표현한다</a:t>
            </a:r>
            <a:endParaRPr lang="en-US" altLang="ko-KR" dirty="0"/>
          </a:p>
          <a:p>
            <a:pPr lvl="1"/>
            <a:r>
              <a:rPr lang="en-US" altLang="ko-KR" b="1" dirty="0">
                <a:solidFill>
                  <a:srgbClr val="FF0000"/>
                </a:solidFill>
              </a:rPr>
              <a:t>(</a:t>
            </a:r>
            <a:r>
              <a:rPr lang="ko-KR" altLang="en-US" b="1" dirty="0" smtClean="0">
                <a:solidFill>
                  <a:srgbClr val="FF0000"/>
                </a:solidFill>
              </a:rPr>
              <a:t>규칙 </a:t>
            </a:r>
            <a:r>
              <a:rPr lang="en-US" altLang="ko-KR" b="1" dirty="0" smtClean="0">
                <a:solidFill>
                  <a:srgbClr val="FF0000"/>
                </a:solidFill>
              </a:rPr>
              <a:t>4-3) </a:t>
            </a:r>
            <a:r>
              <a:rPr lang="ko-KR" altLang="en-US" b="1" dirty="0" smtClean="0">
                <a:solidFill>
                  <a:srgbClr val="FF0000"/>
                </a:solidFill>
              </a:rPr>
              <a:t>모든 개체가 필수적으로 참여하면 </a:t>
            </a:r>
            <a:r>
              <a:rPr lang="ko-KR" altLang="en-US" b="1" dirty="0" err="1" smtClean="0">
                <a:solidFill>
                  <a:srgbClr val="FF0000"/>
                </a:solidFill>
              </a:rPr>
              <a:t>릴레이션을</a:t>
            </a:r>
            <a:r>
              <a:rPr lang="ko-KR" altLang="en-US" b="1" dirty="0" smtClean="0">
                <a:solidFill>
                  <a:srgbClr val="FF0000"/>
                </a:solidFill>
              </a:rPr>
              <a:t> 하나로 합친다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pPr lvl="1"/>
            <a:endParaRPr lang="en-US" altLang="ko-K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11929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/>
              <a:t>논리적 설계 </a:t>
            </a:r>
            <a:r>
              <a:rPr lang="en-US" altLang="ko-KR" dirty="0"/>
              <a:t>– </a:t>
            </a:r>
            <a:r>
              <a:rPr lang="en-US" altLang="ko-KR" dirty="0">
                <a:solidFill>
                  <a:srgbClr val="FF0000"/>
                </a:solidFill>
              </a:rPr>
              <a:t>(</a:t>
            </a:r>
            <a:r>
              <a:rPr lang="ko-KR" altLang="en-US" dirty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5) </a:t>
            </a:r>
            <a:r>
              <a:rPr lang="ko-KR" altLang="en-US" dirty="0" smtClean="0">
                <a:solidFill>
                  <a:srgbClr val="FF0000"/>
                </a:solidFill>
              </a:rPr>
              <a:t>다중 값 속성은 </a:t>
            </a:r>
            <a:r>
              <a:rPr lang="ko-KR" altLang="en-US" dirty="0" err="1" smtClean="0">
                <a:solidFill>
                  <a:srgbClr val="FF0000"/>
                </a:solidFill>
              </a:rPr>
              <a:t>릴레이션으로</a:t>
            </a:r>
            <a:r>
              <a:rPr lang="ko-KR" altLang="en-US" dirty="0" smtClean="0">
                <a:solidFill>
                  <a:srgbClr val="FF0000"/>
                </a:solidFill>
              </a:rPr>
              <a:t> 변환한다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US" altLang="ko-KR" dirty="0"/>
              <a:t>E-R </a:t>
            </a:r>
            <a:r>
              <a:rPr lang="ko-KR" altLang="en-US" dirty="0" smtClean="0"/>
              <a:t>다이어그램의 다중 값 속성은 독립적인 </a:t>
            </a:r>
            <a:r>
              <a:rPr lang="ko-KR" altLang="en-US" dirty="0" err="1"/>
              <a:t>릴레이션으로</a:t>
            </a:r>
            <a:r>
              <a:rPr lang="ko-KR" altLang="en-US" dirty="0"/>
              <a:t> </a:t>
            </a:r>
            <a:r>
              <a:rPr lang="ko-KR" altLang="en-US" dirty="0" smtClean="0"/>
              <a:t>변환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다중 값 속성과 함께 그 속성을 가지고 있던 개체 </a:t>
            </a:r>
            <a:r>
              <a:rPr lang="ko-KR" altLang="en-US" dirty="0" err="1" smtClean="0"/>
              <a:t>릴레이션의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기본키를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외래키로</a:t>
            </a:r>
            <a:r>
              <a:rPr lang="ko-KR" altLang="en-US" dirty="0" smtClean="0"/>
              <a:t> 가져와 새로운 </a:t>
            </a:r>
            <a:r>
              <a:rPr lang="ko-KR" altLang="en-US" dirty="0" err="1" smtClean="0"/>
              <a:t>릴레이션에</a:t>
            </a:r>
            <a:r>
              <a:rPr lang="ko-KR" altLang="en-US" dirty="0" smtClean="0"/>
              <a:t> 포함시킴</a:t>
            </a:r>
            <a:endParaRPr lang="en-US" altLang="ko-KR" dirty="0" smtClean="0"/>
          </a:p>
          <a:p>
            <a:pPr lvl="2">
              <a:lnSpc>
                <a:spcPct val="200000"/>
              </a:lnSpc>
            </a:pPr>
            <a:r>
              <a:rPr lang="ko-KR" altLang="en-US" dirty="0" smtClean="0"/>
              <a:t>새로운 </a:t>
            </a:r>
            <a:r>
              <a:rPr lang="ko-KR" altLang="en-US" dirty="0" err="1" smtClean="0"/>
              <a:t>릴레이션의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기본키는</a:t>
            </a:r>
            <a:r>
              <a:rPr lang="ko-KR" altLang="en-US" dirty="0" smtClean="0"/>
              <a:t> 다중 값 속성과 </a:t>
            </a:r>
            <a:r>
              <a:rPr lang="ko-KR" altLang="en-US" dirty="0" err="1" smtClean="0"/>
              <a:t>외래키를</a:t>
            </a:r>
            <a:r>
              <a:rPr lang="ko-KR" altLang="en-US" dirty="0" smtClean="0"/>
              <a:t> 조합하여 지정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18977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03" y="1584864"/>
            <a:ext cx="7783037" cy="5219511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998730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논리적 설계 </a:t>
            </a:r>
            <a:r>
              <a:rPr lang="en-US" altLang="ko-KR" dirty="0" smtClean="0"/>
              <a:t>– </a:t>
            </a:r>
            <a:r>
              <a:rPr lang="en-US" altLang="ko-KR" dirty="0" smtClean="0">
                <a:solidFill>
                  <a:srgbClr val="FF0000"/>
                </a:solidFill>
              </a:rPr>
              <a:t>(</a:t>
            </a:r>
            <a:r>
              <a:rPr lang="ko-KR" altLang="en-US" dirty="0" smtClean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5) </a:t>
            </a:r>
            <a:r>
              <a:rPr lang="ko-KR" altLang="en-US" dirty="0" smtClean="0">
                <a:solidFill>
                  <a:srgbClr val="FF0000"/>
                </a:solidFill>
              </a:rPr>
              <a:t>다중 값 속성은 </a:t>
            </a:r>
            <a:r>
              <a:rPr lang="ko-KR" altLang="en-US" dirty="0" err="1" smtClean="0">
                <a:solidFill>
                  <a:srgbClr val="FF0000"/>
                </a:solidFill>
              </a:rPr>
              <a:t>릴레이션으로</a:t>
            </a:r>
            <a:r>
              <a:rPr lang="ko-KR" altLang="en-US" dirty="0" smtClean="0">
                <a:solidFill>
                  <a:srgbClr val="FF0000"/>
                </a:solidFill>
              </a:rPr>
              <a:t> 변환한다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1596610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90" y="1943835"/>
            <a:ext cx="8496285" cy="2882488"/>
          </a:xfrm>
        </p:spPr>
      </p:pic>
      <p:sp>
        <p:nvSpPr>
          <p:cNvPr id="4" name="내용 개체 틀 2"/>
          <p:cNvSpPr txBox="1">
            <a:spLocks/>
          </p:cNvSpPr>
          <p:nvPr/>
        </p:nvSpPr>
        <p:spPr>
          <a:xfrm>
            <a:off x="179388" y="998730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논리적 설계 </a:t>
            </a:r>
            <a:r>
              <a:rPr lang="en-US" altLang="ko-KR" dirty="0" smtClean="0"/>
              <a:t>– </a:t>
            </a:r>
            <a:r>
              <a:rPr lang="en-US" altLang="ko-KR" dirty="0" smtClean="0">
                <a:solidFill>
                  <a:srgbClr val="FF0000"/>
                </a:solidFill>
              </a:rPr>
              <a:t>(</a:t>
            </a:r>
            <a:r>
              <a:rPr lang="ko-KR" altLang="en-US" dirty="0" smtClean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5) </a:t>
            </a:r>
            <a:r>
              <a:rPr lang="ko-KR" altLang="en-US" dirty="0" smtClean="0">
                <a:solidFill>
                  <a:srgbClr val="FF0000"/>
                </a:solidFill>
              </a:rPr>
              <a:t>다중 값 속성은 </a:t>
            </a:r>
            <a:r>
              <a:rPr lang="ko-KR" altLang="en-US" dirty="0" err="1" smtClean="0">
                <a:solidFill>
                  <a:srgbClr val="FF0000"/>
                </a:solidFill>
              </a:rPr>
              <a:t>릴레이션으로</a:t>
            </a:r>
            <a:r>
              <a:rPr lang="ko-KR" altLang="en-US" dirty="0" smtClean="0">
                <a:solidFill>
                  <a:srgbClr val="FF0000"/>
                </a:solidFill>
              </a:rPr>
              <a:t> 변환한다</a:t>
            </a:r>
            <a:endParaRPr lang="en-US" altLang="ko-KR" dirty="0"/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701571" y="5049180"/>
            <a:ext cx="7335814" cy="765085"/>
          </a:xfrm>
          <a:prstGeom prst="wedgeRoundRectCallout">
            <a:avLst>
              <a:gd name="adj1" fmla="val -16339"/>
              <a:gd name="adj2" fmla="val -82609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사원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릴레이션은</a:t>
            </a:r>
            <a:r>
              <a:rPr lang="ko-KR" altLang="en-US" sz="1600" dirty="0" smtClean="0">
                <a:solidFill>
                  <a:schemeClr val="tx1"/>
                </a:solidFill>
              </a:rPr>
              <a:t> 속성에 다중 값을 저장할 수 없는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릴레이션</a:t>
            </a:r>
            <a:r>
              <a:rPr lang="ko-KR" altLang="en-US" sz="1600" dirty="0" smtClean="0">
                <a:solidFill>
                  <a:schemeClr val="tx1"/>
                </a:solidFill>
              </a:rPr>
              <a:t> 특성을 위반함</a:t>
            </a:r>
            <a:endParaRPr lang="en-US" altLang="ko-KR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61904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635" y="1577575"/>
            <a:ext cx="6768753" cy="3786640"/>
          </a:xfrm>
        </p:spPr>
      </p:pic>
      <p:sp>
        <p:nvSpPr>
          <p:cNvPr id="6" name="내용 개체 틀 2"/>
          <p:cNvSpPr txBox="1">
            <a:spLocks/>
          </p:cNvSpPr>
          <p:nvPr/>
        </p:nvSpPr>
        <p:spPr>
          <a:xfrm>
            <a:off x="179388" y="998730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논리적 설계 </a:t>
            </a:r>
            <a:r>
              <a:rPr lang="en-US" altLang="ko-KR" dirty="0" smtClean="0"/>
              <a:t>– </a:t>
            </a:r>
            <a:r>
              <a:rPr lang="en-US" altLang="ko-KR" dirty="0" smtClean="0">
                <a:solidFill>
                  <a:srgbClr val="FF0000"/>
                </a:solidFill>
              </a:rPr>
              <a:t>(</a:t>
            </a:r>
            <a:r>
              <a:rPr lang="ko-KR" altLang="en-US" dirty="0" smtClean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5) </a:t>
            </a:r>
            <a:r>
              <a:rPr lang="ko-KR" altLang="en-US" dirty="0" smtClean="0">
                <a:solidFill>
                  <a:srgbClr val="FF0000"/>
                </a:solidFill>
              </a:rPr>
              <a:t>다중 값 속성은 </a:t>
            </a:r>
            <a:r>
              <a:rPr lang="ko-KR" altLang="en-US" dirty="0" err="1" smtClean="0">
                <a:solidFill>
                  <a:srgbClr val="FF0000"/>
                </a:solidFill>
              </a:rPr>
              <a:t>릴레이션으로</a:t>
            </a:r>
            <a:r>
              <a:rPr lang="ko-KR" altLang="en-US" dirty="0" smtClean="0">
                <a:solidFill>
                  <a:srgbClr val="FF0000"/>
                </a:solidFill>
              </a:rPr>
              <a:t> 변환한다</a:t>
            </a:r>
            <a:endParaRPr lang="en-US" altLang="ko-KR" dirty="0"/>
          </a:p>
        </p:txBody>
      </p:sp>
      <p:sp>
        <p:nvSpPr>
          <p:cNvPr id="7" name="모서리가 둥근 사각형 설명선 6"/>
          <p:cNvSpPr/>
          <p:nvPr/>
        </p:nvSpPr>
        <p:spPr>
          <a:xfrm>
            <a:off x="836585" y="5589240"/>
            <a:ext cx="7515835" cy="945105"/>
          </a:xfrm>
          <a:prstGeom prst="wedgeRoundRectCallout">
            <a:avLst>
              <a:gd name="adj1" fmla="val -16339"/>
              <a:gd name="adj2" fmla="val -82609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사원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릴레이션은</a:t>
            </a:r>
            <a:r>
              <a:rPr lang="ko-KR" altLang="en-US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릴레이션</a:t>
            </a:r>
            <a:r>
              <a:rPr lang="ko-KR" altLang="en-US" sz="1600" dirty="0" smtClean="0">
                <a:solidFill>
                  <a:schemeClr val="tx1"/>
                </a:solidFill>
              </a:rPr>
              <a:t> 특성을 위반하지는 않지만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사원번호</a:t>
            </a:r>
            <a:r>
              <a:rPr lang="en-US" altLang="ko-KR" sz="1600" dirty="0" smtClean="0">
                <a:solidFill>
                  <a:schemeClr val="tx1"/>
                </a:solidFill>
              </a:rPr>
              <a:t>, </a:t>
            </a:r>
            <a:r>
              <a:rPr lang="ko-KR" altLang="en-US" sz="1600" dirty="0" smtClean="0">
                <a:solidFill>
                  <a:schemeClr val="tx1"/>
                </a:solidFill>
              </a:rPr>
              <a:t>사원명</a:t>
            </a:r>
            <a:r>
              <a:rPr lang="en-US" altLang="ko-KR" sz="1600" dirty="0" smtClean="0">
                <a:solidFill>
                  <a:schemeClr val="tx1"/>
                </a:solidFill>
              </a:rPr>
              <a:t>, </a:t>
            </a:r>
            <a:r>
              <a:rPr lang="ko-KR" altLang="en-US" sz="1600" dirty="0" smtClean="0">
                <a:solidFill>
                  <a:schemeClr val="tx1"/>
                </a:solidFill>
              </a:rPr>
              <a:t>직위 속성의 값이 불필요하게 중복 저장되는 문제가 발생함</a:t>
            </a:r>
            <a:endParaRPr lang="en-US" altLang="ko-KR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5778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50" y="1269420"/>
            <a:ext cx="8153400" cy="3914775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998730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논리적 설계 </a:t>
            </a:r>
            <a:r>
              <a:rPr lang="en-US" altLang="ko-KR" dirty="0" smtClean="0"/>
              <a:t>– </a:t>
            </a:r>
            <a:r>
              <a:rPr lang="en-US" altLang="ko-KR" dirty="0" smtClean="0">
                <a:solidFill>
                  <a:srgbClr val="FF0000"/>
                </a:solidFill>
              </a:rPr>
              <a:t>(</a:t>
            </a:r>
            <a:r>
              <a:rPr lang="ko-KR" altLang="en-US" dirty="0" smtClean="0">
                <a:solidFill>
                  <a:srgbClr val="FF0000"/>
                </a:solidFill>
              </a:rPr>
              <a:t>규칙 </a:t>
            </a:r>
            <a:r>
              <a:rPr lang="en-US" altLang="ko-KR" dirty="0" smtClean="0">
                <a:solidFill>
                  <a:srgbClr val="FF0000"/>
                </a:solidFill>
              </a:rPr>
              <a:t>5) </a:t>
            </a:r>
            <a:r>
              <a:rPr lang="ko-KR" altLang="en-US" dirty="0" smtClean="0">
                <a:solidFill>
                  <a:srgbClr val="FF0000"/>
                </a:solidFill>
              </a:rPr>
              <a:t>다중 값 속성은 </a:t>
            </a:r>
            <a:r>
              <a:rPr lang="ko-KR" altLang="en-US" dirty="0" err="1" smtClean="0">
                <a:solidFill>
                  <a:srgbClr val="FF0000"/>
                </a:solidFill>
              </a:rPr>
              <a:t>릴레이션으로</a:t>
            </a:r>
            <a:r>
              <a:rPr lang="ko-KR" altLang="en-US" dirty="0" smtClean="0">
                <a:solidFill>
                  <a:srgbClr val="FF0000"/>
                </a:solidFill>
              </a:rPr>
              <a:t> 변환한다</a:t>
            </a:r>
            <a:endParaRPr lang="en-US" altLang="ko-KR" dirty="0"/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836585" y="5589240"/>
            <a:ext cx="7515835" cy="945105"/>
          </a:xfrm>
          <a:prstGeom prst="wedgeRoundRectCallout">
            <a:avLst>
              <a:gd name="adj1" fmla="val -16339"/>
              <a:gd name="adj2" fmla="val -82609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규칙 </a:t>
            </a:r>
            <a:r>
              <a:rPr lang="en-US" altLang="ko-KR" sz="1600" dirty="0" smtClean="0">
                <a:solidFill>
                  <a:schemeClr val="tx1"/>
                </a:solidFill>
              </a:rPr>
              <a:t>5)</a:t>
            </a:r>
            <a:r>
              <a:rPr lang="ko-KR" altLang="en-US" sz="1600" dirty="0" smtClean="0">
                <a:solidFill>
                  <a:schemeClr val="tx1"/>
                </a:solidFill>
              </a:rPr>
              <a:t>에 따라 다중 값 속성을 독립적인 릴레이션으로 변환하면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불필요한 중복을 제거하면서도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릴레이션의</a:t>
            </a:r>
            <a:r>
              <a:rPr lang="ko-KR" altLang="en-US" sz="1600" dirty="0" smtClean="0">
                <a:solidFill>
                  <a:schemeClr val="tx1"/>
                </a:solidFill>
              </a:rPr>
              <a:t> 특성을 만족시킬 수 있다</a:t>
            </a:r>
            <a:r>
              <a:rPr lang="en-US" altLang="ko-KR" sz="1600" dirty="0" smtClean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628563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43735"/>
            <a:ext cx="8848107" cy="5543705"/>
          </a:xfrm>
        </p:spPr>
        <p:txBody>
          <a:bodyPr/>
          <a:lstStyle/>
          <a:p>
            <a:r>
              <a:rPr lang="ko-KR" altLang="en-US" dirty="0"/>
              <a:t>논리적 설계 </a:t>
            </a:r>
            <a:r>
              <a:rPr lang="en-US" altLang="ko-KR" dirty="0"/>
              <a:t>– </a:t>
            </a:r>
            <a:r>
              <a:rPr lang="ko-KR" altLang="en-US" dirty="0" smtClean="0">
                <a:solidFill>
                  <a:srgbClr val="FF0000"/>
                </a:solidFill>
              </a:rPr>
              <a:t>기타 고려 사항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모든 관계를 독립적인 </a:t>
            </a:r>
            <a:r>
              <a:rPr lang="ko-KR" altLang="en-US" dirty="0" err="1" smtClean="0"/>
              <a:t>릴레이션으로</a:t>
            </a:r>
            <a:r>
              <a:rPr lang="ko-KR" altLang="en-US" dirty="0" smtClean="0"/>
              <a:t> 변환할 수 있다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속성이 많은 관계는 유형에 상관없이 </a:t>
            </a:r>
            <a:r>
              <a:rPr lang="ko-KR" altLang="en-US" dirty="0" err="1" smtClean="0"/>
              <a:t>릴레이션으로의</a:t>
            </a:r>
            <a:r>
              <a:rPr lang="ko-KR" altLang="en-US" dirty="0" smtClean="0"/>
              <a:t> 변환을 고려할 수 있음</a:t>
            </a:r>
            <a:endParaRPr lang="en-US" altLang="ko-KR" dirty="0" smtClean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645" y="2573905"/>
            <a:ext cx="6420667" cy="423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01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논리적 설계 </a:t>
            </a:r>
            <a:r>
              <a:rPr lang="en-US" altLang="ko-KR" dirty="0" smtClean="0"/>
              <a:t>– </a:t>
            </a:r>
            <a:r>
              <a:rPr lang="ko-KR" altLang="en-US" dirty="0" smtClean="0">
                <a:solidFill>
                  <a:srgbClr val="FF0000"/>
                </a:solidFill>
              </a:rPr>
              <a:t>기타 고려 사항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개체가 자기 자신과 관계를 맺는 순환 관계도 기본 규칙을 그대로 적용</a:t>
            </a:r>
            <a:endParaRPr lang="en-US" altLang="ko-KR" dirty="0" smtClean="0"/>
          </a:p>
        </p:txBody>
      </p:sp>
      <p:pic>
        <p:nvPicPr>
          <p:cNvPr id="8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5" y="2014020"/>
            <a:ext cx="7380820" cy="474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71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sp>
        <p:nvSpPr>
          <p:cNvPr id="5" name="내용 개체 틀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err="1" smtClean="0"/>
              <a:t>릴레이션</a:t>
            </a:r>
            <a:r>
              <a:rPr lang="ko-KR" altLang="en-US" dirty="0" smtClean="0"/>
              <a:t> 스키마 변환 규칙을 이용한 논리적 설계 예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30</a:t>
            </a:r>
            <a:r>
              <a:rPr lang="ko-KR" altLang="en-US" dirty="0" smtClean="0"/>
              <a:t>페이지 </a:t>
            </a:r>
            <a:r>
              <a:rPr lang="en-US" altLang="ko-KR" dirty="0" smtClean="0"/>
              <a:t>[</a:t>
            </a:r>
            <a:r>
              <a:rPr lang="ko-KR" altLang="en-US" dirty="0" smtClean="0"/>
              <a:t>그림 </a:t>
            </a:r>
            <a:r>
              <a:rPr lang="en-US" altLang="ko-KR" dirty="0" smtClean="0"/>
              <a:t>8-26]</a:t>
            </a:r>
            <a:r>
              <a:rPr lang="ko-KR" altLang="en-US" dirty="0" smtClean="0"/>
              <a:t>의 </a:t>
            </a:r>
            <a:r>
              <a:rPr lang="en-US" altLang="ko-KR" dirty="0" smtClean="0"/>
              <a:t>E-R </a:t>
            </a:r>
            <a:r>
              <a:rPr lang="ko-KR" altLang="en-US" dirty="0" smtClean="0"/>
              <a:t>다이어그램을 </a:t>
            </a:r>
            <a:r>
              <a:rPr lang="ko-KR" altLang="en-US" dirty="0" err="1" smtClean="0"/>
              <a:t>릴레이션으로</a:t>
            </a:r>
            <a:r>
              <a:rPr lang="ko-KR" altLang="en-US" dirty="0" smtClean="0"/>
              <a:t> 변환하는 과정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>
                <a:solidFill>
                  <a:srgbClr val="FF00FF"/>
                </a:solidFill>
              </a:rPr>
              <a:t>STEP 1)  </a:t>
            </a:r>
            <a:r>
              <a:rPr lang="ko-KR" altLang="en-US" dirty="0" smtClean="0"/>
              <a:t>규칙 </a:t>
            </a:r>
            <a:r>
              <a:rPr lang="en-US" altLang="ko-KR" dirty="0" smtClean="0"/>
              <a:t>1 </a:t>
            </a:r>
            <a:r>
              <a:rPr lang="ko-KR" altLang="en-US" dirty="0" smtClean="0"/>
              <a:t>적용</a:t>
            </a:r>
            <a:endParaRPr lang="en-US" altLang="ko-KR" dirty="0" smtClean="0"/>
          </a:p>
        </p:txBody>
      </p:sp>
      <p:pic>
        <p:nvPicPr>
          <p:cNvPr id="6" name="내용 개체 틀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765" y="2602146"/>
            <a:ext cx="4275475" cy="4067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6449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698" y="2753925"/>
            <a:ext cx="8713787" cy="3268736"/>
          </a:xfrm>
        </p:spPr>
      </p:pic>
      <p:sp>
        <p:nvSpPr>
          <p:cNvPr id="5" name="내용 개체 틀 4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스키마 변환 규칙을 이용한 논리적 설계 예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30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페이지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그림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8-26]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의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E-R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다이어그램을 </a:t>
            </a:r>
            <a:r>
              <a:rPr kumimoji="0" lang="ko-KR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릴레이션으로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변환하는 과정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(</a:t>
            </a:r>
            <a:r>
              <a:rPr lang="ko-KR" altLang="en-US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규칙 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1) </a:t>
            </a:r>
            <a:r>
              <a:rPr lang="ko-KR" altLang="en-US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적용 결과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1476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 </a:t>
            </a:r>
            <a:r>
              <a:rPr lang="ko-KR" altLang="en-US" dirty="0"/>
              <a:t>데이터베이스 설계 단계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695" y="1517525"/>
            <a:ext cx="6570730" cy="5172703"/>
          </a:xfrm>
          <a:prstGeom prst="rect">
            <a:avLst/>
          </a:prstGeom>
        </p:spPr>
      </p:pic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E-R </a:t>
            </a:r>
            <a:r>
              <a:rPr lang="ko-KR" altLang="en-US" dirty="0"/>
              <a:t>모델과 </a:t>
            </a:r>
            <a:r>
              <a:rPr lang="ko-KR" altLang="en-US" dirty="0" err="1"/>
              <a:t>릴레이션</a:t>
            </a:r>
            <a:r>
              <a:rPr lang="ko-KR" altLang="en-US" dirty="0"/>
              <a:t> 변환 규칙을 이용한 설계의 </a:t>
            </a:r>
            <a:r>
              <a:rPr lang="ko-KR" altLang="en-US" dirty="0" smtClean="0"/>
              <a:t>과정</a:t>
            </a:r>
            <a:endParaRPr lang="ko-KR" altLang="en-US" dirty="0"/>
          </a:p>
        </p:txBody>
      </p:sp>
      <p:sp>
        <p:nvSpPr>
          <p:cNvPr id="4" name="왼쪽 중괄호 3"/>
          <p:cNvSpPr/>
          <p:nvPr/>
        </p:nvSpPr>
        <p:spPr>
          <a:xfrm>
            <a:off x="1376645" y="1718810"/>
            <a:ext cx="450050" cy="252028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61510" y="2798930"/>
            <a:ext cx="1395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mtClean="0"/>
              <a:t>핵심 단계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078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750" y="2571461"/>
            <a:ext cx="4545505" cy="4142904"/>
          </a:xfrm>
        </p:spPr>
      </p:pic>
      <p:sp>
        <p:nvSpPr>
          <p:cNvPr id="5" name="내용 개체 틀 4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스키마 변환 규칙을 이용한 논리적 설계 예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30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페이지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그림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8-26]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의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E-R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다이어그램을 </a:t>
            </a:r>
            <a:r>
              <a:rPr kumimoji="0" lang="ko-KR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릴레이션으로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변환하는 과정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STEP 2) 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규칙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2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적용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72244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2483895"/>
            <a:ext cx="8713787" cy="4133786"/>
          </a:xfrm>
        </p:spPr>
      </p:pic>
      <p:sp>
        <p:nvSpPr>
          <p:cNvPr id="5" name="내용 개체 틀 4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스키마 변환 규칙을 이용한 논리적 설계 예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30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페이지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그림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8-26]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의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E-R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다이어그램을 </a:t>
            </a:r>
            <a:r>
              <a:rPr kumimoji="0" lang="ko-KR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릴레이션으로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변환하는 과정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(</a:t>
            </a:r>
            <a:r>
              <a:rPr lang="ko-KR" altLang="en-US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규칙 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2) </a:t>
            </a:r>
            <a:r>
              <a:rPr lang="ko-KR" altLang="en-US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적용 결과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74784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770" y="2549747"/>
            <a:ext cx="4320480" cy="4164618"/>
          </a:xfrm>
        </p:spPr>
      </p:pic>
      <p:sp>
        <p:nvSpPr>
          <p:cNvPr id="5" name="내용 개체 틀 4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스키마 변환 규칙을 이용한 논리적 설계 예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30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페이지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그림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8-26]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의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E-R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다이어그램을 </a:t>
            </a:r>
            <a:r>
              <a:rPr kumimoji="0" lang="ko-KR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릴레이션으로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변환하는 과정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STEP 3) 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규칙 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3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적용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43427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2578912"/>
            <a:ext cx="8713787" cy="3955433"/>
          </a:xfrm>
        </p:spPr>
      </p:pic>
      <p:sp>
        <p:nvSpPr>
          <p:cNvPr id="5" name="내용 개체 틀 4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스키마 변환 규칙을 이용한 논리적 설계 예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30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페이지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그림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8-26]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의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E-R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다이어그램을 </a:t>
            </a:r>
            <a:r>
              <a:rPr kumimoji="0" lang="ko-KR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릴레이션으로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변환하는 과정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(</a:t>
            </a:r>
            <a:r>
              <a:rPr lang="ko-KR" altLang="en-US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규칙 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3) </a:t>
            </a:r>
            <a:r>
              <a:rPr lang="ko-KR" altLang="en-US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적용 결과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96218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sp>
        <p:nvSpPr>
          <p:cNvPr id="5" name="내용 개체 틀 4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스키마 변환 규칙을 이용한 논리적 설계 예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30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페이지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그림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8-26]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의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E-R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다이어그램을 </a:t>
            </a:r>
            <a:r>
              <a:rPr kumimoji="0" lang="ko-KR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릴레이션으로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변환하는 과정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STEP 4) 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규칙 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4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적용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996950" lvl="2" indent="-182563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Font typeface="Wingdings" pitchFamily="2" charset="2"/>
              <a:buChar char="§"/>
            </a:pPr>
            <a:r>
              <a:rPr lang="ko-KR" altLang="en-US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일대일 관계가 없으므로 규칙 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4</a:t>
            </a:r>
            <a:r>
              <a:rPr lang="ko-KR" altLang="en-US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는 적용할 필요가 없음</a:t>
            </a:r>
            <a:endParaRPr lang="en-US" altLang="ko-KR" sz="2000" dirty="0" smtClean="0"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lvl="1" indent="-182563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Font typeface="Wingdings" pitchFamily="2" charset="2"/>
              <a:buChar char="§"/>
              <a:defRPr/>
            </a:pPr>
            <a:r>
              <a:rPr lang="en-US" altLang="ko-KR" sz="2000" dirty="0" smtClean="0">
                <a:solidFill>
                  <a:srgbClr val="FF00FF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rPr>
              <a:t>STEP 5)  </a:t>
            </a:r>
            <a:r>
              <a:rPr lang="ko-KR" altLang="en-US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규칙 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5 </a:t>
            </a:r>
            <a:r>
              <a:rPr lang="ko-KR" altLang="en-US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적용</a:t>
            </a:r>
            <a:endParaRPr lang="en-US" altLang="ko-KR" sz="2000" dirty="0" smtClean="0"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996950" lvl="2" indent="-182563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Font typeface="Wingdings" pitchFamily="2" charset="2"/>
              <a:buChar char="§"/>
            </a:pPr>
            <a:r>
              <a:rPr lang="ko-KR" altLang="en-US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다중 값 속성이 없으므로 규칙 </a:t>
            </a:r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5</a:t>
            </a:r>
            <a:r>
              <a:rPr lang="ko-KR" altLang="en-US" sz="2000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는 적용할 필요가 없음</a:t>
            </a:r>
            <a:endParaRPr lang="en-US" altLang="ko-KR" sz="2000" dirty="0" smtClean="0"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43427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" b="10114"/>
          <a:stretch>
            <a:fillRect/>
          </a:stretch>
        </p:blipFill>
        <p:spPr>
          <a:xfrm>
            <a:off x="133688" y="2303875"/>
            <a:ext cx="8668782" cy="3555395"/>
          </a:xfrm>
        </p:spPr>
      </p:pic>
      <p:sp>
        <p:nvSpPr>
          <p:cNvPr id="5" name="내용 개체 틀 4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</a:t>
            </a: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스키마 변환 규칙을 이용한 논리적 설계 예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30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페이지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그림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8-26]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의 </a:t>
            </a:r>
            <a:r>
              <a:rPr kumimoji="0" lang="en-US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E-R 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다이어그램을 </a:t>
            </a:r>
            <a:r>
              <a:rPr kumimoji="0" lang="ko-KR" alt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릴레이션으로</a:t>
            </a:r>
            <a:r>
              <a:rPr kumimoji="0" lang="ko-KR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변환한 결과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96218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04 </a:t>
            </a:r>
            <a:r>
              <a:rPr lang="ko-KR" altLang="en-US" dirty="0" smtClean="0"/>
              <a:t>논리적 설계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15" y="3429000"/>
            <a:ext cx="6706440" cy="3254012"/>
          </a:xfrm>
        </p:spPr>
      </p:pic>
      <p:sp>
        <p:nvSpPr>
          <p:cNvPr id="5" name="내용 개체 틀 4"/>
          <p:cNvSpPr txBox="1">
            <a:spLocks/>
          </p:cNvSpPr>
          <p:nvPr/>
        </p:nvSpPr>
        <p:spPr>
          <a:xfrm>
            <a:off x="179388" y="998730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논리적 설계 </a:t>
            </a:r>
            <a:r>
              <a:rPr kumimoji="0" lang="en-US" altLang="ko-K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-</a:t>
            </a:r>
            <a:r>
              <a:rPr kumimoji="0" lang="en-US" altLang="ko-KR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 </a:t>
            </a:r>
            <a:r>
              <a:rPr kumimoji="0" lang="ko-KR" altLang="en-US" sz="2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맑은 고딕" pitchFamily="50" charset="-127"/>
                <a:cs typeface="Times New Roman" pitchFamily="18" charset="0"/>
              </a:rPr>
              <a:t>테이블 명세서 작성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  <a:p>
            <a:pPr marL="539750" lvl="1" indent="-182563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Font typeface="Wingdings" pitchFamily="2" charset="2"/>
              <a:buChar char="§"/>
            </a:pPr>
            <a:r>
              <a:rPr lang="ko-KR" altLang="en-US" sz="2000" dirty="0" smtClean="0"/>
              <a:t>테이블 명세서 </a:t>
            </a:r>
            <a:r>
              <a:rPr lang="en-US" altLang="ko-KR" sz="2000" dirty="0" smtClean="0"/>
              <a:t>: </a:t>
            </a:r>
            <a:r>
              <a:rPr lang="ko-KR" altLang="en-US" sz="2000" dirty="0" err="1" smtClean="0"/>
              <a:t>릴레이션</a:t>
            </a:r>
            <a:r>
              <a:rPr lang="ko-KR" altLang="en-US" sz="2000" dirty="0" smtClean="0"/>
              <a:t> 스키마에 대한 설계 정보를 기술한 문서</a:t>
            </a:r>
            <a:endParaRPr lang="en-US" altLang="ko-KR" sz="2000" dirty="0" smtClean="0"/>
          </a:p>
          <a:p>
            <a:pPr marL="539750" lvl="1" indent="-182563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Font typeface="Wingdings" pitchFamily="2" charset="2"/>
              <a:buChar char="§"/>
            </a:pPr>
            <a:r>
              <a:rPr lang="ko-KR" altLang="en-US" sz="2000" dirty="0" err="1" smtClean="0"/>
              <a:t>릴레이션</a:t>
            </a:r>
            <a:r>
              <a:rPr lang="ko-KR" altLang="en-US" sz="2000" dirty="0" smtClean="0"/>
              <a:t> 스키마 변환 후 속성의 데이터 타입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길이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널 값 허용 여부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기본 값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제약조건 등을 세부적으로 결정하고 결과를 문서화시킴 </a:t>
            </a:r>
            <a:endParaRPr lang="en-US" altLang="ko-KR" sz="2000" dirty="0" smtClean="0"/>
          </a:p>
          <a:p>
            <a:pPr marL="539750" marR="0" lvl="1" indent="-182563" algn="l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932041" y="2978950"/>
            <a:ext cx="3960439" cy="450050"/>
          </a:xfrm>
          <a:prstGeom prst="wedgeRoundRectCallout">
            <a:avLst>
              <a:gd name="adj1" fmla="val -15219"/>
              <a:gd name="adj2" fmla="val 88399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MS SQL </a:t>
            </a:r>
            <a:r>
              <a:rPr lang="ko-KR" altLang="en-US" sz="1600" dirty="0" smtClean="0">
                <a:solidFill>
                  <a:schemeClr val="tx1"/>
                </a:solidFill>
              </a:rPr>
              <a:t>서버를 </a:t>
            </a:r>
            <a:r>
              <a:rPr lang="en-US" altLang="ko-KR" sz="1600" dirty="0" smtClean="0">
                <a:solidFill>
                  <a:schemeClr val="tx1"/>
                </a:solidFill>
              </a:rPr>
              <a:t>DBMS</a:t>
            </a:r>
            <a:r>
              <a:rPr lang="ko-KR" altLang="en-US" sz="1600" dirty="0" smtClean="0">
                <a:solidFill>
                  <a:schemeClr val="tx1"/>
                </a:solidFill>
              </a:rPr>
              <a:t>로 사용하는 경우</a:t>
            </a:r>
            <a:endParaRPr lang="en-US" altLang="ko-KR" sz="1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0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/>
              <a:t>논리적 설계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201853"/>
            <a:ext cx="8713787" cy="5244869"/>
          </a:xfrm>
        </p:spPr>
      </p:pic>
    </p:spTree>
    <p:extLst>
      <p:ext uri="{BB962C8B-B14F-4D97-AF65-F5344CB8AC3E}">
        <p14:creationId xmlns:p14="http://schemas.microsoft.com/office/powerpoint/2010/main" val="211865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05 </a:t>
            </a:r>
            <a:r>
              <a:rPr lang="ko-KR" altLang="en-US" dirty="0" smtClean="0"/>
              <a:t>물리적 설계와 구현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설계 </a:t>
            </a:r>
            <a:r>
              <a:rPr lang="en-US" altLang="ko-KR" dirty="0" smtClean="0"/>
              <a:t>4 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물리적 설계</a:t>
            </a:r>
            <a:endParaRPr lang="ko-KR" altLang="en-US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하드웨어나 운영체제의 특성을 고려하여 필요한 </a:t>
            </a:r>
            <a:r>
              <a:rPr lang="ko-KR" altLang="en-US" dirty="0"/>
              <a:t>인덱스 구조나 내부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저장 </a:t>
            </a:r>
            <a:r>
              <a:rPr lang="ko-KR" altLang="en-US" dirty="0"/>
              <a:t>구조 </a:t>
            </a:r>
            <a:r>
              <a:rPr lang="ko-KR" altLang="en-US" dirty="0" smtClean="0"/>
              <a:t>등에 대한 </a:t>
            </a:r>
            <a:r>
              <a:rPr lang="ko-KR" altLang="en-US" dirty="0"/>
              <a:t>물리적 구조를 </a:t>
            </a:r>
            <a:r>
              <a:rPr lang="ko-KR" altLang="en-US" dirty="0" smtClean="0"/>
              <a:t>설계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endParaRPr lang="en-US" altLang="ko-KR" dirty="0" smtClean="0"/>
          </a:p>
          <a:p>
            <a:r>
              <a:rPr lang="ko-KR" altLang="en-US" dirty="0" smtClean="0"/>
              <a:t>설계 </a:t>
            </a:r>
            <a:r>
              <a:rPr lang="en-US" altLang="ko-KR" dirty="0" smtClean="0"/>
              <a:t>5 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구현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SQL</a:t>
            </a:r>
            <a:r>
              <a:rPr lang="ko-KR" altLang="en-US" dirty="0" smtClean="0"/>
              <a:t>로 작성한 명령문을 </a:t>
            </a:r>
            <a:r>
              <a:rPr lang="en-US" altLang="ko-KR" dirty="0" smtClean="0"/>
              <a:t>DBMS</a:t>
            </a:r>
            <a:r>
              <a:rPr lang="ko-KR" altLang="en-US" dirty="0" smtClean="0"/>
              <a:t>에서 실행하여 데이터베이스를 실제로 생성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15918495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05 </a:t>
            </a:r>
            <a:r>
              <a:rPr lang="ko-KR" altLang="en-US" dirty="0" smtClean="0"/>
              <a:t>물리적 설계와 구현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76445"/>
            <a:ext cx="7237122" cy="4919617"/>
          </a:xfrm>
        </p:spPr>
      </p:pic>
      <p:sp>
        <p:nvSpPr>
          <p:cNvPr id="6" name="내용 개체 틀 4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ko-KR" altLang="en-US" sz="2400" b="1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테이블 명세서에 따라 </a:t>
            </a:r>
            <a:r>
              <a:rPr lang="en-US" altLang="ko-KR" sz="2400" b="1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SQL </a:t>
            </a:r>
            <a:r>
              <a:rPr lang="ko-KR" altLang="en-US" sz="2400" b="1" dirty="0" smtClean="0">
                <a:latin typeface="Arial" pitchFamily="34" charset="0"/>
                <a:ea typeface="맑은 고딕" pitchFamily="50" charset="-127"/>
                <a:cs typeface="Times New Roman" pitchFamily="18" charset="0"/>
              </a:rPr>
              <a:t>문을 작성한 예 </a:t>
            </a:r>
            <a:endParaRPr lang="en-US" altLang="ko-KR" sz="2400" b="1" dirty="0" smtClean="0">
              <a:latin typeface="Arial" pitchFamily="34" charset="0"/>
              <a:ea typeface="맑은 고딕" pitchFamily="50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33560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02 </a:t>
            </a:r>
            <a:r>
              <a:rPr lang="ko-KR" altLang="en-US" dirty="0" smtClean="0"/>
              <a:t>요구사항 분석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설계 </a:t>
            </a:r>
            <a:r>
              <a:rPr lang="en-US" altLang="ko-KR" dirty="0" smtClean="0"/>
              <a:t>1 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요구 </a:t>
            </a:r>
            <a:r>
              <a:rPr lang="ko-KR" altLang="en-US" dirty="0"/>
              <a:t>사항 분석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목적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사용자의 요구 사항을 수집하고 분석하여</a:t>
            </a:r>
            <a:r>
              <a:rPr lang="en-US" altLang="ko-KR" dirty="0" smtClean="0"/>
              <a:t> </a:t>
            </a:r>
            <a:r>
              <a:rPr lang="ko-KR" altLang="en-US" dirty="0" smtClean="0"/>
              <a:t>개발할 데이터베이스의 용도를 파악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업무에 필요한 데이터가 무엇인지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 데이터에 어떤 처리가 필요한지 등을 고려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결과물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요구 사항 명세서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주요 작업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데이터베이스를 실제로 사용할 주요 사용자의 범위를 결정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사용자가 조직에서 수행하는 업무를 분석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면담</a:t>
            </a:r>
            <a:r>
              <a:rPr lang="en-US" altLang="ko-KR" dirty="0" smtClean="0"/>
              <a:t>, </a:t>
            </a:r>
            <a:r>
              <a:rPr lang="ko-KR" altLang="en-US" dirty="0" smtClean="0"/>
              <a:t>설문 조사</a:t>
            </a:r>
            <a:r>
              <a:rPr lang="en-US" altLang="ko-KR" dirty="0" smtClean="0"/>
              <a:t>, </a:t>
            </a:r>
            <a:r>
              <a:rPr lang="ko-KR" altLang="en-US" dirty="0" smtClean="0"/>
              <a:t>업무 관련 문서 분석 등의 방법을 이용해 요구 사항 수집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수집된 요구 사항에 대한 분석 결과를 요구 사항 명세서로 작성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87963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05 </a:t>
            </a:r>
            <a:r>
              <a:rPr lang="ko-KR" altLang="en-US" dirty="0" smtClean="0"/>
              <a:t>물리적 설계와 구현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1306884"/>
            <a:ext cx="8713787" cy="5034808"/>
          </a:xfrm>
        </p:spPr>
      </p:pic>
    </p:spTree>
    <p:extLst>
      <p:ext uri="{BB962C8B-B14F-4D97-AF65-F5344CB8AC3E}">
        <p14:creationId xmlns:p14="http://schemas.microsoft.com/office/powerpoint/2010/main" val="412409809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218430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요구사항 분석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5" y="2033845"/>
            <a:ext cx="7382933" cy="4727987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요구 사항 분석 예 </a:t>
            </a:r>
            <a:r>
              <a:rPr lang="en-US" altLang="ko-KR" dirty="0" smtClean="0"/>
              <a:t>– [</a:t>
            </a:r>
            <a:r>
              <a:rPr lang="ko-KR" altLang="en-US" dirty="0" err="1" smtClean="0"/>
              <a:t>한빛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마트</a:t>
            </a:r>
            <a:r>
              <a:rPr lang="ko-KR" altLang="en-US" dirty="0" smtClean="0"/>
              <a:t> 데이터베이스</a:t>
            </a:r>
            <a:r>
              <a:rPr lang="en-US" altLang="ko-KR" dirty="0" smtClean="0"/>
              <a:t>]</a:t>
            </a:r>
          </a:p>
          <a:p>
            <a:pPr lvl="1"/>
            <a:r>
              <a:rPr lang="ko-KR" altLang="en-US" dirty="0"/>
              <a:t>인터넷으로 회원들에게 상품을 판매하는 </a:t>
            </a:r>
            <a:r>
              <a:rPr lang="ko-KR" altLang="en-US" dirty="0" err="1"/>
              <a:t>한빛</a:t>
            </a:r>
            <a:r>
              <a:rPr lang="ko-KR" altLang="en-US" dirty="0"/>
              <a:t> </a:t>
            </a:r>
            <a:r>
              <a:rPr lang="ko-KR" altLang="en-US" dirty="0" err="1" smtClean="0"/>
              <a:t>마트의</a:t>
            </a:r>
            <a:r>
              <a:rPr lang="ko-KR" altLang="en-US" dirty="0" smtClean="0"/>
              <a:t> 데이터베이스 개발</a:t>
            </a:r>
          </a:p>
        </p:txBody>
      </p:sp>
    </p:spTree>
    <p:extLst>
      <p:ext uri="{BB962C8B-B14F-4D97-AF65-F5344CB8AC3E}">
        <p14:creationId xmlns:p14="http://schemas.microsoft.com/office/powerpoint/2010/main" val="253439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</a:t>
            </a:r>
            <a:r>
              <a:rPr lang="ko-KR" altLang="en-US" dirty="0"/>
              <a:t>요구사항 분석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155" y="1052513"/>
            <a:ext cx="6740252" cy="5543550"/>
          </a:xfrm>
        </p:spPr>
      </p:pic>
    </p:spTree>
    <p:extLst>
      <p:ext uri="{BB962C8B-B14F-4D97-AF65-F5344CB8AC3E}">
        <p14:creationId xmlns:p14="http://schemas.microsoft.com/office/powerpoint/2010/main" val="95294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EmYTdGww70zHJNcnoJ7g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1A1Xddgf7q4KqMIT3Mszx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i5ErAOXMijwbOU1C94gQ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bCIqoHsRmSZRjUVDVwwV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fcsC8rnppnKR1ywRriHaM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0pGGgPnhBmF6y66eBGwg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S5HgR99SyH5RtON1cKhZ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iX8RTCyCD4DExAYZXe7JN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9T8gPHXoBt3RlinnsibU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ANW7ZgoGlEWnuRLGrNS8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jVmvEBsaUXzBcSXeaEKr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sLEtvfynzB5ZayLl4ZWN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Xb16NVF9JdNqu1LuBNeaK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eSvioBSrtly40QTH3FWy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SaeCWOnbDRyNoQU6jQYUo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2XwhowXLwl7wJaABsj7wH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Vfax0EuXVIDdDLsPaj8r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f18fgYLgU3f2g6Qvjgz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wxO8C9Nnf1B7VvSodZ9s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9nJbIjOPbbSImvBr7lBtx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Mc9rmarLuZKoHJBklWWW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Y0ZMUmRNCUd7CmQQBVcMv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hy5nBDrvgkFlUcfKbhXJ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EBhd5S2D6YBng4C7mTwM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soPFN7KmU1oocNG6LMP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X90PYOOnnF2M19Soq5VSK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Mc9rmarLuZKoHJBklWWW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f18fgYLgU3f2g6Qvjgz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BLBiWEQYdFTOe9rzf4UGm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aA7ftul0JWsMpeaCqdWE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mrJcpDEHKI9Cmj7M6klC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XEE9qJ3A1uChqGXbC2ta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AXERznfiRjRIu5yfcUEaH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kOEy6jOFPmGjWlKX1nQ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dN8Ho1F7ROPKA1bGalCcV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EBhd5S2D6YBng4C7mTwM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soPFN7KmU1oocNG6LMP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X90PYOOnnF2M19Soq5VSK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Mc9rmarLuZKoHJBklWWW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f18fgYLgU3f2g6Qvjgz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wxO8C9Nnf1B7VvSodZ9s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Y0ZMUmRNCUd7CmQQBVcMv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f18fgYLgU3f2g6Qvjgzq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958E5hvUyXmqsZauhVzj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9yI9m3D3NmCQqOZ3XljEX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Eb82nFTydcJsF5QWWL1My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G6VVYYqvPnUjUw0kFX9f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6X9Tc0oyCahkv26sHU7I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xmbjWC53CjbfZXM4Lq6hK"/>
</p:tagLst>
</file>

<file path=ppt/theme/theme1.xml><?xml version="1.0" encoding="utf-8"?>
<a:theme xmlns:a="http://schemas.openxmlformats.org/drawingml/2006/main" name="1_유닉스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2637</TotalTime>
  <Words>2419</Words>
  <Application>Microsoft Office PowerPoint</Application>
  <PresentationFormat>화면 슬라이드 쇼(4:3)</PresentationFormat>
  <Paragraphs>362</Paragraphs>
  <Slides>71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71</vt:i4>
      </vt:variant>
    </vt:vector>
  </HeadingPairs>
  <TitlesOfParts>
    <vt:vector size="80" baseType="lpstr">
      <vt:lpstr>HY견고딕</vt:lpstr>
      <vt:lpstr>HY견명조</vt:lpstr>
      <vt:lpstr>HY헤드라인M</vt:lpstr>
      <vt:lpstr>맑은 고딕</vt:lpstr>
      <vt:lpstr>Arial</vt:lpstr>
      <vt:lpstr>Times New Roman</vt:lpstr>
      <vt:lpstr>Verdana</vt:lpstr>
      <vt:lpstr>Wingdings</vt:lpstr>
      <vt:lpstr>1_유닉스</vt:lpstr>
      <vt:lpstr>PowerPoint 프레젠테이션</vt:lpstr>
      <vt:lpstr>PowerPoint 프레젠테이션</vt:lpstr>
      <vt:lpstr>학습목표</vt:lpstr>
      <vt:lpstr>01 데이터베이스 설계 단계</vt:lpstr>
      <vt:lpstr>01 데이터베이스 설계 단계</vt:lpstr>
      <vt:lpstr>01 데이터베이스 설계 단계</vt:lpstr>
      <vt:lpstr>02 요구사항 분석</vt:lpstr>
      <vt:lpstr>02 요구사항 분석</vt:lpstr>
      <vt:lpstr>02 요구사항 분석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03 개념적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04 논리적 설계</vt:lpstr>
      <vt:lpstr>05 물리적 설계와 구현</vt:lpstr>
      <vt:lpstr>05 물리적 설계와 구현</vt:lpstr>
      <vt:lpstr>05 물리적 설계와 구현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1장. 유닉스 개요 및 기본 사용법</dc:title>
  <dc:creator>윤소정</dc:creator>
  <cp:lastModifiedBy>amiga</cp:lastModifiedBy>
  <cp:revision>231</cp:revision>
  <dcterms:created xsi:type="dcterms:W3CDTF">2012-07-23T02:34:37Z</dcterms:created>
  <dcterms:modified xsi:type="dcterms:W3CDTF">2013-10-16T06:31:52Z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1NCUCeAsLTdgs0g0NVq39g0UxrcrxPknXzBwH4Bd9mpo</vt:lpwstr>
  </property>
  <property fmtid="{D5CDD505-2E9C-101B-9397-08002B2CF9AE}" pid="4" name="Google.Documents.RevisionId">
    <vt:lpwstr>16204708356322461875</vt:lpwstr>
  </property>
  <property fmtid="{D5CDD505-2E9C-101B-9397-08002B2CF9AE}" pid="5" name="Google.Documents.PreviousRevisionId">
    <vt:lpwstr>06215226093729447614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