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heme/theme2.xml" ContentType="application/vnd.openxmlformats-officedocument.theme+xml"/>
  <Override PartName="/ppt/tags/tag4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38"/>
  </p:notesMasterIdLst>
  <p:sldIdLst>
    <p:sldId id="485" r:id="rId2"/>
    <p:sldId id="460" r:id="rId3"/>
    <p:sldId id="475" r:id="rId4"/>
    <p:sldId id="521" r:id="rId5"/>
    <p:sldId id="522" r:id="rId6"/>
    <p:sldId id="523" r:id="rId7"/>
    <p:sldId id="524" r:id="rId8"/>
    <p:sldId id="525" r:id="rId9"/>
    <p:sldId id="526" r:id="rId10"/>
    <p:sldId id="527" r:id="rId11"/>
    <p:sldId id="528" r:id="rId12"/>
    <p:sldId id="529" r:id="rId13"/>
    <p:sldId id="530" r:id="rId14"/>
    <p:sldId id="531" r:id="rId15"/>
    <p:sldId id="532" r:id="rId16"/>
    <p:sldId id="533" r:id="rId17"/>
    <p:sldId id="534" r:id="rId18"/>
    <p:sldId id="535" r:id="rId19"/>
    <p:sldId id="536" r:id="rId20"/>
    <p:sldId id="537" r:id="rId21"/>
    <p:sldId id="540" r:id="rId22"/>
    <p:sldId id="541" r:id="rId23"/>
    <p:sldId id="542" r:id="rId24"/>
    <p:sldId id="543" r:id="rId25"/>
    <p:sldId id="544" r:id="rId26"/>
    <p:sldId id="545" r:id="rId27"/>
    <p:sldId id="546" r:id="rId28"/>
    <p:sldId id="547" r:id="rId29"/>
    <p:sldId id="509" r:id="rId30"/>
    <p:sldId id="550" r:id="rId31"/>
    <p:sldId id="551" r:id="rId32"/>
    <p:sldId id="548" r:id="rId33"/>
    <p:sldId id="552" r:id="rId34"/>
    <p:sldId id="549" r:id="rId35"/>
    <p:sldId id="553" r:id="rId36"/>
    <p:sldId id="464" r:id="rId3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254"/>
    <a:srgbClr val="CCFF99"/>
    <a:srgbClr val="210E30"/>
    <a:srgbClr val="653F35"/>
    <a:srgbClr val="4F784C"/>
    <a:srgbClr val="FFFF99"/>
    <a:srgbClr val="9933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>
      <p:cViewPr>
        <p:scale>
          <a:sx n="100" d="100"/>
          <a:sy n="100" d="100"/>
        </p:scale>
        <p:origin x="1914" y="3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62" y="5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3899-2E4F-4D3A-8D29-BF4BDDE21DE2}" type="datetimeFigureOut">
              <a:rPr lang="ko-KR" altLang="en-US" smtClean="0"/>
              <a:pPr/>
              <a:t>2013-08-02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363BF-43B7-4F43-ABD0-D052F59FCD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48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2" Type="http://schemas.openxmlformats.org/officeDocument/2006/relationships/tags" Target="../tags/tag12.xml"/><Relationship Id="rId16" Type="http://schemas.openxmlformats.org/officeDocument/2006/relationships/image" Target="../media/image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2.jpe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ko-KR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lang="ko-KR" altLang="en-US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lang="de-DE" altLang="ko-KR" sz="1200" dirty="0" smtClean="0">
              <a:solidFill>
                <a:prstClr val="black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defRPr/>
            </a:pPr>
            <a:endParaRPr lang="en-US" altLang="ko-KR" sz="1000" dirty="0">
              <a:solidFill>
                <a:srgbClr val="222222"/>
              </a:solidFill>
            </a:endParaRPr>
          </a:p>
          <a:p>
            <a:pPr>
              <a:defRPr/>
            </a:pPr>
            <a:r>
              <a:rPr lang="en-US" altLang="ko-KR" sz="1400" b="1" dirty="0">
                <a:solidFill>
                  <a:srgbClr val="FF0000"/>
                </a:solidFill>
              </a:rPr>
              <a:t>[</a:t>
            </a:r>
            <a:r>
              <a:rPr lang="ko-KR" altLang="en-US" sz="1400" b="1" dirty="0">
                <a:solidFill>
                  <a:srgbClr val="FF0000"/>
                </a:solidFill>
              </a:rPr>
              <a:t>강의교안 이용 안내</a:t>
            </a:r>
            <a:r>
              <a:rPr lang="en-US" altLang="ko-KR" sz="1400" b="1" dirty="0">
                <a:solidFill>
                  <a:srgbClr val="FF0000"/>
                </a:solidFill>
              </a:rPr>
              <a:t>]</a:t>
            </a:r>
          </a:p>
          <a:p>
            <a:pPr>
              <a:defRPr/>
            </a:pPr>
            <a:endParaRPr lang="en-US" altLang="ko-KR" sz="1000" dirty="0">
              <a:solidFill>
                <a:prstClr val="black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dirty="0">
                <a:solidFill>
                  <a:prstClr val="black"/>
                </a:solidFill>
              </a:rPr>
              <a:t>본 강의교안의 저작권은 </a:t>
            </a:r>
            <a:r>
              <a:rPr lang="ko-KR" altLang="en-US" sz="1000" dirty="0" err="1" smtClean="0">
                <a:solidFill>
                  <a:prstClr val="black"/>
                </a:solidFill>
              </a:rPr>
              <a:t>한빛아카데미</a:t>
            </a:r>
            <a:r>
              <a:rPr lang="ko-KR" altLang="en-US" sz="1000" dirty="0" smtClean="0">
                <a:solidFill>
                  <a:prstClr val="black"/>
                </a:solidFill>
              </a:rPr>
              <a:t>㈜</a:t>
            </a:r>
            <a:r>
              <a:rPr lang="ko-KR" altLang="en-US" sz="1000" dirty="0">
                <a:solidFill>
                  <a:prstClr val="black"/>
                </a:solidFill>
              </a:rPr>
              <a:t>에 있습니다</a:t>
            </a:r>
            <a:r>
              <a:rPr lang="en-US" altLang="ko-KR" sz="1000" dirty="0">
                <a:solidFill>
                  <a:prstClr val="black"/>
                </a:solidFill>
              </a:rPr>
              <a:t>.</a:t>
            </a:r>
            <a:r>
              <a:rPr lang="ko-KR" altLang="en-US" sz="1000" dirty="0">
                <a:solidFill>
                  <a:srgbClr val="222222"/>
                </a:solidFill>
              </a:rPr>
              <a:t> </a:t>
            </a:r>
            <a:endParaRPr lang="en-US" altLang="ko-KR" sz="1000" dirty="0">
              <a:solidFill>
                <a:srgbClr val="222222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u="sng" dirty="0">
                <a:solidFill>
                  <a:srgbClr val="222222"/>
                </a:solidFill>
              </a:rPr>
              <a:t>이 자료를 무단으로 전제하거나 배포할 경우 저작권법 </a:t>
            </a:r>
            <a:r>
              <a:rPr lang="en-US" altLang="ko-KR" sz="1000" u="sng" dirty="0">
                <a:solidFill>
                  <a:srgbClr val="222222"/>
                </a:solidFill>
              </a:rPr>
              <a:t>136</a:t>
            </a:r>
            <a:r>
              <a:rPr lang="ko-KR" altLang="en-US" sz="1000" u="sng" dirty="0">
                <a:solidFill>
                  <a:srgbClr val="222222"/>
                </a:solidFill>
              </a:rPr>
              <a:t>조에 의거하여 최고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>
                <a:solidFill>
                  <a:srgbClr val="222222"/>
                </a:solidFill>
              </a:rPr>
              <a:t>년 이하의 </a:t>
            </a:r>
            <a:r>
              <a:rPr lang="ko-KR" altLang="en-US" sz="1000" u="sng" dirty="0" smtClean="0">
                <a:solidFill>
                  <a:srgbClr val="222222"/>
                </a:solidFill>
              </a:rPr>
              <a:t>징역</a:t>
            </a:r>
            <a:r>
              <a:rPr lang="en-US" altLang="ko-KR" sz="1000" u="sng" dirty="0" smtClean="0">
                <a:solidFill>
                  <a:srgbClr val="222222"/>
                </a:solidFill>
              </a:rPr>
              <a:t> </a:t>
            </a:r>
            <a:r>
              <a:rPr lang="ko-KR" altLang="en-US" sz="1000" u="sng" dirty="0">
                <a:solidFill>
                  <a:srgbClr val="222222"/>
                </a:solidFill>
              </a:rPr>
              <a:t>또는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 err="1">
                <a:solidFill>
                  <a:srgbClr val="222222"/>
                </a:solidFill>
              </a:rPr>
              <a:t>천만원</a:t>
            </a:r>
            <a:r>
              <a:rPr lang="ko-KR" altLang="en-US" sz="1000" u="sng" dirty="0">
                <a:solidFill>
                  <a:srgbClr val="222222"/>
                </a:solidFill>
              </a:rPr>
              <a:t> 이하의 벌금에 처할 수 있고 이를 병과</a:t>
            </a:r>
            <a:r>
              <a:rPr lang="en-US" altLang="ko-KR" sz="1000" u="sng" dirty="0">
                <a:solidFill>
                  <a:srgbClr val="222222"/>
                </a:solidFill>
              </a:rPr>
              <a:t>(</a:t>
            </a:r>
            <a:r>
              <a:rPr lang="ko-KR" altLang="en-US" sz="1000" u="sng" dirty="0">
                <a:solidFill>
                  <a:srgbClr val="222222"/>
                </a:solidFill>
              </a:rPr>
              <a:t>倂科</a:t>
            </a:r>
            <a:r>
              <a:rPr lang="en-US" altLang="ko-KR" sz="1000" u="sng" dirty="0">
                <a:solidFill>
                  <a:srgbClr val="222222"/>
                </a:solidFill>
              </a:rPr>
              <a:t>)</a:t>
            </a:r>
            <a:r>
              <a:rPr lang="ko-KR" altLang="en-US" sz="1000" u="sng" dirty="0">
                <a:solidFill>
                  <a:srgbClr val="222222"/>
                </a:solidFill>
              </a:rPr>
              <a:t>할 수도 있습니다</a:t>
            </a:r>
            <a:r>
              <a:rPr lang="en-US" altLang="ko-KR" sz="1000" u="sng" dirty="0">
                <a:solidFill>
                  <a:srgbClr val="222222"/>
                </a:solidFill>
              </a:rPr>
              <a:t>.</a:t>
            </a:r>
          </a:p>
          <a:p>
            <a:pPr>
              <a:lnSpc>
                <a:spcPct val="120000"/>
              </a:lnSpc>
              <a:defRPr/>
            </a:pPr>
            <a:endParaRPr lang="ko-KR" alt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632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7" name="Group 169"/>
          <p:cNvGrpSpPr>
            <a:grpSpLocks/>
          </p:cNvGrpSpPr>
          <p:nvPr userDrawn="1">
            <p:custDataLst>
              <p:tags r:id="rId2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28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2" name="그림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35" name="Rectangle 2"/>
          <p:cNvSpPr>
            <a:spLocks noGrp="1" noChangeArrowheads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609600" y="5791200"/>
            <a:ext cx="7924800" cy="685800"/>
          </a:xfrm>
          <a:prstGeom prst="rect">
            <a:avLst/>
          </a:prstGeom>
        </p:spPr>
        <p:txBody>
          <a:bodyPr/>
          <a:lstStyle>
            <a:lvl1pPr algn="ctr">
              <a:defRPr sz="4400" b="0" i="0" baseline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pPr lvl="0"/>
            <a:r>
              <a:rPr lang="ko-KR" altLang="en-US" noProof="0" dirty="0" err="1" smtClean="0"/>
              <a:t>장제목</a:t>
            </a:r>
            <a:endParaRPr lang="en-US" altLang="ko-KR" noProof="0" dirty="0" smtClean="0"/>
          </a:p>
        </p:txBody>
      </p:sp>
      <p:sp>
        <p:nvSpPr>
          <p:cNvPr id="37" name="모서리가 둥근 직사각형 36"/>
          <p:cNvSpPr/>
          <p:nvPr userDrawn="1">
            <p:custDataLst>
              <p:tags r:id="rId5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38" name="그림 29" descr="쿡북로고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634" y="159730"/>
            <a:ext cx="1079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모서리가 둥근 직사각형 38"/>
          <p:cNvSpPr/>
          <p:nvPr userDrawn="1">
            <p:custDataLst>
              <p:tags r:id="rId7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41" name="Group 169"/>
          <p:cNvGrpSpPr>
            <a:grpSpLocks/>
          </p:cNvGrpSpPr>
          <p:nvPr userDrawn="1">
            <p:custDataLst>
              <p:tags r:id="rId8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42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7" name="Freeform 170"/>
          <p:cNvSpPr>
            <a:spLocks/>
          </p:cNvSpPr>
          <p:nvPr userDrawn="1">
            <p:custDataLst>
              <p:tags r:id="rId9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8" name="Freeform 171"/>
          <p:cNvSpPr>
            <a:spLocks/>
          </p:cNvSpPr>
          <p:nvPr userDrawn="1">
            <p:custDataLst>
              <p:tags r:id="rId10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9" name="Freeform 170"/>
          <p:cNvSpPr>
            <a:spLocks/>
          </p:cNvSpPr>
          <p:nvPr userDrawn="1">
            <p:custDataLst>
              <p:tags r:id="rId11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0" name="Freeform 171"/>
          <p:cNvSpPr>
            <a:spLocks/>
          </p:cNvSpPr>
          <p:nvPr userDrawn="1">
            <p:custDataLst>
              <p:tags r:id="rId12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745288" y="809902"/>
            <a:ext cx="3852000" cy="4815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96128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목차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611561" y="1104891"/>
            <a:ext cx="7920880" cy="5420453"/>
          </a:xfrm>
          <a:prstGeom prst="roundRect">
            <a:avLst>
              <a:gd name="adj" fmla="val 41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2600" b="1" baseline="0"/>
            </a:lvl1pPr>
            <a:lvl2pPr marL="627063" indent="-269875">
              <a:buClr>
                <a:srgbClr val="4F784C"/>
              </a:buClr>
              <a:buFont typeface="Wingdings" pitchFamily="2" charset="2"/>
              <a:buChar char="ü"/>
              <a:defRPr sz="2200" baseline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</p:txBody>
      </p:sp>
    </p:spTree>
    <p:extLst>
      <p:ext uri="{BB962C8B-B14F-4D97-AF65-F5344CB8AC3E}">
        <p14:creationId xmlns:p14="http://schemas.microsoft.com/office/powerpoint/2010/main" val="178485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79388" y="1052735"/>
            <a:ext cx="8713787" cy="5543705"/>
          </a:xfrm>
        </p:spPr>
        <p:txBody>
          <a:bodyPr>
            <a:normAutofit/>
          </a:bodyPr>
          <a:lstStyle>
            <a:lvl1pPr>
              <a:spcAft>
                <a:spcPts val="300"/>
              </a:spcAft>
              <a:defRPr sz="2400" b="1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3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lnSpc>
                <a:spcPct val="130000"/>
              </a:lnSpc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indent="-182563">
              <a:lnSpc>
                <a:spcPct val="120000"/>
              </a:lnSpc>
              <a:buSzPct val="80000"/>
              <a:buFont typeface="Arial" panose="020B0604020202020204" pitchFamily="34" charset="0"/>
              <a:buChar char="‒"/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Line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4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718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>
            <a:lvl1pPr>
              <a:defRPr b="1" i="1"/>
            </a:lvl1pPr>
          </a:lstStyle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9" name="AutoShap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 userDrawn="1">
            <p:custDataLst>
              <p:tags r:id="rId5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735263" y="3048000"/>
            <a:ext cx="365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ko-KR" sz="44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HY견명조" pitchFamily="18" charset="-127"/>
                <a:ea typeface="HY견명조" pitchFamily="18" charset="-127"/>
              </a:rPr>
              <a:t>Thank You</a:t>
            </a:r>
            <a:endParaRPr lang="en-US" altLang="ko-KR" sz="4400" b="1" dirty="0">
              <a:solidFill>
                <a:srgbClr val="9BBB59">
                  <a:lumMod val="60000"/>
                  <a:lumOff val="40000"/>
                </a:srgbClr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864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장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34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altLang="ko-KR" sz="1800" dirty="0" smtClean="0"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kumimoji="0" lang="ko-KR" altLang="en-US" sz="1800" dirty="0" smtClean="0"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kumimoji="0" lang="de-DE" altLang="ko-KR" sz="12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[</a:t>
            </a:r>
            <a:r>
              <a:rPr kumimoji="0" lang="ko-KR" altLang="en-US" sz="1400" b="1" dirty="0">
                <a:solidFill>
                  <a:srgbClr val="FF0000"/>
                </a:solidFill>
                <a:ea typeface="맑은 고딕" pitchFamily="50" charset="-127"/>
              </a:rPr>
              <a:t>강의교안 이용 안내</a:t>
            </a: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dirty="0">
                <a:ea typeface="맑은 고딕" pitchFamily="50" charset="-127"/>
              </a:rPr>
              <a:t>본 강의교안의 저작권은 </a:t>
            </a:r>
            <a:r>
              <a:rPr kumimoji="0" lang="ko-KR" altLang="en-US" sz="1000" dirty="0" err="1" smtClean="0">
                <a:ea typeface="맑은 고딕" pitchFamily="50" charset="-127"/>
              </a:rPr>
              <a:t>한빛아카데미</a:t>
            </a:r>
            <a:r>
              <a:rPr kumimoji="0" lang="ko-KR" altLang="en-US" sz="1000" dirty="0" smtClean="0">
                <a:ea typeface="맑은 고딕" pitchFamily="50" charset="-127"/>
              </a:rPr>
              <a:t>㈜</a:t>
            </a:r>
            <a:r>
              <a:rPr kumimoji="0" lang="ko-KR" altLang="en-US" sz="1000" dirty="0">
                <a:ea typeface="맑은 고딕" pitchFamily="50" charset="-127"/>
              </a:rPr>
              <a:t>에 있습니다</a:t>
            </a:r>
            <a:r>
              <a:rPr kumimoji="0" lang="en-US" altLang="ko-KR" sz="1000" dirty="0">
                <a:ea typeface="맑은 고딕" pitchFamily="50" charset="-127"/>
              </a:rPr>
              <a:t>.</a:t>
            </a:r>
            <a:r>
              <a:rPr kumimoji="0" lang="ko-KR" altLang="en-US" sz="1000" dirty="0">
                <a:solidFill>
                  <a:srgbClr val="222222"/>
                </a:solidFill>
                <a:ea typeface="맑은 고딕" pitchFamily="50" charset="-127"/>
              </a:rPr>
              <a:t> </a:t>
            </a: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이 자료를 무단으로 전제하거나 배포할 경우 저작권법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136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조에 의거하여 최고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년 이하의 </a:t>
            </a:r>
            <a:r>
              <a:rPr kumimoji="0" lang="ko-KR" altLang="en-US" sz="1000" u="sng" dirty="0" smtClean="0">
                <a:solidFill>
                  <a:srgbClr val="222222"/>
                </a:solidFill>
                <a:ea typeface="맑은 고딕" pitchFamily="50" charset="-127"/>
              </a:rPr>
              <a:t>징역</a:t>
            </a:r>
            <a:r>
              <a:rPr kumimoji="0" lang="en-US" altLang="ko-KR" sz="1000" u="sng" dirty="0" smtClean="0">
                <a:solidFill>
                  <a:srgbClr val="222222"/>
                </a:solidFill>
                <a:ea typeface="맑은 고딕" pitchFamily="50" charset="-127"/>
              </a:rPr>
              <a:t> 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또는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 err="1">
                <a:solidFill>
                  <a:srgbClr val="222222"/>
                </a:solidFill>
                <a:ea typeface="맑은 고딕" pitchFamily="50" charset="-127"/>
              </a:rPr>
              <a:t>천만원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 이하의 벌금에 처할 수 있고 이를 병과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(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倂科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)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할 수도 있습니다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000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79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latin typeface="Verdana"/>
              </a:rPr>
              <a:pPr latinLnBrk="0"/>
              <a:t>‹#›</a:t>
            </a:fld>
            <a:endParaRPr lang="en-US" altLang="ko-KR" kern="0" dirty="0"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18" Type="http://schemas.openxmlformats.org/officeDocument/2006/relationships/tags" Target="../tags/tag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17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6.xml"/><Relationship Id="rId20" Type="http://schemas.openxmlformats.org/officeDocument/2006/relationships/tags" Target="../tags/tag1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5.xml"/><Relationship Id="rId10" Type="http://schemas.openxmlformats.org/officeDocument/2006/relationships/theme" Target="../theme/theme1.xml"/><Relationship Id="rId19" Type="http://schemas.openxmlformats.org/officeDocument/2006/relationships/tags" Target="../tags/tag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그림 77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" name="Group 169"/>
          <p:cNvGrpSpPr>
            <a:grpSpLocks/>
          </p:cNvGrpSpPr>
          <p:nvPr>
            <p:custDataLst>
              <p:tags r:id="rId12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51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56" name="Freeform 170"/>
          <p:cNvSpPr>
            <a:spLocks/>
          </p:cNvSpPr>
          <p:nvPr>
            <p:custDataLst>
              <p:tags r:id="rId14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7" name="Freeform 171"/>
          <p:cNvSpPr>
            <a:spLocks/>
          </p:cNvSpPr>
          <p:nvPr>
            <p:custDataLst>
              <p:tags r:id="rId15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61" name="텍스트 개체 틀 60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182728" y="980727"/>
            <a:ext cx="8713622" cy="5600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마스터 텍스트 스타일을 편집합니다</a:t>
            </a:r>
          </a:p>
          <a:p>
            <a:pPr marL="539750" marR="0" lvl="1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둘째 수준</a:t>
            </a:r>
          </a:p>
          <a:p>
            <a:pPr marL="714375" marR="0" lvl="2" indent="-174625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셋째 수준</a:t>
            </a:r>
          </a:p>
          <a:p>
            <a:pPr marL="896938" marR="0" lvl="3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넷째 수준</a:t>
            </a:r>
          </a:p>
          <a:p>
            <a:pPr marL="1166813" marR="0" lvl="4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/>
            </a:pP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다섯째 수준</a:t>
            </a:r>
            <a:endParaRPr kumimoji="0" lang="en-US" altLang="ko-K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제목 개체 틀 65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875982" y="158476"/>
            <a:ext cx="7656458" cy="678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grpSp>
        <p:nvGrpSpPr>
          <p:cNvPr id="14" name="Group 169"/>
          <p:cNvGrpSpPr>
            <a:grpSpLocks/>
          </p:cNvGrpSpPr>
          <p:nvPr>
            <p:custDataLst>
              <p:tags r:id="rId18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15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" name="Freeform 170"/>
          <p:cNvSpPr>
            <a:spLocks/>
          </p:cNvSpPr>
          <p:nvPr>
            <p:custDataLst>
              <p:tags r:id="rId19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20" name="Freeform 171"/>
          <p:cNvSpPr>
            <a:spLocks/>
          </p:cNvSpPr>
          <p:nvPr>
            <p:custDataLst>
              <p:tags r:id="rId20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61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83" r:id="rId8"/>
    <p:sldLayoutId id="2147483682" r:id="rId9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200" b="1" kern="1200" spc="-150" dirty="0">
          <a:solidFill>
            <a:srgbClr val="4F784C"/>
          </a:solidFill>
          <a:latin typeface="+mj-ea"/>
          <a:ea typeface="+mj-ea"/>
          <a:cs typeface="+mj-cs"/>
        </a:defRPr>
      </a:lvl1pPr>
    </p:titleStyle>
    <p:bodyStyle>
      <a:lvl1pPr marL="342900" marR="0" indent="-342900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C4A2D2"/>
        </a:buClr>
        <a:buSzTx/>
        <a:buFont typeface="Wingdings" pitchFamily="2" charset="2"/>
        <a:buChar char="v"/>
        <a:tabLst/>
        <a:defRPr sz="23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9750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9BBD98"/>
        </a:buClr>
        <a:buSzTx/>
        <a:buFont typeface="Wingdings" pitchFamily="2" charset="2"/>
        <a:buChar char="§"/>
        <a:tabLst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714375" marR="0" indent="-174625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4F784C"/>
        </a:buClr>
        <a:buSzTx/>
        <a:buFontTx/>
        <a:buChar char="•"/>
        <a:tabLst/>
        <a:defRPr sz="20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96938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tabLst/>
        <a:defRPr sz="1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66813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tabLst>
          <a:tab pos="1166813" algn="l"/>
        </a:tabLst>
        <a:defRPr sz="16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612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MS </a:t>
            </a:r>
            <a:r>
              <a:rPr lang="en-US" altLang="ko-KR"/>
              <a:t>SQL </a:t>
            </a:r>
            <a:r>
              <a:rPr lang="ko-KR" altLang="en-US"/>
              <a:t>서버의 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설치 파일의 압축 해제와 </a:t>
            </a:r>
            <a:r>
              <a:rPr lang="ko-KR" altLang="en-US" smtClean="0"/>
              <a:t>설치</a:t>
            </a:r>
            <a:endParaRPr lang="en-US" altLang="ko-KR" smtClean="0"/>
          </a:p>
          <a:p>
            <a:pPr lvl="1"/>
            <a:r>
              <a:rPr lang="ko-KR" altLang="en-US" smtClean="0"/>
              <a:t>인스턴스 구성</a:t>
            </a:r>
            <a:endParaRPr lang="ko-KR" altLang="en-US"/>
          </a:p>
        </p:txBody>
      </p:sp>
      <p:pic>
        <p:nvPicPr>
          <p:cNvPr id="7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80" y="1980614"/>
            <a:ext cx="5760000" cy="4320001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 bwMode="auto">
          <a:xfrm>
            <a:off x="2366755" y="2779326"/>
            <a:ext cx="1080120" cy="3119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3479754" y="2778701"/>
            <a:ext cx="732206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선택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TextBox 30"/>
          <p:cNvSpPr txBox="1">
            <a:spLocks noChangeArrowheads="1"/>
          </p:cNvSpPr>
          <p:nvPr/>
        </p:nvSpPr>
        <p:spPr bwMode="auto">
          <a:xfrm>
            <a:off x="4267179" y="5518928"/>
            <a:ext cx="732206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4256965" y="5895678"/>
            <a:ext cx="738960" cy="3051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auto">
          <a:xfrm>
            <a:off x="3456714" y="3429000"/>
            <a:ext cx="1080120" cy="3119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" name="TextBox 30"/>
          <p:cNvSpPr txBox="1">
            <a:spLocks noChangeArrowheads="1"/>
          </p:cNvSpPr>
          <p:nvPr/>
        </p:nvSpPr>
        <p:spPr bwMode="auto">
          <a:xfrm>
            <a:off x="4536281" y="3437467"/>
            <a:ext cx="1575175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자동으로 지정됨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10588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MS </a:t>
            </a:r>
            <a:r>
              <a:rPr lang="en-US" altLang="ko-KR"/>
              <a:t>SQL </a:t>
            </a:r>
            <a:r>
              <a:rPr lang="ko-KR" altLang="en-US"/>
              <a:t>서버의 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설치 파일의 압축 해제와 </a:t>
            </a:r>
            <a:r>
              <a:rPr lang="ko-KR" altLang="en-US" smtClean="0"/>
              <a:t>설치</a:t>
            </a:r>
            <a:endParaRPr lang="en-US" altLang="ko-KR" smtClean="0"/>
          </a:p>
          <a:p>
            <a:pPr lvl="1"/>
            <a:r>
              <a:rPr lang="ko-KR" altLang="en-US" smtClean="0"/>
              <a:t>서버 구성</a:t>
            </a:r>
            <a:endParaRPr lang="ko-KR" altLang="en-US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2114485"/>
            <a:ext cx="5760000" cy="4320001"/>
          </a:xfrm>
          <a:prstGeom prst="rect">
            <a:avLst/>
          </a:prstGeom>
        </p:spPr>
      </p:pic>
      <p:sp>
        <p:nvSpPr>
          <p:cNvPr id="5" name="TextBox 30"/>
          <p:cNvSpPr txBox="1">
            <a:spLocks noChangeArrowheads="1"/>
          </p:cNvSpPr>
          <p:nvPr/>
        </p:nvSpPr>
        <p:spPr bwMode="auto">
          <a:xfrm>
            <a:off x="4514869" y="5709069"/>
            <a:ext cx="732206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20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4436985" y="6057684"/>
            <a:ext cx="738960" cy="3051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0553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MS </a:t>
            </a:r>
            <a:r>
              <a:rPr lang="en-US" altLang="ko-KR"/>
              <a:t>SQL </a:t>
            </a:r>
            <a:r>
              <a:rPr lang="ko-KR" altLang="en-US"/>
              <a:t>서버의 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설치 파일의 압축 해제와 </a:t>
            </a:r>
            <a:r>
              <a:rPr lang="ko-KR" altLang="en-US" smtClean="0"/>
              <a:t>설치</a:t>
            </a:r>
            <a:endParaRPr lang="en-US" altLang="ko-KR" smtClean="0"/>
          </a:p>
          <a:p>
            <a:pPr lvl="1"/>
            <a:r>
              <a:rPr lang="ko-KR" altLang="en-US" smtClean="0"/>
              <a:t>데이터베이스 엔진 구성</a:t>
            </a:r>
            <a:endParaRPr lang="ko-KR" altLang="en-US"/>
          </a:p>
        </p:txBody>
      </p:sp>
      <p:pic>
        <p:nvPicPr>
          <p:cNvPr id="7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1979440"/>
            <a:ext cx="6156000" cy="461700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 bwMode="auto">
          <a:xfrm>
            <a:off x="2726795" y="3512250"/>
            <a:ext cx="1365413" cy="3221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4109824" y="3547588"/>
            <a:ext cx="732206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선택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TextBox 30"/>
          <p:cNvSpPr txBox="1">
            <a:spLocks noChangeArrowheads="1"/>
          </p:cNvSpPr>
          <p:nvPr/>
        </p:nvSpPr>
        <p:spPr bwMode="auto">
          <a:xfrm>
            <a:off x="4668764" y="5900791"/>
            <a:ext cx="732206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4662010" y="6177790"/>
            <a:ext cx="738960" cy="3051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2324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MS </a:t>
            </a:r>
            <a:r>
              <a:rPr lang="en-US" altLang="ko-KR"/>
              <a:t>SQL </a:t>
            </a:r>
            <a:r>
              <a:rPr lang="ko-KR" altLang="en-US"/>
              <a:t>서버의 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설치 파일의 압축 해제와 </a:t>
            </a:r>
            <a:r>
              <a:rPr lang="ko-KR" altLang="en-US" smtClean="0"/>
              <a:t>설치</a:t>
            </a:r>
            <a:endParaRPr lang="en-US" altLang="ko-KR" smtClean="0"/>
          </a:p>
          <a:p>
            <a:pPr lvl="1"/>
            <a:r>
              <a:rPr lang="ko-KR" altLang="en-US" smtClean="0"/>
              <a:t>오류 보고</a:t>
            </a:r>
            <a:endParaRPr lang="ko-KR" altLang="en-US"/>
          </a:p>
        </p:txBody>
      </p:sp>
      <p:pic>
        <p:nvPicPr>
          <p:cNvPr id="12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85" y="1999441"/>
            <a:ext cx="5760000" cy="4320000"/>
          </a:xfrm>
          <a:prstGeom prst="rect">
            <a:avLst/>
          </a:prstGeom>
        </p:spPr>
      </p:pic>
      <p:sp>
        <p:nvSpPr>
          <p:cNvPr id="13" name="TextBox 30"/>
          <p:cNvSpPr txBox="1">
            <a:spLocks noChangeArrowheads="1"/>
          </p:cNvSpPr>
          <p:nvPr/>
        </p:nvSpPr>
        <p:spPr bwMode="auto">
          <a:xfrm>
            <a:off x="4557126" y="5631999"/>
            <a:ext cx="732206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4510021" y="5922174"/>
            <a:ext cx="738960" cy="3051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3428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MS </a:t>
            </a:r>
            <a:r>
              <a:rPr lang="en-US" altLang="ko-KR"/>
              <a:t>SQL </a:t>
            </a:r>
            <a:r>
              <a:rPr lang="ko-KR" altLang="en-US"/>
              <a:t>서버의 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설치 파일의 압축 해제와 </a:t>
            </a:r>
            <a:r>
              <a:rPr lang="ko-KR" altLang="en-US" smtClean="0"/>
              <a:t>설치</a:t>
            </a:r>
            <a:endParaRPr lang="en-US" altLang="ko-KR" smtClean="0"/>
          </a:p>
          <a:p>
            <a:pPr lvl="1"/>
            <a:r>
              <a:rPr lang="ko-KR" altLang="en-US" smtClean="0"/>
              <a:t>오류 보고</a:t>
            </a:r>
            <a:endParaRPr lang="ko-KR" altLang="en-US"/>
          </a:p>
        </p:txBody>
      </p:sp>
      <p:pic>
        <p:nvPicPr>
          <p:cNvPr id="12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85" y="1999441"/>
            <a:ext cx="5760000" cy="4320000"/>
          </a:xfrm>
          <a:prstGeom prst="rect">
            <a:avLst/>
          </a:prstGeom>
        </p:spPr>
      </p:pic>
      <p:sp>
        <p:nvSpPr>
          <p:cNvPr id="13" name="TextBox 30"/>
          <p:cNvSpPr txBox="1">
            <a:spLocks noChangeArrowheads="1"/>
          </p:cNvSpPr>
          <p:nvPr/>
        </p:nvSpPr>
        <p:spPr bwMode="auto">
          <a:xfrm>
            <a:off x="4557126" y="5631999"/>
            <a:ext cx="732206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4510021" y="5922174"/>
            <a:ext cx="738960" cy="3051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0350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MS </a:t>
            </a:r>
            <a:r>
              <a:rPr lang="en-US" altLang="ko-KR"/>
              <a:t>SQL </a:t>
            </a:r>
            <a:r>
              <a:rPr lang="ko-KR" altLang="en-US"/>
              <a:t>서버의 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설치 파일의 압축 해제와 </a:t>
            </a:r>
            <a:r>
              <a:rPr lang="ko-KR" altLang="en-US" smtClean="0"/>
              <a:t>설치</a:t>
            </a:r>
            <a:endParaRPr lang="en-US" altLang="ko-KR" smtClean="0"/>
          </a:p>
          <a:p>
            <a:pPr lvl="1"/>
            <a:r>
              <a:rPr lang="ko-KR" altLang="en-US" smtClean="0"/>
              <a:t>설치 완료</a:t>
            </a:r>
            <a:endParaRPr lang="ko-KR" altLang="en-US"/>
          </a:p>
        </p:txBody>
      </p:sp>
      <p:pic>
        <p:nvPicPr>
          <p:cNvPr id="11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078850"/>
            <a:ext cx="5040000" cy="3780000"/>
          </a:xfrm>
          <a:prstGeom prst="rect">
            <a:avLst/>
          </a:prstGeom>
        </p:spPr>
      </p:pic>
      <p:pic>
        <p:nvPicPr>
          <p:cNvPr id="15" name="내용 개체 틀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815" y="2271548"/>
            <a:ext cx="5760000" cy="4320000"/>
          </a:xfrm>
          <a:prstGeom prst="rect">
            <a:avLst/>
          </a:prstGeom>
        </p:spPr>
      </p:pic>
      <p:sp>
        <p:nvSpPr>
          <p:cNvPr id="16" name="TextBox 30"/>
          <p:cNvSpPr txBox="1">
            <a:spLocks noChangeArrowheads="1"/>
          </p:cNvSpPr>
          <p:nvPr/>
        </p:nvSpPr>
        <p:spPr bwMode="auto">
          <a:xfrm>
            <a:off x="6401091" y="6212845"/>
            <a:ext cx="732206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7164473" y="6212845"/>
            <a:ext cx="738960" cy="3051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1364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MS </a:t>
            </a:r>
            <a:r>
              <a:rPr lang="en-US" altLang="ko-KR"/>
              <a:t>SQL </a:t>
            </a:r>
            <a:r>
              <a:rPr lang="ko-KR" altLang="en-US"/>
              <a:t>서버의 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/>
              <a:t>MS SQL </a:t>
            </a:r>
            <a:r>
              <a:rPr lang="ko-KR" altLang="en-US"/>
              <a:t>서버의 설치 </a:t>
            </a:r>
            <a:r>
              <a:rPr lang="ko-KR" altLang="en-US" smtClean="0"/>
              <a:t>확인</a:t>
            </a:r>
            <a:endParaRPr lang="en-US" altLang="ko-KR" smtClean="0"/>
          </a:p>
          <a:p>
            <a:pPr lvl="1"/>
            <a:r>
              <a:rPr lang="en-US" altLang="ko-KR"/>
              <a:t>MS SQL </a:t>
            </a:r>
            <a:r>
              <a:rPr lang="ko-KR" altLang="en-US"/>
              <a:t>서버의 설치 확인</a:t>
            </a:r>
          </a:p>
        </p:txBody>
      </p:sp>
      <p:pic>
        <p:nvPicPr>
          <p:cNvPr id="8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55" y="2123855"/>
            <a:ext cx="8024059" cy="4149026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 bwMode="auto">
          <a:xfrm>
            <a:off x="1868997" y="3578055"/>
            <a:ext cx="1125125" cy="6300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auto">
          <a:xfrm>
            <a:off x="2787517" y="2659536"/>
            <a:ext cx="961814" cy="2106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auto">
          <a:xfrm>
            <a:off x="4109689" y="4245320"/>
            <a:ext cx="4252829" cy="23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" name="TextBox 30"/>
          <p:cNvSpPr txBox="1">
            <a:spLocks noChangeArrowheads="1"/>
          </p:cNvSpPr>
          <p:nvPr/>
        </p:nvSpPr>
        <p:spPr bwMode="auto">
          <a:xfrm>
            <a:off x="4299267" y="2676967"/>
            <a:ext cx="3105345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MS SQL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서버의 시작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/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중지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/</a:t>
            </a:r>
            <a:r>
              <a:rPr lang="ko-KR" altLang="en-US" sz="1200" dirty="0" err="1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재시작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메뉴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cxnSp>
        <p:nvCxnSpPr>
          <p:cNvPr id="14" name="직선 화살표 연결선 13"/>
          <p:cNvCxnSpPr>
            <a:stCxn id="13" idx="1"/>
          </p:cNvCxnSpPr>
          <p:nvPr/>
        </p:nvCxnSpPr>
        <p:spPr>
          <a:xfrm flipH="1">
            <a:off x="3129138" y="2815467"/>
            <a:ext cx="1170129" cy="11226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>
            <a:stCxn id="13" idx="1"/>
          </p:cNvCxnSpPr>
          <p:nvPr/>
        </p:nvCxnSpPr>
        <p:spPr>
          <a:xfrm flipH="1">
            <a:off x="3884347" y="2815467"/>
            <a:ext cx="41492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TextBox 30"/>
          <p:cNvSpPr txBox="1">
            <a:spLocks noChangeArrowheads="1"/>
          </p:cNvSpPr>
          <p:nvPr/>
        </p:nvSpPr>
        <p:spPr bwMode="auto">
          <a:xfrm>
            <a:off x="5518837" y="4539701"/>
            <a:ext cx="3105345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MS SQL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서버가 시작된 상태임을 확인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30627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/>
              <a:t>03 MS SQL </a:t>
            </a:r>
            <a:r>
              <a:rPr lang="ko-KR" altLang="en-US"/>
              <a:t>서버를 이용한 데이터베이스 구축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/>
              <a:t>MS SQL </a:t>
            </a:r>
            <a:r>
              <a:rPr lang="ko-KR" altLang="en-US"/>
              <a:t>서버 </a:t>
            </a:r>
            <a:r>
              <a:rPr lang="ko-KR" altLang="en-US" smtClean="0"/>
              <a:t>접속</a:t>
            </a:r>
            <a:endParaRPr lang="en-US" altLang="ko-KR" smtClean="0"/>
          </a:p>
          <a:p>
            <a:pPr lvl="1"/>
            <a:r>
              <a:rPr lang="en-US" altLang="ko-KR"/>
              <a:t>SQL Server Management Studio </a:t>
            </a:r>
            <a:r>
              <a:rPr lang="ko-KR" altLang="en-US"/>
              <a:t>선택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70" y="2033845"/>
            <a:ext cx="4068000" cy="4711365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712670" y="2483895"/>
            <a:ext cx="2464175" cy="2300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TextBox 30"/>
          <p:cNvSpPr txBox="1">
            <a:spLocks noChangeArrowheads="1"/>
          </p:cNvSpPr>
          <p:nvPr/>
        </p:nvSpPr>
        <p:spPr bwMode="auto">
          <a:xfrm>
            <a:off x="3188695" y="2460440"/>
            <a:ext cx="1915131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클릭하여 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SSMS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실행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2701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/>
              <a:t>03 MS SQL </a:t>
            </a:r>
            <a:r>
              <a:rPr lang="ko-KR" altLang="en-US"/>
              <a:t>서버를 이용한 데이터베이스 구축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/>
              <a:t>MS SQL </a:t>
            </a:r>
            <a:r>
              <a:rPr lang="ko-KR" altLang="en-US"/>
              <a:t>서버 </a:t>
            </a:r>
            <a:r>
              <a:rPr lang="ko-KR" altLang="en-US" smtClean="0"/>
              <a:t>접속</a:t>
            </a:r>
            <a:endParaRPr lang="en-US" altLang="ko-KR" smtClean="0"/>
          </a:p>
          <a:p>
            <a:pPr lvl="1"/>
            <a:r>
              <a:rPr lang="en-US" altLang="ko-KR"/>
              <a:t>MS SQL </a:t>
            </a:r>
            <a:r>
              <a:rPr lang="ko-KR" altLang="en-US"/>
              <a:t>서버 </a:t>
            </a:r>
            <a:r>
              <a:rPr lang="en-US" altLang="ko-KR"/>
              <a:t>2012</a:t>
            </a:r>
            <a:r>
              <a:rPr lang="ko-KR" altLang="en-US"/>
              <a:t>에 로그인</a:t>
            </a:r>
          </a:p>
        </p:txBody>
      </p:sp>
      <p:pic>
        <p:nvPicPr>
          <p:cNvPr id="7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23" y="2123855"/>
            <a:ext cx="5943600" cy="3973592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 bwMode="auto">
          <a:xfrm>
            <a:off x="2996870" y="3997337"/>
            <a:ext cx="3667482" cy="348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2264664" y="4032885"/>
            <a:ext cx="732206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선택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TextBox 30"/>
          <p:cNvSpPr txBox="1">
            <a:spLocks noChangeArrowheads="1"/>
          </p:cNvSpPr>
          <p:nvPr/>
        </p:nvSpPr>
        <p:spPr bwMode="auto">
          <a:xfrm>
            <a:off x="3018947" y="5619666"/>
            <a:ext cx="732206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1893821" y="5605573"/>
            <a:ext cx="1125125" cy="2910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7150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/>
              <a:t>03 MS SQL </a:t>
            </a:r>
            <a:r>
              <a:rPr lang="ko-KR" altLang="en-US"/>
              <a:t>서버를 이용한 데이터베이스 구축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/>
              <a:t>MS SQL </a:t>
            </a:r>
            <a:r>
              <a:rPr lang="ko-KR" altLang="en-US"/>
              <a:t>서버 </a:t>
            </a:r>
            <a:r>
              <a:rPr lang="ko-KR" altLang="en-US" smtClean="0"/>
              <a:t>접속</a:t>
            </a:r>
            <a:endParaRPr lang="en-US" altLang="ko-KR" smtClean="0"/>
          </a:p>
          <a:p>
            <a:pPr lvl="1"/>
            <a:r>
              <a:rPr lang="en-US" altLang="ko-KR"/>
              <a:t>SQL Server Management Studio</a:t>
            </a:r>
            <a:r>
              <a:rPr lang="ko-KR" altLang="en-US"/>
              <a:t>의 시작 화면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70" y="1956157"/>
            <a:ext cx="6948000" cy="465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523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56565" y="1538790"/>
            <a:ext cx="805589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부록</a:t>
            </a:r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A</a:t>
            </a:r>
            <a:r>
              <a:rPr lang="en-US" altLang="ko-KR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 MS SQL </a:t>
            </a:r>
            <a:r>
              <a:rPr lang="ko-KR" altLang="en-US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서버의 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설치와</a:t>
            </a:r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데이터베이스 </a:t>
            </a:r>
            <a:r>
              <a:rPr lang="ko-KR" altLang="en-US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구축</a:t>
            </a:r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n-US" altLang="ko-KR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MS SQL </a:t>
            </a: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서버의 소개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n-US" altLang="ko-KR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MS SQL </a:t>
            </a: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서버의 설치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n-US" altLang="ko-KR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MS SQL </a:t>
            </a: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서버를 이용한 데이터베이스 구축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n-US" altLang="ko-KR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MS SQL </a:t>
            </a: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서버를 이용한 데이터베이스 활용</a:t>
            </a:r>
            <a:endParaRPr lang="ko-KR" altLang="en-US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207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/>
              <a:t>03 MS SQL </a:t>
            </a:r>
            <a:r>
              <a:rPr lang="ko-KR" altLang="en-US"/>
              <a:t>서버를 이용한 데이터베이스 구축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데이터베이스의 </a:t>
            </a:r>
            <a:r>
              <a:rPr lang="ko-KR" altLang="en-US" smtClean="0"/>
              <a:t>생성</a:t>
            </a:r>
            <a:endParaRPr lang="en-US" altLang="ko-KR" smtClean="0"/>
          </a:p>
          <a:p>
            <a:pPr lvl="1"/>
            <a:r>
              <a:rPr lang="ko-KR" altLang="en-US"/>
              <a:t>새 데이터베이스 메뉴 선택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23" y="2123855"/>
            <a:ext cx="6074653" cy="4067175"/>
          </a:xfrm>
          <a:prstGeom prst="rect">
            <a:avLst/>
          </a:prstGeom>
        </p:spPr>
      </p:pic>
      <p:sp>
        <p:nvSpPr>
          <p:cNvPr id="5" name="TextBox 30"/>
          <p:cNvSpPr txBox="1">
            <a:spLocks noChangeArrowheads="1"/>
          </p:cNvSpPr>
          <p:nvPr/>
        </p:nvSpPr>
        <p:spPr bwMode="auto">
          <a:xfrm>
            <a:off x="3219490" y="2978683"/>
            <a:ext cx="2610290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마우스 오른쪽 </a:t>
            </a:r>
            <a:r>
              <a:rPr lang="ko-KR" altLang="en-US" sz="1200" dirty="0" err="1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버른을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누른 </a:t>
            </a:r>
            <a:r>
              <a:rPr lang="ko-KR" altLang="en-US" sz="120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후 선택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1374284" y="2952065"/>
            <a:ext cx="1815642" cy="3302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11468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/>
              <a:t>03 MS SQL </a:t>
            </a:r>
            <a:r>
              <a:rPr lang="ko-KR" altLang="en-US"/>
              <a:t>서버를 이용한 데이터베이스 구축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데이터베이스의 </a:t>
            </a:r>
            <a:r>
              <a:rPr lang="ko-KR" altLang="en-US" smtClean="0"/>
              <a:t>생성</a:t>
            </a:r>
            <a:endParaRPr lang="en-US" altLang="ko-KR" smtClean="0"/>
          </a:p>
          <a:p>
            <a:pPr lvl="1"/>
            <a:r>
              <a:rPr lang="ko-KR" altLang="en-US"/>
              <a:t>데이터베이스 이름 입력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75" y="2042180"/>
            <a:ext cx="6228000" cy="4582175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3357962" y="2564543"/>
            <a:ext cx="509213" cy="2233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TextBox 30"/>
          <p:cNvSpPr txBox="1">
            <a:spLocks noChangeArrowheads="1"/>
          </p:cNvSpPr>
          <p:nvPr/>
        </p:nvSpPr>
        <p:spPr bwMode="auto">
          <a:xfrm>
            <a:off x="3986935" y="2537705"/>
            <a:ext cx="732206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입력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TextBox 30"/>
          <p:cNvSpPr txBox="1">
            <a:spLocks noChangeArrowheads="1"/>
          </p:cNvSpPr>
          <p:nvPr/>
        </p:nvSpPr>
        <p:spPr bwMode="auto">
          <a:xfrm>
            <a:off x="6271611" y="6265681"/>
            <a:ext cx="732206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5562110" y="6273371"/>
            <a:ext cx="655569" cy="2910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80420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/>
              <a:t>03 MS SQL </a:t>
            </a:r>
            <a:r>
              <a:rPr lang="ko-KR" altLang="en-US"/>
              <a:t>서버를 이용한 데이터베이스 구축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데이터베이스의 </a:t>
            </a:r>
            <a:r>
              <a:rPr lang="ko-KR" altLang="en-US" smtClean="0"/>
              <a:t>생성</a:t>
            </a:r>
            <a:endParaRPr lang="en-US" altLang="ko-KR" smtClean="0"/>
          </a:p>
          <a:p>
            <a:pPr lvl="1"/>
            <a:r>
              <a:rPr lang="ko-KR" altLang="en-US"/>
              <a:t>데이터베이스 </a:t>
            </a:r>
            <a:r>
              <a:rPr lang="ko-KR" altLang="en-US" smtClean="0"/>
              <a:t>생성 확인</a:t>
            </a:r>
            <a:endParaRPr lang="ko-KR" altLang="en-US"/>
          </a:p>
        </p:txBody>
      </p:sp>
      <p:pic>
        <p:nvPicPr>
          <p:cNvPr id="9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1943843"/>
            <a:ext cx="7020000" cy="4700116"/>
          </a:xfrm>
          <a:prstGeom prst="rect">
            <a:avLst/>
          </a:prstGeom>
        </p:spPr>
      </p:pic>
      <p:sp>
        <p:nvSpPr>
          <p:cNvPr id="10" name="TextBox 30"/>
          <p:cNvSpPr txBox="1">
            <a:spLocks noChangeArrowheads="1"/>
          </p:cNvSpPr>
          <p:nvPr/>
        </p:nvSpPr>
        <p:spPr bwMode="auto">
          <a:xfrm>
            <a:off x="1931400" y="2843935"/>
            <a:ext cx="1924119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20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데이터베이스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생성 확인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1241630" y="2863464"/>
            <a:ext cx="656673" cy="2379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24461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/>
              <a:t>03 MS SQL </a:t>
            </a:r>
            <a:r>
              <a:rPr lang="ko-KR" altLang="en-US"/>
              <a:t>서버를 이용한 데이터베이스 구축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테이블의 </a:t>
            </a:r>
            <a:r>
              <a:rPr lang="ko-KR" altLang="en-US" smtClean="0"/>
              <a:t>생성</a:t>
            </a:r>
            <a:endParaRPr lang="en-US" altLang="ko-KR" smtClean="0"/>
          </a:p>
          <a:p>
            <a:pPr lvl="1"/>
            <a:r>
              <a:rPr lang="ko-KR" altLang="en-US"/>
              <a:t>실습에서 생성할 테이블 </a:t>
            </a:r>
            <a:r>
              <a:rPr lang="en-US" altLang="ko-KR"/>
              <a:t>: </a:t>
            </a:r>
            <a:r>
              <a:rPr lang="ko-KR" altLang="en-US" smtClean="0"/>
              <a:t>고객 테이블</a:t>
            </a:r>
            <a:endParaRPr lang="ko-KR" altLang="en-US"/>
          </a:p>
        </p:txBody>
      </p:sp>
      <p:pic>
        <p:nvPicPr>
          <p:cNvPr id="7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35" y="2078850"/>
            <a:ext cx="729615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588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/>
              <a:t>03 MS SQL </a:t>
            </a:r>
            <a:r>
              <a:rPr lang="ko-KR" altLang="en-US"/>
              <a:t>서버를 이용한 데이터베이스 구축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테이블의 </a:t>
            </a:r>
            <a:r>
              <a:rPr lang="ko-KR" altLang="en-US" smtClean="0"/>
              <a:t>생성</a:t>
            </a:r>
            <a:endParaRPr lang="en-US" altLang="ko-KR" smtClean="0"/>
          </a:p>
          <a:p>
            <a:pPr lvl="1"/>
            <a:r>
              <a:rPr lang="ko-KR" altLang="en-US"/>
              <a:t>실습에서 생성할 테이블 </a:t>
            </a:r>
            <a:r>
              <a:rPr lang="en-US" altLang="ko-KR"/>
              <a:t>: </a:t>
            </a:r>
            <a:r>
              <a:rPr lang="ko-KR" altLang="en-US" smtClean="0"/>
              <a:t>제품 </a:t>
            </a:r>
            <a:r>
              <a:rPr lang="ko-KR" altLang="en-US"/>
              <a:t>테이블</a:t>
            </a:r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2123855"/>
            <a:ext cx="6419850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5700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/>
              <a:t>03 MS SQL </a:t>
            </a:r>
            <a:r>
              <a:rPr lang="ko-KR" altLang="en-US"/>
              <a:t>서버를 이용한 데이터베이스 구축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테이블의 </a:t>
            </a:r>
            <a:r>
              <a:rPr lang="ko-KR" altLang="en-US" smtClean="0"/>
              <a:t>생성</a:t>
            </a:r>
            <a:endParaRPr lang="en-US" altLang="ko-KR" smtClean="0"/>
          </a:p>
          <a:p>
            <a:pPr lvl="1"/>
            <a:r>
              <a:rPr lang="ko-KR" altLang="en-US"/>
              <a:t>실습에서 생성할 테이블 </a:t>
            </a:r>
            <a:r>
              <a:rPr lang="en-US" altLang="ko-KR"/>
              <a:t>: </a:t>
            </a:r>
            <a:r>
              <a:rPr lang="ko-KR" altLang="en-US" smtClean="0"/>
              <a:t>주문 </a:t>
            </a:r>
            <a:r>
              <a:rPr lang="ko-KR" altLang="en-US"/>
              <a:t>테이블</a:t>
            </a:r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64"/>
          <a:stretch/>
        </p:blipFill>
        <p:spPr>
          <a:xfrm>
            <a:off x="611560" y="1943835"/>
            <a:ext cx="8100000" cy="46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5204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/>
              <a:t>03 MS SQL </a:t>
            </a:r>
            <a:r>
              <a:rPr lang="ko-KR" altLang="en-US"/>
              <a:t>서버를 이용한 데이터베이스 구축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테이블의 </a:t>
            </a:r>
            <a:r>
              <a:rPr lang="ko-KR" altLang="en-US" smtClean="0"/>
              <a:t>생성</a:t>
            </a:r>
            <a:endParaRPr lang="en-US" altLang="ko-KR" smtClean="0"/>
          </a:p>
          <a:p>
            <a:pPr lvl="1"/>
            <a:r>
              <a:rPr lang="ko-KR" altLang="en-US"/>
              <a:t>고객</a:t>
            </a:r>
            <a:r>
              <a:rPr lang="en-US" altLang="ko-KR"/>
              <a:t>, </a:t>
            </a:r>
            <a:r>
              <a:rPr lang="ko-KR" altLang="en-US"/>
              <a:t>제품</a:t>
            </a:r>
            <a:r>
              <a:rPr lang="en-US" altLang="ko-KR"/>
              <a:t>, </a:t>
            </a:r>
            <a:r>
              <a:rPr lang="ko-KR" altLang="en-US"/>
              <a:t>주문 테이블을 </a:t>
            </a:r>
            <a:r>
              <a:rPr lang="en-US" altLang="ko-KR" smtClean="0"/>
              <a:t/>
            </a:r>
            <a:br>
              <a:rPr lang="en-US" altLang="ko-KR" smtClean="0"/>
            </a:br>
            <a:r>
              <a:rPr lang="ko-KR" altLang="en-US" smtClean="0"/>
              <a:t>생성하는 </a:t>
            </a:r>
            <a:r>
              <a:rPr lang="en-US" altLang="ko-KR"/>
              <a:t>SQL </a:t>
            </a:r>
            <a:r>
              <a:rPr lang="ko-KR" altLang="en-US"/>
              <a:t>문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0248" y="1063911"/>
            <a:ext cx="5220000" cy="548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7162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/>
              <a:t>03 MS SQL </a:t>
            </a:r>
            <a:r>
              <a:rPr lang="ko-KR" altLang="en-US"/>
              <a:t>서버를 이용한 데이터베이스 구축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테이블의 </a:t>
            </a:r>
            <a:r>
              <a:rPr lang="ko-KR" altLang="en-US" smtClean="0"/>
              <a:t>생성</a:t>
            </a:r>
            <a:endParaRPr lang="en-US" altLang="ko-KR" smtClean="0"/>
          </a:p>
          <a:p>
            <a:pPr lvl="1"/>
            <a:r>
              <a:rPr lang="en-US" altLang="ko-KR"/>
              <a:t>SSMS</a:t>
            </a:r>
            <a:r>
              <a:rPr lang="ko-KR" altLang="en-US"/>
              <a:t>를 이용한 테이블 생성</a:t>
            </a:r>
            <a:endParaRPr lang="en-US" altLang="ko-KR" smtClean="0"/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2061595"/>
            <a:ext cx="6840000" cy="4715028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 bwMode="auto">
          <a:xfrm>
            <a:off x="2851921" y="2631961"/>
            <a:ext cx="500062" cy="2722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auto">
          <a:xfrm>
            <a:off x="3041058" y="2906942"/>
            <a:ext cx="2341044" cy="15700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3462038" y="2627196"/>
            <a:ext cx="732206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실행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5480162" y="3496126"/>
            <a:ext cx="3007273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고객 </a:t>
            </a:r>
            <a:r>
              <a:rPr lang="ko-KR" altLang="en-US" sz="120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테이블을 생성하는 </a:t>
            </a:r>
            <a:r>
              <a:rPr lang="en-US" altLang="ko-KR" sz="120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SQL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문 입력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0" name="TextBox 30"/>
          <p:cNvSpPr txBox="1">
            <a:spLocks noChangeArrowheads="1"/>
          </p:cNvSpPr>
          <p:nvPr/>
        </p:nvSpPr>
        <p:spPr bwMode="auto">
          <a:xfrm>
            <a:off x="5209602" y="5039171"/>
            <a:ext cx="2017693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➌ </a:t>
            </a:r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SQL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문 실행 결과 확인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3183267" y="4881711"/>
            <a:ext cx="1331189" cy="3150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39417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/>
              <a:t>03 MS SQL </a:t>
            </a:r>
            <a:r>
              <a:rPr lang="ko-KR" altLang="en-US"/>
              <a:t>서버를 이용한 데이터베이스 구축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테이블의 </a:t>
            </a:r>
            <a:r>
              <a:rPr lang="ko-KR" altLang="en-US" smtClean="0"/>
              <a:t>생성</a:t>
            </a:r>
            <a:endParaRPr lang="en-US" altLang="ko-KR" smtClean="0"/>
          </a:p>
          <a:p>
            <a:pPr lvl="1"/>
            <a:r>
              <a:rPr lang="ko-KR" altLang="en-US"/>
              <a:t>고객</a:t>
            </a:r>
            <a:r>
              <a:rPr lang="en-US" altLang="ko-KR"/>
              <a:t>, </a:t>
            </a:r>
            <a:r>
              <a:rPr lang="ko-KR" altLang="en-US"/>
              <a:t>제품</a:t>
            </a:r>
            <a:r>
              <a:rPr lang="en-US" altLang="ko-KR"/>
              <a:t>, </a:t>
            </a:r>
            <a:r>
              <a:rPr lang="ko-KR" altLang="en-US"/>
              <a:t>주문 테이블 생성 결과 확인</a:t>
            </a:r>
            <a:endParaRPr lang="en-US" altLang="ko-KR" smtClean="0"/>
          </a:p>
        </p:txBody>
      </p:sp>
      <p:pic>
        <p:nvPicPr>
          <p:cNvPr id="12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2033845"/>
            <a:ext cx="6840000" cy="4715029"/>
          </a:xfrm>
          <a:prstGeom prst="rect">
            <a:avLst/>
          </a:prstGeom>
        </p:spPr>
      </p:pic>
      <p:sp>
        <p:nvSpPr>
          <p:cNvPr id="13" name="TextBox 30"/>
          <p:cNvSpPr txBox="1">
            <a:spLocks noChangeArrowheads="1"/>
          </p:cNvSpPr>
          <p:nvPr/>
        </p:nvSpPr>
        <p:spPr bwMode="auto">
          <a:xfrm>
            <a:off x="2323503" y="4316325"/>
            <a:ext cx="1888458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테이블 생성 결과 확인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1511660" y="4207298"/>
            <a:ext cx="765085" cy="4950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91733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mtClean="0"/>
              <a:t>04 MS </a:t>
            </a:r>
            <a:r>
              <a:rPr lang="en-US" altLang="ko-KR"/>
              <a:t>SQL </a:t>
            </a:r>
            <a:r>
              <a:rPr lang="ko-KR" altLang="en-US"/>
              <a:t>서버를 이용한 데이터베이스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데이터의 </a:t>
            </a:r>
            <a:r>
              <a:rPr lang="ko-KR" altLang="en-US" smtClean="0"/>
              <a:t>입력</a:t>
            </a:r>
            <a:endParaRPr lang="en-US" altLang="ko-KR" smtClean="0"/>
          </a:p>
          <a:p>
            <a:pPr lvl="1"/>
            <a:r>
              <a:rPr lang="ko-KR" altLang="en-US"/>
              <a:t>고객 테이블에 투플 </a:t>
            </a:r>
            <a:r>
              <a:rPr lang="en-US" altLang="ko-KR"/>
              <a:t>7</a:t>
            </a:r>
            <a:r>
              <a:rPr lang="ko-KR" altLang="en-US"/>
              <a:t>개 삽입하기</a:t>
            </a:r>
          </a:p>
          <a:p>
            <a:endParaRPr lang="ko-KR" altLang="en-US"/>
          </a:p>
        </p:txBody>
      </p:sp>
      <p:pic>
        <p:nvPicPr>
          <p:cNvPr id="11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2042958"/>
            <a:ext cx="6480000" cy="4626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481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01 MS </a:t>
            </a:r>
            <a:r>
              <a:rPr lang="en-US" altLang="ko-KR"/>
              <a:t>SQL </a:t>
            </a:r>
            <a:r>
              <a:rPr lang="ko-KR" altLang="en-US"/>
              <a:t>서버의 소개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endParaRPr lang="en-US" altLang="ko-KR" smtClean="0"/>
          </a:p>
          <a:p>
            <a:endParaRPr lang="en-US" altLang="ko-KR"/>
          </a:p>
          <a:p>
            <a:endParaRPr lang="en-US" altLang="ko-KR" smtClean="0"/>
          </a:p>
          <a:p>
            <a:endParaRPr lang="en-US" altLang="ko-KR"/>
          </a:p>
          <a:p>
            <a:endParaRPr lang="en-US" altLang="ko-KR" smtClean="0"/>
          </a:p>
          <a:p>
            <a:endParaRPr lang="en-US" altLang="ko-KR"/>
          </a:p>
          <a:p>
            <a:pPr lvl="1"/>
            <a:endParaRPr lang="en-US" altLang="ko-KR" smtClean="0"/>
          </a:p>
          <a:p>
            <a:pPr lvl="1"/>
            <a:r>
              <a:rPr lang="ko-KR" altLang="en-US" smtClean="0"/>
              <a:t>엔터프라이즈 </a:t>
            </a:r>
            <a:r>
              <a:rPr lang="ko-KR" altLang="en-US"/>
              <a:t>에디션 </a:t>
            </a:r>
            <a:r>
              <a:rPr lang="en-US" altLang="ko-KR" baseline="30000"/>
              <a:t>enterprise edition</a:t>
            </a:r>
          </a:p>
          <a:p>
            <a:pPr lvl="1"/>
            <a:r>
              <a:rPr lang="ko-KR" altLang="en-US"/>
              <a:t>비즈니스 인텔리젼스 에디션 </a:t>
            </a:r>
            <a:r>
              <a:rPr lang="en-US" altLang="ko-KR" baseline="30000"/>
              <a:t>business intelligence edition</a:t>
            </a:r>
          </a:p>
          <a:p>
            <a:pPr lvl="1"/>
            <a:r>
              <a:rPr lang="ko-KR" altLang="en-US"/>
              <a:t>스탠다드 에디션 </a:t>
            </a:r>
            <a:r>
              <a:rPr lang="en-US" altLang="ko-KR" baseline="30000"/>
              <a:t>standard edition</a:t>
            </a:r>
          </a:p>
          <a:p>
            <a:pPr lvl="1"/>
            <a:r>
              <a:rPr lang="ko-KR" altLang="en-US"/>
              <a:t>익스프레스 에디션 </a:t>
            </a:r>
            <a:r>
              <a:rPr lang="en-US" altLang="ko-KR" baseline="30000"/>
              <a:t>express edition</a:t>
            </a:r>
            <a:endParaRPr lang="ko-KR" altLang="en-US" baseline="30000"/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715" y="1223755"/>
            <a:ext cx="4968000" cy="288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2612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mtClean="0"/>
              <a:t>04 MS </a:t>
            </a:r>
            <a:r>
              <a:rPr lang="en-US" altLang="ko-KR"/>
              <a:t>SQL </a:t>
            </a:r>
            <a:r>
              <a:rPr lang="ko-KR" altLang="en-US"/>
              <a:t>서버를 이용한 데이터베이스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데이터의 </a:t>
            </a:r>
            <a:r>
              <a:rPr lang="ko-KR" altLang="en-US" smtClean="0"/>
              <a:t>입력</a:t>
            </a:r>
            <a:endParaRPr lang="en-US" altLang="ko-KR" smtClean="0"/>
          </a:p>
          <a:p>
            <a:pPr lvl="1"/>
            <a:r>
              <a:rPr lang="ko-KR" altLang="en-US"/>
              <a:t>제품 테이블에 투플 </a:t>
            </a:r>
            <a:r>
              <a:rPr lang="en-US" altLang="ko-KR"/>
              <a:t>7</a:t>
            </a:r>
            <a:r>
              <a:rPr lang="ko-KR" altLang="en-US"/>
              <a:t>개 삽입하기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70" y="2033845"/>
            <a:ext cx="6480000" cy="462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1686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mtClean="0"/>
              <a:t>04 MS </a:t>
            </a:r>
            <a:r>
              <a:rPr lang="en-US" altLang="ko-KR"/>
              <a:t>SQL </a:t>
            </a:r>
            <a:r>
              <a:rPr lang="ko-KR" altLang="en-US"/>
              <a:t>서버를 이용한 데이터베이스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데이터의 </a:t>
            </a:r>
            <a:r>
              <a:rPr lang="ko-KR" altLang="en-US" smtClean="0"/>
              <a:t>입력</a:t>
            </a:r>
            <a:endParaRPr lang="en-US" altLang="ko-KR" smtClean="0"/>
          </a:p>
          <a:p>
            <a:pPr lvl="1"/>
            <a:r>
              <a:rPr lang="ko-KR" altLang="en-US"/>
              <a:t>주문 테이블에 투플 </a:t>
            </a:r>
            <a:r>
              <a:rPr lang="en-US" altLang="ko-KR"/>
              <a:t>10</a:t>
            </a:r>
            <a:r>
              <a:rPr lang="ko-KR" altLang="en-US"/>
              <a:t>개 삽입하기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02"/>
          <a:stretch/>
        </p:blipFill>
        <p:spPr>
          <a:xfrm>
            <a:off x="746575" y="1988836"/>
            <a:ext cx="6156000" cy="472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6251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mtClean="0"/>
              <a:t>04 MS </a:t>
            </a:r>
            <a:r>
              <a:rPr lang="en-US" altLang="ko-KR"/>
              <a:t>SQL </a:t>
            </a:r>
            <a:r>
              <a:rPr lang="ko-KR" altLang="en-US"/>
              <a:t>서버를 이용한 데이터베이스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데이터의 </a:t>
            </a:r>
            <a:r>
              <a:rPr lang="ko-KR" altLang="en-US" smtClean="0"/>
              <a:t>검색</a:t>
            </a:r>
            <a:endParaRPr lang="en-US" altLang="ko-KR" smtClean="0"/>
          </a:p>
          <a:p>
            <a:pPr lvl="1"/>
            <a:r>
              <a:rPr lang="ko-KR" altLang="en-US"/>
              <a:t>제품 테이블의 모든 투플 검색하기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2106781"/>
            <a:ext cx="6480000" cy="448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655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mtClean="0"/>
              <a:t>04 MS </a:t>
            </a:r>
            <a:r>
              <a:rPr lang="en-US" altLang="ko-KR"/>
              <a:t>SQL </a:t>
            </a:r>
            <a:r>
              <a:rPr lang="ko-KR" altLang="en-US"/>
              <a:t>서버를 이용한 데이터베이스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데이터의 </a:t>
            </a:r>
            <a:r>
              <a:rPr lang="ko-KR" altLang="en-US" smtClean="0"/>
              <a:t>검색</a:t>
            </a:r>
            <a:endParaRPr lang="en-US" altLang="ko-KR" smtClean="0"/>
          </a:p>
          <a:p>
            <a:pPr lvl="1"/>
            <a:r>
              <a:rPr lang="ko-KR" altLang="en-US"/>
              <a:t>주문 테이블에서 고객별 주문수량의 평균 구하기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70" y="2106780"/>
            <a:ext cx="6480000" cy="44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6823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mtClean="0"/>
              <a:t>04 MS </a:t>
            </a:r>
            <a:r>
              <a:rPr lang="en-US" altLang="ko-KR"/>
              <a:t>SQL </a:t>
            </a:r>
            <a:r>
              <a:rPr lang="ko-KR" altLang="en-US"/>
              <a:t>서버를 이용한 데이터베이스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데이터의 </a:t>
            </a:r>
            <a:r>
              <a:rPr lang="ko-KR" altLang="en-US" smtClean="0"/>
              <a:t>수정 및 삭제</a:t>
            </a:r>
            <a:endParaRPr lang="en-US" altLang="ko-KR" smtClean="0"/>
          </a:p>
          <a:p>
            <a:pPr lvl="1"/>
            <a:r>
              <a:rPr lang="ko-KR" altLang="en-US"/>
              <a:t>제품 테이블에서 한빛제과의 모든 제품 가격을 </a:t>
            </a:r>
            <a:r>
              <a:rPr lang="en-US" altLang="ko-KR"/>
              <a:t>10% </a:t>
            </a:r>
            <a:r>
              <a:rPr lang="ko-KR" altLang="en-US"/>
              <a:t>인상하고 확인하기</a:t>
            </a:r>
          </a:p>
          <a:p>
            <a:endParaRPr lang="ko-KR" altLang="en-US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2106780"/>
            <a:ext cx="6480000" cy="44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6449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mtClean="0"/>
              <a:t>04 MS </a:t>
            </a:r>
            <a:r>
              <a:rPr lang="en-US" altLang="ko-KR"/>
              <a:t>SQL </a:t>
            </a:r>
            <a:r>
              <a:rPr lang="ko-KR" altLang="en-US"/>
              <a:t>서버를 이용한 데이터베이스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964612" cy="5543705"/>
          </a:xfrm>
        </p:spPr>
        <p:txBody>
          <a:bodyPr/>
          <a:lstStyle/>
          <a:p>
            <a:r>
              <a:rPr lang="ko-KR" altLang="en-US"/>
              <a:t>데이터의 </a:t>
            </a:r>
            <a:r>
              <a:rPr lang="ko-KR" altLang="en-US" smtClean="0"/>
              <a:t>수정 및 삭제</a:t>
            </a:r>
            <a:endParaRPr lang="en-US" altLang="ko-KR" smtClean="0"/>
          </a:p>
          <a:p>
            <a:pPr lvl="1"/>
            <a:r>
              <a:rPr lang="ko-KR" altLang="en-US"/>
              <a:t>주문 테이블에서 아이디가 </a:t>
            </a:r>
            <a:r>
              <a:rPr lang="en-US" altLang="ko-KR"/>
              <a:t>apple</a:t>
            </a:r>
            <a:r>
              <a:rPr lang="ko-KR" altLang="en-US"/>
              <a:t>인 </a:t>
            </a:r>
            <a:r>
              <a:rPr lang="ko-KR" altLang="en-US" spc="-150"/>
              <a:t>고객이 주문한 내역 삭제하고 확인하기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501" y="2168860"/>
            <a:ext cx="6480000" cy="44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234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78509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MS </a:t>
            </a:r>
            <a:r>
              <a:rPr lang="en-US" altLang="ko-KR"/>
              <a:t>SQL </a:t>
            </a:r>
            <a:r>
              <a:rPr lang="ko-KR" altLang="en-US"/>
              <a:t>서버의 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/>
              <a:t>MS SQL </a:t>
            </a:r>
            <a:r>
              <a:rPr lang="ko-KR" altLang="en-US"/>
              <a:t>서버 설치 파일의 검색과 </a:t>
            </a:r>
            <a:r>
              <a:rPr lang="ko-KR" altLang="en-US" smtClean="0"/>
              <a:t>다운로드</a:t>
            </a:r>
            <a:endParaRPr lang="en-US" altLang="ko-KR" smtClean="0"/>
          </a:p>
          <a:p>
            <a:pPr lvl="1"/>
            <a:r>
              <a:rPr lang="en-US" altLang="ko-KR"/>
              <a:t>MS SQL </a:t>
            </a:r>
            <a:r>
              <a:rPr lang="ko-KR" altLang="en-US"/>
              <a:t>서버 </a:t>
            </a:r>
            <a:r>
              <a:rPr lang="en-US" altLang="ko-KR"/>
              <a:t>2012 </a:t>
            </a:r>
            <a:r>
              <a:rPr lang="ko-KR" altLang="en-US"/>
              <a:t>설치 파일 검색과 선택</a:t>
            </a:r>
          </a:p>
        </p:txBody>
      </p:sp>
      <p:pic>
        <p:nvPicPr>
          <p:cNvPr id="4" name="내용 개체 틀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56" y="2033845"/>
            <a:ext cx="6624000" cy="399248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 bwMode="auto">
          <a:xfrm>
            <a:off x="4436986" y="2443716"/>
            <a:ext cx="2250250" cy="3213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 bwMode="auto">
          <a:xfrm>
            <a:off x="2726795" y="4571694"/>
            <a:ext cx="3960441" cy="7270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TextBox 30"/>
          <p:cNvSpPr txBox="1">
            <a:spLocks noChangeArrowheads="1"/>
          </p:cNvSpPr>
          <p:nvPr/>
        </p:nvSpPr>
        <p:spPr bwMode="auto">
          <a:xfrm>
            <a:off x="6656651" y="2475858"/>
            <a:ext cx="7322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검색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6687236" y="4869160"/>
            <a:ext cx="7322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0558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MS </a:t>
            </a:r>
            <a:r>
              <a:rPr lang="en-US" altLang="ko-KR"/>
              <a:t>SQL </a:t>
            </a:r>
            <a:r>
              <a:rPr lang="ko-KR" altLang="en-US"/>
              <a:t>서버의 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/>
              <a:t>MS SQL </a:t>
            </a:r>
            <a:r>
              <a:rPr lang="ko-KR" altLang="en-US"/>
              <a:t>서버 설치 파일의 검색과 </a:t>
            </a:r>
            <a:r>
              <a:rPr lang="ko-KR" altLang="en-US" smtClean="0"/>
              <a:t>다운로드</a:t>
            </a:r>
            <a:endParaRPr lang="en-US" altLang="ko-KR" smtClean="0"/>
          </a:p>
          <a:p>
            <a:pPr lvl="1"/>
            <a:r>
              <a:rPr lang="en-US" altLang="ko-KR"/>
              <a:t>MS SQL </a:t>
            </a:r>
            <a:r>
              <a:rPr lang="ko-KR" altLang="en-US"/>
              <a:t>서버 </a:t>
            </a:r>
            <a:r>
              <a:rPr lang="en-US" altLang="ko-KR"/>
              <a:t>2012 </a:t>
            </a:r>
            <a:r>
              <a:rPr lang="ko-KR" altLang="en-US"/>
              <a:t>설치 파일 다운로드</a:t>
            </a:r>
          </a:p>
        </p:txBody>
      </p:sp>
      <p:pic>
        <p:nvPicPr>
          <p:cNvPr id="9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1988840"/>
            <a:ext cx="7344000" cy="4426438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 bwMode="auto">
          <a:xfrm>
            <a:off x="6344129" y="5713813"/>
            <a:ext cx="854289" cy="2804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TextBox 30"/>
          <p:cNvSpPr txBox="1">
            <a:spLocks noChangeArrowheads="1"/>
          </p:cNvSpPr>
          <p:nvPr/>
        </p:nvSpPr>
        <p:spPr bwMode="auto">
          <a:xfrm>
            <a:off x="7257867" y="5713813"/>
            <a:ext cx="599498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1734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MS </a:t>
            </a:r>
            <a:r>
              <a:rPr lang="en-US" altLang="ko-KR"/>
              <a:t>SQL </a:t>
            </a:r>
            <a:r>
              <a:rPr lang="ko-KR" altLang="en-US"/>
              <a:t>서버의 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설치 파일의 압축 해제와 </a:t>
            </a:r>
            <a:r>
              <a:rPr lang="ko-KR" altLang="en-US" smtClean="0"/>
              <a:t>설치</a:t>
            </a:r>
            <a:endParaRPr lang="en-US" altLang="ko-KR" smtClean="0"/>
          </a:p>
          <a:p>
            <a:pPr lvl="1"/>
            <a:r>
              <a:rPr lang="ko-KR" altLang="en-US"/>
              <a:t>설치 시작</a:t>
            </a:r>
          </a:p>
        </p:txBody>
      </p:sp>
      <p:pic>
        <p:nvPicPr>
          <p:cNvPr id="7" name="내용 개체 틀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488"/>
          <a:stretch/>
        </p:blipFill>
        <p:spPr>
          <a:xfrm>
            <a:off x="791580" y="2033846"/>
            <a:ext cx="6795755" cy="288032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 bwMode="auto">
          <a:xfrm>
            <a:off x="2906816" y="2348880"/>
            <a:ext cx="4545505" cy="5850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TextBox 30"/>
          <p:cNvSpPr txBox="1">
            <a:spLocks noChangeArrowheads="1"/>
          </p:cNvSpPr>
          <p:nvPr/>
        </p:nvSpPr>
        <p:spPr bwMode="auto">
          <a:xfrm>
            <a:off x="7485199" y="2502912"/>
            <a:ext cx="732206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3592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MS </a:t>
            </a:r>
            <a:r>
              <a:rPr lang="en-US" altLang="ko-KR"/>
              <a:t>SQL </a:t>
            </a:r>
            <a:r>
              <a:rPr lang="ko-KR" altLang="en-US"/>
              <a:t>서버의 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설치 파일의 압축 해제와 </a:t>
            </a:r>
            <a:r>
              <a:rPr lang="ko-KR" altLang="en-US" smtClean="0"/>
              <a:t>설치</a:t>
            </a:r>
            <a:endParaRPr lang="en-US" altLang="ko-KR" smtClean="0"/>
          </a:p>
          <a:p>
            <a:pPr lvl="1"/>
            <a:r>
              <a:rPr lang="ko-KR" altLang="en-US"/>
              <a:t>설치 시작</a:t>
            </a:r>
          </a:p>
        </p:txBody>
      </p:sp>
      <p:pic>
        <p:nvPicPr>
          <p:cNvPr id="7" name="내용 개체 틀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488"/>
          <a:stretch/>
        </p:blipFill>
        <p:spPr>
          <a:xfrm>
            <a:off x="791580" y="2033846"/>
            <a:ext cx="6795755" cy="288032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 bwMode="auto">
          <a:xfrm>
            <a:off x="2906816" y="2348880"/>
            <a:ext cx="4545505" cy="5850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TextBox 30"/>
          <p:cNvSpPr txBox="1">
            <a:spLocks noChangeArrowheads="1"/>
          </p:cNvSpPr>
          <p:nvPr/>
        </p:nvSpPr>
        <p:spPr bwMode="auto">
          <a:xfrm>
            <a:off x="7485199" y="2502912"/>
            <a:ext cx="732206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54874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MS </a:t>
            </a:r>
            <a:r>
              <a:rPr lang="en-US" altLang="ko-KR"/>
              <a:t>SQL </a:t>
            </a:r>
            <a:r>
              <a:rPr lang="ko-KR" altLang="en-US"/>
              <a:t>서버의 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설치 파일의 압축 해제와 </a:t>
            </a:r>
            <a:r>
              <a:rPr lang="ko-KR" altLang="en-US" smtClean="0"/>
              <a:t>설치</a:t>
            </a:r>
            <a:endParaRPr lang="en-US" altLang="ko-KR" smtClean="0"/>
          </a:p>
          <a:p>
            <a:pPr lvl="1"/>
            <a:r>
              <a:rPr lang="ko-KR" altLang="en-US"/>
              <a:t>사용 조건 동의</a:t>
            </a:r>
          </a:p>
        </p:txBody>
      </p:sp>
      <p:pic>
        <p:nvPicPr>
          <p:cNvPr id="9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2033845"/>
            <a:ext cx="6192000" cy="4644000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 bwMode="auto">
          <a:xfrm>
            <a:off x="2636785" y="5190882"/>
            <a:ext cx="738960" cy="3051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TextBox 30"/>
          <p:cNvSpPr txBox="1">
            <a:spLocks noChangeArrowheads="1"/>
          </p:cNvSpPr>
          <p:nvPr/>
        </p:nvSpPr>
        <p:spPr bwMode="auto">
          <a:xfrm>
            <a:off x="3375745" y="5190882"/>
            <a:ext cx="732206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➊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선택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3" name="TextBox 30"/>
          <p:cNvSpPr txBox="1">
            <a:spLocks noChangeArrowheads="1"/>
          </p:cNvSpPr>
          <p:nvPr/>
        </p:nvSpPr>
        <p:spPr bwMode="auto">
          <a:xfrm>
            <a:off x="6877302" y="6289795"/>
            <a:ext cx="732206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➋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6138342" y="6289795"/>
            <a:ext cx="738960" cy="3051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912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MS </a:t>
            </a:r>
            <a:r>
              <a:rPr lang="en-US" altLang="ko-KR"/>
              <a:t>SQL </a:t>
            </a:r>
            <a:r>
              <a:rPr lang="ko-KR" altLang="en-US"/>
              <a:t>서버의 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/>
              <a:t>설치 파일의 압축 해제와 </a:t>
            </a:r>
            <a:r>
              <a:rPr lang="ko-KR" altLang="en-US" smtClean="0"/>
              <a:t>설치</a:t>
            </a:r>
            <a:endParaRPr lang="en-US" altLang="ko-KR" smtClean="0"/>
          </a:p>
          <a:p>
            <a:pPr lvl="1"/>
            <a:r>
              <a:rPr lang="ko-KR" altLang="en-US" smtClean="0"/>
              <a:t>기능 선택</a:t>
            </a:r>
            <a:endParaRPr lang="ko-KR" altLang="en-US"/>
          </a:p>
        </p:txBody>
      </p:sp>
      <p:pic>
        <p:nvPicPr>
          <p:cNvPr id="16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35" y="2033845"/>
            <a:ext cx="5832000" cy="4374000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 bwMode="auto">
          <a:xfrm>
            <a:off x="4556713" y="6035782"/>
            <a:ext cx="738960" cy="3051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8" name="TextBox 30"/>
          <p:cNvSpPr txBox="1">
            <a:spLocks noChangeArrowheads="1"/>
          </p:cNvSpPr>
          <p:nvPr/>
        </p:nvSpPr>
        <p:spPr bwMode="auto">
          <a:xfrm>
            <a:off x="5369964" y="6018749"/>
            <a:ext cx="732206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클릭</a:t>
            </a:r>
            <a:endParaRPr lang="ko-KR" altLang="en-US" sz="1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55910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EmYTdGww70zHJNcnoJ7g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1A1Xddgf7q4KqMIT3Msz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5ErAOXMijwbOU1C94gQz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bCIqoHsRmSZRjUVDVwwV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csC8rnppnKR1ywRriH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0pGGgPnhBmF6y66eBGwg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5HgR99SyH5RtON1cKhZ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iX8RTCyCD4DExAYZXe7J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T8gPHXoBt3RlinnsibU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NW7ZgoGlEWnuRLGrNS8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jVmvEBsaUXzBcSXeaEKr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LEtvfynzB5ZayLl4ZWN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b16NVF9JdNqu1LuBNeaK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eSvioBSrtly40QTH3FWy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SaeCWOnbDRyNoQU6jQYU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2XwhowXLwl7wJaABsj7w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Vfax0EuXVIDdDLsPaj8r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9nJbIjOPbbSImvBr7lBtx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hy5nBDrvgkFlUcfKbhXJ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LBiWEQYdFTOe9rzf4UG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aA7ftul0JWsMpeaCqdWE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mrJcpDEHKI9Cmj7M6klC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EE9qJ3A1uChqGXbC2ta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XERznfiRjRIu5yfcUEa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kOEy6jOFPmGjWlKX1nQ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dN8Ho1F7ROPKA1bGalCcV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1958E5hvUyXmqsZauhVzj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9yI9m3D3NmCQqOZ3XljE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b82nFTydcJsF5QWWL1M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6VVYYqvPnUjUw0kFX9f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6X9Tc0oyCahkv26sHU7I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xmbjWC53CjbfZXM4Lq6hK"/>
</p:tagLst>
</file>

<file path=ppt/theme/theme1.xml><?xml version="1.0" encoding="utf-8"?>
<a:theme xmlns:a="http://schemas.openxmlformats.org/drawingml/2006/main" name="1_유닉스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2337</TotalTime>
  <Words>611</Words>
  <Application>Microsoft Office PowerPoint</Application>
  <PresentationFormat>화면 슬라이드 쇼(4:3)</PresentationFormat>
  <Paragraphs>145</Paragraphs>
  <Slides>36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46" baseType="lpstr">
      <vt:lpstr>Arial Unicode MS</vt:lpstr>
      <vt:lpstr>HY견고딕</vt:lpstr>
      <vt:lpstr>HY견명조</vt:lpstr>
      <vt:lpstr>HY헤드라인M</vt:lpstr>
      <vt:lpstr>맑은 고딕</vt:lpstr>
      <vt:lpstr>Arial</vt:lpstr>
      <vt:lpstr>Times New Roman</vt:lpstr>
      <vt:lpstr>Verdana</vt:lpstr>
      <vt:lpstr>Wingdings</vt:lpstr>
      <vt:lpstr>1_유닉스</vt:lpstr>
      <vt:lpstr>PowerPoint 프레젠테이션</vt:lpstr>
      <vt:lpstr>PowerPoint 프레젠테이션</vt:lpstr>
      <vt:lpstr>01 MS SQL 서버의 소개</vt:lpstr>
      <vt:lpstr>02 MS SQL 서버의 설치</vt:lpstr>
      <vt:lpstr>02 MS SQL 서버의 설치</vt:lpstr>
      <vt:lpstr>02 MS SQL 서버의 설치</vt:lpstr>
      <vt:lpstr>02 MS SQL 서버의 설치</vt:lpstr>
      <vt:lpstr>02 MS SQL 서버의 설치</vt:lpstr>
      <vt:lpstr>02 MS SQL 서버의 설치</vt:lpstr>
      <vt:lpstr>02 MS SQL 서버의 설치</vt:lpstr>
      <vt:lpstr>02 MS SQL 서버의 설치</vt:lpstr>
      <vt:lpstr>02 MS SQL 서버의 설치</vt:lpstr>
      <vt:lpstr>02 MS SQL 서버의 설치</vt:lpstr>
      <vt:lpstr>02 MS SQL 서버의 설치</vt:lpstr>
      <vt:lpstr>02 MS SQL 서버의 설치</vt:lpstr>
      <vt:lpstr>02 MS SQL 서버의 설치</vt:lpstr>
      <vt:lpstr>03 MS SQL 서버를 이용한 데이터베이스 구축</vt:lpstr>
      <vt:lpstr>03 MS SQL 서버를 이용한 데이터베이스 구축</vt:lpstr>
      <vt:lpstr>03 MS SQL 서버를 이용한 데이터베이스 구축</vt:lpstr>
      <vt:lpstr>03 MS SQL 서버를 이용한 데이터베이스 구축</vt:lpstr>
      <vt:lpstr>03 MS SQL 서버를 이용한 데이터베이스 구축</vt:lpstr>
      <vt:lpstr>03 MS SQL 서버를 이용한 데이터베이스 구축</vt:lpstr>
      <vt:lpstr>03 MS SQL 서버를 이용한 데이터베이스 구축</vt:lpstr>
      <vt:lpstr>03 MS SQL 서버를 이용한 데이터베이스 구축</vt:lpstr>
      <vt:lpstr>03 MS SQL 서버를 이용한 데이터베이스 구축</vt:lpstr>
      <vt:lpstr>03 MS SQL 서버를 이용한 데이터베이스 구축</vt:lpstr>
      <vt:lpstr>03 MS SQL 서버를 이용한 데이터베이스 구축</vt:lpstr>
      <vt:lpstr>03 MS SQL 서버를 이용한 데이터베이스 구축</vt:lpstr>
      <vt:lpstr>04 MS SQL 서버를 이용한 데이터베이스 활용</vt:lpstr>
      <vt:lpstr>04 MS SQL 서버를 이용한 데이터베이스 활용</vt:lpstr>
      <vt:lpstr>04 MS SQL 서버를 이용한 데이터베이스 활용</vt:lpstr>
      <vt:lpstr>04 MS SQL 서버를 이용한 데이터베이스 활용</vt:lpstr>
      <vt:lpstr>04 MS SQL 서버를 이용한 데이터베이스 활용</vt:lpstr>
      <vt:lpstr>04 MS SQL 서버를 이용한 데이터베이스 활용</vt:lpstr>
      <vt:lpstr>04 MS SQL 서버를 이용한 데이터베이스 활용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1장. 유닉스 개요 및 기본 사용법</dc:title>
  <dc:creator>윤소정</dc:creator>
  <cp:lastModifiedBy>amiga</cp:lastModifiedBy>
  <cp:revision>192</cp:revision>
  <dcterms:created xsi:type="dcterms:W3CDTF">2012-07-23T02:34:37Z</dcterms:created>
  <dcterms:modified xsi:type="dcterms:W3CDTF">2013-08-02T08:38:23Z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1NCUCeAsLTdgs0g0NVq39g0UxrcrxPknXzBwH4Bd9mpo</vt:lpwstr>
  </property>
  <property fmtid="{D5CDD505-2E9C-101B-9397-08002B2CF9AE}" pid="4" name="Google.Documents.RevisionId">
    <vt:lpwstr>16204708356322461875</vt:lpwstr>
  </property>
  <property fmtid="{D5CDD505-2E9C-101B-9397-08002B2CF9AE}" pid="5" name="Google.Documents.PreviousRevisionId">
    <vt:lpwstr>06215226093729447614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