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6" r:id="rId2"/>
    <p:sldId id="434" r:id="rId3"/>
    <p:sldId id="438" r:id="rId4"/>
    <p:sldId id="436" r:id="rId5"/>
    <p:sldId id="435" r:id="rId6"/>
    <p:sldId id="455" r:id="rId7"/>
    <p:sldId id="437" r:id="rId8"/>
    <p:sldId id="456" r:id="rId9"/>
    <p:sldId id="439" r:id="rId10"/>
    <p:sldId id="442" r:id="rId11"/>
    <p:sldId id="445" r:id="rId12"/>
    <p:sldId id="446" r:id="rId13"/>
    <p:sldId id="454" r:id="rId14"/>
    <p:sldId id="447" r:id="rId15"/>
    <p:sldId id="448" r:id="rId16"/>
    <p:sldId id="440" r:id="rId17"/>
    <p:sldId id="449" r:id="rId18"/>
    <p:sldId id="443" r:id="rId19"/>
    <p:sldId id="441" r:id="rId20"/>
    <p:sldId id="330" r:id="rId21"/>
    <p:sldId id="450" r:id="rId22"/>
    <p:sldId id="451" r:id="rId23"/>
    <p:sldId id="452" r:id="rId2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CCB5"/>
    <a:srgbClr val="43D94A"/>
    <a:srgbClr val="DCE6F0"/>
    <a:srgbClr val="660066"/>
    <a:srgbClr val="FF00FF"/>
    <a:srgbClr val="00518E"/>
    <a:srgbClr val="FDFDA9"/>
    <a:srgbClr val="ADA5A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5818" autoAdjust="0"/>
  </p:normalViewPr>
  <p:slideViewPr>
    <p:cSldViewPr>
      <p:cViewPr>
        <p:scale>
          <a:sx n="110" d="100"/>
          <a:sy n="110" d="100"/>
        </p:scale>
        <p:origin x="-36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E446F-B1BB-4F1B-9106-CF51FACD1E39}" type="datetimeFigureOut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CA48A-C2EC-40C8-B749-566CD4BBC8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25554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17F90B4-26C1-49A0-B8C1-06B9A7A777DF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FFFF00"/>
                </a:solidFill>
                <a:latin typeface="HY나무M" pitchFamily="18" charset="-127"/>
                <a:ea typeface="HY나무M" pitchFamily="18" charset="-127"/>
              </a:defRPr>
            </a:lvl1pPr>
          </a:lstStyle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495C63B9-7D83-4EAC-9558-0747EC952720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  <a:prstGeom prst="rect">
            <a:avLst/>
          </a:prstGeom>
        </p:spPr>
        <p:txBody>
          <a:bodyPr/>
          <a:lstStyle/>
          <a:p>
            <a:fld id="{8C666E9A-EE1F-4C3F-BC49-B2A56A8EDCDB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직사각형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0007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2864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직사각형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6F96CA4F-B79A-45D4-972B-E20303771834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81AB6F51-5E52-474F-A797-BE5819D0C944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B80C61E4-6C62-4A50-B974-9AC5B585ABD6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61C7F8F3-3DCA-4406-A584-25F18E01C36B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65606A4D-697E-40A9-80C4-E8BC7F335C3F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D1272887-97FB-4D80-9568-62B98EBE45BA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직사각형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0A0FE1FB-3604-4752-8AB1-C11663438A01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153400" cy="70007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612648" y="1357298"/>
            <a:ext cx="8153400" cy="52149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dirty="0" smtClean="0"/>
              <a:t>둘째 수준</a:t>
            </a:r>
          </a:p>
          <a:p>
            <a:pPr lvl="2" eaLnBrk="1" latinLnBrk="0" hangingPunct="1"/>
            <a:r>
              <a:rPr kumimoji="0" lang="ko-KR" altLang="en-US" dirty="0" smtClean="0"/>
              <a:t>셋째 수준</a:t>
            </a:r>
          </a:p>
          <a:p>
            <a:pPr lvl="3" eaLnBrk="1" latinLnBrk="0" hangingPunct="1"/>
            <a:r>
              <a:rPr kumimoji="0" lang="ko-KR" altLang="en-US" dirty="0" smtClean="0"/>
              <a:t>넷째 수준</a:t>
            </a:r>
          </a:p>
          <a:p>
            <a:pPr lvl="4" eaLnBrk="1" latinLnBrk="0" hangingPunct="1"/>
            <a:r>
              <a:rPr kumimoji="0"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7" name="직사각형 6"/>
          <p:cNvSpPr/>
          <p:nvPr/>
        </p:nvSpPr>
        <p:spPr bwMode="white">
          <a:xfrm>
            <a:off x="0" y="954388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000108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590550" y="1000108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0" y="99217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맑은 고딕" pitchFamily="50" charset="-127"/>
          <a:ea typeface="맑은 고딕" pitchFamily="50" charset="-127"/>
          <a:cs typeface="+mj-cs"/>
        </a:defRPr>
      </a:lvl1pPr>
    </p:titleStyle>
    <p:bodyStyle>
      <a:lvl1pPr marL="320040" indent="-320040" algn="l" rtl="0" eaLnBrk="1" latinLnBrk="1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8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640080" indent="-274320" algn="l" rtl="0" eaLnBrk="1" latinLnBrk="1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2pPr>
      <a:lvl3pPr marL="914400" indent="-228600" algn="l" rtl="0" eaLnBrk="1" latinLnBrk="1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휴먼편지체" pitchFamily="18" charset="-127"/>
          <a:ea typeface="휴먼편지체" pitchFamily="18" charset="-127"/>
          <a:cs typeface="+mn-cs"/>
        </a:defRPr>
      </a:lvl3pPr>
      <a:lvl4pPr marL="1371600" indent="-228600" algn="l" rtl="0" eaLnBrk="1" latinLnBrk="1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1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1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1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1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1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smtClean="0"/>
              <a:t>제 </a:t>
            </a:r>
            <a:r>
              <a:rPr lang="en-US" altLang="ko-KR" smtClean="0"/>
              <a:t>15 </a:t>
            </a:r>
            <a:r>
              <a:rPr lang="ko-KR" altLang="en-US" smtClean="0"/>
              <a:t>장 애플릿</a:t>
            </a:r>
            <a:r>
              <a:rPr lang="en-US" altLang="ko-KR" smtClean="0"/>
              <a:t>, </a:t>
            </a:r>
            <a:r>
              <a:rPr lang="ko-KR" altLang="en-US" smtClean="0"/>
              <a:t>멀티미디어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애플릿 만들기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1. </a:t>
            </a:r>
            <a:r>
              <a:rPr lang="ko-KR" altLang="en-US" dirty="0" smtClean="0"/>
              <a:t>애플릿 개발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AWT</a:t>
            </a:r>
            <a:r>
              <a:rPr lang="ko-KR" altLang="en-US" dirty="0" smtClean="0"/>
              <a:t>로 만드는 애플릿 </a:t>
            </a:r>
            <a:r>
              <a:rPr lang="en-US" altLang="ko-KR" dirty="0" smtClean="0"/>
              <a:t>: Applet </a:t>
            </a:r>
            <a:r>
              <a:rPr lang="ko-KR" altLang="en-US" dirty="0" smtClean="0"/>
              <a:t>를 상속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스윙으로 만드는 애플릿 </a:t>
            </a:r>
            <a:r>
              <a:rPr lang="en-US" altLang="ko-KR" dirty="0" smtClean="0"/>
              <a:t>: </a:t>
            </a:r>
            <a:r>
              <a:rPr lang="en-US" altLang="ko-KR" dirty="0" err="1" smtClean="0"/>
              <a:t>JApplet</a:t>
            </a:r>
            <a:r>
              <a:rPr lang="en-US" altLang="ko-KR" dirty="0" smtClean="0"/>
              <a:t> </a:t>
            </a:r>
            <a:r>
              <a:rPr lang="ko-KR" altLang="en-US" dirty="0" smtClean="0"/>
              <a:t>를 상속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2. html </a:t>
            </a:r>
            <a:r>
              <a:rPr lang="ko-KR" altLang="en-US" dirty="0" smtClean="0"/>
              <a:t>파일 작성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3. </a:t>
            </a:r>
            <a:r>
              <a:rPr lang="ko-KR" altLang="en-US" dirty="0" smtClean="0"/>
              <a:t>애플릿 테스트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appletviewer</a:t>
            </a:r>
            <a:r>
              <a:rPr lang="ko-KR" altLang="en-US" dirty="0" smtClean="0"/>
              <a:t>를 이용한 테스트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이클립스에서</a:t>
            </a:r>
            <a:r>
              <a:rPr lang="ko-KR" altLang="en-US" dirty="0" smtClean="0"/>
              <a:t> 실행하는 방법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콘솔창에서</a:t>
            </a:r>
            <a:r>
              <a:rPr lang="ko-KR" altLang="en-US" dirty="0" smtClean="0"/>
              <a:t> 직접 </a:t>
            </a:r>
            <a:r>
              <a:rPr lang="en-US" altLang="ko-KR" dirty="0" smtClean="0"/>
              <a:t>appletviewer.exe</a:t>
            </a:r>
            <a:r>
              <a:rPr lang="ko-KR" altLang="en-US" dirty="0" smtClean="0"/>
              <a:t>를 실행하는 방법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웹 브라우저를 이용한 테스트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html </a:t>
            </a:r>
            <a:r>
              <a:rPr lang="ko-KR" altLang="en-US" dirty="0" smtClean="0"/>
              <a:t>문서 로딩하여 웹 브라우저를 직접 실행시키는 방법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웹 브라우저에 의해 </a:t>
            </a:r>
            <a:r>
              <a:rPr lang="en-US" altLang="ko-KR" dirty="0" smtClean="0"/>
              <a:t>html </a:t>
            </a:r>
            <a:r>
              <a:rPr lang="ko-KR" altLang="en-US" dirty="0" smtClean="0"/>
              <a:t>문서에 내장된 애플릿이 로딩되어 실행됨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Applet</a:t>
            </a:r>
            <a:r>
              <a:rPr lang="ko-KR" altLang="en-US" smtClean="0"/>
              <a:t>로 </a:t>
            </a:r>
            <a:r>
              <a:rPr lang="ko-KR" altLang="en-US" dirty="0" smtClean="0"/>
              <a:t>만드는 애플릿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429124" y="571480"/>
            <a:ext cx="4214842" cy="59093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b="1" dirty="0" smtClean="0"/>
              <a:t>import java.awt.*;</a:t>
            </a:r>
          </a:p>
          <a:p>
            <a:pPr defTabSz="180000"/>
            <a:r>
              <a:rPr lang="en-US" altLang="ko-KR" sz="1400" b="1" dirty="0" smtClean="0"/>
              <a:t>import </a:t>
            </a:r>
            <a:r>
              <a:rPr lang="en-US" altLang="ko-KR" sz="1400" b="1" dirty="0" err="1" smtClean="0"/>
              <a:t>java.applet</a:t>
            </a:r>
            <a:r>
              <a:rPr lang="en-US" altLang="ko-KR" sz="1400" b="1" dirty="0" smtClean="0"/>
              <a:t>.*;</a:t>
            </a:r>
          </a:p>
          <a:p>
            <a:pPr defTabSz="180000"/>
            <a:endParaRPr lang="ko-KR" altLang="en-US" sz="1400" dirty="0" smtClean="0"/>
          </a:p>
          <a:p>
            <a:pPr defTabSz="180000"/>
            <a:r>
              <a:rPr lang="en-US" altLang="ko-KR" sz="1400" b="1" dirty="0" smtClean="0"/>
              <a:t>public class </a:t>
            </a:r>
            <a:r>
              <a:rPr lang="en-US" altLang="ko-KR" sz="1400" b="1" dirty="0" err="1" smtClean="0"/>
              <a:t>MyAppletEx</a:t>
            </a:r>
            <a:r>
              <a:rPr lang="en-US" altLang="ko-KR" sz="1400" b="1" dirty="0" smtClean="0"/>
              <a:t> extends Applet {</a:t>
            </a:r>
          </a:p>
          <a:p>
            <a:pPr defTabSz="180000"/>
            <a:r>
              <a:rPr lang="en-US" altLang="ko-KR" sz="1400" dirty="0" smtClean="0"/>
              <a:t>	String text=null;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x;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y;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fontSize</a:t>
            </a:r>
            <a:r>
              <a:rPr lang="en-US" altLang="ko-KR" sz="1400" dirty="0" smtClean="0"/>
              <a:t>;</a:t>
            </a:r>
          </a:p>
          <a:p>
            <a:pPr defTabSz="180000"/>
            <a:endParaRPr lang="en-US" altLang="ko-KR" sz="1400" b="1" dirty="0" smtClean="0"/>
          </a:p>
          <a:p>
            <a:pPr defTabSz="180000"/>
            <a:r>
              <a:rPr lang="en-US" altLang="ko-KR" sz="1400" b="1" dirty="0" smtClean="0"/>
              <a:t>	public void init() {</a:t>
            </a:r>
          </a:p>
          <a:p>
            <a:pPr defTabSz="180000"/>
            <a:r>
              <a:rPr lang="en-US" altLang="ko-KR" sz="1400" dirty="0" smtClean="0"/>
              <a:t>		text = "Hello. It's Applet";</a:t>
            </a:r>
          </a:p>
          <a:p>
            <a:pPr defTabSz="180000"/>
            <a:r>
              <a:rPr lang="en-US" altLang="ko-KR" sz="1400" dirty="0" smtClean="0"/>
              <a:t>		x = 30;</a:t>
            </a:r>
          </a:p>
          <a:p>
            <a:pPr defTabSz="180000"/>
            <a:r>
              <a:rPr lang="en-US" altLang="ko-KR" sz="1400" dirty="0" smtClean="0"/>
              <a:t>		y = 30;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fontSize</a:t>
            </a:r>
            <a:r>
              <a:rPr lang="en-US" altLang="ko-KR" sz="1400" dirty="0" smtClean="0"/>
              <a:t> = 20;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b="1" dirty="0" smtClean="0"/>
              <a:t>	public void start() {}</a:t>
            </a:r>
          </a:p>
          <a:p>
            <a:pPr defTabSz="180000"/>
            <a:r>
              <a:rPr lang="en-US" altLang="ko-KR" sz="1400" b="1" dirty="0" smtClean="0"/>
              <a:t>	public void stop() {}</a:t>
            </a:r>
          </a:p>
          <a:p>
            <a:pPr defTabSz="180000"/>
            <a:r>
              <a:rPr lang="en-US" altLang="ko-KR" sz="1400" b="1" dirty="0" smtClean="0"/>
              <a:t>	public void destroy() {}</a:t>
            </a:r>
          </a:p>
          <a:p>
            <a:pPr defTabSz="180000"/>
            <a:r>
              <a:rPr lang="en-US" altLang="ko-KR" sz="1400" b="1" dirty="0" smtClean="0"/>
              <a:t>	</a:t>
            </a:r>
          </a:p>
          <a:p>
            <a:pPr defTabSz="180000"/>
            <a:r>
              <a:rPr lang="en-US" altLang="ko-KR" sz="1400" b="1" dirty="0" smtClean="0"/>
              <a:t>	public void paint(Graphics g) {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g.setColor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Color.</a:t>
            </a:r>
            <a:r>
              <a:rPr lang="en-US" altLang="ko-KR" sz="1400" i="1" dirty="0" err="1" smtClean="0"/>
              <a:t>YELLOW</a:t>
            </a:r>
            <a:r>
              <a:rPr lang="en-US" altLang="ko-KR" sz="1400" i="1" dirty="0" smtClean="0"/>
              <a:t>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g.fillRect</a:t>
            </a:r>
            <a:r>
              <a:rPr lang="en-US" altLang="ko-KR" sz="1400" dirty="0" smtClean="0"/>
              <a:t>(0,0, </a:t>
            </a:r>
            <a:r>
              <a:rPr lang="en-US" altLang="ko-KR" sz="1400" dirty="0" err="1" smtClean="0"/>
              <a:t>getWidth</a:t>
            </a:r>
            <a:r>
              <a:rPr lang="en-US" altLang="ko-KR" sz="1400" dirty="0" smtClean="0"/>
              <a:t>(), </a:t>
            </a:r>
            <a:r>
              <a:rPr lang="en-US" altLang="ko-KR" sz="1400" dirty="0" err="1" smtClean="0"/>
              <a:t>getHeight</a:t>
            </a:r>
            <a:r>
              <a:rPr lang="en-US" altLang="ko-KR" sz="1400" dirty="0" smtClean="0"/>
              <a:t>());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g.setColor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Color.</a:t>
            </a:r>
            <a:r>
              <a:rPr lang="en-US" altLang="ko-KR" sz="1400" i="1" dirty="0" err="1" smtClean="0"/>
              <a:t>RED</a:t>
            </a:r>
            <a:r>
              <a:rPr lang="en-US" altLang="ko-KR" sz="1400" i="1" dirty="0" smtClean="0"/>
              <a:t>);</a:t>
            </a:r>
          </a:p>
          <a:p>
            <a:pPr defTabSz="180000"/>
            <a:r>
              <a:rPr lang="fr-FR" altLang="ko-KR" sz="1400" dirty="0" smtClean="0"/>
              <a:t>		g.setFont(</a:t>
            </a:r>
            <a:r>
              <a:rPr lang="fr-FR" altLang="ko-KR" sz="1400" b="1" dirty="0" smtClean="0"/>
              <a:t>new Font("Arial", Font.</a:t>
            </a:r>
            <a:r>
              <a:rPr lang="fr-FR" altLang="ko-KR" sz="1400" b="1" i="1" dirty="0" smtClean="0"/>
              <a:t>ITALIC, fontSize));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g.drawString</a:t>
            </a:r>
            <a:r>
              <a:rPr lang="en-US" altLang="ko-KR" sz="1400" dirty="0" smtClean="0"/>
              <a:t>(</a:t>
            </a:r>
            <a:r>
              <a:rPr lang="en-US" altLang="ko-KR" sz="1400" b="1" dirty="0" smtClean="0"/>
              <a:t>text, x, y</a:t>
            </a:r>
            <a:r>
              <a:rPr lang="en-US" altLang="ko-KR" sz="1400" dirty="0" smtClean="0"/>
              <a:t>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500034" y="2000240"/>
            <a:ext cx="3500462" cy="24622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&lt;html&gt;</a:t>
            </a:r>
          </a:p>
          <a:p>
            <a:pPr defTabSz="180000"/>
            <a:r>
              <a:rPr lang="en-US" altLang="ko-KR" sz="1400" dirty="0" smtClean="0"/>
              <a:t>	&lt;head&gt;</a:t>
            </a:r>
          </a:p>
          <a:p>
            <a:pPr defTabSz="180000"/>
            <a:r>
              <a:rPr lang="en-US" altLang="ko-KR" sz="1400" dirty="0" smtClean="0"/>
              <a:t>		&lt;title&gt;	</a:t>
            </a:r>
            <a:r>
              <a:rPr lang="ko-KR" altLang="en-US" sz="1400" dirty="0" smtClean="0"/>
              <a:t>애플릿 테스트입니다</a:t>
            </a:r>
            <a:r>
              <a:rPr lang="en-US" altLang="ko-KR" sz="1400" dirty="0" smtClean="0"/>
              <a:t>.&lt;/title&gt;</a:t>
            </a:r>
          </a:p>
          <a:p>
            <a:pPr defTabSz="180000"/>
            <a:r>
              <a:rPr lang="en-US" altLang="ko-KR" sz="1400" dirty="0" smtClean="0"/>
              <a:t>	&lt;/head&gt;</a:t>
            </a:r>
          </a:p>
          <a:p>
            <a:pPr defTabSz="180000"/>
            <a:r>
              <a:rPr lang="en-US" altLang="ko-KR" sz="1400" dirty="0" smtClean="0"/>
              <a:t>	&lt;body&gt;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b="1" dirty="0" smtClean="0"/>
              <a:t>&lt;applet code=“</a:t>
            </a:r>
            <a:r>
              <a:rPr lang="en-US" altLang="ko-KR" sz="1400" b="1" err="1" smtClean="0"/>
              <a:t>MyAppletEx.class</a:t>
            </a:r>
            <a:r>
              <a:rPr lang="en-US" altLang="ko-KR" sz="1400" b="1" smtClean="0"/>
              <a:t>”</a:t>
            </a:r>
          </a:p>
          <a:p>
            <a:pPr defTabSz="180000"/>
            <a:r>
              <a:rPr lang="en-US" altLang="ko-KR" sz="1400" b="1" smtClean="0"/>
              <a:t>					 </a:t>
            </a:r>
            <a:r>
              <a:rPr lang="en-US" altLang="ko-KR" sz="1400" b="1" dirty="0" smtClean="0"/>
              <a:t>width=“</a:t>
            </a:r>
            <a:r>
              <a:rPr lang="en-US" altLang="ko-KR" sz="1400" b="1" smtClean="0"/>
              <a:t>300”</a:t>
            </a:r>
          </a:p>
          <a:p>
            <a:pPr defTabSz="180000"/>
            <a:r>
              <a:rPr lang="en-US" altLang="ko-KR" sz="1400" b="1" smtClean="0"/>
              <a:t>					 </a:t>
            </a:r>
            <a:r>
              <a:rPr lang="en-US" altLang="ko-KR" sz="1400" b="1" dirty="0" smtClean="0"/>
              <a:t>height=“300”&gt;</a:t>
            </a:r>
          </a:p>
          <a:p>
            <a:pPr defTabSz="180000"/>
            <a:r>
              <a:rPr lang="en-US" altLang="ko-KR" sz="1400" b="1" dirty="0" smtClean="0"/>
              <a:t>		&lt;/applet&gt;</a:t>
            </a:r>
          </a:p>
          <a:p>
            <a:pPr defTabSz="180000"/>
            <a:r>
              <a:rPr lang="en-US" altLang="ko-KR" sz="1400" dirty="0" smtClean="0"/>
              <a:t>	&lt;/body&gt;</a:t>
            </a:r>
          </a:p>
          <a:p>
            <a:pPr defTabSz="180000"/>
            <a:r>
              <a:rPr lang="en-US" altLang="ko-KR" sz="1400" dirty="0" smtClean="0"/>
              <a:t>&lt;/html&gt;</a:t>
            </a:r>
            <a:endParaRPr lang="ko-KR" alt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1571612"/>
            <a:ext cx="1519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MyApplet.html</a:t>
            </a:r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429124" y="214290"/>
            <a:ext cx="1768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MyAppletEx.java</a:t>
            </a:r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00034" y="4500570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solidFill>
                  <a:srgbClr val="FF0000"/>
                </a:solidFill>
              </a:rPr>
              <a:t>애플릿을 내장하는 </a:t>
            </a:r>
            <a:r>
              <a:rPr lang="en-US" altLang="ko-KR" smtClean="0">
                <a:solidFill>
                  <a:srgbClr val="FF0000"/>
                </a:solidFill>
              </a:rPr>
              <a:t>HTML </a:t>
            </a:r>
            <a:r>
              <a:rPr lang="ko-KR" altLang="en-US" smtClean="0">
                <a:solidFill>
                  <a:srgbClr val="FF0000"/>
                </a:solidFill>
              </a:rPr>
              <a:t>파일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애플릿 실행 </a:t>
            </a:r>
            <a:r>
              <a:rPr lang="en-US" altLang="ko-KR" smtClean="0"/>
              <a:t>- appletviewer</a:t>
            </a:r>
            <a:r>
              <a:rPr lang="ko-KR" altLang="en-US" smtClean="0"/>
              <a:t>를 이용한 테스트</a:t>
            </a:r>
            <a:endParaRPr lang="ko-KR" altLang="en-US" dirty="0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428760"/>
          </a:xfrm>
        </p:spPr>
        <p:txBody>
          <a:bodyPr>
            <a:normAutofit fontScale="85000" lnSpcReduction="20000"/>
          </a:bodyPr>
          <a:lstStyle/>
          <a:p>
            <a:r>
              <a:rPr lang="ko-KR" altLang="en-US" dirty="0" smtClean="0"/>
              <a:t>애플릿 </a:t>
            </a:r>
            <a:r>
              <a:rPr lang="ko-KR" altLang="en-US" dirty="0" err="1" smtClean="0"/>
              <a:t>뷰어</a:t>
            </a:r>
            <a:r>
              <a:rPr lang="en-US" altLang="ko-KR" dirty="0" smtClean="0"/>
              <a:t>(appletviewer.exe)</a:t>
            </a:r>
          </a:p>
          <a:p>
            <a:pPr lvl="1"/>
            <a:r>
              <a:rPr lang="en-US" altLang="ko-KR" dirty="0" smtClean="0"/>
              <a:t>Sun(</a:t>
            </a:r>
            <a:r>
              <a:rPr lang="ko-KR" altLang="en-US" dirty="0" smtClean="0"/>
              <a:t>지금은 </a:t>
            </a:r>
            <a:r>
              <a:rPr lang="ko-KR" altLang="en-US" dirty="0" err="1" smtClean="0"/>
              <a:t>오라클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에서 작성되어 </a:t>
            </a:r>
            <a:r>
              <a:rPr lang="en-US" altLang="ko-KR" dirty="0" smtClean="0"/>
              <a:t>JDK</a:t>
            </a:r>
            <a:r>
              <a:rPr lang="ko-KR" altLang="en-US" dirty="0" smtClean="0"/>
              <a:t>에 배포되는 유틸리티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JDK</a:t>
            </a:r>
            <a:r>
              <a:rPr lang="ko-KR" altLang="en-US" dirty="0" smtClean="0"/>
              <a:t>가 설치된 디렉토리 밑의 </a:t>
            </a:r>
            <a:r>
              <a:rPr lang="en-US" altLang="ko-KR" dirty="0" smtClean="0"/>
              <a:t>bin </a:t>
            </a:r>
            <a:r>
              <a:rPr lang="ko-KR" altLang="en-US" dirty="0" err="1" smtClean="0"/>
              <a:t>디렉토리에</a:t>
            </a:r>
            <a:r>
              <a:rPr lang="ko-KR" altLang="en-US" dirty="0" smtClean="0"/>
              <a:t> 있음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명령창에서</a:t>
            </a:r>
            <a:r>
              <a:rPr lang="ko-KR" altLang="en-US" dirty="0" smtClean="0"/>
              <a:t> 실행 시킬 수 있으나 불편하므로 </a:t>
            </a:r>
            <a:r>
              <a:rPr lang="ko-KR" altLang="en-US" dirty="0" err="1" smtClean="0"/>
              <a:t>이클립스에서</a:t>
            </a:r>
            <a:r>
              <a:rPr lang="ko-KR" altLang="en-US" dirty="0" smtClean="0"/>
              <a:t> 바로 실행 가능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자바 프로그램 실행 버튼 클릭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785926"/>
            <a:ext cx="5835766" cy="4190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80956" y="2809271"/>
            <a:ext cx="2457450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타원 5"/>
          <p:cNvSpPr/>
          <p:nvPr/>
        </p:nvSpPr>
        <p:spPr>
          <a:xfrm>
            <a:off x="1872444" y="2160629"/>
            <a:ext cx="357190" cy="28575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ko-KR" altLang="en-US" sz="10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72884" y="1374811"/>
            <a:ext cx="949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애플릿 실행</a:t>
            </a:r>
            <a:endParaRPr lang="ko-KR" altLang="en-US" dirty="0"/>
          </a:p>
        </p:txBody>
      </p:sp>
      <p:sp>
        <p:nvSpPr>
          <p:cNvPr id="8" name="자유형 7"/>
          <p:cNvSpPr/>
          <p:nvPr/>
        </p:nvSpPr>
        <p:spPr>
          <a:xfrm>
            <a:off x="1439078" y="1553676"/>
            <a:ext cx="575733" cy="618067"/>
          </a:xfrm>
          <a:custGeom>
            <a:avLst/>
            <a:gdLst>
              <a:gd name="connsiteX0" fmla="*/ 0 w 575733"/>
              <a:gd name="connsiteY0" fmla="*/ 0 h 618067"/>
              <a:gd name="connsiteX1" fmla="*/ 194733 w 575733"/>
              <a:gd name="connsiteY1" fmla="*/ 50800 h 618067"/>
              <a:gd name="connsiteX2" fmla="*/ 397933 w 575733"/>
              <a:gd name="connsiteY2" fmla="*/ 194734 h 618067"/>
              <a:gd name="connsiteX3" fmla="*/ 575733 w 575733"/>
              <a:gd name="connsiteY3" fmla="*/ 618067 h 61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5733" h="618067">
                <a:moveTo>
                  <a:pt x="0" y="0"/>
                </a:moveTo>
                <a:cubicBezTo>
                  <a:pt x="64205" y="9172"/>
                  <a:pt x="128411" y="18344"/>
                  <a:pt x="194733" y="50800"/>
                </a:cubicBezTo>
                <a:cubicBezTo>
                  <a:pt x="261055" y="83256"/>
                  <a:pt x="334433" y="100190"/>
                  <a:pt x="397933" y="194734"/>
                </a:cubicBezTo>
                <a:cubicBezTo>
                  <a:pt x="461433" y="289278"/>
                  <a:pt x="518583" y="453672"/>
                  <a:pt x="575733" y="618067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414293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19" y="1282545"/>
            <a:ext cx="6315075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웹 브라우저를 이용한 애플릿 실행</a:t>
            </a:r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68233" y="4604424"/>
            <a:ext cx="16065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MyApplet.html </a:t>
            </a:r>
            <a:r>
              <a:rPr lang="ko-KR" altLang="en-US" sz="1400" dirty="0" smtClean="0"/>
              <a:t>을 </a:t>
            </a:r>
            <a:endParaRPr lang="en-US" altLang="ko-KR" sz="1400" dirty="0" smtClean="0"/>
          </a:p>
          <a:p>
            <a:r>
              <a:rPr lang="en-US" altLang="ko-KR" sz="1400" dirty="0" err="1" smtClean="0"/>
              <a:t>MyAppletEx.class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와</a:t>
            </a:r>
            <a:endParaRPr lang="en-US" altLang="ko-KR" sz="1400" dirty="0" smtClean="0"/>
          </a:p>
          <a:p>
            <a:r>
              <a:rPr lang="ko-KR" altLang="en-US" sz="1400" dirty="0" smtClean="0"/>
              <a:t>같은 </a:t>
            </a:r>
            <a:r>
              <a:rPr lang="ko-KR" altLang="en-US" sz="1400" dirty="0" err="1" smtClean="0"/>
              <a:t>디렉토리에</a:t>
            </a:r>
            <a:r>
              <a:rPr lang="ko-KR" altLang="en-US" sz="1400" dirty="0" smtClean="0"/>
              <a:t> 작성</a:t>
            </a:r>
            <a:endParaRPr lang="ko-KR" altLang="en-US" sz="1400" dirty="0"/>
          </a:p>
        </p:txBody>
      </p:sp>
      <p:sp>
        <p:nvSpPr>
          <p:cNvPr id="7" name="타원 6"/>
          <p:cNvSpPr/>
          <p:nvPr/>
        </p:nvSpPr>
        <p:spPr>
          <a:xfrm>
            <a:off x="971600" y="2708920"/>
            <a:ext cx="1000132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endParaRPr lang="ko-KR" altLang="en-US" sz="10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51519" y="3717032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더블클릭하여</a:t>
            </a:r>
            <a:r>
              <a:rPr lang="ko-KR" altLang="en-US" dirty="0" smtClean="0"/>
              <a:t> 웹 브라우저 실행</a:t>
            </a:r>
            <a:endParaRPr lang="ko-KR" altLang="en-US" dirty="0"/>
          </a:p>
        </p:txBody>
      </p:sp>
      <p:cxnSp>
        <p:nvCxnSpPr>
          <p:cNvPr id="5" name="직선 화살표 연결선 4"/>
          <p:cNvCxnSpPr>
            <a:endCxn id="7" idx="3"/>
          </p:cNvCxnSpPr>
          <p:nvPr/>
        </p:nvCxnSpPr>
        <p:spPr>
          <a:xfrm flipV="1">
            <a:off x="827584" y="2893308"/>
            <a:ext cx="290482" cy="8237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6499" y="1020385"/>
            <a:ext cx="3743220" cy="576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342344" y="4715853"/>
            <a:ext cx="156485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노란 배경색 영역이</a:t>
            </a:r>
            <a:endParaRPr lang="en-US" altLang="ko-KR" sz="1400" dirty="0" smtClean="0"/>
          </a:p>
          <a:p>
            <a:r>
              <a:rPr lang="ko-KR" altLang="en-US" sz="1400" dirty="0" smtClean="0"/>
              <a:t>애플릿이 실행되는 공간으로서</a:t>
            </a:r>
            <a:endParaRPr lang="en-US" altLang="ko-KR" sz="1400" dirty="0" smtClean="0"/>
          </a:p>
          <a:p>
            <a:r>
              <a:rPr lang="en-US" altLang="ko-KR" sz="1400" dirty="0" smtClean="0"/>
              <a:t>300x300 </a:t>
            </a:r>
            <a:r>
              <a:rPr lang="ko-KR" altLang="en-US" sz="1400" dirty="0" smtClean="0"/>
              <a:t>크기</a:t>
            </a:r>
            <a:endParaRPr lang="ko-KR" altLang="en-US" sz="1400" dirty="0"/>
          </a:p>
        </p:txBody>
      </p:sp>
      <p:cxnSp>
        <p:nvCxnSpPr>
          <p:cNvPr id="15" name="직선 화살표 연결선 14"/>
          <p:cNvCxnSpPr/>
          <p:nvPr/>
        </p:nvCxnSpPr>
        <p:spPr>
          <a:xfrm>
            <a:off x="4892929" y="5085184"/>
            <a:ext cx="471159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124770" y="3995191"/>
            <a:ext cx="7681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(30,30) </a:t>
            </a:r>
            <a:endParaRPr lang="ko-KR" altLang="en-US" sz="1400" dirty="0"/>
          </a:p>
        </p:txBody>
      </p:sp>
      <p:cxnSp>
        <p:nvCxnSpPr>
          <p:cNvPr id="19" name="직선 화살표 연결선 18"/>
          <p:cNvCxnSpPr/>
          <p:nvPr/>
        </p:nvCxnSpPr>
        <p:spPr>
          <a:xfrm flipV="1">
            <a:off x="4860032" y="3646724"/>
            <a:ext cx="809615" cy="5023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5669647" y="3305170"/>
            <a:ext cx="0" cy="4838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5508104" y="3646724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슬라이드 번호 개체 틀 1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스윙으로 만드는 애플릿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572000" y="642918"/>
            <a:ext cx="4071966" cy="600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b="1" dirty="0" smtClean="0"/>
              <a:t>import </a:t>
            </a:r>
            <a:r>
              <a:rPr lang="en-US" altLang="ko-KR" sz="1200" b="1" dirty="0" err="1" smtClean="0"/>
              <a:t>java.awt</a:t>
            </a:r>
            <a:r>
              <a:rPr lang="en-US" altLang="ko-KR" sz="1200" b="1" dirty="0" smtClean="0"/>
              <a:t>.*;</a:t>
            </a:r>
          </a:p>
          <a:p>
            <a:pPr defTabSz="180000"/>
            <a:r>
              <a:rPr lang="en-US" altLang="ko-KR" sz="1200" b="1" dirty="0" smtClean="0"/>
              <a:t>import </a:t>
            </a:r>
            <a:r>
              <a:rPr lang="en-US" altLang="ko-KR" sz="1200" b="1" dirty="0" err="1" smtClean="0"/>
              <a:t>javax.swing</a:t>
            </a:r>
            <a:r>
              <a:rPr lang="en-US" altLang="ko-KR" sz="1200" b="1" dirty="0" smtClean="0"/>
              <a:t>.*;</a:t>
            </a:r>
          </a:p>
          <a:p>
            <a:pPr defTabSz="180000"/>
            <a:endParaRPr lang="en-US" altLang="ko-KR" sz="1200" b="1" dirty="0" smtClean="0"/>
          </a:p>
          <a:p>
            <a:pPr defTabSz="180000"/>
            <a:r>
              <a:rPr lang="en-US" altLang="ko-KR" sz="1200" b="1" dirty="0" smtClean="0"/>
              <a:t>public class </a:t>
            </a:r>
            <a:r>
              <a:rPr lang="en-US" altLang="ko-KR" sz="1200" b="1" dirty="0" err="1" smtClean="0"/>
              <a:t>MyJAppletEx</a:t>
            </a:r>
            <a:r>
              <a:rPr lang="en-US" altLang="ko-KR" sz="1200" b="1" dirty="0" smtClean="0"/>
              <a:t> extends </a:t>
            </a:r>
            <a:r>
              <a:rPr lang="en-US" altLang="ko-KR" sz="1200" b="1" dirty="0" err="1" smtClean="0"/>
              <a:t>JApplet</a:t>
            </a:r>
            <a:r>
              <a:rPr lang="en-US" altLang="ko-KR" sz="1200" b="1" dirty="0" smtClean="0"/>
              <a:t> {</a:t>
            </a:r>
          </a:p>
          <a:p>
            <a:pPr defTabSz="180000"/>
            <a:r>
              <a:rPr lang="en-US" altLang="ko-KR" sz="1200" dirty="0" smtClean="0"/>
              <a:t>	String text=null;</a:t>
            </a:r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x;</a:t>
            </a:r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y;</a:t>
            </a:r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fontSize</a:t>
            </a:r>
            <a:r>
              <a:rPr lang="en-US" altLang="ko-KR" sz="1200" dirty="0" smtClean="0"/>
              <a:t>;</a:t>
            </a:r>
          </a:p>
          <a:p>
            <a:pPr defTabSz="180000"/>
            <a:endParaRPr lang="en-US" altLang="ko-KR" sz="1200" dirty="0" smtClean="0"/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b="1" dirty="0" smtClean="0"/>
              <a:t>public void </a:t>
            </a:r>
            <a:r>
              <a:rPr lang="en-US" altLang="ko-KR" sz="1200" b="1" dirty="0" err="1" smtClean="0"/>
              <a:t>init</a:t>
            </a:r>
            <a:r>
              <a:rPr lang="en-US" altLang="ko-KR" sz="1200" b="1" dirty="0" smtClean="0"/>
              <a:t>() {</a:t>
            </a:r>
          </a:p>
          <a:p>
            <a:pPr defTabSz="180000"/>
            <a:r>
              <a:rPr lang="en-US" altLang="ko-KR" sz="1200" dirty="0" smtClean="0"/>
              <a:t>		text = "Hello. It's Applet";</a:t>
            </a:r>
          </a:p>
          <a:p>
            <a:pPr defTabSz="180000"/>
            <a:r>
              <a:rPr lang="en-US" altLang="ko-KR" sz="1200" dirty="0" smtClean="0"/>
              <a:t>		x = 30;</a:t>
            </a:r>
          </a:p>
          <a:p>
            <a:pPr defTabSz="180000"/>
            <a:r>
              <a:rPr lang="en-US" altLang="ko-KR" sz="1200" dirty="0" smtClean="0"/>
              <a:t>		y = 30;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fontSize</a:t>
            </a:r>
            <a:r>
              <a:rPr lang="en-US" altLang="ko-KR" sz="1200" dirty="0" smtClean="0"/>
              <a:t> = 20;</a:t>
            </a:r>
          </a:p>
          <a:p>
            <a:pPr defTabSz="180000"/>
            <a:endParaRPr lang="en-US" altLang="ko-KR" sz="1200" dirty="0" smtClean="0"/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b="1" dirty="0" err="1" smtClean="0">
                <a:solidFill>
                  <a:srgbClr val="FF0000"/>
                </a:solidFill>
              </a:rPr>
              <a:t>setContentPane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(new </a:t>
            </a:r>
            <a:r>
              <a:rPr lang="en-US" altLang="ko-KR" sz="1200" b="1" dirty="0" err="1" smtClean="0">
                <a:solidFill>
                  <a:srgbClr val="FF0000"/>
                </a:solidFill>
              </a:rPr>
              <a:t>MyPanel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());</a:t>
            </a:r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b="1" dirty="0" smtClean="0"/>
              <a:t>}</a:t>
            </a:r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b="1" dirty="0" smtClean="0"/>
              <a:t>public void start() {}</a:t>
            </a:r>
          </a:p>
          <a:p>
            <a:pPr defTabSz="180000"/>
            <a:r>
              <a:rPr lang="en-US" altLang="ko-KR" sz="1200" b="1" dirty="0" smtClean="0"/>
              <a:t>	public void stop() {}</a:t>
            </a:r>
          </a:p>
          <a:p>
            <a:pPr defTabSz="180000"/>
            <a:r>
              <a:rPr lang="en-US" altLang="ko-KR" sz="1200" b="1" dirty="0" smtClean="0"/>
              <a:t>	public void destroy() {}</a:t>
            </a:r>
          </a:p>
          <a:p>
            <a:pPr defTabSz="180000"/>
            <a:r>
              <a:rPr lang="en-US" altLang="ko-KR" sz="1200" dirty="0" smtClean="0"/>
              <a:t>	</a:t>
            </a:r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class </a:t>
            </a:r>
            <a:r>
              <a:rPr lang="en-US" altLang="ko-KR" sz="1200" b="1" dirty="0" err="1" smtClean="0">
                <a:solidFill>
                  <a:srgbClr val="FF0000"/>
                </a:solidFill>
              </a:rPr>
              <a:t>MyPanel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 extends </a:t>
            </a:r>
            <a:r>
              <a:rPr lang="en-US" altLang="ko-KR" sz="1200" b="1" dirty="0" err="1" smtClean="0">
                <a:solidFill>
                  <a:srgbClr val="FF0000"/>
                </a:solidFill>
              </a:rPr>
              <a:t>JPanel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 {</a:t>
            </a:r>
          </a:p>
          <a:p>
            <a:pPr defTabSz="180000"/>
            <a:r>
              <a:rPr lang="en-US" altLang="ko-KR" sz="1200" b="1" dirty="0" smtClean="0"/>
              <a:t>		public void </a:t>
            </a:r>
            <a:r>
              <a:rPr lang="en-US" altLang="ko-KR" sz="1200" b="1" dirty="0" err="1" smtClean="0"/>
              <a:t>paintComponent</a:t>
            </a:r>
            <a:r>
              <a:rPr lang="en-US" altLang="ko-KR" sz="1200" b="1" dirty="0" smtClean="0"/>
              <a:t>(Graphics g) {</a:t>
            </a:r>
          </a:p>
          <a:p>
            <a:pPr defTabSz="180000"/>
            <a:r>
              <a:rPr lang="en-US" altLang="ko-KR" sz="1200" b="1" dirty="0" smtClean="0"/>
              <a:t>			</a:t>
            </a:r>
            <a:r>
              <a:rPr lang="en-US" altLang="ko-KR" sz="1200" b="1" dirty="0" err="1" smtClean="0"/>
              <a:t>super.paintComponent</a:t>
            </a:r>
            <a:r>
              <a:rPr lang="en-US" altLang="ko-KR" sz="1200" b="1" dirty="0" smtClean="0"/>
              <a:t>(g);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g.setColor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Color.YELLOW</a:t>
            </a:r>
            <a:r>
              <a:rPr lang="en-US" altLang="ko-KR" sz="1200" dirty="0" smtClean="0"/>
              <a:t>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g.fillRect</a:t>
            </a:r>
            <a:r>
              <a:rPr lang="en-US" altLang="ko-KR" sz="1200" dirty="0" smtClean="0"/>
              <a:t>(0,0, </a:t>
            </a:r>
            <a:r>
              <a:rPr lang="en-US" altLang="ko-KR" sz="1200" dirty="0" err="1" smtClean="0"/>
              <a:t>getWidth</a:t>
            </a:r>
            <a:r>
              <a:rPr lang="en-US" altLang="ko-KR" sz="1200" dirty="0" smtClean="0"/>
              <a:t>(), </a:t>
            </a:r>
            <a:r>
              <a:rPr lang="en-US" altLang="ko-KR" sz="1200" dirty="0" err="1" smtClean="0"/>
              <a:t>getHeight</a:t>
            </a:r>
            <a:r>
              <a:rPr lang="en-US" altLang="ko-KR" sz="1200" dirty="0" smtClean="0"/>
              <a:t>());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g.setColor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Color.RED</a:t>
            </a:r>
            <a:r>
              <a:rPr lang="en-US" altLang="ko-KR" sz="1200" dirty="0" smtClean="0"/>
              <a:t>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g.setFont</a:t>
            </a:r>
            <a:r>
              <a:rPr lang="en-US" altLang="ko-KR" sz="1200" dirty="0" smtClean="0"/>
              <a:t>(new Font("Arial", </a:t>
            </a:r>
            <a:r>
              <a:rPr lang="en-US" altLang="ko-KR" sz="1200" dirty="0" err="1" smtClean="0"/>
              <a:t>Font.ITALIC</a:t>
            </a:r>
            <a:r>
              <a:rPr lang="en-US" altLang="ko-KR" sz="1200" dirty="0" smtClean="0"/>
              <a:t>, </a:t>
            </a:r>
            <a:r>
              <a:rPr lang="en-US" altLang="ko-KR" sz="1200" dirty="0" err="1" smtClean="0"/>
              <a:t>fontSize</a:t>
            </a:r>
            <a:r>
              <a:rPr lang="en-US" altLang="ko-KR" sz="1200" dirty="0" smtClean="0"/>
              <a:t>));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g.drawString</a:t>
            </a:r>
            <a:r>
              <a:rPr lang="en-US" altLang="ko-KR" sz="1200" dirty="0" smtClean="0"/>
              <a:t>(text,  x, y);</a:t>
            </a:r>
          </a:p>
          <a:p>
            <a:pPr defTabSz="180000"/>
            <a:r>
              <a:rPr lang="en-US" altLang="ko-KR" sz="1200" dirty="0" smtClean="0"/>
              <a:t>		}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dirty="0" smtClean="0"/>
              <a:t>}</a:t>
            </a:r>
            <a:endParaRPr lang="en-US" altLang="ko-KR" sz="1200" dirty="0"/>
          </a:p>
        </p:txBody>
      </p:sp>
      <p:sp>
        <p:nvSpPr>
          <p:cNvPr id="5" name="직사각형 4"/>
          <p:cNvSpPr/>
          <p:nvPr/>
        </p:nvSpPr>
        <p:spPr>
          <a:xfrm>
            <a:off x="500034" y="2000240"/>
            <a:ext cx="3500462" cy="28931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&lt;html&gt;</a:t>
            </a:r>
          </a:p>
          <a:p>
            <a:pPr defTabSz="180000"/>
            <a:r>
              <a:rPr lang="en-US" altLang="ko-KR" sz="1400" dirty="0" smtClean="0"/>
              <a:t>	&lt;head&gt;</a:t>
            </a:r>
          </a:p>
          <a:p>
            <a:pPr defTabSz="180000"/>
            <a:r>
              <a:rPr lang="en-US" altLang="ko-KR" sz="1400" dirty="0" smtClean="0"/>
              <a:t>		&lt;title&gt;	</a:t>
            </a:r>
            <a:r>
              <a:rPr lang="ko-KR" altLang="en-US" sz="1400" dirty="0" smtClean="0"/>
              <a:t>애플릿 테스트입니다</a:t>
            </a:r>
            <a:r>
              <a:rPr lang="en-US" altLang="ko-KR" sz="1400" dirty="0" smtClean="0"/>
              <a:t>.&lt;/title&gt;</a:t>
            </a:r>
          </a:p>
          <a:p>
            <a:pPr defTabSz="180000"/>
            <a:r>
              <a:rPr lang="en-US" altLang="ko-KR" sz="1400" dirty="0" smtClean="0"/>
              <a:t>	&lt;/head&gt;</a:t>
            </a:r>
          </a:p>
          <a:p>
            <a:pPr defTabSz="180000"/>
            <a:r>
              <a:rPr lang="en-US" altLang="ko-KR" sz="1400" dirty="0" smtClean="0"/>
              <a:t>	&lt;body&gt;</a:t>
            </a:r>
          </a:p>
          <a:p>
            <a:pPr defTabSz="180000"/>
            <a:r>
              <a:rPr lang="en-US" altLang="ko-KR" sz="1400" dirty="0" smtClean="0"/>
              <a:t>		&lt;h1&gt;</a:t>
            </a:r>
            <a:r>
              <a:rPr lang="ko-KR" altLang="en-US" sz="1400" dirty="0" smtClean="0"/>
              <a:t>애플릿 테스트</a:t>
            </a:r>
            <a:r>
              <a:rPr lang="en-US" altLang="ko-KR" sz="1400" dirty="0" smtClean="0"/>
              <a:t>&lt;/h1&gt;</a:t>
            </a:r>
          </a:p>
          <a:p>
            <a:pPr defTabSz="180000"/>
            <a:r>
              <a:rPr lang="en-US" altLang="ko-KR" sz="1400" dirty="0" smtClean="0"/>
              <a:t>		&lt;hr </a:t>
            </a:r>
            <a:r>
              <a:rPr lang="en-US" altLang="ko-KR" sz="1400" dirty="0" err="1" smtClean="0"/>
              <a:t>noshade</a:t>
            </a:r>
            <a:r>
              <a:rPr lang="en-US" altLang="ko-KR" sz="1400" dirty="0" smtClean="0"/>
              <a:t>&gt;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b="1" dirty="0" smtClean="0"/>
              <a:t>&lt;applet code=“</a:t>
            </a:r>
            <a:r>
              <a:rPr lang="en-US" altLang="ko-KR" sz="1400" b="1" dirty="0" err="1" smtClean="0">
                <a:solidFill>
                  <a:srgbClr val="FF0000"/>
                </a:solidFill>
              </a:rPr>
              <a:t>MyJAppletEx.class</a:t>
            </a:r>
            <a:r>
              <a:rPr lang="en-US" altLang="ko-KR" sz="1400" b="1" dirty="0" smtClean="0"/>
              <a:t>”</a:t>
            </a:r>
          </a:p>
          <a:p>
            <a:pPr defTabSz="180000"/>
            <a:r>
              <a:rPr lang="en-US" altLang="ko-KR" sz="1400" b="1" dirty="0" smtClean="0"/>
              <a:t>					 width=“300”</a:t>
            </a:r>
          </a:p>
          <a:p>
            <a:pPr defTabSz="180000"/>
            <a:r>
              <a:rPr lang="en-US" altLang="ko-KR" sz="1400" b="1" dirty="0" smtClean="0"/>
              <a:t>					 height=“300”&gt;</a:t>
            </a:r>
          </a:p>
          <a:p>
            <a:pPr defTabSz="180000"/>
            <a:r>
              <a:rPr lang="en-US" altLang="ko-KR" sz="1400" b="1" dirty="0" smtClean="0"/>
              <a:t>		&lt;/applet&gt;</a:t>
            </a:r>
          </a:p>
          <a:p>
            <a:pPr defTabSz="180000"/>
            <a:r>
              <a:rPr lang="en-US" altLang="ko-KR" sz="1400" dirty="0" smtClean="0"/>
              <a:t>	&lt;/body&gt;</a:t>
            </a:r>
          </a:p>
          <a:p>
            <a:pPr defTabSz="180000"/>
            <a:r>
              <a:rPr lang="en-US" altLang="ko-KR" sz="1400" dirty="0" smtClean="0"/>
              <a:t>&lt;/html&gt;</a:t>
            </a:r>
            <a:endParaRPr lang="ko-KR" alt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1571612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MyJApplet.html</a:t>
            </a:r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928662" y="4929198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애플릿을 내장하는 </a:t>
            </a:r>
            <a:r>
              <a:rPr lang="en-US" altLang="ko-KR" dirty="0" smtClean="0">
                <a:solidFill>
                  <a:srgbClr val="FF0000"/>
                </a:solidFill>
              </a:rPr>
              <a:t>HTML </a:t>
            </a:r>
            <a:r>
              <a:rPr lang="ko-KR" altLang="en-US" dirty="0" smtClean="0">
                <a:solidFill>
                  <a:srgbClr val="FF0000"/>
                </a:solidFill>
              </a:rPr>
              <a:t>파일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285728"/>
            <a:ext cx="1856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MyJAppletEx.java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애플릿에 </a:t>
            </a:r>
            <a:r>
              <a:rPr lang="ko-KR" altLang="en-US" dirty="0" err="1" smtClean="0"/>
              <a:t>파라미터</a:t>
            </a:r>
            <a:r>
              <a:rPr lang="ko-KR" altLang="en-US" dirty="0" smtClean="0"/>
              <a:t> 전달하기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애플릿이 외부로부터 값을 </a:t>
            </a:r>
            <a:r>
              <a:rPr lang="ko-KR" altLang="en-US" dirty="0" err="1" smtClean="0"/>
              <a:t>입력받기위한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파라미터</a:t>
            </a:r>
            <a:r>
              <a:rPr lang="ko-KR" altLang="en-US" dirty="0" smtClean="0"/>
              <a:t> 설정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&lt;</a:t>
            </a:r>
            <a:r>
              <a:rPr lang="en-US" altLang="ko-KR" dirty="0" err="1" smtClean="0"/>
              <a:t>param</a:t>
            </a:r>
            <a:r>
              <a:rPr lang="en-US" altLang="ko-KR" dirty="0" smtClean="0"/>
              <a:t>&gt; </a:t>
            </a:r>
            <a:r>
              <a:rPr lang="ko-KR" altLang="en-US" dirty="0" smtClean="0"/>
              <a:t>태그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&lt;applet&gt; </a:t>
            </a:r>
            <a:r>
              <a:rPr lang="ko-KR" altLang="en-US" dirty="0" smtClean="0"/>
              <a:t>태그의 내부 태그</a:t>
            </a:r>
            <a:r>
              <a:rPr lang="en-US" altLang="ko-KR" dirty="0" smtClean="0"/>
              <a:t>, name </a:t>
            </a:r>
            <a:r>
              <a:rPr lang="ko-KR" altLang="en-US" dirty="0" smtClean="0"/>
              <a:t>속성과 </a:t>
            </a:r>
            <a:r>
              <a:rPr lang="en-US" altLang="ko-KR" dirty="0" smtClean="0"/>
              <a:t>value </a:t>
            </a:r>
            <a:r>
              <a:rPr lang="ko-KR" altLang="en-US" dirty="0" smtClean="0"/>
              <a:t>속성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자바 애플릿 응용프로그램에서 이 </a:t>
            </a:r>
            <a:r>
              <a:rPr lang="en-US" altLang="ko-KR" dirty="0" smtClean="0"/>
              <a:t>name</a:t>
            </a:r>
            <a:r>
              <a:rPr lang="ko-KR" altLang="en-US" dirty="0" smtClean="0"/>
              <a:t>으로 지정한 이름으로 </a:t>
            </a:r>
            <a:r>
              <a:rPr lang="en-US" altLang="ko-KR" dirty="0" smtClean="0"/>
              <a:t>value</a:t>
            </a:r>
            <a:r>
              <a:rPr lang="ko-KR" altLang="en-US" dirty="0" smtClean="0"/>
              <a:t>의 값 액세스</a:t>
            </a:r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r>
              <a:rPr lang="ko-KR" altLang="en-US" dirty="0" smtClean="0"/>
              <a:t>애플릿 응용프로그램에서 </a:t>
            </a:r>
            <a:r>
              <a:rPr lang="ko-KR" altLang="en-US" dirty="0" err="1" smtClean="0"/>
              <a:t>파라미터</a:t>
            </a:r>
            <a:r>
              <a:rPr lang="ko-KR" altLang="en-US" dirty="0" smtClean="0"/>
              <a:t> 읽기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String </a:t>
            </a:r>
            <a:r>
              <a:rPr lang="en-US" altLang="ko-KR" dirty="0" err="1" smtClean="0"/>
              <a:t>Applet.getParameter</a:t>
            </a:r>
            <a:r>
              <a:rPr lang="en-US" altLang="ko-KR" dirty="0" smtClean="0"/>
              <a:t>(String name)</a:t>
            </a:r>
          </a:p>
          <a:p>
            <a:pPr lvl="2"/>
            <a:r>
              <a:rPr lang="en-US" altLang="ko-KR" dirty="0" smtClean="0"/>
              <a:t>&lt;</a:t>
            </a:r>
            <a:r>
              <a:rPr lang="en-US" altLang="ko-KR" dirty="0" err="1" smtClean="0"/>
              <a:t>param</a:t>
            </a:r>
            <a:r>
              <a:rPr lang="en-US" altLang="ko-KR" dirty="0" smtClean="0"/>
              <a:t>&gt; </a:t>
            </a:r>
            <a:r>
              <a:rPr lang="ko-KR" altLang="en-US" dirty="0" smtClean="0"/>
              <a:t>태그에 </a:t>
            </a:r>
            <a:r>
              <a:rPr lang="en-US" altLang="ko-KR" dirty="0" smtClean="0"/>
              <a:t>name</a:t>
            </a:r>
            <a:r>
              <a:rPr lang="ko-KR" altLang="en-US" dirty="0" smtClean="0"/>
              <a:t>이 해당하는 파라미터의 </a:t>
            </a:r>
            <a:r>
              <a:rPr lang="en-US" altLang="ko-KR" dirty="0" smtClean="0"/>
              <a:t>value </a:t>
            </a:r>
            <a:r>
              <a:rPr lang="ko-KR" altLang="en-US" dirty="0" smtClean="0"/>
              <a:t>문자열을 </a:t>
            </a:r>
            <a:r>
              <a:rPr lang="ko-KR" altLang="en-US" dirty="0" err="1" smtClean="0"/>
              <a:t>리턴한다</a:t>
            </a:r>
            <a:r>
              <a:rPr lang="en-US" altLang="ko-KR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3108" y="2786058"/>
            <a:ext cx="4000528" cy="22467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smtClean="0"/>
              <a:t>&lt;applet</a:t>
            </a:r>
          </a:p>
          <a:p>
            <a:pPr defTabSz="180000"/>
            <a:r>
              <a:rPr lang="en-US" altLang="ko-KR" sz="1400" smtClean="0"/>
              <a:t>	code=</a:t>
            </a:r>
            <a:r>
              <a:rPr lang="ko-KR" altLang="en-US" sz="1400" smtClean="0"/>
              <a:t>애플릿클래스파일이름</a:t>
            </a:r>
            <a:r>
              <a:rPr lang="en-US" altLang="ko-KR" sz="1400" smtClean="0"/>
              <a:t>.</a:t>
            </a:r>
          </a:p>
          <a:p>
            <a:pPr defTabSz="180000"/>
            <a:r>
              <a:rPr lang="en-US" altLang="ko-KR" sz="1400" smtClean="0"/>
              <a:t>	width=</a:t>
            </a:r>
            <a:r>
              <a:rPr lang="ko-KR" altLang="en-US" sz="1400" smtClean="0"/>
              <a:t>애플릿이 출력되는 화면 상의 윈도우의 크기</a:t>
            </a:r>
            <a:r>
              <a:rPr lang="en-US" altLang="ko-KR" sz="1400" smtClean="0"/>
              <a:t>.  </a:t>
            </a:r>
          </a:p>
          <a:p>
            <a:pPr defTabSz="180000"/>
            <a:r>
              <a:rPr lang="en-US" altLang="ko-KR" sz="1400" smtClean="0"/>
              <a:t>	height=</a:t>
            </a:r>
            <a:r>
              <a:rPr lang="ko-KR" altLang="en-US" sz="1400" smtClean="0"/>
              <a:t>애플릿이 출력되는 화면 상의 윈도우의 크기</a:t>
            </a:r>
            <a:r>
              <a:rPr lang="en-US" altLang="ko-KR" sz="1400" smtClean="0"/>
              <a:t>. </a:t>
            </a:r>
          </a:p>
          <a:p>
            <a:pPr defTabSz="180000"/>
            <a:r>
              <a:rPr lang="en-US" altLang="ko-KR" sz="1400" smtClean="0"/>
              <a:t>	[codebase=</a:t>
            </a:r>
            <a:r>
              <a:rPr lang="ko-KR" altLang="en-US" sz="1400" smtClean="0"/>
              <a:t>애플릿의 </a:t>
            </a:r>
            <a:r>
              <a:rPr lang="en-US" altLang="ko-KR" sz="1400" smtClean="0"/>
              <a:t>URL]</a:t>
            </a:r>
          </a:p>
          <a:p>
            <a:pPr defTabSz="180000"/>
            <a:r>
              <a:rPr lang="en-US" altLang="ko-KR" sz="1400" smtClean="0"/>
              <a:t>	[alt = </a:t>
            </a:r>
            <a:r>
              <a:rPr lang="ko-KR" altLang="en-US" sz="1400" smtClean="0"/>
              <a:t>대체 문자열</a:t>
            </a:r>
            <a:r>
              <a:rPr lang="en-US" altLang="ko-KR" sz="1400" smtClean="0"/>
              <a:t>] &gt;</a:t>
            </a:r>
          </a:p>
          <a:p>
            <a:pPr defTabSz="180000"/>
            <a:r>
              <a:rPr lang="en-US" altLang="ko-KR" sz="1400" smtClean="0"/>
              <a:t>	</a:t>
            </a:r>
            <a:r>
              <a:rPr lang="en-US" altLang="ko-KR" sz="1400" smtClean="0">
                <a:solidFill>
                  <a:srgbClr val="FF0000"/>
                </a:solidFill>
              </a:rPr>
              <a:t>&lt;param name="</a:t>
            </a:r>
            <a:r>
              <a:rPr lang="ko-KR" altLang="en-US" sz="1400" smtClean="0">
                <a:solidFill>
                  <a:srgbClr val="FF0000"/>
                </a:solidFill>
              </a:rPr>
              <a:t>파라미터이름</a:t>
            </a:r>
            <a:r>
              <a:rPr lang="en-US" altLang="ko-KR" sz="1400" smtClean="0">
                <a:solidFill>
                  <a:srgbClr val="FF0000"/>
                </a:solidFill>
              </a:rPr>
              <a:t>1" value="</a:t>
            </a:r>
            <a:r>
              <a:rPr lang="ko-KR" altLang="en-US" sz="1400" smtClean="0">
                <a:solidFill>
                  <a:srgbClr val="FF0000"/>
                </a:solidFill>
              </a:rPr>
              <a:t>파라미터 값</a:t>
            </a:r>
            <a:r>
              <a:rPr lang="en-US" altLang="ko-KR" sz="1400" smtClean="0">
                <a:solidFill>
                  <a:srgbClr val="FF0000"/>
                </a:solidFill>
              </a:rPr>
              <a:t>1"&gt;</a:t>
            </a:r>
          </a:p>
          <a:p>
            <a:pPr defTabSz="180000"/>
            <a:r>
              <a:rPr lang="en-US" altLang="ko-KR" sz="1400" smtClean="0">
                <a:solidFill>
                  <a:srgbClr val="FF0000"/>
                </a:solidFill>
              </a:rPr>
              <a:t>	&lt;param name="</a:t>
            </a:r>
            <a:r>
              <a:rPr lang="ko-KR" altLang="en-US" sz="1400" smtClean="0">
                <a:solidFill>
                  <a:srgbClr val="FF0000"/>
                </a:solidFill>
              </a:rPr>
              <a:t>파라미터이름</a:t>
            </a:r>
            <a:r>
              <a:rPr lang="en-US" altLang="ko-KR" sz="1400" smtClean="0">
                <a:solidFill>
                  <a:srgbClr val="FF0000"/>
                </a:solidFill>
              </a:rPr>
              <a:t>2" value="</a:t>
            </a:r>
            <a:r>
              <a:rPr lang="ko-KR" altLang="en-US" sz="1400" smtClean="0">
                <a:solidFill>
                  <a:srgbClr val="FF0000"/>
                </a:solidFill>
              </a:rPr>
              <a:t>파라미터 값</a:t>
            </a:r>
            <a:r>
              <a:rPr lang="en-US" altLang="ko-KR" sz="1400" smtClean="0">
                <a:solidFill>
                  <a:srgbClr val="FF0000"/>
                </a:solidFill>
              </a:rPr>
              <a:t>2"&gt;</a:t>
            </a:r>
          </a:p>
          <a:p>
            <a:pPr defTabSz="180000"/>
            <a:r>
              <a:rPr lang="en-US" altLang="ko-KR" sz="1400" smtClean="0">
                <a:solidFill>
                  <a:srgbClr val="FF0000"/>
                </a:solidFill>
              </a:rPr>
              <a:t>	...............</a:t>
            </a:r>
          </a:p>
          <a:p>
            <a:pPr defTabSz="180000"/>
            <a:r>
              <a:rPr lang="en-US" altLang="ko-KR" sz="1400" smtClean="0"/>
              <a:t>&lt;/applet&gt;</a:t>
            </a:r>
            <a:endParaRPr lang="ko-KR" altLang="en-US" sz="140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&lt;param&gt;</a:t>
            </a:r>
            <a:r>
              <a:rPr lang="ko-KR" altLang="en-US" smtClean="0"/>
              <a:t>태그로부터 애플릿에서 파라미터 받기</a:t>
            </a:r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1312182" y="3429000"/>
            <a:ext cx="5045767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public void </a:t>
            </a:r>
            <a:r>
              <a:rPr lang="en-US" altLang="ko-KR" sz="1400" dirty="0" err="1" smtClean="0"/>
              <a:t>init</a:t>
            </a:r>
            <a:r>
              <a:rPr lang="en-US" altLang="ko-KR" sz="1400" dirty="0" smtClean="0"/>
              <a:t>() {</a:t>
            </a:r>
          </a:p>
          <a:p>
            <a:pPr defTabSz="180000"/>
            <a:r>
              <a:rPr lang="en-US" altLang="ko-KR" sz="1400" dirty="0" smtClean="0"/>
              <a:t>	String text = </a:t>
            </a:r>
            <a:r>
              <a:rPr lang="en-US" altLang="ko-KR" sz="1400" b="1" dirty="0" err="1" smtClean="0"/>
              <a:t>getParameter</a:t>
            </a:r>
            <a:r>
              <a:rPr lang="en-US" altLang="ko-KR" sz="1400" b="1" dirty="0" smtClean="0"/>
              <a:t>("text");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x =  </a:t>
            </a:r>
            <a:r>
              <a:rPr lang="en-US" altLang="ko-KR" sz="1400" dirty="0" err="1" smtClean="0"/>
              <a:t>Integer.</a:t>
            </a:r>
            <a:r>
              <a:rPr lang="en-US" altLang="ko-KR" sz="1400" i="1" dirty="0" err="1" smtClean="0"/>
              <a:t>parseInt</a:t>
            </a:r>
            <a:r>
              <a:rPr lang="en-US" altLang="ko-KR" sz="1400" i="1" dirty="0" smtClean="0"/>
              <a:t>(</a:t>
            </a:r>
            <a:r>
              <a:rPr lang="en-US" altLang="ko-KR" sz="1400" b="1" i="1" dirty="0" err="1" smtClean="0"/>
              <a:t>getParameter</a:t>
            </a:r>
            <a:r>
              <a:rPr lang="en-US" altLang="ko-KR" sz="1400" b="1" i="1" dirty="0" smtClean="0"/>
              <a:t>("</a:t>
            </a:r>
            <a:r>
              <a:rPr lang="en-US" altLang="ko-KR" sz="1400" b="1" i="1" dirty="0" err="1" smtClean="0"/>
              <a:t>xpos</a:t>
            </a:r>
            <a:r>
              <a:rPr lang="en-US" altLang="ko-KR" sz="1400" b="1" i="1" dirty="0" smtClean="0"/>
              <a:t>")</a:t>
            </a:r>
            <a:r>
              <a:rPr lang="en-US" altLang="ko-KR" sz="1400" i="1" dirty="0" smtClean="0"/>
              <a:t>);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y =  </a:t>
            </a:r>
            <a:r>
              <a:rPr lang="en-US" altLang="ko-KR" sz="1400" dirty="0" err="1" smtClean="0"/>
              <a:t>Integer.</a:t>
            </a:r>
            <a:r>
              <a:rPr lang="en-US" altLang="ko-KR" sz="1400" i="1" dirty="0" err="1" smtClean="0"/>
              <a:t>parseInt</a:t>
            </a:r>
            <a:r>
              <a:rPr lang="en-US" altLang="ko-KR" sz="1400" i="1" dirty="0" smtClean="0"/>
              <a:t>(</a:t>
            </a:r>
            <a:r>
              <a:rPr lang="en-US" altLang="ko-KR" sz="1400" b="1" i="1" dirty="0" err="1" smtClean="0"/>
              <a:t>getParameter</a:t>
            </a:r>
            <a:r>
              <a:rPr lang="en-US" altLang="ko-KR" sz="1400" b="1" i="1" dirty="0" smtClean="0"/>
              <a:t>("</a:t>
            </a:r>
            <a:r>
              <a:rPr lang="en-US" altLang="ko-KR" sz="1400" b="1" i="1" dirty="0" err="1" smtClean="0"/>
              <a:t>ypos</a:t>
            </a:r>
            <a:r>
              <a:rPr lang="en-US" altLang="ko-KR" sz="1400" b="1" i="1" dirty="0" smtClean="0"/>
              <a:t>")</a:t>
            </a:r>
            <a:r>
              <a:rPr lang="en-US" altLang="ko-KR" sz="1400" i="1" dirty="0" smtClean="0"/>
              <a:t>);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fontSize</a:t>
            </a:r>
            <a:r>
              <a:rPr lang="en-US" altLang="ko-KR" sz="1400" dirty="0" smtClean="0"/>
              <a:t> =  </a:t>
            </a:r>
            <a:r>
              <a:rPr lang="en-US" altLang="ko-KR" sz="1400" dirty="0" err="1" smtClean="0"/>
              <a:t>Integer.</a:t>
            </a:r>
            <a:r>
              <a:rPr lang="en-US" altLang="ko-KR" sz="1400" i="1" dirty="0" err="1" smtClean="0"/>
              <a:t>parseInt</a:t>
            </a:r>
            <a:r>
              <a:rPr lang="en-US" altLang="ko-KR" sz="1400" i="1" dirty="0" smtClean="0"/>
              <a:t>(</a:t>
            </a:r>
            <a:r>
              <a:rPr lang="en-US" altLang="ko-KR" sz="1400" b="1" i="1" dirty="0" err="1" smtClean="0"/>
              <a:t>getParameter</a:t>
            </a:r>
            <a:r>
              <a:rPr lang="en-US" altLang="ko-KR" sz="1400" b="1" i="1" dirty="0" smtClean="0"/>
              <a:t>("</a:t>
            </a:r>
            <a:r>
              <a:rPr lang="en-US" altLang="ko-KR" sz="1400" b="1" i="1" dirty="0" err="1" smtClean="0"/>
              <a:t>fontsize</a:t>
            </a:r>
            <a:r>
              <a:rPr lang="en-US" altLang="ko-KR" sz="1400" b="1" i="1" dirty="0" smtClean="0"/>
              <a:t>")</a:t>
            </a:r>
            <a:r>
              <a:rPr lang="en-US" altLang="ko-KR" sz="1400" i="1" dirty="0" smtClean="0"/>
              <a:t>);</a:t>
            </a:r>
          </a:p>
          <a:p>
            <a:pPr defTabSz="180000"/>
            <a:r>
              <a:rPr lang="en-US" altLang="ko-KR" sz="1400" i="1" dirty="0" smtClean="0"/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85852" y="1500174"/>
            <a:ext cx="5072098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&lt;applet code=</a:t>
            </a:r>
            <a:r>
              <a:rPr lang="en-US" altLang="ko-KR" sz="1400" dirty="0" err="1" smtClean="0"/>
              <a:t>MyJAppletParamEx.class</a:t>
            </a:r>
            <a:r>
              <a:rPr lang="en-US" altLang="ko-KR" sz="1400" dirty="0" smtClean="0"/>
              <a:t>  width=300  height=300&gt;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b="1" dirty="0" smtClean="0"/>
              <a:t>&lt;</a:t>
            </a:r>
            <a:r>
              <a:rPr lang="en-US" altLang="ko-KR" sz="1400" b="1" dirty="0" err="1" smtClean="0"/>
              <a:t>param</a:t>
            </a:r>
            <a:r>
              <a:rPr lang="en-US" altLang="ko-KR" sz="1400" b="1" dirty="0" smtClean="0"/>
              <a:t> name="text" value="Let's study Applet!!!"&gt;</a:t>
            </a:r>
          </a:p>
          <a:p>
            <a:pPr defTabSz="180000"/>
            <a:r>
              <a:rPr lang="en-US" altLang="ko-KR" sz="1400" dirty="0" smtClean="0"/>
              <a:t>	&lt;</a:t>
            </a:r>
            <a:r>
              <a:rPr lang="en-US" altLang="ko-KR" sz="1400" dirty="0" err="1" smtClean="0"/>
              <a:t>param</a:t>
            </a:r>
            <a:r>
              <a:rPr lang="en-US" altLang="ko-KR" sz="1400" dirty="0" smtClean="0"/>
              <a:t> name=</a:t>
            </a:r>
            <a:r>
              <a:rPr lang="en-US" altLang="ko-KR" sz="1400" b="1" dirty="0" smtClean="0"/>
              <a:t>"</a:t>
            </a:r>
            <a:r>
              <a:rPr lang="en-US" altLang="ko-KR" sz="1400" b="1" dirty="0" err="1" smtClean="0"/>
              <a:t>xpos</a:t>
            </a:r>
            <a:r>
              <a:rPr lang="en-US" altLang="ko-KR" sz="1400" b="1" dirty="0" smtClean="0"/>
              <a:t>"</a:t>
            </a:r>
            <a:r>
              <a:rPr lang="en-US" altLang="ko-KR" sz="1400" dirty="0" smtClean="0"/>
              <a:t> value="10"&gt;</a:t>
            </a:r>
          </a:p>
          <a:p>
            <a:pPr defTabSz="180000"/>
            <a:r>
              <a:rPr lang="en-US" altLang="ko-KR" sz="1400" dirty="0" smtClean="0"/>
              <a:t>	&lt;</a:t>
            </a:r>
            <a:r>
              <a:rPr lang="en-US" altLang="ko-KR" sz="1400" dirty="0" err="1" smtClean="0"/>
              <a:t>param</a:t>
            </a:r>
            <a:r>
              <a:rPr lang="en-US" altLang="ko-KR" sz="1400" dirty="0" smtClean="0"/>
              <a:t> name=</a:t>
            </a:r>
            <a:r>
              <a:rPr lang="en-US" altLang="ko-KR" sz="1400" b="1" dirty="0" smtClean="0"/>
              <a:t>"</a:t>
            </a:r>
            <a:r>
              <a:rPr lang="en-US" altLang="ko-KR" sz="1400" b="1" dirty="0" err="1" smtClean="0"/>
              <a:t>ypos</a:t>
            </a:r>
            <a:r>
              <a:rPr lang="en-US" altLang="ko-KR" sz="1400" b="1" dirty="0" smtClean="0"/>
              <a:t>"</a:t>
            </a:r>
            <a:r>
              <a:rPr lang="en-US" altLang="ko-KR" sz="1400" dirty="0" smtClean="0"/>
              <a:t> value="100"&gt;</a:t>
            </a:r>
          </a:p>
          <a:p>
            <a:pPr defTabSz="180000"/>
            <a:r>
              <a:rPr lang="en-US" altLang="ko-KR" sz="1400" dirty="0" smtClean="0"/>
              <a:t>	&lt;</a:t>
            </a:r>
            <a:r>
              <a:rPr lang="en-US" altLang="ko-KR" sz="1400" dirty="0" err="1" smtClean="0"/>
              <a:t>param</a:t>
            </a:r>
            <a:r>
              <a:rPr lang="en-US" altLang="ko-KR" sz="1400" dirty="0" smtClean="0"/>
              <a:t> name=</a:t>
            </a:r>
            <a:r>
              <a:rPr lang="en-US" altLang="ko-KR" sz="1400" b="1" dirty="0" smtClean="0"/>
              <a:t>"</a:t>
            </a:r>
            <a:r>
              <a:rPr lang="en-US" altLang="ko-KR" sz="1400" b="1" dirty="0" err="1" smtClean="0"/>
              <a:t>fontsize</a:t>
            </a:r>
            <a:r>
              <a:rPr lang="en-US" altLang="ko-KR" sz="1400" b="1" dirty="0" smtClean="0"/>
              <a:t>" </a:t>
            </a:r>
            <a:r>
              <a:rPr lang="en-US" altLang="ko-KR" sz="1400" dirty="0" smtClean="0"/>
              <a:t>value="30"&gt;</a:t>
            </a:r>
          </a:p>
          <a:p>
            <a:pPr defTabSz="180000"/>
            <a:r>
              <a:rPr lang="en-US" altLang="ko-KR" sz="1400" dirty="0" smtClean="0"/>
              <a:t>&lt;/applet&gt;</a:t>
            </a:r>
            <a:endParaRPr lang="ko-KR" alt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972873" y="2908472"/>
            <a:ext cx="2428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err="1" smtClean="0"/>
              <a:t>getParameter</a:t>
            </a:r>
            <a:r>
              <a:rPr lang="en-US" altLang="ko-KR" sz="1400" dirty="0" smtClean="0"/>
              <a:t>(“text”)</a:t>
            </a:r>
            <a:r>
              <a:rPr lang="ko-KR" altLang="en-US" sz="1400" dirty="0" smtClean="0"/>
              <a:t>의 리턴 값은</a:t>
            </a:r>
            <a:endParaRPr lang="en-US" altLang="ko-KR" sz="1400" dirty="0" smtClean="0"/>
          </a:p>
          <a:p>
            <a:r>
              <a:rPr lang="en-US" altLang="ko-KR" sz="1400" dirty="0" smtClean="0"/>
              <a:t>“Let’s study Applet!!!”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12183" y="3143248"/>
            <a:ext cx="494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mtClean="0"/>
              <a:t>애플릿</a:t>
            </a:r>
            <a:endParaRPr lang="ko-KR" alt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285852" y="1214422"/>
            <a:ext cx="814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HTML</a:t>
            </a:r>
            <a:r>
              <a:rPr lang="ko-KR" altLang="en-US" sz="1400" smtClean="0"/>
              <a:t>파일</a:t>
            </a:r>
            <a:endParaRPr lang="ko-KR" alt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285852" y="5286388"/>
            <a:ext cx="2538067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srgbClr val="FF0000"/>
                </a:solidFill>
              </a:rPr>
              <a:t>text        = “Let’s study Applet!!!”</a:t>
            </a:r>
          </a:p>
          <a:p>
            <a:r>
              <a:rPr lang="en-US" altLang="ko-KR" sz="1400" dirty="0" smtClean="0">
                <a:solidFill>
                  <a:srgbClr val="FF0000"/>
                </a:solidFill>
              </a:rPr>
              <a:t>x           = 10</a:t>
            </a:r>
          </a:p>
          <a:p>
            <a:r>
              <a:rPr lang="en-US" altLang="ko-KR" sz="1400" dirty="0" smtClean="0">
                <a:solidFill>
                  <a:srgbClr val="FF0000"/>
                </a:solidFill>
              </a:rPr>
              <a:t>y           = 100</a:t>
            </a:r>
          </a:p>
          <a:p>
            <a:r>
              <a:rPr lang="en-US" altLang="ko-KR" sz="1400" dirty="0" err="1" smtClean="0">
                <a:solidFill>
                  <a:srgbClr val="FF0000"/>
                </a:solidFill>
              </a:rPr>
              <a:t>fontSize</a:t>
            </a:r>
            <a:r>
              <a:rPr lang="en-US" altLang="ko-KR" sz="1400" dirty="0" smtClean="0">
                <a:solidFill>
                  <a:srgbClr val="FF0000"/>
                </a:solidFill>
              </a:rPr>
              <a:t> = 30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1714480" y="6286520"/>
            <a:ext cx="15343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 err="1" smtClean="0"/>
              <a:t>init</a:t>
            </a:r>
            <a:r>
              <a:rPr lang="en-US" altLang="ko-KR" sz="1400" dirty="0" smtClean="0"/>
              <a:t>() </a:t>
            </a:r>
            <a:r>
              <a:rPr lang="ko-KR" altLang="en-US" sz="1400" dirty="0" err="1" smtClean="0"/>
              <a:t>메소드의</a:t>
            </a:r>
            <a:r>
              <a:rPr lang="ko-KR" altLang="en-US" sz="1400" dirty="0" smtClean="0"/>
              <a:t> 실행 결과 </a:t>
            </a:r>
            <a:endParaRPr lang="en-US" altLang="ko-KR" sz="1400" dirty="0" smtClean="0"/>
          </a:p>
        </p:txBody>
      </p:sp>
      <p:sp>
        <p:nvSpPr>
          <p:cNvPr id="3" name="자유형 2"/>
          <p:cNvSpPr/>
          <p:nvPr/>
        </p:nvSpPr>
        <p:spPr>
          <a:xfrm>
            <a:off x="4131521" y="1966823"/>
            <a:ext cx="2111597" cy="1846052"/>
          </a:xfrm>
          <a:custGeom>
            <a:avLst/>
            <a:gdLst>
              <a:gd name="connsiteX0" fmla="*/ 0 w 2111597"/>
              <a:gd name="connsiteY0" fmla="*/ 1846052 h 1846052"/>
              <a:gd name="connsiteX1" fmla="*/ 1000664 w 2111597"/>
              <a:gd name="connsiteY1" fmla="*/ 1751162 h 1846052"/>
              <a:gd name="connsiteX2" fmla="*/ 1992702 w 2111597"/>
              <a:gd name="connsiteY2" fmla="*/ 1380226 h 1846052"/>
              <a:gd name="connsiteX3" fmla="*/ 1932317 w 2111597"/>
              <a:gd name="connsiteY3" fmla="*/ 621102 h 1846052"/>
              <a:gd name="connsiteX4" fmla="*/ 543464 w 2111597"/>
              <a:gd name="connsiteY4" fmla="*/ 0 h 1846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1597" h="1846052">
                <a:moveTo>
                  <a:pt x="0" y="1846052"/>
                </a:moveTo>
                <a:cubicBezTo>
                  <a:pt x="334273" y="1837426"/>
                  <a:pt x="668547" y="1828800"/>
                  <a:pt x="1000664" y="1751162"/>
                </a:cubicBezTo>
                <a:cubicBezTo>
                  <a:pt x="1332781" y="1673524"/>
                  <a:pt x="1837427" y="1568569"/>
                  <a:pt x="1992702" y="1380226"/>
                </a:cubicBezTo>
                <a:cubicBezTo>
                  <a:pt x="2147977" y="1191883"/>
                  <a:pt x="2173857" y="851140"/>
                  <a:pt x="1932317" y="621102"/>
                </a:cubicBezTo>
                <a:cubicBezTo>
                  <a:pt x="1690777" y="391064"/>
                  <a:pt x="1117120" y="195532"/>
                  <a:pt x="543464" y="0"/>
                </a:cubicBezTo>
              </a:path>
            </a:pathLst>
          </a:custGeom>
          <a:ln w="127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&lt;</a:t>
            </a:r>
            <a:r>
              <a:rPr lang="en-US" altLang="ko-KR" dirty="0" err="1" smtClean="0"/>
              <a:t>param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태그로부터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err="1" smtClean="0"/>
              <a:t>파라미터를</a:t>
            </a:r>
            <a:r>
              <a:rPr lang="ko-KR" altLang="en-US" dirty="0" smtClean="0"/>
              <a:t> 읽는 애플릿 예제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5000628" y="285728"/>
            <a:ext cx="4000528" cy="600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dirty="0" smtClean="0"/>
              <a:t>import java.awt.*;</a:t>
            </a:r>
          </a:p>
          <a:p>
            <a:pPr defTabSz="180000"/>
            <a:r>
              <a:rPr lang="en-US" altLang="ko-KR" sz="1200" dirty="0" smtClean="0"/>
              <a:t>import </a:t>
            </a:r>
            <a:r>
              <a:rPr lang="en-US" altLang="ko-KR" sz="1200" dirty="0" err="1" smtClean="0"/>
              <a:t>javax.swing</a:t>
            </a:r>
            <a:r>
              <a:rPr lang="en-US" altLang="ko-KR" sz="1200" dirty="0" smtClean="0"/>
              <a:t>.*;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b="1" dirty="0" smtClean="0"/>
              <a:t>public class </a:t>
            </a:r>
            <a:r>
              <a:rPr lang="en-US" altLang="ko-KR" sz="1200" b="1" dirty="0" err="1" smtClean="0"/>
              <a:t>MyJAppletParamEx</a:t>
            </a:r>
            <a:r>
              <a:rPr lang="en-US" altLang="ko-KR" sz="1200" b="1" dirty="0" smtClean="0"/>
              <a:t> extends </a:t>
            </a:r>
            <a:r>
              <a:rPr lang="en-US" altLang="ko-KR" sz="1200" b="1" dirty="0" err="1" smtClean="0"/>
              <a:t>JApplet</a:t>
            </a:r>
            <a:r>
              <a:rPr lang="en-US" altLang="ko-KR" sz="1200" b="1" dirty="0" smtClean="0"/>
              <a:t> {</a:t>
            </a:r>
          </a:p>
          <a:p>
            <a:pPr defTabSz="180000"/>
            <a:r>
              <a:rPr lang="en-US" altLang="ko-KR" sz="1200" dirty="0" smtClean="0"/>
              <a:t>	String text=null;</a:t>
            </a:r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x=0;</a:t>
            </a:r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y=0;</a:t>
            </a:r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int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fontSize</a:t>
            </a:r>
            <a:r>
              <a:rPr lang="en-US" altLang="ko-KR" sz="1200" dirty="0" smtClean="0"/>
              <a:t>=10;</a:t>
            </a:r>
          </a:p>
          <a:p>
            <a:pPr defTabSz="180000"/>
            <a:r>
              <a:rPr lang="en-US" altLang="ko-KR" sz="1200" b="1" dirty="0" smtClean="0"/>
              <a:t>	public void init() {</a:t>
            </a:r>
          </a:p>
          <a:p>
            <a:pPr defTabSz="180000"/>
            <a:r>
              <a:rPr lang="en-US" altLang="ko-KR" sz="1200" dirty="0" smtClean="0"/>
              <a:t>		text = </a:t>
            </a:r>
            <a:r>
              <a:rPr lang="en-US" altLang="ko-KR" sz="1200" b="1" dirty="0" err="1" smtClean="0"/>
              <a:t>getParameter</a:t>
            </a:r>
            <a:r>
              <a:rPr lang="en-US" altLang="ko-KR" sz="1200" b="1" dirty="0" smtClean="0"/>
              <a:t>("text");</a:t>
            </a:r>
          </a:p>
          <a:p>
            <a:pPr defTabSz="180000"/>
            <a:r>
              <a:rPr lang="en-US" altLang="ko-KR" sz="1200" b="1" dirty="0" smtClean="0"/>
              <a:t>		try {</a:t>
            </a:r>
          </a:p>
          <a:p>
            <a:pPr defTabSz="180000"/>
            <a:r>
              <a:rPr lang="en-US" altLang="ko-KR" sz="1200" dirty="0" smtClean="0"/>
              <a:t>			x =  </a:t>
            </a:r>
            <a:r>
              <a:rPr lang="en-US" altLang="ko-KR" sz="1200" dirty="0" err="1" smtClean="0"/>
              <a:t>Integer.</a:t>
            </a:r>
            <a:r>
              <a:rPr lang="en-US" altLang="ko-KR" sz="1200" i="1" dirty="0" err="1" smtClean="0"/>
              <a:t>parseInt</a:t>
            </a:r>
            <a:r>
              <a:rPr lang="en-US" altLang="ko-KR" sz="1200" i="1" dirty="0" smtClean="0"/>
              <a:t>(</a:t>
            </a:r>
            <a:r>
              <a:rPr lang="en-US" altLang="ko-KR" sz="1200" b="1" i="1" dirty="0" err="1" smtClean="0"/>
              <a:t>getParameter</a:t>
            </a:r>
            <a:r>
              <a:rPr lang="en-US" altLang="ko-KR" sz="1200" b="1" i="1" dirty="0" smtClean="0"/>
              <a:t>("</a:t>
            </a:r>
            <a:r>
              <a:rPr lang="en-US" altLang="ko-KR" sz="1200" b="1" i="1" dirty="0" err="1" smtClean="0"/>
              <a:t>xpos</a:t>
            </a:r>
            <a:r>
              <a:rPr lang="en-US" altLang="ko-KR" sz="1200" b="1" i="1" dirty="0" smtClean="0"/>
              <a:t>")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en-US" altLang="ko-KR" sz="1200" dirty="0" smtClean="0"/>
              <a:t>			y =  </a:t>
            </a:r>
            <a:r>
              <a:rPr lang="en-US" altLang="ko-KR" sz="1200" dirty="0" err="1" smtClean="0"/>
              <a:t>Integer.</a:t>
            </a:r>
            <a:r>
              <a:rPr lang="en-US" altLang="ko-KR" sz="1200" i="1" dirty="0" err="1" smtClean="0"/>
              <a:t>parseInt</a:t>
            </a:r>
            <a:r>
              <a:rPr lang="en-US" altLang="ko-KR" sz="1200" i="1" dirty="0" smtClean="0"/>
              <a:t>(</a:t>
            </a:r>
            <a:r>
              <a:rPr lang="en-US" altLang="ko-KR" sz="1200" b="1" i="1" dirty="0" err="1" smtClean="0"/>
              <a:t>getParameter</a:t>
            </a:r>
            <a:r>
              <a:rPr lang="en-US" altLang="ko-KR" sz="1200" b="1" i="1" dirty="0" smtClean="0"/>
              <a:t>("</a:t>
            </a:r>
            <a:r>
              <a:rPr lang="en-US" altLang="ko-KR" sz="1200" b="1" i="1" dirty="0" err="1" smtClean="0"/>
              <a:t>ypos</a:t>
            </a:r>
            <a:r>
              <a:rPr lang="en-US" altLang="ko-KR" sz="1200" b="1" i="1" dirty="0" smtClean="0"/>
              <a:t>")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fontSize</a:t>
            </a:r>
            <a:r>
              <a:rPr lang="en-US" altLang="ko-KR" sz="1200" dirty="0" smtClean="0"/>
              <a:t> =  </a:t>
            </a:r>
            <a:r>
              <a:rPr lang="en-US" altLang="ko-KR" sz="1200" dirty="0" err="1" smtClean="0"/>
              <a:t>Integer.</a:t>
            </a:r>
            <a:r>
              <a:rPr lang="en-US" altLang="ko-KR" sz="1200" i="1" dirty="0" err="1" smtClean="0"/>
              <a:t>parseInt</a:t>
            </a:r>
            <a:r>
              <a:rPr lang="en-US" altLang="ko-KR" sz="1200" i="1" dirty="0" smtClean="0"/>
              <a:t>(</a:t>
            </a:r>
            <a:r>
              <a:rPr lang="en-US" altLang="ko-KR" sz="1200" b="1" i="1" dirty="0" err="1" smtClean="0"/>
              <a:t>getParameter</a:t>
            </a:r>
            <a:r>
              <a:rPr lang="en-US" altLang="ko-KR" sz="1200" b="1" i="1" dirty="0" smtClean="0"/>
              <a:t>("</a:t>
            </a:r>
            <a:r>
              <a:rPr lang="en-US" altLang="ko-KR" sz="1200" b="1" i="1" dirty="0" err="1" smtClean="0"/>
              <a:t>fontsize</a:t>
            </a:r>
            <a:r>
              <a:rPr lang="en-US" altLang="ko-KR" sz="1200" b="1" i="1" dirty="0" smtClean="0"/>
              <a:t>")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en-US" altLang="ko-KR" sz="1200" dirty="0" smtClean="0"/>
              <a:t>		}</a:t>
            </a:r>
            <a:r>
              <a:rPr lang="en-US" altLang="ko-KR" sz="1200" b="1" dirty="0" smtClean="0"/>
              <a:t>catch(</a:t>
            </a:r>
            <a:r>
              <a:rPr lang="en-US" altLang="ko-KR" sz="1200" b="1" dirty="0" err="1" smtClean="0"/>
              <a:t>NumberFormatException</a:t>
            </a:r>
            <a:r>
              <a:rPr lang="en-US" altLang="ko-KR" sz="1200" b="1" dirty="0" smtClean="0"/>
              <a:t> e) {}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setContentPane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MyPanel</a:t>
            </a:r>
            <a:r>
              <a:rPr lang="en-US" altLang="ko-KR" sz="1200" b="1" dirty="0" smtClean="0"/>
              <a:t>());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b="1" dirty="0" smtClean="0"/>
              <a:t>	class </a:t>
            </a:r>
            <a:r>
              <a:rPr lang="en-US" altLang="ko-KR" sz="1200" b="1" dirty="0" err="1" smtClean="0"/>
              <a:t>MyPanel</a:t>
            </a:r>
            <a:r>
              <a:rPr lang="en-US" altLang="ko-KR" sz="1200" b="1" dirty="0" smtClean="0"/>
              <a:t> extends </a:t>
            </a:r>
            <a:r>
              <a:rPr lang="en-US" altLang="ko-KR" sz="1200" b="1" dirty="0" err="1" smtClean="0"/>
              <a:t>JPanel</a:t>
            </a:r>
            <a:r>
              <a:rPr lang="en-US" altLang="ko-KR" sz="1200" b="1" dirty="0" smtClean="0"/>
              <a:t> {</a:t>
            </a:r>
          </a:p>
          <a:p>
            <a:pPr defTabSz="180000"/>
            <a:r>
              <a:rPr lang="en-US" altLang="ko-KR" sz="1200" b="1" dirty="0" smtClean="0"/>
              <a:t>		public void </a:t>
            </a:r>
            <a:r>
              <a:rPr lang="en-US" altLang="ko-KR" sz="1200" b="1" dirty="0" err="1" smtClean="0"/>
              <a:t>paintComponent</a:t>
            </a:r>
            <a:r>
              <a:rPr lang="en-US" altLang="ko-KR" sz="1200" b="1" dirty="0" smtClean="0"/>
              <a:t>(Graphics g) {</a:t>
            </a:r>
          </a:p>
          <a:p>
            <a:pPr defTabSz="180000"/>
            <a:r>
              <a:rPr lang="en-US" altLang="ko-KR" sz="1200" b="1" dirty="0" smtClean="0"/>
              <a:t>			</a:t>
            </a:r>
            <a:r>
              <a:rPr lang="en-US" altLang="ko-KR" sz="1200" b="1" dirty="0" err="1" smtClean="0"/>
              <a:t>super.paintComponent</a:t>
            </a:r>
            <a:r>
              <a:rPr lang="en-US" altLang="ko-KR" sz="1200" b="1" dirty="0" smtClean="0"/>
              <a:t>(g);</a:t>
            </a:r>
          </a:p>
          <a:p>
            <a:pPr defTabSz="180000"/>
            <a:r>
              <a:rPr lang="en-US" altLang="ko-KR" sz="1200" b="1" dirty="0" smtClean="0"/>
              <a:t>			if(text == null) return;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g.setColor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Color.</a:t>
            </a:r>
            <a:r>
              <a:rPr lang="en-US" altLang="ko-KR" sz="1200" i="1" dirty="0" err="1" smtClean="0"/>
              <a:t>YELLOW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g.fillRect</a:t>
            </a:r>
            <a:r>
              <a:rPr lang="en-US" altLang="ko-KR" sz="1200" dirty="0" smtClean="0"/>
              <a:t>(0,0, </a:t>
            </a:r>
            <a:r>
              <a:rPr lang="en-US" altLang="ko-KR" sz="1200" dirty="0" err="1" smtClean="0"/>
              <a:t>getWidth</a:t>
            </a:r>
            <a:r>
              <a:rPr lang="en-US" altLang="ko-KR" sz="1200" dirty="0" smtClean="0"/>
              <a:t>(), </a:t>
            </a:r>
            <a:r>
              <a:rPr lang="en-US" altLang="ko-KR" sz="1200" dirty="0" err="1" smtClean="0"/>
              <a:t>getHeight</a:t>
            </a:r>
            <a:r>
              <a:rPr lang="en-US" altLang="ko-KR" sz="1200" dirty="0" smtClean="0"/>
              <a:t>());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g.setColor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Color.</a:t>
            </a:r>
            <a:r>
              <a:rPr lang="en-US" altLang="ko-KR" sz="1200" i="1" dirty="0" err="1" smtClean="0"/>
              <a:t>RED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fr-FR" altLang="ko-KR" sz="1200" dirty="0" smtClean="0"/>
              <a:t>			g.setFont(</a:t>
            </a:r>
            <a:r>
              <a:rPr lang="fr-FR" altLang="ko-KR" sz="1200" b="1" dirty="0" smtClean="0"/>
              <a:t>new Font(“</a:t>
            </a:r>
            <a:r>
              <a:rPr lang="en-US" altLang="ko-KR" sz="1200" b="1" dirty="0" smtClean="0"/>
              <a:t>Arial</a:t>
            </a:r>
            <a:r>
              <a:rPr lang="fr-FR" altLang="ko-KR" sz="1200" b="1" dirty="0" smtClean="0"/>
              <a:t>", Font.</a:t>
            </a:r>
            <a:r>
              <a:rPr lang="fr-FR" altLang="ko-KR" sz="1200" b="1" i="1" dirty="0" smtClean="0"/>
              <a:t>ITALIC, fontSize));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g.drawString</a:t>
            </a:r>
            <a:r>
              <a:rPr lang="en-US" altLang="ko-KR" sz="1200" dirty="0" smtClean="0"/>
              <a:t>(text, x, y);</a:t>
            </a:r>
          </a:p>
          <a:p>
            <a:pPr defTabSz="180000"/>
            <a:r>
              <a:rPr lang="en-US" altLang="ko-KR" sz="1200" dirty="0" smtClean="0"/>
              <a:t>		}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dirty="0" smtClean="0"/>
              <a:t>}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214282" y="2857496"/>
            <a:ext cx="4643470" cy="34163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dirty="0" smtClean="0"/>
              <a:t>&lt;html&gt;</a:t>
            </a:r>
          </a:p>
          <a:p>
            <a:pPr defTabSz="180000"/>
            <a:r>
              <a:rPr lang="en-US" altLang="ko-KR" sz="1200" dirty="0" smtClean="0"/>
              <a:t>	&lt;head&gt;</a:t>
            </a:r>
          </a:p>
          <a:p>
            <a:pPr defTabSz="180000"/>
            <a:r>
              <a:rPr lang="en-US" altLang="ko-KR" sz="1200" dirty="0" smtClean="0"/>
              <a:t>		&lt;title&gt;	</a:t>
            </a:r>
            <a:r>
              <a:rPr lang="ko-KR" altLang="en-US" sz="1200" dirty="0" smtClean="0"/>
              <a:t>애플릿 테스트입니다</a:t>
            </a:r>
            <a:r>
              <a:rPr lang="en-US" altLang="ko-KR" sz="1200" dirty="0" smtClean="0"/>
              <a:t>.&lt;/title&gt;</a:t>
            </a:r>
          </a:p>
          <a:p>
            <a:pPr defTabSz="180000"/>
            <a:r>
              <a:rPr lang="en-US" altLang="ko-KR" sz="1200" dirty="0" smtClean="0"/>
              <a:t>	&lt;/head&gt;</a:t>
            </a:r>
          </a:p>
          <a:p>
            <a:pPr defTabSz="180000"/>
            <a:r>
              <a:rPr lang="en-US" altLang="ko-KR" sz="1200" dirty="0" smtClean="0"/>
              <a:t>	&lt;body&gt;</a:t>
            </a:r>
          </a:p>
          <a:p>
            <a:pPr defTabSz="180000"/>
            <a:r>
              <a:rPr lang="en-US" altLang="ko-KR" sz="1200" dirty="0" smtClean="0"/>
              <a:t>		&lt;h1&gt;</a:t>
            </a:r>
            <a:r>
              <a:rPr lang="ko-KR" altLang="en-US" sz="1200" dirty="0" smtClean="0"/>
              <a:t>애플릿 </a:t>
            </a:r>
            <a:r>
              <a:rPr lang="ko-KR" altLang="en-US" sz="1200" dirty="0" err="1" smtClean="0"/>
              <a:t>파라미터</a:t>
            </a:r>
            <a:r>
              <a:rPr lang="ko-KR" altLang="en-US" sz="1200" dirty="0" smtClean="0"/>
              <a:t> 테스트</a:t>
            </a:r>
            <a:r>
              <a:rPr lang="en-US" altLang="ko-KR" sz="1200" dirty="0" smtClean="0"/>
              <a:t>&lt;/h1&gt;</a:t>
            </a:r>
          </a:p>
          <a:p>
            <a:pPr defTabSz="180000"/>
            <a:r>
              <a:rPr lang="en-US" altLang="ko-KR" sz="1200" dirty="0" smtClean="0"/>
              <a:t>		&lt;hr </a:t>
            </a:r>
            <a:r>
              <a:rPr lang="en-US" altLang="ko-KR" sz="1200" dirty="0" err="1" smtClean="0"/>
              <a:t>noshade</a:t>
            </a:r>
            <a:r>
              <a:rPr lang="en-US" altLang="ko-KR" sz="1200" dirty="0" smtClean="0"/>
              <a:t>&gt;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ko-KR" altLang="en-US" sz="1200" dirty="0" smtClean="0"/>
              <a:t>애플릿은 </a:t>
            </a:r>
            <a:r>
              <a:rPr lang="en-US" altLang="ko-KR" sz="1200" dirty="0" smtClean="0"/>
              <a:t>300x300 </a:t>
            </a:r>
            <a:r>
              <a:rPr lang="ko-KR" altLang="en-US" sz="1200" dirty="0" smtClean="0"/>
              <a:t>크기로 출력되며 </a:t>
            </a:r>
            <a:r>
              <a:rPr lang="en-US" altLang="ko-KR" sz="1200" dirty="0" smtClean="0"/>
              <a:t>(10,100) </a:t>
            </a:r>
            <a:r>
              <a:rPr lang="ko-KR" altLang="en-US" sz="1200" dirty="0" smtClean="0"/>
              <a:t>위치에 </a:t>
            </a:r>
            <a:r>
              <a:rPr lang="en-US" altLang="ko-KR" sz="1200" dirty="0" smtClean="0"/>
              <a:t>30</a:t>
            </a:r>
            <a:r>
              <a:rPr lang="ko-KR" altLang="en-US" sz="1200" dirty="0" smtClean="0"/>
              <a:t>픽셀 크기의</a:t>
            </a:r>
            <a:endParaRPr lang="en-US" altLang="ko-KR" sz="1200" dirty="0" smtClean="0"/>
          </a:p>
          <a:p>
            <a:pPr defTabSz="180000"/>
            <a:r>
              <a:rPr lang="en-US" altLang="ko-KR" sz="1200" dirty="0" smtClean="0"/>
              <a:t>		Let\’s study Applet!!!</a:t>
            </a:r>
            <a:r>
              <a:rPr lang="ko-KR" altLang="en-US" sz="1200" dirty="0" smtClean="0"/>
              <a:t>을 출력한다</a:t>
            </a:r>
            <a:r>
              <a:rPr lang="en-US" altLang="ko-KR" sz="1200" dirty="0" smtClean="0"/>
              <a:t>.</a:t>
            </a:r>
          </a:p>
          <a:p>
            <a:pPr defTabSz="180000"/>
            <a:r>
              <a:rPr lang="en-US" altLang="ko-KR" sz="1200" dirty="0" smtClean="0"/>
              <a:t>		&lt;</a:t>
            </a:r>
            <a:r>
              <a:rPr lang="en-US" altLang="ko-KR" sz="1200" dirty="0" err="1" smtClean="0"/>
              <a:t>br</a:t>
            </a:r>
            <a:r>
              <a:rPr lang="en-US" altLang="ko-KR" sz="1200" dirty="0" smtClean="0"/>
              <a:t>&gt;</a:t>
            </a:r>
          </a:p>
          <a:p>
            <a:pPr defTabSz="180000"/>
            <a:r>
              <a:rPr lang="en-US" altLang="ko-KR" sz="1200" dirty="0" smtClean="0"/>
              <a:t>		&lt;applet code=</a:t>
            </a:r>
            <a:r>
              <a:rPr lang="en-US" altLang="ko-KR" sz="1200" dirty="0" err="1" smtClean="0"/>
              <a:t>MyJAppletParamEx.class</a:t>
            </a:r>
            <a:r>
              <a:rPr lang="en-US" altLang="ko-KR" sz="1200" dirty="0" smtClean="0"/>
              <a:t> width=300 height=300&gt;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b="1" dirty="0" smtClean="0"/>
              <a:t>&lt;</a:t>
            </a:r>
            <a:r>
              <a:rPr lang="en-US" altLang="ko-KR" sz="1200" b="1" dirty="0" err="1" smtClean="0"/>
              <a:t>param</a:t>
            </a:r>
            <a:r>
              <a:rPr lang="en-US" altLang="ko-KR" sz="1200" b="1" dirty="0" smtClean="0"/>
              <a:t> name="text" value="Let's study Applet!!!"&gt;</a:t>
            </a:r>
          </a:p>
          <a:p>
            <a:pPr defTabSz="180000"/>
            <a:r>
              <a:rPr lang="en-US" altLang="ko-KR" sz="1200" b="1" dirty="0" smtClean="0"/>
              <a:t>			&lt;</a:t>
            </a:r>
            <a:r>
              <a:rPr lang="en-US" altLang="ko-KR" sz="1200" b="1" dirty="0" err="1" smtClean="0"/>
              <a:t>param</a:t>
            </a:r>
            <a:r>
              <a:rPr lang="en-US" altLang="ko-KR" sz="1200" b="1" dirty="0" smtClean="0"/>
              <a:t> name="</a:t>
            </a:r>
            <a:r>
              <a:rPr lang="en-US" altLang="ko-KR" sz="1200" b="1" dirty="0" err="1" smtClean="0"/>
              <a:t>xpos</a:t>
            </a:r>
            <a:r>
              <a:rPr lang="en-US" altLang="ko-KR" sz="1200" b="1" dirty="0" smtClean="0"/>
              <a:t>" value="10"&gt;</a:t>
            </a:r>
          </a:p>
          <a:p>
            <a:pPr defTabSz="180000"/>
            <a:r>
              <a:rPr lang="en-US" altLang="ko-KR" sz="1200" b="1" dirty="0" smtClean="0"/>
              <a:t>			&lt;</a:t>
            </a:r>
            <a:r>
              <a:rPr lang="en-US" altLang="ko-KR" sz="1200" b="1" dirty="0" err="1" smtClean="0"/>
              <a:t>param</a:t>
            </a:r>
            <a:r>
              <a:rPr lang="en-US" altLang="ko-KR" sz="1200" b="1" dirty="0" smtClean="0"/>
              <a:t> name="</a:t>
            </a:r>
            <a:r>
              <a:rPr lang="en-US" altLang="ko-KR" sz="1200" b="1" dirty="0" err="1" smtClean="0"/>
              <a:t>ypos</a:t>
            </a:r>
            <a:r>
              <a:rPr lang="en-US" altLang="ko-KR" sz="1200" b="1" dirty="0" smtClean="0"/>
              <a:t>" value="100"&gt;</a:t>
            </a:r>
          </a:p>
          <a:p>
            <a:pPr defTabSz="180000"/>
            <a:r>
              <a:rPr lang="en-US" altLang="ko-KR" sz="1200" b="1" dirty="0" smtClean="0"/>
              <a:t>			&lt;</a:t>
            </a:r>
            <a:r>
              <a:rPr lang="en-US" altLang="ko-KR" sz="1200" b="1" dirty="0" err="1" smtClean="0"/>
              <a:t>param</a:t>
            </a:r>
            <a:r>
              <a:rPr lang="en-US" altLang="ko-KR" sz="1200" b="1" dirty="0" smtClean="0"/>
              <a:t> name="</a:t>
            </a:r>
            <a:r>
              <a:rPr lang="en-US" altLang="ko-KR" sz="1200" b="1" dirty="0" err="1" smtClean="0"/>
              <a:t>fontsize</a:t>
            </a:r>
            <a:r>
              <a:rPr lang="en-US" altLang="ko-KR" sz="1200" b="1" dirty="0" smtClean="0"/>
              <a:t>" value="30"&gt;</a:t>
            </a:r>
          </a:p>
          <a:p>
            <a:pPr defTabSz="180000"/>
            <a:r>
              <a:rPr lang="en-US" altLang="ko-KR" sz="1200" dirty="0" smtClean="0"/>
              <a:t>		&lt;/applet&gt;</a:t>
            </a:r>
          </a:p>
          <a:p>
            <a:pPr defTabSz="180000"/>
            <a:r>
              <a:rPr lang="en-US" altLang="ko-KR" sz="1200" dirty="0" smtClean="0"/>
              <a:t>	&lt;/body&gt;</a:t>
            </a:r>
          </a:p>
          <a:p>
            <a:pPr defTabSz="180000"/>
            <a:r>
              <a:rPr lang="en-US" altLang="ko-KR" sz="1200" dirty="0" smtClean="0"/>
              <a:t>&lt;/html&gt;</a:t>
            </a:r>
            <a:endParaRPr lang="ko-KR" altLang="en-US" sz="1200" dirty="0"/>
          </a:p>
        </p:txBody>
      </p:sp>
      <p:sp>
        <p:nvSpPr>
          <p:cNvPr id="6" name="오른쪽 중괄호 5"/>
          <p:cNvSpPr/>
          <p:nvPr/>
        </p:nvSpPr>
        <p:spPr>
          <a:xfrm>
            <a:off x="4214810" y="5000636"/>
            <a:ext cx="285752" cy="642942"/>
          </a:xfrm>
          <a:prstGeom prst="rightBrace">
            <a:avLst>
              <a:gd name="adj1" fmla="val 43888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왼쪽 중괄호 6"/>
          <p:cNvSpPr/>
          <p:nvPr/>
        </p:nvSpPr>
        <p:spPr>
          <a:xfrm>
            <a:off x="5214942" y="2071678"/>
            <a:ext cx="214314" cy="928694"/>
          </a:xfrm>
          <a:prstGeom prst="leftBrace">
            <a:avLst>
              <a:gd name="adj1" fmla="val 43888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/>
          <p:cNvCxnSpPr>
            <a:stCxn id="6" idx="1"/>
            <a:endCxn id="7" idx="1"/>
          </p:cNvCxnSpPr>
          <p:nvPr/>
        </p:nvCxnSpPr>
        <p:spPr>
          <a:xfrm rot="10800000" flipH="1">
            <a:off x="4500562" y="2536025"/>
            <a:ext cx="714380" cy="278608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572132" y="6357958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appletviewer</a:t>
            </a:r>
            <a:r>
              <a:rPr lang="ko-KR" altLang="en-US" smtClean="0"/>
              <a:t>로 실행할 수 없음</a:t>
            </a:r>
            <a:endParaRPr lang="ko-KR" alt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08" y="1000108"/>
            <a:ext cx="2431853" cy="3706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애플릿의 보안에 따른 제약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ko-KR" altLang="en-US" dirty="0" smtClean="0"/>
              <a:t>애플릿의 제약 사항 이유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보안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애플릿은 서버에 있는 코드가 클라이언트 상에서 실행되는 것으로 보안의 이유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애플릿이 클라이언트 시스템에 </a:t>
            </a:r>
            <a:r>
              <a:rPr lang="ko-KR" altLang="en-US" dirty="0" err="1" smtClean="0"/>
              <a:t>위해를</a:t>
            </a:r>
            <a:r>
              <a:rPr lang="ko-KR" altLang="en-US" dirty="0" smtClean="0"/>
              <a:t> 가해는 것을 막을 필요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trusted applet</a:t>
            </a:r>
          </a:p>
          <a:p>
            <a:pPr lvl="2"/>
            <a:r>
              <a:rPr lang="ko-KR" altLang="en-US" dirty="0" smtClean="0"/>
              <a:t>사용자 컴퓨터의 파일 시스템에 대한 접근 허용된 애플릿에 대한 새로운 보안 프로토콜 도입됨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Java2</a:t>
            </a:r>
          </a:p>
          <a:p>
            <a:pPr lvl="2"/>
            <a:r>
              <a:rPr lang="en-US" altLang="ko-KR" dirty="0" smtClean="0"/>
              <a:t>http://www.developer.com/java/ent/article.php/3303561</a:t>
            </a:r>
          </a:p>
          <a:p>
            <a:r>
              <a:rPr lang="ko-KR" altLang="en-US" dirty="0" smtClean="0"/>
              <a:t>파일시스템에 대한 접근 불허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애플릿은 클라이언트 컴퓨터의 파일을 읽고 쓸 수 없다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타 프로그램 실행 불허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애플릿은 클라이언트 컴퓨터 상에 설치된 프로그램을 실행할 수 없다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클라이언트 컴퓨터 상의 정보를 빼오거나 클라이언트 컴퓨터를 망가뜨리거나 파일을 삭제하거나 할 수 있기 때문</a:t>
            </a:r>
            <a:endParaRPr lang="en-US" altLang="ko-KR" dirty="0" smtClean="0"/>
          </a:p>
          <a:p>
            <a:r>
              <a:rPr lang="ko-KR" altLang="en-US" dirty="0" smtClean="0"/>
              <a:t>네트워크 접속 불허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애플릿은 클라이언트 컴퓨터에서 다른 컴퓨터로 네트워크 접속할 수 없다</a:t>
            </a:r>
            <a:r>
              <a:rPr lang="en-US" altLang="ko-KR" dirty="0" smtClean="0"/>
              <a:t>.</a:t>
            </a:r>
          </a:p>
          <a:p>
            <a:pPr lvl="2"/>
            <a:r>
              <a:rPr lang="ko-KR" altLang="en-US" dirty="0" smtClean="0"/>
              <a:t>애플릿이 </a:t>
            </a:r>
            <a:r>
              <a:rPr lang="ko-KR" altLang="en-US" dirty="0" err="1" smtClean="0"/>
              <a:t>다운로드되었던</a:t>
            </a:r>
            <a:r>
              <a:rPr lang="ko-KR" altLang="en-US" dirty="0" smtClean="0"/>
              <a:t> 서버하고만 유일하게 통신 가능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 애플릿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애플릿 실행 환경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웹 브라우저 내에서 실행되는 자바 응용 프로그램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HTML </a:t>
            </a:r>
            <a:r>
              <a:rPr lang="ko-KR" altLang="en-US" dirty="0" smtClean="0"/>
              <a:t>페이지에 내장되어 실행됨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main() </a:t>
            </a:r>
            <a:r>
              <a:rPr lang="ko-KR" altLang="en-US" dirty="0" err="1" smtClean="0"/>
              <a:t>메소드를</a:t>
            </a:r>
            <a:r>
              <a:rPr lang="ko-KR" altLang="en-US" dirty="0" smtClean="0"/>
              <a:t> 가지지 않음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웹 브라우저에 의해 애플릿 프로그램 내의 </a:t>
            </a:r>
            <a:r>
              <a:rPr lang="ko-KR" altLang="en-US" dirty="0" err="1" smtClean="0"/>
              <a:t>메소드를</a:t>
            </a:r>
            <a:r>
              <a:rPr lang="ko-KR" altLang="en-US" dirty="0" smtClean="0"/>
              <a:t> 호출하여 실행하는 방식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init(), start(), stop(), destroy(), paint(Graphics g)</a:t>
            </a:r>
          </a:p>
          <a:p>
            <a:r>
              <a:rPr lang="en-US" altLang="ko-KR" dirty="0" smtClean="0"/>
              <a:t> Applet, </a:t>
            </a:r>
            <a:r>
              <a:rPr lang="en-US" altLang="ko-KR" dirty="0" err="1" smtClean="0"/>
              <a:t>JApplet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클래스를 이용하여 애플릿 응용프로그램 작성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애플릿에서 오디오 다루기</a:t>
            </a:r>
            <a:endParaRPr lang="ko-KR" altLang="en-US" dirty="0"/>
          </a:p>
        </p:txBody>
      </p:sp>
      <p:sp>
        <p:nvSpPr>
          <p:cNvPr id="47" name="내용 개체 틀 4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오디오 포맷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Wav, AIFF, MIDI, AU, RMF</a:t>
            </a:r>
          </a:p>
          <a:p>
            <a:r>
              <a:rPr lang="ko-KR" altLang="en-US" dirty="0" smtClean="0"/>
              <a:t>오디오 클립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재생 가능한 오디오 정보를 담은 객체</a:t>
            </a:r>
            <a:endParaRPr lang="en-US" altLang="ko-KR" dirty="0" smtClean="0"/>
          </a:p>
          <a:p>
            <a:r>
              <a:rPr lang="ko-KR" altLang="en-US" dirty="0" smtClean="0"/>
              <a:t>오디오 </a:t>
            </a:r>
            <a:r>
              <a:rPr lang="ko-KR" altLang="en-US" dirty="0" err="1" smtClean="0"/>
              <a:t>재생를</a:t>
            </a:r>
            <a:r>
              <a:rPr lang="ko-KR" altLang="en-US" dirty="0" smtClean="0"/>
              <a:t> 위한 과정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오디오 클립 객체 생성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Java 2 </a:t>
            </a:r>
            <a:r>
              <a:rPr lang="ko-KR" altLang="en-US" dirty="0" smtClean="0"/>
              <a:t>이전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애플릿에서만 오디오 재생 가능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Java 2 </a:t>
            </a:r>
            <a:r>
              <a:rPr lang="ko-KR" altLang="en-US" dirty="0" smtClean="0"/>
              <a:t>이후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데스크톱 응용프로그램에서도 재생 가능</a:t>
            </a:r>
            <a:endParaRPr lang="en-US" altLang="ko-KR" dirty="0" smtClean="0"/>
          </a:p>
          <a:p>
            <a:pPr lvl="2">
              <a:buNone/>
            </a:pPr>
            <a:endParaRPr lang="en-US" altLang="ko-KR" dirty="0" smtClean="0"/>
          </a:p>
          <a:p>
            <a:pPr lvl="2"/>
            <a:endParaRPr lang="en-US" altLang="ko-KR" dirty="0"/>
          </a:p>
        </p:txBody>
      </p:sp>
      <p:sp>
        <p:nvSpPr>
          <p:cNvPr id="4" name="TextBox 3"/>
          <p:cNvSpPr txBox="1"/>
          <p:nvPr/>
        </p:nvSpPr>
        <p:spPr>
          <a:xfrm>
            <a:off x="1428728" y="5143512"/>
            <a:ext cx="6742680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marL="0" lvl="2" defTabSz="180000"/>
            <a:r>
              <a:rPr lang="en-US" altLang="ko-KR" sz="1600" dirty="0" smtClean="0"/>
              <a:t>Class </a:t>
            </a:r>
            <a:r>
              <a:rPr lang="en-US" altLang="ko-KR" sz="1600" dirty="0" err="1" smtClean="0"/>
              <a:t>classObject</a:t>
            </a:r>
            <a:r>
              <a:rPr lang="en-US" altLang="ko-KR" sz="1600" dirty="0" smtClean="0"/>
              <a:t> = </a:t>
            </a:r>
            <a:r>
              <a:rPr lang="en-US" altLang="ko-KR" sz="1600" dirty="0" err="1" smtClean="0"/>
              <a:t>this.getClass</a:t>
            </a:r>
            <a:r>
              <a:rPr lang="en-US" altLang="ko-KR" sz="1600" dirty="0" smtClean="0"/>
              <a:t>();</a:t>
            </a:r>
          </a:p>
          <a:p>
            <a:pPr marL="0" lvl="2" defTabSz="180000"/>
            <a:r>
              <a:rPr lang="en-US" altLang="ko-KR" sz="1600" dirty="0" smtClean="0"/>
              <a:t>URL </a:t>
            </a:r>
            <a:r>
              <a:rPr lang="en-US" altLang="ko-KR" sz="1600" dirty="0" err="1" smtClean="0"/>
              <a:t>url</a:t>
            </a:r>
            <a:r>
              <a:rPr lang="en-US" altLang="ko-KR" sz="1600" dirty="0" smtClean="0"/>
              <a:t> = </a:t>
            </a:r>
            <a:r>
              <a:rPr lang="en-US" altLang="ko-KR" sz="1600" dirty="0" err="1" smtClean="0"/>
              <a:t>classObject.getResource</a:t>
            </a:r>
            <a:r>
              <a:rPr lang="en-US" altLang="ko-KR" sz="1600" dirty="0" smtClean="0"/>
              <a:t>("song.au"); // class </a:t>
            </a:r>
            <a:r>
              <a:rPr lang="ko-KR" altLang="en-US" sz="1600" dirty="0" err="1" smtClean="0"/>
              <a:t>디렉토리에</a:t>
            </a:r>
            <a:r>
              <a:rPr lang="ko-KR" altLang="en-US" sz="1600" dirty="0" smtClean="0"/>
              <a:t> 있는 </a:t>
            </a:r>
            <a:r>
              <a:rPr lang="en-US" altLang="ko-KR" sz="1600" dirty="0" smtClean="0"/>
              <a:t>song.au </a:t>
            </a:r>
            <a:r>
              <a:rPr lang="ko-KR" altLang="en-US" sz="1600" dirty="0" smtClean="0"/>
              <a:t>의 </a:t>
            </a:r>
            <a:r>
              <a:rPr lang="en-US" altLang="ko-KR" sz="1600" dirty="0" smtClean="0"/>
              <a:t>URL</a:t>
            </a:r>
          </a:p>
          <a:p>
            <a:pPr marL="0" lvl="2" defTabSz="180000"/>
            <a:r>
              <a:rPr lang="en-US" altLang="ko-KR" sz="1600" dirty="0" err="1" smtClean="0"/>
              <a:t>AudioClip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audioClip</a:t>
            </a:r>
            <a:r>
              <a:rPr lang="en-US" altLang="ko-KR" sz="1600" dirty="0" smtClean="0"/>
              <a:t> = </a:t>
            </a:r>
            <a:r>
              <a:rPr lang="en-US" altLang="ko-KR" sz="1600" dirty="0" err="1" smtClean="0"/>
              <a:t>Applet.newAudioClip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url</a:t>
            </a:r>
            <a:r>
              <a:rPr lang="en-US" altLang="ko-KR" sz="1600" dirty="0" smtClean="0"/>
              <a:t>); // </a:t>
            </a:r>
            <a:r>
              <a:rPr lang="ko-KR" altLang="en-US" sz="1600" dirty="0" smtClean="0"/>
              <a:t>오디오 클립 생성</a:t>
            </a:r>
            <a:endParaRPr lang="ko-KR" altLang="en-US" sz="16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오디오 재생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smtClean="0"/>
              <a:t>AudioClip</a:t>
            </a:r>
            <a:r>
              <a:rPr lang="ko-KR" altLang="en-US" smtClean="0"/>
              <a:t>의 메소드</a:t>
            </a:r>
            <a:endParaRPr lang="en-US" altLang="ko-KR" smtClean="0"/>
          </a:p>
          <a:p>
            <a:pPr lvl="1"/>
            <a:r>
              <a:rPr lang="en-US" altLang="ko-KR" smtClean="0"/>
              <a:t>void</a:t>
            </a:r>
            <a:r>
              <a:rPr lang="ko-KR" altLang="en-US" smtClean="0"/>
              <a:t> </a:t>
            </a:r>
            <a:r>
              <a:rPr lang="en-US" altLang="ko-KR" smtClean="0"/>
              <a:t>play()</a:t>
            </a:r>
          </a:p>
          <a:p>
            <a:pPr lvl="2"/>
            <a:r>
              <a:rPr lang="ko-KR" altLang="en-US" smtClean="0"/>
              <a:t>오디오 클립의 연주를 시작한다</a:t>
            </a:r>
            <a:r>
              <a:rPr lang="en-US" altLang="ko-KR" smtClean="0"/>
              <a:t>. </a:t>
            </a:r>
            <a:r>
              <a:rPr lang="ko-KR" altLang="en-US" smtClean="0"/>
              <a:t>항상 처음부터 시작한다</a:t>
            </a:r>
            <a:r>
              <a:rPr lang="en-US" altLang="ko-KR" smtClean="0"/>
              <a:t>.</a:t>
            </a:r>
          </a:p>
          <a:p>
            <a:pPr lvl="1"/>
            <a:r>
              <a:rPr lang="en-US" altLang="ko-KR" smtClean="0"/>
              <a:t>void stop()</a:t>
            </a:r>
          </a:p>
          <a:p>
            <a:pPr lvl="2"/>
            <a:r>
              <a:rPr lang="ko-KR" altLang="en-US" smtClean="0"/>
              <a:t>오디오 연주를 중단한다</a:t>
            </a:r>
            <a:r>
              <a:rPr lang="en-US" altLang="ko-KR" smtClean="0"/>
              <a:t>.</a:t>
            </a:r>
          </a:p>
          <a:p>
            <a:pPr lvl="1"/>
            <a:r>
              <a:rPr lang="en-US" altLang="ko-KR" smtClean="0"/>
              <a:t>void loop()</a:t>
            </a:r>
          </a:p>
          <a:p>
            <a:pPr lvl="2"/>
            <a:r>
              <a:rPr lang="ko-KR" altLang="en-US" smtClean="0"/>
              <a:t>오디오 클립을 반복적으로 연주한다</a:t>
            </a:r>
            <a:r>
              <a:rPr lang="en-US" altLang="ko-KR" smtClean="0"/>
              <a:t>.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15-1 : </a:t>
            </a:r>
            <a:r>
              <a:rPr lang="ko-KR" altLang="en-US" dirty="0" smtClean="0"/>
              <a:t>애플릿에서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 오디오 연주하기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429124" y="642918"/>
            <a:ext cx="4572000" cy="600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defTabSz="180000"/>
            <a:r>
              <a:rPr lang="en-US" altLang="ko-KR" sz="1200" b="1" dirty="0" smtClean="0"/>
              <a:t>import java.awt.*;</a:t>
            </a:r>
          </a:p>
          <a:p>
            <a:pPr defTabSz="180000"/>
            <a:r>
              <a:rPr lang="en-US" altLang="ko-KR" sz="1200" b="1" dirty="0" smtClean="0"/>
              <a:t>import </a:t>
            </a:r>
            <a:r>
              <a:rPr lang="en-US" altLang="ko-KR" sz="1200" b="1" dirty="0" err="1" smtClean="0"/>
              <a:t>javax.swing</a:t>
            </a:r>
            <a:r>
              <a:rPr lang="en-US" altLang="ko-KR" sz="1200" b="1" dirty="0" smtClean="0"/>
              <a:t>.*;</a:t>
            </a:r>
          </a:p>
          <a:p>
            <a:pPr defTabSz="180000"/>
            <a:r>
              <a:rPr lang="en-US" altLang="ko-KR" sz="1200" b="1" dirty="0" smtClean="0"/>
              <a:t>import </a:t>
            </a:r>
            <a:r>
              <a:rPr lang="en-US" altLang="ko-KR" sz="1200" b="1" dirty="0" err="1" smtClean="0"/>
              <a:t>java.applet</a:t>
            </a:r>
            <a:r>
              <a:rPr lang="en-US" altLang="ko-KR" sz="1200" b="1" dirty="0" smtClean="0"/>
              <a:t>.*;</a:t>
            </a:r>
          </a:p>
          <a:p>
            <a:pPr defTabSz="180000"/>
            <a:r>
              <a:rPr lang="en-US" altLang="ko-KR" sz="1200" b="1" dirty="0" smtClean="0"/>
              <a:t>import </a:t>
            </a:r>
            <a:r>
              <a:rPr lang="en-US" altLang="ko-KR" sz="1200" b="1" dirty="0" err="1" smtClean="0"/>
              <a:t>java.net.URL</a:t>
            </a:r>
            <a:r>
              <a:rPr lang="en-US" altLang="ko-KR" sz="1200" b="1" dirty="0" smtClean="0"/>
              <a:t>;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b="1" dirty="0" smtClean="0"/>
              <a:t>public class </a:t>
            </a:r>
            <a:r>
              <a:rPr lang="en-US" altLang="ko-KR" sz="1200" b="1" dirty="0" err="1" smtClean="0"/>
              <a:t>AudioJAppletEx</a:t>
            </a:r>
            <a:r>
              <a:rPr lang="en-US" altLang="ko-KR" sz="1200" b="1" dirty="0" smtClean="0"/>
              <a:t>  extends </a:t>
            </a:r>
            <a:r>
              <a:rPr lang="en-US" altLang="ko-KR" sz="1200" b="1" dirty="0" err="1" smtClean="0"/>
              <a:t>JApplet</a:t>
            </a:r>
            <a:r>
              <a:rPr lang="en-US" altLang="ko-KR" sz="1200" b="1" dirty="0" smtClean="0"/>
              <a:t> {</a:t>
            </a:r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AudioClip</a:t>
            </a:r>
            <a:r>
              <a:rPr lang="en-US" altLang="ko-KR" sz="1200" dirty="0" smtClean="0"/>
              <a:t> clip=</a:t>
            </a:r>
            <a:r>
              <a:rPr lang="en-US" altLang="ko-KR" sz="1200" b="1" dirty="0" smtClean="0"/>
              <a:t>null;</a:t>
            </a:r>
          </a:p>
          <a:p>
            <a:pPr defTabSz="180000"/>
            <a:r>
              <a:rPr lang="en-US" altLang="ko-KR" sz="1200" b="1" dirty="0" smtClean="0"/>
              <a:t>	public void init() {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setContentPane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MyPanel</a:t>
            </a:r>
            <a:r>
              <a:rPr lang="en-US" altLang="ko-KR" sz="1200" b="1" dirty="0" smtClean="0"/>
              <a:t>());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b="1" dirty="0" smtClean="0"/>
              <a:t>URL </a:t>
            </a:r>
            <a:r>
              <a:rPr lang="en-US" altLang="ko-KR" sz="1200" b="1" dirty="0" err="1" smtClean="0"/>
              <a:t>audioURL</a:t>
            </a:r>
            <a:r>
              <a:rPr lang="en-US" altLang="ko-KR" sz="1200" b="1" dirty="0" smtClean="0"/>
              <a:t> = </a:t>
            </a:r>
            <a:r>
              <a:rPr lang="en-US" altLang="ko-KR" sz="1200" b="1" dirty="0" err="1" smtClean="0"/>
              <a:t>getClass</a:t>
            </a:r>
            <a:r>
              <a:rPr lang="en-US" altLang="ko-KR" sz="1200" b="1" dirty="0" smtClean="0"/>
              <a:t>().</a:t>
            </a:r>
            <a:r>
              <a:rPr lang="en-US" altLang="ko-KR" sz="1200" b="1" dirty="0" err="1" smtClean="0"/>
              <a:t>getResource</a:t>
            </a:r>
            <a:r>
              <a:rPr lang="en-US" altLang="ko-KR" sz="1200" b="1" dirty="0" smtClean="0"/>
              <a:t>("ToYou.mid");</a:t>
            </a:r>
          </a:p>
          <a:p>
            <a:pPr defTabSz="180000"/>
            <a:r>
              <a:rPr lang="en-US" altLang="ko-KR" sz="1200" b="1" dirty="0" smtClean="0"/>
              <a:t>		clip  = </a:t>
            </a:r>
            <a:r>
              <a:rPr lang="en-US" altLang="ko-KR" sz="1200" b="1" dirty="0" err="1" smtClean="0"/>
              <a:t>Applet.</a:t>
            </a:r>
            <a:r>
              <a:rPr lang="en-US" altLang="ko-KR" sz="1200" b="1" i="1" dirty="0" err="1" smtClean="0"/>
              <a:t>newAudioClip</a:t>
            </a:r>
            <a:r>
              <a:rPr lang="en-US" altLang="ko-KR" sz="1200" b="1" i="1" dirty="0" smtClean="0"/>
              <a:t>(</a:t>
            </a:r>
            <a:r>
              <a:rPr lang="en-US" altLang="ko-KR" sz="1200" b="1" i="1" dirty="0" err="1" smtClean="0"/>
              <a:t>audioURL</a:t>
            </a:r>
            <a:r>
              <a:rPr lang="en-US" altLang="ko-KR" sz="1200" b="1" i="1" dirty="0" smtClean="0"/>
              <a:t>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b="1" dirty="0" smtClean="0"/>
              <a:t>	public void start() {</a:t>
            </a:r>
          </a:p>
          <a:p>
            <a:pPr defTabSz="180000"/>
            <a:r>
              <a:rPr lang="en-US" altLang="ko-KR" sz="1200" b="1" dirty="0" smtClean="0"/>
              <a:t>		if(clip != null) {</a:t>
            </a:r>
          </a:p>
          <a:p>
            <a:pPr defTabSz="180000"/>
            <a:r>
              <a:rPr lang="en-US" altLang="ko-KR" sz="1200" b="1" dirty="0" smtClean="0"/>
              <a:t>			</a:t>
            </a:r>
            <a:r>
              <a:rPr lang="en-US" altLang="ko-KR" sz="1200" b="1" dirty="0" err="1" smtClean="0"/>
              <a:t>clip.play</a:t>
            </a:r>
            <a:r>
              <a:rPr lang="en-US" altLang="ko-KR" sz="1200" b="1" dirty="0" smtClean="0"/>
              <a:t>();</a:t>
            </a:r>
          </a:p>
          <a:p>
            <a:pPr defTabSz="180000"/>
            <a:r>
              <a:rPr lang="en-US" altLang="ko-KR" sz="1200" dirty="0" smtClean="0"/>
              <a:t>			((</a:t>
            </a:r>
            <a:r>
              <a:rPr lang="en-US" altLang="ko-KR" sz="1200" dirty="0" err="1" smtClean="0"/>
              <a:t>MyPanel</a:t>
            </a:r>
            <a:r>
              <a:rPr lang="en-US" altLang="ko-KR" sz="1200" dirty="0" smtClean="0"/>
              <a:t>)</a:t>
            </a:r>
            <a:r>
              <a:rPr lang="en-US" altLang="ko-KR" sz="1200" dirty="0" err="1" smtClean="0"/>
              <a:t>getContentPane</a:t>
            </a:r>
            <a:r>
              <a:rPr lang="en-US" altLang="ko-KR" sz="1200" dirty="0" smtClean="0"/>
              <a:t>()).</a:t>
            </a:r>
            <a:r>
              <a:rPr lang="en-US" altLang="ko-KR" sz="1200" dirty="0" err="1" smtClean="0"/>
              <a:t>setText</a:t>
            </a:r>
            <a:r>
              <a:rPr lang="en-US" altLang="ko-KR" sz="1200" dirty="0" smtClean="0"/>
              <a:t>("</a:t>
            </a:r>
            <a:r>
              <a:rPr lang="ko-KR" altLang="en-US" sz="1200" dirty="0" smtClean="0"/>
              <a:t>오디오 연주가 시작되었습니다</a:t>
            </a:r>
            <a:r>
              <a:rPr lang="en-US" altLang="ko-KR" sz="1200" dirty="0" smtClean="0"/>
              <a:t>.");</a:t>
            </a:r>
          </a:p>
          <a:p>
            <a:pPr defTabSz="180000"/>
            <a:r>
              <a:rPr lang="en-US" altLang="ko-KR" sz="1200" dirty="0" smtClean="0"/>
              <a:t>		}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b="1" dirty="0" smtClean="0"/>
              <a:t>	public void stop() {</a:t>
            </a:r>
          </a:p>
          <a:p>
            <a:pPr defTabSz="180000"/>
            <a:r>
              <a:rPr lang="en-US" altLang="ko-KR" sz="1200" b="1" dirty="0" smtClean="0"/>
              <a:t>		if(clip != null) </a:t>
            </a:r>
            <a:r>
              <a:rPr lang="en-US" altLang="ko-KR" sz="1200" b="1" dirty="0" err="1" smtClean="0"/>
              <a:t>clip.stop</a:t>
            </a:r>
            <a:r>
              <a:rPr lang="en-US" altLang="ko-KR" sz="1200" b="1" dirty="0" smtClean="0"/>
              <a:t>();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b="1" dirty="0" smtClean="0"/>
              <a:t>	</a:t>
            </a:r>
            <a:r>
              <a:rPr lang="en-US" altLang="ko-KR" sz="1200" dirty="0" smtClean="0"/>
              <a:t>class </a:t>
            </a:r>
            <a:r>
              <a:rPr lang="en-US" altLang="ko-KR" sz="1200" dirty="0" err="1" smtClean="0"/>
              <a:t>MyPanel</a:t>
            </a:r>
            <a:r>
              <a:rPr lang="en-US" altLang="ko-KR" sz="1200" dirty="0" smtClean="0"/>
              <a:t> extends </a:t>
            </a:r>
            <a:r>
              <a:rPr lang="en-US" altLang="ko-KR" sz="1200" dirty="0" err="1" smtClean="0"/>
              <a:t>JPanel</a:t>
            </a:r>
            <a:r>
              <a:rPr lang="en-US" altLang="ko-KR" sz="1200" dirty="0" smtClean="0"/>
              <a:t> {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JLabel</a:t>
            </a:r>
            <a:r>
              <a:rPr lang="en-US" altLang="ko-KR" sz="1200" dirty="0" smtClean="0"/>
              <a:t> label = new </a:t>
            </a:r>
            <a:r>
              <a:rPr lang="en-US" altLang="ko-KR" sz="1200" dirty="0" err="1" smtClean="0"/>
              <a:t>JLabel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MyPanel</a:t>
            </a:r>
            <a:r>
              <a:rPr lang="en-US" altLang="ko-KR" sz="1200" dirty="0" smtClean="0"/>
              <a:t>() {</a:t>
            </a:r>
          </a:p>
          <a:p>
            <a:pPr defTabSz="180000"/>
            <a:r>
              <a:rPr lang="en-US" altLang="ko-KR" sz="1200" dirty="0" smtClean="0"/>
              <a:t>			add(label);</a:t>
            </a:r>
          </a:p>
          <a:p>
            <a:pPr defTabSz="180000"/>
            <a:r>
              <a:rPr lang="en-US" altLang="ko-KR" sz="1200" dirty="0" smtClean="0"/>
              <a:t>		}</a:t>
            </a:r>
          </a:p>
          <a:p>
            <a:pPr defTabSz="180000"/>
            <a:r>
              <a:rPr lang="en-US" altLang="ko-KR" sz="1200" dirty="0" smtClean="0"/>
              <a:t>		void </a:t>
            </a:r>
            <a:r>
              <a:rPr lang="en-US" altLang="ko-KR" sz="1200" dirty="0" err="1" smtClean="0"/>
              <a:t>setText</a:t>
            </a:r>
            <a:r>
              <a:rPr lang="en-US" altLang="ko-KR" sz="1200" dirty="0" smtClean="0"/>
              <a:t>(String text) {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label.setText</a:t>
            </a:r>
            <a:r>
              <a:rPr lang="en-US" altLang="ko-KR" sz="1200" dirty="0" smtClean="0"/>
              <a:t>(text);</a:t>
            </a:r>
          </a:p>
          <a:p>
            <a:pPr defTabSz="180000"/>
            <a:r>
              <a:rPr lang="en-US" altLang="ko-KR" sz="1200" dirty="0" smtClean="0"/>
              <a:t>		}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dirty="0" smtClean="0"/>
              <a:t>}</a:t>
            </a:r>
            <a:endParaRPr lang="ko-KR" alt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142844" y="1500174"/>
            <a:ext cx="4070345" cy="17543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&lt;html&gt; </a:t>
            </a:r>
          </a:p>
          <a:p>
            <a:r>
              <a:rPr lang="en-US" altLang="ko-KR" sz="1200" dirty="0" smtClean="0"/>
              <a:t>&lt;head&gt; </a:t>
            </a:r>
          </a:p>
          <a:p>
            <a:r>
              <a:rPr lang="en-US" altLang="ko-KR" sz="1200" dirty="0" smtClean="0"/>
              <a:t>&lt;title&gt; </a:t>
            </a:r>
            <a:r>
              <a:rPr lang="ko-KR" altLang="en-US" sz="1200" dirty="0" smtClean="0"/>
              <a:t>애플릿 테스트입니다</a:t>
            </a:r>
            <a:r>
              <a:rPr lang="en-US" altLang="ko-KR" sz="1200" dirty="0" smtClean="0"/>
              <a:t>.&lt;/title&gt; </a:t>
            </a:r>
          </a:p>
          <a:p>
            <a:r>
              <a:rPr lang="en-US" altLang="ko-KR" sz="1200" dirty="0" smtClean="0"/>
              <a:t>&lt;/head&gt; </a:t>
            </a:r>
          </a:p>
          <a:p>
            <a:r>
              <a:rPr lang="en-US" altLang="ko-KR" sz="1200" dirty="0" smtClean="0"/>
              <a:t>&lt;body&gt; </a:t>
            </a:r>
          </a:p>
          <a:p>
            <a:r>
              <a:rPr lang="en-US" altLang="ko-KR" sz="1200" dirty="0" smtClean="0"/>
              <a:t>&lt;applet code=</a:t>
            </a:r>
            <a:r>
              <a:rPr lang="en-US" altLang="ko-KR" sz="1200" dirty="0" err="1" smtClean="0"/>
              <a:t>AudioJAppletEx.class</a:t>
            </a:r>
            <a:r>
              <a:rPr lang="en-US" altLang="ko-KR" sz="1200" dirty="0" smtClean="0"/>
              <a:t> width=300 height=300&gt; </a:t>
            </a:r>
          </a:p>
          <a:p>
            <a:r>
              <a:rPr lang="en-US" altLang="ko-KR" sz="1200" dirty="0" smtClean="0"/>
              <a:t>&lt;/applet&gt; </a:t>
            </a:r>
          </a:p>
          <a:p>
            <a:r>
              <a:rPr lang="en-US" altLang="ko-KR" sz="1200" dirty="0" smtClean="0"/>
              <a:t>&lt;/body&gt; </a:t>
            </a:r>
          </a:p>
          <a:p>
            <a:r>
              <a:rPr lang="en-US" altLang="ko-KR" sz="1200" dirty="0" smtClean="0"/>
              <a:t>&lt;/html&gt;</a:t>
            </a:r>
            <a:endParaRPr lang="ko-KR" alt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142844" y="1214422"/>
            <a:ext cx="1651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AudioJAppletEx.html</a:t>
            </a:r>
            <a:endParaRPr lang="ko-KR" altLang="en-US" sz="1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853" y="3389671"/>
            <a:ext cx="4124325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429124" y="357166"/>
            <a:ext cx="16782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AudioJAppletEx.java</a:t>
            </a:r>
            <a:endParaRPr lang="ko-KR" altLang="en-US" sz="1400" dirty="0"/>
          </a:p>
        </p:txBody>
      </p:sp>
      <p:sp>
        <p:nvSpPr>
          <p:cNvPr id="9" name="모서리가 둥근 사각형 설명선 8"/>
          <p:cNvSpPr/>
          <p:nvPr/>
        </p:nvSpPr>
        <p:spPr>
          <a:xfrm>
            <a:off x="7072330" y="785794"/>
            <a:ext cx="1500198" cy="817245"/>
          </a:xfrm>
          <a:prstGeom prst="wedgeRoundRectCallout">
            <a:avLst>
              <a:gd name="adj1" fmla="val 10793"/>
              <a:gd name="adj2" fmla="val 141666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US" altLang="ko-KR" sz="1400" dirty="0" smtClean="0"/>
              <a:t>*</a:t>
            </a:r>
            <a:r>
              <a:rPr lang="en-US" altLang="ko-KR" sz="1400" dirty="0" err="1" smtClean="0"/>
              <a:t>ToYou.mid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파일을 </a:t>
            </a:r>
            <a:r>
              <a:rPr lang="en-US" altLang="ko-KR" sz="1400" dirty="0" smtClean="0"/>
              <a:t>class</a:t>
            </a:r>
            <a:r>
              <a:rPr lang="ko-KR" altLang="en-US" sz="1400" dirty="0" smtClean="0"/>
              <a:t> 파일이 </a:t>
            </a:r>
            <a:endParaRPr lang="en-US" altLang="ko-KR" sz="1400" dirty="0" smtClean="0"/>
          </a:p>
          <a:p>
            <a:r>
              <a:rPr lang="ko-KR" altLang="en-US" sz="1400" dirty="0" smtClean="0"/>
              <a:t>있는 </a:t>
            </a:r>
            <a:r>
              <a:rPr lang="ko-KR" altLang="en-US" sz="1400" dirty="0" err="1" smtClean="0"/>
              <a:t>디렉토리에</a:t>
            </a:r>
            <a:r>
              <a:rPr lang="ko-KR" altLang="en-US" sz="1400" dirty="0" smtClean="0"/>
              <a:t> 삽입</a:t>
            </a:r>
            <a:endParaRPr lang="ko-KR" altLang="en-US" sz="1400" dirty="0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15-2 : </a:t>
            </a:r>
            <a:r>
              <a:rPr lang="ko-KR" altLang="en-US" dirty="0" smtClean="0"/>
              <a:t>오디오 재생</a:t>
            </a:r>
            <a:r>
              <a:rPr lang="en-US" altLang="ko-KR" dirty="0" smtClean="0"/>
              <a:t>/</a:t>
            </a:r>
            <a:r>
              <a:rPr lang="ko-KR" altLang="en-US" dirty="0" smtClean="0"/>
              <a:t>중지 가능한 데스크톱 응용프로그램 작성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286248" y="714356"/>
            <a:ext cx="4572000" cy="60016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defTabSz="180000"/>
            <a:r>
              <a:rPr lang="en-US" altLang="ko-KR" sz="1200" b="1" dirty="0" smtClean="0"/>
              <a:t>	class </a:t>
            </a:r>
            <a:r>
              <a:rPr lang="en-US" altLang="ko-KR" sz="1200" b="1" dirty="0" err="1" smtClean="0"/>
              <a:t>MyPanel</a:t>
            </a:r>
            <a:r>
              <a:rPr lang="en-US" altLang="ko-KR" sz="1200" b="1" dirty="0" smtClean="0"/>
              <a:t> extends </a:t>
            </a:r>
            <a:r>
              <a:rPr lang="en-US" altLang="ko-KR" sz="1200" b="1" dirty="0" err="1" smtClean="0"/>
              <a:t>JPanel</a:t>
            </a:r>
            <a:r>
              <a:rPr lang="en-US" altLang="ko-KR" sz="1200" b="1" dirty="0" smtClean="0"/>
              <a:t> {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AudioClip</a:t>
            </a:r>
            <a:r>
              <a:rPr lang="en-US" altLang="ko-KR" sz="1200" dirty="0" smtClean="0"/>
              <a:t> clip = </a:t>
            </a:r>
            <a:r>
              <a:rPr lang="en-US" altLang="ko-KR" sz="1200" b="1" dirty="0" smtClean="0"/>
              <a:t>null;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JButton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btn</a:t>
            </a:r>
            <a:r>
              <a:rPr lang="en-US" altLang="ko-KR" sz="1200" dirty="0" smtClean="0"/>
              <a:t>[]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JButton</a:t>
            </a:r>
            <a:r>
              <a:rPr lang="en-US" altLang="ko-KR" sz="1200" b="1" dirty="0" smtClean="0"/>
              <a:t> [2];</a:t>
            </a:r>
          </a:p>
          <a:p>
            <a:pPr defTabSz="180000"/>
            <a:endParaRPr lang="en-US" altLang="ko-KR" sz="1200" dirty="0" smtClean="0"/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MyPanel</a:t>
            </a:r>
            <a:r>
              <a:rPr lang="en-US" altLang="ko-KR" sz="1200" dirty="0" smtClean="0"/>
              <a:t>() {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setBackground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Color.</a:t>
            </a:r>
            <a:r>
              <a:rPr lang="en-US" altLang="ko-KR" sz="1200" i="1" dirty="0" err="1" smtClean="0"/>
              <a:t>ORANGE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setLayout</a:t>
            </a:r>
            <a:r>
              <a:rPr lang="en-US" altLang="ko-KR" sz="1200" dirty="0" smtClean="0"/>
              <a:t>(new </a:t>
            </a:r>
            <a:r>
              <a:rPr lang="en-US" altLang="ko-KR" sz="1200" dirty="0" err="1" smtClean="0"/>
              <a:t>FlowLayout</a:t>
            </a:r>
            <a:r>
              <a:rPr lang="en-US" altLang="ko-KR" sz="1200" dirty="0" smtClean="0"/>
              <a:t>());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MyActionListener</a:t>
            </a:r>
            <a:r>
              <a:rPr lang="en-US" altLang="ko-KR" sz="1200" dirty="0" smtClean="0"/>
              <a:t> listener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MyActionListener</a:t>
            </a:r>
            <a:r>
              <a:rPr lang="en-US" altLang="ko-KR" sz="1200" b="1" dirty="0" smtClean="0"/>
              <a:t>();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btn</a:t>
            </a:r>
            <a:r>
              <a:rPr lang="en-US" altLang="ko-KR" sz="1200" dirty="0" smtClean="0"/>
              <a:t>[0]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JButton</a:t>
            </a:r>
            <a:r>
              <a:rPr lang="en-US" altLang="ko-KR" sz="1200" b="1" dirty="0" smtClean="0"/>
              <a:t>("Play");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btn</a:t>
            </a:r>
            <a:r>
              <a:rPr lang="en-US" altLang="ko-KR" sz="1200" dirty="0" smtClean="0"/>
              <a:t>[1]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JButton</a:t>
            </a:r>
            <a:r>
              <a:rPr lang="en-US" altLang="ko-KR" sz="1200" b="1" dirty="0" smtClean="0"/>
              <a:t>("Stop");</a:t>
            </a:r>
          </a:p>
          <a:p>
            <a:pPr defTabSz="180000"/>
            <a:r>
              <a:rPr lang="en-US" altLang="ko-KR" sz="1200" b="1" dirty="0" smtClean="0"/>
              <a:t>			for(</a:t>
            </a:r>
            <a:r>
              <a:rPr lang="en-US" altLang="ko-KR" sz="1200" b="1" dirty="0" err="1" smtClean="0"/>
              <a:t>int</a:t>
            </a:r>
            <a:r>
              <a:rPr lang="en-US" altLang="ko-KR" sz="1200" b="1" dirty="0" smtClean="0"/>
              <a:t> </a:t>
            </a:r>
            <a:r>
              <a:rPr lang="en-US" altLang="ko-KR" sz="1200" b="1" dirty="0" err="1" smtClean="0"/>
              <a:t>i</a:t>
            </a:r>
            <a:r>
              <a:rPr lang="en-US" altLang="ko-KR" sz="1200" b="1" dirty="0" smtClean="0"/>
              <a:t>=0; </a:t>
            </a:r>
            <a:r>
              <a:rPr lang="en-US" altLang="ko-KR" sz="1200" b="1" dirty="0" err="1" smtClean="0"/>
              <a:t>i</a:t>
            </a:r>
            <a:r>
              <a:rPr lang="en-US" altLang="ko-KR" sz="1200" b="1" dirty="0" smtClean="0"/>
              <a:t>&lt;</a:t>
            </a:r>
            <a:r>
              <a:rPr lang="en-US" altLang="ko-KR" sz="1200" b="1" dirty="0" err="1" smtClean="0"/>
              <a:t>btn.length</a:t>
            </a:r>
            <a:r>
              <a:rPr lang="en-US" altLang="ko-KR" sz="1200" b="1" dirty="0" smtClean="0"/>
              <a:t>; </a:t>
            </a:r>
            <a:r>
              <a:rPr lang="en-US" altLang="ko-KR" sz="1200" b="1" dirty="0" err="1" smtClean="0"/>
              <a:t>i</a:t>
            </a:r>
            <a:r>
              <a:rPr lang="en-US" altLang="ko-KR" sz="1200" b="1" dirty="0" smtClean="0"/>
              <a:t>++) {</a:t>
            </a:r>
          </a:p>
          <a:p>
            <a:pPr defTabSz="180000"/>
            <a:r>
              <a:rPr lang="en-US" altLang="ko-KR" sz="1200" dirty="0" smtClean="0"/>
              <a:t>				add(</a:t>
            </a:r>
            <a:r>
              <a:rPr lang="en-US" altLang="ko-KR" sz="1200" dirty="0" err="1" smtClean="0"/>
              <a:t>btn</a:t>
            </a:r>
            <a:r>
              <a:rPr lang="en-US" altLang="ko-KR" sz="1200" dirty="0" smtClean="0"/>
              <a:t>[</a:t>
            </a:r>
            <a:r>
              <a:rPr lang="en-US" altLang="ko-KR" sz="1200" dirty="0" err="1" smtClean="0"/>
              <a:t>i</a:t>
            </a:r>
            <a:r>
              <a:rPr lang="en-US" altLang="ko-KR" sz="1200" dirty="0" smtClean="0"/>
              <a:t>]);</a:t>
            </a:r>
          </a:p>
          <a:p>
            <a:pPr defTabSz="180000"/>
            <a:r>
              <a:rPr lang="en-US" altLang="ko-KR" sz="1200" dirty="0" smtClean="0"/>
              <a:t>				</a:t>
            </a:r>
            <a:r>
              <a:rPr lang="en-US" altLang="ko-KR" sz="1200" b="1" dirty="0" err="1" smtClean="0"/>
              <a:t>btn</a:t>
            </a:r>
            <a:r>
              <a:rPr lang="en-US" altLang="ko-KR" sz="1200" b="1" dirty="0" smtClean="0"/>
              <a:t>[</a:t>
            </a:r>
            <a:r>
              <a:rPr lang="en-US" altLang="ko-KR" sz="1200" b="1" dirty="0" err="1" smtClean="0"/>
              <a:t>i</a:t>
            </a:r>
            <a:r>
              <a:rPr lang="en-US" altLang="ko-KR" sz="1200" b="1" dirty="0" smtClean="0"/>
              <a:t>].</a:t>
            </a:r>
            <a:r>
              <a:rPr lang="en-US" altLang="ko-KR" sz="1200" b="1" dirty="0" err="1" smtClean="0"/>
              <a:t>addActionListener</a:t>
            </a:r>
            <a:r>
              <a:rPr lang="en-US" altLang="ko-KR" sz="1200" b="1" dirty="0" smtClean="0"/>
              <a:t>(listener);</a:t>
            </a:r>
          </a:p>
          <a:p>
            <a:pPr defTabSz="180000"/>
            <a:r>
              <a:rPr lang="en-US" altLang="ko-KR" sz="1200" dirty="0" smtClean="0"/>
              <a:t>			}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b="1" dirty="0" smtClean="0"/>
              <a:t>URL </a:t>
            </a:r>
            <a:r>
              <a:rPr lang="en-US" altLang="ko-KR" sz="1200" b="1" dirty="0" err="1" smtClean="0"/>
              <a:t>audioURL</a:t>
            </a:r>
            <a:r>
              <a:rPr lang="en-US" altLang="ko-KR" sz="1200" b="1" dirty="0" smtClean="0"/>
              <a:t> = </a:t>
            </a:r>
            <a:r>
              <a:rPr lang="en-US" altLang="ko-KR" sz="1200" b="1" dirty="0" err="1" smtClean="0"/>
              <a:t>getClass</a:t>
            </a:r>
            <a:r>
              <a:rPr lang="en-US" altLang="ko-KR" sz="1200" b="1" dirty="0" smtClean="0"/>
              <a:t>().</a:t>
            </a:r>
            <a:r>
              <a:rPr lang="en-US" altLang="ko-KR" sz="1200" b="1" dirty="0" err="1" smtClean="0"/>
              <a:t>getResource</a:t>
            </a:r>
            <a:r>
              <a:rPr lang="en-US" altLang="ko-KR" sz="1200" b="1" dirty="0" smtClean="0"/>
              <a:t>("ToYou.mid");</a:t>
            </a:r>
          </a:p>
          <a:p>
            <a:pPr defTabSz="180000"/>
            <a:r>
              <a:rPr lang="en-US" altLang="ko-KR" sz="1200" b="1" dirty="0" smtClean="0"/>
              <a:t>			clip  = </a:t>
            </a:r>
            <a:r>
              <a:rPr lang="en-US" altLang="ko-KR" sz="1200" b="1" dirty="0" err="1" smtClean="0"/>
              <a:t>Applet.</a:t>
            </a:r>
            <a:r>
              <a:rPr lang="en-US" altLang="ko-KR" sz="1200" b="1" i="1" dirty="0" err="1" smtClean="0"/>
              <a:t>newAudioClip</a:t>
            </a:r>
            <a:r>
              <a:rPr lang="en-US" altLang="ko-KR" sz="1200" b="1" i="1" dirty="0" smtClean="0"/>
              <a:t>(</a:t>
            </a:r>
            <a:r>
              <a:rPr lang="en-US" altLang="ko-KR" sz="1200" b="1" i="1" dirty="0" err="1" smtClean="0"/>
              <a:t>audioURL</a:t>
            </a:r>
            <a:r>
              <a:rPr lang="en-US" altLang="ko-KR" sz="1200" b="1" i="1" dirty="0" smtClean="0"/>
              <a:t>);</a:t>
            </a:r>
          </a:p>
          <a:p>
            <a:pPr defTabSz="180000"/>
            <a:r>
              <a:rPr lang="en-US" altLang="ko-KR" sz="1200" dirty="0" smtClean="0"/>
              <a:t>		}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b="1" dirty="0" smtClean="0"/>
              <a:t>	</a:t>
            </a:r>
            <a:r>
              <a:rPr lang="en-US" altLang="ko-KR" sz="1200" dirty="0" smtClean="0"/>
              <a:t>	class </a:t>
            </a:r>
            <a:r>
              <a:rPr lang="en-US" altLang="ko-KR" sz="1200" dirty="0" err="1" smtClean="0"/>
              <a:t>MyActionListener</a:t>
            </a:r>
            <a:r>
              <a:rPr lang="en-US" altLang="ko-KR" sz="1200" dirty="0" smtClean="0"/>
              <a:t> implements </a:t>
            </a:r>
            <a:r>
              <a:rPr lang="en-US" altLang="ko-KR" sz="1200" dirty="0" err="1" smtClean="0"/>
              <a:t>ActionListener</a:t>
            </a:r>
            <a:r>
              <a:rPr lang="en-US" altLang="ko-KR" sz="1200" dirty="0" smtClean="0"/>
              <a:t> {</a:t>
            </a:r>
          </a:p>
          <a:p>
            <a:pPr defTabSz="180000"/>
            <a:r>
              <a:rPr lang="en-US" altLang="ko-KR" sz="1200" b="1" dirty="0" smtClean="0"/>
              <a:t>			</a:t>
            </a:r>
            <a:r>
              <a:rPr lang="en-US" altLang="ko-KR" sz="1200" dirty="0" smtClean="0"/>
              <a:t>public void </a:t>
            </a:r>
            <a:r>
              <a:rPr lang="en-US" altLang="ko-KR" sz="1200" dirty="0" err="1" smtClean="0"/>
              <a:t>actionPerformed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ActionEvent</a:t>
            </a:r>
            <a:r>
              <a:rPr lang="en-US" altLang="ko-KR" sz="1200" dirty="0" smtClean="0"/>
              <a:t> e) {</a:t>
            </a:r>
          </a:p>
          <a:p>
            <a:pPr defTabSz="180000"/>
            <a:r>
              <a:rPr lang="en-US" altLang="ko-KR" sz="1200" b="1" dirty="0" smtClean="0"/>
              <a:t>			</a:t>
            </a:r>
            <a:r>
              <a:rPr lang="en-US" altLang="ko-KR" sz="1200" dirty="0" smtClean="0"/>
              <a:t>	if(</a:t>
            </a:r>
            <a:r>
              <a:rPr lang="en-US" altLang="ko-KR" sz="1200" dirty="0" err="1" smtClean="0"/>
              <a:t>e.getActionCommand</a:t>
            </a:r>
            <a:r>
              <a:rPr lang="en-US" altLang="ko-KR" sz="1200" dirty="0" smtClean="0"/>
              <a:t>().equals("Play"))</a:t>
            </a:r>
          </a:p>
          <a:p>
            <a:pPr defTabSz="180000"/>
            <a:r>
              <a:rPr lang="en-US" altLang="ko-KR" sz="1200" dirty="0" smtClean="0"/>
              <a:t>					</a:t>
            </a:r>
            <a:r>
              <a:rPr lang="en-US" altLang="ko-KR" sz="1200" b="1" dirty="0" err="1" smtClean="0"/>
              <a:t>clip.play</a:t>
            </a:r>
            <a:r>
              <a:rPr lang="en-US" altLang="ko-KR" sz="1200" b="1" dirty="0" smtClean="0"/>
              <a:t>();</a:t>
            </a:r>
          </a:p>
          <a:p>
            <a:pPr defTabSz="180000"/>
            <a:r>
              <a:rPr lang="en-US" altLang="ko-KR" sz="1200" dirty="0" smtClean="0"/>
              <a:t>				else</a:t>
            </a:r>
          </a:p>
          <a:p>
            <a:pPr defTabSz="180000"/>
            <a:r>
              <a:rPr lang="en-US" altLang="ko-KR" sz="1200" dirty="0" smtClean="0"/>
              <a:t>					</a:t>
            </a:r>
            <a:r>
              <a:rPr lang="en-US" altLang="ko-KR" sz="1200" b="1" dirty="0" err="1" smtClean="0"/>
              <a:t>clip.stop</a:t>
            </a:r>
            <a:r>
              <a:rPr lang="en-US" altLang="ko-KR" sz="1200" b="1" dirty="0" smtClean="0"/>
              <a:t>();</a:t>
            </a:r>
          </a:p>
          <a:p>
            <a:pPr defTabSz="180000"/>
            <a:r>
              <a:rPr lang="en-US" altLang="ko-KR" sz="1200" dirty="0" smtClean="0"/>
              <a:t>			}</a:t>
            </a:r>
          </a:p>
          <a:p>
            <a:pPr defTabSz="180000"/>
            <a:r>
              <a:rPr lang="en-US" altLang="ko-KR" sz="1200" dirty="0" smtClean="0"/>
              <a:t>		}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dirty="0" smtClean="0"/>
              <a:t>	public static void main(String[] </a:t>
            </a:r>
            <a:r>
              <a:rPr lang="en-US" altLang="ko-KR" sz="1200" dirty="0" err="1" smtClean="0"/>
              <a:t>args</a:t>
            </a:r>
            <a:r>
              <a:rPr lang="en-US" altLang="ko-KR" sz="1200" dirty="0" smtClean="0"/>
              <a:t>) {</a:t>
            </a:r>
          </a:p>
          <a:p>
            <a:pPr defTabSz="180000"/>
            <a:r>
              <a:rPr lang="en-US" altLang="ko-KR" sz="1200" dirty="0" smtClean="0"/>
              <a:t>		new </a:t>
            </a:r>
            <a:r>
              <a:rPr lang="en-US" altLang="ko-KR" sz="1200" dirty="0" err="1" smtClean="0"/>
              <a:t>AudioFrameEx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dirty="0" smtClean="0"/>
              <a:t>}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214282" y="1285860"/>
            <a:ext cx="4000496" cy="2677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b="1" smtClean="0"/>
              <a:t>import java.awt.*;</a:t>
            </a:r>
          </a:p>
          <a:p>
            <a:pPr defTabSz="180000"/>
            <a:r>
              <a:rPr lang="en-US" altLang="ko-KR" sz="1200" b="1" smtClean="0"/>
              <a:t>import java.awt.event.*;</a:t>
            </a:r>
          </a:p>
          <a:p>
            <a:pPr defTabSz="180000"/>
            <a:r>
              <a:rPr lang="en-US" altLang="ko-KR" sz="1200" b="1" smtClean="0"/>
              <a:t>import javax.swing.*;</a:t>
            </a:r>
          </a:p>
          <a:p>
            <a:pPr defTabSz="180000"/>
            <a:r>
              <a:rPr lang="en-US" altLang="ko-KR" sz="1200" b="1" smtClean="0"/>
              <a:t>import java.applet.*;</a:t>
            </a:r>
          </a:p>
          <a:p>
            <a:pPr defTabSz="180000"/>
            <a:r>
              <a:rPr lang="en-US" altLang="ko-KR" sz="1200" b="1" smtClean="0"/>
              <a:t>import java.net.URL;</a:t>
            </a:r>
          </a:p>
          <a:p>
            <a:pPr defTabSz="180000"/>
            <a:endParaRPr lang="ko-KR" altLang="en-US" sz="1200" smtClean="0"/>
          </a:p>
          <a:p>
            <a:pPr defTabSz="180000"/>
            <a:r>
              <a:rPr lang="en-US" altLang="ko-KR" sz="1200" b="1" smtClean="0"/>
              <a:t>public class AudioFrameEx extends JFrame {</a:t>
            </a:r>
          </a:p>
          <a:p>
            <a:pPr defTabSz="180000"/>
            <a:r>
              <a:rPr lang="en-US" altLang="ko-KR" sz="1200" smtClean="0"/>
              <a:t>	AudioFrameEx() {</a:t>
            </a:r>
          </a:p>
          <a:p>
            <a:pPr defTabSz="180000"/>
            <a:r>
              <a:rPr lang="en-US" altLang="ko-KR" sz="1200" smtClean="0"/>
              <a:t>		setTitle("JFrame</a:t>
            </a:r>
            <a:r>
              <a:rPr lang="ko-KR" altLang="en-US" sz="1200" smtClean="0"/>
              <a:t>에서 오디오 연주</a:t>
            </a:r>
            <a:r>
              <a:rPr lang="en-US" altLang="ko-KR" sz="1200" smtClean="0"/>
              <a:t>");</a:t>
            </a:r>
          </a:p>
          <a:p>
            <a:pPr defTabSz="180000"/>
            <a:r>
              <a:rPr lang="en-US" altLang="ko-KR" sz="1200" smtClean="0"/>
              <a:t>		setDefaultCloseOperation(JFrame.</a:t>
            </a:r>
            <a:r>
              <a:rPr lang="en-US" altLang="ko-KR" sz="1200" i="1" smtClean="0"/>
              <a:t>EXIT_ON_CLOSE);</a:t>
            </a:r>
          </a:p>
          <a:p>
            <a:pPr defTabSz="180000"/>
            <a:r>
              <a:rPr lang="en-US" altLang="ko-KR" sz="1200" smtClean="0"/>
              <a:t>		setContentPane(</a:t>
            </a:r>
            <a:r>
              <a:rPr lang="en-US" altLang="ko-KR" sz="1200" b="1" smtClean="0"/>
              <a:t>new MyPanel());</a:t>
            </a:r>
          </a:p>
          <a:p>
            <a:pPr defTabSz="180000"/>
            <a:r>
              <a:rPr lang="en-US" altLang="ko-KR" sz="1200" smtClean="0"/>
              <a:t>		setSize(300, 150);</a:t>
            </a:r>
          </a:p>
          <a:p>
            <a:pPr defTabSz="180000"/>
            <a:r>
              <a:rPr lang="en-US" altLang="ko-KR" sz="1200" smtClean="0"/>
              <a:t>		setVisible(</a:t>
            </a:r>
            <a:r>
              <a:rPr lang="en-US" altLang="ko-KR" sz="1200" b="1" smtClean="0"/>
              <a:t>true);</a:t>
            </a:r>
          </a:p>
          <a:p>
            <a:pPr defTabSz="180000"/>
            <a:r>
              <a:rPr lang="en-US" altLang="ko-KR" sz="1200" smtClean="0"/>
              <a:t>	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57290" y="5715016"/>
            <a:ext cx="21048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Play </a:t>
            </a:r>
            <a:r>
              <a:rPr lang="ko-KR" altLang="en-US" sz="1400" smtClean="0"/>
              <a:t>버튼을 누르면 </a:t>
            </a:r>
            <a:r>
              <a:rPr lang="en-US" altLang="ko-KR" sz="1400" smtClean="0"/>
              <a:t>ToYou.mid </a:t>
            </a:r>
            <a:r>
              <a:rPr lang="ko-KR" altLang="en-US" sz="1400" smtClean="0"/>
              <a:t>연주</a:t>
            </a:r>
            <a:endParaRPr lang="en-US" altLang="ko-KR" sz="1400" smtClean="0"/>
          </a:p>
          <a:p>
            <a:r>
              <a:rPr lang="en-US" altLang="ko-KR" sz="1400" smtClean="0"/>
              <a:t>Stop </a:t>
            </a:r>
            <a:r>
              <a:rPr lang="ko-KR" altLang="en-US" sz="1400" smtClean="0"/>
              <a:t>버튼을 누르면 연주 중단</a:t>
            </a:r>
            <a:endParaRPr lang="ko-KR" altLang="en-US" sz="140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0" y="4286266"/>
            <a:ext cx="28575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애플릿이 실행되는 과정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143108" y="2000240"/>
            <a:ext cx="1428760" cy="292895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endParaRPr lang="ko-KR" altLang="en-US" sz="1000" b="1" dirty="0" smtClean="0"/>
          </a:p>
        </p:txBody>
      </p:sp>
      <p:sp>
        <p:nvSpPr>
          <p:cNvPr id="5" name="직사각형 4"/>
          <p:cNvSpPr/>
          <p:nvPr/>
        </p:nvSpPr>
        <p:spPr>
          <a:xfrm>
            <a:off x="5652120" y="1988840"/>
            <a:ext cx="2500330" cy="292895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endParaRPr lang="ko-KR" altLang="en-US" sz="1000" b="1" dirty="0" smtClean="0"/>
          </a:p>
        </p:txBody>
      </p:sp>
      <p:cxnSp>
        <p:nvCxnSpPr>
          <p:cNvPr id="7" name="직선 화살표 연결선 6"/>
          <p:cNvCxnSpPr/>
          <p:nvPr/>
        </p:nvCxnSpPr>
        <p:spPr>
          <a:xfrm rot="10800000" flipV="1">
            <a:off x="3571868" y="2276872"/>
            <a:ext cx="2080252" cy="9120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/>
          <p:cNvSpPr/>
          <p:nvPr/>
        </p:nvSpPr>
        <p:spPr>
          <a:xfrm>
            <a:off x="5723558" y="2147105"/>
            <a:ext cx="2286016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US" altLang="ko-KR" sz="1200" smtClean="0"/>
              <a:t>http://www.xxx.com/applet.html</a:t>
            </a:r>
            <a:endParaRPr lang="ko-KR" altLang="en-US" sz="1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786182" y="2000240"/>
            <a:ext cx="1718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ym typeface="Wingdings"/>
              </a:rPr>
              <a:t> </a:t>
            </a:r>
            <a:r>
              <a:rPr lang="en-US" altLang="ko-KR" sz="1400" smtClean="0"/>
              <a:t>applet.html </a:t>
            </a:r>
            <a:r>
              <a:rPr lang="ko-KR" altLang="en-US" sz="1400" smtClean="0"/>
              <a:t>파일 요청</a:t>
            </a:r>
            <a:endParaRPr lang="ko-KR" altLang="en-US" sz="1400"/>
          </a:p>
        </p:txBody>
      </p:sp>
      <p:cxnSp>
        <p:nvCxnSpPr>
          <p:cNvPr id="11" name="직선 화살표 연결선 10"/>
          <p:cNvCxnSpPr>
            <a:stCxn id="25" idx="3"/>
          </p:cNvCxnSpPr>
          <p:nvPr/>
        </p:nvCxnSpPr>
        <p:spPr>
          <a:xfrm flipV="1">
            <a:off x="3286116" y="2708920"/>
            <a:ext cx="2366004" cy="20969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786182" y="2428868"/>
            <a:ext cx="1718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ym typeface="Wingdings"/>
              </a:rPr>
              <a:t> </a:t>
            </a:r>
            <a:r>
              <a:rPr lang="en-US" altLang="ko-KR" sz="1400" smtClean="0"/>
              <a:t>applet.html</a:t>
            </a:r>
            <a:r>
              <a:rPr lang="ko-KR" altLang="en-US" sz="1400" smtClean="0"/>
              <a:t> 파일 전송</a:t>
            </a:r>
            <a:endParaRPr lang="ko-KR" altLang="en-US" sz="1400"/>
          </a:p>
        </p:txBody>
      </p:sp>
      <p:sp>
        <p:nvSpPr>
          <p:cNvPr id="13" name="TextBox 12"/>
          <p:cNvSpPr txBox="1"/>
          <p:nvPr/>
        </p:nvSpPr>
        <p:spPr>
          <a:xfrm>
            <a:off x="5723558" y="2560344"/>
            <a:ext cx="2286015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smtClean="0"/>
              <a:t>&lt;html&gt;</a:t>
            </a:r>
          </a:p>
          <a:p>
            <a:endParaRPr lang="en-US" altLang="ko-KR" sz="1200" smtClean="0"/>
          </a:p>
          <a:p>
            <a:r>
              <a:rPr lang="en-US" altLang="ko-KR" sz="1200" smtClean="0"/>
              <a:t>&lt;applet code=</a:t>
            </a:r>
            <a:r>
              <a:rPr lang="en-US" altLang="ko-KR" sz="1200" b="1" i="1" smtClean="0"/>
              <a:t>MyApplet.class</a:t>
            </a:r>
            <a:r>
              <a:rPr lang="en-US" altLang="ko-KR" sz="1200" smtClean="0"/>
              <a:t>&gt;</a:t>
            </a:r>
          </a:p>
          <a:p>
            <a:endParaRPr lang="en-US" altLang="ko-KR" sz="1200" smtClean="0"/>
          </a:p>
          <a:p>
            <a:r>
              <a:rPr lang="en-US" altLang="ko-KR" sz="1200" smtClean="0"/>
              <a:t>&lt;/applet&gt;</a:t>
            </a:r>
          </a:p>
          <a:p>
            <a:r>
              <a:rPr lang="en-US" altLang="ko-KR" sz="1200" smtClean="0"/>
              <a:t>&lt;/html&gt;</a:t>
            </a:r>
            <a:endParaRPr lang="ko-KR" altLang="en-US" sz="1200"/>
          </a:p>
        </p:txBody>
      </p:sp>
      <p:sp>
        <p:nvSpPr>
          <p:cNvPr id="15" name="TextBox 14"/>
          <p:cNvSpPr txBox="1"/>
          <p:nvPr/>
        </p:nvSpPr>
        <p:spPr>
          <a:xfrm>
            <a:off x="3786182" y="2786058"/>
            <a:ext cx="17107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ym typeface="Wingdings"/>
              </a:rPr>
              <a:t> </a:t>
            </a:r>
            <a:r>
              <a:rPr lang="en-US" altLang="ko-KR" sz="1400" dirty="0" err="1" smtClean="0"/>
              <a:t>MyApplet.class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요청</a:t>
            </a:r>
            <a:endParaRPr lang="ko-KR" altLang="en-US" sz="1400" dirty="0"/>
          </a:p>
        </p:txBody>
      </p:sp>
      <p:cxnSp>
        <p:nvCxnSpPr>
          <p:cNvPr id="16" name="직선 화살표 연결선 15"/>
          <p:cNvCxnSpPr/>
          <p:nvPr/>
        </p:nvCxnSpPr>
        <p:spPr>
          <a:xfrm rot="10800000" flipV="1">
            <a:off x="3571868" y="3068960"/>
            <a:ext cx="2080252" cy="2850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/>
          <p:cNvCxnSpPr>
            <a:stCxn id="31" idx="3"/>
            <a:endCxn id="22" idx="1"/>
          </p:cNvCxnSpPr>
          <p:nvPr/>
        </p:nvCxnSpPr>
        <p:spPr>
          <a:xfrm>
            <a:off x="3500430" y="4230087"/>
            <a:ext cx="2651756" cy="715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786182" y="3929066"/>
            <a:ext cx="1946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ym typeface="Wingdings"/>
              </a:rPr>
              <a:t> </a:t>
            </a:r>
            <a:r>
              <a:rPr lang="en-US" altLang="ko-KR" sz="1400" dirty="0" err="1" smtClean="0"/>
              <a:t>MyApplet.class</a:t>
            </a:r>
            <a:r>
              <a:rPr lang="ko-KR" altLang="en-US" sz="1400" dirty="0" smtClean="0"/>
              <a:t>파일 전송</a:t>
            </a:r>
            <a:endParaRPr lang="ko-KR" alt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366500" y="1631650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웹브라우저</a:t>
            </a:r>
            <a:endParaRPr lang="ko-KR" altLang="en-US"/>
          </a:p>
        </p:txBody>
      </p:sp>
      <p:sp>
        <p:nvSpPr>
          <p:cNvPr id="21" name="순서도: 수동 연산 20"/>
          <p:cNvSpPr/>
          <p:nvPr/>
        </p:nvSpPr>
        <p:spPr>
          <a:xfrm>
            <a:off x="5937872" y="4386954"/>
            <a:ext cx="1785950" cy="307777"/>
          </a:xfrm>
          <a:prstGeom prst="flowChartManualOperati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smtClean="0"/>
              <a:t>JVM</a:t>
            </a:r>
            <a:endParaRPr lang="ko-KR" altLang="en-US" sz="1400" dirty="0" smtClean="0"/>
          </a:p>
        </p:txBody>
      </p:sp>
      <p:sp>
        <p:nvSpPr>
          <p:cNvPr id="22" name="순서도: 대체 처리 21"/>
          <p:cNvSpPr/>
          <p:nvPr/>
        </p:nvSpPr>
        <p:spPr>
          <a:xfrm>
            <a:off x="6152186" y="4060542"/>
            <a:ext cx="1357322" cy="340519"/>
          </a:xfrm>
          <a:prstGeom prst="flowChartAlternateProcess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smtClean="0"/>
              <a:t>MyApplet </a:t>
            </a:r>
            <a:r>
              <a:rPr lang="ko-KR" altLang="en-US" sz="1400" smtClean="0"/>
              <a:t>애플릿 </a:t>
            </a:r>
            <a:endParaRPr lang="ko-KR" altLang="en-US" sz="14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2143108" y="1285860"/>
            <a:ext cx="1563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mtClean="0"/>
              <a:t>웹 서버</a:t>
            </a:r>
            <a:endParaRPr lang="en-US" altLang="ko-KR" smtClean="0"/>
          </a:p>
          <a:p>
            <a:r>
              <a:rPr lang="en-US" altLang="ko-KR" smtClean="0"/>
              <a:t>(www.xxx.com)</a:t>
            </a:r>
            <a:endParaRPr lang="ko-KR" altLang="en-US"/>
          </a:p>
        </p:txBody>
      </p:sp>
      <p:sp>
        <p:nvSpPr>
          <p:cNvPr id="24" name="순서도: 자기 디스크 23"/>
          <p:cNvSpPr/>
          <p:nvPr/>
        </p:nvSpPr>
        <p:spPr>
          <a:xfrm>
            <a:off x="1285852" y="2857496"/>
            <a:ext cx="642942" cy="489109"/>
          </a:xfrm>
          <a:prstGeom prst="flowChartMagneticDisk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ko-KR" altLang="en-US" sz="1000" b="1" dirty="0" smtClean="0"/>
          </a:p>
        </p:txBody>
      </p:sp>
      <p:sp>
        <p:nvSpPr>
          <p:cNvPr id="25" name="순서도: 천공 테이프 24"/>
          <p:cNvSpPr/>
          <p:nvPr/>
        </p:nvSpPr>
        <p:spPr>
          <a:xfrm>
            <a:off x="2357422" y="2500306"/>
            <a:ext cx="928694" cy="459165"/>
          </a:xfrm>
          <a:prstGeom prst="flowChartPunchedTap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smtClean="0"/>
              <a:t>applet.html</a:t>
            </a:r>
            <a:endParaRPr lang="ko-KR" altLang="en-US" sz="1200" dirty="0" smtClean="0"/>
          </a:p>
        </p:txBody>
      </p:sp>
      <p:cxnSp>
        <p:nvCxnSpPr>
          <p:cNvPr id="27" name="직선 화살표 연결선 26"/>
          <p:cNvCxnSpPr>
            <a:stCxn id="24" idx="4"/>
            <a:endCxn id="25" idx="1"/>
          </p:cNvCxnSpPr>
          <p:nvPr/>
        </p:nvCxnSpPr>
        <p:spPr>
          <a:xfrm flipV="1">
            <a:off x="1928794" y="2729889"/>
            <a:ext cx="428628" cy="372162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순서도: 천공 테이프 30"/>
          <p:cNvSpPr/>
          <p:nvPr/>
        </p:nvSpPr>
        <p:spPr>
          <a:xfrm>
            <a:off x="2285984" y="4000504"/>
            <a:ext cx="1214446" cy="459165"/>
          </a:xfrm>
          <a:prstGeom prst="flowChartPunchedTap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smtClean="0"/>
              <a:t>MyApplet.class</a:t>
            </a:r>
            <a:endParaRPr lang="ko-KR" altLang="en-US" sz="1200" dirty="0" smtClean="0"/>
          </a:p>
        </p:txBody>
      </p:sp>
      <p:cxnSp>
        <p:nvCxnSpPr>
          <p:cNvPr id="32" name="직선 화살표 연결선 31"/>
          <p:cNvCxnSpPr>
            <a:stCxn id="24" idx="4"/>
            <a:endCxn id="31" idx="1"/>
          </p:cNvCxnSpPr>
          <p:nvPr/>
        </p:nvCxnSpPr>
        <p:spPr>
          <a:xfrm>
            <a:off x="1928794" y="3102051"/>
            <a:ext cx="357190" cy="1128036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0" y="2000240"/>
            <a:ext cx="20697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이미 개발자에 의해</a:t>
            </a:r>
            <a:endParaRPr lang="en-US" altLang="ko-KR" sz="1200" smtClean="0"/>
          </a:p>
          <a:p>
            <a:r>
              <a:rPr lang="en-US" altLang="ko-KR" sz="1200" smtClean="0"/>
              <a:t>applet.html </a:t>
            </a:r>
            <a:r>
              <a:rPr lang="ko-KR" altLang="en-US" sz="1200" smtClean="0"/>
              <a:t>파일을 작성되었음</a:t>
            </a:r>
            <a:r>
              <a:rPr lang="en-US" altLang="ko-KR" sz="1200" smtClean="0"/>
              <a:t>.</a:t>
            </a:r>
          </a:p>
          <a:p>
            <a:r>
              <a:rPr lang="en-US" altLang="ko-KR" sz="1200" smtClean="0"/>
              <a:t>MyApplt.java </a:t>
            </a:r>
            <a:r>
              <a:rPr lang="ko-KR" altLang="en-US" sz="1200" smtClean="0"/>
              <a:t>파일을 개발하여</a:t>
            </a:r>
            <a:endParaRPr lang="en-US" altLang="ko-KR" sz="1200" smtClean="0"/>
          </a:p>
          <a:p>
            <a:r>
              <a:rPr lang="en-US" altLang="ko-KR" sz="1200" smtClean="0"/>
              <a:t>MyApplet.class </a:t>
            </a:r>
            <a:r>
              <a:rPr lang="ko-KR" altLang="en-US" sz="1200" smtClean="0"/>
              <a:t>파일로 컴파일하였음</a:t>
            </a:r>
            <a:r>
              <a:rPr lang="en-US" altLang="ko-KR" sz="1200" smtClean="0"/>
              <a:t>.</a:t>
            </a:r>
            <a:endParaRPr lang="ko-KR" altLang="en-US" sz="1200"/>
          </a:p>
        </p:txBody>
      </p:sp>
      <p:sp>
        <p:nvSpPr>
          <p:cNvPr id="3" name="TextBox 2"/>
          <p:cNvSpPr txBox="1"/>
          <p:nvPr/>
        </p:nvSpPr>
        <p:spPr>
          <a:xfrm>
            <a:off x="7379343" y="3798932"/>
            <a:ext cx="782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/>
              <a:buChar char=""/>
            </a:pPr>
            <a:r>
              <a:rPr lang="ko-KR" altLang="en-US" sz="1400" dirty="0" smtClean="0">
                <a:latin typeface="+mj-lt"/>
                <a:sym typeface="Wingdings"/>
              </a:rPr>
              <a:t>애플릿</a:t>
            </a:r>
            <a:endParaRPr lang="en-US" altLang="ko-KR" sz="1400" dirty="0" smtClean="0">
              <a:latin typeface="+mj-lt"/>
              <a:sym typeface="Wingdings"/>
            </a:endParaRPr>
          </a:p>
          <a:p>
            <a:r>
              <a:rPr lang="en-US" altLang="ko-KR" sz="1400" dirty="0">
                <a:latin typeface="+mj-lt"/>
                <a:sym typeface="Wingdings"/>
              </a:rPr>
              <a:t> </a:t>
            </a:r>
            <a:r>
              <a:rPr lang="en-US" altLang="ko-KR" sz="1400" dirty="0" smtClean="0">
                <a:latin typeface="+mj-lt"/>
                <a:sym typeface="Wingdings"/>
              </a:rPr>
              <a:t>    </a:t>
            </a:r>
            <a:r>
              <a:rPr lang="ko-KR" altLang="en-US" sz="1400" dirty="0" smtClean="0">
                <a:latin typeface="+mj-lt"/>
                <a:sym typeface="Wingdings"/>
              </a:rPr>
              <a:t> 실행</a:t>
            </a:r>
            <a:endParaRPr lang="ko-KR" altLang="en-US" sz="1400" dirty="0">
              <a:latin typeface="+mj-lt"/>
            </a:endParaRPr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모서리가 둥근 직사각형 65"/>
          <p:cNvSpPr/>
          <p:nvPr/>
        </p:nvSpPr>
        <p:spPr>
          <a:xfrm>
            <a:off x="2071670" y="3714752"/>
            <a:ext cx="3857652" cy="221457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  <a:prstDash val="dash"/>
          </a:ln>
        </p:spPr>
        <p:txBody>
          <a:bodyPr wrap="square" rtlCol="0" anchor="ctr">
            <a:noAutofit/>
          </a:bodyPr>
          <a:lstStyle/>
          <a:p>
            <a:pPr algn="ctr"/>
            <a:endParaRPr lang="ko-KR" altLang="en-US" sz="1000" b="1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웹 브라우저에 의한 애플릿의 실행 과정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3357554" y="1928802"/>
            <a:ext cx="1071570" cy="27241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ko-KR" altLang="en-US" sz="1400" smtClean="0"/>
              <a:t>웹 페이지 로딩</a:t>
            </a:r>
            <a:endParaRPr lang="ko-KR" altLang="en-US" sz="1400" dirty="0" smtClean="0"/>
          </a:p>
        </p:txBody>
      </p:sp>
      <p:cxnSp>
        <p:nvCxnSpPr>
          <p:cNvPr id="7" name="직선 화살표 연결선 6"/>
          <p:cNvCxnSpPr>
            <a:stCxn id="4" idx="2"/>
          </p:cNvCxnSpPr>
          <p:nvPr/>
        </p:nvCxnSpPr>
        <p:spPr>
          <a:xfrm rot="5400000">
            <a:off x="3672357" y="2422199"/>
            <a:ext cx="441965" cy="1588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화살표 연결선 8"/>
          <p:cNvCxnSpPr>
            <a:endCxn id="4" idx="0"/>
          </p:cNvCxnSpPr>
          <p:nvPr/>
        </p:nvCxnSpPr>
        <p:spPr>
          <a:xfrm rot="5400000">
            <a:off x="3693552" y="1729013"/>
            <a:ext cx="399577" cy="1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643174" y="1214422"/>
            <a:ext cx="257795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sz="1600" smtClean="0">
                <a:solidFill>
                  <a:schemeClr val="accent1">
                    <a:lumMod val="50000"/>
                  </a:schemeClr>
                </a:solidFill>
              </a:rPr>
              <a:t>사용자가 웹 브라우저에서 웹 페이지 열기</a:t>
            </a:r>
            <a:endParaRPr lang="ko-KR" altLang="en-US" sz="16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00496" y="3000372"/>
            <a:ext cx="17732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mtClean="0">
                <a:solidFill>
                  <a:schemeClr val="accent1">
                    <a:lumMod val="50000"/>
                  </a:schemeClr>
                </a:solidFill>
              </a:rPr>
              <a:t>웹 브라우저는 애플릿 생성자 호출</a:t>
            </a:r>
            <a:endParaRPr lang="ko-KR" alt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3214678" y="2643182"/>
            <a:ext cx="1357322" cy="27241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ko-KR" altLang="en-US" sz="1400" smtClean="0"/>
              <a:t>애플릿 클래스 로딩</a:t>
            </a:r>
            <a:endParaRPr lang="ko-KR" altLang="en-US" sz="1400" dirty="0" smtClean="0"/>
          </a:p>
        </p:txBody>
      </p:sp>
      <p:sp>
        <p:nvSpPr>
          <p:cNvPr id="35" name="모서리가 둥근 직사각형 34"/>
          <p:cNvSpPr/>
          <p:nvPr/>
        </p:nvSpPr>
        <p:spPr>
          <a:xfrm>
            <a:off x="3214678" y="3357562"/>
            <a:ext cx="1357322" cy="2724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ko-KR" altLang="en-US" sz="1400" smtClean="0"/>
              <a:t>애플릿 객체 생성</a:t>
            </a:r>
            <a:endParaRPr lang="ko-KR" altLang="en-US" sz="1400" dirty="0" smtClean="0"/>
          </a:p>
        </p:txBody>
      </p:sp>
      <p:sp>
        <p:nvSpPr>
          <p:cNvPr id="36" name="TextBox 35"/>
          <p:cNvSpPr txBox="1"/>
          <p:nvPr/>
        </p:nvSpPr>
        <p:spPr>
          <a:xfrm>
            <a:off x="4000496" y="2285992"/>
            <a:ext cx="19319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olidFill>
                  <a:schemeClr val="accent1">
                    <a:lumMod val="50000"/>
                  </a:schemeClr>
                </a:solidFill>
              </a:rPr>
              <a:t>JVM </a:t>
            </a:r>
            <a:r>
              <a:rPr lang="ko-KR" altLang="en-US" sz="1400" smtClean="0">
                <a:solidFill>
                  <a:schemeClr val="accent1">
                    <a:lumMod val="50000"/>
                  </a:schemeClr>
                </a:solidFill>
              </a:rPr>
              <a:t>이 애플릿 클래스를 로딩한다</a:t>
            </a:r>
            <a:r>
              <a:rPr lang="en-US" altLang="ko-KR" sz="140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ko-KR" alt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37" name="직선 화살표 연결선 36"/>
          <p:cNvCxnSpPr>
            <a:stCxn id="34" idx="2"/>
            <a:endCxn id="35" idx="0"/>
          </p:cNvCxnSpPr>
          <p:nvPr/>
        </p:nvCxnSpPr>
        <p:spPr>
          <a:xfrm rot="5400000">
            <a:off x="3672357" y="3136579"/>
            <a:ext cx="441965" cy="1588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모서리가 둥근 직사각형 39"/>
          <p:cNvSpPr/>
          <p:nvPr/>
        </p:nvSpPr>
        <p:spPr>
          <a:xfrm>
            <a:off x="3214678" y="3929066"/>
            <a:ext cx="1357322" cy="2724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ko-KR" sz="1400" smtClean="0"/>
              <a:t>INIT ITIALIZED</a:t>
            </a:r>
            <a:endParaRPr lang="ko-KR" altLang="en-US" sz="1400" dirty="0" smtClean="0"/>
          </a:p>
        </p:txBody>
      </p:sp>
      <p:cxnSp>
        <p:nvCxnSpPr>
          <p:cNvPr id="41" name="직선 화살표 연결선 40"/>
          <p:cNvCxnSpPr>
            <a:stCxn id="35" idx="2"/>
            <a:endCxn id="40" idx="0"/>
          </p:cNvCxnSpPr>
          <p:nvPr/>
        </p:nvCxnSpPr>
        <p:spPr>
          <a:xfrm rot="5400000">
            <a:off x="3743795" y="3779521"/>
            <a:ext cx="299089" cy="1588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071934" y="3643314"/>
            <a:ext cx="6848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olidFill>
                  <a:schemeClr val="accent1">
                    <a:lumMod val="50000"/>
                  </a:schemeClr>
                </a:solidFill>
              </a:rPr>
              <a:t>init() </a:t>
            </a:r>
            <a:r>
              <a:rPr lang="ko-KR" altLang="en-US" sz="1400" smtClean="0">
                <a:solidFill>
                  <a:schemeClr val="accent1">
                    <a:lumMod val="50000"/>
                  </a:schemeClr>
                </a:solidFill>
              </a:rPr>
              <a:t>호출</a:t>
            </a:r>
            <a:endParaRPr lang="ko-KR" alt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5" name="모서리가 둥근 직사각형 44"/>
          <p:cNvSpPr/>
          <p:nvPr/>
        </p:nvSpPr>
        <p:spPr>
          <a:xfrm>
            <a:off x="2500298" y="4714884"/>
            <a:ext cx="1285884" cy="2724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ko-KR" sz="1400" smtClean="0"/>
              <a:t>RUNNING </a:t>
            </a:r>
            <a:endParaRPr lang="ko-KR" altLang="en-US" sz="1400" dirty="0" smtClean="0"/>
          </a:p>
        </p:txBody>
      </p:sp>
      <p:sp>
        <p:nvSpPr>
          <p:cNvPr id="46" name="원호 45"/>
          <p:cNvSpPr/>
          <p:nvPr/>
        </p:nvSpPr>
        <p:spPr>
          <a:xfrm rot="16200000">
            <a:off x="3286116" y="4214818"/>
            <a:ext cx="914400" cy="914400"/>
          </a:xfrm>
          <a:prstGeom prst="arc">
            <a:avLst/>
          </a:prstGeom>
          <a:ln w="28575">
            <a:solidFill>
              <a:schemeClr val="accent4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TextBox 46"/>
          <p:cNvSpPr txBox="1"/>
          <p:nvPr/>
        </p:nvSpPr>
        <p:spPr>
          <a:xfrm>
            <a:off x="2571736" y="4286256"/>
            <a:ext cx="795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olidFill>
                  <a:schemeClr val="accent1">
                    <a:lumMod val="50000"/>
                  </a:schemeClr>
                </a:solidFill>
              </a:rPr>
              <a:t>start() </a:t>
            </a:r>
            <a:r>
              <a:rPr lang="ko-KR" altLang="en-US" sz="1400" smtClean="0">
                <a:solidFill>
                  <a:schemeClr val="accent1">
                    <a:lumMod val="50000"/>
                  </a:schemeClr>
                </a:solidFill>
              </a:rPr>
              <a:t>호출</a:t>
            </a:r>
            <a:endParaRPr lang="ko-KR" alt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8" name="모서리가 둥근 직사각형 47"/>
          <p:cNvSpPr/>
          <p:nvPr/>
        </p:nvSpPr>
        <p:spPr>
          <a:xfrm>
            <a:off x="4286248" y="4714884"/>
            <a:ext cx="1285884" cy="2724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ko-KR" sz="1400" smtClean="0"/>
              <a:t>STOPPED </a:t>
            </a:r>
            <a:endParaRPr lang="ko-KR" altLang="en-US" sz="1400" dirty="0" smtClean="0"/>
          </a:p>
        </p:txBody>
      </p:sp>
      <p:cxnSp>
        <p:nvCxnSpPr>
          <p:cNvPr id="50" name="직선 화살표 연결선 49"/>
          <p:cNvCxnSpPr/>
          <p:nvPr/>
        </p:nvCxnSpPr>
        <p:spPr>
          <a:xfrm>
            <a:off x="3786182" y="4786322"/>
            <a:ext cx="500066" cy="1588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714744" y="4429132"/>
            <a:ext cx="7745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olidFill>
                  <a:schemeClr val="accent1">
                    <a:lumMod val="50000"/>
                  </a:schemeClr>
                </a:solidFill>
              </a:rPr>
              <a:t>stop() </a:t>
            </a:r>
            <a:r>
              <a:rPr lang="ko-KR" altLang="en-US" sz="1400" smtClean="0">
                <a:solidFill>
                  <a:schemeClr val="accent1">
                    <a:lumMod val="50000"/>
                  </a:schemeClr>
                </a:solidFill>
              </a:rPr>
              <a:t>호출</a:t>
            </a:r>
            <a:endParaRPr lang="ko-KR" alt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55" name="직선 화살표 연결선 54"/>
          <p:cNvCxnSpPr/>
          <p:nvPr/>
        </p:nvCxnSpPr>
        <p:spPr>
          <a:xfrm rot="10800000">
            <a:off x="3786182" y="4929198"/>
            <a:ext cx="500066" cy="1588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714744" y="4929198"/>
            <a:ext cx="795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olidFill>
                  <a:schemeClr val="accent1">
                    <a:lumMod val="50000"/>
                  </a:schemeClr>
                </a:solidFill>
              </a:rPr>
              <a:t>start() </a:t>
            </a:r>
            <a:r>
              <a:rPr lang="ko-KR" altLang="en-US" sz="1400" smtClean="0">
                <a:solidFill>
                  <a:schemeClr val="accent1">
                    <a:lumMod val="50000"/>
                  </a:schemeClr>
                </a:solidFill>
              </a:rPr>
              <a:t>호출</a:t>
            </a:r>
            <a:endParaRPr lang="ko-KR" alt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3" name="모서리가 둥근 직사각형 62"/>
          <p:cNvSpPr/>
          <p:nvPr/>
        </p:nvSpPr>
        <p:spPr>
          <a:xfrm>
            <a:off x="3286116" y="5500702"/>
            <a:ext cx="1357322" cy="2724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ko-KR" sz="1400" smtClean="0"/>
              <a:t>DESTROYED</a:t>
            </a:r>
            <a:endParaRPr lang="ko-KR" altLang="en-US" sz="1400" dirty="0" smtClean="0"/>
          </a:p>
        </p:txBody>
      </p:sp>
      <p:sp>
        <p:nvSpPr>
          <p:cNvPr id="64" name="원호 63"/>
          <p:cNvSpPr/>
          <p:nvPr/>
        </p:nvSpPr>
        <p:spPr>
          <a:xfrm rot="5400000">
            <a:off x="3536149" y="4250537"/>
            <a:ext cx="985838" cy="1485904"/>
          </a:xfrm>
          <a:prstGeom prst="arc">
            <a:avLst/>
          </a:prstGeom>
          <a:ln w="28575">
            <a:solidFill>
              <a:schemeClr val="accent4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TextBox 64"/>
          <p:cNvSpPr txBox="1"/>
          <p:nvPr/>
        </p:nvSpPr>
        <p:spPr>
          <a:xfrm>
            <a:off x="4643438" y="5143512"/>
            <a:ext cx="1006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olidFill>
                  <a:schemeClr val="accent1">
                    <a:lumMod val="50000"/>
                  </a:schemeClr>
                </a:solidFill>
              </a:rPr>
              <a:t>destroy() </a:t>
            </a:r>
            <a:r>
              <a:rPr lang="ko-KR" altLang="en-US" sz="1400" smtClean="0">
                <a:solidFill>
                  <a:schemeClr val="accent1">
                    <a:lumMod val="50000"/>
                  </a:schemeClr>
                </a:solidFill>
              </a:rPr>
              <a:t>호출</a:t>
            </a:r>
            <a:endParaRPr lang="ko-KR" alt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Applet </a:t>
            </a:r>
            <a:r>
              <a:rPr lang="ko-KR" altLang="en-US" smtClean="0"/>
              <a:t>클래스와</a:t>
            </a:r>
            <a:r>
              <a:rPr lang="en-US" altLang="ko-KR" smtClean="0"/>
              <a:t> JApplet </a:t>
            </a:r>
            <a:r>
              <a:rPr lang="ko-KR" altLang="en-US" smtClean="0"/>
              <a:t>클래스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Applet </a:t>
            </a:r>
            <a:r>
              <a:rPr lang="ko-KR" altLang="en-US" dirty="0" smtClean="0"/>
              <a:t>클래스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java.applet.Applet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AWT</a:t>
            </a:r>
            <a:r>
              <a:rPr lang="ko-KR" altLang="en-US" dirty="0" smtClean="0"/>
              <a:t>로 작성하는 애플릿 응용프로그램의 최상위 컨테이너</a:t>
            </a:r>
          </a:p>
          <a:p>
            <a:pPr lvl="1"/>
            <a:r>
              <a:rPr lang="ko-KR" altLang="en-US" dirty="0" smtClean="0"/>
              <a:t>애플릿 작성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Applet</a:t>
            </a:r>
            <a:r>
              <a:rPr lang="ko-KR" altLang="en-US" dirty="0" smtClean="0"/>
              <a:t>을 상속받은 클래스 작성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Applet</a:t>
            </a:r>
            <a:r>
              <a:rPr lang="ko-KR" altLang="en-US" dirty="0" smtClean="0"/>
              <a:t>에 속한 메소드를 필요에 따라 </a:t>
            </a:r>
            <a:r>
              <a:rPr lang="ko-KR" altLang="en-US" dirty="0" err="1" smtClean="0"/>
              <a:t>오버라이딩하여</a:t>
            </a:r>
            <a:r>
              <a:rPr lang="ko-KR" altLang="en-US" dirty="0" smtClean="0"/>
              <a:t> 구현</a:t>
            </a:r>
            <a:endParaRPr lang="en-US" altLang="ko-KR" dirty="0" smtClean="0"/>
          </a:p>
          <a:p>
            <a:r>
              <a:rPr lang="en-US" altLang="ko-KR" dirty="0" err="1" smtClean="0"/>
              <a:t>JApplet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javax.swing.JApplet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스윙으로 작성하는 애플릿 응용프로그램의 최상위 컨테이너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애플릿 작성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JApplet</a:t>
            </a:r>
            <a:r>
              <a:rPr lang="ko-KR" altLang="en-US" dirty="0" smtClean="0"/>
              <a:t>을 상속받은 클래스 작성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Applet</a:t>
            </a:r>
            <a:r>
              <a:rPr lang="ko-KR" altLang="en-US" dirty="0" smtClean="0"/>
              <a:t>에 속한 메소드를 </a:t>
            </a:r>
            <a:r>
              <a:rPr lang="ko-KR" altLang="en-US" dirty="0" err="1" smtClean="0"/>
              <a:t>오버라이딩하여</a:t>
            </a:r>
            <a:r>
              <a:rPr lang="ko-KR" altLang="en-US" dirty="0" smtClean="0"/>
              <a:t> 구현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JApplet</a:t>
            </a:r>
            <a:r>
              <a:rPr lang="ko-KR" altLang="en-US" dirty="0" smtClean="0"/>
              <a:t>의 </a:t>
            </a:r>
            <a:r>
              <a:rPr lang="en-US" altLang="ko-KR" dirty="0" err="1" smtClean="0"/>
              <a:t>contentPane</a:t>
            </a:r>
            <a:r>
              <a:rPr lang="ko-KR" altLang="en-US" dirty="0" smtClean="0"/>
              <a:t>에 스윙 컴포넌트 부착</a:t>
            </a:r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Applet </a:t>
            </a:r>
            <a:r>
              <a:rPr lang="ko-KR" altLang="en-US" dirty="0" smtClean="0"/>
              <a:t>클래스로 </a:t>
            </a:r>
            <a:r>
              <a:rPr lang="en-US" altLang="ko-KR" dirty="0" smtClean="0"/>
              <a:t>AWT </a:t>
            </a:r>
            <a:r>
              <a:rPr lang="ko-KR" altLang="en-US" dirty="0" smtClean="0"/>
              <a:t>애플릿 구현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857364"/>
            <a:ext cx="6929486" cy="36933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b="1" dirty="0" smtClean="0"/>
              <a:t>public class </a:t>
            </a:r>
            <a:r>
              <a:rPr lang="en-US" altLang="ko-KR" b="1" dirty="0" err="1" smtClean="0"/>
              <a:t>MyApplet</a:t>
            </a:r>
            <a:r>
              <a:rPr lang="en-US" altLang="ko-KR" b="1" dirty="0" smtClean="0"/>
              <a:t> extends Applet </a:t>
            </a:r>
            <a:r>
              <a:rPr lang="en-US" altLang="ko-KR" dirty="0" smtClean="0"/>
              <a:t>{</a:t>
            </a:r>
          </a:p>
          <a:p>
            <a:pPr defTabSz="180000"/>
            <a:r>
              <a:rPr lang="en-US" altLang="ko-KR" dirty="0" smtClean="0"/>
              <a:t>	public </a:t>
            </a:r>
            <a:r>
              <a:rPr lang="en-US" altLang="ko-KR" dirty="0" err="1" smtClean="0"/>
              <a:t>MyApplet</a:t>
            </a:r>
            <a:r>
              <a:rPr lang="en-US" altLang="ko-KR" dirty="0" smtClean="0"/>
              <a:t>() { ... } // </a:t>
            </a:r>
            <a:r>
              <a:rPr lang="ko-KR" altLang="en-US" dirty="0" smtClean="0"/>
              <a:t>애플릿을 포함하는 웹 페이지가 로딩된 후 호출되는 </a:t>
            </a:r>
            <a:r>
              <a:rPr lang="ko-KR" altLang="en-US" dirty="0" err="1" smtClean="0"/>
              <a:t>생성자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defTabSz="180000"/>
            <a:endParaRPr lang="en-US" altLang="ko-KR" dirty="0" smtClean="0"/>
          </a:p>
          <a:p>
            <a:pPr defTabSz="180000"/>
            <a:r>
              <a:rPr lang="en-US" altLang="ko-KR" dirty="0" smtClean="0"/>
              <a:t>	public void init() {	 ... } 	// </a:t>
            </a:r>
            <a:r>
              <a:rPr lang="ko-KR" altLang="en-US" dirty="0" smtClean="0"/>
              <a:t>애플릿이 처음 </a:t>
            </a:r>
            <a:r>
              <a:rPr lang="ko-KR" altLang="en-US" dirty="0" err="1" smtClean="0"/>
              <a:t>로드될</a:t>
            </a:r>
            <a:r>
              <a:rPr lang="ko-KR" altLang="en-US" dirty="0" smtClean="0"/>
              <a:t> 때 호출되는 </a:t>
            </a:r>
            <a:r>
              <a:rPr lang="ko-KR" altLang="en-US" dirty="0" err="1" smtClean="0"/>
              <a:t>메소드</a:t>
            </a:r>
            <a:endParaRPr lang="en-US" altLang="ko-KR" dirty="0" smtClean="0"/>
          </a:p>
          <a:p>
            <a:pPr defTabSz="180000"/>
            <a:endParaRPr lang="en-US" altLang="ko-KR" dirty="0" smtClean="0"/>
          </a:p>
          <a:p>
            <a:pPr defTabSz="180000"/>
            <a:r>
              <a:rPr lang="en-US" altLang="ko-KR" dirty="0" smtClean="0"/>
              <a:t>	public void start() { ... } 	//	 </a:t>
            </a:r>
            <a:r>
              <a:rPr lang="ko-KR" altLang="en-US" dirty="0" smtClean="0"/>
              <a:t>애플릿을 포함하는 웹 페이지를 방문할 때마다 호출되는 </a:t>
            </a:r>
            <a:r>
              <a:rPr lang="ko-KR" altLang="en-US" dirty="0" err="1" smtClean="0"/>
              <a:t>메소드</a:t>
            </a:r>
            <a:endParaRPr lang="en-US" altLang="ko-KR" dirty="0" smtClean="0"/>
          </a:p>
          <a:p>
            <a:pPr defTabSz="180000"/>
            <a:endParaRPr lang="en-US" altLang="ko-KR" dirty="0" smtClean="0"/>
          </a:p>
          <a:p>
            <a:pPr defTabSz="180000"/>
            <a:r>
              <a:rPr lang="en-US" altLang="ko-KR" dirty="0" smtClean="0"/>
              <a:t>	public void stop() { ... }	// </a:t>
            </a:r>
            <a:r>
              <a:rPr lang="ko-KR" altLang="en-US" dirty="0" smtClean="0"/>
              <a:t>애플릿을 포함하는 웹 페이지가 비활성화될 때 호출되는 </a:t>
            </a:r>
            <a:r>
              <a:rPr lang="ko-KR" altLang="en-US" dirty="0" err="1" smtClean="0"/>
              <a:t>메소드</a:t>
            </a:r>
            <a:endParaRPr lang="en-US" altLang="ko-KR" dirty="0" smtClean="0"/>
          </a:p>
          <a:p>
            <a:pPr defTabSz="180000"/>
            <a:endParaRPr lang="en-US" altLang="ko-KR" dirty="0" smtClean="0"/>
          </a:p>
          <a:p>
            <a:pPr defTabSz="180000"/>
            <a:r>
              <a:rPr lang="en-US" altLang="ko-KR" dirty="0" smtClean="0"/>
              <a:t>	public void destroy() { ... }	// </a:t>
            </a:r>
            <a:r>
              <a:rPr lang="ko-KR" altLang="en-US" dirty="0" err="1" smtClean="0"/>
              <a:t>웹브라우저가</a:t>
            </a:r>
            <a:r>
              <a:rPr lang="ko-KR" altLang="en-US" dirty="0" smtClean="0"/>
              <a:t> 종료될 때 호출되는 </a:t>
            </a:r>
            <a:r>
              <a:rPr lang="ko-KR" altLang="en-US" dirty="0" err="1" smtClean="0"/>
              <a:t>메소드</a:t>
            </a:r>
            <a:endParaRPr lang="en-US" altLang="ko-KR" dirty="0" smtClean="0"/>
          </a:p>
          <a:p>
            <a:pPr defTabSz="180000"/>
            <a:endParaRPr lang="en-US" altLang="ko-KR" dirty="0" smtClean="0"/>
          </a:p>
          <a:p>
            <a:pPr defTabSz="180000"/>
            <a:r>
              <a:rPr lang="en-US" altLang="ko-KR" dirty="0" smtClean="0"/>
              <a:t>	public void paint(Graphics g) { ... }	// </a:t>
            </a:r>
            <a:r>
              <a:rPr lang="ko-KR" altLang="en-US" dirty="0" smtClean="0"/>
              <a:t>애플릿을 그리는 </a:t>
            </a:r>
            <a:r>
              <a:rPr lang="ko-KR" altLang="en-US" dirty="0" err="1" smtClean="0"/>
              <a:t>메소드</a:t>
            </a:r>
            <a:endParaRPr lang="en-US" altLang="ko-KR" dirty="0" smtClean="0"/>
          </a:p>
          <a:p>
            <a:pPr defTabSz="180000"/>
            <a:r>
              <a:rPr lang="en-US" altLang="ko-KR" dirty="0" smtClean="0"/>
              <a:t>}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애플릿의 생명 주기</a:t>
            </a:r>
            <a:endParaRPr lang="ko-KR" altLang="en-US"/>
          </a:p>
        </p:txBody>
      </p:sp>
      <p:sp>
        <p:nvSpPr>
          <p:cNvPr id="4" name="모서리가 둥근 직사각형 3"/>
          <p:cNvSpPr/>
          <p:nvPr/>
        </p:nvSpPr>
        <p:spPr>
          <a:xfrm>
            <a:off x="1357290" y="3429000"/>
            <a:ext cx="1000132" cy="4286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ko-KR" altLang="en-US" sz="1400" dirty="0" smtClean="0"/>
              <a:t>애플릿</a:t>
            </a:r>
            <a:endParaRPr lang="en-US" altLang="ko-KR" sz="1400" dirty="0" smtClean="0"/>
          </a:p>
          <a:p>
            <a:pPr algn="ctr"/>
            <a:r>
              <a:rPr lang="ko-KR" altLang="en-US" sz="1400" dirty="0" err="1" smtClean="0"/>
              <a:t>생성자</a:t>
            </a:r>
            <a:r>
              <a:rPr lang="ko-KR" altLang="en-US" sz="1400" dirty="0" smtClean="0"/>
              <a:t> 호출</a:t>
            </a:r>
          </a:p>
        </p:txBody>
      </p:sp>
      <p:cxnSp>
        <p:nvCxnSpPr>
          <p:cNvPr id="5" name="직선 화살표 연결선 4"/>
          <p:cNvCxnSpPr>
            <a:stCxn id="8" idx="3"/>
            <a:endCxn id="9" idx="1"/>
          </p:cNvCxnSpPr>
          <p:nvPr/>
        </p:nvCxnSpPr>
        <p:spPr>
          <a:xfrm>
            <a:off x="3428992" y="3643314"/>
            <a:ext cx="357190" cy="1588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화살표 연결선 5"/>
          <p:cNvCxnSpPr>
            <a:stCxn id="4" idx="3"/>
            <a:endCxn id="8" idx="1"/>
          </p:cNvCxnSpPr>
          <p:nvPr/>
        </p:nvCxnSpPr>
        <p:spPr>
          <a:xfrm>
            <a:off x="2357422" y="3643314"/>
            <a:ext cx="357190" cy="1588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85984" y="2643182"/>
            <a:ext cx="15840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solidFill>
                  <a:schemeClr val="accent1">
                    <a:lumMod val="50000"/>
                  </a:schemeClr>
                </a:solidFill>
              </a:rPr>
              <a:t>JVM</a:t>
            </a:r>
            <a:r>
              <a:rPr lang="ko-KR" altLang="en-US" sz="1200" smtClean="0">
                <a:solidFill>
                  <a:schemeClr val="accent1">
                    <a:lumMod val="50000"/>
                  </a:schemeClr>
                </a:solidFill>
              </a:rPr>
              <a:t>에 의한 애플릿 클래스 로딩</a:t>
            </a:r>
            <a:endParaRPr lang="ko-KR" alt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2714612" y="3429000"/>
            <a:ext cx="714380" cy="4286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ko-KR" sz="1400" dirty="0" err="1" smtClean="0"/>
              <a:t>init</a:t>
            </a:r>
            <a:r>
              <a:rPr lang="en-US" altLang="ko-KR" sz="1400" dirty="0" smtClean="0"/>
              <a:t>() </a:t>
            </a:r>
            <a:endParaRPr lang="ko-KR" altLang="en-US" sz="1400" dirty="0" smtClean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3786182" y="3429000"/>
            <a:ext cx="714380" cy="4286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ko-KR" sz="1400" smtClean="0"/>
              <a:t>start() </a:t>
            </a:r>
            <a:endParaRPr lang="ko-KR" altLang="en-US" sz="1400" dirty="0" smtClean="0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5357818" y="4071942"/>
            <a:ext cx="714380" cy="4286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ko-KR" sz="1400" smtClean="0"/>
              <a:t>paint() </a:t>
            </a:r>
            <a:endParaRPr lang="ko-KR" altLang="en-US" sz="1400" dirty="0" smtClean="0"/>
          </a:p>
        </p:txBody>
      </p:sp>
      <p:cxnSp>
        <p:nvCxnSpPr>
          <p:cNvPr id="16" name="직선 화살표 연결선 15"/>
          <p:cNvCxnSpPr>
            <a:stCxn id="9" idx="3"/>
            <a:endCxn id="15" idx="1"/>
          </p:cNvCxnSpPr>
          <p:nvPr/>
        </p:nvCxnSpPr>
        <p:spPr>
          <a:xfrm>
            <a:off x="4500562" y="3643314"/>
            <a:ext cx="857256" cy="642942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모서리가 둥근 직사각형 18"/>
          <p:cNvSpPr/>
          <p:nvPr/>
        </p:nvSpPr>
        <p:spPr>
          <a:xfrm>
            <a:off x="5786446" y="3429000"/>
            <a:ext cx="714380" cy="4286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ko-KR" sz="1400" smtClean="0"/>
              <a:t>stop() </a:t>
            </a:r>
            <a:endParaRPr lang="ko-KR" altLang="en-US" sz="1400" dirty="0" smtClean="0"/>
          </a:p>
        </p:txBody>
      </p:sp>
      <p:cxnSp>
        <p:nvCxnSpPr>
          <p:cNvPr id="20" name="직선 화살표 연결선 19"/>
          <p:cNvCxnSpPr>
            <a:stCxn id="9" idx="3"/>
            <a:endCxn id="19" idx="1"/>
          </p:cNvCxnSpPr>
          <p:nvPr/>
        </p:nvCxnSpPr>
        <p:spPr>
          <a:xfrm>
            <a:off x="4500562" y="3643314"/>
            <a:ext cx="1285884" cy="1588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모서리가 둥근 직사각형 22"/>
          <p:cNvSpPr/>
          <p:nvPr/>
        </p:nvSpPr>
        <p:spPr>
          <a:xfrm>
            <a:off x="6929454" y="3429000"/>
            <a:ext cx="857256" cy="4286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ko-KR" sz="1400" smtClean="0"/>
              <a:t>destroy() </a:t>
            </a:r>
            <a:endParaRPr lang="ko-KR" altLang="en-US" sz="1400" dirty="0" smtClean="0"/>
          </a:p>
        </p:txBody>
      </p:sp>
      <p:cxnSp>
        <p:nvCxnSpPr>
          <p:cNvPr id="24" name="직선 화살표 연결선 23"/>
          <p:cNvCxnSpPr>
            <a:stCxn id="19" idx="3"/>
            <a:endCxn id="23" idx="1"/>
          </p:cNvCxnSpPr>
          <p:nvPr/>
        </p:nvCxnSpPr>
        <p:spPr>
          <a:xfrm>
            <a:off x="6500826" y="3643314"/>
            <a:ext cx="428628" cy="1588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원호 30"/>
          <p:cNvSpPr/>
          <p:nvPr/>
        </p:nvSpPr>
        <p:spPr>
          <a:xfrm rot="16200000">
            <a:off x="4857752" y="2454270"/>
            <a:ext cx="571504" cy="2000264"/>
          </a:xfrm>
          <a:prstGeom prst="arc">
            <a:avLst>
              <a:gd name="adj1" fmla="val 16292971"/>
              <a:gd name="adj2" fmla="val 5293790"/>
            </a:avLst>
          </a:prstGeom>
          <a:ln w="28575">
            <a:solidFill>
              <a:schemeClr val="accent4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모서리가 둥근 직사각형 33"/>
          <p:cNvSpPr/>
          <p:nvPr/>
        </p:nvSpPr>
        <p:spPr>
          <a:xfrm>
            <a:off x="5214942" y="4857760"/>
            <a:ext cx="1000132" cy="4286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ko-KR" sz="1400" smtClean="0"/>
              <a:t>repaint() </a:t>
            </a:r>
            <a:endParaRPr lang="ko-KR" altLang="en-US" sz="1400" dirty="0" smtClean="0"/>
          </a:p>
        </p:txBody>
      </p:sp>
      <p:cxnSp>
        <p:nvCxnSpPr>
          <p:cNvPr id="36" name="직선 화살표 연결선 35"/>
          <p:cNvCxnSpPr>
            <a:stCxn id="34" idx="0"/>
            <a:endCxn id="15" idx="2"/>
          </p:cNvCxnSpPr>
          <p:nvPr/>
        </p:nvCxnSpPr>
        <p:spPr>
          <a:xfrm rot="5400000" flipH="1" flipV="1">
            <a:off x="5536413" y="4679165"/>
            <a:ext cx="357190" cy="1588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모서리가 둥근 직사각형 43"/>
          <p:cNvSpPr/>
          <p:nvPr/>
        </p:nvSpPr>
        <p:spPr>
          <a:xfrm>
            <a:off x="1357290" y="2571744"/>
            <a:ext cx="1000132" cy="4286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ko-KR" altLang="en-US" sz="1400" dirty="0" smtClean="0"/>
              <a:t>애플릿 </a:t>
            </a:r>
            <a:endParaRPr lang="en-US" altLang="ko-KR" sz="1400" dirty="0" smtClean="0"/>
          </a:p>
          <a:p>
            <a:pPr algn="ctr"/>
            <a:r>
              <a:rPr lang="ko-KR" altLang="en-US" sz="1400" dirty="0" smtClean="0"/>
              <a:t>클래스 로딩</a:t>
            </a:r>
            <a:endParaRPr lang="en-US" altLang="ko-KR" sz="1400" dirty="0" smtClean="0"/>
          </a:p>
        </p:txBody>
      </p:sp>
      <p:cxnSp>
        <p:nvCxnSpPr>
          <p:cNvPr id="45" name="직선 화살표 연결선 44"/>
          <p:cNvCxnSpPr>
            <a:stCxn id="44" idx="2"/>
            <a:endCxn id="4" idx="0"/>
          </p:cNvCxnSpPr>
          <p:nvPr/>
        </p:nvCxnSpPr>
        <p:spPr>
          <a:xfrm rot="5400000">
            <a:off x="1643042" y="3214686"/>
            <a:ext cx="428628" cy="1588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모서리가 둥근 직사각형 47"/>
          <p:cNvSpPr/>
          <p:nvPr/>
        </p:nvSpPr>
        <p:spPr>
          <a:xfrm>
            <a:off x="1357290" y="1785926"/>
            <a:ext cx="1000132" cy="4286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ko-KR" altLang="en-US" sz="1400" dirty="0" smtClean="0">
                <a:latin typeface="+mj-lt"/>
              </a:rPr>
              <a:t>웹 페이지 로딩</a:t>
            </a:r>
            <a:endParaRPr lang="en-US" altLang="ko-KR" sz="1400" dirty="0" smtClean="0">
              <a:latin typeface="+mj-lt"/>
            </a:endParaRPr>
          </a:p>
        </p:txBody>
      </p:sp>
      <p:cxnSp>
        <p:nvCxnSpPr>
          <p:cNvPr id="49" name="직선 화살표 연결선 48"/>
          <p:cNvCxnSpPr>
            <a:stCxn id="48" idx="2"/>
            <a:endCxn id="44" idx="0"/>
          </p:cNvCxnSpPr>
          <p:nvPr/>
        </p:nvCxnSpPr>
        <p:spPr>
          <a:xfrm rot="5400000">
            <a:off x="1678761" y="2393149"/>
            <a:ext cx="357190" cy="1588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357422" y="1857364"/>
            <a:ext cx="18662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>
                <a:solidFill>
                  <a:schemeClr val="accent1">
                    <a:lumMod val="50000"/>
                  </a:schemeClr>
                </a:solidFill>
              </a:rPr>
              <a:t>웹브라우저에</a:t>
            </a:r>
            <a:r>
              <a:rPr lang="ko-KR" altLang="en-US" sz="1200" dirty="0" smtClean="0">
                <a:solidFill>
                  <a:schemeClr val="accent1">
                    <a:lumMod val="50000"/>
                  </a:schemeClr>
                </a:solidFill>
              </a:rPr>
              <a:t> 의한 </a:t>
            </a:r>
            <a:r>
              <a:rPr lang="en-US" altLang="ko-KR" sz="1200" dirty="0" smtClean="0">
                <a:solidFill>
                  <a:schemeClr val="accent1">
                    <a:lumMod val="50000"/>
                  </a:schemeClr>
                </a:solidFill>
              </a:rPr>
              <a:t>HTML</a:t>
            </a:r>
            <a:r>
              <a:rPr lang="ko-KR" altLang="en-US" sz="1200" dirty="0" smtClean="0">
                <a:solidFill>
                  <a:schemeClr val="accent1">
                    <a:lumMod val="50000"/>
                  </a:schemeClr>
                </a:solidFill>
              </a:rPr>
              <a:t> 페이지 로딩</a:t>
            </a:r>
            <a:endParaRPr lang="ko-KR" alt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357290" y="3929066"/>
            <a:ext cx="957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>
                <a:solidFill>
                  <a:schemeClr val="accent1">
                    <a:lumMod val="50000"/>
                  </a:schemeClr>
                </a:solidFill>
              </a:rPr>
              <a:t>웹브라우저에 의한</a:t>
            </a:r>
            <a:endParaRPr lang="en-US" altLang="ko-KR" sz="120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ko-KR" altLang="en-US" sz="1200" smtClean="0">
                <a:solidFill>
                  <a:schemeClr val="accent1">
                    <a:lumMod val="50000"/>
                  </a:schemeClr>
                </a:solidFill>
              </a:rPr>
              <a:t>애플릿 객체 생성</a:t>
            </a:r>
            <a:endParaRPr lang="ko-KR" alt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643174" y="3929066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>
                <a:solidFill>
                  <a:schemeClr val="accent1">
                    <a:lumMod val="50000"/>
                  </a:schemeClr>
                </a:solidFill>
              </a:rPr>
              <a:t>웹브라우저에 의한</a:t>
            </a:r>
            <a:endParaRPr lang="en-US" altLang="ko-KR" sz="120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ko-KR" altLang="en-US" sz="1200" smtClean="0">
                <a:solidFill>
                  <a:schemeClr val="accent1">
                    <a:lumMod val="50000"/>
                  </a:schemeClr>
                </a:solidFill>
              </a:rPr>
              <a:t>애플릿 객체 초기화</a:t>
            </a:r>
            <a:endParaRPr lang="ko-KR" alt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714744" y="3929066"/>
            <a:ext cx="957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>
                <a:solidFill>
                  <a:schemeClr val="accent1">
                    <a:lumMod val="50000"/>
                  </a:schemeClr>
                </a:solidFill>
              </a:rPr>
              <a:t>웹브라우저에</a:t>
            </a:r>
            <a:r>
              <a:rPr lang="ko-KR" altLang="en-US" sz="1200" dirty="0" smtClean="0">
                <a:solidFill>
                  <a:schemeClr val="accent1">
                    <a:lumMod val="50000"/>
                  </a:schemeClr>
                </a:solidFill>
              </a:rPr>
              <a:t> 의한</a:t>
            </a:r>
            <a:endParaRPr lang="en-US" altLang="ko-KR" sz="1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ko-KR" altLang="en-US" sz="1200" dirty="0" smtClean="0">
                <a:solidFill>
                  <a:schemeClr val="accent1">
                    <a:lumMod val="50000"/>
                  </a:schemeClr>
                </a:solidFill>
              </a:rPr>
              <a:t>애플릿 시작</a:t>
            </a:r>
            <a:endParaRPr lang="ko-KR" alt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572000" y="3143248"/>
            <a:ext cx="1047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>
                <a:solidFill>
                  <a:schemeClr val="accent1">
                    <a:lumMod val="50000"/>
                  </a:schemeClr>
                </a:solidFill>
              </a:rPr>
              <a:t>웹 페이지로 되돌아옴</a:t>
            </a:r>
            <a:endParaRPr lang="ko-KR" alt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714876" y="3643314"/>
            <a:ext cx="1040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>
                <a:solidFill>
                  <a:schemeClr val="accent1">
                    <a:lumMod val="50000"/>
                  </a:schemeClr>
                </a:solidFill>
              </a:rPr>
              <a:t>다른 웹 페이지로 감</a:t>
            </a:r>
            <a:endParaRPr lang="ko-KR" alt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000760" y="4143380"/>
            <a:ext cx="7360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>
                <a:solidFill>
                  <a:schemeClr val="accent1">
                    <a:lumMod val="50000"/>
                  </a:schemeClr>
                </a:solidFill>
              </a:rPr>
              <a:t>애플릿 그리기</a:t>
            </a:r>
            <a:endParaRPr lang="ko-KR" alt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020272" y="3929066"/>
            <a:ext cx="957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solidFill>
                  <a:schemeClr val="accent1">
                    <a:lumMod val="50000"/>
                  </a:schemeClr>
                </a:solidFill>
              </a:rPr>
              <a:t>웹 브라우저 종료 시</a:t>
            </a:r>
            <a:endParaRPr lang="en-US" altLang="ko-KR" sz="1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ko-KR" altLang="en-US" sz="1200" dirty="0" smtClean="0">
                <a:solidFill>
                  <a:schemeClr val="accent1">
                    <a:lumMod val="50000"/>
                  </a:schemeClr>
                </a:solidFill>
              </a:rPr>
              <a:t>애플릿도 함께 종료</a:t>
            </a:r>
            <a:endParaRPr lang="ko-KR" alt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0" name="슬라이드 번호 개체 틀 2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JApplet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클래스로 스윙 애플릿 구현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571472" y="1357298"/>
            <a:ext cx="7000924" cy="50783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dirty="0" smtClean="0"/>
              <a:t>import </a:t>
            </a:r>
            <a:r>
              <a:rPr lang="en-US" altLang="ko-KR" dirty="0" err="1" smtClean="0"/>
              <a:t>javax.swing.JApplet</a:t>
            </a:r>
            <a:r>
              <a:rPr lang="en-US" altLang="ko-KR" dirty="0" smtClean="0"/>
              <a:t>;</a:t>
            </a:r>
          </a:p>
          <a:p>
            <a:pPr defTabSz="180000"/>
            <a:r>
              <a:rPr lang="en-US" altLang="ko-KR" dirty="0" smtClean="0"/>
              <a:t>import java.awt.*;</a:t>
            </a:r>
          </a:p>
          <a:p>
            <a:pPr defTabSz="180000"/>
            <a:endParaRPr lang="en-US" altLang="ko-KR" dirty="0" smtClean="0"/>
          </a:p>
          <a:p>
            <a:pPr defTabSz="180000"/>
            <a:r>
              <a:rPr lang="en-US" altLang="ko-KR" b="1" dirty="0" smtClean="0"/>
              <a:t>public class </a:t>
            </a:r>
            <a:r>
              <a:rPr lang="en-US" altLang="ko-KR" b="1" dirty="0" err="1" smtClean="0"/>
              <a:t>MyJApplet</a:t>
            </a:r>
            <a:r>
              <a:rPr lang="en-US" altLang="ko-KR" b="1" dirty="0" smtClean="0"/>
              <a:t> extends </a:t>
            </a:r>
            <a:r>
              <a:rPr lang="en-US" altLang="ko-KR" b="1" dirty="0" err="1" smtClean="0"/>
              <a:t>JApplet</a:t>
            </a:r>
            <a:r>
              <a:rPr lang="en-US" altLang="ko-KR" b="1" dirty="0" smtClean="0"/>
              <a:t> </a:t>
            </a:r>
            <a:r>
              <a:rPr lang="en-US" altLang="ko-KR" dirty="0" smtClean="0"/>
              <a:t>{</a:t>
            </a:r>
          </a:p>
          <a:p>
            <a:pPr defTabSz="180000"/>
            <a:r>
              <a:rPr lang="en-US" altLang="ko-KR" dirty="0" smtClean="0"/>
              <a:t>	public </a:t>
            </a:r>
            <a:r>
              <a:rPr lang="en-US" altLang="ko-KR" dirty="0" err="1" smtClean="0"/>
              <a:t>MyJApplet</a:t>
            </a:r>
            <a:r>
              <a:rPr lang="en-US" altLang="ko-KR" dirty="0" smtClean="0"/>
              <a:t>() { ... } // </a:t>
            </a:r>
            <a:r>
              <a:rPr lang="ko-KR" altLang="en-US" dirty="0" err="1" smtClean="0"/>
              <a:t>생성자</a:t>
            </a:r>
            <a:endParaRPr lang="en-US" altLang="ko-KR" dirty="0" smtClean="0"/>
          </a:p>
          <a:p>
            <a:pPr defTabSz="180000"/>
            <a:endParaRPr lang="ko-KR" altLang="en-US" dirty="0" smtClean="0"/>
          </a:p>
          <a:p>
            <a:pPr defTabSz="180000"/>
            <a:r>
              <a:rPr lang="en-US" altLang="ko-KR" dirty="0" smtClean="0"/>
              <a:t>	public void init() { ... } // </a:t>
            </a:r>
            <a:r>
              <a:rPr lang="ko-KR" altLang="en-US" dirty="0" smtClean="0"/>
              <a:t>애플릿이 처음 </a:t>
            </a:r>
            <a:r>
              <a:rPr lang="ko-KR" altLang="en-US" dirty="0" err="1" smtClean="0"/>
              <a:t>로드될</a:t>
            </a:r>
            <a:r>
              <a:rPr lang="ko-KR" altLang="en-US" dirty="0" smtClean="0"/>
              <a:t> 때 호출</a:t>
            </a:r>
          </a:p>
          <a:p>
            <a:pPr defTabSz="180000"/>
            <a:endParaRPr lang="en-US" altLang="ko-KR" dirty="0" smtClean="0"/>
          </a:p>
          <a:p>
            <a:pPr defTabSz="180000"/>
            <a:r>
              <a:rPr lang="en-US" altLang="ko-KR" dirty="0" smtClean="0"/>
              <a:t>	public void start() { ... } // </a:t>
            </a:r>
            <a:r>
              <a:rPr lang="ko-KR" altLang="en-US" dirty="0" smtClean="0"/>
              <a:t>애플릿을 포함하는 웹 페이지 방문 때마다 호출</a:t>
            </a:r>
          </a:p>
          <a:p>
            <a:pPr defTabSz="180000"/>
            <a:endParaRPr lang="en-US" altLang="ko-KR" dirty="0" smtClean="0"/>
          </a:p>
          <a:p>
            <a:pPr defTabSz="180000"/>
            <a:r>
              <a:rPr lang="en-US" altLang="ko-KR" dirty="0" smtClean="0"/>
              <a:t>	public void stop() { ... } // </a:t>
            </a:r>
            <a:r>
              <a:rPr lang="ko-KR" altLang="en-US" dirty="0" smtClean="0"/>
              <a:t>애플릿을 포함하는 웹 페이지가 비활성화될 때 호출</a:t>
            </a:r>
          </a:p>
          <a:p>
            <a:pPr defTabSz="180000"/>
            <a:endParaRPr lang="en-US" altLang="ko-KR" dirty="0" smtClean="0"/>
          </a:p>
          <a:p>
            <a:pPr defTabSz="180000"/>
            <a:r>
              <a:rPr lang="en-US" altLang="ko-KR" dirty="0" smtClean="0"/>
              <a:t>	public void destroy() { ... } // </a:t>
            </a:r>
            <a:r>
              <a:rPr lang="ko-KR" altLang="en-US" dirty="0" smtClean="0"/>
              <a:t>웹 브라우저가 종료될 때 호출</a:t>
            </a:r>
          </a:p>
          <a:p>
            <a:pPr defTabSz="180000"/>
            <a:endParaRPr lang="en-US" altLang="ko-KR" dirty="0" smtClean="0"/>
          </a:p>
          <a:p>
            <a:pPr defTabSz="180000"/>
            <a:r>
              <a:rPr lang="en-US" altLang="ko-KR" dirty="0" smtClean="0"/>
              <a:t>	</a:t>
            </a:r>
            <a:r>
              <a:rPr lang="en-US" altLang="ko-KR" b="1" dirty="0" smtClean="0"/>
              <a:t>// </a:t>
            </a:r>
            <a:r>
              <a:rPr lang="ko-KR" altLang="en-US" b="1" dirty="0" smtClean="0"/>
              <a:t>스윙 애플릿의 경우 </a:t>
            </a:r>
            <a:r>
              <a:rPr lang="en-US" altLang="ko-KR" b="1" dirty="0" err="1" smtClean="0"/>
              <a:t>JApplet</a:t>
            </a:r>
            <a:r>
              <a:rPr lang="ko-KR" altLang="en-US" b="1" dirty="0" smtClean="0"/>
              <a:t>의 컨텐트팬의 </a:t>
            </a:r>
            <a:r>
              <a:rPr lang="en-US" altLang="ko-KR" b="1" dirty="0" err="1" smtClean="0"/>
              <a:t>paintComponent</a:t>
            </a:r>
            <a:r>
              <a:rPr lang="en-US" altLang="ko-KR" b="1" dirty="0" smtClean="0"/>
              <a:t>()</a:t>
            </a:r>
            <a:r>
              <a:rPr lang="ko-KR" altLang="en-US" b="1" dirty="0" smtClean="0"/>
              <a:t>를 </a:t>
            </a:r>
            <a:r>
              <a:rPr lang="ko-KR" altLang="en-US" b="1" dirty="0" err="1" smtClean="0"/>
              <a:t>오버라이딩하여</a:t>
            </a:r>
            <a:endParaRPr lang="ko-KR" altLang="en-US" b="1" dirty="0" smtClean="0"/>
          </a:p>
          <a:p>
            <a:pPr defTabSz="180000"/>
            <a:r>
              <a:rPr lang="en-US" altLang="ko-KR" b="1" dirty="0" smtClean="0"/>
              <a:t>	// </a:t>
            </a:r>
            <a:r>
              <a:rPr lang="ko-KR" altLang="en-US" b="1" dirty="0" smtClean="0"/>
              <a:t>페인팅을 하는 것이 쉽다</a:t>
            </a:r>
            <a:r>
              <a:rPr lang="en-US" altLang="ko-KR" b="1" dirty="0" smtClean="0"/>
              <a:t>.</a:t>
            </a:r>
          </a:p>
          <a:p>
            <a:pPr defTabSz="180000"/>
            <a:r>
              <a:rPr lang="en-US" altLang="ko-KR" dirty="0" smtClean="0"/>
              <a:t>	</a:t>
            </a:r>
            <a:r>
              <a:rPr lang="en-US" altLang="ko-KR" strike="sngStrike" dirty="0" smtClean="0"/>
              <a:t>public void paint(Graphics g) { ... }</a:t>
            </a:r>
            <a:r>
              <a:rPr lang="en-US" altLang="ko-KR" dirty="0" smtClean="0"/>
              <a:t> // paint()</a:t>
            </a:r>
            <a:r>
              <a:rPr lang="ko-KR" altLang="en-US" dirty="0" smtClean="0"/>
              <a:t>는 오버라이딩하지 않는 것이 좋다</a:t>
            </a:r>
            <a:r>
              <a:rPr lang="en-US" altLang="ko-KR" dirty="0" smtClean="0"/>
              <a:t>.</a:t>
            </a:r>
          </a:p>
          <a:p>
            <a:pPr defTabSz="180000"/>
            <a:r>
              <a:rPr lang="en-US" altLang="ko-KR" dirty="0" smtClean="0"/>
              <a:t>}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HTML </a:t>
            </a:r>
            <a:r>
              <a:rPr lang="ko-KR" altLang="en-US" smtClean="0"/>
              <a:t>파일과 </a:t>
            </a:r>
            <a:r>
              <a:rPr lang="en-US" altLang="ko-KR" smtClean="0"/>
              <a:t>&lt;applet&gt; </a:t>
            </a:r>
            <a:r>
              <a:rPr lang="ko-KR" altLang="en-US" smtClean="0"/>
              <a:t>태그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000496" y="1428736"/>
            <a:ext cx="3886200" cy="4572000"/>
          </a:xfrm>
        </p:spPr>
        <p:txBody>
          <a:bodyPr>
            <a:normAutofit fontScale="77500" lnSpcReduction="20000"/>
          </a:bodyPr>
          <a:lstStyle/>
          <a:p>
            <a:r>
              <a:rPr lang="en-US" altLang="ko-KR" dirty="0" smtClean="0"/>
              <a:t>applet </a:t>
            </a:r>
            <a:r>
              <a:rPr lang="ko-KR" altLang="en-US" dirty="0" smtClean="0"/>
              <a:t>태그의 속성 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code</a:t>
            </a:r>
          </a:p>
          <a:p>
            <a:pPr lvl="2"/>
            <a:r>
              <a:rPr lang="ko-KR" altLang="en-US" dirty="0" smtClean="0"/>
              <a:t>애플릿 클래스 파일 이름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width, height</a:t>
            </a:r>
          </a:p>
          <a:p>
            <a:pPr lvl="2"/>
            <a:r>
              <a:rPr lang="ko-KR" altLang="en-US" dirty="0" smtClean="0"/>
              <a:t>애플릿이 실행될 윈도우의 폭과</a:t>
            </a:r>
            <a:r>
              <a:rPr lang="en-US" altLang="ko-KR" dirty="0" smtClean="0"/>
              <a:t> </a:t>
            </a:r>
            <a:r>
              <a:rPr lang="ko-KR" altLang="en-US" dirty="0" smtClean="0"/>
              <a:t>높이</a:t>
            </a:r>
            <a:r>
              <a:rPr lang="en-US" altLang="ko-KR" dirty="0" smtClean="0"/>
              <a:t>. </a:t>
            </a:r>
            <a:r>
              <a:rPr lang="ko-KR" altLang="en-US" dirty="0" smtClean="0"/>
              <a:t>픽셀 단위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codebase</a:t>
            </a:r>
          </a:p>
          <a:p>
            <a:pPr lvl="2"/>
            <a:r>
              <a:rPr lang="ko-KR" altLang="en-US" dirty="0" smtClean="0"/>
              <a:t>애플릿은 </a:t>
            </a:r>
            <a:r>
              <a:rPr lang="en-US" altLang="ko-KR" dirty="0" smtClean="0"/>
              <a:t>HTML </a:t>
            </a:r>
            <a:r>
              <a:rPr lang="ko-KR" altLang="en-US" dirty="0" smtClean="0"/>
              <a:t>파일과 같은 경로에 있지 않는 경우 클래스 파일의 </a:t>
            </a:r>
            <a:r>
              <a:rPr lang="ko-KR" altLang="en-US" dirty="0" err="1" smtClean="0"/>
              <a:t>디렉토리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애플릿이 </a:t>
            </a:r>
            <a:r>
              <a:rPr lang="en-US" altLang="ko-KR" dirty="0" smtClean="0"/>
              <a:t>HTML</a:t>
            </a:r>
            <a:r>
              <a:rPr lang="ko-KR" altLang="en-US" dirty="0" smtClean="0"/>
              <a:t>과 다른 서버에 있는 경우 애플릿의 </a:t>
            </a:r>
            <a:r>
              <a:rPr lang="en-US" altLang="ko-KR" dirty="0" smtClean="0"/>
              <a:t>URL</a:t>
            </a:r>
          </a:p>
          <a:p>
            <a:pPr lvl="1"/>
            <a:r>
              <a:rPr lang="en-US" altLang="ko-KR" dirty="0" smtClean="0"/>
              <a:t>alt</a:t>
            </a:r>
          </a:p>
          <a:p>
            <a:pPr lvl="2"/>
            <a:r>
              <a:rPr lang="en-US" altLang="ko-KR" dirty="0" smtClean="0"/>
              <a:t>code</a:t>
            </a:r>
            <a:r>
              <a:rPr lang="ko-KR" altLang="en-US" dirty="0" smtClean="0"/>
              <a:t>에 지정된 애플릿 클래스 파일을 로드하지 못한 경우 대신 출력된 문자열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기타 속성이 있음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68054" y="1500174"/>
            <a:ext cx="2703814" cy="16004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/>
              <a:t>&lt;applet</a:t>
            </a:r>
          </a:p>
          <a:p>
            <a:pPr defTabSz="180000"/>
            <a:r>
              <a:rPr lang="en-US" altLang="ko-KR" sz="1400" dirty="0" smtClean="0"/>
              <a:t>	code=</a:t>
            </a:r>
            <a:r>
              <a:rPr lang="ko-KR" altLang="en-US" sz="1400" dirty="0" smtClean="0"/>
              <a:t>애플릿클래스파일이름</a:t>
            </a:r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width=</a:t>
            </a:r>
            <a:r>
              <a:rPr lang="ko-KR" altLang="en-US" sz="1400" dirty="0" smtClean="0"/>
              <a:t>애플릿이 출력되는 윈도우의 폭</a:t>
            </a:r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height=</a:t>
            </a:r>
            <a:r>
              <a:rPr lang="ko-KR" altLang="en-US" sz="1400" dirty="0" smtClean="0"/>
              <a:t>애플릿이 출력되는 윈도우의 높이</a:t>
            </a:r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[codebase=</a:t>
            </a:r>
            <a:r>
              <a:rPr lang="ko-KR" altLang="en-US" sz="1400" dirty="0" smtClean="0"/>
              <a:t>애플릿의 </a:t>
            </a:r>
            <a:r>
              <a:rPr lang="en-US" altLang="ko-KR" sz="1400" dirty="0" smtClean="0"/>
              <a:t>URL]</a:t>
            </a:r>
          </a:p>
          <a:p>
            <a:pPr defTabSz="180000"/>
            <a:r>
              <a:rPr lang="en-US" altLang="ko-KR" sz="1400" dirty="0" smtClean="0"/>
              <a:t>	[alt = </a:t>
            </a:r>
            <a:r>
              <a:rPr lang="ko-KR" altLang="en-US" sz="1400" dirty="0" smtClean="0"/>
              <a:t>대체 문자열</a:t>
            </a:r>
            <a:r>
              <a:rPr lang="en-US" altLang="ko-KR" sz="1400" dirty="0" smtClean="0"/>
              <a:t>]&gt;</a:t>
            </a:r>
          </a:p>
          <a:p>
            <a:pPr defTabSz="180000"/>
            <a:r>
              <a:rPr lang="en-US" altLang="ko-KR" sz="1400" dirty="0" smtClean="0"/>
              <a:t>&lt;/applet&gt;</a:t>
            </a:r>
            <a:endParaRPr lang="ko-KR" alt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868054" y="3929066"/>
            <a:ext cx="2703814" cy="16004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&lt;applet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code=“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MyApplet.class</a:t>
            </a:r>
            <a:r>
              <a:rPr lang="en-US" altLang="ko-KR" sz="1400" dirty="0" smtClean="0">
                <a:solidFill>
                  <a:srgbClr val="FF0000"/>
                </a:solidFill>
              </a:rPr>
              <a:t>”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width=“300”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height=“300”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codebase="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appletclasses</a:t>
            </a:r>
            <a:r>
              <a:rPr lang="en-US" altLang="ko-KR" sz="1400" dirty="0" smtClean="0">
                <a:solidFill>
                  <a:srgbClr val="FF0000"/>
                </a:solidFill>
              </a:rPr>
              <a:t>/"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alt ="</a:t>
            </a:r>
            <a:r>
              <a:rPr lang="ko-KR" altLang="en-US" sz="1400" dirty="0" smtClean="0">
                <a:solidFill>
                  <a:srgbClr val="FF0000"/>
                </a:solidFill>
              </a:rPr>
              <a:t>애플릿을 로딩하지 </a:t>
            </a:r>
            <a:r>
              <a:rPr lang="ko-KR" altLang="en-US" sz="1400" smtClean="0">
                <a:solidFill>
                  <a:srgbClr val="FF0000"/>
                </a:solidFill>
              </a:rPr>
              <a:t>못하였습니다</a:t>
            </a:r>
            <a:r>
              <a:rPr lang="en-US" altLang="ko-KR" sz="1400" smtClean="0">
                <a:solidFill>
                  <a:srgbClr val="FF0000"/>
                </a:solidFill>
              </a:rPr>
              <a:t>"&gt;</a:t>
            </a:r>
            <a:endParaRPr lang="en-US" altLang="ko-KR" sz="1400" dirty="0" smtClean="0">
              <a:solidFill>
                <a:srgbClr val="FF0000"/>
              </a:solidFill>
            </a:endParaRP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&lt;/applet&gt;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가을">
  <a:themeElements>
    <a:clrScheme name="가을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가을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가을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solidFill>
          <a:schemeClr val="accent2">
            <a:lumMod val="40000"/>
            <a:lumOff val="60000"/>
          </a:schemeClr>
        </a:solidFill>
      </a:spPr>
      <a:bodyPr wrap="square" rtlCol="0" anchor="ctr">
        <a:spAutoFit/>
      </a:bodyPr>
      <a:lstStyle>
        <a:defPPr algn="ctr">
          <a:defRPr sz="1000" b="1" dirty="0" smtClean="0"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20056</TotalTime>
  <Words>1060</Words>
  <Application>Microsoft Office PowerPoint</Application>
  <PresentationFormat>화면 슬라이드 쇼(4:3)</PresentationFormat>
  <Paragraphs>525</Paragraphs>
  <Slides>23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24" baseType="lpstr">
      <vt:lpstr>가을</vt:lpstr>
      <vt:lpstr>제 15 장 애플릿, 멀티미디어</vt:lpstr>
      <vt:lpstr>자바 애플릿</vt:lpstr>
      <vt:lpstr>애플릿이 실행되는 과정</vt:lpstr>
      <vt:lpstr>웹 브라우저에 의한 애플릿의 실행 과정</vt:lpstr>
      <vt:lpstr>Applet 클래스와 JApplet 클래스</vt:lpstr>
      <vt:lpstr>Applet 클래스로 AWT 애플릿 구현</vt:lpstr>
      <vt:lpstr>애플릿의 생명 주기</vt:lpstr>
      <vt:lpstr>JApplet 클래스로 스윙 애플릿 구현</vt:lpstr>
      <vt:lpstr>HTML 파일과 &lt;applet&gt; 태그</vt:lpstr>
      <vt:lpstr>애플릿 만들기</vt:lpstr>
      <vt:lpstr>Applet로 만드는 애플릿</vt:lpstr>
      <vt:lpstr>애플릿 실행 - appletviewer를 이용한 테스트</vt:lpstr>
      <vt:lpstr>슬라이드 13</vt:lpstr>
      <vt:lpstr>웹 브라우저를 이용한 애플릿 실행</vt:lpstr>
      <vt:lpstr>스윙으로 만드는 애플릿</vt:lpstr>
      <vt:lpstr>애플릿에 파라미터 전달하기</vt:lpstr>
      <vt:lpstr>&lt;param&gt;태그로부터 애플릿에서 파라미터 받기</vt:lpstr>
      <vt:lpstr>&lt;param&gt;태그로부터  파라미터를 읽는 애플릿 예제</vt:lpstr>
      <vt:lpstr>애플릿의 보안에 따른 제약</vt:lpstr>
      <vt:lpstr>애플릿에서 오디오 다루기</vt:lpstr>
      <vt:lpstr>오디오 재생</vt:lpstr>
      <vt:lpstr>예제 15-1 : 애플릿에서  오디오 연주하기</vt:lpstr>
      <vt:lpstr>예제 15-2 : 오디오 재생/중지 가능한 데스크톱 응용프로그램 작성</vt:lpstr>
    </vt:vector>
  </TitlesOfParts>
  <Company>한성대학교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황기태</dc:creator>
  <cp:lastModifiedBy>Windows User</cp:lastModifiedBy>
  <cp:revision>497</cp:revision>
  <dcterms:created xsi:type="dcterms:W3CDTF">2009-09-01T01:24:33Z</dcterms:created>
  <dcterms:modified xsi:type="dcterms:W3CDTF">2011-07-31T20:18:52Z</dcterms:modified>
</cp:coreProperties>
</file>