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sldIdLst>
    <p:sldId id="256" r:id="rId2"/>
    <p:sldId id="258" r:id="rId3"/>
    <p:sldId id="259" r:id="rId4"/>
    <p:sldId id="322" r:id="rId5"/>
    <p:sldId id="262" r:id="rId6"/>
    <p:sldId id="289" r:id="rId7"/>
    <p:sldId id="324" r:id="rId8"/>
    <p:sldId id="288" r:id="rId9"/>
    <p:sldId id="290" r:id="rId10"/>
    <p:sldId id="330" r:id="rId11"/>
    <p:sldId id="291" r:id="rId12"/>
    <p:sldId id="295" r:id="rId13"/>
    <p:sldId id="323" r:id="rId14"/>
    <p:sldId id="306" r:id="rId15"/>
    <p:sldId id="294" r:id="rId16"/>
    <p:sldId id="325" r:id="rId17"/>
    <p:sldId id="298" r:id="rId18"/>
    <p:sldId id="326" r:id="rId19"/>
    <p:sldId id="299" r:id="rId20"/>
    <p:sldId id="303" r:id="rId21"/>
    <p:sldId id="304" r:id="rId22"/>
    <p:sldId id="300" r:id="rId23"/>
    <p:sldId id="301" r:id="rId24"/>
    <p:sldId id="327" r:id="rId25"/>
    <p:sldId id="302" r:id="rId26"/>
    <p:sldId id="328" r:id="rId27"/>
    <p:sldId id="329" r:id="rId28"/>
    <p:sldId id="331" r:id="rId29"/>
    <p:sldId id="305" r:id="rId30"/>
    <p:sldId id="308" r:id="rId31"/>
    <p:sldId id="307" r:id="rId32"/>
    <p:sldId id="309" r:id="rId33"/>
    <p:sldId id="312" r:id="rId34"/>
    <p:sldId id="311" r:id="rId35"/>
    <p:sldId id="313" r:id="rId36"/>
    <p:sldId id="310" r:id="rId37"/>
    <p:sldId id="314" r:id="rId38"/>
    <p:sldId id="316" r:id="rId39"/>
    <p:sldId id="318" r:id="rId40"/>
    <p:sldId id="319" r:id="rId41"/>
    <p:sldId id="320" r:id="rId42"/>
    <p:sldId id="321" r:id="rId4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00FF"/>
    <a:srgbClr val="DCE6F0"/>
    <a:srgbClr val="00518E"/>
    <a:srgbClr val="FDFDA9"/>
    <a:srgbClr val="ADA5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161" autoAdjust="0"/>
  </p:normalViewPr>
  <p:slideViewPr>
    <p:cSldViewPr>
      <p:cViewPr varScale="1">
        <p:scale>
          <a:sx n="106" d="100"/>
          <a:sy n="106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75246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97798EF-ED18-4199-8BB9-EF5F3C35816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11E9C95F-0BEE-4278-B897-F6EF3AEB8AB6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9A95CE69-903B-4324-8963-441E88151C35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59C3557F-A60B-44F9-A222-0844B453C18E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206AE3C8-101C-4E4D-BB34-165385167333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1BFA3D8D-BA32-4C12-BC04-11E857516EA6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48C2F9C0-F918-4A27-9BB4-407A6BCE636A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A0871EAC-84A6-42E9-B75C-AABC524494D2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FA5F7A5B-FC36-49DC-BE5F-1A1A77F04FD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33487DE6-6D10-46DD-B53F-782271409D2C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mtClean="0"/>
              <a:t>제 </a:t>
            </a:r>
            <a:r>
              <a:rPr lang="en-US" altLang="ko-KR" smtClean="0"/>
              <a:t>10 </a:t>
            </a:r>
            <a:r>
              <a:rPr lang="ko-KR" altLang="en-US" smtClean="0"/>
              <a:t>장 이벤트 처리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등록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등록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이벤트를 받아 처리하고자 하는 컴포넌트에 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등록</a:t>
            </a:r>
            <a:endParaRPr lang="en-US" altLang="ko-KR" dirty="0" smtClean="0"/>
          </a:p>
          <a:p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등록시</a:t>
            </a:r>
            <a:r>
              <a:rPr lang="ko-KR" altLang="en-US" dirty="0" smtClean="0"/>
              <a:t> 사용되는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Component.addXXXListener</a:t>
            </a:r>
            <a:r>
              <a:rPr lang="en-US" altLang="ko-KR" dirty="0" smtClean="0"/>
              <a:t>(listener)</a:t>
            </a:r>
          </a:p>
          <a:p>
            <a:pPr lvl="2"/>
            <a:r>
              <a:rPr lang="en-US" altLang="ko-KR" dirty="0" smtClean="0"/>
              <a:t>xxx : </a:t>
            </a:r>
            <a:r>
              <a:rPr lang="ko-KR" altLang="en-US" dirty="0" smtClean="0"/>
              <a:t>이벤트 명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listener : </a:t>
            </a:r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객체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en-US" altLang="ko-KR" dirty="0" err="1" smtClean="0"/>
              <a:t>addMouseListener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addActionListener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addFocusListener</a:t>
            </a:r>
            <a:r>
              <a:rPr lang="en-US" altLang="ko-KR" dirty="0" smtClean="0"/>
              <a:t>()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 </a:t>
            </a:r>
            <a:r>
              <a:rPr lang="ko-KR" altLang="en-US" dirty="0" err="1" smtClean="0"/>
              <a:t>리스너가</a:t>
            </a:r>
            <a:r>
              <a:rPr lang="ko-KR" altLang="en-US" dirty="0" smtClean="0"/>
              <a:t> 등록된 컴포넌트에만 이벤트 처리 가능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err="1" smtClean="0"/>
              <a:t>리스너</a:t>
            </a:r>
            <a:r>
              <a:rPr lang="ko-KR" altLang="en-US" dirty="0" smtClean="0"/>
              <a:t> 인터페이스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와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0818079"/>
              </p:ext>
            </p:extLst>
          </p:nvPr>
        </p:nvGraphicFramePr>
        <p:xfrm>
          <a:off x="3635896" y="188640"/>
          <a:ext cx="5328592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088232"/>
                <a:gridCol w="2016224"/>
              </a:tblGrid>
              <a:tr h="19231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 smtClean="0"/>
                        <a:t>리스너</a:t>
                      </a:r>
                      <a:r>
                        <a:rPr lang="ko-KR" altLang="en-US" sz="800" dirty="0" smtClean="0"/>
                        <a:t> 인터페이스</a:t>
                      </a:r>
                      <a:endParaRPr lang="ko-KR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리스너 메소드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메소드가 호출되는 경우</a:t>
                      </a:r>
                      <a:endParaRPr lang="ko-KR" altLang="en-US" sz="800"/>
                    </a:p>
                  </a:txBody>
                  <a:tcPr/>
                </a:tc>
              </a:tr>
              <a:tr h="19231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err="1" smtClean="0"/>
                        <a:t>ActionListener</a:t>
                      </a:r>
                      <a:endParaRPr lang="ko-KR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actionPerformed(ActionEvent)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ActionEvent</a:t>
                      </a:r>
                      <a:r>
                        <a:rPr lang="en-US" altLang="ko-KR" sz="800" baseline="0" smtClean="0"/>
                        <a:t> </a:t>
                      </a:r>
                      <a:r>
                        <a:rPr lang="ko-KR" altLang="en-US" sz="800" baseline="0" smtClean="0"/>
                        <a:t>가 발생하는 경우</a:t>
                      </a:r>
                      <a:endParaRPr lang="ko-KR" altLang="en-US" sz="800"/>
                    </a:p>
                  </a:txBody>
                  <a:tcPr/>
                </a:tc>
              </a:tr>
              <a:tr h="19231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err="1" smtClean="0"/>
                        <a:t>ItemListener</a:t>
                      </a:r>
                      <a:endParaRPr lang="ko-KR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itemStateChanged(ItemEvent)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ItemEvent </a:t>
                      </a:r>
                      <a:r>
                        <a:rPr lang="ko-KR" altLang="en-US" sz="800" smtClean="0"/>
                        <a:t>가 발생하는 경우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800" dirty="0" err="1" smtClean="0"/>
                        <a:t>KeyListener</a:t>
                      </a:r>
                      <a:endParaRPr lang="ko-KR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keyPressed(KeyEvent)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키가 눌러질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keyReleased(KeyEvent)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눌러진 키가 떼어질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keyTyped(KeyEvent)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키가 입력될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rowSpan="5">
                  <a:txBody>
                    <a:bodyPr/>
                    <a:lstStyle/>
                    <a:p>
                      <a:pPr latinLnBrk="1"/>
                      <a:r>
                        <a:rPr lang="en-US" altLang="ko-KR" sz="800" dirty="0" err="1" smtClean="0"/>
                        <a:t>MouseListener</a:t>
                      </a:r>
                      <a:endParaRPr lang="ko-KR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mousePressed(MouseEvent)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마우스</a:t>
                      </a:r>
                      <a:r>
                        <a:rPr lang="ko-KR" altLang="en-US" sz="800" baseline="0" smtClean="0"/>
                        <a:t> 버튼이 눌러질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mouseReleased(MouseEvent)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눌러진 마우스 버튼이 떼어질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mouseClicked(MouseEvent)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마우스 클릭될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mouseEntered(MouseEvent)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마우스가 임의의 컴포넌트 위에 올라올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mouseExited(MouseEvent)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컴포넌트에 올라온 마우스가 컴포넌트를 벗어날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rowSpan="2"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MouseMotionListener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mouseDragged(MouseEvent)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마우스를 임의의 컴포넌트 위에서 드래깅할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mouseMoved(MouseEvent)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마우스를 임의의 컴포넌트 위에서 움직일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rowSpan="2">
                  <a:txBody>
                    <a:bodyPr/>
                    <a:lstStyle/>
                    <a:p>
                      <a:pPr latinLnBrk="1"/>
                      <a:r>
                        <a:rPr lang="en-US" altLang="ko-KR" sz="800" dirty="0" err="1" smtClean="0"/>
                        <a:t>FocusListener</a:t>
                      </a:r>
                      <a:endParaRPr lang="ko-KR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focusGained(FocusEvent)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컴포넌트가 포커스를 받을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focusLost(FocusEvent</a:t>
                      </a:r>
                      <a:r>
                        <a:rPr lang="en-US" altLang="ko-KR" sz="800" baseline="0" smtClean="0"/>
                        <a:t>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컴포넌트가 포커스를 잃을 때</a:t>
                      </a:r>
                      <a:endParaRPr lang="ko-KR" altLang="en-US" sz="800"/>
                    </a:p>
                  </a:txBody>
                  <a:tcPr/>
                </a:tc>
              </a:tr>
              <a:tr h="19231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TextListener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textValueChanged(TextEvent)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텍스트가 변경될 떄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rowSpan="7">
                  <a:txBody>
                    <a:bodyPr/>
                    <a:lstStyle/>
                    <a:p>
                      <a:pPr latinLnBrk="1"/>
                      <a:r>
                        <a:rPr lang="en-US" altLang="ko-KR" sz="800" dirty="0" err="1" smtClean="0"/>
                        <a:t>WindowListener</a:t>
                      </a:r>
                      <a:endParaRPr lang="ko-KR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windowOpened(WindowEvent)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윈도우가 생성되어 처음으로 보이게 될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windowClosing(WindowEvent)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사용자가 윈도우의 시스템 메뉴에서 윈도우</a:t>
                      </a:r>
                      <a:r>
                        <a:rPr lang="ko-KR" altLang="en-US" sz="800" baseline="0" smtClean="0"/>
                        <a:t> 닫기를 시도할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windowIconfied(WindowEvent)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윈도우가 보통 크기에서 아이콘화될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windowDeiconfied(WindowEvent)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아이콘 상태의 윈도우가가 보통 상태로 복귀할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windowClosed(WindowEvent)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윈도우</a:t>
                      </a:r>
                      <a:r>
                        <a:rPr lang="ko-KR" altLang="en-US" sz="800" baseline="0" smtClean="0"/>
                        <a:t> 닫기 절차에 의해 윈도우가 닫혀졌을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windowActivated(WindowEvent)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윈도우가 활성화 윈도우로 설정되어 활성화될 때</a:t>
                      </a:r>
                      <a:endParaRPr lang="ko-KR" altLang="en-US" sz="800"/>
                    </a:p>
                  </a:txBody>
                  <a:tcPr/>
                </a:tc>
              </a:tr>
              <a:tr h="1789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windowDeactivated(WindowEvent)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활성화 상태의 윈도우가 비활성화될 때</a:t>
                      </a:r>
                      <a:endParaRPr lang="ko-KR" altLang="en-US" sz="800" dirty="0"/>
                    </a:p>
                  </a:txBody>
                  <a:tcPr/>
                </a:tc>
              </a:tr>
              <a:tr h="1923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smtClean="0"/>
                        <a:t>AdjustmentListener</a:t>
                      </a:r>
                      <a:endParaRPr lang="ko-KR" altLang="en-US" sz="8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adjustmentValueChanged(AdjustmentEvent)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스크롤바를 움직였을 때</a:t>
                      </a:r>
                      <a:endParaRPr lang="ko-KR" altLang="en-US" sz="800"/>
                    </a:p>
                  </a:txBody>
                  <a:tcPr/>
                </a:tc>
              </a:tr>
              <a:tr h="0">
                <a:tc rowSpan="4">
                  <a:txBody>
                    <a:bodyPr/>
                    <a:lstStyle/>
                    <a:p>
                      <a:pPr latinLnBrk="1"/>
                      <a:r>
                        <a:rPr lang="en-US" altLang="ko-KR" sz="800" dirty="0" err="1" smtClean="0"/>
                        <a:t>ComponentListener</a:t>
                      </a:r>
                      <a:endParaRPr lang="ko-KR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componentHidden(ComponentEvent)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컴포넌트가 보이지 않는 상태로 될 때 </a:t>
                      </a:r>
                      <a:endParaRPr lang="ko-KR" altLang="en-US" sz="800"/>
                    </a:p>
                  </a:txBody>
                  <a:tcPr/>
                </a:tc>
              </a:tr>
              <a:tr h="1600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componentShown(ComponentEvent)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컴포넌트가 보이는 상태로 될 때</a:t>
                      </a:r>
                      <a:endParaRPr lang="ko-KR" altLang="en-US" sz="80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componentResized(ComponentEvent)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컴포넌트의 크기가 변경될 때</a:t>
                      </a:r>
                      <a:endParaRPr lang="ko-KR" altLang="en-US" sz="80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compnentMoved(ComponentEvent)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컴포넌트의 위치가 변경될 때</a:t>
                      </a:r>
                      <a:endParaRPr lang="ko-KR" altLang="en-US" sz="800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err="1" smtClean="0"/>
                        <a:t>ContainerListener</a:t>
                      </a:r>
                      <a:endParaRPr lang="ko-KR" altLang="en-US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componentAdded(ContainerEvent)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smtClean="0"/>
                        <a:t>컴포넌트가 컨테이너에 추가될 때</a:t>
                      </a:r>
                      <a:endParaRPr lang="ko-KR" altLang="en-US" sz="80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smtClean="0"/>
                        <a:t>componentRemoved(ContainerEvent)</a:t>
                      </a:r>
                      <a:endParaRPr lang="ko-KR" alt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컴포넌트가 컨테이너에서 삭제될 때</a:t>
                      </a:r>
                      <a:endParaRPr lang="ko-KR" altLang="en-US" sz="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684" y="4952029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작성 예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43306" y="142852"/>
            <a:ext cx="4429156" cy="65556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08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pPr defTabSz="108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java.awt.event</a:t>
            </a:r>
            <a:r>
              <a:rPr lang="en-US" altLang="ko-KR" sz="1400" dirty="0" smtClean="0"/>
              <a:t>.*;</a:t>
            </a:r>
          </a:p>
          <a:p>
            <a:pPr defTabSz="108000"/>
            <a:r>
              <a:rPr lang="en-US" altLang="ko-KR" sz="1400" dirty="0" smtClean="0"/>
              <a:t>import java.awt.*;</a:t>
            </a:r>
          </a:p>
          <a:p>
            <a:pPr defTabSz="108000"/>
            <a:endParaRPr lang="en-US" altLang="ko-KR" sz="1400" dirty="0" smtClean="0"/>
          </a:p>
          <a:p>
            <a:pPr defTabSz="108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ListenerSample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{</a:t>
            </a:r>
          </a:p>
          <a:p>
            <a:pPr defTabSz="108000"/>
            <a:r>
              <a:rPr lang="en-US" altLang="ko-KR" sz="1400" dirty="0" smtClean="0"/>
              <a:t>	 </a:t>
            </a:r>
            <a:r>
              <a:rPr lang="en-US" altLang="ko-KR" sz="1400" dirty="0" err="1" smtClean="0"/>
              <a:t>ListenerSample</a:t>
            </a:r>
            <a:r>
              <a:rPr lang="en-US" altLang="ko-KR" sz="1400" dirty="0" smtClean="0"/>
              <a:t> () {</a:t>
            </a:r>
          </a:p>
          <a:p>
            <a:pPr defTabSz="108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(“Action </a:t>
            </a:r>
            <a:r>
              <a:rPr lang="ko-KR" altLang="en-US" sz="1400" dirty="0" smtClean="0"/>
              <a:t>이벤트 </a:t>
            </a:r>
            <a:r>
              <a:rPr lang="ko-KR" altLang="en-US" sz="1400" dirty="0" err="1" smtClean="0"/>
              <a:t>리스너</a:t>
            </a:r>
            <a:r>
              <a:rPr lang="ko-KR" altLang="en-US" sz="1400" dirty="0" smtClean="0"/>
              <a:t> 작성</a:t>
            </a:r>
            <a:r>
              <a:rPr lang="en-US" altLang="ko-KR" sz="1400" dirty="0" smtClean="0"/>
              <a:t>");</a:t>
            </a:r>
          </a:p>
          <a:p>
            <a:pPr defTabSz="108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setLayout</a:t>
            </a:r>
            <a:r>
              <a:rPr lang="en-US" altLang="ko-KR" sz="1400" dirty="0" smtClean="0"/>
              <a:t>(new </a:t>
            </a:r>
            <a:r>
              <a:rPr lang="en-US" altLang="ko-KR" sz="1400" dirty="0" err="1" smtClean="0"/>
              <a:t>FlowLayout</a:t>
            </a:r>
            <a:r>
              <a:rPr lang="en-US" altLang="ko-KR" sz="1400" dirty="0" smtClean="0"/>
              <a:t>());</a:t>
            </a:r>
          </a:p>
          <a:p>
            <a:pPr defTabSz="108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setDefaultCloseOperation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JFrame.</a:t>
            </a:r>
            <a:r>
              <a:rPr lang="en-US" altLang="ko-KR" sz="1400" i="1" dirty="0" err="1" smtClean="0"/>
              <a:t>EXIT_ON_CLOSE</a:t>
            </a:r>
            <a:r>
              <a:rPr lang="en-US" altLang="ko-KR" sz="1400" i="1" dirty="0" smtClean="0"/>
              <a:t>);</a:t>
            </a:r>
            <a:endParaRPr lang="en-US" altLang="ko-KR" sz="1400" dirty="0" smtClean="0"/>
          </a:p>
          <a:p>
            <a:pPr defTabSz="108000"/>
            <a:endParaRPr lang="en-US" altLang="ko-KR" sz="1400" dirty="0" smtClean="0"/>
          </a:p>
          <a:p>
            <a:pPr defTabSz="108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btn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(“Action"); </a:t>
            </a:r>
          </a:p>
          <a:p>
            <a:pPr defTabSz="108000"/>
            <a:r>
              <a:rPr lang="en-US" altLang="ko-KR" sz="1400" b="1" dirty="0" smtClean="0"/>
              <a:t>		</a:t>
            </a:r>
            <a:r>
              <a:rPr lang="en-US" altLang="ko-KR" sz="1400" b="1" dirty="0" err="1" smtClean="0"/>
              <a:t>MyActionListener</a:t>
            </a:r>
            <a:r>
              <a:rPr lang="en-US" altLang="ko-KR" sz="1400" b="1" dirty="0" smtClean="0"/>
              <a:t> listener = new </a:t>
            </a:r>
            <a:r>
              <a:rPr lang="en-US" altLang="ko-KR" sz="1400" b="1" dirty="0" err="1" smtClean="0"/>
              <a:t>MyActionListener</a:t>
            </a:r>
            <a:r>
              <a:rPr lang="en-US" altLang="ko-KR" sz="1400" b="1" dirty="0" smtClean="0"/>
              <a:t> ();</a:t>
            </a:r>
            <a:endParaRPr lang="en-US" altLang="ko-KR" sz="1400" dirty="0" smtClean="0"/>
          </a:p>
          <a:p>
            <a:pPr defTabSz="108000"/>
            <a:r>
              <a:rPr lang="en-US" altLang="ko-KR" sz="1400" dirty="0" smtClean="0"/>
              <a:t>		</a:t>
            </a:r>
            <a:r>
              <a:rPr lang="en-US" altLang="ko-KR" sz="1400" b="1" dirty="0" err="1" smtClean="0"/>
              <a:t>btn.addActionListener</a:t>
            </a:r>
            <a:r>
              <a:rPr lang="en-US" altLang="ko-KR" sz="1400" b="1" dirty="0" smtClean="0"/>
              <a:t>(listener ); </a:t>
            </a:r>
          </a:p>
          <a:p>
            <a:pPr defTabSz="108000"/>
            <a:r>
              <a:rPr lang="en-US" altLang="ko-KR" sz="1400" dirty="0" smtClean="0"/>
              <a:t>		add(</a:t>
            </a:r>
            <a:r>
              <a:rPr lang="en-US" altLang="ko-KR" sz="1400" dirty="0" err="1" smtClean="0"/>
              <a:t>btn</a:t>
            </a:r>
            <a:r>
              <a:rPr lang="en-US" altLang="ko-KR" sz="1400" dirty="0" smtClean="0"/>
              <a:t>);</a:t>
            </a:r>
          </a:p>
          <a:p>
            <a:pPr defTabSz="108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(300,150);</a:t>
            </a:r>
          </a:p>
          <a:p>
            <a:pPr defTabSz="108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defTabSz="108000"/>
            <a:r>
              <a:rPr lang="en-US" altLang="ko-KR" sz="1400" dirty="0" smtClean="0"/>
              <a:t>	}</a:t>
            </a:r>
          </a:p>
          <a:p>
            <a:pPr defTabSz="108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08000"/>
            <a:r>
              <a:rPr lang="en-US" altLang="ko-KR" sz="1400" dirty="0" smtClean="0"/>
              <a:t>		new </a:t>
            </a:r>
            <a:r>
              <a:rPr lang="en-US" altLang="ko-KR" sz="1400" dirty="0" err="1" smtClean="0"/>
              <a:t>ListenerSample</a:t>
            </a:r>
            <a:r>
              <a:rPr lang="en-US" altLang="ko-KR" sz="1400" dirty="0" smtClean="0"/>
              <a:t> ();</a:t>
            </a:r>
          </a:p>
          <a:p>
            <a:pPr defTabSz="108000"/>
            <a:r>
              <a:rPr lang="en-US" altLang="ko-KR" sz="1400" dirty="0" smtClean="0"/>
              <a:t>	}</a:t>
            </a:r>
          </a:p>
          <a:p>
            <a:pPr defTabSz="108000"/>
            <a:r>
              <a:rPr lang="en-US" altLang="ko-KR" sz="1400" dirty="0" smtClean="0"/>
              <a:t>} </a:t>
            </a:r>
          </a:p>
          <a:p>
            <a:pPr defTabSz="108000"/>
            <a:r>
              <a:rPr lang="en-US" altLang="ko-KR" sz="1400" b="1" dirty="0" smtClean="0"/>
              <a:t>class </a:t>
            </a:r>
            <a:r>
              <a:rPr lang="en-US" altLang="ko-KR" sz="1400" b="1" dirty="0" err="1" smtClean="0"/>
              <a:t>MyActionListener</a:t>
            </a:r>
            <a:r>
              <a:rPr lang="en-US" altLang="ko-KR" sz="1400" b="1" dirty="0" smtClean="0"/>
              <a:t> implements </a:t>
            </a:r>
            <a:r>
              <a:rPr lang="en-US" altLang="ko-KR" sz="1400" b="1" dirty="0" err="1" smtClean="0"/>
              <a:t>ActionListener</a:t>
            </a:r>
            <a:r>
              <a:rPr lang="en-US" altLang="ko-KR" sz="1400" b="1" dirty="0" smtClean="0"/>
              <a:t> { </a:t>
            </a:r>
          </a:p>
          <a:p>
            <a:pPr defTabSz="108000"/>
            <a:r>
              <a:rPr lang="en-US" altLang="ko-KR" sz="1400" b="1" dirty="0" smtClean="0"/>
              <a:t>	public void </a:t>
            </a:r>
            <a:r>
              <a:rPr lang="en-US" altLang="ko-KR" sz="1400" b="1" dirty="0" err="1" smtClean="0"/>
              <a:t>actionPerformed</a:t>
            </a:r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ActionEvent</a:t>
            </a:r>
            <a:r>
              <a:rPr lang="en-US" altLang="ko-KR" sz="1400" b="1" dirty="0" smtClean="0"/>
              <a:t> e) { </a:t>
            </a:r>
          </a:p>
          <a:p>
            <a:pPr defTabSz="108000"/>
            <a:r>
              <a:rPr lang="en-US" altLang="ko-KR" sz="1400" dirty="0" smtClean="0"/>
              <a:t>		</a:t>
            </a:r>
            <a:r>
              <a:rPr lang="en-US" altLang="ko-KR" sz="1400" b="1" dirty="0" err="1" smtClean="0"/>
              <a:t>JButton</a:t>
            </a:r>
            <a:r>
              <a:rPr lang="en-US" altLang="ko-KR" sz="1400" b="1" dirty="0" smtClean="0"/>
              <a:t> b = (</a:t>
            </a:r>
            <a:r>
              <a:rPr lang="en-US" altLang="ko-KR" sz="1400" b="1" dirty="0" err="1" smtClean="0"/>
              <a:t>JButton</a:t>
            </a:r>
            <a:r>
              <a:rPr lang="en-US" altLang="ko-KR" sz="1400" b="1" dirty="0" smtClean="0"/>
              <a:t>)</a:t>
            </a:r>
            <a:r>
              <a:rPr lang="en-US" altLang="ko-KR" sz="1400" b="1" dirty="0" err="1" smtClean="0"/>
              <a:t>e.getSource</a:t>
            </a:r>
            <a:r>
              <a:rPr lang="en-US" altLang="ko-KR" sz="1400" b="1" dirty="0" smtClean="0"/>
              <a:t>();</a:t>
            </a:r>
          </a:p>
          <a:p>
            <a:pPr defTabSz="108000"/>
            <a:r>
              <a:rPr lang="en-US" altLang="ko-KR" sz="1400" dirty="0" smtClean="0"/>
              <a:t>		if(</a:t>
            </a:r>
            <a:r>
              <a:rPr lang="en-US" altLang="ko-KR" sz="1400" dirty="0" err="1" smtClean="0"/>
              <a:t>b.getText</a:t>
            </a:r>
            <a:r>
              <a:rPr lang="en-US" altLang="ko-KR" sz="1400" dirty="0" smtClean="0"/>
              <a:t>().equals(“Action"))</a:t>
            </a:r>
          </a:p>
          <a:p>
            <a:pPr defTabSz="108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b.setText</a:t>
            </a:r>
            <a:r>
              <a:rPr lang="en-US" altLang="ko-KR" sz="1400" dirty="0" smtClean="0"/>
              <a:t>(“</a:t>
            </a:r>
            <a:r>
              <a:rPr lang="ko-KR" altLang="en-US" sz="1400" dirty="0" smtClean="0"/>
              <a:t>액션</a:t>
            </a:r>
            <a:r>
              <a:rPr lang="en-US" altLang="ko-KR" sz="1400" dirty="0" smtClean="0"/>
              <a:t>");</a:t>
            </a:r>
          </a:p>
          <a:p>
            <a:pPr defTabSz="108000"/>
            <a:r>
              <a:rPr lang="en-US" altLang="ko-KR" sz="1400" dirty="0" smtClean="0"/>
              <a:t>		else</a:t>
            </a:r>
          </a:p>
          <a:p>
            <a:pPr defTabSz="108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b.setText</a:t>
            </a:r>
            <a:r>
              <a:rPr lang="en-US" altLang="ko-KR" sz="1400" dirty="0" smtClean="0"/>
              <a:t>(“Action);			</a:t>
            </a:r>
          </a:p>
          <a:p>
            <a:pPr defTabSz="108000"/>
            <a:r>
              <a:rPr lang="en-US" altLang="ko-KR" sz="1400" dirty="0" smtClean="0"/>
              <a:t>	}</a:t>
            </a:r>
          </a:p>
          <a:p>
            <a:pPr defTabSz="108000"/>
            <a:r>
              <a:rPr lang="en-US" altLang="ko-KR" sz="1400" dirty="0" smtClean="0"/>
              <a:t>}</a:t>
            </a:r>
          </a:p>
        </p:txBody>
      </p:sp>
      <p:sp>
        <p:nvSpPr>
          <p:cNvPr id="8" name="왼쪽 중괄호 7"/>
          <p:cNvSpPr/>
          <p:nvPr/>
        </p:nvSpPr>
        <p:spPr>
          <a:xfrm rot="10800000">
            <a:off x="7858148" y="4786321"/>
            <a:ext cx="357190" cy="1643074"/>
          </a:xfrm>
          <a:prstGeom prst="leftBrace">
            <a:avLst>
              <a:gd name="adj1" fmla="val 7621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자유형 9"/>
          <p:cNvSpPr/>
          <p:nvPr/>
        </p:nvSpPr>
        <p:spPr>
          <a:xfrm>
            <a:off x="1714480" y="5572140"/>
            <a:ext cx="2214578" cy="277378"/>
          </a:xfrm>
          <a:custGeom>
            <a:avLst/>
            <a:gdLst>
              <a:gd name="connsiteX0" fmla="*/ 3343564 w 3343564"/>
              <a:gd name="connsiteY0" fmla="*/ 36945 h 420254"/>
              <a:gd name="connsiteX1" fmla="*/ 3029528 w 3343564"/>
              <a:gd name="connsiteY1" fmla="*/ 73891 h 420254"/>
              <a:gd name="connsiteX2" fmla="*/ 2604655 w 3343564"/>
              <a:gd name="connsiteY2" fmla="*/ 249382 h 420254"/>
              <a:gd name="connsiteX3" fmla="*/ 2041237 w 3343564"/>
              <a:gd name="connsiteY3" fmla="*/ 360218 h 420254"/>
              <a:gd name="connsiteX4" fmla="*/ 1025237 w 3343564"/>
              <a:gd name="connsiteY4" fmla="*/ 360218 h 420254"/>
              <a:gd name="connsiteX5" fmla="*/ 0 w 3343564"/>
              <a:gd name="connsiteY5" fmla="*/ 0 h 420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3564" h="420254">
                <a:moveTo>
                  <a:pt x="3343564" y="36945"/>
                </a:moveTo>
                <a:cubicBezTo>
                  <a:pt x="3248122" y="37715"/>
                  <a:pt x="3152680" y="38485"/>
                  <a:pt x="3029528" y="73891"/>
                </a:cubicBezTo>
                <a:cubicBezTo>
                  <a:pt x="2906377" y="109297"/>
                  <a:pt x="2769370" y="201661"/>
                  <a:pt x="2604655" y="249382"/>
                </a:cubicBezTo>
                <a:cubicBezTo>
                  <a:pt x="2439940" y="297103"/>
                  <a:pt x="2304473" y="341745"/>
                  <a:pt x="2041237" y="360218"/>
                </a:cubicBezTo>
                <a:cubicBezTo>
                  <a:pt x="1778001" y="378691"/>
                  <a:pt x="1365443" y="420254"/>
                  <a:pt x="1025237" y="360218"/>
                </a:cubicBezTo>
                <a:cubicBezTo>
                  <a:pt x="685031" y="300182"/>
                  <a:pt x="342515" y="150091"/>
                  <a:pt x="0" y="0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000364" y="5786454"/>
            <a:ext cx="571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버튼의 </a:t>
            </a:r>
            <a:endParaRPr lang="en-US" altLang="ko-KR" sz="1400" dirty="0" smtClean="0"/>
          </a:p>
          <a:p>
            <a:r>
              <a:rPr lang="ko-KR" altLang="en-US" sz="1400" dirty="0" smtClean="0"/>
              <a:t>문자열</a:t>
            </a:r>
            <a:endParaRPr lang="en-US" altLang="ko-KR" sz="1400" dirty="0" smtClean="0"/>
          </a:p>
          <a:p>
            <a:r>
              <a:rPr lang="ko-KR" altLang="en-US" sz="1400" dirty="0" smtClean="0"/>
              <a:t>변경</a:t>
            </a:r>
            <a:endParaRPr lang="ko-KR" altLang="en-US" sz="1400" dirty="0"/>
          </a:p>
        </p:txBody>
      </p:sp>
      <p:sp>
        <p:nvSpPr>
          <p:cNvPr id="19" name="왼쪽 중괄호 18"/>
          <p:cNvSpPr/>
          <p:nvPr/>
        </p:nvSpPr>
        <p:spPr>
          <a:xfrm rot="10800000">
            <a:off x="7929586" y="2629911"/>
            <a:ext cx="285752" cy="285752"/>
          </a:xfrm>
          <a:prstGeom prst="leftBrace">
            <a:avLst>
              <a:gd name="adj1" fmla="val 7621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8215306" y="5429263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이벤트 </a:t>
            </a:r>
            <a:r>
              <a:rPr lang="ko-KR" altLang="en-US" sz="1600" dirty="0" err="1" smtClean="0"/>
              <a:t>리스너</a:t>
            </a:r>
            <a:endParaRPr lang="en-US" altLang="ko-KR" sz="1600" dirty="0" smtClean="0"/>
          </a:p>
          <a:p>
            <a:r>
              <a:rPr lang="ko-KR" altLang="en-US" sz="1600" dirty="0" smtClean="0"/>
              <a:t>구현</a:t>
            </a:r>
            <a:endParaRPr lang="ko-KR" alt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8072462" y="2558473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이벤트 </a:t>
            </a:r>
            <a:r>
              <a:rPr lang="ko-KR" altLang="en-US" sz="1600" dirty="0" err="1" smtClean="0"/>
              <a:t>리스너등록</a:t>
            </a:r>
            <a:endParaRPr lang="ko-KR" alt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684" y="3332729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직선 화살표 연결선 13"/>
          <p:cNvCxnSpPr/>
          <p:nvPr/>
        </p:nvCxnSpPr>
        <p:spPr>
          <a:xfrm>
            <a:off x="3357554" y="2500306"/>
            <a:ext cx="50006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43042" y="2357430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Mouse </a:t>
            </a:r>
            <a:r>
              <a:rPr lang="ko-KR" altLang="en-US" sz="1600" dirty="0" smtClean="0"/>
              <a:t>이벤트 </a:t>
            </a:r>
            <a:r>
              <a:rPr lang="ko-KR" altLang="en-US" sz="1600" dirty="0" err="1" smtClean="0"/>
              <a:t>리스너생성</a:t>
            </a:r>
            <a:endParaRPr lang="ko-KR" altLang="en-US" sz="1600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747" y="4501364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773" y="1878011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10-1 : </a:t>
            </a:r>
            <a:r>
              <a:rPr lang="ko-KR" altLang="en-US" dirty="0" smtClean="0"/>
              <a:t>버튼에 </a:t>
            </a:r>
            <a:r>
              <a:rPr lang="en-US" altLang="ko-KR" dirty="0" smtClean="0"/>
              <a:t>Mouse</a:t>
            </a:r>
            <a:br>
              <a:rPr lang="en-US" altLang="ko-KR" dirty="0" smtClean="0"/>
            </a:br>
            <a:r>
              <a:rPr lang="ko-KR" altLang="en-US" dirty="0" smtClean="0"/>
              <a:t>이벤트를 처리하는 예제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643438" y="1"/>
            <a:ext cx="4214842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javax.swing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java.awt.event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java.awt.*;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ListenerMouseEx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JFrame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ListenerMouseEx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setTitle</a:t>
            </a:r>
            <a:r>
              <a:rPr lang="en-US" altLang="ko-KR" sz="1200" dirty="0" smtClean="0"/>
              <a:t>("</a:t>
            </a:r>
            <a:r>
              <a:rPr lang="ko-KR" altLang="en-US" sz="1200" dirty="0" smtClean="0"/>
              <a:t>버튼에 </a:t>
            </a:r>
            <a:r>
              <a:rPr lang="en-US" altLang="ko-KR" sz="1200" dirty="0" smtClean="0"/>
              <a:t>Mouse </a:t>
            </a:r>
            <a:r>
              <a:rPr lang="ko-KR" altLang="en-US" sz="1200" dirty="0" smtClean="0"/>
              <a:t>이벤트 </a:t>
            </a:r>
            <a:r>
              <a:rPr lang="ko-KR" altLang="en-US" sz="1200" dirty="0" err="1" smtClean="0"/>
              <a:t>리스너</a:t>
            </a:r>
            <a:r>
              <a:rPr lang="ko-KR" altLang="en-US" sz="1200" dirty="0" smtClean="0"/>
              <a:t> 작성</a:t>
            </a:r>
            <a:r>
              <a:rPr lang="en-US" altLang="ko-KR" sz="1200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setLayout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FlowLayout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  <a:endParaRPr lang="en-US" altLang="ko-KR" sz="1200" b="1" dirty="0" smtClean="0"/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JButton</a:t>
            </a:r>
            <a:r>
              <a:rPr lang="en-US" altLang="ko-KR" sz="1200" b="1" dirty="0" smtClean="0"/>
              <a:t>("Mouse Event </a:t>
            </a:r>
            <a:r>
              <a:rPr lang="ko-KR" altLang="en-US" sz="1200" b="1" dirty="0" smtClean="0"/>
              <a:t>테스트 버튼</a:t>
            </a:r>
            <a:r>
              <a:rPr lang="en-US" altLang="ko-KR" sz="1200" b="1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btn.setBackground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YELLOW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/>
              <a:t>MyMouseListener</a:t>
            </a:r>
            <a:r>
              <a:rPr lang="en-US" altLang="ko-KR" sz="1200" b="1" dirty="0" smtClean="0"/>
              <a:t> listener = new </a:t>
            </a:r>
            <a:r>
              <a:rPr lang="en-US" altLang="ko-KR" sz="1200" b="1" dirty="0" err="1" smtClean="0"/>
              <a:t>MyMouseListener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/>
              <a:t>btn.addMouseListener</a:t>
            </a:r>
            <a:r>
              <a:rPr lang="en-US" altLang="ko-KR" sz="1200" b="1" dirty="0" smtClean="0"/>
              <a:t>(listener);</a:t>
            </a:r>
          </a:p>
          <a:p>
            <a:pPr defTabSz="180000"/>
            <a:r>
              <a:rPr lang="en-US" altLang="ko-KR" sz="1200" dirty="0" smtClean="0"/>
              <a:t>		add(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(300,150);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true);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public static void main(String [] </a:t>
            </a:r>
            <a:r>
              <a:rPr lang="en-US" altLang="ko-KR" sz="1200" b="1" dirty="0" err="1" smtClean="0"/>
              <a:t>args</a:t>
            </a:r>
            <a:r>
              <a:rPr lang="en-US" altLang="ko-KR" sz="1200" b="1" dirty="0" smtClean="0"/>
              <a:t>) {</a:t>
            </a:r>
          </a:p>
          <a:p>
            <a:pPr defTabSz="180000"/>
            <a:r>
              <a:rPr lang="en-US" altLang="ko-KR" sz="1200" b="1" dirty="0" smtClean="0"/>
              <a:t>		new </a:t>
            </a:r>
            <a:r>
              <a:rPr lang="en-US" altLang="ko-KR" sz="1200" b="1" dirty="0" err="1" smtClean="0"/>
              <a:t>ListenerMouseEx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 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class </a:t>
            </a:r>
            <a:r>
              <a:rPr lang="en-US" altLang="ko-KR" sz="1200" b="1" dirty="0" err="1" smtClean="0"/>
              <a:t>MyMouseListener</a:t>
            </a:r>
            <a:r>
              <a:rPr lang="en-US" altLang="ko-KR" sz="1200" b="1" dirty="0" smtClean="0"/>
              <a:t> implements </a:t>
            </a:r>
            <a:r>
              <a:rPr lang="en-US" altLang="ko-KR" sz="1200" b="1" dirty="0" err="1" smtClean="0"/>
              <a:t>MouseListener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b="1" dirty="0" smtClean="0"/>
              <a:t>	public void </a:t>
            </a:r>
            <a:r>
              <a:rPr lang="en-US" altLang="ko-KR" sz="1200" b="1" dirty="0" err="1" smtClean="0"/>
              <a:t>mouseEntered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 = (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)</a:t>
            </a:r>
            <a:r>
              <a:rPr lang="en-US" altLang="ko-KR" sz="1200" dirty="0" err="1" smtClean="0"/>
              <a:t>e.getSource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btn.setBackground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RED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b="1" dirty="0" smtClean="0"/>
              <a:t>	public void </a:t>
            </a:r>
            <a:r>
              <a:rPr lang="en-US" altLang="ko-KR" sz="1200" b="1" dirty="0" err="1" smtClean="0"/>
              <a:t>mouseExited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 = (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)</a:t>
            </a:r>
            <a:r>
              <a:rPr lang="en-US" altLang="ko-KR" sz="1200" dirty="0" err="1" smtClean="0"/>
              <a:t>e.getSource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btn.setBackground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YELLOW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b="1" dirty="0" smtClean="0"/>
              <a:t>	public void </a:t>
            </a:r>
            <a:r>
              <a:rPr lang="en-US" altLang="ko-KR" sz="1200" b="1" dirty="0" err="1" smtClean="0"/>
              <a:t>mousePressed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{}</a:t>
            </a:r>
          </a:p>
          <a:p>
            <a:pPr defTabSz="180000"/>
            <a:r>
              <a:rPr lang="en-US" altLang="ko-KR" sz="1200" b="1" dirty="0" smtClean="0"/>
              <a:t>	public void </a:t>
            </a:r>
            <a:r>
              <a:rPr lang="en-US" altLang="ko-KR" sz="1200" b="1" dirty="0" err="1" smtClean="0"/>
              <a:t>mouseReleased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{}</a:t>
            </a:r>
          </a:p>
          <a:p>
            <a:pPr defTabSz="180000"/>
            <a:r>
              <a:rPr lang="en-US" altLang="ko-KR" sz="1200" b="1" dirty="0" smtClean="0"/>
              <a:t>	public void </a:t>
            </a:r>
            <a:r>
              <a:rPr lang="en-US" altLang="ko-KR" sz="1200" b="1" dirty="0" err="1" smtClean="0"/>
              <a:t>mouseClicked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{}</a:t>
            </a:r>
          </a:p>
          <a:p>
            <a:pPr defTabSz="180000"/>
            <a:r>
              <a:rPr lang="en-US" altLang="ko-KR" sz="1200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9773" y="1525572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초기 상태</a:t>
            </a:r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28662" y="3571876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마우스가 버튼에</a:t>
            </a:r>
            <a:endParaRPr lang="en-US" altLang="ko-KR" sz="1400" dirty="0" smtClean="0"/>
          </a:p>
          <a:p>
            <a:r>
              <a:rPr lang="ko-KR" altLang="en-US" sz="1400" dirty="0" smtClean="0"/>
              <a:t>올라갈 때</a:t>
            </a:r>
            <a:endParaRPr lang="ko-KR" altLang="en-US" sz="1400" dirty="0"/>
          </a:p>
        </p:txBody>
      </p:sp>
      <p:cxnSp>
        <p:nvCxnSpPr>
          <p:cNvPr id="10" name="직선 화살표 연결선 9"/>
          <p:cNvCxnSpPr/>
          <p:nvPr/>
        </p:nvCxnSpPr>
        <p:spPr>
          <a:xfrm rot="5400000">
            <a:off x="1214414" y="3857628"/>
            <a:ext cx="114300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rot="5400000" flipH="1" flipV="1">
            <a:off x="1607323" y="3893347"/>
            <a:ext cx="121444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14546" y="3571876"/>
            <a:ext cx="1071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마우스가 버튼에서</a:t>
            </a:r>
            <a:endParaRPr lang="en-US" altLang="ko-KR" sz="1400" dirty="0" smtClean="0"/>
          </a:p>
          <a:p>
            <a:r>
              <a:rPr lang="ko-KR" altLang="en-US" sz="1400" dirty="0" smtClean="0"/>
              <a:t>내려올 때</a:t>
            </a:r>
            <a:endParaRPr lang="ko-KR" altLang="en-US" sz="1400" dirty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Tip :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등록 </a:t>
            </a:r>
            <a:r>
              <a:rPr lang="ko-KR" altLang="en-US" dirty="0" err="1" smtClean="0"/>
              <a:t>메소드가</a:t>
            </a:r>
            <a:r>
              <a:rPr lang="ko-KR" altLang="en-US" dirty="0" smtClean="0"/>
              <a:t> </a:t>
            </a:r>
            <a:r>
              <a:rPr lang="en-US" altLang="ko-KR" dirty="0" err="1" smtClean="0">
                <a:solidFill>
                  <a:srgbClr val="FF0000"/>
                </a:solidFill>
              </a:rPr>
              <a:t>add</a:t>
            </a:r>
            <a:r>
              <a:rPr lang="en-US" altLang="ko-KR" dirty="0" err="1" smtClean="0"/>
              <a:t>XXXListener</a:t>
            </a:r>
            <a:r>
              <a:rPr lang="ko-KR" altLang="en-US" dirty="0" smtClean="0"/>
              <a:t>인 이유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한 컴포넌트는 서로 다른 이벤트에 대한 </a:t>
            </a:r>
            <a:r>
              <a:rPr lang="ko-KR" altLang="en-US" dirty="0" err="1" smtClean="0"/>
              <a:t>리스너를</a:t>
            </a:r>
            <a:r>
              <a:rPr lang="ko-KR" altLang="en-US" dirty="0" smtClean="0"/>
              <a:t> 동시에 </a:t>
            </a:r>
            <a:r>
              <a:rPr lang="ko-KR" altLang="en-US" dirty="0" err="1" smtClean="0"/>
              <a:t>여러개</a:t>
            </a:r>
            <a:r>
              <a:rPr lang="ko-KR" altLang="en-US" dirty="0" smtClean="0"/>
              <a:t> 가질 수 있다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err="1" smtClean="0"/>
              <a:t>JButton.add</a:t>
            </a:r>
            <a:r>
              <a:rPr lang="en-US" altLang="ko-KR" dirty="0" err="1" smtClean="0">
                <a:solidFill>
                  <a:srgbClr val="FF0000"/>
                </a:solidFill>
              </a:rPr>
              <a:t>Action</a:t>
            </a:r>
            <a:r>
              <a:rPr lang="en-US" altLang="ko-KR" dirty="0" err="1" smtClean="0"/>
              <a:t>Listener</a:t>
            </a:r>
            <a:r>
              <a:rPr lang="en-US" altLang="ko-KR" dirty="0" smtClean="0"/>
              <a:t>(); // Action </a:t>
            </a:r>
            <a:r>
              <a:rPr lang="ko-KR" altLang="en-US" dirty="0" err="1" smtClean="0"/>
              <a:t>리스너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JButton.add</a:t>
            </a:r>
            <a:r>
              <a:rPr lang="en-US" altLang="ko-KR" dirty="0" err="1" smtClean="0">
                <a:solidFill>
                  <a:srgbClr val="FF0000"/>
                </a:solidFill>
              </a:rPr>
              <a:t>Key</a:t>
            </a:r>
            <a:r>
              <a:rPr lang="en-US" altLang="ko-KR" dirty="0" err="1" smtClean="0"/>
              <a:t>Listener</a:t>
            </a:r>
            <a:r>
              <a:rPr lang="en-US" altLang="ko-KR" dirty="0" smtClean="0"/>
              <a:t>(); // Key </a:t>
            </a:r>
            <a:r>
              <a:rPr lang="ko-KR" altLang="en-US" dirty="0" err="1" smtClean="0"/>
              <a:t>리스너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JButton.add</a:t>
            </a:r>
            <a:r>
              <a:rPr lang="en-US" altLang="ko-KR" dirty="0" err="1" smtClean="0">
                <a:solidFill>
                  <a:srgbClr val="FF0000"/>
                </a:solidFill>
              </a:rPr>
              <a:t>Focus</a:t>
            </a:r>
            <a:r>
              <a:rPr lang="en-US" altLang="ko-KR" dirty="0" err="1" smtClean="0"/>
              <a:t>Listener</a:t>
            </a:r>
            <a:r>
              <a:rPr lang="en-US" altLang="ko-KR" dirty="0" smtClean="0"/>
              <a:t>(); // Focus </a:t>
            </a:r>
            <a:r>
              <a:rPr lang="ko-KR" altLang="en-US" dirty="0" err="1" smtClean="0"/>
              <a:t>리스너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r>
              <a:rPr lang="ko-KR" altLang="en-US" dirty="0" smtClean="0"/>
              <a:t>한 컴포넌트는 한 이벤트에 대해 여러 개의 </a:t>
            </a:r>
            <a:r>
              <a:rPr lang="ko-KR" altLang="en-US" dirty="0" err="1" smtClean="0"/>
              <a:t>리스너를</a:t>
            </a:r>
            <a:r>
              <a:rPr lang="ko-KR" altLang="en-US" dirty="0" smtClean="0"/>
              <a:t> 동시에 가질 수 있다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err="1" smtClean="0"/>
              <a:t>JButton.add</a:t>
            </a:r>
            <a:r>
              <a:rPr lang="en-US" altLang="ko-KR" dirty="0" err="1" smtClean="0">
                <a:solidFill>
                  <a:srgbClr val="FF0000"/>
                </a:solidFill>
              </a:rPr>
              <a:t>Action</a:t>
            </a:r>
            <a:r>
              <a:rPr lang="en-US" altLang="ko-KR" dirty="0" err="1" smtClean="0"/>
              <a:t>Listener</a:t>
            </a:r>
            <a:r>
              <a:rPr lang="en-US" altLang="ko-KR" dirty="0" smtClean="0"/>
              <a:t>(new MyButtonListener1());</a:t>
            </a:r>
          </a:p>
          <a:p>
            <a:pPr lvl="1"/>
            <a:r>
              <a:rPr lang="en-US" altLang="ko-KR" dirty="0" err="1" smtClean="0"/>
              <a:t>JButton.add</a:t>
            </a:r>
            <a:r>
              <a:rPr lang="en-US" altLang="ko-KR" dirty="0" err="1" smtClean="0">
                <a:solidFill>
                  <a:srgbClr val="FF0000"/>
                </a:solidFill>
              </a:rPr>
              <a:t>Action</a:t>
            </a:r>
            <a:r>
              <a:rPr lang="en-US" altLang="ko-KR" dirty="0" err="1" smtClean="0"/>
              <a:t>Listener</a:t>
            </a:r>
            <a:r>
              <a:rPr lang="en-US" altLang="ko-KR" dirty="0" smtClean="0"/>
              <a:t>(new MyButtonListener2());</a:t>
            </a:r>
            <a:endParaRPr lang="ko-KR" altLang="en-US" dirty="0" smtClean="0"/>
          </a:p>
          <a:p>
            <a:pPr lvl="1"/>
            <a:r>
              <a:rPr lang="en-US" altLang="ko-KR" dirty="0" err="1" smtClean="0"/>
              <a:t>JButton.add</a:t>
            </a:r>
            <a:r>
              <a:rPr lang="en-US" altLang="ko-KR" dirty="0" err="1" smtClean="0">
                <a:solidFill>
                  <a:srgbClr val="FF0000"/>
                </a:solidFill>
              </a:rPr>
              <a:t>Action</a:t>
            </a:r>
            <a:r>
              <a:rPr lang="en-US" altLang="ko-KR" dirty="0" err="1" smtClean="0"/>
              <a:t>Listener</a:t>
            </a:r>
            <a:r>
              <a:rPr lang="en-US" altLang="ko-KR" dirty="0" smtClean="0"/>
              <a:t>(new MyButtonListener3());</a:t>
            </a:r>
          </a:p>
          <a:p>
            <a:pPr lvl="1"/>
            <a:r>
              <a:rPr lang="ko-KR" altLang="en-US" dirty="0" smtClean="0"/>
              <a:t>이때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리스너는</a:t>
            </a:r>
            <a:r>
              <a:rPr lang="ko-KR" altLang="en-US" dirty="0" smtClean="0"/>
              <a:t> 등록된 반대 순으로 모두 실행된다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작성 방법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3 </a:t>
            </a:r>
            <a:r>
              <a:rPr lang="ko-KR" altLang="en-US" dirty="0" smtClean="0"/>
              <a:t>가지 방법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독립 클래스로 작성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이벤트 </a:t>
            </a:r>
            <a:r>
              <a:rPr lang="ko-KR" altLang="en-US" dirty="0" err="1" smtClean="0"/>
              <a:t>리스너를</a:t>
            </a:r>
            <a:r>
              <a:rPr lang="ko-KR" altLang="en-US" dirty="0" smtClean="0"/>
              <a:t> 완전한 클래스로 작성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내부 클래스</a:t>
            </a:r>
            <a:r>
              <a:rPr lang="en-US" altLang="ko-KR" dirty="0" smtClean="0"/>
              <a:t>(inner class)</a:t>
            </a:r>
            <a:r>
              <a:rPr lang="ko-KR" altLang="en-US" dirty="0" smtClean="0"/>
              <a:t>로 작성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익명 클래스</a:t>
            </a:r>
            <a:r>
              <a:rPr lang="en-US" altLang="ko-KR" dirty="0" smtClean="0"/>
              <a:t>(anonymous class)</a:t>
            </a:r>
            <a:r>
              <a:rPr lang="ko-KR" altLang="en-US" dirty="0" smtClean="0"/>
              <a:t>로 작성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독립 </a:t>
            </a:r>
            <a:r>
              <a:rPr lang="ko-KR" altLang="en-US" dirty="0"/>
              <a:t>클래스로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/>
              <a:t>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</a:t>
            </a:r>
            <a:r>
              <a:rPr lang="ko-KR" altLang="en-US" dirty="0"/>
              <a:t>작성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4810" y="214290"/>
            <a:ext cx="4500594" cy="63401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44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pPr defTabSz="144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java.awt.event</a:t>
            </a:r>
            <a:r>
              <a:rPr lang="en-US" altLang="ko-KR" sz="1400" dirty="0" smtClean="0"/>
              <a:t>.*;</a:t>
            </a:r>
          </a:p>
          <a:p>
            <a:pPr defTabSz="144000"/>
            <a:r>
              <a:rPr lang="en-US" altLang="ko-KR" sz="1400" dirty="0" smtClean="0"/>
              <a:t>import java.awt.*;</a:t>
            </a:r>
          </a:p>
          <a:p>
            <a:pPr defTabSz="144000"/>
            <a:endParaRPr lang="en-US" altLang="ko-KR" sz="1400" dirty="0" smtClean="0"/>
          </a:p>
          <a:p>
            <a:pPr defTabSz="144000"/>
            <a:r>
              <a:rPr lang="en-US" altLang="ko-KR" sz="1400" dirty="0"/>
              <a:t>public class </a:t>
            </a:r>
            <a:r>
              <a:rPr lang="en-US" altLang="ko-KR" sz="1400" dirty="0" err="1"/>
              <a:t>IndepClassListener</a:t>
            </a:r>
            <a:r>
              <a:rPr lang="en-US" altLang="ko-KR" sz="1400" dirty="0"/>
              <a:t> extends </a:t>
            </a:r>
            <a:r>
              <a:rPr lang="en-US" altLang="ko-KR" sz="1400" dirty="0" err="1"/>
              <a:t>JFrame</a:t>
            </a:r>
            <a:r>
              <a:rPr lang="en-US" altLang="ko-KR" sz="1400" dirty="0"/>
              <a:t> {</a:t>
            </a:r>
          </a:p>
          <a:p>
            <a:pPr defTabSz="144000"/>
            <a:r>
              <a:rPr lang="en-US" altLang="ko-KR" sz="1400" dirty="0"/>
              <a:t>	</a:t>
            </a:r>
            <a:r>
              <a:rPr lang="en-US" altLang="ko-KR" sz="1400" dirty="0" err="1"/>
              <a:t>IndepClassListener</a:t>
            </a:r>
            <a:r>
              <a:rPr lang="en-US" altLang="ko-KR" sz="1400" dirty="0"/>
              <a:t>() {</a:t>
            </a:r>
          </a:p>
          <a:p>
            <a:pPr defTabSz="144000"/>
            <a:r>
              <a:rPr lang="en-US" altLang="ko-KR" sz="1400" dirty="0"/>
              <a:t>		</a:t>
            </a:r>
            <a:r>
              <a:rPr lang="en-US" altLang="ko-KR" sz="1400" dirty="0" err="1"/>
              <a:t>setTitle</a:t>
            </a:r>
            <a:r>
              <a:rPr lang="en-US" altLang="ko-KR" sz="1400" dirty="0"/>
              <a:t>("Action </a:t>
            </a:r>
            <a:r>
              <a:rPr lang="ko-KR" altLang="en-US" sz="1400" dirty="0"/>
              <a:t>이벤트 </a:t>
            </a:r>
            <a:r>
              <a:rPr lang="ko-KR" altLang="en-US" sz="1400" dirty="0" err="1"/>
              <a:t>리스너</a:t>
            </a:r>
            <a:r>
              <a:rPr lang="ko-KR" altLang="en-US" sz="1400" dirty="0"/>
              <a:t> 작성</a:t>
            </a:r>
            <a:r>
              <a:rPr lang="en-US" altLang="ko-KR" sz="1400" dirty="0"/>
              <a:t>");</a:t>
            </a:r>
          </a:p>
          <a:p>
            <a:pPr defTabSz="144000"/>
            <a:r>
              <a:rPr lang="en-US" altLang="ko-KR" sz="1400" dirty="0"/>
              <a:t>		</a:t>
            </a:r>
            <a:r>
              <a:rPr lang="en-US" altLang="ko-KR" sz="1400" dirty="0" err="1"/>
              <a:t>setLayout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FlowLayout</a:t>
            </a:r>
            <a:r>
              <a:rPr lang="en-US" altLang="ko-KR" sz="1400" dirty="0"/>
              <a:t>());</a:t>
            </a:r>
          </a:p>
          <a:p>
            <a:pPr defTabSz="144000"/>
            <a:r>
              <a:rPr lang="en-US" altLang="ko-KR" sz="1400" dirty="0"/>
              <a:t>		</a:t>
            </a:r>
            <a:r>
              <a:rPr lang="en-US" altLang="ko-KR" sz="1400" dirty="0" err="1"/>
              <a:t>setDefaultCloseOperation</a:t>
            </a:r>
            <a:r>
              <a:rPr lang="en-US" altLang="ko-KR" sz="1400" dirty="0"/>
              <a:t>(</a:t>
            </a:r>
            <a:r>
              <a:rPr lang="en-US" altLang="ko-KR" sz="1400" dirty="0" err="1"/>
              <a:t>JFrame.EXIT_ON_CLOSE</a:t>
            </a:r>
            <a:r>
              <a:rPr lang="en-US" altLang="ko-KR" sz="1400" dirty="0"/>
              <a:t>);</a:t>
            </a:r>
          </a:p>
          <a:p>
            <a:pPr defTabSz="144000"/>
            <a:r>
              <a:rPr lang="en-US" altLang="ko-KR" sz="1400" dirty="0"/>
              <a:t>		</a:t>
            </a:r>
            <a:r>
              <a:rPr lang="en-US" altLang="ko-KR" sz="1400" dirty="0" err="1"/>
              <a:t>setSize</a:t>
            </a:r>
            <a:r>
              <a:rPr lang="en-US" altLang="ko-KR" sz="1400" dirty="0"/>
              <a:t>(300,150);</a:t>
            </a:r>
          </a:p>
          <a:p>
            <a:pPr defTabSz="144000"/>
            <a:r>
              <a:rPr lang="en-US" altLang="ko-KR" sz="1400" dirty="0"/>
              <a:t>		</a:t>
            </a:r>
            <a:r>
              <a:rPr lang="en-US" altLang="ko-KR" sz="1400" dirty="0" err="1"/>
              <a:t>setVisible</a:t>
            </a:r>
            <a:r>
              <a:rPr lang="en-US" altLang="ko-KR" sz="1400" dirty="0"/>
              <a:t>(true);</a:t>
            </a:r>
          </a:p>
          <a:p>
            <a:pPr defTabSz="144000"/>
            <a:r>
              <a:rPr lang="en-US" altLang="ko-KR" sz="1400" dirty="0"/>
              <a:t>		</a:t>
            </a:r>
            <a:r>
              <a:rPr lang="en-US" altLang="ko-KR" sz="1400" dirty="0" err="1"/>
              <a:t>JButton</a:t>
            </a:r>
            <a:r>
              <a:rPr lang="en-US" altLang="ko-KR" sz="1400" dirty="0"/>
              <a:t> </a:t>
            </a:r>
            <a:r>
              <a:rPr lang="en-US" altLang="ko-KR" sz="1400" dirty="0" err="1"/>
              <a:t>btn</a:t>
            </a:r>
            <a:r>
              <a:rPr lang="en-US" altLang="ko-KR" sz="1400" dirty="0"/>
              <a:t> = new </a:t>
            </a:r>
            <a:r>
              <a:rPr lang="en-US" altLang="ko-KR" sz="1400" dirty="0" err="1"/>
              <a:t>JButton</a:t>
            </a:r>
            <a:r>
              <a:rPr lang="en-US" altLang="ko-KR" sz="1400" dirty="0"/>
              <a:t>("Action");</a:t>
            </a:r>
          </a:p>
          <a:p>
            <a:pPr defTabSz="144000"/>
            <a:r>
              <a:rPr lang="en-US" altLang="ko-KR" sz="1400" dirty="0"/>
              <a:t>		</a:t>
            </a:r>
            <a:r>
              <a:rPr lang="en-US" altLang="ko-KR" sz="1400" b="1" dirty="0" err="1"/>
              <a:t>MyActionListener</a:t>
            </a:r>
            <a:r>
              <a:rPr lang="en-US" altLang="ko-KR" sz="1400" b="1" dirty="0"/>
              <a:t> listener = new </a:t>
            </a:r>
            <a:r>
              <a:rPr lang="en-US" altLang="ko-KR" sz="1400" b="1" dirty="0" err="1"/>
              <a:t>MyActionListener</a:t>
            </a:r>
            <a:r>
              <a:rPr lang="en-US" altLang="ko-KR" sz="1400" b="1" dirty="0"/>
              <a:t>();</a:t>
            </a:r>
          </a:p>
          <a:p>
            <a:pPr defTabSz="144000"/>
            <a:r>
              <a:rPr lang="en-US" altLang="ko-KR" sz="1400" b="1" dirty="0"/>
              <a:t>		</a:t>
            </a:r>
            <a:r>
              <a:rPr lang="en-US" altLang="ko-KR" sz="1400" b="1" dirty="0" err="1"/>
              <a:t>btn.addActionListener</a:t>
            </a:r>
            <a:r>
              <a:rPr lang="en-US" altLang="ko-KR" sz="1400" b="1" dirty="0"/>
              <a:t>(listener);</a:t>
            </a:r>
          </a:p>
          <a:p>
            <a:pPr defTabSz="144000"/>
            <a:r>
              <a:rPr lang="en-US" altLang="ko-KR" sz="1400" dirty="0"/>
              <a:t>		add(</a:t>
            </a:r>
            <a:r>
              <a:rPr lang="en-US" altLang="ko-KR" sz="1400" dirty="0" err="1"/>
              <a:t>btn</a:t>
            </a:r>
            <a:r>
              <a:rPr lang="en-US" altLang="ko-KR" sz="1400" dirty="0"/>
              <a:t>);</a:t>
            </a:r>
          </a:p>
          <a:p>
            <a:pPr defTabSz="144000"/>
            <a:r>
              <a:rPr lang="en-US" altLang="ko-KR" sz="1400" dirty="0"/>
              <a:t>	}</a:t>
            </a:r>
          </a:p>
          <a:p>
            <a:pPr defTabSz="144000"/>
            <a:r>
              <a:rPr lang="en-US" altLang="ko-KR" sz="1400" dirty="0"/>
              <a:t>	public static void main(String 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defTabSz="144000"/>
            <a:r>
              <a:rPr lang="en-US" altLang="ko-KR" sz="1400" dirty="0"/>
              <a:t>		new </a:t>
            </a:r>
            <a:r>
              <a:rPr lang="en-US" altLang="ko-KR" sz="1400" dirty="0" err="1"/>
              <a:t>IndepClassListener</a:t>
            </a:r>
            <a:r>
              <a:rPr lang="en-US" altLang="ko-KR" sz="1400" dirty="0"/>
              <a:t>();</a:t>
            </a:r>
          </a:p>
          <a:p>
            <a:pPr defTabSz="144000"/>
            <a:r>
              <a:rPr lang="en-US" altLang="ko-KR" sz="1400" dirty="0"/>
              <a:t>	}</a:t>
            </a:r>
          </a:p>
          <a:p>
            <a:pPr defTabSz="144000"/>
            <a:r>
              <a:rPr lang="en-US" altLang="ko-KR" sz="1400" dirty="0"/>
              <a:t>}</a:t>
            </a:r>
            <a:endParaRPr lang="en-US" altLang="ko-KR" sz="1400" dirty="0" smtClean="0"/>
          </a:p>
          <a:p>
            <a:pPr defTabSz="144000"/>
            <a:r>
              <a:rPr lang="en-US" altLang="ko-KR" sz="1400" b="1" dirty="0" smtClean="0">
                <a:solidFill>
                  <a:srgbClr val="7030A0"/>
                </a:solidFill>
              </a:rPr>
              <a:t>class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MyActionListener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implements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ActionListener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{ </a:t>
            </a:r>
          </a:p>
          <a:p>
            <a:pPr defTabSz="144000"/>
            <a:r>
              <a:rPr lang="en-US" altLang="ko-KR" sz="1400" b="1" dirty="0" smtClean="0">
                <a:solidFill>
                  <a:srgbClr val="7030A0"/>
                </a:solidFill>
              </a:rPr>
              <a:t>	public void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actionPerformed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ActionEvent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e) {</a:t>
            </a:r>
          </a:p>
          <a:p>
            <a:pPr defTabSz="144000"/>
            <a:r>
              <a:rPr lang="en-US" altLang="ko-KR" sz="1400" b="1" dirty="0" smtClean="0">
                <a:solidFill>
                  <a:srgbClr val="7030A0"/>
                </a:solidFill>
              </a:rPr>
              <a:t>		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JButton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b = (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JButton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)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e.getSource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();</a:t>
            </a:r>
          </a:p>
          <a:p>
            <a:pPr defTabSz="144000"/>
            <a:r>
              <a:rPr lang="en-US" altLang="ko-KR" sz="1400" b="1" dirty="0" smtClean="0">
                <a:solidFill>
                  <a:srgbClr val="7030A0"/>
                </a:solidFill>
              </a:rPr>
              <a:t>		if(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b.getText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().</a:t>
            </a:r>
            <a:r>
              <a:rPr lang="en-US" altLang="ko-KR" sz="1400" b="1" dirty="0">
                <a:solidFill>
                  <a:srgbClr val="7030A0"/>
                </a:solidFill>
              </a:rPr>
              <a:t>equals("Action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"))</a:t>
            </a:r>
          </a:p>
          <a:p>
            <a:pPr defTabSz="144000"/>
            <a:r>
              <a:rPr lang="en-US" altLang="ko-KR" sz="1400" b="1" dirty="0" smtClean="0">
                <a:solidFill>
                  <a:srgbClr val="7030A0"/>
                </a:solidFill>
              </a:rPr>
              <a:t>			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b.setText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(“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액</a:t>
            </a:r>
            <a:r>
              <a:rPr lang="ko-KR" altLang="en-US" sz="1400" b="1" dirty="0">
                <a:solidFill>
                  <a:srgbClr val="7030A0"/>
                </a:solidFill>
              </a:rPr>
              <a:t>션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");</a:t>
            </a:r>
          </a:p>
          <a:p>
            <a:pPr defTabSz="144000"/>
            <a:r>
              <a:rPr lang="en-US" altLang="ko-KR" sz="1400" b="1" dirty="0" smtClean="0">
                <a:solidFill>
                  <a:srgbClr val="7030A0"/>
                </a:solidFill>
              </a:rPr>
              <a:t>		else</a:t>
            </a:r>
          </a:p>
          <a:p>
            <a:pPr defTabSz="144000"/>
            <a:r>
              <a:rPr lang="en-US" altLang="ko-KR" sz="1400" b="1" dirty="0" smtClean="0">
                <a:solidFill>
                  <a:srgbClr val="7030A0"/>
                </a:solidFill>
              </a:rPr>
              <a:t>			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b.setText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(“Action");			</a:t>
            </a:r>
          </a:p>
          <a:p>
            <a:pPr defTabSz="144000"/>
            <a:r>
              <a:rPr lang="en-US" altLang="ko-KR" sz="1400" b="1" dirty="0" smtClean="0">
                <a:solidFill>
                  <a:srgbClr val="7030A0"/>
                </a:solidFill>
              </a:rPr>
              <a:t>	}</a:t>
            </a:r>
          </a:p>
          <a:p>
            <a:pPr defTabSz="144000"/>
            <a:r>
              <a:rPr lang="en-US" altLang="ko-KR" sz="1400" b="1" dirty="0" smtClean="0">
                <a:solidFill>
                  <a:srgbClr val="7030A0"/>
                </a:solidFill>
              </a:rPr>
              <a:t>}</a:t>
            </a:r>
          </a:p>
        </p:txBody>
      </p:sp>
      <p:sp>
        <p:nvSpPr>
          <p:cNvPr id="6" name="왼쪽 중괄호 5"/>
          <p:cNvSpPr/>
          <p:nvPr/>
        </p:nvSpPr>
        <p:spPr>
          <a:xfrm>
            <a:off x="3929058" y="4714883"/>
            <a:ext cx="357190" cy="1714512"/>
          </a:xfrm>
          <a:prstGeom prst="leftBrace">
            <a:avLst>
              <a:gd name="adj1" fmla="val 141589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27051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14348" y="5143512"/>
            <a:ext cx="3143272" cy="830997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600" dirty="0" smtClean="0"/>
              <a:t> 독립된 클래스로 </a:t>
            </a:r>
            <a:r>
              <a:rPr lang="en-US" altLang="ko-KR" sz="1600" dirty="0" smtClean="0"/>
              <a:t>Action </a:t>
            </a:r>
            <a:r>
              <a:rPr lang="ko-KR" altLang="en-US" sz="1600" dirty="0" smtClean="0"/>
              <a:t>이벤트 </a:t>
            </a:r>
            <a:r>
              <a:rPr lang="ko-KR" altLang="en-US" sz="1600" dirty="0" err="1" smtClean="0"/>
              <a:t>핸들러</a:t>
            </a:r>
            <a:r>
              <a:rPr lang="ko-KR" altLang="en-US" sz="1600" dirty="0" smtClean="0"/>
              <a:t> 작성</a:t>
            </a:r>
            <a:endParaRPr lang="en-US" altLang="ko-KR" sz="1600" dirty="0" smtClean="0"/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이 클래스를 별도의 </a:t>
            </a:r>
            <a:r>
              <a:rPr lang="en-US" altLang="ko-KR" sz="1600" dirty="0" smtClean="0"/>
              <a:t>MyActionListener.java</a:t>
            </a:r>
            <a:r>
              <a:rPr lang="ko-KR" altLang="en-US" sz="1600" dirty="0" smtClean="0"/>
              <a:t>파일로 저장하여도 됨</a:t>
            </a:r>
            <a:endParaRPr lang="ko-KR" altLang="en-US" sz="16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286124"/>
            <a:ext cx="27051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내부 클래스로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작성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714744" y="0"/>
            <a:ext cx="5286412" cy="67710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java.awt.event</a:t>
            </a:r>
            <a:r>
              <a:rPr lang="en-US" altLang="ko-KR" sz="1400" dirty="0" smtClean="0"/>
              <a:t>.*;</a:t>
            </a:r>
          </a:p>
          <a:p>
            <a:r>
              <a:rPr lang="en-US" altLang="ko-KR" sz="1400" dirty="0" smtClean="0"/>
              <a:t>import java.awt.*;</a:t>
            </a:r>
          </a:p>
          <a:p>
            <a:endParaRPr lang="ko-KR" altLang="en-US" sz="1400" dirty="0" smtClean="0"/>
          </a:p>
          <a:p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InnerClassListener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{</a:t>
            </a:r>
          </a:p>
          <a:p>
            <a:pPr lvl="1"/>
            <a:r>
              <a:rPr lang="en-US" altLang="ko-KR" sz="1400" dirty="0" err="1" smtClean="0"/>
              <a:t>InnerClassListener</a:t>
            </a:r>
            <a:r>
              <a:rPr lang="en-US" altLang="ko-KR" sz="1400" dirty="0" smtClean="0"/>
              <a:t>() {</a:t>
            </a:r>
          </a:p>
          <a:p>
            <a:pPr lvl="2"/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("Action </a:t>
            </a:r>
            <a:r>
              <a:rPr lang="ko-KR" altLang="en-US" sz="1400" dirty="0" smtClean="0"/>
              <a:t>이벤트 </a:t>
            </a:r>
            <a:r>
              <a:rPr lang="ko-KR" altLang="en-US" sz="1400" dirty="0" err="1" smtClean="0"/>
              <a:t>리스너</a:t>
            </a:r>
            <a:r>
              <a:rPr lang="ko-KR" altLang="en-US" sz="1400" dirty="0" smtClean="0"/>
              <a:t> 작성</a:t>
            </a:r>
            <a:r>
              <a:rPr lang="en-US" altLang="ko-KR" sz="1400" dirty="0" smtClean="0"/>
              <a:t>");</a:t>
            </a:r>
          </a:p>
          <a:p>
            <a:pPr lvl="2"/>
            <a:r>
              <a:rPr lang="en-US" altLang="ko-KR" sz="1400" dirty="0" err="1" smtClean="0"/>
              <a:t>setLayout</a:t>
            </a:r>
            <a:r>
              <a:rPr lang="en-US" altLang="ko-KR" sz="1400" dirty="0" smtClean="0"/>
              <a:t>(new </a:t>
            </a:r>
            <a:r>
              <a:rPr lang="en-US" altLang="ko-KR" sz="1400" dirty="0" err="1" smtClean="0"/>
              <a:t>FlowLayout</a:t>
            </a:r>
            <a:r>
              <a:rPr lang="en-US" altLang="ko-KR" sz="1400" dirty="0" smtClean="0"/>
              <a:t>());</a:t>
            </a:r>
          </a:p>
          <a:p>
            <a:pPr lvl="2"/>
            <a:r>
              <a:rPr lang="en-US" altLang="ko-KR" sz="1400" dirty="0" err="1" smtClean="0"/>
              <a:t>setDefaultCloseOperation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JFrame.</a:t>
            </a:r>
            <a:r>
              <a:rPr lang="en-US" altLang="ko-KR" sz="1400" i="1" dirty="0" err="1" smtClean="0"/>
              <a:t>EXIT_ON_CLOSE</a:t>
            </a:r>
            <a:r>
              <a:rPr lang="en-US" altLang="ko-KR" sz="1400" i="1" dirty="0" smtClean="0"/>
              <a:t>);</a:t>
            </a:r>
            <a:endParaRPr lang="en-US" altLang="ko-KR" sz="1400" dirty="0" smtClean="0"/>
          </a:p>
          <a:p>
            <a:pPr lvl="2"/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(300,300);</a:t>
            </a:r>
          </a:p>
          <a:p>
            <a:pPr lvl="2"/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  <a:endParaRPr lang="ko-KR" altLang="en-US" sz="1400" dirty="0" smtClean="0"/>
          </a:p>
          <a:p>
            <a:pPr lvl="2"/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btn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("Action");</a:t>
            </a:r>
          </a:p>
          <a:p>
            <a:pPr lvl="2"/>
            <a:r>
              <a:rPr lang="en-US" altLang="ko-KR" sz="1400" b="1" dirty="0" err="1" smtClean="0"/>
              <a:t>btn.addActionListener</a:t>
            </a:r>
            <a:r>
              <a:rPr lang="en-US" altLang="ko-KR" sz="1400" b="1" dirty="0" smtClean="0"/>
              <a:t>(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new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MyActionListener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()</a:t>
            </a:r>
            <a:r>
              <a:rPr lang="en-US" altLang="ko-KR" sz="1400" b="1" dirty="0" smtClean="0"/>
              <a:t>);</a:t>
            </a:r>
          </a:p>
          <a:p>
            <a:pPr lvl="2"/>
            <a:r>
              <a:rPr lang="en-US" altLang="ko-KR" sz="1400" dirty="0" smtClean="0"/>
              <a:t>add(</a:t>
            </a:r>
            <a:r>
              <a:rPr lang="en-US" altLang="ko-KR" sz="1400" dirty="0" err="1" smtClean="0"/>
              <a:t>btn</a:t>
            </a:r>
            <a:r>
              <a:rPr lang="en-US" altLang="ko-KR" sz="1400" dirty="0" smtClean="0"/>
              <a:t>);</a:t>
            </a:r>
          </a:p>
          <a:p>
            <a:pPr lvl="1"/>
            <a:r>
              <a:rPr lang="en-US" altLang="ko-KR" sz="1400" dirty="0" smtClean="0"/>
              <a:t>}</a:t>
            </a:r>
            <a:endParaRPr lang="ko-KR" altLang="en-US" sz="1400" dirty="0" smtClean="0"/>
          </a:p>
          <a:p>
            <a:pPr lvl="1"/>
            <a:r>
              <a:rPr lang="en-US" altLang="ko-KR" sz="1400" b="1" dirty="0" smtClean="0">
                <a:solidFill>
                  <a:srgbClr val="7030A0"/>
                </a:solidFill>
              </a:rPr>
              <a:t>private class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MyActionListener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implements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ActionListener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{</a:t>
            </a:r>
          </a:p>
          <a:p>
            <a:pPr lvl="2"/>
            <a:r>
              <a:rPr lang="en-US" altLang="ko-KR" sz="1400" b="1" dirty="0" smtClean="0">
                <a:solidFill>
                  <a:srgbClr val="7030A0"/>
                </a:solidFill>
              </a:rPr>
              <a:t>public void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actionPerformed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ActionEvent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e) {</a:t>
            </a:r>
          </a:p>
          <a:p>
            <a:pPr lvl="3"/>
            <a:r>
              <a:rPr lang="en-US" altLang="ko-KR" sz="1400" b="1" dirty="0" err="1" smtClean="0">
                <a:solidFill>
                  <a:srgbClr val="7030A0"/>
                </a:solidFill>
              </a:rPr>
              <a:t>JButton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b = (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JButton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)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e.getSource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();</a:t>
            </a:r>
          </a:p>
          <a:p>
            <a:pPr lvl="3"/>
            <a:r>
              <a:rPr lang="en-US" altLang="ko-KR" sz="1400" b="1" dirty="0" smtClean="0">
                <a:solidFill>
                  <a:srgbClr val="7030A0"/>
                </a:solidFill>
              </a:rPr>
              <a:t>if(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b.getText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().equals("Action")) </a:t>
            </a:r>
          </a:p>
          <a:p>
            <a:pPr lvl="4"/>
            <a:r>
              <a:rPr lang="en-US" altLang="ko-KR" sz="1400" b="1" dirty="0" err="1" smtClean="0">
                <a:solidFill>
                  <a:srgbClr val="7030A0"/>
                </a:solidFill>
              </a:rPr>
              <a:t>b.setText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("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액션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");</a:t>
            </a:r>
          </a:p>
          <a:p>
            <a:pPr lvl="3"/>
            <a:r>
              <a:rPr lang="en-US" altLang="ko-KR" sz="1400" b="1" dirty="0" smtClean="0">
                <a:solidFill>
                  <a:srgbClr val="7030A0"/>
                </a:solidFill>
              </a:rPr>
              <a:t>else </a:t>
            </a:r>
          </a:p>
          <a:p>
            <a:pPr lvl="4"/>
            <a:r>
              <a:rPr lang="en-US" altLang="ko-KR" sz="1400" b="1" dirty="0" err="1" smtClean="0">
                <a:solidFill>
                  <a:srgbClr val="7030A0"/>
                </a:solidFill>
              </a:rPr>
              <a:t>b.setText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("Action");</a:t>
            </a:r>
          </a:p>
          <a:p>
            <a:pPr lvl="3"/>
            <a:endParaRPr lang="ko-KR" altLang="en-US" sz="1400" b="1" dirty="0" smtClean="0">
              <a:solidFill>
                <a:srgbClr val="7030A0"/>
              </a:solidFill>
            </a:endParaRPr>
          </a:p>
          <a:p>
            <a:pPr lvl="3"/>
            <a:r>
              <a:rPr lang="en-US" altLang="ko-KR" sz="1400" b="1" dirty="0" smtClean="0">
                <a:solidFill>
                  <a:srgbClr val="7030A0"/>
                </a:solidFill>
              </a:rPr>
              <a:t>//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InnerClassListener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의 멤버나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JFrame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의 멤버를 호출할 수 있음</a:t>
            </a:r>
          </a:p>
          <a:p>
            <a:pPr lvl="3"/>
            <a:r>
              <a:rPr lang="en-US" altLang="ko-KR" sz="1400" b="1" dirty="0" err="1" smtClean="0">
                <a:solidFill>
                  <a:srgbClr val="7030A0"/>
                </a:solidFill>
              </a:rPr>
              <a:t>setTitle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b.getText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()); //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JFrame.setTitle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() </a:t>
            </a:r>
            <a:r>
              <a:rPr lang="ko-KR" altLang="en-US" sz="1400" b="1" dirty="0" smtClean="0">
                <a:solidFill>
                  <a:srgbClr val="7030A0"/>
                </a:solidFill>
              </a:rPr>
              <a:t>호출</a:t>
            </a:r>
            <a:endParaRPr lang="en-US" altLang="ko-KR" sz="1400" b="1" dirty="0" smtClean="0">
              <a:solidFill>
                <a:srgbClr val="7030A0"/>
              </a:solidFill>
            </a:endParaRPr>
          </a:p>
          <a:p>
            <a:pPr lvl="2"/>
            <a:r>
              <a:rPr lang="en-US" altLang="ko-KR" sz="1400" b="1" dirty="0" smtClean="0">
                <a:solidFill>
                  <a:srgbClr val="7030A0"/>
                </a:solidFill>
              </a:rPr>
              <a:t>}</a:t>
            </a:r>
          </a:p>
          <a:p>
            <a:pPr lvl="1"/>
            <a:r>
              <a:rPr lang="en-US" altLang="ko-KR" sz="1400" b="1" dirty="0" smtClean="0">
                <a:solidFill>
                  <a:srgbClr val="7030A0"/>
                </a:solidFill>
              </a:rPr>
              <a:t>}</a:t>
            </a:r>
            <a:endParaRPr lang="ko-KR" altLang="en-US" sz="1400" b="1" dirty="0" smtClean="0">
              <a:solidFill>
                <a:srgbClr val="7030A0"/>
              </a:solidFill>
            </a:endParaRPr>
          </a:p>
          <a:p>
            <a:pPr lvl="1"/>
            <a:r>
              <a:rPr lang="en-US" altLang="ko-KR" sz="1400" dirty="0" smtClean="0"/>
              <a:t>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lvl="2"/>
            <a:r>
              <a:rPr lang="en-US" altLang="ko-KR" sz="1400" dirty="0" smtClean="0"/>
              <a:t>new </a:t>
            </a:r>
            <a:r>
              <a:rPr lang="en-US" altLang="ko-KR" sz="1400" dirty="0" err="1" smtClean="0"/>
              <a:t>InnerClassListener</a:t>
            </a:r>
            <a:r>
              <a:rPr lang="en-US" altLang="ko-KR" sz="1400" dirty="0" smtClean="0"/>
              <a:t>();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r>
              <a:rPr lang="en-US" altLang="ko-KR" sz="1400" dirty="0" smtClean="0"/>
              <a:t>} </a:t>
            </a:r>
          </a:p>
        </p:txBody>
      </p:sp>
      <p:sp>
        <p:nvSpPr>
          <p:cNvPr id="6" name="왼쪽 중괄호 5"/>
          <p:cNvSpPr/>
          <p:nvPr/>
        </p:nvSpPr>
        <p:spPr>
          <a:xfrm>
            <a:off x="3857620" y="3357562"/>
            <a:ext cx="357190" cy="2357454"/>
          </a:xfrm>
          <a:prstGeom prst="leftBrace">
            <a:avLst>
              <a:gd name="adj1" fmla="val 141589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42844" y="4430120"/>
            <a:ext cx="3429024" cy="1323439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600" dirty="0" smtClean="0"/>
              <a:t> Action </a:t>
            </a:r>
            <a:r>
              <a:rPr lang="ko-KR" altLang="en-US" sz="1600" dirty="0" smtClean="0"/>
              <a:t>이벤트 </a:t>
            </a:r>
            <a:r>
              <a:rPr lang="ko-KR" altLang="en-US" sz="1600" dirty="0" err="1" smtClean="0"/>
              <a:t>리스너를</a:t>
            </a:r>
            <a:r>
              <a:rPr lang="ko-KR" altLang="en-US" sz="1600" dirty="0" smtClean="0"/>
              <a:t> 내부 클래스로 작성</a:t>
            </a:r>
            <a:endParaRPr lang="en-US" altLang="ko-KR" sz="1600" dirty="0" smtClean="0"/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/>
              <a:t> private</a:t>
            </a:r>
            <a:r>
              <a:rPr lang="ko-KR" altLang="en-US" sz="1600" dirty="0" smtClean="0"/>
              <a:t>으로 선언하여 </a:t>
            </a:r>
            <a:r>
              <a:rPr lang="en-US" altLang="ko-KR" sz="1600" dirty="0" err="1" smtClean="0"/>
              <a:t>InnerClassListener</a:t>
            </a:r>
            <a:r>
              <a:rPr lang="ko-KR" altLang="en-US" sz="1600" dirty="0" smtClean="0"/>
              <a:t>의 외부에서 리스너를 사용할 수 없게 할 수 있음</a:t>
            </a:r>
            <a:endParaRPr lang="en-US" altLang="ko-KR" sz="1600" dirty="0" smtClean="0"/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/>
              <a:t> </a:t>
            </a:r>
            <a:r>
              <a:rPr lang="ko-KR" altLang="en-US" sz="1600" dirty="0" err="1" smtClean="0"/>
              <a:t>리스너에서</a:t>
            </a:r>
            <a:r>
              <a:rPr lang="ko-KR" altLang="en-US" sz="1600" dirty="0" smtClean="0"/>
              <a:t> </a:t>
            </a:r>
            <a:r>
              <a:rPr lang="en-US" altLang="ko-KR" sz="1600" dirty="0" err="1" smtClean="0"/>
              <a:t>InnerClassListener</a:t>
            </a:r>
            <a:r>
              <a:rPr lang="ko-KR" altLang="en-US" sz="1600" dirty="0" smtClean="0"/>
              <a:t>의 멤버에 대한 접근이 용이함</a:t>
            </a:r>
            <a:endParaRPr lang="ko-KR" altLang="en-US" sz="1600" dirty="0"/>
          </a:p>
        </p:txBody>
      </p:sp>
      <p:sp>
        <p:nvSpPr>
          <p:cNvPr id="22" name="자유형 21"/>
          <p:cNvSpPr/>
          <p:nvPr/>
        </p:nvSpPr>
        <p:spPr>
          <a:xfrm>
            <a:off x="3428992" y="5286388"/>
            <a:ext cx="1643074" cy="302852"/>
          </a:xfrm>
          <a:custGeom>
            <a:avLst/>
            <a:gdLst>
              <a:gd name="connsiteX0" fmla="*/ 0 w 1250302"/>
              <a:gd name="connsiteY0" fmla="*/ 513183 h 513183"/>
              <a:gd name="connsiteX1" fmla="*/ 289249 w 1250302"/>
              <a:gd name="connsiteY1" fmla="*/ 307910 h 513183"/>
              <a:gd name="connsiteX2" fmla="*/ 541175 w 1250302"/>
              <a:gd name="connsiteY2" fmla="*/ 102636 h 513183"/>
              <a:gd name="connsiteX3" fmla="*/ 1250302 w 1250302"/>
              <a:gd name="connsiteY3" fmla="*/ 0 h 5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302" h="513183">
                <a:moveTo>
                  <a:pt x="0" y="513183"/>
                </a:moveTo>
                <a:cubicBezTo>
                  <a:pt x="99526" y="444758"/>
                  <a:pt x="199053" y="376334"/>
                  <a:pt x="289249" y="307910"/>
                </a:cubicBezTo>
                <a:cubicBezTo>
                  <a:pt x="379445" y="239486"/>
                  <a:pt x="381000" y="153954"/>
                  <a:pt x="541175" y="102636"/>
                </a:cubicBezTo>
                <a:cubicBezTo>
                  <a:pt x="701350" y="51318"/>
                  <a:pt x="975826" y="25659"/>
                  <a:pt x="1250302" y="0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화살표 연결선 23"/>
          <p:cNvCxnSpPr>
            <a:endCxn id="6" idx="1"/>
          </p:cNvCxnSpPr>
          <p:nvPr/>
        </p:nvCxnSpPr>
        <p:spPr>
          <a:xfrm flipV="1">
            <a:off x="3428992" y="4536289"/>
            <a:ext cx="428628" cy="5488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06" y="1194890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06" y="2851074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428596" y="4357694"/>
            <a:ext cx="4143404" cy="21431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익명 클래스로 이벤트 리스너 작성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3000396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익명 클래스란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dirty="0" smtClean="0"/>
              <a:t>(</a:t>
            </a:r>
            <a:r>
              <a:rPr lang="ko-KR" altLang="en-US" dirty="0" smtClean="0"/>
              <a:t>클래스 정의 </a:t>
            </a:r>
            <a:r>
              <a:rPr lang="en-US" altLang="ko-KR" dirty="0" smtClean="0"/>
              <a:t>+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생성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한번에 작성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err="1" smtClean="0"/>
              <a:t>ActionListener</a:t>
            </a:r>
            <a:r>
              <a:rPr lang="ko-KR" altLang="en-US" dirty="0" smtClean="0"/>
              <a:t>를 구현하는 익명의 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작성 예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143108" y="2143116"/>
            <a:ext cx="3947900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smtClean="0"/>
              <a:t>new </a:t>
            </a:r>
            <a:r>
              <a:rPr lang="ko-KR" altLang="en-US" sz="1600" smtClean="0"/>
              <a:t>익명클래스의수퍼클래스이름</a:t>
            </a:r>
            <a:r>
              <a:rPr lang="en-US" altLang="ko-KR" sz="1600" smtClean="0"/>
              <a:t>(</a:t>
            </a:r>
            <a:r>
              <a:rPr lang="ko-KR" altLang="en-US" sz="1600" smtClean="0"/>
              <a:t>생성자의 인자들</a:t>
            </a:r>
            <a:r>
              <a:rPr lang="en-US" altLang="ko-KR" sz="1600" smtClean="0"/>
              <a:t>) {</a:t>
            </a:r>
          </a:p>
          <a:p>
            <a:r>
              <a:rPr lang="en-US" altLang="ko-KR" sz="1600" smtClean="0"/>
              <a:t>     .....................</a:t>
            </a:r>
          </a:p>
          <a:p>
            <a:r>
              <a:rPr lang="en-US" altLang="ko-KR" sz="1600" smtClean="0"/>
              <a:t>     </a:t>
            </a:r>
            <a:r>
              <a:rPr lang="ko-KR" altLang="en-US" sz="1600" smtClean="0"/>
              <a:t>클래스 정의</a:t>
            </a:r>
            <a:endParaRPr lang="en-US" altLang="ko-KR" sz="1600" smtClean="0"/>
          </a:p>
          <a:p>
            <a:r>
              <a:rPr lang="en-US" altLang="ko-KR" sz="1600" smtClean="0"/>
              <a:t>     .....................</a:t>
            </a:r>
          </a:p>
          <a:p>
            <a:r>
              <a:rPr lang="en-US" altLang="ko-KR" sz="1600" smtClean="0"/>
              <a:t>};</a:t>
            </a:r>
            <a:endParaRPr lang="en-US" altLang="ko-KR" sz="1600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683568" y="4505130"/>
            <a:ext cx="3744416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MyActionListener</a:t>
            </a:r>
            <a:r>
              <a:rPr lang="en-US" altLang="ko-KR" sz="1400" dirty="0" smtClean="0"/>
              <a:t> implements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en-US" altLang="ko-KR" sz="1400" b="1" dirty="0" err="1" smtClean="0"/>
              <a:t>ActionListener</a:t>
            </a:r>
            <a:r>
              <a:rPr lang="en-US" altLang="ko-KR" sz="1400" b="1" dirty="0" smtClean="0"/>
              <a:t> {</a:t>
            </a:r>
          </a:p>
          <a:p>
            <a:pPr defTabSz="180000"/>
            <a:r>
              <a:rPr lang="en-US" altLang="ko-KR" sz="1400" b="1" dirty="0" smtClean="0"/>
              <a:t>	void </a:t>
            </a:r>
            <a:r>
              <a:rPr lang="en-US" altLang="ko-KR" sz="1400" b="1" dirty="0" err="1" smtClean="0"/>
              <a:t>actionPerformed</a:t>
            </a:r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ActionEvent</a:t>
            </a:r>
            <a:r>
              <a:rPr lang="en-US" altLang="ko-KR" sz="1400" b="1" dirty="0" smtClean="0"/>
              <a:t> e) {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.... </a:t>
            </a:r>
            <a:r>
              <a:rPr lang="ko-KR" altLang="en-US" sz="1400" dirty="0" err="1" smtClean="0">
                <a:solidFill>
                  <a:srgbClr val="FF0000"/>
                </a:solidFill>
              </a:rPr>
              <a:t>메소드</a:t>
            </a:r>
            <a:r>
              <a:rPr lang="ko-KR" altLang="en-US" sz="1400" dirty="0" smtClean="0">
                <a:solidFill>
                  <a:srgbClr val="FF0000"/>
                </a:solidFill>
              </a:rPr>
              <a:t> 구현 </a:t>
            </a:r>
            <a:r>
              <a:rPr lang="en-US" altLang="ko-KR" sz="1400" dirty="0" smtClean="0">
                <a:solidFill>
                  <a:srgbClr val="FF0000"/>
                </a:solidFill>
              </a:rPr>
              <a:t>....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}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}</a:t>
            </a:r>
            <a:endParaRPr lang="en-US" altLang="ko-KR" sz="1400" dirty="0" smtClean="0"/>
          </a:p>
        </p:txBody>
      </p:sp>
      <p:sp>
        <p:nvSpPr>
          <p:cNvPr id="7" name="왼쪽 중괄호 6"/>
          <p:cNvSpPr/>
          <p:nvPr/>
        </p:nvSpPr>
        <p:spPr>
          <a:xfrm>
            <a:off x="428596" y="4643446"/>
            <a:ext cx="214314" cy="928694"/>
          </a:xfrm>
          <a:prstGeom prst="leftBrace">
            <a:avLst>
              <a:gd name="adj1" fmla="val 54167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000628" y="5214950"/>
            <a:ext cx="3857652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ActionListener</a:t>
            </a:r>
            <a:r>
              <a:rPr lang="en-US" altLang="ko-KR" sz="1400" b="1" dirty="0" smtClean="0"/>
              <a:t>() {</a:t>
            </a:r>
          </a:p>
          <a:p>
            <a:pPr defTabSz="180000"/>
            <a:r>
              <a:rPr lang="en-US" altLang="ko-KR" sz="1400" b="1" dirty="0" smtClean="0"/>
              <a:t>	void </a:t>
            </a:r>
            <a:r>
              <a:rPr lang="en-US" altLang="ko-KR" sz="1400" b="1" dirty="0" err="1" smtClean="0"/>
              <a:t>actionPerformed</a:t>
            </a:r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ActionEvent</a:t>
            </a:r>
            <a:r>
              <a:rPr lang="en-US" altLang="ko-KR" sz="1400" b="1" dirty="0" smtClean="0"/>
              <a:t> e) {</a:t>
            </a:r>
          </a:p>
          <a:p>
            <a:pPr defTabSz="180000"/>
            <a:r>
              <a:rPr lang="en-US" altLang="ko-KR" sz="1400" b="1" dirty="0" smtClean="0"/>
              <a:t>		.... </a:t>
            </a:r>
            <a:r>
              <a:rPr lang="ko-KR" altLang="en-US" sz="1400" b="1" dirty="0" err="1" smtClean="0"/>
              <a:t>메소드</a:t>
            </a:r>
            <a:r>
              <a:rPr lang="ko-KR" altLang="en-US" sz="1400" b="1" dirty="0" smtClean="0"/>
              <a:t> 구현 </a:t>
            </a:r>
            <a:r>
              <a:rPr lang="en-US" altLang="ko-KR" sz="1400" b="1" dirty="0" smtClean="0"/>
              <a:t>....</a:t>
            </a:r>
          </a:p>
          <a:p>
            <a:pPr defTabSz="180000"/>
            <a:r>
              <a:rPr lang="en-US" altLang="ko-KR" sz="1400" b="1" dirty="0" smtClean="0"/>
              <a:t>	}</a:t>
            </a:r>
          </a:p>
          <a:p>
            <a:pPr defTabSz="180000"/>
            <a:r>
              <a:rPr lang="en-US" altLang="ko-KR" sz="1400" b="1" dirty="0" smtClean="0"/>
              <a:t>};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571472" y="6072206"/>
            <a:ext cx="3857652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MyActionListener</a:t>
            </a:r>
            <a:r>
              <a:rPr lang="en-US" altLang="ko-KR" sz="1400" b="1" dirty="0" smtClean="0"/>
              <a:t> ();</a:t>
            </a:r>
          </a:p>
        </p:txBody>
      </p:sp>
      <p:sp>
        <p:nvSpPr>
          <p:cNvPr id="13" name="자유형 12"/>
          <p:cNvSpPr/>
          <p:nvPr/>
        </p:nvSpPr>
        <p:spPr>
          <a:xfrm>
            <a:off x="337277" y="5136581"/>
            <a:ext cx="1165934" cy="1038688"/>
          </a:xfrm>
          <a:custGeom>
            <a:avLst/>
            <a:gdLst>
              <a:gd name="connsiteX0" fmla="*/ 109491 w 1165934"/>
              <a:gd name="connsiteY0" fmla="*/ 0 h 1038688"/>
              <a:gd name="connsiteX1" fmla="*/ 11837 w 1165934"/>
              <a:gd name="connsiteY1" fmla="*/ 213064 h 1038688"/>
              <a:gd name="connsiteX2" fmla="*/ 38470 w 1165934"/>
              <a:gd name="connsiteY2" fmla="*/ 514905 h 1038688"/>
              <a:gd name="connsiteX3" fmla="*/ 189390 w 1165934"/>
              <a:gd name="connsiteY3" fmla="*/ 665826 h 1038688"/>
              <a:gd name="connsiteX4" fmla="*/ 580007 w 1165934"/>
              <a:gd name="connsiteY4" fmla="*/ 701336 h 1038688"/>
              <a:gd name="connsiteX5" fmla="*/ 1059402 w 1165934"/>
              <a:gd name="connsiteY5" fmla="*/ 763480 h 1038688"/>
              <a:gd name="connsiteX6" fmla="*/ 1165934 w 1165934"/>
              <a:gd name="connsiteY6" fmla="*/ 1038688 h 103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5934" h="1038688">
                <a:moveTo>
                  <a:pt x="109491" y="0"/>
                </a:moveTo>
                <a:cubicBezTo>
                  <a:pt x="66582" y="63623"/>
                  <a:pt x="23674" y="127246"/>
                  <a:pt x="11837" y="213064"/>
                </a:cubicBezTo>
                <a:cubicBezTo>
                  <a:pt x="0" y="298882"/>
                  <a:pt x="8878" y="439445"/>
                  <a:pt x="38470" y="514905"/>
                </a:cubicBezTo>
                <a:cubicBezTo>
                  <a:pt x="68062" y="590365"/>
                  <a:pt x="99134" y="634754"/>
                  <a:pt x="189390" y="665826"/>
                </a:cubicBezTo>
                <a:cubicBezTo>
                  <a:pt x="279646" y="696898"/>
                  <a:pt x="435005" y="685060"/>
                  <a:pt x="580007" y="701336"/>
                </a:cubicBezTo>
                <a:cubicBezTo>
                  <a:pt x="725009" y="717612"/>
                  <a:pt x="961747" y="707255"/>
                  <a:pt x="1059402" y="763480"/>
                </a:cubicBezTo>
                <a:cubicBezTo>
                  <a:pt x="1157057" y="819705"/>
                  <a:pt x="1161495" y="929196"/>
                  <a:pt x="1165934" y="1038688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214942" y="6357958"/>
            <a:ext cx="3262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익명클래스 탄생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클래스 선언과 </a:t>
            </a:r>
            <a:r>
              <a:rPr lang="ko-KR" altLang="en-US" sz="1600" dirty="0" err="1" smtClean="0"/>
              <a:t>인스턴스</a:t>
            </a:r>
            <a:r>
              <a:rPr lang="ko-KR" altLang="en-US" sz="1600" dirty="0" smtClean="0"/>
              <a:t> 생성을 동시에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18" name="오른쪽 화살표 17"/>
          <p:cNvSpPr/>
          <p:nvPr/>
        </p:nvSpPr>
        <p:spPr>
          <a:xfrm>
            <a:off x="4572000" y="5957668"/>
            <a:ext cx="357190" cy="489109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3568" y="4148133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클래스 선언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35753" y="6378015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클래스 </a:t>
            </a:r>
            <a:r>
              <a:rPr lang="ko-KR" altLang="en-US" dirty="0" err="1" smtClean="0"/>
              <a:t>인스턴스</a:t>
            </a:r>
            <a:r>
              <a:rPr lang="ko-KR" altLang="en-US" dirty="0" smtClean="0"/>
              <a:t> 생성</a:t>
            </a:r>
            <a:endParaRPr lang="ko-KR" altLang="en-US" dirty="0"/>
          </a:p>
        </p:txBody>
      </p:sp>
      <p:sp>
        <p:nvSpPr>
          <p:cNvPr id="17" name="슬라이드 번호 개체 틀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익명 클래스로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 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작성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214778" y="142852"/>
            <a:ext cx="4929222" cy="58169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javax.swing</a:t>
            </a:r>
            <a:r>
              <a:rPr lang="en-US" altLang="ko-KR" sz="1200" dirty="0" smtClean="0"/>
              <a:t>.*;</a:t>
            </a:r>
          </a:p>
          <a:p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java.awt.event</a:t>
            </a:r>
            <a:r>
              <a:rPr lang="en-US" altLang="ko-KR" sz="1200" dirty="0" smtClean="0"/>
              <a:t>.*;</a:t>
            </a:r>
          </a:p>
          <a:p>
            <a:r>
              <a:rPr lang="en-US" altLang="ko-KR" sz="1200" dirty="0" smtClean="0"/>
              <a:t>import java.awt.*;</a:t>
            </a:r>
          </a:p>
          <a:p>
            <a:endParaRPr lang="ko-KR" altLang="en-US" sz="1200" dirty="0" smtClean="0"/>
          </a:p>
          <a:p>
            <a:r>
              <a:rPr lang="en-US" altLang="ko-KR" sz="1200" dirty="0" smtClean="0"/>
              <a:t>public class </a:t>
            </a:r>
            <a:r>
              <a:rPr lang="en-US" altLang="ko-KR" sz="1200" dirty="0" err="1" smtClean="0"/>
              <a:t>AnonymousClassListener</a:t>
            </a:r>
            <a:r>
              <a:rPr lang="en-US" altLang="ko-KR" sz="1200" dirty="0" smtClean="0"/>
              <a:t> extends </a:t>
            </a:r>
            <a:r>
              <a:rPr lang="en-US" altLang="ko-KR" sz="1200" dirty="0" err="1" smtClean="0"/>
              <a:t>JFrame</a:t>
            </a:r>
            <a:r>
              <a:rPr lang="en-US" altLang="ko-KR" sz="1200" dirty="0" smtClean="0"/>
              <a:t> {</a:t>
            </a:r>
          </a:p>
          <a:p>
            <a:pPr lvl="1"/>
            <a:r>
              <a:rPr lang="en-US" altLang="ko-KR" sz="1200" dirty="0" err="1" smtClean="0"/>
              <a:t>AnonymousClassListener</a:t>
            </a:r>
            <a:r>
              <a:rPr lang="en-US" altLang="ko-KR" sz="1200" dirty="0" smtClean="0"/>
              <a:t>() {</a:t>
            </a:r>
          </a:p>
          <a:p>
            <a:pPr lvl="2"/>
            <a:r>
              <a:rPr lang="en-US" altLang="ko-KR" sz="1200" dirty="0" err="1" smtClean="0"/>
              <a:t>setTitle</a:t>
            </a:r>
            <a:r>
              <a:rPr lang="en-US" altLang="ko-KR" sz="1200" dirty="0" smtClean="0"/>
              <a:t>("Action </a:t>
            </a:r>
            <a:r>
              <a:rPr lang="ko-KR" altLang="en-US" sz="1200" dirty="0" smtClean="0"/>
              <a:t>이벤트 </a:t>
            </a:r>
            <a:r>
              <a:rPr lang="ko-KR" altLang="en-US" sz="1200" dirty="0" err="1" smtClean="0"/>
              <a:t>리스너</a:t>
            </a:r>
            <a:r>
              <a:rPr lang="ko-KR" altLang="en-US" sz="1200" dirty="0" smtClean="0"/>
              <a:t> 작성</a:t>
            </a:r>
            <a:r>
              <a:rPr lang="en-US" altLang="ko-KR" sz="1200" dirty="0" smtClean="0"/>
              <a:t>");</a:t>
            </a:r>
          </a:p>
          <a:p>
            <a:pPr lvl="2"/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  <a:endParaRPr lang="en-US" altLang="ko-KR" sz="1200" dirty="0" smtClean="0"/>
          </a:p>
          <a:p>
            <a:pPr lvl="2"/>
            <a:r>
              <a:rPr lang="en-US" altLang="ko-KR" sz="1200" dirty="0" err="1" smtClean="0"/>
              <a:t>setLayout</a:t>
            </a:r>
            <a:r>
              <a:rPr lang="en-US" altLang="ko-KR" sz="1200" dirty="0" smtClean="0"/>
              <a:t>(new </a:t>
            </a:r>
            <a:r>
              <a:rPr lang="en-US" altLang="ko-KR" sz="1200" dirty="0" err="1" smtClean="0"/>
              <a:t>FlowLayout</a:t>
            </a:r>
            <a:r>
              <a:rPr lang="en-US" altLang="ko-KR" sz="1200" dirty="0" smtClean="0"/>
              <a:t>());</a:t>
            </a:r>
          </a:p>
          <a:p>
            <a:pPr lvl="2"/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(300,300);</a:t>
            </a:r>
          </a:p>
          <a:p>
            <a:pPr lvl="2"/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(true);</a:t>
            </a:r>
            <a:endParaRPr lang="ko-KR" altLang="en-US" sz="1200" dirty="0" smtClean="0"/>
          </a:p>
          <a:p>
            <a:pPr lvl="2"/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 = new 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("Action");</a:t>
            </a:r>
          </a:p>
          <a:p>
            <a:pPr lvl="2"/>
            <a:r>
              <a:rPr lang="en-US" altLang="ko-KR" sz="1200" dirty="0" smtClean="0"/>
              <a:t>add(</a:t>
            </a:r>
            <a:r>
              <a:rPr lang="en-US" altLang="ko-KR" sz="1200" dirty="0" err="1" smtClean="0"/>
              <a:t>btn</a:t>
            </a:r>
            <a:r>
              <a:rPr lang="en-US" altLang="ko-KR" sz="1200" dirty="0" smtClean="0"/>
              <a:t>);</a:t>
            </a:r>
          </a:p>
          <a:p>
            <a:pPr lvl="2"/>
            <a:r>
              <a:rPr lang="en-US" altLang="ko-KR" sz="1200" dirty="0" err="1" smtClean="0"/>
              <a:t>btn.addActionListener</a:t>
            </a:r>
            <a:r>
              <a:rPr lang="en-US" altLang="ko-KR" sz="1200" dirty="0" smtClean="0"/>
              <a:t>(</a:t>
            </a:r>
            <a:r>
              <a:rPr lang="en-US" altLang="ko-KR" sz="1200" dirty="0" smtClean="0">
                <a:solidFill>
                  <a:srgbClr val="FF0000"/>
                </a:solidFill>
              </a:rPr>
              <a:t>new </a:t>
            </a:r>
            <a:r>
              <a:rPr lang="en-US" altLang="ko-KR" sz="1200" dirty="0" err="1" smtClean="0">
                <a:solidFill>
                  <a:srgbClr val="FF0000"/>
                </a:solidFill>
              </a:rPr>
              <a:t>MyActionListener</a:t>
            </a:r>
            <a:r>
              <a:rPr lang="en-US" altLang="ko-KR" sz="1200" dirty="0" smtClean="0">
                <a:solidFill>
                  <a:srgbClr val="FF0000"/>
                </a:solidFill>
              </a:rPr>
              <a:t>()  </a:t>
            </a:r>
            <a:r>
              <a:rPr lang="en-US" altLang="ko-KR" sz="1200" dirty="0" smtClean="0"/>
              <a:t>);</a:t>
            </a:r>
          </a:p>
          <a:p>
            <a:pPr lvl="1"/>
            <a:r>
              <a:rPr lang="en-US" altLang="ko-KR" sz="1200" dirty="0" smtClean="0"/>
              <a:t>}</a:t>
            </a:r>
            <a:endParaRPr lang="ko-KR" altLang="en-US" sz="1200" dirty="0" smtClean="0"/>
          </a:p>
          <a:p>
            <a:pPr lvl="1"/>
            <a:r>
              <a:rPr lang="en-US" altLang="ko-KR" sz="1200" b="1" dirty="0" smtClean="0"/>
              <a:t>private class </a:t>
            </a:r>
            <a:r>
              <a:rPr lang="en-US" altLang="ko-KR" sz="1200" b="1" dirty="0" err="1" smtClean="0"/>
              <a:t>MyActionListener</a:t>
            </a:r>
            <a:r>
              <a:rPr lang="en-US" altLang="ko-KR" sz="1200" b="1" dirty="0" smtClean="0"/>
              <a:t> implements </a:t>
            </a:r>
            <a:r>
              <a:rPr lang="en-US" altLang="ko-KR" sz="1200" b="1" dirty="0" err="1" smtClean="0">
                <a:solidFill>
                  <a:srgbClr val="660066"/>
                </a:solidFill>
              </a:rPr>
              <a:t>ActionListener</a:t>
            </a:r>
            <a:r>
              <a:rPr lang="en-US" altLang="ko-KR" sz="1200" b="1" dirty="0" smtClean="0">
                <a:solidFill>
                  <a:srgbClr val="00B050"/>
                </a:solidFill>
              </a:rPr>
              <a:t> </a:t>
            </a:r>
            <a:r>
              <a:rPr lang="en-US" altLang="ko-KR" sz="1200" b="1" dirty="0" smtClean="0">
                <a:ln cmpd="sng">
                  <a:noFill/>
                </a:ln>
                <a:solidFill>
                  <a:srgbClr val="7030A0"/>
                </a:solidFill>
              </a:rPr>
              <a:t>{</a:t>
            </a:r>
          </a:p>
          <a:p>
            <a:pPr lvl="2"/>
            <a:r>
              <a:rPr lang="en-US" altLang="ko-KR" sz="1200" b="1" dirty="0" smtClean="0">
                <a:ln cmpd="sng">
                  <a:noFill/>
                </a:ln>
                <a:solidFill>
                  <a:srgbClr val="7030A0"/>
                </a:solidFill>
              </a:rPr>
              <a:t>public void </a:t>
            </a:r>
            <a:r>
              <a:rPr lang="en-US" altLang="ko-KR" sz="1200" b="1" dirty="0" err="1" smtClean="0">
                <a:ln cmpd="sng">
                  <a:noFill/>
                </a:ln>
                <a:solidFill>
                  <a:srgbClr val="7030A0"/>
                </a:solidFill>
              </a:rPr>
              <a:t>actionPerformed</a:t>
            </a:r>
            <a:r>
              <a:rPr lang="en-US" altLang="ko-KR" sz="1200" b="1" dirty="0" smtClean="0">
                <a:ln cmpd="sng">
                  <a:noFill/>
                </a:ln>
                <a:solidFill>
                  <a:srgbClr val="7030A0"/>
                </a:solidFill>
              </a:rPr>
              <a:t>(</a:t>
            </a:r>
            <a:r>
              <a:rPr lang="en-US" altLang="ko-KR" sz="1200" b="1" dirty="0" err="1" smtClean="0">
                <a:ln cmpd="sng">
                  <a:noFill/>
                </a:ln>
                <a:solidFill>
                  <a:srgbClr val="7030A0"/>
                </a:solidFill>
              </a:rPr>
              <a:t>ActionEvent</a:t>
            </a:r>
            <a:r>
              <a:rPr lang="en-US" altLang="ko-KR" sz="1200" b="1" dirty="0" smtClean="0">
                <a:ln cmpd="sng">
                  <a:noFill/>
                </a:ln>
                <a:solidFill>
                  <a:srgbClr val="7030A0"/>
                </a:solidFill>
              </a:rPr>
              <a:t> e) {</a:t>
            </a:r>
          </a:p>
          <a:p>
            <a:pPr lvl="3"/>
            <a:r>
              <a:rPr lang="en-US" altLang="ko-KR" sz="1200" dirty="0" err="1" smtClean="0">
                <a:ln cmpd="sng">
                  <a:noFill/>
                </a:ln>
              </a:rPr>
              <a:t>JButton</a:t>
            </a:r>
            <a:r>
              <a:rPr lang="en-US" altLang="ko-KR" sz="1200" dirty="0" smtClean="0">
                <a:ln cmpd="sng">
                  <a:noFill/>
                </a:ln>
              </a:rPr>
              <a:t> b = (</a:t>
            </a:r>
            <a:r>
              <a:rPr lang="en-US" altLang="ko-KR" sz="1200" dirty="0" err="1" smtClean="0">
                <a:ln cmpd="sng">
                  <a:noFill/>
                </a:ln>
              </a:rPr>
              <a:t>JButton</a:t>
            </a:r>
            <a:r>
              <a:rPr lang="en-US" altLang="ko-KR" sz="1200" dirty="0" smtClean="0">
                <a:ln cmpd="sng">
                  <a:noFill/>
                </a:ln>
              </a:rPr>
              <a:t>)</a:t>
            </a:r>
            <a:r>
              <a:rPr lang="en-US" altLang="ko-KR" sz="1200" dirty="0" err="1" smtClean="0">
                <a:ln cmpd="sng">
                  <a:noFill/>
                </a:ln>
              </a:rPr>
              <a:t>e.getSource</a:t>
            </a:r>
            <a:r>
              <a:rPr lang="en-US" altLang="ko-KR" sz="1200" dirty="0" smtClean="0">
                <a:ln cmpd="sng">
                  <a:noFill/>
                </a:ln>
              </a:rPr>
              <a:t>();</a:t>
            </a:r>
          </a:p>
          <a:p>
            <a:pPr lvl="3"/>
            <a:r>
              <a:rPr lang="en-US" altLang="ko-KR" sz="1200" dirty="0" smtClean="0">
                <a:ln cmpd="sng">
                  <a:noFill/>
                </a:ln>
              </a:rPr>
              <a:t>if(</a:t>
            </a:r>
            <a:r>
              <a:rPr lang="en-US" altLang="ko-KR" sz="1200" dirty="0" err="1" smtClean="0">
                <a:ln cmpd="sng">
                  <a:noFill/>
                </a:ln>
              </a:rPr>
              <a:t>b.getText</a:t>
            </a:r>
            <a:r>
              <a:rPr lang="en-US" altLang="ko-KR" sz="1200" dirty="0" smtClean="0">
                <a:ln cmpd="sng">
                  <a:noFill/>
                </a:ln>
              </a:rPr>
              <a:t>().equals("Action")) </a:t>
            </a:r>
          </a:p>
          <a:p>
            <a:pPr lvl="4"/>
            <a:r>
              <a:rPr lang="en-US" altLang="ko-KR" sz="1200" dirty="0" err="1" smtClean="0">
                <a:ln cmpd="sng">
                  <a:noFill/>
                </a:ln>
              </a:rPr>
              <a:t>b.setText</a:t>
            </a:r>
            <a:r>
              <a:rPr lang="en-US" altLang="ko-KR" sz="1200" dirty="0" smtClean="0">
                <a:ln cmpd="sng">
                  <a:noFill/>
                </a:ln>
              </a:rPr>
              <a:t>("</a:t>
            </a:r>
            <a:r>
              <a:rPr lang="ko-KR" altLang="en-US" sz="1200" dirty="0" smtClean="0">
                <a:ln cmpd="sng">
                  <a:noFill/>
                </a:ln>
              </a:rPr>
              <a:t>액션</a:t>
            </a:r>
            <a:r>
              <a:rPr lang="en-US" altLang="ko-KR" sz="1200" dirty="0" smtClean="0">
                <a:ln cmpd="sng">
                  <a:noFill/>
                </a:ln>
              </a:rPr>
              <a:t>");</a:t>
            </a:r>
          </a:p>
          <a:p>
            <a:pPr lvl="3"/>
            <a:r>
              <a:rPr lang="en-US" altLang="ko-KR" sz="1200" dirty="0" smtClean="0">
                <a:ln cmpd="sng">
                  <a:noFill/>
                </a:ln>
              </a:rPr>
              <a:t>else </a:t>
            </a:r>
          </a:p>
          <a:p>
            <a:pPr lvl="4"/>
            <a:r>
              <a:rPr lang="en-US" altLang="ko-KR" sz="1200" dirty="0" err="1" smtClean="0">
                <a:ln cmpd="sng">
                  <a:noFill/>
                </a:ln>
              </a:rPr>
              <a:t>b.setText</a:t>
            </a:r>
            <a:r>
              <a:rPr lang="en-US" altLang="ko-KR" sz="1200" dirty="0" smtClean="0">
                <a:ln cmpd="sng">
                  <a:noFill/>
                </a:ln>
              </a:rPr>
              <a:t>("Action");</a:t>
            </a:r>
          </a:p>
          <a:p>
            <a:pPr lvl="3"/>
            <a:endParaRPr lang="ko-KR" altLang="en-US" sz="1200" dirty="0" smtClean="0">
              <a:ln cmpd="sng">
                <a:noFill/>
              </a:ln>
            </a:endParaRPr>
          </a:p>
          <a:p>
            <a:pPr lvl="3"/>
            <a:r>
              <a:rPr lang="en-US" altLang="ko-KR" sz="1200" dirty="0" smtClean="0">
                <a:ln cmpd="sng">
                  <a:noFill/>
                </a:ln>
              </a:rPr>
              <a:t>// </a:t>
            </a:r>
            <a:r>
              <a:rPr lang="en-US" altLang="ko-KR" sz="1200" dirty="0" err="1" smtClean="0">
                <a:ln cmpd="sng">
                  <a:noFill/>
                </a:ln>
              </a:rPr>
              <a:t>InnerClassListener</a:t>
            </a:r>
            <a:r>
              <a:rPr lang="ko-KR" altLang="en-US" sz="1200" dirty="0" smtClean="0">
                <a:ln cmpd="sng">
                  <a:noFill/>
                </a:ln>
              </a:rPr>
              <a:t>의 멤버나 </a:t>
            </a:r>
            <a:r>
              <a:rPr lang="en-US" altLang="ko-KR" sz="1200" dirty="0" err="1" smtClean="0">
                <a:ln cmpd="sng">
                  <a:noFill/>
                </a:ln>
              </a:rPr>
              <a:t>JFrame</a:t>
            </a:r>
            <a:r>
              <a:rPr lang="ko-KR" altLang="en-US" sz="1200" dirty="0" smtClean="0">
                <a:ln cmpd="sng">
                  <a:noFill/>
                </a:ln>
              </a:rPr>
              <a:t>의 멤버를 호출할 수 있음</a:t>
            </a:r>
          </a:p>
          <a:p>
            <a:pPr lvl="3"/>
            <a:r>
              <a:rPr lang="en-US" altLang="ko-KR" sz="1200" dirty="0" err="1" smtClean="0">
                <a:ln cmpd="sng">
                  <a:noFill/>
                </a:ln>
              </a:rPr>
              <a:t>setTitle</a:t>
            </a:r>
            <a:r>
              <a:rPr lang="en-US" altLang="ko-KR" sz="1200" dirty="0" smtClean="0">
                <a:ln cmpd="sng">
                  <a:noFill/>
                </a:ln>
              </a:rPr>
              <a:t>(</a:t>
            </a:r>
            <a:r>
              <a:rPr lang="en-US" altLang="ko-KR" sz="1200" dirty="0" err="1" smtClean="0">
                <a:ln cmpd="sng">
                  <a:noFill/>
                </a:ln>
              </a:rPr>
              <a:t>b.getText</a:t>
            </a:r>
            <a:r>
              <a:rPr lang="en-US" altLang="ko-KR" sz="1200" dirty="0" smtClean="0">
                <a:ln cmpd="sng">
                  <a:noFill/>
                </a:ln>
              </a:rPr>
              <a:t>());</a:t>
            </a:r>
          </a:p>
          <a:p>
            <a:pPr lvl="2"/>
            <a:r>
              <a:rPr lang="en-US" altLang="ko-KR" sz="1200" b="1" dirty="0" smtClean="0">
                <a:ln cmpd="sng">
                  <a:noFill/>
                </a:ln>
                <a:solidFill>
                  <a:srgbClr val="7030A0"/>
                </a:solidFill>
              </a:rPr>
              <a:t>}</a:t>
            </a:r>
          </a:p>
          <a:p>
            <a:pPr lvl="1"/>
            <a:r>
              <a:rPr lang="en-US" altLang="ko-KR" sz="1200" b="1" dirty="0" smtClean="0">
                <a:ln cmpd="sng">
                  <a:noFill/>
                </a:ln>
                <a:solidFill>
                  <a:srgbClr val="7030A0"/>
                </a:solidFill>
              </a:rPr>
              <a:t>}</a:t>
            </a:r>
            <a:endParaRPr lang="ko-KR" altLang="en-US" sz="1200" b="1" dirty="0" smtClean="0">
              <a:ln cmpd="sng">
                <a:noFill/>
              </a:ln>
              <a:solidFill>
                <a:srgbClr val="7030A0"/>
              </a:solidFill>
            </a:endParaRPr>
          </a:p>
          <a:p>
            <a:pPr lvl="1"/>
            <a:r>
              <a:rPr lang="en-US" altLang="ko-KR" sz="1200" dirty="0" smtClean="0"/>
              <a:t>public static void main(String [] </a:t>
            </a:r>
            <a:r>
              <a:rPr lang="en-US" altLang="ko-KR" sz="1200" dirty="0" err="1" smtClean="0"/>
              <a:t>args</a:t>
            </a:r>
            <a:r>
              <a:rPr lang="en-US" altLang="ko-KR" sz="1200" dirty="0" smtClean="0"/>
              <a:t>) {</a:t>
            </a:r>
          </a:p>
          <a:p>
            <a:pPr lvl="2"/>
            <a:r>
              <a:rPr lang="en-US" altLang="ko-KR" sz="1200" dirty="0" smtClean="0"/>
              <a:t>new </a:t>
            </a:r>
            <a:r>
              <a:rPr lang="en-US" altLang="ko-KR" sz="1200" dirty="0" err="1" smtClean="0"/>
              <a:t>AnonymousClassListener</a:t>
            </a:r>
            <a:r>
              <a:rPr lang="en-US" altLang="ko-KR" sz="1200" dirty="0" smtClean="0"/>
              <a:t> ();</a:t>
            </a:r>
          </a:p>
          <a:p>
            <a:pPr lvl="1"/>
            <a:r>
              <a:rPr lang="en-US" altLang="ko-KR" sz="1200" dirty="0" smtClean="0"/>
              <a:t>}</a:t>
            </a:r>
          </a:p>
          <a:p>
            <a:r>
              <a:rPr lang="en-US" altLang="ko-KR" sz="1200" dirty="0" smtClean="0"/>
              <a:t>} 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42844" y="2798036"/>
            <a:ext cx="3644478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btn.addActionListener</a:t>
            </a:r>
            <a:r>
              <a:rPr lang="en-US" altLang="ko-KR" sz="1200" dirty="0" smtClean="0"/>
              <a:t>(</a:t>
            </a:r>
            <a:r>
              <a:rPr lang="en-US" altLang="ko-KR" sz="1200" dirty="0" smtClean="0">
                <a:solidFill>
                  <a:srgbClr val="FF0000"/>
                </a:solidFill>
              </a:rPr>
              <a:t>new </a:t>
            </a:r>
            <a:r>
              <a:rPr lang="en-US" altLang="ko-KR" sz="1200" b="1" dirty="0" err="1" smtClean="0">
                <a:solidFill>
                  <a:srgbClr val="7030A0"/>
                </a:solidFill>
              </a:rPr>
              <a:t>ActionListener</a:t>
            </a:r>
            <a:r>
              <a:rPr lang="en-US" altLang="ko-KR" sz="1200" b="1" dirty="0" smtClean="0">
                <a:solidFill>
                  <a:srgbClr val="7030A0"/>
                </a:solidFill>
              </a:rPr>
              <a:t>() {</a:t>
            </a:r>
          </a:p>
          <a:p>
            <a:pPr defTabSz="180000"/>
            <a:r>
              <a:rPr lang="en-US" altLang="ko-KR" sz="1200" b="1" dirty="0" smtClean="0">
                <a:solidFill>
                  <a:srgbClr val="7030A0"/>
                </a:solidFill>
              </a:rPr>
              <a:t>		public void </a:t>
            </a:r>
            <a:r>
              <a:rPr lang="en-US" altLang="ko-KR" sz="1200" b="1" dirty="0" err="1" smtClean="0">
                <a:solidFill>
                  <a:srgbClr val="7030A0"/>
                </a:solidFill>
              </a:rPr>
              <a:t>actionPerformed</a:t>
            </a:r>
            <a:r>
              <a:rPr lang="en-US" altLang="ko-KR" sz="1200" b="1" dirty="0" smtClean="0">
                <a:solidFill>
                  <a:srgbClr val="7030A0"/>
                </a:solidFill>
              </a:rPr>
              <a:t>(</a:t>
            </a:r>
            <a:r>
              <a:rPr lang="en-US" altLang="ko-KR" sz="1200" b="1" dirty="0" err="1" smtClean="0">
                <a:solidFill>
                  <a:srgbClr val="7030A0"/>
                </a:solidFill>
              </a:rPr>
              <a:t>ActionEvent</a:t>
            </a:r>
            <a:r>
              <a:rPr lang="en-US" altLang="ko-KR" sz="1200" b="1" dirty="0" smtClean="0">
                <a:solidFill>
                  <a:srgbClr val="7030A0"/>
                </a:solidFill>
              </a:rPr>
              <a:t> e)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 b = (</a:t>
            </a:r>
            <a:r>
              <a:rPr lang="en-US" altLang="ko-KR" sz="1200" dirty="0" err="1" smtClean="0"/>
              <a:t>JButton</a:t>
            </a:r>
            <a:r>
              <a:rPr lang="en-US" altLang="ko-KR" sz="1200" dirty="0" smtClean="0"/>
              <a:t>)</a:t>
            </a:r>
            <a:r>
              <a:rPr lang="en-US" altLang="ko-KR" sz="1200" dirty="0" err="1" smtClean="0"/>
              <a:t>e.getSource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	if(</a:t>
            </a:r>
            <a:r>
              <a:rPr lang="en-US" altLang="ko-KR" sz="1200" dirty="0" err="1" smtClean="0"/>
              <a:t>b.getText</a:t>
            </a:r>
            <a:r>
              <a:rPr lang="en-US" altLang="ko-KR" sz="1200" dirty="0" smtClean="0"/>
              <a:t>().equals("Action")) 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b.setText</a:t>
            </a:r>
            <a:r>
              <a:rPr lang="en-US" altLang="ko-KR" sz="1200" dirty="0" smtClean="0"/>
              <a:t>("</a:t>
            </a:r>
            <a:r>
              <a:rPr lang="ko-KR" altLang="en-US" sz="1200" dirty="0" smtClean="0"/>
              <a:t>액션</a:t>
            </a:r>
            <a:r>
              <a:rPr lang="en-US" altLang="ko-KR" sz="1200" dirty="0" smtClean="0"/>
              <a:t>");</a:t>
            </a:r>
          </a:p>
          <a:p>
            <a:pPr defTabSz="180000"/>
            <a:r>
              <a:rPr lang="en-US" altLang="ko-KR" sz="1200" dirty="0" smtClean="0"/>
              <a:t>			else 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b.setText</a:t>
            </a:r>
            <a:r>
              <a:rPr lang="en-US" altLang="ko-KR" sz="1200" dirty="0" smtClean="0"/>
              <a:t>("Action");</a:t>
            </a:r>
          </a:p>
          <a:p>
            <a:pPr defTabSz="180000"/>
            <a:r>
              <a:rPr lang="en-US" altLang="ko-KR" sz="1200" dirty="0" smtClean="0"/>
              <a:t>				// </a:t>
            </a:r>
            <a:r>
              <a:rPr lang="en-US" altLang="ko-KR" sz="1200" dirty="0" err="1" smtClean="0"/>
              <a:t>AnonymousClassListener</a:t>
            </a:r>
            <a:r>
              <a:rPr lang="ko-KR" altLang="en-US" sz="1200" dirty="0" smtClean="0"/>
              <a:t>의 멤버나 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		// </a:t>
            </a:r>
            <a:r>
              <a:rPr lang="en-US" altLang="ko-KR" sz="1200" dirty="0" err="1" smtClean="0"/>
              <a:t>JFrame</a:t>
            </a:r>
            <a:r>
              <a:rPr lang="ko-KR" altLang="en-US" sz="1200" dirty="0" smtClean="0"/>
              <a:t>의 멤버를 호출할 수 있음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setTitle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b.getText</a:t>
            </a:r>
            <a:r>
              <a:rPr lang="en-US" altLang="ko-KR" sz="1200" dirty="0" smtClean="0"/>
              <a:t>());</a:t>
            </a:r>
          </a:p>
          <a:p>
            <a:pPr defTabSz="180000"/>
            <a:r>
              <a:rPr lang="en-US" altLang="ko-KR" sz="1200" b="1" dirty="0" smtClean="0">
                <a:solidFill>
                  <a:srgbClr val="7030A0"/>
                </a:solidFill>
              </a:rPr>
              <a:t>		}</a:t>
            </a:r>
          </a:p>
          <a:p>
            <a:pPr defTabSz="180000"/>
            <a:r>
              <a:rPr lang="en-US" altLang="ko-KR" sz="1200" b="1" dirty="0" smtClean="0">
                <a:solidFill>
                  <a:srgbClr val="7030A0"/>
                </a:solidFill>
              </a:rPr>
              <a:t>	}</a:t>
            </a:r>
          </a:p>
          <a:p>
            <a:pPr defTabSz="180000"/>
            <a:r>
              <a:rPr lang="en-US" altLang="ko-KR" sz="1200" b="1" dirty="0" smtClean="0"/>
              <a:t>	);</a:t>
            </a:r>
          </a:p>
          <a:p>
            <a:pPr defTabSz="180000"/>
            <a:r>
              <a:rPr lang="en-US" altLang="ko-KR" sz="1200" b="1" dirty="0" smtClean="0"/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50956" y="2437996"/>
            <a:ext cx="1765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익명 클래스로 다시 작성된 결과</a:t>
            </a:r>
            <a:endParaRPr lang="ko-KR" altLang="en-US" sz="1400" dirty="0"/>
          </a:p>
        </p:txBody>
      </p:sp>
      <p:cxnSp>
        <p:nvCxnSpPr>
          <p:cNvPr id="13" name="직선 화살표 연결선 12"/>
          <p:cNvCxnSpPr>
            <a:stCxn id="5" idx="3"/>
            <a:endCxn id="12" idx="1"/>
          </p:cNvCxnSpPr>
          <p:nvPr/>
        </p:nvCxnSpPr>
        <p:spPr>
          <a:xfrm flipV="1">
            <a:off x="3787322" y="3861048"/>
            <a:ext cx="856686" cy="27581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4282" y="6215082"/>
            <a:ext cx="8786874" cy="33855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* </a:t>
            </a:r>
            <a:r>
              <a:rPr lang="ko-KR" altLang="en-US" sz="1600" dirty="0" smtClean="0"/>
              <a:t>간단한 </a:t>
            </a:r>
            <a:r>
              <a:rPr lang="ko-KR" altLang="en-US" sz="1600" dirty="0" err="1" smtClean="0"/>
              <a:t>리스너의</a:t>
            </a:r>
            <a:r>
              <a:rPr lang="ko-KR" altLang="en-US" sz="1600" dirty="0" smtClean="0"/>
              <a:t> 경우 익명 클래스 사용 추천</a:t>
            </a:r>
            <a:r>
              <a:rPr lang="en-US" altLang="ko-KR" sz="1600" dirty="0" smtClean="0"/>
              <a:t>. </a:t>
            </a:r>
            <a:r>
              <a:rPr lang="ko-KR" altLang="en-US" sz="1600" dirty="0" err="1" smtClean="0"/>
              <a:t>메소드의</a:t>
            </a:r>
            <a:r>
              <a:rPr lang="ko-KR" altLang="en-US" sz="1600" dirty="0" smtClean="0"/>
              <a:t> 개수가 </a:t>
            </a:r>
            <a:r>
              <a:rPr lang="en-US" altLang="ko-KR" sz="1600" dirty="0" smtClean="0"/>
              <a:t>1, 2</a:t>
            </a:r>
            <a:r>
              <a:rPr lang="ko-KR" altLang="en-US" sz="1600" dirty="0" smtClean="0"/>
              <a:t>개인 리스너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ActionListener</a:t>
            </a:r>
            <a:r>
              <a:rPr lang="en-US" altLang="ko-KR" sz="1600" dirty="0" smtClean="0"/>
              <a:t>, </a:t>
            </a:r>
            <a:r>
              <a:rPr lang="en-US" altLang="ko-KR" sz="1600" dirty="0" err="1" smtClean="0"/>
              <a:t>ItemListener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에 대해 주로 사용</a:t>
            </a:r>
            <a:endParaRPr lang="en-US" altLang="ko-KR" sz="1600" dirty="0" smtClean="0"/>
          </a:p>
        </p:txBody>
      </p:sp>
      <p:sp>
        <p:nvSpPr>
          <p:cNvPr id="12" name="직사각형 11"/>
          <p:cNvSpPr/>
          <p:nvPr/>
        </p:nvSpPr>
        <p:spPr>
          <a:xfrm>
            <a:off x="4644008" y="2564904"/>
            <a:ext cx="4320480" cy="2592288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16" name="곱셈 기호 15"/>
          <p:cNvSpPr/>
          <p:nvPr/>
        </p:nvSpPr>
        <p:spPr>
          <a:xfrm>
            <a:off x="3500430" y="2071679"/>
            <a:ext cx="6652189" cy="3519234"/>
          </a:xfrm>
          <a:prstGeom prst="mathMultiply">
            <a:avLst>
              <a:gd name="adj1" fmla="val 10193"/>
            </a:avLst>
          </a:prstGeom>
          <a:solidFill>
            <a:srgbClr val="92D050">
              <a:alpha val="43922"/>
            </a:srgbClr>
          </a:solidFill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이벤트</a:t>
            </a:r>
            <a:r>
              <a:rPr lang="en-US" altLang="ko-KR" dirty="0" smtClean="0"/>
              <a:t> </a:t>
            </a:r>
            <a:r>
              <a:rPr lang="ko-KR" altLang="en-US" dirty="0" smtClean="0"/>
              <a:t>기반</a:t>
            </a:r>
            <a:r>
              <a:rPr lang="en-US" altLang="ko-KR" dirty="0" smtClean="0"/>
              <a:t> </a:t>
            </a:r>
            <a:r>
              <a:rPr lang="ko-KR" altLang="en-US" dirty="0" smtClean="0"/>
              <a:t>프로그래밍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이벤트 기반 프로그래밍</a:t>
            </a:r>
            <a:r>
              <a:rPr lang="en-US" altLang="ko-KR" dirty="0" smtClean="0"/>
              <a:t>(Event Driven Programming)</a:t>
            </a:r>
          </a:p>
          <a:p>
            <a:pPr lvl="1"/>
            <a:r>
              <a:rPr lang="ko-KR" altLang="en-US" dirty="0" smtClean="0"/>
              <a:t>이벤트의 발생에 의해 프로그램 흐름이 결정되는 방식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이벤트가 발생하면 이벤트를 처리하는 루틴</a:t>
            </a:r>
            <a:r>
              <a:rPr lang="en-US" altLang="ko-KR" dirty="0" smtClean="0"/>
              <a:t>(</a:t>
            </a:r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실행하는 방식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프로그램 내의 어떤 코드가 언제 실행될 지 아무도 모름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이벤트의 발생에 의해 전적으로 결정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반대되는 개념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배치 실행</a:t>
            </a:r>
            <a:r>
              <a:rPr lang="en-US" altLang="ko-KR" dirty="0" smtClean="0"/>
              <a:t>(batch</a:t>
            </a:r>
            <a:r>
              <a:rPr lang="ko-KR" altLang="en-US" dirty="0" smtClean="0"/>
              <a:t> </a:t>
            </a:r>
            <a:r>
              <a:rPr lang="en-US" altLang="ko-KR" dirty="0" smtClean="0"/>
              <a:t>programming)</a:t>
            </a:r>
          </a:p>
          <a:p>
            <a:pPr lvl="2"/>
            <a:r>
              <a:rPr lang="ko-KR" altLang="en-US" dirty="0" smtClean="0"/>
              <a:t>프로그램의 개발자가 프로그램의 흐름을 결정하는 방식</a:t>
            </a:r>
            <a:endParaRPr lang="en-US" altLang="ko-KR" dirty="0" smtClean="0"/>
          </a:p>
          <a:p>
            <a:r>
              <a:rPr lang="ko-KR" altLang="en-US" dirty="0" smtClean="0"/>
              <a:t>이벤트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사용자의 입력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마우스 드래그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마우스 클릭</a:t>
            </a:r>
            <a:r>
              <a:rPr lang="en-US" altLang="ko-KR" dirty="0" smtClean="0"/>
              <a:t>, </a:t>
            </a:r>
            <a:r>
              <a:rPr lang="ko-KR" altLang="en-US" dirty="0" smtClean="0"/>
              <a:t>키보드 누름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센서로부터의 입력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네트워크로부터 </a:t>
            </a:r>
            <a:r>
              <a:rPr lang="ko-KR" altLang="en-US" dirty="0" err="1" smtClean="0"/>
              <a:t>데이타</a:t>
            </a:r>
            <a:r>
              <a:rPr lang="ko-KR" altLang="en-US" dirty="0" smtClean="0"/>
              <a:t> 송수신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다른 응용프로그램이나 다른 </a:t>
            </a:r>
            <a:r>
              <a:rPr lang="ko-KR" altLang="en-US" dirty="0" err="1" smtClean="0"/>
              <a:t>스레드로부터의</a:t>
            </a:r>
            <a:r>
              <a:rPr lang="ko-KR" altLang="en-US" dirty="0" smtClean="0"/>
              <a:t> 메시지</a:t>
            </a:r>
            <a:endParaRPr lang="en-US" altLang="ko-KR" dirty="0" smtClean="0"/>
          </a:p>
          <a:p>
            <a:r>
              <a:rPr lang="ko-KR" altLang="en-US" dirty="0" smtClean="0"/>
              <a:t>이벤트 기반 프로그램의 구조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프로그램에서 처리하고자 하는 이벤트의 이벤트 처리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구현</a:t>
            </a:r>
            <a:endParaRPr lang="en-US" altLang="ko-KR" dirty="0" smtClean="0"/>
          </a:p>
          <a:p>
            <a:r>
              <a:rPr lang="ko-KR" altLang="en-US" dirty="0" smtClean="0"/>
              <a:t>이벤트 처리 순서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 발생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 </a:t>
            </a:r>
            <a:r>
              <a:rPr lang="en-US" altLang="ko-KR" dirty="0" smtClean="0"/>
              <a:t>:</a:t>
            </a:r>
            <a:r>
              <a:rPr lang="ko-KR" altLang="en-US" dirty="0" smtClean="0"/>
              <a:t>마우스나 키보드의 움직임 혹은 입력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이벤트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 생성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현재 발생한 이벤트에 대한 여러 정보를 가진 객체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찾기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호출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event </a:t>
            </a:r>
            <a:r>
              <a:rPr lang="ko-KR" altLang="en-US" dirty="0" smtClean="0"/>
              <a:t>객체가 </a:t>
            </a:r>
            <a:r>
              <a:rPr lang="ko-KR" altLang="en-US" dirty="0" err="1" smtClean="0"/>
              <a:t>리스너에</a:t>
            </a:r>
            <a:r>
              <a:rPr lang="ko-KR" altLang="en-US" dirty="0" smtClean="0"/>
              <a:t> 전달됨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실행</a:t>
            </a:r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10-2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마우스로 문자열 이동시키기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마우스 버튼을 누르면 마우스가 있는 위치로 </a:t>
            </a:r>
            <a:r>
              <a:rPr lang="en-US" altLang="ko-KR" dirty="0" smtClean="0"/>
              <a:t>“hello” </a:t>
            </a:r>
            <a:r>
              <a:rPr lang="ko-KR" altLang="en-US" dirty="0" smtClean="0"/>
              <a:t>문자열을 이동시킨다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이벤트와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MouseEvent</a:t>
            </a:r>
            <a:r>
              <a:rPr lang="ko-KR" altLang="en-US" dirty="0" smtClean="0"/>
              <a:t>와 </a:t>
            </a:r>
            <a:r>
              <a:rPr lang="en-US" altLang="ko-KR" dirty="0" err="1" smtClean="0"/>
              <a:t>MouseListener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</a:t>
            </a:r>
            <a:r>
              <a:rPr lang="en-US" altLang="ko-KR" dirty="0" smtClean="0"/>
              <a:t> </a:t>
            </a:r>
            <a:r>
              <a:rPr lang="ko-KR" altLang="en-US" dirty="0" smtClean="0"/>
              <a:t>소스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JPanel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구현할 </a:t>
            </a:r>
            <a:r>
              <a:rPr lang="ko-KR" altLang="en-US" dirty="0" err="1" smtClean="0"/>
              <a:t>리스너의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mousePressed</a:t>
            </a:r>
            <a:r>
              <a:rPr lang="en-US" altLang="ko-KR" dirty="0" smtClean="0"/>
              <a:t>() </a:t>
            </a:r>
            <a:r>
              <a:rPr lang="ko-KR" altLang="en-US" dirty="0" smtClean="0"/>
              <a:t>하나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“hello” </a:t>
            </a:r>
            <a:r>
              <a:rPr lang="ko-KR" altLang="en-US" dirty="0" smtClean="0"/>
              <a:t>문자열 표현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JLabel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컨텐트</a:t>
            </a:r>
            <a:r>
              <a:rPr lang="ko-KR" altLang="en-US" dirty="0" smtClean="0"/>
              <a:t> 팬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JPanel</a:t>
            </a:r>
            <a:r>
              <a:rPr lang="ko-KR" altLang="en-US" dirty="0" smtClean="0"/>
              <a:t>로 교체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배치관리자 </a:t>
            </a:r>
            <a:r>
              <a:rPr lang="en-US" altLang="ko-KR" dirty="0" smtClean="0"/>
              <a:t>null</a:t>
            </a:r>
            <a:r>
              <a:rPr lang="ko-KR" altLang="en-US" dirty="0" smtClean="0"/>
              <a:t>로 설정</a:t>
            </a: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2515" y="6357958"/>
            <a:ext cx="65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초기화면</a:t>
            </a:r>
            <a:endParaRPr lang="ko-KR" altLang="en-US" sz="1600"/>
          </a:p>
        </p:txBody>
      </p:sp>
      <p:sp>
        <p:nvSpPr>
          <p:cNvPr id="10" name="TextBox 9"/>
          <p:cNvSpPr txBox="1"/>
          <p:nvPr/>
        </p:nvSpPr>
        <p:spPr>
          <a:xfrm>
            <a:off x="3808531" y="6357958"/>
            <a:ext cx="1739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마우스 다른 곳에 클릭한 경우</a:t>
            </a:r>
            <a:endParaRPr lang="ko-KR" alt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523175" y="6286520"/>
            <a:ext cx="1739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마우스 다른 곳에 클릭한 경우</a:t>
            </a:r>
            <a:endParaRPr lang="ko-KR" altLang="en-US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435049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5820" y="4429132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7470" y="43815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10-2</a:t>
            </a:r>
            <a:r>
              <a:rPr lang="ko-KR" altLang="en-US" dirty="0" smtClean="0"/>
              <a:t>의 소스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786314" y="1357298"/>
            <a:ext cx="4214842" cy="3754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class </a:t>
            </a:r>
            <a:r>
              <a:rPr lang="en-US" altLang="ko-KR" sz="1400" b="1" dirty="0" err="1" smtClean="0"/>
              <a:t>MyMouseListener</a:t>
            </a:r>
            <a:r>
              <a:rPr lang="en-US" altLang="ko-KR" sz="1400" b="1" dirty="0" smtClean="0"/>
              <a:t> implements </a:t>
            </a:r>
            <a:r>
              <a:rPr lang="en-US" altLang="ko-KR" sz="1400" b="1" dirty="0" err="1" smtClean="0"/>
              <a:t>MouseListener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{</a:t>
            </a:r>
          </a:p>
          <a:p>
            <a:pPr marL="0" lvl="2" defTabSz="180000"/>
            <a:r>
              <a:rPr lang="en-US" altLang="ko-KR" sz="1400" dirty="0" smtClean="0"/>
              <a:t>		public void </a:t>
            </a:r>
            <a:r>
              <a:rPr lang="en-US" altLang="ko-KR" sz="1400" b="1" dirty="0" err="1" smtClean="0"/>
              <a:t>mousePressed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</a:t>
            </a:r>
          </a:p>
          <a:p>
            <a:pPr marL="0" lvl="3" defTabSz="180000"/>
            <a:r>
              <a:rPr lang="en-US" altLang="ko-KR" sz="1400" dirty="0" smtClean="0"/>
              <a:t>			</a:t>
            </a:r>
            <a:r>
              <a:rPr lang="en-US" altLang="ko-KR" sz="1400" b="1" dirty="0" err="1" smtClean="0"/>
              <a:t>int</a:t>
            </a:r>
            <a:r>
              <a:rPr lang="en-US" altLang="ko-KR" sz="1400" b="1" dirty="0" smtClean="0"/>
              <a:t> x = </a:t>
            </a:r>
            <a:r>
              <a:rPr lang="en-US" altLang="ko-KR" sz="1400" b="1" dirty="0" err="1" smtClean="0"/>
              <a:t>e.getX</a:t>
            </a:r>
            <a:r>
              <a:rPr lang="en-US" altLang="ko-KR" sz="1400" b="1" dirty="0" smtClean="0"/>
              <a:t>();</a:t>
            </a:r>
          </a:p>
          <a:p>
            <a:pPr marL="0" lvl="3" defTabSz="180000"/>
            <a:r>
              <a:rPr lang="en-US" altLang="ko-KR" sz="1400" b="1" dirty="0" smtClean="0"/>
              <a:t>			</a:t>
            </a:r>
            <a:r>
              <a:rPr lang="en-US" altLang="ko-KR" sz="1400" b="1" dirty="0" err="1" smtClean="0"/>
              <a:t>int</a:t>
            </a:r>
            <a:r>
              <a:rPr lang="en-US" altLang="ko-KR" sz="1400" b="1" dirty="0" smtClean="0"/>
              <a:t> y = </a:t>
            </a:r>
            <a:r>
              <a:rPr lang="en-US" altLang="ko-KR" sz="1400" b="1" dirty="0" err="1" smtClean="0"/>
              <a:t>e.getY</a:t>
            </a:r>
            <a:r>
              <a:rPr lang="en-US" altLang="ko-KR" sz="1400" b="1" dirty="0" smtClean="0"/>
              <a:t>();</a:t>
            </a:r>
          </a:p>
          <a:p>
            <a:pPr marL="0" lvl="3" defTabSz="180000"/>
            <a:r>
              <a:rPr lang="en-US" altLang="ko-KR" sz="1400" b="1" dirty="0" smtClean="0"/>
              <a:t>			</a:t>
            </a:r>
            <a:r>
              <a:rPr lang="en-US" altLang="ko-KR" sz="1400" b="1" dirty="0" err="1" smtClean="0"/>
              <a:t>la.setLocation</a:t>
            </a:r>
            <a:r>
              <a:rPr lang="en-US" altLang="ko-KR" sz="1400" b="1" dirty="0" smtClean="0"/>
              <a:t>(x, y);</a:t>
            </a:r>
          </a:p>
          <a:p>
            <a:pPr marL="0" lvl="2" defTabSz="180000"/>
            <a:r>
              <a:rPr lang="en-US" altLang="ko-KR" sz="1400" dirty="0" smtClean="0"/>
              <a:t>		}</a:t>
            </a:r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r>
              <a:rPr lang="en-US" altLang="ko-KR" sz="1400" dirty="0" smtClean="0"/>
              <a:t>		public void </a:t>
            </a:r>
            <a:r>
              <a:rPr lang="en-US" altLang="ko-KR" sz="1400" dirty="0" err="1" smtClean="0"/>
              <a:t>mouseReleased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	public void </a:t>
            </a:r>
            <a:r>
              <a:rPr lang="en-US" altLang="ko-KR" sz="1400" dirty="0" err="1" smtClean="0"/>
              <a:t>mouseClicked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	public void </a:t>
            </a:r>
            <a:r>
              <a:rPr lang="en-US" altLang="ko-KR" sz="1400" dirty="0" err="1" smtClean="0"/>
              <a:t>mouseEntered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	public void </a:t>
            </a:r>
            <a:r>
              <a:rPr lang="en-US" altLang="ko-KR" sz="1400" dirty="0" err="1" smtClean="0"/>
              <a:t>mouseExited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marL="0" lvl="2" defTabSz="180000"/>
            <a:r>
              <a:rPr lang="en-US" altLang="ko-KR" sz="1400" dirty="0" smtClean="0"/>
              <a:t>		new </a:t>
            </a:r>
            <a:r>
              <a:rPr lang="en-US" altLang="ko-KR" sz="1400" dirty="0" err="1" smtClean="0"/>
              <a:t>MouseListenerEx</a:t>
            </a:r>
            <a:r>
              <a:rPr lang="en-US" altLang="ko-KR" sz="1400" dirty="0" smtClean="0"/>
              <a:t>();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 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142844" y="1357298"/>
            <a:ext cx="4572032" cy="52629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java.awt.event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java.awt.*;</a:t>
            </a:r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MouseListenerEx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{</a:t>
            </a:r>
          </a:p>
          <a:p>
            <a:pPr marL="0" lvl="1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 la;</a:t>
            </a:r>
          </a:p>
          <a:p>
            <a:pPr marL="0" lvl="1" defTabSz="180000"/>
            <a:endParaRPr lang="ko-KR" altLang="en-US" sz="1400" dirty="0" smtClean="0"/>
          </a:p>
          <a:p>
            <a:pPr marL="0" lvl="1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MouseListenerEx</a:t>
            </a:r>
            <a:r>
              <a:rPr lang="en-US" altLang="ko-KR" sz="1400" dirty="0" smtClean="0"/>
              <a:t>() {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("Mouse </a:t>
            </a:r>
            <a:r>
              <a:rPr lang="ko-KR" altLang="en-US" sz="1400" dirty="0" smtClean="0"/>
              <a:t>이벤트 예제</a:t>
            </a:r>
            <a:r>
              <a:rPr lang="en-US" altLang="ko-KR" sz="1400" dirty="0" smtClean="0"/>
              <a:t>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setDefaultCloseOperation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JFrame.</a:t>
            </a:r>
            <a:r>
              <a:rPr lang="en-US" altLang="ko-KR" sz="1400" i="1" dirty="0" err="1" smtClean="0"/>
              <a:t>EXIT_ON_CLOSE</a:t>
            </a:r>
            <a:r>
              <a:rPr lang="en-US" altLang="ko-KR" sz="1400" i="1" dirty="0" smtClean="0"/>
              <a:t>);</a:t>
            </a:r>
            <a:endParaRPr lang="en-US" altLang="ko-KR" sz="1400" dirty="0" smtClean="0"/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b="1" dirty="0" err="1" smtClean="0"/>
              <a:t>JPanel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contentPane</a:t>
            </a:r>
            <a:r>
              <a:rPr lang="en-US" altLang="ko-KR" sz="1400" b="1" dirty="0" smtClean="0"/>
              <a:t> = new </a:t>
            </a:r>
            <a:r>
              <a:rPr lang="en-US" altLang="ko-KR" sz="1400" b="1" dirty="0" err="1" smtClean="0"/>
              <a:t>JPanel</a:t>
            </a:r>
            <a:r>
              <a:rPr lang="en-US" altLang="ko-KR" sz="1400" b="1" dirty="0" smtClean="0"/>
              <a:t>();</a:t>
            </a:r>
          </a:p>
          <a:p>
            <a:pPr marL="0" lvl="2" defTabSz="180000"/>
            <a:r>
              <a:rPr lang="en-US" altLang="ko-KR" sz="1400" b="1" dirty="0" smtClean="0"/>
              <a:t>		</a:t>
            </a:r>
            <a:r>
              <a:rPr lang="en-US" altLang="ko-KR" sz="1400" b="1" dirty="0" err="1" smtClean="0"/>
              <a:t>setContentPane</a:t>
            </a:r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contentPane</a:t>
            </a:r>
            <a:r>
              <a:rPr lang="en-US" altLang="ko-KR" sz="1400" b="1" dirty="0" smtClean="0"/>
              <a:t>);</a:t>
            </a:r>
          </a:p>
          <a:p>
            <a:pPr marL="0" lvl="2" defTabSz="180000"/>
            <a:r>
              <a:rPr lang="en-US" altLang="ko-KR" sz="1400" b="1" dirty="0" smtClean="0"/>
              <a:t>		</a:t>
            </a:r>
            <a:r>
              <a:rPr lang="en-US" altLang="ko-KR" sz="1400" b="1" dirty="0" err="1" smtClean="0"/>
              <a:t>setLayout</a:t>
            </a:r>
            <a:r>
              <a:rPr lang="en-US" altLang="ko-KR" sz="1400" b="1" dirty="0" smtClean="0"/>
              <a:t>(null);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contentPane.addMouseListener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MyMouseListener</a:t>
            </a:r>
            <a:r>
              <a:rPr lang="en-US" altLang="ko-KR" sz="1400" b="1" dirty="0" smtClean="0"/>
              <a:t>()</a:t>
            </a:r>
            <a:r>
              <a:rPr lang="en-US" altLang="ko-KR" sz="1400" dirty="0" smtClean="0"/>
              <a:t>);</a:t>
            </a:r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r>
              <a:rPr lang="en-US" altLang="ko-KR" sz="1400" dirty="0" smtClean="0"/>
              <a:t>		la = new 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("hello");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la.setSize</a:t>
            </a:r>
            <a:r>
              <a:rPr lang="en-US" altLang="ko-KR" sz="1400" dirty="0" smtClean="0"/>
              <a:t>(50, 20);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la.setLocation</a:t>
            </a:r>
            <a:r>
              <a:rPr lang="en-US" altLang="ko-KR" sz="1400" dirty="0" smtClean="0"/>
              <a:t>(30, 30);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contentPane.add</a:t>
            </a:r>
            <a:r>
              <a:rPr lang="en-US" altLang="ko-KR" sz="1400" dirty="0" smtClean="0"/>
              <a:t>(la);</a:t>
            </a:r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(200,200);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marL="0" lvl="1" defTabSz="180000"/>
            <a:r>
              <a:rPr lang="en-US" altLang="ko-KR" sz="1400" dirty="0" smtClean="0"/>
              <a:t>	}</a:t>
            </a:r>
            <a:endParaRPr lang="ko-KR" altLang="en-US" sz="1400" dirty="0" smtClean="0"/>
          </a:p>
        </p:txBody>
      </p:sp>
      <p:sp>
        <p:nvSpPr>
          <p:cNvPr id="18" name="왼쪽 중괄호 17"/>
          <p:cNvSpPr/>
          <p:nvPr/>
        </p:nvSpPr>
        <p:spPr>
          <a:xfrm>
            <a:off x="4929190" y="1928802"/>
            <a:ext cx="357190" cy="500066"/>
          </a:xfrm>
          <a:prstGeom prst="leftBrace">
            <a:avLst>
              <a:gd name="adj1" fmla="val 23414"/>
              <a:gd name="adj2" fmla="val 51319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형 설명선 18"/>
          <p:cNvSpPr/>
          <p:nvPr/>
        </p:nvSpPr>
        <p:spPr>
          <a:xfrm>
            <a:off x="3143240" y="714356"/>
            <a:ext cx="1714512" cy="1038701"/>
          </a:xfrm>
          <a:prstGeom prst="wedgeEllipseCallout">
            <a:avLst>
              <a:gd name="adj1" fmla="val 56667"/>
              <a:gd name="adj2" fmla="val 90052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400" dirty="0" smtClean="0"/>
              <a:t>마우스 버튼이 눌러진 위치를 알아내어 </a:t>
            </a:r>
            <a:r>
              <a:rPr lang="en-US" altLang="ko-KR" sz="1400" dirty="0" smtClean="0"/>
              <a:t>la</a:t>
            </a:r>
            <a:r>
              <a:rPr lang="ko-KR" altLang="en-US" sz="1400" dirty="0" smtClean="0"/>
              <a:t>를 그 위치로 옮긴다</a:t>
            </a:r>
            <a:r>
              <a:rPr lang="en-US" altLang="ko-KR" sz="1400" dirty="0" smtClean="0"/>
              <a:t>.</a:t>
            </a:r>
            <a:endParaRPr lang="ko-KR" altLang="en-US" sz="1400" dirty="0" smtClean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어댑터</a:t>
            </a:r>
            <a:r>
              <a:rPr lang="en-US" altLang="ko-KR" dirty="0" smtClean="0"/>
              <a:t>(Adapter)</a:t>
            </a:r>
            <a:r>
              <a:rPr lang="ko-KR" altLang="en-US" dirty="0" smtClean="0"/>
              <a:t> 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구현에 따른 부담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리스너의</a:t>
            </a:r>
            <a:r>
              <a:rPr lang="ko-KR" altLang="en-US" dirty="0" smtClean="0"/>
              <a:t> 추상 </a:t>
            </a:r>
            <a:r>
              <a:rPr lang="ko-KR" altLang="en-US" dirty="0" err="1" smtClean="0"/>
              <a:t>메소드들을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모두 구현하여야 하는 부담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마우스 </a:t>
            </a:r>
            <a:r>
              <a:rPr lang="ko-KR" altLang="en-US" dirty="0" err="1" smtClean="0"/>
              <a:t>리스너에서</a:t>
            </a:r>
            <a:r>
              <a:rPr lang="ko-KR" altLang="en-US" dirty="0" smtClean="0"/>
              <a:t> 마우스가</a:t>
            </a:r>
            <a:r>
              <a:rPr lang="en-US" altLang="ko-KR" dirty="0" smtClean="0"/>
              <a:t> </a:t>
            </a:r>
            <a:r>
              <a:rPr lang="ko-KR" altLang="en-US" dirty="0" smtClean="0"/>
              <a:t>눌러지는 경우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mousePressed</a:t>
            </a:r>
            <a:r>
              <a:rPr lang="en-US" altLang="ko-KR" dirty="0" smtClean="0"/>
              <a:t>())</a:t>
            </a:r>
            <a:r>
              <a:rPr lang="ko-KR" altLang="en-US" dirty="0" smtClean="0"/>
              <a:t>만 다루고자 하는 경우에도 나머지 </a:t>
            </a:r>
            <a:r>
              <a:rPr lang="en-US" altLang="ko-KR" dirty="0" smtClean="0"/>
              <a:t>4 </a:t>
            </a:r>
            <a:r>
              <a:rPr lang="ko-KR" altLang="en-US" dirty="0" smtClean="0"/>
              <a:t>개의 </a:t>
            </a:r>
            <a:r>
              <a:rPr lang="ko-KR" altLang="en-US" dirty="0" err="1" smtClean="0"/>
              <a:t>메소드도</a:t>
            </a:r>
            <a:r>
              <a:rPr lang="ko-KR" altLang="en-US" dirty="0" smtClean="0"/>
              <a:t> 모두 구현하여야 함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어댑터 클래스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JDK</a:t>
            </a:r>
            <a:r>
              <a:rPr lang="ko-KR" altLang="en-US" dirty="0" smtClean="0"/>
              <a:t>에서 제공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 </a:t>
            </a:r>
            <a:r>
              <a:rPr lang="ko-KR" altLang="en-US" dirty="0" err="1" smtClean="0"/>
              <a:t>리스너를</a:t>
            </a:r>
            <a:r>
              <a:rPr lang="ko-KR" altLang="en-US" dirty="0" smtClean="0"/>
              <a:t> 간단히 구현해 놓은 클래스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리스너의</a:t>
            </a:r>
            <a:r>
              <a:rPr lang="ko-KR" altLang="en-US" dirty="0" smtClean="0"/>
              <a:t> 모든 </a:t>
            </a:r>
            <a:r>
              <a:rPr lang="ko-KR" altLang="en-US" dirty="0" err="1" smtClean="0"/>
              <a:t>메소드가</a:t>
            </a:r>
            <a:r>
              <a:rPr lang="ko-KR" altLang="en-US" dirty="0" smtClean="0"/>
              <a:t> 단순 </a:t>
            </a:r>
            <a:r>
              <a:rPr lang="ko-KR" altLang="en-US" dirty="0" err="1" smtClean="0"/>
              <a:t>리턴하도록</a:t>
            </a:r>
            <a:r>
              <a:rPr lang="ko-KR" altLang="en-US" dirty="0" smtClean="0"/>
              <a:t> 구현됨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MouseAdapter</a:t>
            </a:r>
            <a:r>
              <a:rPr lang="en-US" altLang="ko-KR" dirty="0" smtClean="0"/>
              <a:t> </a:t>
            </a:r>
            <a:r>
              <a:rPr lang="ko-KR" altLang="en-US" dirty="0" smtClean="0"/>
              <a:t>예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/>
            <a:endParaRPr lang="en-US" altLang="ko-KR" dirty="0"/>
          </a:p>
          <a:p>
            <a:pPr lvl="2"/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  <a:p>
            <a:pPr lvl="1"/>
            <a:r>
              <a:rPr lang="ko-KR" altLang="en-US" dirty="0" err="1" smtClean="0"/>
              <a:t>메소드를</a:t>
            </a:r>
            <a:r>
              <a:rPr lang="ko-KR" altLang="en-US" dirty="0" smtClean="0"/>
              <a:t> 하나만 가진 </a:t>
            </a:r>
            <a:r>
              <a:rPr lang="ko-KR" altLang="en-US" dirty="0" err="1" smtClean="0"/>
              <a:t>리스너는</a:t>
            </a:r>
            <a:r>
              <a:rPr lang="ko-KR" altLang="en-US" dirty="0" smtClean="0"/>
              <a:t> 해당 어댑터가 존재하지 않음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ActionAdapter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ItemAdapter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등은 존재하지 않음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3714744" y="4071942"/>
            <a:ext cx="4786346" cy="16004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1" defTabSz="180000"/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MouseAdapter</a:t>
            </a:r>
            <a:r>
              <a:rPr lang="en-US" altLang="ko-KR" sz="1400" dirty="0" smtClean="0"/>
              <a:t> implements </a:t>
            </a:r>
            <a:r>
              <a:rPr lang="en-US" altLang="ko-KR" sz="1400" dirty="0" err="1" smtClean="0"/>
              <a:t>MouseListener</a:t>
            </a:r>
            <a:r>
              <a:rPr lang="en-US" altLang="ko-KR" sz="1400" dirty="0" smtClean="0"/>
              <a:t> {</a:t>
            </a:r>
          </a:p>
          <a:p>
            <a:pPr marL="0" lvl="1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mousePressed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mouseReleased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mouseClicked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mouseEntered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mouseExited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defTabSz="180000"/>
            <a:r>
              <a:rPr lang="en-US" altLang="ko-KR" sz="1400" dirty="0" smtClean="0"/>
              <a:t>} 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리스너와</a:t>
            </a:r>
            <a:r>
              <a:rPr lang="ko-KR" altLang="en-US" dirty="0" smtClean="0"/>
              <a:t> 어댑터 클래스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500166" y="1428736"/>
          <a:ext cx="60960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2957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리스너</a:t>
                      </a:r>
                      <a:r>
                        <a:rPr lang="ko-KR" altLang="en-US" dirty="0" smtClean="0"/>
                        <a:t> 인터페이스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어댑터 클래스</a:t>
                      </a:r>
                      <a:endParaRPr lang="ko-KR" altLang="en-US" dirty="0"/>
                    </a:p>
                  </a:txBody>
                  <a:tcPr/>
                </a:tc>
              </a:tr>
              <a:tr h="22957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err="1" smtClean="0"/>
                        <a:t>ActionListener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없음</a:t>
                      </a:r>
                      <a:endParaRPr lang="ko-KR" altLang="en-US" dirty="0"/>
                    </a:p>
                  </a:txBody>
                  <a:tcPr/>
                </a:tc>
              </a:tr>
              <a:tr h="22957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err="1" smtClean="0"/>
                        <a:t>ItemListener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없음</a:t>
                      </a:r>
                      <a:endParaRPr lang="ko-KR" altLang="en-US" dirty="0"/>
                    </a:p>
                  </a:txBody>
                  <a:tcPr/>
                </a:tc>
              </a:tr>
              <a:tr h="22957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err="1" smtClean="0"/>
                        <a:t>KeyListener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KeyAdapter</a:t>
                      </a:r>
                      <a:endParaRPr lang="ko-KR" altLang="en-US" dirty="0"/>
                    </a:p>
                  </a:txBody>
                  <a:tcPr/>
                </a:tc>
              </a:tr>
              <a:tr h="22957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err="1" smtClean="0"/>
                        <a:t>MouseListener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MouseAdapter</a:t>
                      </a:r>
                      <a:endParaRPr lang="ko-KR" altLang="en-US" dirty="0"/>
                    </a:p>
                  </a:txBody>
                  <a:tcPr/>
                </a:tc>
              </a:tr>
              <a:tr h="25056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err="1" smtClean="0"/>
                        <a:t>MouseMotionListener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MouseMotionAdapter</a:t>
                      </a:r>
                      <a:endParaRPr lang="ko-KR" altLang="en-US" dirty="0"/>
                    </a:p>
                  </a:txBody>
                  <a:tcPr/>
                </a:tc>
              </a:tr>
              <a:tr h="25056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err="1" smtClean="0"/>
                        <a:t>FocusListener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FocusAdapter</a:t>
                      </a:r>
                      <a:endParaRPr lang="ko-KR" altLang="en-US" dirty="0"/>
                    </a:p>
                  </a:txBody>
                  <a:tcPr/>
                </a:tc>
              </a:tr>
              <a:tr h="22957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err="1" smtClean="0"/>
                        <a:t>TextListener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없음</a:t>
                      </a:r>
                      <a:endParaRPr lang="ko-KR" altLang="en-US" dirty="0"/>
                    </a:p>
                  </a:txBody>
                  <a:tcPr/>
                </a:tc>
              </a:tr>
              <a:tr h="22957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err="1" smtClean="0"/>
                        <a:t>WindowListener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WindowAdapter</a:t>
                      </a:r>
                      <a:endParaRPr lang="ko-KR" altLang="en-US" dirty="0"/>
                    </a:p>
                  </a:txBody>
                  <a:tcPr/>
                </a:tc>
              </a:tr>
              <a:tr h="2295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err="1" smtClean="0"/>
                        <a:t>AdjustmentListener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없음</a:t>
                      </a:r>
                      <a:endParaRPr lang="ko-KR" altLang="en-US" dirty="0"/>
                    </a:p>
                  </a:txBody>
                  <a:tcPr/>
                </a:tc>
              </a:tr>
              <a:tr h="22957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err="1" smtClean="0"/>
                        <a:t>ComponentListener</a:t>
                      </a:r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ComponentAdapter</a:t>
                      </a:r>
                      <a:endParaRPr lang="ko-KR" altLang="en-US" dirty="0"/>
                    </a:p>
                  </a:txBody>
                  <a:tcPr/>
                </a:tc>
              </a:tr>
              <a:tr h="2505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err="1" smtClean="0"/>
                        <a:t>ContainerListener</a:t>
                      </a:r>
                      <a:endParaRPr lang="ko-KR" alt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ContainerAdapter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어댑터 사용 예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42844" y="1571612"/>
            <a:ext cx="4214842" cy="3539430"/>
          </a:xfrm>
          <a:prstGeom prst="rect">
            <a:avLst/>
          </a:prstGeom>
          <a:solidFill>
            <a:srgbClr val="DCE6F0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1" defTabSz="180000"/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 la;</a:t>
            </a:r>
            <a:endParaRPr lang="ko-KR" altLang="en-US" sz="1400" dirty="0" smtClean="0"/>
          </a:p>
          <a:p>
            <a:pPr marL="0" lvl="2" defTabSz="180000"/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  = new 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();</a:t>
            </a:r>
          </a:p>
          <a:p>
            <a:pPr marL="0" lvl="2" defTabSz="180000"/>
            <a:r>
              <a:rPr lang="en-US" altLang="ko-KR" sz="1400" dirty="0" err="1" smtClean="0"/>
              <a:t>contentPane.addMouseListener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>
                <a:solidFill>
                  <a:srgbClr val="0070C0"/>
                </a:solidFill>
              </a:rPr>
              <a:t>new </a:t>
            </a:r>
            <a:r>
              <a:rPr lang="en-US" altLang="ko-KR" sz="1400" b="1" dirty="0" err="1" smtClean="0">
                <a:solidFill>
                  <a:srgbClr val="0070C0"/>
                </a:solidFill>
              </a:rPr>
              <a:t>MyMouseListener</a:t>
            </a:r>
            <a:r>
              <a:rPr lang="en-US" altLang="ko-KR" sz="1400" b="1" dirty="0" smtClean="0">
                <a:solidFill>
                  <a:srgbClr val="0070C0"/>
                </a:solidFill>
              </a:rPr>
              <a:t>()</a:t>
            </a:r>
            <a:r>
              <a:rPr lang="en-US" altLang="ko-KR" sz="1400" dirty="0" smtClean="0"/>
              <a:t>);</a:t>
            </a:r>
          </a:p>
          <a:p>
            <a:pPr marL="0" lvl="2" defTabSz="180000"/>
            <a:r>
              <a:rPr lang="en-US" altLang="ko-KR" sz="1400" dirty="0" smtClean="0"/>
              <a:t>………………………..</a:t>
            </a:r>
          </a:p>
          <a:p>
            <a:pPr marL="0" lvl="2" defTabSz="180000"/>
            <a:endParaRPr lang="en-US" altLang="ko-KR" sz="1400" dirty="0" smtClean="0"/>
          </a:p>
          <a:p>
            <a:pPr marL="0" lvl="1" defTabSz="180000"/>
            <a:r>
              <a:rPr lang="en-US" altLang="ko-KR" sz="1400" b="1" dirty="0" smtClean="0">
                <a:solidFill>
                  <a:srgbClr val="0070C0"/>
                </a:solidFill>
              </a:rPr>
              <a:t>class </a:t>
            </a:r>
            <a:r>
              <a:rPr lang="en-US" altLang="ko-KR" sz="1400" b="1" dirty="0" err="1" smtClean="0">
                <a:solidFill>
                  <a:srgbClr val="0070C0"/>
                </a:solidFill>
              </a:rPr>
              <a:t>MyMouseListener</a:t>
            </a:r>
            <a:r>
              <a:rPr lang="en-US" altLang="ko-KR" sz="1400" b="1" dirty="0" smtClean="0">
                <a:solidFill>
                  <a:srgbClr val="0070C0"/>
                </a:solidFill>
              </a:rPr>
              <a:t> implements </a:t>
            </a:r>
            <a:r>
              <a:rPr lang="en-US" altLang="ko-KR" sz="1400" b="1" dirty="0" err="1" smtClean="0">
                <a:solidFill>
                  <a:srgbClr val="0070C0"/>
                </a:solidFill>
              </a:rPr>
              <a:t>MouseListener</a:t>
            </a:r>
            <a:r>
              <a:rPr lang="en-US" altLang="ko-KR" sz="1400" b="1" dirty="0" smtClean="0">
                <a:solidFill>
                  <a:srgbClr val="0070C0"/>
                </a:solidFill>
              </a:rPr>
              <a:t> </a:t>
            </a:r>
            <a:r>
              <a:rPr lang="en-US" altLang="ko-KR" sz="1400" dirty="0" smtClean="0"/>
              <a:t>{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mousePressed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</a:t>
            </a:r>
          </a:p>
          <a:p>
            <a:pPr marL="0" lvl="3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 = </a:t>
            </a:r>
            <a:r>
              <a:rPr lang="en-US" altLang="ko-KR" sz="1400" dirty="0" err="1" smtClean="0"/>
              <a:t>e.getX</a:t>
            </a:r>
            <a:r>
              <a:rPr lang="en-US" altLang="ko-KR" sz="1400" dirty="0" smtClean="0"/>
              <a:t>();</a:t>
            </a:r>
          </a:p>
          <a:p>
            <a:pPr marL="0" lvl="3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y = </a:t>
            </a:r>
            <a:r>
              <a:rPr lang="en-US" altLang="ko-KR" sz="1400" dirty="0" err="1" smtClean="0"/>
              <a:t>e.getY</a:t>
            </a:r>
            <a:r>
              <a:rPr lang="en-US" altLang="ko-KR" sz="1400" dirty="0" smtClean="0"/>
              <a:t>();</a:t>
            </a:r>
          </a:p>
          <a:p>
            <a:pPr marL="0" lvl="3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la.setLocation</a:t>
            </a:r>
            <a:r>
              <a:rPr lang="en-US" altLang="ko-KR" sz="1400" dirty="0" smtClean="0"/>
              <a:t>(x, y);</a:t>
            </a:r>
          </a:p>
          <a:p>
            <a:pPr marL="0" lvl="2" defTabSz="180000"/>
            <a:r>
              <a:rPr lang="en-US" altLang="ko-KR" sz="1400" dirty="0" smtClean="0"/>
              <a:t>	}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mouseReleased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mouseClicked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mouseEntered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mouseExited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{}</a:t>
            </a:r>
          </a:p>
          <a:p>
            <a:pPr marL="0" lvl="1" defTabSz="180000"/>
            <a:r>
              <a:rPr lang="en-US" altLang="ko-KR" sz="1400" dirty="0" smtClean="0"/>
              <a:t>}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572000" y="1571612"/>
            <a:ext cx="4357686" cy="2677656"/>
          </a:xfrm>
          <a:prstGeom prst="rect">
            <a:avLst/>
          </a:prstGeom>
          <a:solidFill>
            <a:srgbClr val="DCE6F0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1" defTabSz="180000"/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 la;</a:t>
            </a:r>
            <a:endParaRPr lang="ko-KR" altLang="en-US" sz="1400" dirty="0" smtClean="0"/>
          </a:p>
          <a:p>
            <a:pPr marL="0" lvl="2" defTabSz="180000"/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();</a:t>
            </a:r>
          </a:p>
          <a:p>
            <a:pPr marL="0" lvl="2" defTabSz="180000"/>
            <a:r>
              <a:rPr lang="en-US" altLang="ko-KR" sz="1400" dirty="0" err="1" smtClean="0"/>
              <a:t>contentPane.addMouseListener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new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MyMouseAdapter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()</a:t>
            </a:r>
            <a:r>
              <a:rPr lang="en-US" altLang="ko-KR" sz="1400" dirty="0" smtClean="0"/>
              <a:t>);</a:t>
            </a:r>
          </a:p>
          <a:p>
            <a:pPr marL="0" lvl="2" defTabSz="180000"/>
            <a:r>
              <a:rPr lang="en-US" altLang="ko-KR" sz="1400" dirty="0" smtClean="0"/>
              <a:t>………………………..</a:t>
            </a:r>
          </a:p>
          <a:p>
            <a:pPr marL="0" lvl="1" defTabSz="180000"/>
            <a:endParaRPr lang="en-US" altLang="ko-KR" sz="1400" b="1" dirty="0" smtClean="0">
              <a:solidFill>
                <a:srgbClr val="7030A0"/>
              </a:solidFill>
            </a:endParaRPr>
          </a:p>
          <a:p>
            <a:pPr marL="0" lvl="1" defTabSz="180000"/>
            <a:r>
              <a:rPr lang="en-US" altLang="ko-KR" sz="1400" b="1" dirty="0" smtClean="0">
                <a:solidFill>
                  <a:srgbClr val="7030A0"/>
                </a:solidFill>
              </a:rPr>
              <a:t>class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MyMouseAdapter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extends </a:t>
            </a:r>
            <a:r>
              <a:rPr lang="en-US" altLang="ko-KR" sz="1400" b="1" dirty="0" err="1" smtClean="0">
                <a:solidFill>
                  <a:srgbClr val="7030A0"/>
                </a:solidFill>
              </a:rPr>
              <a:t>MouseAdapter</a:t>
            </a:r>
            <a:r>
              <a:rPr lang="en-US" altLang="ko-KR" sz="1400" b="1" dirty="0" smtClean="0">
                <a:solidFill>
                  <a:srgbClr val="7030A0"/>
                </a:solidFill>
              </a:rPr>
              <a:t> </a:t>
            </a:r>
            <a:r>
              <a:rPr lang="en-US" altLang="ko-KR" sz="1400" dirty="0" smtClean="0"/>
              <a:t>{</a:t>
            </a:r>
          </a:p>
          <a:p>
            <a:pPr marL="0" lvl="2" defTabSz="180000"/>
            <a:r>
              <a:rPr lang="en-US" altLang="ko-KR" sz="1400" dirty="0" smtClean="0"/>
              <a:t>	public void </a:t>
            </a:r>
            <a:r>
              <a:rPr lang="en-US" altLang="ko-KR" sz="1400" dirty="0" err="1" smtClean="0"/>
              <a:t>mousePressed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</a:t>
            </a:r>
          </a:p>
          <a:p>
            <a:pPr marL="0" lvl="3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 = </a:t>
            </a:r>
            <a:r>
              <a:rPr lang="en-US" altLang="ko-KR" sz="1400" dirty="0" err="1" smtClean="0"/>
              <a:t>e.getX</a:t>
            </a:r>
            <a:r>
              <a:rPr lang="en-US" altLang="ko-KR" sz="1400" dirty="0" smtClean="0"/>
              <a:t>();</a:t>
            </a:r>
          </a:p>
          <a:p>
            <a:pPr marL="0" lvl="3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y = </a:t>
            </a:r>
            <a:r>
              <a:rPr lang="en-US" altLang="ko-KR" sz="1400" dirty="0" err="1" smtClean="0"/>
              <a:t>e.getY</a:t>
            </a:r>
            <a:r>
              <a:rPr lang="en-US" altLang="ko-KR" sz="1400" dirty="0" smtClean="0"/>
              <a:t>();</a:t>
            </a:r>
          </a:p>
          <a:p>
            <a:pPr marL="0" lvl="3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la.setLocation</a:t>
            </a:r>
            <a:r>
              <a:rPr lang="en-US" altLang="ko-KR" sz="1400" dirty="0" smtClean="0"/>
              <a:t>(x, y);</a:t>
            </a:r>
          </a:p>
          <a:p>
            <a:pPr marL="0" lvl="2" defTabSz="180000"/>
            <a:r>
              <a:rPr lang="en-US" altLang="ko-KR" sz="1400" dirty="0" smtClean="0"/>
              <a:t>	}</a:t>
            </a:r>
          </a:p>
          <a:p>
            <a:pPr marL="0" lvl="1" defTabSz="180000"/>
            <a:r>
              <a:rPr lang="en-US" altLang="ko-KR" sz="1400" dirty="0" smtClean="0"/>
              <a:t>}</a:t>
            </a:r>
          </a:p>
        </p:txBody>
      </p:sp>
      <p:sp>
        <p:nvSpPr>
          <p:cNvPr id="12" name="오른쪽 중괄호 11"/>
          <p:cNvSpPr/>
          <p:nvPr/>
        </p:nvSpPr>
        <p:spPr>
          <a:xfrm>
            <a:off x="4071934" y="2786058"/>
            <a:ext cx="357190" cy="2143140"/>
          </a:xfrm>
          <a:prstGeom prst="rightBrace">
            <a:avLst>
              <a:gd name="adj1" fmla="val 47686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른쪽 중괄호 12"/>
          <p:cNvSpPr/>
          <p:nvPr/>
        </p:nvSpPr>
        <p:spPr>
          <a:xfrm rot="10800000">
            <a:off x="4429124" y="2857496"/>
            <a:ext cx="214314" cy="1214446"/>
          </a:xfrm>
          <a:prstGeom prst="rightBrace">
            <a:avLst>
              <a:gd name="adj1" fmla="val 49400"/>
              <a:gd name="adj2" fmla="val 49052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214414" y="5072074"/>
            <a:ext cx="1835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MouseListener</a:t>
            </a:r>
            <a:r>
              <a:rPr lang="ko-KR" altLang="en-US" sz="1400" dirty="0" smtClean="0"/>
              <a:t>를 이용한 경우</a:t>
            </a:r>
            <a:endParaRPr lang="ko-KR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357950" y="4286256"/>
            <a:ext cx="1906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MouseAdapter</a:t>
            </a:r>
            <a:r>
              <a:rPr lang="ko-KR" altLang="en-US" sz="1400" dirty="0" smtClean="0"/>
              <a:t>를 이용한 경우</a:t>
            </a:r>
            <a:endParaRPr lang="ko-KR" altLang="en-US" sz="1400" dirty="0"/>
          </a:p>
        </p:txBody>
      </p:sp>
      <p:sp>
        <p:nvSpPr>
          <p:cNvPr id="10" name="위로 굽은 화살표 9"/>
          <p:cNvSpPr/>
          <p:nvPr/>
        </p:nvSpPr>
        <p:spPr>
          <a:xfrm>
            <a:off x="4286248" y="3929066"/>
            <a:ext cx="2000264" cy="834389"/>
          </a:xfrm>
          <a:prstGeom prst="bentUpArrow">
            <a:avLst>
              <a:gd name="adj1" fmla="val 17283"/>
              <a:gd name="adj2" fmla="val 20177"/>
              <a:gd name="adj3" fmla="val 24035"/>
            </a:avLst>
          </a:prstGeom>
          <a:solidFill>
            <a:schemeClr val="accent1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10-3: </a:t>
            </a:r>
            <a:r>
              <a:rPr lang="en-US" altLang="ko-KR" dirty="0" err="1" smtClean="0"/>
              <a:t>MouseAdapter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사용하기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42844" y="1428736"/>
            <a:ext cx="4714908" cy="4832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java.awt.event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java.awt.*;</a:t>
            </a:r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MouseAdapterEx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{</a:t>
            </a:r>
          </a:p>
          <a:p>
            <a:pPr marL="0" lvl="2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();</a:t>
            </a:r>
          </a:p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 la;</a:t>
            </a:r>
            <a:endParaRPr lang="ko-KR" altLang="en-US" sz="1400" dirty="0" smtClean="0"/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MouseAdapterEx</a:t>
            </a:r>
            <a:r>
              <a:rPr lang="en-US" altLang="ko-KR" sz="1400" dirty="0" smtClean="0"/>
              <a:t>() {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("Mouse </a:t>
            </a:r>
            <a:r>
              <a:rPr lang="ko-KR" altLang="en-US" sz="1400" dirty="0" smtClean="0"/>
              <a:t>이벤트 예제</a:t>
            </a:r>
            <a:r>
              <a:rPr lang="en-US" altLang="ko-KR" sz="1400" dirty="0" smtClean="0"/>
              <a:t>");</a:t>
            </a:r>
          </a:p>
          <a:p>
            <a:pPr marL="0" lvl="2" defTabSz="180000"/>
            <a:r>
              <a:rPr lang="en-US" sz="1400" dirty="0" smtClean="0"/>
              <a:t>		</a:t>
            </a:r>
            <a:r>
              <a:rPr lang="en-US" sz="1400" dirty="0" err="1" smtClean="0"/>
              <a:t>setDefaultCloseOperation</a:t>
            </a:r>
            <a:r>
              <a:rPr lang="en-US" sz="1400" dirty="0" smtClean="0"/>
              <a:t>(</a:t>
            </a:r>
            <a:r>
              <a:rPr lang="en-US" sz="1400" dirty="0" err="1" smtClean="0"/>
              <a:t>JFrame.EXIT_ON_CLOSE</a:t>
            </a:r>
            <a:r>
              <a:rPr lang="en-US" sz="1400" dirty="0" smtClean="0"/>
              <a:t>);</a:t>
            </a:r>
            <a:endParaRPr lang="ko-KR" altLang="en-US" sz="1400" dirty="0" smtClean="0"/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setContentPane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setLayout</a:t>
            </a:r>
            <a:r>
              <a:rPr lang="en-US" altLang="ko-KR" sz="1400" dirty="0" smtClean="0"/>
              <a:t>(null);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contentPane.addMouseListener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new 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MyMouseAdapter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()</a:t>
            </a:r>
            <a:r>
              <a:rPr lang="en-US" altLang="ko-KR" sz="1400" dirty="0" smtClean="0"/>
              <a:t>);</a:t>
            </a:r>
          </a:p>
          <a:p>
            <a:pPr marL="0" lvl="2" defTabSz="180000"/>
            <a:r>
              <a:rPr lang="en-US" altLang="ko-KR" sz="1400" dirty="0" smtClean="0"/>
              <a:t>		la = new 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("hello");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la.setSize</a:t>
            </a:r>
            <a:r>
              <a:rPr lang="en-US" altLang="ko-KR" sz="1400" dirty="0" smtClean="0"/>
              <a:t>(50, 20);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la.setLocation</a:t>
            </a:r>
            <a:r>
              <a:rPr lang="en-US" altLang="ko-KR" sz="1400" dirty="0" smtClean="0"/>
              <a:t>(30, 30);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contentPane.add</a:t>
            </a:r>
            <a:r>
              <a:rPr lang="en-US" altLang="ko-KR" sz="1400" dirty="0" smtClean="0"/>
              <a:t>(la);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(200,200);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marL="0" lvl="1" defTabSz="180000"/>
            <a:r>
              <a:rPr lang="en-US" altLang="ko-KR" sz="1400" dirty="0" smtClean="0"/>
              <a:t>	}</a:t>
            </a:r>
            <a:endParaRPr lang="ko-KR" altLang="en-US" sz="1400" dirty="0" smtClean="0"/>
          </a:p>
          <a:p>
            <a:pPr marL="0" lvl="1" defTabSz="180000"/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endParaRPr lang="en-US" altLang="ko-KR" sz="1400" dirty="0" smtClean="0"/>
          </a:p>
        </p:txBody>
      </p:sp>
      <p:sp>
        <p:nvSpPr>
          <p:cNvPr id="9" name="직사각형 8"/>
          <p:cNvSpPr/>
          <p:nvPr/>
        </p:nvSpPr>
        <p:spPr>
          <a:xfrm>
            <a:off x="5000628" y="1428736"/>
            <a:ext cx="4000528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1" defTabSz="180000"/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class 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MyMouseAdapter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 extends 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MouseApater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 {</a:t>
            </a:r>
          </a:p>
          <a:p>
            <a:pPr marL="0" lvl="2" defTabSz="180000"/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		public void 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mousePressed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MouseEvent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 e) {</a:t>
            </a:r>
          </a:p>
          <a:p>
            <a:pPr marL="0" lvl="3" defTabSz="180000"/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			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int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 x = 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e.getX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();</a:t>
            </a:r>
          </a:p>
          <a:p>
            <a:pPr marL="0" lvl="3" defTabSz="180000"/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			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int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 y = 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e.getY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();</a:t>
            </a:r>
          </a:p>
          <a:p>
            <a:pPr marL="0" lvl="3" defTabSz="180000"/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			</a:t>
            </a:r>
            <a:r>
              <a:rPr lang="en-US" altLang="ko-KR" sz="1400" b="1" dirty="0" err="1" smtClean="0">
                <a:solidFill>
                  <a:schemeClr val="accent2">
                    <a:lumMod val="50000"/>
                  </a:schemeClr>
                </a:solidFill>
              </a:rPr>
              <a:t>la.setLocation</a:t>
            </a:r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(x, y);</a:t>
            </a:r>
          </a:p>
          <a:p>
            <a:pPr marL="0" lvl="2" defTabSz="180000"/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		}</a:t>
            </a:r>
          </a:p>
          <a:p>
            <a:pPr marL="0" lvl="1" defTabSz="180000"/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	}</a:t>
            </a:r>
          </a:p>
          <a:p>
            <a:pPr marL="0" lvl="1" defTabSz="180000"/>
            <a:endParaRPr lang="en-US" altLang="ko-KR" sz="1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1" defTabSz="180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marL="0" lvl="2" defTabSz="180000"/>
            <a:r>
              <a:rPr lang="en-US" altLang="ko-KR" sz="1400" dirty="0" smtClean="0"/>
              <a:t>		new </a:t>
            </a:r>
            <a:r>
              <a:rPr lang="en-US" altLang="ko-KR" sz="1400" dirty="0" err="1" smtClean="0"/>
              <a:t>MouseAdapterEx</a:t>
            </a:r>
            <a:r>
              <a:rPr lang="en-US" altLang="ko-KR" sz="1400" dirty="0" smtClean="0"/>
              <a:t>();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 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Key </a:t>
            </a:r>
            <a:r>
              <a:rPr lang="ko-KR" altLang="en-US" smtClean="0"/>
              <a:t>이벤트와 포커스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키 이벤트는 키를 입력하는 다음 </a:t>
            </a:r>
            <a:r>
              <a:rPr lang="en-US" altLang="ko-KR" dirty="0" smtClean="0"/>
              <a:t>3 </a:t>
            </a:r>
            <a:r>
              <a:rPr lang="ko-KR" altLang="en-US" dirty="0" smtClean="0"/>
              <a:t>경우에 발생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키를 누르는 순간</a:t>
            </a:r>
            <a:r>
              <a:rPr lang="en-US" altLang="ko-KR" dirty="0" smtClean="0"/>
              <a:t> </a:t>
            </a:r>
          </a:p>
          <a:p>
            <a:pPr lvl="1"/>
            <a:r>
              <a:rPr lang="ko-KR" altLang="en-US" dirty="0" smtClean="0"/>
              <a:t>누른 키를 떼는 순간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누른 키를 떼는 순간 </a:t>
            </a:r>
            <a:r>
              <a:rPr lang="en-US" altLang="ko-KR" dirty="0" smtClean="0"/>
              <a:t>+ Unicode </a:t>
            </a:r>
            <a:r>
              <a:rPr lang="ko-KR" altLang="en-US" dirty="0" smtClean="0"/>
              <a:t>키가 입력된 경우</a:t>
            </a:r>
          </a:p>
          <a:p>
            <a:r>
              <a:rPr lang="ko-KR" altLang="en-US" dirty="0" smtClean="0"/>
              <a:t>키 이벤트를 받을 수 있는 조건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키가 발생한 컴포넌트가 포커스를 가지고 있어야 함</a:t>
            </a:r>
            <a:endParaRPr lang="en-US" altLang="ko-KR" dirty="0" smtClean="0"/>
          </a:p>
          <a:p>
            <a:r>
              <a:rPr lang="ko-KR" altLang="en-US" dirty="0" smtClean="0"/>
              <a:t>포커스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키 이벤트를 독점하는 권한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컴포넌트에 포커스 설정 방법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component.requestFocus</a:t>
            </a:r>
            <a:r>
              <a:rPr lang="en-US" altLang="ko-KR" dirty="0" smtClean="0"/>
              <a:t>(); // component</a:t>
            </a:r>
            <a:r>
              <a:rPr lang="ko-KR" altLang="en-US" dirty="0" smtClean="0"/>
              <a:t>가 키 이벤트를 받을 수 있게 함</a:t>
            </a:r>
            <a:endParaRPr lang="en-US" altLang="ko-KR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ko-KR" altLang="en-US" dirty="0" smtClean="0"/>
              <a:t>모든 컴포넌트에 대해 사용자는 키 입력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키 이벤트는 모든 컴포넌트에 기본적으로 발생 가능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71679"/>
            <a:ext cx="261515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KeyListener</a:t>
            </a:r>
            <a:r>
              <a:rPr lang="ko-KR" altLang="en-US" smtClean="0"/>
              <a:t>의 메소드와 키</a:t>
            </a:r>
            <a:endParaRPr lang="ko-KR" altLang="en-US"/>
          </a:p>
        </p:txBody>
      </p:sp>
      <p:sp>
        <p:nvSpPr>
          <p:cNvPr id="21" name="내용 개체 틀 2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err="1" smtClean="0"/>
              <a:t>KeyListener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3 </a:t>
            </a:r>
            <a:r>
              <a:rPr lang="ko-KR" altLang="en-US" dirty="0" smtClean="0"/>
              <a:t>개의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컴포넌트에 키 이벤트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등록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285852" y="2071679"/>
            <a:ext cx="857256" cy="3745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600" dirty="0" smtClean="0"/>
              <a:t>컴포넌트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71736" y="3286125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키를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누르는 순간</a:t>
            </a:r>
            <a:endParaRPr lang="en-US" altLang="ko-KR" sz="1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857752" y="2071678"/>
            <a:ext cx="3000396" cy="28007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void keyPressed(KeyEvent </a:t>
            </a:r>
            <a:r>
              <a:rPr lang="en-US" altLang="ko-KR" sz="1600" dirty="0" smtClean="0"/>
              <a:t>e) {</a:t>
            </a:r>
          </a:p>
          <a:p>
            <a:r>
              <a:rPr lang="en-US" altLang="ko-KR" sz="1600" smtClean="0"/>
              <a:t>// </a:t>
            </a:r>
            <a:r>
              <a:rPr lang="ko-KR" altLang="en-US" sz="1600" smtClean="0"/>
              <a:t>처리하는 루틴</a:t>
            </a:r>
            <a:endParaRPr lang="en-US" altLang="ko-KR" sz="1600" dirty="0" smtClean="0"/>
          </a:p>
          <a:p>
            <a:r>
              <a:rPr lang="en-US" altLang="ko-KR" sz="1600" dirty="0" smtClean="0"/>
              <a:t>}</a:t>
            </a:r>
          </a:p>
          <a:p>
            <a:endParaRPr lang="en-US" altLang="ko-KR" sz="1600" dirty="0" smtClean="0"/>
          </a:p>
          <a:p>
            <a:r>
              <a:rPr lang="en-US" altLang="ko-KR" sz="1600" smtClean="0"/>
              <a:t>void keyReleased(KeyEvent </a:t>
            </a:r>
            <a:r>
              <a:rPr lang="en-US" altLang="ko-KR" sz="1600" dirty="0" smtClean="0"/>
              <a:t>e) {</a:t>
            </a:r>
          </a:p>
          <a:p>
            <a:r>
              <a:rPr lang="en-US" altLang="ko-KR" sz="1600" smtClean="0"/>
              <a:t>// </a:t>
            </a:r>
            <a:r>
              <a:rPr lang="ko-KR" altLang="en-US" sz="1600" smtClean="0"/>
              <a:t>처리하는 루틴</a:t>
            </a:r>
            <a:endParaRPr lang="en-US" altLang="ko-KR" sz="1600" smtClean="0"/>
          </a:p>
          <a:p>
            <a:r>
              <a:rPr lang="en-US" altLang="ko-KR" sz="1600" smtClean="0"/>
              <a:t>}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en-US" altLang="ko-KR" sz="1600" smtClean="0"/>
              <a:t>void keyTyped(KeyEvent </a:t>
            </a:r>
            <a:r>
              <a:rPr lang="en-US" altLang="ko-KR" sz="1600" dirty="0" smtClean="0"/>
              <a:t>e) {</a:t>
            </a:r>
          </a:p>
          <a:p>
            <a:r>
              <a:rPr lang="en-US" altLang="ko-KR" sz="1600" smtClean="0"/>
              <a:t>// </a:t>
            </a:r>
            <a:r>
              <a:rPr lang="ko-KR" altLang="en-US" sz="1600" smtClean="0"/>
              <a:t>처리하는 루틴</a:t>
            </a:r>
            <a:endParaRPr lang="en-US" altLang="ko-KR" sz="1600" smtClean="0"/>
          </a:p>
          <a:p>
            <a:r>
              <a:rPr lang="en-US" altLang="ko-KR" sz="1600" smtClean="0"/>
              <a:t>}</a:t>
            </a:r>
            <a:endParaRPr lang="ko-KR" altLang="en-US" sz="1600" dirty="0"/>
          </a:p>
        </p:txBody>
      </p:sp>
      <p:sp>
        <p:nvSpPr>
          <p:cNvPr id="7" name="자유형 6"/>
          <p:cNvSpPr/>
          <p:nvPr/>
        </p:nvSpPr>
        <p:spPr>
          <a:xfrm>
            <a:off x="3643306" y="2285993"/>
            <a:ext cx="1285883" cy="1000132"/>
          </a:xfrm>
          <a:custGeom>
            <a:avLst/>
            <a:gdLst>
              <a:gd name="connsiteX0" fmla="*/ 0 w 1847461"/>
              <a:gd name="connsiteY0" fmla="*/ 737118 h 738674"/>
              <a:gd name="connsiteX1" fmla="*/ 363894 w 1847461"/>
              <a:gd name="connsiteY1" fmla="*/ 681135 h 738674"/>
              <a:gd name="connsiteX2" fmla="*/ 765110 w 1847461"/>
              <a:gd name="connsiteY2" fmla="*/ 391886 h 738674"/>
              <a:gd name="connsiteX3" fmla="*/ 1156996 w 1847461"/>
              <a:gd name="connsiteY3" fmla="*/ 93306 h 738674"/>
              <a:gd name="connsiteX4" fmla="*/ 1847461 w 1847461"/>
              <a:gd name="connsiteY4" fmla="*/ 0 h 73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461" h="738674">
                <a:moveTo>
                  <a:pt x="0" y="737118"/>
                </a:moveTo>
                <a:cubicBezTo>
                  <a:pt x="118188" y="737896"/>
                  <a:pt x="236376" y="738674"/>
                  <a:pt x="363894" y="681135"/>
                </a:cubicBezTo>
                <a:cubicBezTo>
                  <a:pt x="491412" y="623596"/>
                  <a:pt x="632926" y="489857"/>
                  <a:pt x="765110" y="391886"/>
                </a:cubicBezTo>
                <a:cubicBezTo>
                  <a:pt x="897294" y="293915"/>
                  <a:pt x="976604" y="158620"/>
                  <a:pt x="1156996" y="93306"/>
                </a:cubicBezTo>
                <a:cubicBezTo>
                  <a:pt x="1337388" y="27992"/>
                  <a:pt x="1592424" y="13996"/>
                  <a:pt x="1847461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71736" y="3643315"/>
            <a:ext cx="1085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누른 키를 떼는 순간</a:t>
            </a:r>
            <a:endParaRPr lang="en-US" altLang="ko-KR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357422" y="4071943"/>
            <a:ext cx="2414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누른 키를 떼는 순간</a:t>
            </a:r>
            <a:r>
              <a:rPr lang="en-US" altLang="ko-KR" sz="1400" dirty="0" smtClean="0"/>
              <a:t>,</a:t>
            </a:r>
          </a:p>
          <a:p>
            <a:r>
              <a:rPr lang="en-US" altLang="ko-KR" sz="1400" dirty="0" smtClean="0"/>
              <a:t>Unicode </a:t>
            </a:r>
            <a:r>
              <a:rPr lang="ko-KR" altLang="en-US" sz="1400" dirty="0" smtClean="0"/>
              <a:t>키가 입력된 경우에만 추가적으로</a:t>
            </a:r>
            <a:endParaRPr lang="en-US" altLang="ko-KR" sz="1400" dirty="0" smtClean="0"/>
          </a:p>
        </p:txBody>
      </p:sp>
      <p:sp>
        <p:nvSpPr>
          <p:cNvPr id="11" name="자유형 10"/>
          <p:cNvSpPr/>
          <p:nvPr/>
        </p:nvSpPr>
        <p:spPr>
          <a:xfrm>
            <a:off x="3714744" y="4143380"/>
            <a:ext cx="1214446" cy="71437"/>
          </a:xfrm>
          <a:custGeom>
            <a:avLst/>
            <a:gdLst>
              <a:gd name="connsiteX0" fmla="*/ 0 w 1856792"/>
              <a:gd name="connsiteY0" fmla="*/ 1555 h 670250"/>
              <a:gd name="connsiteX1" fmla="*/ 326571 w 1856792"/>
              <a:gd name="connsiteY1" fmla="*/ 38878 h 670250"/>
              <a:gd name="connsiteX2" fmla="*/ 821094 w 1856792"/>
              <a:gd name="connsiteY2" fmla="*/ 234821 h 670250"/>
              <a:gd name="connsiteX3" fmla="*/ 1110343 w 1856792"/>
              <a:gd name="connsiteY3" fmla="*/ 496078 h 670250"/>
              <a:gd name="connsiteX4" fmla="*/ 1399592 w 1856792"/>
              <a:gd name="connsiteY4" fmla="*/ 645368 h 670250"/>
              <a:gd name="connsiteX5" fmla="*/ 1856792 w 1856792"/>
              <a:gd name="connsiteY5" fmla="*/ 645368 h 67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56792" h="670250">
                <a:moveTo>
                  <a:pt x="0" y="1555"/>
                </a:moveTo>
                <a:cubicBezTo>
                  <a:pt x="94861" y="777"/>
                  <a:pt x="189722" y="0"/>
                  <a:pt x="326571" y="38878"/>
                </a:cubicBezTo>
                <a:cubicBezTo>
                  <a:pt x="463420" y="77756"/>
                  <a:pt x="690465" y="158621"/>
                  <a:pt x="821094" y="234821"/>
                </a:cubicBezTo>
                <a:cubicBezTo>
                  <a:pt x="951723" y="311021"/>
                  <a:pt x="1013927" y="427654"/>
                  <a:pt x="1110343" y="496078"/>
                </a:cubicBezTo>
                <a:cubicBezTo>
                  <a:pt x="1206759" y="564503"/>
                  <a:pt x="1275184" y="620486"/>
                  <a:pt x="1399592" y="645368"/>
                </a:cubicBezTo>
                <a:cubicBezTo>
                  <a:pt x="1524000" y="670250"/>
                  <a:pt x="1690396" y="657809"/>
                  <a:pt x="1856792" y="645368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자유형 11"/>
          <p:cNvSpPr/>
          <p:nvPr/>
        </p:nvSpPr>
        <p:spPr>
          <a:xfrm>
            <a:off x="3714744" y="3286124"/>
            <a:ext cx="1214446" cy="571505"/>
          </a:xfrm>
          <a:custGeom>
            <a:avLst/>
            <a:gdLst>
              <a:gd name="connsiteX0" fmla="*/ 0 w 2416629"/>
              <a:gd name="connsiteY0" fmla="*/ 390331 h 390331"/>
              <a:gd name="connsiteX1" fmla="*/ 457200 w 2416629"/>
              <a:gd name="connsiteY1" fmla="*/ 353009 h 390331"/>
              <a:gd name="connsiteX2" fmla="*/ 1063690 w 2416629"/>
              <a:gd name="connsiteY2" fmla="*/ 259702 h 390331"/>
              <a:gd name="connsiteX3" fmla="*/ 1632857 w 2416629"/>
              <a:gd name="connsiteY3" fmla="*/ 110413 h 390331"/>
              <a:gd name="connsiteX4" fmla="*/ 2146041 w 2416629"/>
              <a:gd name="connsiteY4" fmla="*/ 17106 h 390331"/>
              <a:gd name="connsiteX5" fmla="*/ 2416629 w 2416629"/>
              <a:gd name="connsiteY5" fmla="*/ 7776 h 390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16629" h="390331">
                <a:moveTo>
                  <a:pt x="0" y="390331"/>
                </a:moveTo>
                <a:cubicBezTo>
                  <a:pt x="139959" y="382555"/>
                  <a:pt x="279918" y="374780"/>
                  <a:pt x="457200" y="353009"/>
                </a:cubicBezTo>
                <a:cubicBezTo>
                  <a:pt x="634482" y="331238"/>
                  <a:pt x="867747" y="300135"/>
                  <a:pt x="1063690" y="259702"/>
                </a:cubicBezTo>
                <a:cubicBezTo>
                  <a:pt x="1259633" y="219269"/>
                  <a:pt x="1452465" y="150846"/>
                  <a:pt x="1632857" y="110413"/>
                </a:cubicBezTo>
                <a:cubicBezTo>
                  <a:pt x="1813249" y="69980"/>
                  <a:pt x="2015412" y="34212"/>
                  <a:pt x="2146041" y="17106"/>
                </a:cubicBezTo>
                <a:cubicBezTo>
                  <a:pt x="2276670" y="0"/>
                  <a:pt x="2346649" y="3888"/>
                  <a:pt x="2416629" y="7776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000628" y="1714488"/>
            <a:ext cx="2588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컴포넌트의 키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리스너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KeyListener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429124" y="300037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ym typeface="Wingdings"/>
              </a:rPr>
              <a:t></a:t>
            </a:r>
            <a:endParaRPr lang="ko-KR" alt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4429124" y="200024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ym typeface="Wingdings"/>
              </a:rPr>
              <a:t></a:t>
            </a:r>
            <a:endParaRPr lang="ko-KR" altLang="en-US" dirty="0"/>
          </a:p>
        </p:txBody>
      </p:sp>
      <p:sp>
        <p:nvSpPr>
          <p:cNvPr id="31" name="직사각형 30"/>
          <p:cNvSpPr/>
          <p:nvPr/>
        </p:nvSpPr>
        <p:spPr>
          <a:xfrm>
            <a:off x="4429124" y="392906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ym typeface="Wingdings"/>
              </a:rPr>
              <a:t>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286116" y="492919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</a:rPr>
              <a:t>키를 누르면 </a:t>
            </a:r>
            <a:r>
              <a:rPr lang="en-US" altLang="ko-KR" dirty="0" err="1" smtClean="0">
                <a:solidFill>
                  <a:schemeClr val="accent1">
                    <a:lumMod val="50000"/>
                  </a:schemeClr>
                </a:solidFill>
              </a:rPr>
              <a:t>KeyListener</a:t>
            </a:r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</a:rPr>
              <a:t>의 메소드가 실행되는 순서  </a:t>
            </a:r>
            <a:endParaRPr lang="ko-KR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786578" y="4929198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</a:t>
            </a:r>
            <a:endParaRPr lang="ko-KR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7143768" y="4929198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</a:t>
            </a:r>
            <a:endParaRPr lang="ko-KR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00958" y="492919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accent1">
                    <a:lumMod val="50000"/>
                  </a:schemeClr>
                </a:solidFill>
                <a:sym typeface="Wingdings"/>
              </a:rPr>
              <a:t></a:t>
            </a:r>
            <a:endParaRPr lang="ko-KR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428728" y="5929330"/>
            <a:ext cx="41652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dirty="0" err="1" smtClean="0"/>
              <a:t>component.</a:t>
            </a:r>
            <a:r>
              <a:rPr lang="en-US" altLang="ko-KR" b="1" dirty="0" err="1" smtClean="0"/>
              <a:t>addKeyListener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myKeyListener</a:t>
            </a:r>
            <a:r>
              <a:rPr lang="en-US" altLang="ko-KR" dirty="0" smtClean="0"/>
              <a:t>);</a:t>
            </a:r>
            <a:endParaRPr lang="ko-KR" alt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유니코드</a:t>
            </a:r>
            <a:r>
              <a:rPr lang="en-US" altLang="ko-KR" dirty="0" smtClean="0"/>
              <a:t>(Unicode)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유니코드 키의 특징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국제</a:t>
            </a:r>
            <a:r>
              <a:rPr lang="en-US" altLang="ko-KR" dirty="0" smtClean="0"/>
              <a:t> </a:t>
            </a:r>
            <a:r>
              <a:rPr lang="ko-KR" altLang="en-US" dirty="0" smtClean="0"/>
              <a:t>산업 표준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전 세계의 문자를 컴퓨터에서 일관되게 표현하기 위한 코드 체계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문자들에 대해서만 코드 값이 정의됨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A~Z, </a:t>
            </a:r>
            <a:r>
              <a:rPr lang="en-US" altLang="ko-KR" dirty="0" err="1" smtClean="0"/>
              <a:t>a~z</a:t>
            </a:r>
            <a:r>
              <a:rPr lang="en-US" altLang="ko-KR" dirty="0" smtClean="0"/>
              <a:t>, 0~9, !, @, &amp;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문자 키가 아닌 경우에는 통일된 키 코드 값이 없음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&lt;Function&gt; </a:t>
            </a:r>
            <a:r>
              <a:rPr lang="ko-KR" altLang="en-US" dirty="0" smtClean="0"/>
              <a:t>키</a:t>
            </a:r>
            <a:r>
              <a:rPr lang="en-US" altLang="ko-KR" dirty="0" smtClean="0"/>
              <a:t>, &lt;Home&gt; </a:t>
            </a:r>
            <a:r>
              <a:rPr lang="ko-KR" altLang="en-US" dirty="0" smtClean="0"/>
              <a:t>키</a:t>
            </a:r>
            <a:r>
              <a:rPr lang="en-US" altLang="ko-KR" dirty="0" smtClean="0"/>
              <a:t>, &lt;Up&gt; </a:t>
            </a:r>
            <a:r>
              <a:rPr lang="ko-KR" altLang="en-US" dirty="0" smtClean="0"/>
              <a:t>키</a:t>
            </a:r>
            <a:r>
              <a:rPr lang="en-US" altLang="ko-KR" dirty="0" smtClean="0"/>
              <a:t>,&lt;Delete&gt; </a:t>
            </a:r>
            <a:r>
              <a:rPr lang="ko-KR" altLang="en-US" dirty="0" smtClean="0"/>
              <a:t>키</a:t>
            </a:r>
            <a:r>
              <a:rPr lang="en-US" altLang="ko-KR" dirty="0" smtClean="0"/>
              <a:t>, &lt;Control&gt; </a:t>
            </a:r>
            <a:r>
              <a:rPr lang="ko-KR" altLang="en-US" dirty="0" smtClean="0"/>
              <a:t>키</a:t>
            </a:r>
            <a:r>
              <a:rPr lang="en-US" altLang="ko-KR" dirty="0" smtClean="0"/>
              <a:t>, &lt;Shift&gt; </a:t>
            </a:r>
            <a:r>
              <a:rPr lang="ko-KR" altLang="en-US" dirty="0" smtClean="0"/>
              <a:t>키</a:t>
            </a:r>
            <a:r>
              <a:rPr lang="en-US" altLang="ko-KR" dirty="0" smtClean="0"/>
              <a:t>, &lt;Alt&gt;</a:t>
            </a:r>
            <a:r>
              <a:rPr lang="ko-KR" altLang="en-US" dirty="0" smtClean="0"/>
              <a:t> 등</a:t>
            </a:r>
            <a:endParaRPr lang="en-US" altLang="ko-KR" dirty="0" smtClean="0"/>
          </a:p>
          <a:p>
            <a:r>
              <a:rPr lang="ko-KR" altLang="en-US" dirty="0" smtClean="0"/>
              <a:t>유니코드 키가 입력되는 경우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keyPressed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keyReleased</a:t>
            </a:r>
            <a:r>
              <a:rPr lang="en-US" altLang="ko-KR" dirty="0" smtClean="0"/>
              <a:t>() </a:t>
            </a:r>
            <a:r>
              <a:rPr lang="ko-KR" altLang="en-US" dirty="0" smtClean="0"/>
              <a:t>만 호출됨</a:t>
            </a:r>
            <a:endParaRPr lang="en-US" altLang="ko-KR" dirty="0" smtClean="0"/>
          </a:p>
          <a:p>
            <a:r>
              <a:rPr lang="ko-KR" altLang="en-US" dirty="0" smtClean="0"/>
              <a:t>유니코드 키가 아닌 경우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keyPressed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keyTyped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keyReleased</a:t>
            </a:r>
            <a:r>
              <a:rPr lang="en-US" altLang="ko-KR" dirty="0" smtClean="0"/>
              <a:t>() </a:t>
            </a:r>
            <a:r>
              <a:rPr lang="ko-KR" altLang="en-US" dirty="0" smtClean="0"/>
              <a:t>가 모두 호출됨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입력된 키 판별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err="1" smtClean="0"/>
              <a:t>KeyEvent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입력된 키 값을 가진 이벤트 객체</a:t>
            </a:r>
            <a:endParaRPr lang="en-US" altLang="ko-KR" dirty="0" smtClean="0"/>
          </a:p>
          <a:p>
            <a:r>
              <a:rPr lang="en-US" altLang="ko-KR" dirty="0" err="1" smtClean="0"/>
              <a:t>KeyEvent</a:t>
            </a:r>
            <a:r>
              <a:rPr lang="ko-KR" altLang="en-US" dirty="0" smtClean="0"/>
              <a:t>의 메소드로 입력된 키 판별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Unicode </a:t>
            </a:r>
            <a:r>
              <a:rPr lang="ko-KR" altLang="en-US" dirty="0" smtClean="0"/>
              <a:t>키의 문자 값을 판별</a:t>
            </a:r>
            <a:r>
              <a:rPr lang="en-US" altLang="ko-KR" dirty="0" smtClean="0"/>
              <a:t>,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char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</a:rPr>
              <a:t>KeyEvent.getKeyChar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()</a:t>
            </a:r>
          </a:p>
          <a:p>
            <a:pPr lvl="2"/>
            <a:r>
              <a:rPr lang="ko-KR" altLang="en-US" dirty="0" smtClean="0"/>
              <a:t>눌러진</a:t>
            </a:r>
            <a:r>
              <a:rPr lang="en-US" altLang="ko-KR" dirty="0" smtClean="0"/>
              <a:t> </a:t>
            </a:r>
            <a:r>
              <a:rPr lang="ko-KR" altLang="en-US" dirty="0" smtClean="0"/>
              <a:t>키에 해당하는 문자 값 리</a:t>
            </a:r>
            <a:r>
              <a:rPr lang="ko-KR" altLang="en-US" dirty="0"/>
              <a:t>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눌러진 키가 </a:t>
            </a:r>
            <a:r>
              <a:rPr lang="en-US" altLang="ko-KR" dirty="0" smtClean="0"/>
              <a:t>Unicode </a:t>
            </a:r>
            <a:r>
              <a:rPr lang="ko-KR" altLang="en-US" dirty="0" smtClean="0"/>
              <a:t>문자 키인 경우에만 의미 있음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Unicode </a:t>
            </a:r>
            <a:r>
              <a:rPr lang="ko-KR" altLang="en-US" dirty="0" smtClean="0"/>
              <a:t>문자 외 모든 키 판별</a:t>
            </a:r>
            <a:r>
              <a:rPr lang="en-US" altLang="ko-KR" dirty="0" smtClean="0"/>
              <a:t>,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</a:rPr>
              <a:t>int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</a:rPr>
              <a:t>KeyEvent.getKeyCode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()</a:t>
            </a:r>
          </a:p>
          <a:p>
            <a:pPr lvl="2"/>
            <a:r>
              <a:rPr lang="ko-KR" altLang="en-US" dirty="0" smtClean="0"/>
              <a:t>눌러진 키에 대한 정수형 키 코드 값 리턴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Unicode </a:t>
            </a:r>
            <a:r>
              <a:rPr lang="ko-KR" altLang="en-US" dirty="0" smtClean="0"/>
              <a:t>문자에 관계 없이</a:t>
            </a:r>
            <a:r>
              <a:rPr lang="en-US" altLang="ko-KR" dirty="0" smtClean="0"/>
              <a:t>, function </a:t>
            </a:r>
            <a:r>
              <a:rPr lang="ko-KR" altLang="en-US" dirty="0" smtClean="0"/>
              <a:t>키</a:t>
            </a:r>
            <a:r>
              <a:rPr lang="en-US" altLang="ko-KR" dirty="0" smtClean="0"/>
              <a:t>, modifier </a:t>
            </a:r>
            <a:r>
              <a:rPr lang="ko-KR" altLang="en-US" dirty="0" smtClean="0"/>
              <a:t>키</a:t>
            </a:r>
            <a:r>
              <a:rPr lang="en-US" altLang="ko-KR" dirty="0" smtClean="0"/>
              <a:t>, Control </a:t>
            </a:r>
            <a:r>
              <a:rPr lang="ko-KR" altLang="en-US" dirty="0" smtClean="0"/>
              <a:t>키</a:t>
            </a:r>
            <a:r>
              <a:rPr lang="en-US" altLang="ko-KR" dirty="0" smtClean="0"/>
              <a:t>, Action </a:t>
            </a:r>
            <a:r>
              <a:rPr lang="ko-KR" altLang="en-US" dirty="0" smtClean="0"/>
              <a:t>키 등 모든 키에 대해 키 코드 값 리턴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운영체제나 하드웨어에 따라 키 셋은 서로 다름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입력된 키를 판별하기 위해 가상키</a:t>
            </a:r>
            <a:r>
              <a:rPr lang="en-US" altLang="ko-KR" dirty="0" smtClean="0"/>
              <a:t>(Virtual Key) </a:t>
            </a:r>
            <a:r>
              <a:rPr lang="ko-KR" altLang="en-US" dirty="0" smtClean="0"/>
              <a:t>값과 비교하여야 함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가상 키 값은 </a:t>
            </a:r>
            <a:r>
              <a:rPr lang="en-US" altLang="ko-KR" dirty="0" err="1" smtClean="0"/>
              <a:t>KeyEvent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클래스의 상수로 정의됨</a:t>
            </a:r>
            <a:endParaRPr lang="en-US" altLang="ko-KR" dirty="0" smtClean="0"/>
          </a:p>
          <a:p>
            <a:r>
              <a:rPr lang="ko-KR" altLang="en-US" dirty="0" smtClean="0"/>
              <a:t>키 이름 문자열 리턴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String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</a:rPr>
              <a:t>KeyEvent.getKeyText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</a:rPr>
              <a:t>int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</a:rPr>
              <a:t>keyCode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lvl="2"/>
            <a:r>
              <a:rPr lang="en-US" altLang="ko-KR" dirty="0" smtClean="0"/>
              <a:t>static </a:t>
            </a:r>
          </a:p>
          <a:p>
            <a:pPr lvl="2"/>
            <a:r>
              <a:rPr lang="en-US" altLang="ko-KR" dirty="0" err="1" smtClean="0"/>
              <a:t>keyCode</a:t>
            </a:r>
            <a:r>
              <a:rPr lang="ko-KR" altLang="en-US" dirty="0" smtClean="0"/>
              <a:t>에 해당하는 키의 이름을 문자열을 리턴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F1 </a:t>
            </a:r>
            <a:r>
              <a:rPr lang="ko-KR" altLang="en-US" dirty="0" smtClean="0"/>
              <a:t>키의 경우 </a:t>
            </a:r>
            <a:r>
              <a:rPr lang="en-US" altLang="ko-KR" dirty="0" smtClean="0"/>
              <a:t>"F1", Shift </a:t>
            </a:r>
            <a:r>
              <a:rPr lang="ko-KR" altLang="en-US" dirty="0" smtClean="0"/>
              <a:t>키의 경우 </a:t>
            </a:r>
            <a:r>
              <a:rPr lang="en-US" altLang="ko-KR" dirty="0" smtClean="0"/>
              <a:t>"SHIFT" </a:t>
            </a:r>
            <a:r>
              <a:rPr lang="ko-KR" altLang="en-US" dirty="0" smtClean="0"/>
              <a:t>등의 문자열 리턴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6824" y="1403290"/>
            <a:ext cx="4584318" cy="338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이벤트의 실제 예</a:t>
            </a:r>
            <a:endParaRPr lang="ko-KR" altLang="en-US"/>
          </a:p>
        </p:txBody>
      </p:sp>
      <p:pic>
        <p:nvPicPr>
          <p:cNvPr id="8" name="Picture 2" descr="C:\Documents and Settings\황기태\Local Settings\Temporary Internet Files\Content.IE5\O7ZFUOTT\MCj038258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5572140"/>
            <a:ext cx="1071570" cy="107157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82211" y="5122803"/>
            <a:ext cx="11476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마우스로 버튼 클릭</a:t>
            </a:r>
            <a:endParaRPr lang="en-US" altLang="ko-KR" sz="1400" dirty="0" smtClean="0"/>
          </a:p>
          <a:p>
            <a:r>
              <a:rPr lang="en-US" altLang="ko-KR" sz="1400" dirty="0" smtClean="0"/>
              <a:t>(Mouse Event,</a:t>
            </a:r>
          </a:p>
          <a:p>
            <a:r>
              <a:rPr lang="en-US" altLang="ko-KR" sz="1400" dirty="0" smtClean="0"/>
              <a:t>Action Event)</a:t>
            </a:r>
            <a:endParaRPr lang="ko-KR" altLang="en-US" sz="1400" dirty="0"/>
          </a:p>
        </p:txBody>
      </p:sp>
      <p:pic>
        <p:nvPicPr>
          <p:cNvPr id="1031" name="Picture 7" descr="C:\Documents and Settings\황기태\Local Settings\Temporary Internet Files\Content.IE5\5W8J510P\MCj036059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5572140"/>
            <a:ext cx="1837030" cy="87508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357554" y="5286388"/>
            <a:ext cx="13448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마우스로</a:t>
            </a:r>
            <a:endParaRPr lang="en-US" altLang="ko-KR" sz="1400" dirty="0" smtClean="0"/>
          </a:p>
          <a:p>
            <a:r>
              <a:rPr lang="ko-KR" altLang="en-US" sz="1400" dirty="0" smtClean="0"/>
              <a:t>윈도우 크기 조절</a:t>
            </a:r>
            <a:endParaRPr lang="en-US" altLang="ko-KR" sz="1400" dirty="0" smtClean="0"/>
          </a:p>
          <a:p>
            <a:r>
              <a:rPr lang="en-US" altLang="ko-KR" sz="1400" dirty="0" smtClean="0"/>
              <a:t>(Mouse Event,</a:t>
            </a:r>
          </a:p>
          <a:p>
            <a:r>
              <a:rPr lang="en-US" altLang="ko-KR" sz="1400" dirty="0" smtClean="0"/>
              <a:t>Container Event)</a:t>
            </a:r>
            <a:endParaRPr lang="ko-KR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857752" y="5000636"/>
            <a:ext cx="970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키보드 입력</a:t>
            </a:r>
            <a:endParaRPr lang="en-US" altLang="ko-KR" sz="1400" dirty="0" smtClean="0"/>
          </a:p>
          <a:p>
            <a:r>
              <a:rPr lang="en-US" altLang="ko-KR" sz="1400" dirty="0" smtClean="0"/>
              <a:t>(Key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Event)</a:t>
            </a:r>
            <a:endParaRPr lang="ko-KR" alt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857884" y="4857760"/>
            <a:ext cx="1143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키보드로 메뉴 선택</a:t>
            </a:r>
            <a:endParaRPr lang="en-US" altLang="ko-KR" sz="1400" dirty="0" smtClean="0"/>
          </a:p>
          <a:p>
            <a:r>
              <a:rPr lang="en-US" altLang="ko-KR" sz="1400" dirty="0" smtClean="0"/>
              <a:t>(Key Event,</a:t>
            </a:r>
          </a:p>
          <a:p>
            <a:r>
              <a:rPr lang="en-US" altLang="ko-KR" sz="1400" dirty="0" smtClean="0"/>
              <a:t> Action Event)</a:t>
            </a:r>
            <a:endParaRPr lang="ko-KR" alt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14348" y="4786322"/>
            <a:ext cx="1357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마우스로 메뉴 선택</a:t>
            </a:r>
            <a:endParaRPr lang="en-US" altLang="ko-KR" sz="1400" dirty="0" smtClean="0"/>
          </a:p>
          <a:p>
            <a:r>
              <a:rPr lang="en-US" altLang="ko-KR" sz="1400" dirty="0" smtClean="0"/>
              <a:t>(Mouse Event,</a:t>
            </a:r>
          </a:p>
          <a:p>
            <a:r>
              <a:rPr lang="en-US" altLang="ko-KR" sz="1400" dirty="0" smtClean="0"/>
              <a:t>Action Event)</a:t>
            </a:r>
            <a:endParaRPr lang="ko-KR" altLang="en-US" sz="1400" dirty="0"/>
          </a:p>
        </p:txBody>
      </p:sp>
      <p:sp>
        <p:nvSpPr>
          <p:cNvPr id="29" name="자유형 28"/>
          <p:cNvSpPr/>
          <p:nvPr/>
        </p:nvSpPr>
        <p:spPr>
          <a:xfrm>
            <a:off x="1693093" y="2035903"/>
            <a:ext cx="695417" cy="3086900"/>
          </a:xfrm>
          <a:custGeom>
            <a:avLst/>
            <a:gdLst>
              <a:gd name="connsiteX0" fmla="*/ 562252 w 695417"/>
              <a:gd name="connsiteY0" fmla="*/ 3222594 h 3222594"/>
              <a:gd name="connsiteX1" fmla="*/ 82858 w 695417"/>
              <a:gd name="connsiteY1" fmla="*/ 1890944 h 3222594"/>
              <a:gd name="connsiteX2" fmla="*/ 65102 w 695417"/>
              <a:gd name="connsiteY2" fmla="*/ 807868 h 3222594"/>
              <a:gd name="connsiteX3" fmla="*/ 366943 w 695417"/>
              <a:gd name="connsiteY3" fmla="*/ 221942 h 3222594"/>
              <a:gd name="connsiteX4" fmla="*/ 695417 w 695417"/>
              <a:gd name="connsiteY4" fmla="*/ 0 h 322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5417" h="3222594">
                <a:moveTo>
                  <a:pt x="562252" y="3222594"/>
                </a:moveTo>
                <a:cubicBezTo>
                  <a:pt x="363984" y="2757996"/>
                  <a:pt x="165716" y="2293398"/>
                  <a:pt x="82858" y="1890944"/>
                </a:cubicBezTo>
                <a:cubicBezTo>
                  <a:pt x="0" y="1488490"/>
                  <a:pt x="17755" y="1086035"/>
                  <a:pt x="65102" y="807868"/>
                </a:cubicBezTo>
                <a:cubicBezTo>
                  <a:pt x="112450" y="529701"/>
                  <a:pt x="261891" y="356587"/>
                  <a:pt x="366943" y="221942"/>
                </a:cubicBezTo>
                <a:cubicBezTo>
                  <a:pt x="471996" y="87297"/>
                  <a:pt x="583706" y="43648"/>
                  <a:pt x="695417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자유형 29"/>
          <p:cNvSpPr/>
          <p:nvPr/>
        </p:nvSpPr>
        <p:spPr>
          <a:xfrm>
            <a:off x="3923928" y="4752470"/>
            <a:ext cx="46287" cy="631794"/>
          </a:xfrm>
          <a:custGeom>
            <a:avLst/>
            <a:gdLst>
              <a:gd name="connsiteX0" fmla="*/ 0 w 622917"/>
              <a:gd name="connsiteY0" fmla="*/ 701336 h 701336"/>
              <a:gd name="connsiteX1" fmla="*/ 328474 w 622917"/>
              <a:gd name="connsiteY1" fmla="*/ 399495 h 701336"/>
              <a:gd name="connsiteX2" fmla="*/ 577049 w 622917"/>
              <a:gd name="connsiteY2" fmla="*/ 88777 h 701336"/>
              <a:gd name="connsiteX3" fmla="*/ 603682 w 622917"/>
              <a:gd name="connsiteY3" fmla="*/ 0 h 701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917" h="701336">
                <a:moveTo>
                  <a:pt x="0" y="701336"/>
                </a:moveTo>
                <a:cubicBezTo>
                  <a:pt x="116149" y="601462"/>
                  <a:pt x="232299" y="501588"/>
                  <a:pt x="328474" y="399495"/>
                </a:cubicBezTo>
                <a:cubicBezTo>
                  <a:pt x="424649" y="297402"/>
                  <a:pt x="531181" y="155359"/>
                  <a:pt x="577049" y="88777"/>
                </a:cubicBezTo>
                <a:cubicBezTo>
                  <a:pt x="622917" y="22195"/>
                  <a:pt x="613299" y="11097"/>
                  <a:pt x="603682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 31"/>
          <p:cNvSpPr/>
          <p:nvPr/>
        </p:nvSpPr>
        <p:spPr>
          <a:xfrm>
            <a:off x="4536906" y="1939728"/>
            <a:ext cx="1646808" cy="3194482"/>
          </a:xfrm>
          <a:custGeom>
            <a:avLst/>
            <a:gdLst>
              <a:gd name="connsiteX0" fmla="*/ 1020932 w 1646808"/>
              <a:gd name="connsiteY0" fmla="*/ 3194482 h 3194482"/>
              <a:gd name="connsiteX1" fmla="*/ 1340528 w 1646808"/>
              <a:gd name="connsiteY1" fmla="*/ 2519779 h 3194482"/>
              <a:gd name="connsiteX2" fmla="*/ 1642369 w 1646808"/>
              <a:gd name="connsiteY2" fmla="*/ 948431 h 3194482"/>
              <a:gd name="connsiteX3" fmla="*/ 1313895 w 1646808"/>
              <a:gd name="connsiteY3" fmla="*/ 140563 h 3194482"/>
              <a:gd name="connsiteX4" fmla="*/ 0 w 1646808"/>
              <a:gd name="connsiteY4" fmla="*/ 105053 h 319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6808" h="3194482">
                <a:moveTo>
                  <a:pt x="1020932" y="3194482"/>
                </a:moveTo>
                <a:cubicBezTo>
                  <a:pt x="1128943" y="3044301"/>
                  <a:pt x="1236955" y="2894121"/>
                  <a:pt x="1340528" y="2519779"/>
                </a:cubicBezTo>
                <a:cubicBezTo>
                  <a:pt x="1444101" y="2145437"/>
                  <a:pt x="1646808" y="1344967"/>
                  <a:pt x="1642369" y="948431"/>
                </a:cubicBezTo>
                <a:cubicBezTo>
                  <a:pt x="1637930" y="551895"/>
                  <a:pt x="1587623" y="281126"/>
                  <a:pt x="1313895" y="140563"/>
                </a:cubicBezTo>
                <a:cubicBezTo>
                  <a:pt x="1040167" y="0"/>
                  <a:pt x="520083" y="52526"/>
                  <a:pt x="0" y="105053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자유형 32"/>
          <p:cNvSpPr/>
          <p:nvPr/>
        </p:nvSpPr>
        <p:spPr>
          <a:xfrm>
            <a:off x="6552137" y="1985597"/>
            <a:ext cx="935115" cy="3290655"/>
          </a:xfrm>
          <a:custGeom>
            <a:avLst/>
            <a:gdLst>
              <a:gd name="connsiteX0" fmla="*/ 390618 w 935115"/>
              <a:gd name="connsiteY0" fmla="*/ 3290655 h 3290655"/>
              <a:gd name="connsiteX1" fmla="*/ 710214 w 935115"/>
              <a:gd name="connsiteY1" fmla="*/ 2322989 h 3290655"/>
              <a:gd name="connsiteX2" fmla="*/ 816746 w 935115"/>
              <a:gd name="connsiteY2" fmla="*/ 378780 h 3290655"/>
              <a:gd name="connsiteX3" fmla="*/ 0 w 935115"/>
              <a:gd name="connsiteY3" fmla="*/ 50306 h 3290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115" h="3290655">
                <a:moveTo>
                  <a:pt x="390618" y="3290655"/>
                </a:moveTo>
                <a:cubicBezTo>
                  <a:pt x="514905" y="3049478"/>
                  <a:pt x="639193" y="2808302"/>
                  <a:pt x="710214" y="2322989"/>
                </a:cubicBezTo>
                <a:cubicBezTo>
                  <a:pt x="781235" y="1837676"/>
                  <a:pt x="935115" y="757560"/>
                  <a:pt x="816746" y="378780"/>
                </a:cubicBezTo>
                <a:cubicBezTo>
                  <a:pt x="698377" y="0"/>
                  <a:pt x="349188" y="25153"/>
                  <a:pt x="0" y="50306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 2"/>
          <p:cNvSpPr/>
          <p:nvPr/>
        </p:nvSpPr>
        <p:spPr>
          <a:xfrm>
            <a:off x="1048431" y="1733550"/>
            <a:ext cx="1228044" cy="3057525"/>
          </a:xfrm>
          <a:custGeom>
            <a:avLst/>
            <a:gdLst>
              <a:gd name="connsiteX0" fmla="*/ 75519 w 1228044"/>
              <a:gd name="connsiteY0" fmla="*/ 3057525 h 3057525"/>
              <a:gd name="connsiteX1" fmla="*/ 123144 w 1228044"/>
              <a:gd name="connsiteY1" fmla="*/ 1419225 h 3057525"/>
              <a:gd name="connsiteX2" fmla="*/ 1228044 w 1228044"/>
              <a:gd name="connsiteY2" fmla="*/ 0 h 305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8044" h="3057525">
                <a:moveTo>
                  <a:pt x="75519" y="3057525"/>
                </a:moveTo>
                <a:cubicBezTo>
                  <a:pt x="3287" y="2493169"/>
                  <a:pt x="-68944" y="1928813"/>
                  <a:pt x="123144" y="1419225"/>
                </a:cubicBezTo>
                <a:cubicBezTo>
                  <a:pt x="315232" y="909637"/>
                  <a:pt x="771638" y="454818"/>
                  <a:pt x="1228044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가상 키</a:t>
            </a:r>
            <a:r>
              <a:rPr lang="en-US" altLang="ko-KR" dirty="0" smtClean="0"/>
              <a:t>(Virtual Key)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가상 키는 </a:t>
            </a:r>
            <a:r>
              <a:rPr lang="en-US" altLang="ko-KR" dirty="0" err="1" smtClean="0"/>
              <a:t>KeyEvent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클래스에 상수로 정의되어 있음</a:t>
            </a:r>
            <a:endParaRPr lang="en-US" altLang="ko-KR" dirty="0" smtClean="0"/>
          </a:p>
          <a:p>
            <a:r>
              <a:rPr lang="ko-KR" altLang="en-US" dirty="0" smtClean="0"/>
              <a:t>가상 키의 일부분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714348" y="2285992"/>
          <a:ext cx="7786740" cy="350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2571768"/>
                <a:gridCol w="1696651"/>
                <a:gridCol w="1946685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가상 키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설명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/>
                        <a:t>가상 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설명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VK_0</a:t>
                      </a:r>
                      <a:r>
                        <a:rPr lang="en-US" altLang="ko-KR" sz="1400" baseline="0" dirty="0" smtClean="0"/>
                        <a:t> ~ VK_9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</a:t>
                      </a:r>
                      <a:r>
                        <a:rPr lang="ko-KR" altLang="en-US" sz="1400" dirty="0" smtClean="0"/>
                        <a:t>에서</a:t>
                      </a:r>
                      <a:r>
                        <a:rPr lang="en-US" altLang="ko-KR" sz="1400" dirty="0" smtClean="0"/>
                        <a:t> 9</a:t>
                      </a:r>
                      <a:r>
                        <a:rPr lang="ko-KR" altLang="en-US" sz="1400" dirty="0" smtClean="0"/>
                        <a:t>까지의 </a:t>
                      </a:r>
                      <a:r>
                        <a:rPr lang="ko-KR" altLang="en-US" sz="1400" dirty="0" err="1" smtClean="0"/>
                        <a:t>숫자키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en-US" altLang="ko-KR" sz="1400" smtClean="0"/>
                        <a:t>‘0’ ~ ‘9’</a:t>
                      </a:r>
                      <a:r>
                        <a:rPr lang="ko-KR" altLang="en-US" sz="1400" dirty="0" smtClean="0"/>
                        <a:t>까지의 </a:t>
                      </a:r>
                      <a:r>
                        <a:rPr lang="en-US" altLang="ko-KR" sz="1400" dirty="0" smtClean="0"/>
                        <a:t>ASCII </a:t>
                      </a:r>
                      <a:r>
                        <a:rPr lang="ko-KR" altLang="en-US" sz="1400" dirty="0" smtClean="0"/>
                        <a:t>값과 동일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VK_LEFT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smtClean="0"/>
                        <a:t>왼쪽 방향 키</a:t>
                      </a:r>
                      <a:endParaRPr lang="ko-KR" altLang="en-US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VK_A ~ VK_Z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A</a:t>
                      </a:r>
                      <a:r>
                        <a:rPr lang="ko-KR" altLang="en-US" sz="1400" dirty="0" smtClean="0"/>
                        <a:t>에서 </a:t>
                      </a:r>
                      <a:r>
                        <a:rPr lang="en-US" altLang="ko-KR" sz="1400" dirty="0" smtClean="0"/>
                        <a:t>Z</a:t>
                      </a:r>
                      <a:r>
                        <a:rPr lang="ko-KR" altLang="en-US" sz="1400" dirty="0" smtClean="0"/>
                        <a:t>까지의 </a:t>
                      </a:r>
                      <a:r>
                        <a:rPr lang="ko-KR" altLang="en-US" sz="1400" dirty="0" err="1" smtClean="0"/>
                        <a:t>문자키</a:t>
                      </a:r>
                      <a:r>
                        <a:rPr lang="en-US" altLang="ko-KR" sz="1400" dirty="0" smtClean="0"/>
                        <a:t>, ‘A’ ~ ‘Z’</a:t>
                      </a:r>
                      <a:r>
                        <a:rPr lang="ko-KR" altLang="en-US" sz="1400" dirty="0" smtClean="0"/>
                        <a:t>까지의 </a:t>
                      </a:r>
                      <a:r>
                        <a:rPr lang="en-US" altLang="ko-KR" sz="1400" dirty="0" smtClean="0"/>
                        <a:t>ASCII </a:t>
                      </a:r>
                      <a:r>
                        <a:rPr lang="ko-KR" altLang="en-US" sz="1400" dirty="0" smtClean="0"/>
                        <a:t>값과 동일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VK_RIGHT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smtClean="0"/>
                        <a:t>오른쪽 방향 키</a:t>
                      </a:r>
                      <a:endParaRPr lang="ko-KR" altLang="en-US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VK_F1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smtClean="0"/>
                        <a:t>~ VK_F24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&lt;Function&gt; </a:t>
                      </a:r>
                      <a:r>
                        <a:rPr lang="ko-KR" altLang="en-US" sz="1400" dirty="0" smtClean="0"/>
                        <a:t>키 </a:t>
                      </a:r>
                      <a:r>
                        <a:rPr lang="en-US" altLang="ko-KR" sz="1400" dirty="0" smtClean="0"/>
                        <a:t>F1 ~ F24</a:t>
                      </a:r>
                      <a:r>
                        <a:rPr lang="ko-KR" altLang="en-US" sz="1400" dirty="0" smtClean="0"/>
                        <a:t>까지의 키 코드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VK_UP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&lt;Up&gt;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VK_HOME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&lt;Home&gt;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VK_DOWN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&lt;Down&gt; </a:t>
                      </a:r>
                      <a:r>
                        <a:rPr lang="ko-KR" altLang="en-US" sz="140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VK_END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&lt;End&gt;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ko-KR" altLang="en-US" sz="1400" baseline="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VK_CONTROL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&lt;Control&gt; </a:t>
                      </a:r>
                      <a:r>
                        <a:rPr lang="ko-KR" altLang="en-US" sz="140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VK_PGUP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&lt;Page Up&gt; </a:t>
                      </a:r>
                      <a:r>
                        <a:rPr lang="ko-KR" altLang="en-US" sz="140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VK_SHIFT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&lt;Shift&gt; </a:t>
                      </a:r>
                      <a:r>
                        <a:rPr lang="ko-KR" altLang="en-US" sz="140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VK_PGDN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&lt;Page</a:t>
                      </a:r>
                      <a:r>
                        <a:rPr lang="en-US" altLang="ko-KR" sz="1400" baseline="0" dirty="0" smtClean="0"/>
                        <a:t> Down &gt;</a:t>
                      </a:r>
                      <a:r>
                        <a:rPr lang="ko-KR" altLang="en-US" sz="1400" baseline="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smtClean="0"/>
                        <a:t>VK_ALT</a:t>
                      </a:r>
                      <a:endParaRPr lang="ko-KR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&lt;Alt&gt; </a:t>
                      </a:r>
                      <a:r>
                        <a:rPr lang="ko-KR" altLang="en-US" sz="140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smtClean="0"/>
                        <a:t>VK_UNDEFINED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smtClean="0"/>
                        <a:t>입력된 키의 코드 값이 알 수 없음</a:t>
                      </a:r>
                      <a:endParaRPr lang="ko-KR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smtClean="0"/>
                        <a:t>VK_TAB</a:t>
                      </a:r>
                      <a:endParaRPr lang="ko-KR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&lt;Tab&gt; </a:t>
                      </a:r>
                      <a:r>
                        <a:rPr lang="ko-KR" altLang="en-US" sz="1400" dirty="0" smtClean="0"/>
                        <a:t>키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857256"/>
            <a:ext cx="1029511" cy="86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KeyListener</a:t>
            </a:r>
            <a:r>
              <a:rPr lang="ko-KR" altLang="en-US" dirty="0" smtClean="0"/>
              <a:t>의 메소드와 키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357158" y="1643074"/>
            <a:ext cx="857256" cy="3064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200" dirty="0" smtClean="0"/>
              <a:t>컴포넌트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18" y="1071570"/>
            <a:ext cx="1080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a</a:t>
            </a:r>
            <a:r>
              <a:rPr lang="ko-KR" altLang="en-US" sz="1400" dirty="0" smtClean="0"/>
              <a:t> 키를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누르는 순간</a:t>
            </a:r>
            <a:endParaRPr lang="en-US" altLang="ko-KR" sz="1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286116" y="1204053"/>
            <a:ext cx="3000396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void </a:t>
            </a:r>
            <a:r>
              <a:rPr lang="en-US" altLang="ko-KR" sz="1600" dirty="0" err="1" smtClean="0"/>
              <a:t>keyPressed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KeyEvent</a:t>
            </a:r>
            <a:r>
              <a:rPr lang="en-US" altLang="ko-KR" sz="1600" dirty="0" smtClean="0"/>
              <a:t> e) {</a:t>
            </a:r>
          </a:p>
          <a:p>
            <a:r>
              <a:rPr lang="en-US" altLang="ko-KR" sz="1600" b="1" dirty="0" smtClean="0"/>
              <a:t>   char </a:t>
            </a:r>
            <a:r>
              <a:rPr lang="en-US" altLang="ko-KR" sz="1600" b="1" dirty="0" err="1" smtClean="0"/>
              <a:t>keyChar</a:t>
            </a:r>
            <a:r>
              <a:rPr lang="en-US" altLang="ko-KR" sz="1600" b="1" dirty="0" smtClean="0"/>
              <a:t> = </a:t>
            </a:r>
            <a:r>
              <a:rPr lang="en-US" altLang="ko-KR" sz="1600" b="1" dirty="0" err="1" smtClean="0"/>
              <a:t>e.getKeyChar</a:t>
            </a:r>
            <a:r>
              <a:rPr lang="en-US" altLang="ko-KR" sz="1600" b="1" dirty="0" smtClean="0"/>
              <a:t>();</a:t>
            </a:r>
          </a:p>
          <a:p>
            <a:r>
              <a:rPr lang="en-US" altLang="ko-KR" sz="1600" b="1" dirty="0" smtClean="0"/>
              <a:t>   </a:t>
            </a:r>
            <a:r>
              <a:rPr lang="en-US" altLang="ko-KR" sz="1600" b="1" dirty="0" err="1" smtClean="0"/>
              <a:t>int</a:t>
            </a:r>
            <a:r>
              <a:rPr lang="en-US" altLang="ko-KR" sz="1600" b="1" dirty="0" smtClean="0"/>
              <a:t> </a:t>
            </a:r>
            <a:r>
              <a:rPr lang="en-US" altLang="ko-KR" sz="1600" b="1" dirty="0" err="1" smtClean="0"/>
              <a:t>keyCode</a:t>
            </a:r>
            <a:r>
              <a:rPr lang="en-US" altLang="ko-KR" sz="1600" b="1" dirty="0" smtClean="0"/>
              <a:t> = </a:t>
            </a:r>
            <a:r>
              <a:rPr lang="en-US" altLang="ko-KR" sz="1600" b="1" dirty="0" err="1" smtClean="0"/>
              <a:t>e.getKeyCode</a:t>
            </a:r>
            <a:r>
              <a:rPr lang="en-US" altLang="ko-KR" sz="1600" b="1" dirty="0" smtClean="0"/>
              <a:t>();</a:t>
            </a:r>
          </a:p>
          <a:p>
            <a:r>
              <a:rPr lang="en-US" altLang="ko-KR" sz="1600" dirty="0" smtClean="0"/>
              <a:t>}</a:t>
            </a:r>
          </a:p>
        </p:txBody>
      </p:sp>
      <p:sp>
        <p:nvSpPr>
          <p:cNvPr id="7" name="자유형 6"/>
          <p:cNvSpPr/>
          <p:nvPr/>
        </p:nvSpPr>
        <p:spPr>
          <a:xfrm>
            <a:off x="1214414" y="1357323"/>
            <a:ext cx="2143139" cy="428627"/>
          </a:xfrm>
          <a:custGeom>
            <a:avLst/>
            <a:gdLst>
              <a:gd name="connsiteX0" fmla="*/ 0 w 1847461"/>
              <a:gd name="connsiteY0" fmla="*/ 737118 h 738674"/>
              <a:gd name="connsiteX1" fmla="*/ 363894 w 1847461"/>
              <a:gd name="connsiteY1" fmla="*/ 681135 h 738674"/>
              <a:gd name="connsiteX2" fmla="*/ 765110 w 1847461"/>
              <a:gd name="connsiteY2" fmla="*/ 391886 h 738674"/>
              <a:gd name="connsiteX3" fmla="*/ 1156996 w 1847461"/>
              <a:gd name="connsiteY3" fmla="*/ 93306 h 738674"/>
              <a:gd name="connsiteX4" fmla="*/ 1847461 w 1847461"/>
              <a:gd name="connsiteY4" fmla="*/ 0 h 73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461" h="738674">
                <a:moveTo>
                  <a:pt x="0" y="737118"/>
                </a:moveTo>
                <a:cubicBezTo>
                  <a:pt x="118188" y="737896"/>
                  <a:pt x="236376" y="738674"/>
                  <a:pt x="363894" y="681135"/>
                </a:cubicBezTo>
                <a:cubicBezTo>
                  <a:pt x="491412" y="623596"/>
                  <a:pt x="632926" y="489857"/>
                  <a:pt x="765110" y="391886"/>
                </a:cubicBezTo>
                <a:cubicBezTo>
                  <a:pt x="897294" y="293915"/>
                  <a:pt x="976604" y="158620"/>
                  <a:pt x="1156996" y="93306"/>
                </a:cubicBezTo>
                <a:cubicBezTo>
                  <a:pt x="1337388" y="27992"/>
                  <a:pt x="1592424" y="13996"/>
                  <a:pt x="1847461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57950" y="1500197"/>
            <a:ext cx="778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srgbClr val="C00000"/>
                </a:solidFill>
              </a:rPr>
              <a:t>keyChar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7950" y="1714511"/>
            <a:ext cx="819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rgbClr val="C00000"/>
                </a:solidFill>
              </a:rPr>
              <a:t>keyCode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89575" y="3000394"/>
            <a:ext cx="778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rgbClr val="C00000"/>
                </a:solidFill>
              </a:rPr>
              <a:t>keyChar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89575" y="3214708"/>
            <a:ext cx="819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rgbClr val="C00000"/>
                </a:solidFill>
              </a:rPr>
              <a:t>keyCode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89575" y="4572032"/>
            <a:ext cx="778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rgbClr val="C00000"/>
                </a:solidFill>
              </a:rPr>
              <a:t>keyChar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89575" y="4786346"/>
            <a:ext cx="819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rgbClr val="C00000"/>
                </a:solidFill>
              </a:rPr>
              <a:t>keyCode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43768" y="1428760"/>
            <a:ext cx="157163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rgbClr val="0070C0"/>
                </a:solidFill>
              </a:rPr>
              <a:t>키 </a:t>
            </a:r>
            <a:r>
              <a:rPr lang="en-US" altLang="ko-KR" sz="1400" dirty="0" smtClean="0">
                <a:solidFill>
                  <a:srgbClr val="0070C0"/>
                </a:solidFill>
              </a:rPr>
              <a:t>a</a:t>
            </a:r>
            <a:r>
              <a:rPr lang="ko-KR" altLang="en-US" sz="1400" dirty="0" smtClean="0">
                <a:solidFill>
                  <a:srgbClr val="0070C0"/>
                </a:solidFill>
              </a:rPr>
              <a:t>의  유니코드</a:t>
            </a:r>
            <a:r>
              <a:rPr lang="en-US" altLang="ko-KR" sz="1400" dirty="0" smtClean="0">
                <a:solidFill>
                  <a:srgbClr val="0070C0"/>
                </a:solidFill>
              </a:rPr>
              <a:t> </a:t>
            </a:r>
            <a:r>
              <a:rPr lang="ko-KR" altLang="en-US" sz="1400" dirty="0" smtClean="0">
                <a:solidFill>
                  <a:srgbClr val="0070C0"/>
                </a:solidFill>
              </a:rPr>
              <a:t>값</a:t>
            </a:r>
            <a:r>
              <a:rPr lang="en-US" altLang="ko-KR" sz="1400" dirty="0" smtClean="0">
                <a:solidFill>
                  <a:srgbClr val="0070C0"/>
                </a:solidFill>
              </a:rPr>
              <a:t>(‘a’)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43768" y="1785949"/>
            <a:ext cx="157163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0070C0"/>
                </a:solidFill>
              </a:rPr>
              <a:t>VK_A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3768" y="2928957"/>
            <a:ext cx="157163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0070C0"/>
                </a:solidFill>
              </a:rPr>
              <a:t>CHAR_UNDEFINED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3768" y="3286146"/>
            <a:ext cx="157163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0070C0"/>
                </a:solidFill>
              </a:rPr>
              <a:t>VK_F5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43768" y="4500595"/>
            <a:ext cx="157163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rgbClr val="0070C0"/>
                </a:solidFill>
              </a:rPr>
              <a:t>키 </a:t>
            </a:r>
            <a:r>
              <a:rPr lang="en-US" altLang="ko-KR" sz="1400" dirty="0" smtClean="0">
                <a:solidFill>
                  <a:srgbClr val="0070C0"/>
                </a:solidFill>
              </a:rPr>
              <a:t>w</a:t>
            </a:r>
            <a:r>
              <a:rPr lang="ko-KR" altLang="en-US" sz="1400" dirty="0" smtClean="0">
                <a:solidFill>
                  <a:srgbClr val="0070C0"/>
                </a:solidFill>
              </a:rPr>
              <a:t>의 유니코드</a:t>
            </a:r>
            <a:r>
              <a:rPr lang="en-US" altLang="ko-KR" sz="1400" dirty="0" smtClean="0">
                <a:solidFill>
                  <a:srgbClr val="0070C0"/>
                </a:solidFill>
              </a:rPr>
              <a:t> </a:t>
            </a:r>
            <a:r>
              <a:rPr lang="ko-KR" altLang="en-US" sz="1400" dirty="0" smtClean="0">
                <a:solidFill>
                  <a:srgbClr val="0070C0"/>
                </a:solidFill>
              </a:rPr>
              <a:t>값</a:t>
            </a:r>
            <a:r>
              <a:rPr lang="en-US" altLang="ko-KR" sz="1400" dirty="0" smtClean="0">
                <a:solidFill>
                  <a:srgbClr val="0070C0"/>
                </a:solidFill>
              </a:rPr>
              <a:t>(‘w’)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43768" y="4857784"/>
            <a:ext cx="157163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0070C0"/>
                </a:solidFill>
              </a:rPr>
              <a:t>VK_UNDEFINED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86116" y="4286280"/>
            <a:ext cx="3000396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void </a:t>
            </a:r>
            <a:r>
              <a:rPr lang="en-US" altLang="ko-KR" sz="1600" dirty="0" err="1" smtClean="0"/>
              <a:t>keyTyped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KeyEvent</a:t>
            </a:r>
            <a:r>
              <a:rPr lang="en-US" altLang="ko-KR" sz="1600" dirty="0" smtClean="0"/>
              <a:t> e) {</a:t>
            </a:r>
          </a:p>
          <a:p>
            <a:r>
              <a:rPr lang="en-US" altLang="ko-KR" sz="1600" b="1" dirty="0" smtClean="0"/>
              <a:t>   char </a:t>
            </a:r>
            <a:r>
              <a:rPr lang="en-US" altLang="ko-KR" sz="1600" b="1" dirty="0" err="1" smtClean="0"/>
              <a:t>keyChar</a:t>
            </a:r>
            <a:r>
              <a:rPr lang="en-US" altLang="ko-KR" sz="1600" b="1" dirty="0" smtClean="0"/>
              <a:t> = </a:t>
            </a:r>
            <a:r>
              <a:rPr lang="en-US" altLang="ko-KR" sz="1600" b="1" dirty="0" err="1" smtClean="0"/>
              <a:t>e.getKeyChar</a:t>
            </a:r>
            <a:r>
              <a:rPr lang="en-US" altLang="ko-KR" sz="1600" b="1" dirty="0" smtClean="0"/>
              <a:t>();</a:t>
            </a:r>
          </a:p>
          <a:p>
            <a:r>
              <a:rPr lang="en-US" altLang="ko-KR" sz="1600" b="1" dirty="0" smtClean="0"/>
              <a:t>   </a:t>
            </a:r>
            <a:r>
              <a:rPr lang="en-US" altLang="ko-KR" sz="1600" b="1" dirty="0" err="1" smtClean="0"/>
              <a:t>int</a:t>
            </a:r>
            <a:r>
              <a:rPr lang="en-US" altLang="ko-KR" sz="1600" b="1" dirty="0" smtClean="0"/>
              <a:t> </a:t>
            </a:r>
            <a:r>
              <a:rPr lang="en-US" altLang="ko-KR" sz="1600" b="1" dirty="0" err="1" smtClean="0"/>
              <a:t>keyCode</a:t>
            </a:r>
            <a:r>
              <a:rPr lang="en-US" altLang="ko-KR" sz="1600" b="1" dirty="0" smtClean="0"/>
              <a:t> = </a:t>
            </a:r>
            <a:r>
              <a:rPr lang="en-US" altLang="ko-KR" sz="1600" b="1" dirty="0" err="1" smtClean="0"/>
              <a:t>e.getKeyCode</a:t>
            </a:r>
            <a:r>
              <a:rPr lang="en-US" altLang="ko-KR" sz="1600" b="1" dirty="0" smtClean="0"/>
              <a:t>();</a:t>
            </a:r>
          </a:p>
          <a:p>
            <a:r>
              <a:rPr lang="en-US" altLang="ko-KR" sz="1600" dirty="0" smtClean="0"/>
              <a:t>}</a:t>
            </a:r>
            <a:endParaRPr lang="ko-KR" alt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286116" y="2775689"/>
            <a:ext cx="3000396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void </a:t>
            </a:r>
            <a:r>
              <a:rPr lang="en-US" altLang="ko-KR" sz="1600" dirty="0" err="1" smtClean="0"/>
              <a:t>keyPressed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KeyEvent</a:t>
            </a:r>
            <a:r>
              <a:rPr lang="en-US" altLang="ko-KR" sz="1600" dirty="0" smtClean="0"/>
              <a:t> e) {</a:t>
            </a:r>
          </a:p>
          <a:p>
            <a:r>
              <a:rPr lang="en-US" altLang="ko-KR" sz="1600" b="1" dirty="0" smtClean="0"/>
              <a:t>   char </a:t>
            </a:r>
            <a:r>
              <a:rPr lang="en-US" altLang="ko-KR" sz="1600" b="1" dirty="0" err="1" smtClean="0"/>
              <a:t>keyChar</a:t>
            </a:r>
            <a:r>
              <a:rPr lang="en-US" altLang="ko-KR" sz="1600" b="1" dirty="0" smtClean="0"/>
              <a:t> = </a:t>
            </a:r>
            <a:r>
              <a:rPr lang="en-US" altLang="ko-KR" sz="1600" b="1" dirty="0" err="1" smtClean="0"/>
              <a:t>e.getKeyChar</a:t>
            </a:r>
            <a:r>
              <a:rPr lang="en-US" altLang="ko-KR" sz="1600" b="1" dirty="0" smtClean="0"/>
              <a:t>();</a:t>
            </a:r>
          </a:p>
          <a:p>
            <a:r>
              <a:rPr lang="en-US" altLang="ko-KR" sz="1600" b="1" dirty="0" smtClean="0"/>
              <a:t>   </a:t>
            </a:r>
            <a:r>
              <a:rPr lang="en-US" altLang="ko-KR" sz="1600" b="1" dirty="0" err="1" smtClean="0"/>
              <a:t>int</a:t>
            </a:r>
            <a:r>
              <a:rPr lang="en-US" altLang="ko-KR" sz="1600" b="1" dirty="0" smtClean="0"/>
              <a:t> </a:t>
            </a:r>
            <a:r>
              <a:rPr lang="en-US" altLang="ko-KR" sz="1600" b="1" dirty="0" err="1" smtClean="0"/>
              <a:t>keyCode</a:t>
            </a:r>
            <a:r>
              <a:rPr lang="en-US" altLang="ko-KR" sz="1600" b="1" dirty="0" smtClean="0"/>
              <a:t> = </a:t>
            </a:r>
            <a:r>
              <a:rPr lang="en-US" altLang="ko-KR" sz="1600" b="1" dirty="0" err="1" smtClean="0"/>
              <a:t>e.getKeyCode</a:t>
            </a:r>
            <a:r>
              <a:rPr lang="en-US" altLang="ko-KR" sz="1600" b="1" dirty="0" smtClean="0"/>
              <a:t>();</a:t>
            </a:r>
          </a:p>
          <a:p>
            <a:r>
              <a:rPr lang="en-US" altLang="ko-KR" sz="1600" dirty="0" smtClean="0"/>
              <a:t>}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75033" y="2643205"/>
            <a:ext cx="116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F5</a:t>
            </a:r>
            <a:r>
              <a:rPr lang="ko-KR" altLang="en-US" sz="1400" dirty="0" smtClean="0"/>
              <a:t> 키를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누르는 순간</a:t>
            </a:r>
            <a:endParaRPr lang="en-US" altLang="ko-KR" sz="1400" dirty="0" smtClean="0"/>
          </a:p>
        </p:txBody>
      </p:sp>
      <p:sp>
        <p:nvSpPr>
          <p:cNvPr id="34" name="자유형 33"/>
          <p:cNvSpPr/>
          <p:nvPr/>
        </p:nvSpPr>
        <p:spPr>
          <a:xfrm>
            <a:off x="1214414" y="2928958"/>
            <a:ext cx="2143139" cy="285751"/>
          </a:xfrm>
          <a:custGeom>
            <a:avLst/>
            <a:gdLst>
              <a:gd name="connsiteX0" fmla="*/ 0 w 1847461"/>
              <a:gd name="connsiteY0" fmla="*/ 737118 h 738674"/>
              <a:gd name="connsiteX1" fmla="*/ 363894 w 1847461"/>
              <a:gd name="connsiteY1" fmla="*/ 681135 h 738674"/>
              <a:gd name="connsiteX2" fmla="*/ 765110 w 1847461"/>
              <a:gd name="connsiteY2" fmla="*/ 391886 h 738674"/>
              <a:gd name="connsiteX3" fmla="*/ 1156996 w 1847461"/>
              <a:gd name="connsiteY3" fmla="*/ 93306 h 738674"/>
              <a:gd name="connsiteX4" fmla="*/ 1847461 w 1847461"/>
              <a:gd name="connsiteY4" fmla="*/ 0 h 73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461" h="738674">
                <a:moveTo>
                  <a:pt x="0" y="737118"/>
                </a:moveTo>
                <a:cubicBezTo>
                  <a:pt x="118188" y="737896"/>
                  <a:pt x="236376" y="738674"/>
                  <a:pt x="363894" y="681135"/>
                </a:cubicBezTo>
                <a:cubicBezTo>
                  <a:pt x="491412" y="623596"/>
                  <a:pt x="632926" y="489857"/>
                  <a:pt x="765110" y="391886"/>
                </a:cubicBezTo>
                <a:cubicBezTo>
                  <a:pt x="897294" y="293915"/>
                  <a:pt x="976604" y="158620"/>
                  <a:pt x="1156996" y="93306"/>
                </a:cubicBezTo>
                <a:cubicBezTo>
                  <a:pt x="1337388" y="27992"/>
                  <a:pt x="1592424" y="13996"/>
                  <a:pt x="1847461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1854468" y="4143403"/>
            <a:ext cx="1102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w</a:t>
            </a:r>
            <a:r>
              <a:rPr lang="ko-KR" altLang="en-US" sz="1400" dirty="0" smtClean="0"/>
              <a:t> 키를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떼는 순간</a:t>
            </a:r>
            <a:endParaRPr lang="en-US" altLang="ko-KR" sz="1400" dirty="0" smtClean="0"/>
          </a:p>
        </p:txBody>
      </p:sp>
      <p:sp>
        <p:nvSpPr>
          <p:cNvPr id="39" name="자유형 38"/>
          <p:cNvSpPr/>
          <p:nvPr/>
        </p:nvSpPr>
        <p:spPr>
          <a:xfrm>
            <a:off x="1214414" y="4429156"/>
            <a:ext cx="2143141" cy="285752"/>
          </a:xfrm>
          <a:custGeom>
            <a:avLst/>
            <a:gdLst>
              <a:gd name="connsiteX0" fmla="*/ 0 w 1847461"/>
              <a:gd name="connsiteY0" fmla="*/ 737118 h 738674"/>
              <a:gd name="connsiteX1" fmla="*/ 363894 w 1847461"/>
              <a:gd name="connsiteY1" fmla="*/ 681135 h 738674"/>
              <a:gd name="connsiteX2" fmla="*/ 765110 w 1847461"/>
              <a:gd name="connsiteY2" fmla="*/ 391886 h 738674"/>
              <a:gd name="connsiteX3" fmla="*/ 1156996 w 1847461"/>
              <a:gd name="connsiteY3" fmla="*/ 93306 h 738674"/>
              <a:gd name="connsiteX4" fmla="*/ 1847461 w 1847461"/>
              <a:gd name="connsiteY4" fmla="*/ 0 h 73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461" h="738674">
                <a:moveTo>
                  <a:pt x="0" y="737118"/>
                </a:moveTo>
                <a:cubicBezTo>
                  <a:pt x="118188" y="737896"/>
                  <a:pt x="236376" y="738674"/>
                  <a:pt x="363894" y="681135"/>
                </a:cubicBezTo>
                <a:cubicBezTo>
                  <a:pt x="491412" y="623596"/>
                  <a:pt x="632926" y="489857"/>
                  <a:pt x="765110" y="391886"/>
                </a:cubicBezTo>
                <a:cubicBezTo>
                  <a:pt x="897294" y="293915"/>
                  <a:pt x="976604" y="158620"/>
                  <a:pt x="1156996" y="93306"/>
                </a:cubicBezTo>
                <a:cubicBezTo>
                  <a:pt x="1337388" y="27992"/>
                  <a:pt x="1592424" y="13996"/>
                  <a:pt x="1847461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6389575" y="6000791"/>
            <a:ext cx="778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keyChar</a:t>
            </a:r>
            <a:endParaRPr lang="ko-KR" altLang="en-US" sz="1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89575" y="6215105"/>
            <a:ext cx="819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keyCode</a:t>
            </a:r>
            <a:endParaRPr lang="ko-KR" altLang="en-US" sz="1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43768" y="5929354"/>
            <a:ext cx="157163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43768" y="6286543"/>
            <a:ext cx="157163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86116" y="5709368"/>
            <a:ext cx="3000396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void </a:t>
            </a:r>
            <a:r>
              <a:rPr lang="en-US" altLang="ko-KR" sz="1600" dirty="0" err="1" smtClean="0">
                <a:solidFill>
                  <a:schemeClr val="bg1">
                    <a:lumMod val="50000"/>
                  </a:schemeClr>
                </a:solidFill>
              </a:rPr>
              <a:t>keyTyped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altLang="ko-KR" sz="1600" dirty="0" err="1" smtClean="0">
                <a:solidFill>
                  <a:schemeClr val="bg1">
                    <a:lumMod val="50000"/>
                  </a:schemeClr>
                </a:solidFill>
              </a:rPr>
              <a:t>KeyEvent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 e) {</a:t>
            </a:r>
          </a:p>
          <a:p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   char </a:t>
            </a:r>
            <a:r>
              <a:rPr lang="en-US" altLang="ko-KR" sz="1600" b="1" dirty="0" err="1" smtClean="0">
                <a:solidFill>
                  <a:schemeClr val="bg1">
                    <a:lumMod val="50000"/>
                  </a:schemeClr>
                </a:solidFill>
              </a:rPr>
              <a:t>keyChar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 = </a:t>
            </a:r>
            <a:r>
              <a:rPr lang="en-US" altLang="ko-KR" sz="1600" b="1" dirty="0" err="1" smtClean="0">
                <a:solidFill>
                  <a:schemeClr val="bg1">
                    <a:lumMod val="50000"/>
                  </a:schemeClr>
                </a:solidFill>
              </a:rPr>
              <a:t>e.getKeyChar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();</a:t>
            </a:r>
          </a:p>
          <a:p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en-US" altLang="ko-KR" sz="1600" b="1" dirty="0" err="1" smtClean="0">
                <a:solidFill>
                  <a:schemeClr val="bg1">
                    <a:lumMod val="50000"/>
                  </a:schemeClr>
                </a:solidFill>
              </a:rPr>
              <a:t>int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600" b="1" dirty="0" err="1" smtClean="0">
                <a:solidFill>
                  <a:schemeClr val="bg1">
                    <a:lumMod val="50000"/>
                  </a:schemeClr>
                </a:solidFill>
              </a:rPr>
              <a:t>keyCode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 = </a:t>
            </a:r>
            <a:r>
              <a:rPr lang="en-US" altLang="ko-KR" sz="1600" b="1" dirty="0" err="1" smtClean="0">
                <a:solidFill>
                  <a:schemeClr val="bg1">
                    <a:lumMod val="50000"/>
                  </a:schemeClr>
                </a:solidFill>
              </a:rPr>
              <a:t>e.getKeyCode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();</a:t>
            </a:r>
          </a:p>
          <a:p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}</a:t>
            </a:r>
            <a:endParaRPr lang="ko-KR" alt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85918" y="5576884"/>
            <a:ext cx="1223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F5</a:t>
            </a:r>
            <a:r>
              <a:rPr lang="ko-KR" altLang="en-US" sz="1400" dirty="0" smtClean="0"/>
              <a:t> 키를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떼는 순간</a:t>
            </a:r>
            <a:endParaRPr lang="en-US" altLang="ko-KR" sz="1400" dirty="0" smtClean="0"/>
          </a:p>
        </p:txBody>
      </p:sp>
      <p:sp>
        <p:nvSpPr>
          <p:cNvPr id="48" name="자유형 47"/>
          <p:cNvSpPr/>
          <p:nvPr/>
        </p:nvSpPr>
        <p:spPr>
          <a:xfrm>
            <a:off x="1214414" y="5862637"/>
            <a:ext cx="2214577" cy="281031"/>
          </a:xfrm>
          <a:custGeom>
            <a:avLst/>
            <a:gdLst>
              <a:gd name="connsiteX0" fmla="*/ 0 w 1847461"/>
              <a:gd name="connsiteY0" fmla="*/ 737118 h 738674"/>
              <a:gd name="connsiteX1" fmla="*/ 363894 w 1847461"/>
              <a:gd name="connsiteY1" fmla="*/ 681135 h 738674"/>
              <a:gd name="connsiteX2" fmla="*/ 765110 w 1847461"/>
              <a:gd name="connsiteY2" fmla="*/ 391886 h 738674"/>
              <a:gd name="connsiteX3" fmla="*/ 1156996 w 1847461"/>
              <a:gd name="connsiteY3" fmla="*/ 93306 h 738674"/>
              <a:gd name="connsiteX4" fmla="*/ 1847461 w 1847461"/>
              <a:gd name="connsiteY4" fmla="*/ 0 h 73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461" h="738674">
                <a:moveTo>
                  <a:pt x="0" y="737118"/>
                </a:moveTo>
                <a:cubicBezTo>
                  <a:pt x="118188" y="737896"/>
                  <a:pt x="236376" y="738674"/>
                  <a:pt x="363894" y="681135"/>
                </a:cubicBezTo>
                <a:cubicBezTo>
                  <a:pt x="491412" y="623596"/>
                  <a:pt x="632926" y="489857"/>
                  <a:pt x="765110" y="391886"/>
                </a:cubicBezTo>
                <a:cubicBezTo>
                  <a:pt x="897294" y="293915"/>
                  <a:pt x="976604" y="158620"/>
                  <a:pt x="1156996" y="93306"/>
                </a:cubicBezTo>
                <a:cubicBezTo>
                  <a:pt x="1337388" y="27992"/>
                  <a:pt x="1592424" y="13996"/>
                  <a:pt x="1847461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곱셈 기호 48"/>
          <p:cNvSpPr/>
          <p:nvPr/>
        </p:nvSpPr>
        <p:spPr>
          <a:xfrm>
            <a:off x="2145250" y="5715040"/>
            <a:ext cx="523902" cy="370046"/>
          </a:xfrm>
          <a:prstGeom prst="mathMultiply">
            <a:avLst>
              <a:gd name="adj1" fmla="val 18963"/>
            </a:avLst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2286016"/>
            <a:ext cx="1029511" cy="86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모서리가 둥근 직사각형 52"/>
          <p:cNvSpPr/>
          <p:nvPr/>
        </p:nvSpPr>
        <p:spPr>
          <a:xfrm>
            <a:off x="357158" y="3071834"/>
            <a:ext cx="857256" cy="3064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200" dirty="0" smtClean="0"/>
              <a:t>컴포넌트</a:t>
            </a: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3786214"/>
            <a:ext cx="1029511" cy="86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모서리가 둥근 직사각형 54"/>
          <p:cNvSpPr/>
          <p:nvPr/>
        </p:nvSpPr>
        <p:spPr>
          <a:xfrm>
            <a:off x="357158" y="4572032"/>
            <a:ext cx="857256" cy="3064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200" dirty="0" smtClean="0"/>
              <a:t>컴포넌트</a:t>
            </a:r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5214974"/>
            <a:ext cx="1029511" cy="86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" name="모서리가 둥근 직사각형 56"/>
          <p:cNvSpPr/>
          <p:nvPr/>
        </p:nvSpPr>
        <p:spPr>
          <a:xfrm>
            <a:off x="357158" y="6000792"/>
            <a:ext cx="857256" cy="3064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200" dirty="0" smtClean="0"/>
              <a:t>컴포넌트</a:t>
            </a:r>
          </a:p>
        </p:txBody>
      </p:sp>
      <p:sp>
        <p:nvSpPr>
          <p:cNvPr id="46" name="슬라이드 번호 개체 틀 4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 smtClean="0"/>
              <a:t>KeyEvent</a:t>
            </a:r>
            <a:r>
              <a:rPr lang="ko-KR" altLang="en-US" dirty="0" smtClean="0"/>
              <a:t>와 </a:t>
            </a:r>
            <a:r>
              <a:rPr lang="en-US" altLang="ko-KR" dirty="0" err="1" smtClean="0"/>
              <a:t>KeyListener</a:t>
            </a:r>
            <a:r>
              <a:rPr lang="ko-KR" altLang="en-US" dirty="0" smtClean="0"/>
              <a:t>의 활용 </a:t>
            </a:r>
            <a:r>
              <a:rPr lang="en-US" altLang="ko-KR" dirty="0" smtClean="0"/>
              <a:t>:</a:t>
            </a:r>
            <a:br>
              <a:rPr lang="en-US" altLang="ko-KR" dirty="0" smtClean="0"/>
            </a:br>
            <a:r>
              <a:rPr lang="en-US" altLang="ko-KR" dirty="0" smtClean="0"/>
              <a:t>    </a:t>
            </a:r>
            <a:r>
              <a:rPr lang="en-US" altLang="ko-KR" dirty="0" err="1" smtClean="0"/>
              <a:t>getKeyCode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getKeyChar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getKeyText</a:t>
            </a:r>
            <a:r>
              <a:rPr lang="en-US" altLang="ko-KR" dirty="0" smtClean="0"/>
              <a:t>() </a:t>
            </a:r>
            <a:r>
              <a:rPr lang="ko-KR" altLang="en-US" dirty="0" smtClean="0"/>
              <a:t>사용</a:t>
            </a:r>
            <a:endParaRPr lang="ko-KR" alt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142844" y="1285861"/>
            <a:ext cx="4500594" cy="54784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java.awt.event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java.awt.*;</a:t>
            </a:r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KeyListenerEx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{</a:t>
            </a:r>
          </a:p>
          <a:p>
            <a:pPr marL="0" lvl="2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();</a:t>
            </a:r>
          </a:p>
          <a:p>
            <a:pPr marL="0" lvl="1" defTabSz="180000"/>
            <a:r>
              <a:rPr lang="en-US" altLang="ko-KR" sz="1400" dirty="0" smtClean="0">
                <a:solidFill>
                  <a:srgbClr val="FF0000"/>
                </a:solidFill>
              </a:rPr>
              <a:t>	</a:t>
            </a:r>
            <a:r>
              <a:rPr lang="en-US" altLang="ko-KR" sz="1400" b="1" dirty="0" err="1" smtClean="0"/>
              <a:t>JLabel</a:t>
            </a:r>
            <a:r>
              <a:rPr lang="en-US" altLang="ko-KR" sz="1400" b="1" dirty="0" smtClean="0"/>
              <a:t> [] </a:t>
            </a:r>
            <a:r>
              <a:rPr lang="en-US" altLang="ko-KR" sz="1400" b="1" dirty="0" err="1" smtClean="0"/>
              <a:t>keyMessage</a:t>
            </a:r>
            <a:r>
              <a:rPr lang="en-US" altLang="ko-KR" sz="1400" b="1" dirty="0" smtClean="0"/>
              <a:t>;</a:t>
            </a:r>
          </a:p>
          <a:p>
            <a:pPr marL="0" lvl="1" defTabSz="180000"/>
            <a:endParaRPr lang="ko-KR" altLang="en-US" sz="1400" dirty="0" smtClean="0"/>
          </a:p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KeyListenerEx</a:t>
            </a:r>
            <a:r>
              <a:rPr lang="en-US" altLang="ko-KR" sz="1400" dirty="0" smtClean="0"/>
              <a:t>() {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</a:t>
            </a:r>
            <a:r>
              <a:rPr lang="en-US" altLang="ko-KR" sz="1400" dirty="0" err="1" smtClean="0"/>
              <a:t>KeyListener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예제</a:t>
            </a:r>
            <a:r>
              <a:rPr lang="en-US" altLang="ko-KR" sz="1400" dirty="0" smtClean="0"/>
              <a:t>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setDefaultCloseOperation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JFrame.</a:t>
            </a:r>
            <a:r>
              <a:rPr lang="en-US" altLang="ko-KR" sz="1400" i="1" dirty="0" err="1" smtClean="0"/>
              <a:t>EXIT_ON_CLOSE</a:t>
            </a:r>
            <a:r>
              <a:rPr lang="en-US" altLang="ko-KR" sz="1400" i="1" dirty="0" smtClean="0"/>
              <a:t>);</a:t>
            </a:r>
            <a:endParaRPr lang="en-US" altLang="ko-KR" sz="1400" dirty="0" smtClean="0"/>
          </a:p>
          <a:p>
            <a:pPr marL="0" lvl="2" defTabSz="180000"/>
            <a:endParaRPr lang="ko-KR" altLang="en-US" sz="1400" dirty="0" smtClean="0"/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setContentPane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);</a:t>
            </a:r>
          </a:p>
          <a:p>
            <a:pPr marL="0" lvl="2"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b="1" dirty="0" err="1" smtClean="0"/>
              <a:t>contentPane.addKeyListener</a:t>
            </a:r>
            <a:r>
              <a:rPr lang="en-US" altLang="ko-KR" sz="1400" b="1" dirty="0" smtClean="0"/>
              <a:t>(new </a:t>
            </a:r>
            <a:r>
              <a:rPr lang="en-US" altLang="ko-KR" sz="1400" b="1" dirty="0" err="1" smtClean="0"/>
              <a:t>MyKeyListener</a:t>
            </a:r>
            <a:r>
              <a:rPr lang="en-US" altLang="ko-KR" sz="1400" b="1" dirty="0" smtClean="0"/>
              <a:t>());</a:t>
            </a:r>
          </a:p>
          <a:p>
            <a:pPr marL="0" lvl="2" defTabSz="180000"/>
            <a:endParaRPr lang="en-US" altLang="ko-KR" sz="1400" dirty="0" smtClean="0">
              <a:solidFill>
                <a:srgbClr val="FF0000"/>
              </a:solidFill>
            </a:endParaRP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keyMessage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 [3];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keyMessage</a:t>
            </a:r>
            <a:r>
              <a:rPr lang="en-US" altLang="ko-KR" sz="1400" dirty="0" smtClean="0"/>
              <a:t>[0] = new 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("  </a:t>
            </a:r>
            <a:r>
              <a:rPr lang="en-US" altLang="ko-KR" sz="1400" dirty="0" err="1" smtClean="0"/>
              <a:t>getKeyCode</a:t>
            </a:r>
            <a:r>
              <a:rPr lang="en-US" altLang="ko-KR" sz="1400" dirty="0" smtClean="0"/>
              <a:t>()  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keyMessage</a:t>
            </a:r>
            <a:r>
              <a:rPr lang="en-US" altLang="ko-KR" sz="1400" dirty="0" smtClean="0"/>
              <a:t>[1] = new 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("  </a:t>
            </a:r>
            <a:r>
              <a:rPr lang="en-US" altLang="ko-KR" sz="1400" dirty="0" err="1" smtClean="0"/>
              <a:t>getKeyChar</a:t>
            </a:r>
            <a:r>
              <a:rPr lang="en-US" altLang="ko-KR" sz="1400" dirty="0" smtClean="0"/>
              <a:t>()  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keyMessage</a:t>
            </a:r>
            <a:r>
              <a:rPr lang="en-US" altLang="ko-KR" sz="1400" dirty="0" smtClean="0"/>
              <a:t>[2] = new 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("  </a:t>
            </a:r>
            <a:r>
              <a:rPr lang="en-US" altLang="ko-KR" sz="1400" dirty="0" err="1" smtClean="0"/>
              <a:t>getKeyText</a:t>
            </a:r>
            <a:r>
              <a:rPr lang="en-US" altLang="ko-KR" sz="1400" dirty="0" smtClean="0"/>
              <a:t>()  ");</a:t>
            </a:r>
          </a:p>
          <a:p>
            <a:pPr marL="0" lvl="2" defTabSz="180000"/>
            <a:endParaRPr lang="ko-KR" altLang="en-US" sz="1400" dirty="0" smtClean="0"/>
          </a:p>
          <a:p>
            <a:pPr marL="0" lvl="2" defTabSz="180000"/>
            <a:r>
              <a:rPr lang="en-US" altLang="ko-KR" sz="1400" dirty="0" smtClean="0"/>
              <a:t>		for(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=0;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&lt;</a:t>
            </a:r>
            <a:r>
              <a:rPr lang="en-US" altLang="ko-KR" sz="1400" dirty="0" err="1" smtClean="0"/>
              <a:t>keyMessage.length</a:t>
            </a:r>
            <a:r>
              <a:rPr lang="en-US" altLang="ko-KR" sz="1400" dirty="0" smtClean="0"/>
              <a:t>;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++) {</a:t>
            </a:r>
          </a:p>
          <a:p>
            <a:pPr marL="0" lvl="3"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contentPane.add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keyMessage</a:t>
            </a:r>
            <a:r>
              <a:rPr lang="en-US" altLang="ko-KR" sz="1400" dirty="0" smtClean="0"/>
              <a:t>[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]);</a:t>
            </a:r>
          </a:p>
          <a:p>
            <a:pPr marL="0" lvl="3" defTabSz="180000"/>
            <a:r>
              <a:rPr lang="en-US" altLang="ko-KR" sz="1400" dirty="0" smtClean="0">
                <a:solidFill>
                  <a:srgbClr val="FF0000"/>
                </a:solidFill>
              </a:rPr>
              <a:t>			</a:t>
            </a:r>
            <a:r>
              <a:rPr lang="en-US" altLang="ko-KR" sz="1400" b="1" dirty="0" err="1" smtClean="0"/>
              <a:t>keyMessage</a:t>
            </a:r>
            <a:r>
              <a:rPr lang="en-US" altLang="ko-KR" sz="1400" b="1" dirty="0" smtClean="0"/>
              <a:t>[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].</a:t>
            </a:r>
            <a:r>
              <a:rPr lang="en-US" altLang="ko-KR" sz="1400" b="1" dirty="0" err="1" smtClean="0"/>
              <a:t>setOpaque</a:t>
            </a:r>
            <a:r>
              <a:rPr lang="en-US" altLang="ko-KR" sz="1400" b="1" dirty="0" smtClean="0"/>
              <a:t>(true);</a:t>
            </a:r>
          </a:p>
          <a:p>
            <a:pPr marL="0" lvl="3"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keyMessage</a:t>
            </a:r>
            <a:r>
              <a:rPr lang="en-US" altLang="ko-KR" sz="1400" dirty="0" smtClean="0"/>
              <a:t>[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].</a:t>
            </a:r>
            <a:r>
              <a:rPr lang="en-US" altLang="ko-KR" sz="1400" dirty="0" err="1" smtClean="0"/>
              <a:t>setBackground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Color.</a:t>
            </a:r>
            <a:r>
              <a:rPr lang="en-US" altLang="ko-KR" sz="1400" i="1" dirty="0" err="1" smtClean="0"/>
              <a:t>CYAN</a:t>
            </a:r>
            <a:r>
              <a:rPr lang="en-US" altLang="ko-KR" sz="1400" i="1" dirty="0" smtClean="0"/>
              <a:t>);</a:t>
            </a:r>
          </a:p>
          <a:p>
            <a:pPr marL="0" lvl="1" defTabSz="180000"/>
            <a:r>
              <a:rPr lang="en-US" altLang="ko-KR" sz="1400" dirty="0" smtClean="0"/>
              <a:t>		}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4857752" y="1285860"/>
            <a:ext cx="4143404" cy="41242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(300,150);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marL="0" lvl="2"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b="1" dirty="0" err="1" smtClean="0"/>
              <a:t>contentPane.requestFocus</a:t>
            </a:r>
            <a:r>
              <a:rPr lang="en-US" altLang="ko-KR" sz="1400" b="1" dirty="0" smtClean="0"/>
              <a:t>();</a:t>
            </a:r>
          </a:p>
          <a:p>
            <a:pPr marL="0" lvl="1" defTabSz="180000"/>
            <a:r>
              <a:rPr lang="en-US" altLang="ko-KR" sz="1400" dirty="0" smtClean="0"/>
              <a:t>	}</a:t>
            </a:r>
            <a:endParaRPr lang="ko-KR" altLang="en-US" sz="1400" dirty="0" smtClean="0"/>
          </a:p>
          <a:p>
            <a:pPr marL="0" lvl="1" defTabSz="180000"/>
            <a:endParaRPr lang="en-US" altLang="ko-KR" sz="1400" dirty="0" smtClean="0"/>
          </a:p>
          <a:p>
            <a:pPr marL="0" lvl="1" defTabSz="180000"/>
            <a:r>
              <a:rPr lang="en-US" altLang="ko-KR" sz="1400" b="1" dirty="0" smtClean="0"/>
              <a:t>class </a:t>
            </a:r>
            <a:r>
              <a:rPr lang="en-US" altLang="ko-KR" sz="1400" b="1" dirty="0" err="1" smtClean="0"/>
              <a:t>MyKeyListener</a:t>
            </a:r>
            <a:r>
              <a:rPr lang="en-US" altLang="ko-KR" sz="1400" b="1" dirty="0" smtClean="0"/>
              <a:t> extends </a:t>
            </a:r>
            <a:r>
              <a:rPr lang="en-US" altLang="ko-KR" sz="1400" b="1" dirty="0" err="1" smtClean="0"/>
              <a:t>KeyAdapter</a:t>
            </a:r>
            <a:r>
              <a:rPr lang="en-US" altLang="ko-KR" sz="1400" b="1" dirty="0" smtClean="0"/>
              <a:t> {</a:t>
            </a:r>
          </a:p>
          <a:p>
            <a:pPr marL="0" lvl="2" defTabSz="180000"/>
            <a:r>
              <a:rPr lang="en-US" altLang="ko-KR" sz="1400" dirty="0" smtClean="0"/>
              <a:t>		public void </a:t>
            </a:r>
            <a:r>
              <a:rPr lang="en-US" altLang="ko-KR" sz="1400" dirty="0" err="1" smtClean="0"/>
              <a:t>keyPressed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KeyEvent</a:t>
            </a:r>
            <a:r>
              <a:rPr lang="en-US" altLang="ko-KR" sz="1400" dirty="0" smtClean="0"/>
              <a:t> e) {</a:t>
            </a:r>
          </a:p>
          <a:p>
            <a:pPr marL="0" lvl="3" defTabSz="180000"/>
            <a:r>
              <a:rPr lang="en-US" altLang="ko-KR" sz="1400" dirty="0" smtClean="0">
                <a:solidFill>
                  <a:srgbClr val="FF0000"/>
                </a:solidFill>
              </a:rPr>
              <a:t>			</a:t>
            </a:r>
            <a:r>
              <a:rPr lang="en-US" altLang="ko-KR" sz="1400" b="1" dirty="0" err="1" smtClean="0"/>
              <a:t>int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keyCode</a:t>
            </a:r>
            <a:r>
              <a:rPr lang="en-US" altLang="ko-KR" sz="1400" b="1" dirty="0" smtClean="0"/>
              <a:t> = </a:t>
            </a:r>
            <a:r>
              <a:rPr lang="en-US" altLang="ko-KR" sz="1400" b="1" dirty="0" err="1" smtClean="0"/>
              <a:t>e.getKeyCode</a:t>
            </a:r>
            <a:r>
              <a:rPr lang="en-US" altLang="ko-KR" sz="1400" b="1" dirty="0" smtClean="0"/>
              <a:t>();</a:t>
            </a:r>
          </a:p>
          <a:p>
            <a:pPr marL="0" lvl="3" defTabSz="180000"/>
            <a:r>
              <a:rPr lang="en-US" altLang="ko-KR" sz="1400" b="1" dirty="0" smtClean="0"/>
              <a:t>			char </a:t>
            </a:r>
            <a:r>
              <a:rPr lang="en-US" altLang="ko-KR" sz="1400" b="1" dirty="0" err="1" smtClean="0"/>
              <a:t>keyChar</a:t>
            </a:r>
            <a:r>
              <a:rPr lang="en-US" altLang="ko-KR" sz="1400" b="1" dirty="0" smtClean="0"/>
              <a:t> = </a:t>
            </a:r>
            <a:r>
              <a:rPr lang="en-US" altLang="ko-KR" sz="1400" b="1" dirty="0" err="1" smtClean="0"/>
              <a:t>e.getKeyChar</a:t>
            </a:r>
            <a:r>
              <a:rPr lang="en-US" altLang="ko-KR" sz="1400" b="1" dirty="0" smtClean="0"/>
              <a:t>();</a:t>
            </a:r>
          </a:p>
          <a:p>
            <a:pPr marL="0" lvl="3" defTabSz="180000"/>
            <a:r>
              <a:rPr lang="en-US" altLang="ko-KR" sz="1400" dirty="0" smtClean="0"/>
              <a:t>			</a:t>
            </a:r>
            <a:r>
              <a:rPr lang="en-US" altLang="ko-KR" sz="1200" dirty="0" err="1" smtClean="0"/>
              <a:t>keyMessage</a:t>
            </a:r>
            <a:r>
              <a:rPr lang="en-US" altLang="ko-KR" sz="1200" dirty="0" smtClean="0"/>
              <a:t>[0].</a:t>
            </a:r>
            <a:r>
              <a:rPr lang="en-US" altLang="ko-KR" sz="1200" dirty="0" err="1" smtClean="0"/>
              <a:t>setText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Integer.</a:t>
            </a:r>
            <a:r>
              <a:rPr lang="en-US" altLang="ko-KR" sz="1200" i="1" dirty="0" err="1" smtClean="0"/>
              <a:t>toString</a:t>
            </a:r>
            <a:r>
              <a:rPr lang="en-US" altLang="ko-KR" sz="1200" i="1" dirty="0" smtClean="0"/>
              <a:t>(</a:t>
            </a:r>
            <a:r>
              <a:rPr lang="en-US" altLang="ko-KR" sz="1200" i="1" dirty="0" err="1" smtClean="0"/>
              <a:t>keyCode</a:t>
            </a:r>
            <a:r>
              <a:rPr lang="en-US" altLang="ko-KR" sz="1200" i="1" dirty="0" smtClean="0"/>
              <a:t>));</a:t>
            </a:r>
          </a:p>
          <a:p>
            <a:pPr marL="0" lvl="3"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keyMessage</a:t>
            </a:r>
            <a:r>
              <a:rPr lang="en-US" altLang="ko-KR" sz="1200" dirty="0" smtClean="0"/>
              <a:t>[1].</a:t>
            </a:r>
            <a:r>
              <a:rPr lang="en-US" altLang="ko-KR" sz="1200" dirty="0" err="1" smtClean="0"/>
              <a:t>setText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Character.</a:t>
            </a:r>
            <a:r>
              <a:rPr lang="en-US" altLang="ko-KR" sz="1200" i="1" dirty="0" err="1" smtClean="0"/>
              <a:t>toString</a:t>
            </a:r>
            <a:r>
              <a:rPr lang="en-US" altLang="ko-KR" sz="1200" i="1" dirty="0" smtClean="0"/>
              <a:t>(</a:t>
            </a:r>
            <a:r>
              <a:rPr lang="en-US" altLang="ko-KR" sz="1200" i="1" dirty="0" err="1" smtClean="0"/>
              <a:t>keyChar</a:t>
            </a:r>
            <a:r>
              <a:rPr lang="en-US" altLang="ko-KR" sz="1200" i="1" dirty="0" smtClean="0"/>
              <a:t>));</a:t>
            </a:r>
          </a:p>
          <a:p>
            <a:pPr marL="0" lvl="3"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keyMessage</a:t>
            </a:r>
            <a:r>
              <a:rPr lang="en-US" altLang="ko-KR" sz="1200" dirty="0" smtClean="0"/>
              <a:t>[2].</a:t>
            </a:r>
            <a:r>
              <a:rPr lang="en-US" altLang="ko-KR" sz="1200" dirty="0" err="1" smtClean="0"/>
              <a:t>setText</a:t>
            </a:r>
            <a:r>
              <a:rPr lang="en-US" altLang="ko-KR" sz="1200" dirty="0" smtClean="0"/>
              <a:t>(</a:t>
            </a:r>
            <a:r>
              <a:rPr lang="en-US" altLang="ko-KR" sz="1200" b="1" dirty="0" err="1" smtClean="0"/>
              <a:t>e.</a:t>
            </a:r>
            <a:r>
              <a:rPr lang="en-US" altLang="ko-KR" sz="1200" b="1" i="1" dirty="0" err="1" smtClean="0"/>
              <a:t>getKeyText</a:t>
            </a:r>
            <a:r>
              <a:rPr lang="en-US" altLang="ko-KR" sz="1200" b="1" i="1" dirty="0" smtClean="0"/>
              <a:t>(</a:t>
            </a:r>
            <a:r>
              <a:rPr lang="en-US" altLang="ko-KR" sz="1200" b="1" i="1" dirty="0" err="1" smtClean="0"/>
              <a:t>keyCode</a:t>
            </a:r>
            <a:r>
              <a:rPr lang="en-US" altLang="ko-KR" sz="1200" b="1" i="1" dirty="0" smtClean="0"/>
              <a:t>)</a:t>
            </a:r>
            <a:r>
              <a:rPr lang="en-US" altLang="ko-KR" sz="1200" i="1" dirty="0" smtClean="0"/>
              <a:t>);</a:t>
            </a:r>
          </a:p>
          <a:p>
            <a:pPr marL="0" lvl="2" defTabSz="180000"/>
            <a:r>
              <a:rPr lang="en-US" altLang="ko-KR" sz="1400" dirty="0" smtClean="0"/>
              <a:t>		}	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marL="0" lvl="1" defTabSz="180000"/>
            <a:endParaRPr lang="ko-KR" altLang="en-US" sz="1400" dirty="0" smtClean="0"/>
          </a:p>
          <a:p>
            <a:pPr marL="0" lvl="1" defTabSz="180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marL="0" lvl="2" defTabSz="180000"/>
            <a:r>
              <a:rPr lang="en-US" altLang="ko-KR" sz="1400" dirty="0" smtClean="0"/>
              <a:t>		new </a:t>
            </a:r>
            <a:r>
              <a:rPr lang="en-US" altLang="ko-KR" sz="1400" dirty="0" err="1" smtClean="0"/>
              <a:t>KeyListenerEx</a:t>
            </a:r>
            <a:r>
              <a:rPr lang="en-US" altLang="ko-KR" sz="1400" dirty="0" smtClean="0"/>
              <a:t>();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 </a:t>
            </a:r>
            <a:endParaRPr lang="ko-KR" altLang="en-US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857752" y="6072206"/>
            <a:ext cx="3643338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ko-KR" sz="1600" dirty="0" err="1" smtClean="0">
                <a:solidFill>
                  <a:schemeClr val="accent1">
                    <a:lumMod val="50000"/>
                  </a:schemeClr>
                </a:solidFill>
              </a:rPr>
              <a:t>JComponent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</a:rPr>
              <a:t> 컴포넌트에 바탕색을 지정하기 위해서는 사전에 컴포넌트가 불투명함을 지정하여야 한다</a:t>
            </a: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ko-KR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자유형 5"/>
          <p:cNvSpPr/>
          <p:nvPr/>
        </p:nvSpPr>
        <p:spPr>
          <a:xfrm flipV="1">
            <a:off x="3143240" y="6143644"/>
            <a:ext cx="1714512" cy="142876"/>
          </a:xfrm>
          <a:custGeom>
            <a:avLst/>
            <a:gdLst>
              <a:gd name="connsiteX0" fmla="*/ 1576874 w 1576874"/>
              <a:gd name="connsiteY0" fmla="*/ 0 h 373225"/>
              <a:gd name="connsiteX1" fmla="*/ 1166327 w 1576874"/>
              <a:gd name="connsiteY1" fmla="*/ 46653 h 373225"/>
              <a:gd name="connsiteX2" fmla="*/ 709127 w 1576874"/>
              <a:gd name="connsiteY2" fmla="*/ 195943 h 373225"/>
              <a:gd name="connsiteX3" fmla="*/ 475861 w 1576874"/>
              <a:gd name="connsiteY3" fmla="*/ 335902 h 373225"/>
              <a:gd name="connsiteX4" fmla="*/ 0 w 1576874"/>
              <a:gd name="connsiteY4" fmla="*/ 373225 h 37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6874" h="373225">
                <a:moveTo>
                  <a:pt x="1576874" y="0"/>
                </a:moveTo>
                <a:cubicBezTo>
                  <a:pt x="1443913" y="6998"/>
                  <a:pt x="1310952" y="13996"/>
                  <a:pt x="1166327" y="46653"/>
                </a:cubicBezTo>
                <a:cubicBezTo>
                  <a:pt x="1021703" y="79310"/>
                  <a:pt x="824205" y="147735"/>
                  <a:pt x="709127" y="195943"/>
                </a:cubicBezTo>
                <a:cubicBezTo>
                  <a:pt x="594049" y="244151"/>
                  <a:pt x="594049" y="306355"/>
                  <a:pt x="475861" y="335902"/>
                </a:cubicBezTo>
                <a:cubicBezTo>
                  <a:pt x="357673" y="365449"/>
                  <a:pt x="178836" y="369337"/>
                  <a:pt x="0" y="37322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4286256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6161" y="4319580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실행 결과</a:t>
            </a:r>
            <a:endParaRPr lang="ko-KR" altLang="en-US" dirty="0"/>
          </a:p>
        </p:txBody>
      </p:sp>
      <p:sp>
        <p:nvSpPr>
          <p:cNvPr id="10" name="자유형 9"/>
          <p:cNvSpPr/>
          <p:nvPr/>
        </p:nvSpPr>
        <p:spPr>
          <a:xfrm>
            <a:off x="1206230" y="4863830"/>
            <a:ext cx="972766" cy="1138136"/>
          </a:xfrm>
          <a:custGeom>
            <a:avLst/>
            <a:gdLst>
              <a:gd name="connsiteX0" fmla="*/ 0 w 972766"/>
              <a:gd name="connsiteY0" fmla="*/ 1138136 h 1138136"/>
              <a:gd name="connsiteX1" fmla="*/ 428017 w 972766"/>
              <a:gd name="connsiteY1" fmla="*/ 1099225 h 1138136"/>
              <a:gd name="connsiteX2" fmla="*/ 856034 w 972766"/>
              <a:gd name="connsiteY2" fmla="*/ 749030 h 1138136"/>
              <a:gd name="connsiteX3" fmla="*/ 972766 w 972766"/>
              <a:gd name="connsiteY3" fmla="*/ 0 h 1138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766" h="1138136">
                <a:moveTo>
                  <a:pt x="0" y="1138136"/>
                </a:moveTo>
                <a:lnTo>
                  <a:pt x="428017" y="1099225"/>
                </a:lnTo>
                <a:cubicBezTo>
                  <a:pt x="570689" y="1034374"/>
                  <a:pt x="765243" y="932234"/>
                  <a:pt x="856034" y="749030"/>
                </a:cubicBezTo>
                <a:cubicBezTo>
                  <a:pt x="946825" y="565826"/>
                  <a:pt x="959795" y="282913"/>
                  <a:pt x="972766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42910" y="6000768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키 </a:t>
            </a:r>
            <a:r>
              <a:rPr lang="en-US" altLang="ko-KR" sz="1600" dirty="0" smtClean="0"/>
              <a:t>9</a:t>
            </a:r>
            <a:r>
              <a:rPr lang="ko-KR" altLang="en-US" sz="1600" dirty="0" smtClean="0"/>
              <a:t>의 </a:t>
            </a:r>
            <a:r>
              <a:rPr lang="ko-KR" altLang="en-US" sz="1600" dirty="0" err="1" smtClean="0"/>
              <a:t>키코드</a:t>
            </a:r>
            <a:endParaRPr lang="ko-KR" altLang="en-US" sz="1600" dirty="0"/>
          </a:p>
        </p:txBody>
      </p:sp>
      <p:sp>
        <p:nvSpPr>
          <p:cNvPr id="12" name="자유형 11"/>
          <p:cNvSpPr/>
          <p:nvPr/>
        </p:nvSpPr>
        <p:spPr>
          <a:xfrm>
            <a:off x="2324911" y="4873557"/>
            <a:ext cx="19455" cy="1147864"/>
          </a:xfrm>
          <a:custGeom>
            <a:avLst/>
            <a:gdLst>
              <a:gd name="connsiteX0" fmla="*/ 19455 w 19455"/>
              <a:gd name="connsiteY0" fmla="*/ 1147864 h 1147864"/>
              <a:gd name="connsiteX1" fmla="*/ 0 w 19455"/>
              <a:gd name="connsiteY1" fmla="*/ 0 h 114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55" h="1147864">
                <a:moveTo>
                  <a:pt x="19455" y="1147864"/>
                </a:moveTo>
                <a:lnTo>
                  <a:pt x="0" y="0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714480" y="6000768"/>
            <a:ext cx="1308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키 </a:t>
            </a:r>
            <a:r>
              <a:rPr lang="en-US" altLang="ko-KR" sz="1600" dirty="0" smtClean="0"/>
              <a:t>9</a:t>
            </a:r>
            <a:r>
              <a:rPr lang="ko-KR" altLang="en-US" sz="1600" dirty="0" smtClean="0"/>
              <a:t>의 유니크드 문자</a:t>
            </a:r>
            <a:endParaRPr lang="ko-KR" altLang="en-US" sz="1600" dirty="0"/>
          </a:p>
        </p:txBody>
      </p:sp>
      <p:sp>
        <p:nvSpPr>
          <p:cNvPr id="14" name="자유형 13"/>
          <p:cNvSpPr/>
          <p:nvPr/>
        </p:nvSpPr>
        <p:spPr>
          <a:xfrm>
            <a:off x="2423809" y="4873557"/>
            <a:ext cx="1068421" cy="1196503"/>
          </a:xfrm>
          <a:custGeom>
            <a:avLst/>
            <a:gdLst>
              <a:gd name="connsiteX0" fmla="*/ 1068421 w 1068421"/>
              <a:gd name="connsiteY0" fmla="*/ 1196503 h 1196503"/>
              <a:gd name="connsiteX1" fmla="*/ 406940 w 1068421"/>
              <a:gd name="connsiteY1" fmla="*/ 1001949 h 1196503"/>
              <a:gd name="connsiteX2" fmla="*/ 66472 w 1068421"/>
              <a:gd name="connsiteY2" fmla="*/ 369652 h 1196503"/>
              <a:gd name="connsiteX3" fmla="*/ 8106 w 1068421"/>
              <a:gd name="connsiteY3" fmla="*/ 0 h 119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8421" h="1196503">
                <a:moveTo>
                  <a:pt x="1068421" y="1196503"/>
                </a:moveTo>
                <a:cubicBezTo>
                  <a:pt x="821176" y="1168130"/>
                  <a:pt x="573932" y="1139758"/>
                  <a:pt x="406940" y="1001949"/>
                </a:cubicBezTo>
                <a:cubicBezTo>
                  <a:pt x="239949" y="864141"/>
                  <a:pt x="132944" y="536643"/>
                  <a:pt x="66472" y="369652"/>
                </a:cubicBezTo>
                <a:cubicBezTo>
                  <a:pt x="0" y="202661"/>
                  <a:pt x="4053" y="101330"/>
                  <a:pt x="8106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928926" y="6000768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키 </a:t>
            </a:r>
            <a:r>
              <a:rPr lang="en-US" altLang="ko-KR" sz="1600" dirty="0" smtClean="0"/>
              <a:t>9</a:t>
            </a:r>
            <a:r>
              <a:rPr lang="ko-KR" altLang="en-US" sz="1600" dirty="0" smtClean="0"/>
              <a:t>의 이름 문자열</a:t>
            </a:r>
            <a:endParaRPr lang="ko-KR" altLang="en-US" sz="1600" dirty="0"/>
          </a:p>
        </p:txBody>
      </p:sp>
      <p:sp>
        <p:nvSpPr>
          <p:cNvPr id="16" name="자유형 15"/>
          <p:cNvSpPr/>
          <p:nvPr/>
        </p:nvSpPr>
        <p:spPr>
          <a:xfrm>
            <a:off x="4997495" y="4848033"/>
            <a:ext cx="972766" cy="1138136"/>
          </a:xfrm>
          <a:custGeom>
            <a:avLst/>
            <a:gdLst>
              <a:gd name="connsiteX0" fmla="*/ 0 w 972766"/>
              <a:gd name="connsiteY0" fmla="*/ 1138136 h 1138136"/>
              <a:gd name="connsiteX1" fmla="*/ 428017 w 972766"/>
              <a:gd name="connsiteY1" fmla="*/ 1099225 h 1138136"/>
              <a:gd name="connsiteX2" fmla="*/ 856034 w 972766"/>
              <a:gd name="connsiteY2" fmla="*/ 749030 h 1138136"/>
              <a:gd name="connsiteX3" fmla="*/ 972766 w 972766"/>
              <a:gd name="connsiteY3" fmla="*/ 0 h 1138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766" h="1138136">
                <a:moveTo>
                  <a:pt x="0" y="1138136"/>
                </a:moveTo>
                <a:lnTo>
                  <a:pt x="428017" y="1099225"/>
                </a:lnTo>
                <a:cubicBezTo>
                  <a:pt x="570689" y="1034374"/>
                  <a:pt x="765243" y="932234"/>
                  <a:pt x="856034" y="749030"/>
                </a:cubicBezTo>
                <a:cubicBezTo>
                  <a:pt x="946825" y="565826"/>
                  <a:pt x="959795" y="282913"/>
                  <a:pt x="972766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357686" y="5929330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&lt;Home&gt; </a:t>
            </a:r>
            <a:r>
              <a:rPr lang="ko-KR" altLang="en-US" sz="1600" dirty="0" smtClean="0"/>
              <a:t>키의 코드</a:t>
            </a:r>
            <a:endParaRPr lang="ko-KR" altLang="en-US" sz="1600" dirty="0"/>
          </a:p>
        </p:txBody>
      </p:sp>
      <p:sp>
        <p:nvSpPr>
          <p:cNvPr id="18" name="자유형 17"/>
          <p:cNvSpPr/>
          <p:nvPr/>
        </p:nvSpPr>
        <p:spPr>
          <a:xfrm>
            <a:off x="6116176" y="4857760"/>
            <a:ext cx="19455" cy="1147864"/>
          </a:xfrm>
          <a:custGeom>
            <a:avLst/>
            <a:gdLst>
              <a:gd name="connsiteX0" fmla="*/ 19455 w 19455"/>
              <a:gd name="connsiteY0" fmla="*/ 1147864 h 1147864"/>
              <a:gd name="connsiteX1" fmla="*/ 0 w 19455"/>
              <a:gd name="connsiteY1" fmla="*/ 0 h 114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55" h="1147864">
                <a:moveTo>
                  <a:pt x="19455" y="1147864"/>
                </a:moveTo>
                <a:lnTo>
                  <a:pt x="0" y="0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5648621" y="5984971"/>
            <a:ext cx="1239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&lt;Home&gt;</a:t>
            </a:r>
            <a:r>
              <a:rPr lang="ko-KR" altLang="en-US" sz="1600" dirty="0" smtClean="0"/>
              <a:t>키에 </a:t>
            </a:r>
            <a:endParaRPr lang="en-US" altLang="ko-KR" sz="1600" dirty="0" smtClean="0"/>
          </a:p>
          <a:p>
            <a:r>
              <a:rPr lang="ko-KR" altLang="en-US" sz="1600" dirty="0" smtClean="0"/>
              <a:t>대응하는 문자 없음</a:t>
            </a:r>
            <a:endParaRPr lang="en-US" altLang="ko-KR" sz="1600" dirty="0" smtClean="0"/>
          </a:p>
        </p:txBody>
      </p:sp>
      <p:sp>
        <p:nvSpPr>
          <p:cNvPr id="20" name="자유형 19"/>
          <p:cNvSpPr/>
          <p:nvPr/>
        </p:nvSpPr>
        <p:spPr>
          <a:xfrm>
            <a:off x="6215074" y="4857760"/>
            <a:ext cx="1068421" cy="1196503"/>
          </a:xfrm>
          <a:custGeom>
            <a:avLst/>
            <a:gdLst>
              <a:gd name="connsiteX0" fmla="*/ 1068421 w 1068421"/>
              <a:gd name="connsiteY0" fmla="*/ 1196503 h 1196503"/>
              <a:gd name="connsiteX1" fmla="*/ 406940 w 1068421"/>
              <a:gd name="connsiteY1" fmla="*/ 1001949 h 1196503"/>
              <a:gd name="connsiteX2" fmla="*/ 66472 w 1068421"/>
              <a:gd name="connsiteY2" fmla="*/ 369652 h 1196503"/>
              <a:gd name="connsiteX3" fmla="*/ 8106 w 1068421"/>
              <a:gd name="connsiteY3" fmla="*/ 0 h 119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8421" h="1196503">
                <a:moveTo>
                  <a:pt x="1068421" y="1196503"/>
                </a:moveTo>
                <a:cubicBezTo>
                  <a:pt x="821176" y="1168130"/>
                  <a:pt x="573932" y="1139758"/>
                  <a:pt x="406940" y="1001949"/>
                </a:cubicBezTo>
                <a:cubicBezTo>
                  <a:pt x="239949" y="864141"/>
                  <a:pt x="132944" y="536643"/>
                  <a:pt x="66472" y="369652"/>
                </a:cubicBezTo>
                <a:cubicBezTo>
                  <a:pt x="0" y="202661"/>
                  <a:pt x="4053" y="101330"/>
                  <a:pt x="8106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6929454" y="6000768"/>
            <a:ext cx="1890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&lt;Home&gt; </a:t>
            </a:r>
            <a:r>
              <a:rPr lang="ko-KR" altLang="en-US" sz="1600" dirty="0" smtClean="0"/>
              <a:t>키의 이름 문자열</a:t>
            </a:r>
            <a:endParaRPr lang="en-US" altLang="ko-KR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246" y="1428736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3319" y="2409804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6881" y="1428736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48880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25144" y="1090182"/>
            <a:ext cx="65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/>
              <a:t>초기화</a:t>
            </a:r>
            <a:r>
              <a:rPr lang="ko-KR" altLang="en-US" sz="1600"/>
              <a:t>면</a:t>
            </a:r>
            <a:endParaRPr lang="ko-KR" alt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57158" y="3214686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w </a:t>
            </a:r>
            <a:r>
              <a:rPr lang="ko-KR" altLang="en-US" sz="1600" dirty="0" smtClean="0"/>
              <a:t>키 입력</a:t>
            </a:r>
            <a:endParaRPr lang="ko-KR" alt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4745969" y="1090182"/>
            <a:ext cx="1530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&lt;Control&gt; </a:t>
            </a:r>
            <a:r>
              <a:rPr lang="ko-KR" altLang="en-US" sz="1600" dirty="0" smtClean="0"/>
              <a:t>키 입력</a:t>
            </a:r>
            <a:endParaRPr lang="ko-KR" alt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4409448" y="3212976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&lt;F1&gt; </a:t>
            </a:r>
            <a:r>
              <a:rPr lang="ko-KR" altLang="en-US" sz="1600" dirty="0" smtClean="0"/>
              <a:t>키</a:t>
            </a:r>
            <a:endParaRPr lang="en-US" altLang="ko-KR" sz="1600" dirty="0" smtClean="0"/>
          </a:p>
          <a:p>
            <a:r>
              <a:rPr lang="ko-KR" altLang="en-US" sz="1600" dirty="0" smtClean="0"/>
              <a:t> 입력</a:t>
            </a:r>
            <a:endParaRPr lang="ko-KR" altLang="en-US" sz="1600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2400" dirty="0" smtClean="0"/>
              <a:t>예제 </a:t>
            </a:r>
            <a:r>
              <a:rPr lang="en-US" altLang="ko-KR" sz="2400" dirty="0" smtClean="0"/>
              <a:t>10-4 : F1 </a:t>
            </a:r>
            <a:r>
              <a:rPr lang="ko-KR" altLang="en-US" sz="2400" dirty="0" smtClean="0"/>
              <a:t>키를 </a:t>
            </a:r>
            <a:r>
              <a:rPr lang="ko-KR" altLang="en-US" sz="2400" dirty="0" err="1" smtClean="0"/>
              <a:t>입력받으면</a:t>
            </a:r>
            <a:r>
              <a:rPr lang="ko-KR" altLang="en-US" sz="2400" dirty="0" smtClean="0"/>
              <a:t> 바탕을 초록색으로</a:t>
            </a:r>
            <a:r>
              <a:rPr lang="en-US" altLang="ko-KR" sz="2400" dirty="0" smtClean="0"/>
              <a:t>, % </a:t>
            </a:r>
            <a:r>
              <a:rPr lang="ko-KR" altLang="en-US" sz="2400" dirty="0" smtClean="0"/>
              <a:t>키를</a:t>
            </a:r>
            <a:r>
              <a:rPr lang="en-US" altLang="ko-KR" sz="2400" dirty="0" smtClean="0"/>
              <a:t> </a:t>
            </a:r>
            <a:r>
              <a:rPr lang="ko-KR" altLang="en-US" sz="2400" dirty="0" err="1" smtClean="0"/>
              <a:t>입력받으면</a:t>
            </a:r>
            <a:r>
              <a:rPr lang="ko-KR" altLang="en-US" sz="2400" dirty="0" smtClean="0"/>
              <a:t> 바탕을 노란색으로 변경</a:t>
            </a:r>
            <a:endParaRPr lang="ko-KR" altLang="en-US" sz="2400" dirty="0"/>
          </a:p>
        </p:txBody>
      </p:sp>
      <p:sp>
        <p:nvSpPr>
          <p:cNvPr id="6" name="직사각형 5"/>
          <p:cNvSpPr/>
          <p:nvPr/>
        </p:nvSpPr>
        <p:spPr>
          <a:xfrm>
            <a:off x="4857752" y="1285860"/>
            <a:ext cx="4071966" cy="28931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class </a:t>
            </a:r>
            <a:r>
              <a:rPr lang="en-US" altLang="ko-KR" sz="1400" b="1" dirty="0" err="1" smtClean="0"/>
              <a:t>MyKeyListener</a:t>
            </a:r>
            <a:r>
              <a:rPr lang="en-US" altLang="ko-KR" sz="1400" b="1" dirty="0" smtClean="0"/>
              <a:t> extends </a:t>
            </a:r>
            <a:r>
              <a:rPr lang="en-US" altLang="ko-KR" sz="1400" b="1" dirty="0" err="1" smtClean="0"/>
              <a:t>KeyAdapter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{</a:t>
            </a:r>
          </a:p>
          <a:p>
            <a:pPr marL="0" lvl="2" defTabSz="180000"/>
            <a:r>
              <a:rPr lang="en-US" altLang="ko-KR" sz="1400" dirty="0" smtClean="0"/>
              <a:t>		public void </a:t>
            </a:r>
            <a:r>
              <a:rPr lang="en-US" altLang="ko-KR" sz="1400" dirty="0" err="1" smtClean="0"/>
              <a:t>keyPressed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KeyEvent</a:t>
            </a:r>
            <a:r>
              <a:rPr lang="en-US" altLang="ko-KR" sz="1400" dirty="0" smtClean="0"/>
              <a:t> e) {</a:t>
            </a:r>
          </a:p>
          <a:p>
            <a:pPr marL="0" lvl="3" defTabSz="180000"/>
            <a:r>
              <a:rPr lang="en-US" altLang="ko-KR" sz="1400" dirty="0" smtClean="0"/>
              <a:t>			</a:t>
            </a:r>
            <a:r>
              <a:rPr lang="en-US" altLang="ko-KR" sz="1400" dirty="0" err="1" smtClean="0"/>
              <a:t>la.setText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e.</a:t>
            </a:r>
            <a:r>
              <a:rPr lang="en-US" altLang="ko-KR" sz="1400" i="1" dirty="0" err="1" smtClean="0"/>
              <a:t>getKeyText</a:t>
            </a:r>
            <a:r>
              <a:rPr lang="en-US" altLang="ko-KR" sz="1400" i="1" dirty="0" smtClean="0"/>
              <a:t>(</a:t>
            </a:r>
            <a:r>
              <a:rPr lang="en-US" altLang="ko-KR" sz="1400" i="1" dirty="0" err="1" smtClean="0"/>
              <a:t>e.getKeyCode</a:t>
            </a:r>
            <a:r>
              <a:rPr lang="en-US" altLang="ko-KR" sz="1400" i="1" dirty="0" smtClean="0"/>
              <a:t>()));</a:t>
            </a:r>
          </a:p>
          <a:p>
            <a:pPr marL="0" lvl="3" defTabSz="180000"/>
            <a:r>
              <a:rPr lang="en-US" altLang="ko-KR" sz="1400" dirty="0" smtClean="0">
                <a:solidFill>
                  <a:srgbClr val="FF0000"/>
                </a:solidFill>
              </a:rPr>
              <a:t>			</a:t>
            </a:r>
            <a:r>
              <a:rPr lang="en-US" altLang="ko-KR" sz="1400" b="1" dirty="0" smtClean="0"/>
              <a:t>if(</a:t>
            </a:r>
            <a:r>
              <a:rPr lang="en-US" altLang="ko-KR" sz="1400" b="1" dirty="0" err="1" smtClean="0"/>
              <a:t>e.getKeyChar</a:t>
            </a:r>
            <a:r>
              <a:rPr lang="en-US" altLang="ko-KR" sz="1400" b="1" dirty="0" smtClean="0"/>
              <a:t>() == '%') </a:t>
            </a:r>
          </a:p>
          <a:p>
            <a:pPr marL="0" lvl="4"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contentPane.setBackground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Color.</a:t>
            </a:r>
            <a:r>
              <a:rPr lang="en-US" altLang="ko-KR" sz="1400" i="1" dirty="0" err="1" smtClean="0"/>
              <a:t>YELLOW</a:t>
            </a:r>
            <a:r>
              <a:rPr lang="en-US" altLang="ko-KR" sz="1400" i="1" dirty="0" smtClean="0"/>
              <a:t>);</a:t>
            </a:r>
          </a:p>
          <a:p>
            <a:pPr marL="0" lvl="3" defTabSz="180000"/>
            <a:r>
              <a:rPr lang="en-US" altLang="ko-KR" sz="1400" dirty="0" smtClean="0">
                <a:solidFill>
                  <a:srgbClr val="FF0000"/>
                </a:solidFill>
              </a:rPr>
              <a:t>			</a:t>
            </a:r>
            <a:r>
              <a:rPr lang="en-US" altLang="ko-KR" sz="1400" b="1" dirty="0" smtClean="0"/>
              <a:t>else if(</a:t>
            </a:r>
            <a:r>
              <a:rPr lang="en-US" altLang="ko-KR" sz="1400" b="1" dirty="0" err="1" smtClean="0"/>
              <a:t>e.getKeyCode</a:t>
            </a:r>
            <a:r>
              <a:rPr lang="en-US" altLang="ko-KR" sz="1400" b="1" dirty="0" smtClean="0"/>
              <a:t>() == KeyEvent.</a:t>
            </a:r>
            <a:r>
              <a:rPr lang="en-US" altLang="ko-KR" sz="1400" b="1" i="1" dirty="0" smtClean="0"/>
              <a:t>VK_F1) </a:t>
            </a:r>
          </a:p>
          <a:p>
            <a:pPr marL="0" lvl="4"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contentPane.setBackground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Color.</a:t>
            </a:r>
            <a:r>
              <a:rPr lang="en-US" altLang="ko-KR" sz="1400" i="1" dirty="0" err="1" smtClean="0"/>
              <a:t>GREEN</a:t>
            </a:r>
            <a:r>
              <a:rPr lang="en-US" altLang="ko-KR" sz="1400" i="1" dirty="0" smtClean="0"/>
              <a:t>);</a:t>
            </a:r>
          </a:p>
          <a:p>
            <a:pPr marL="0" lvl="2" defTabSz="180000"/>
            <a:r>
              <a:rPr lang="en-US" altLang="ko-KR" sz="1400" dirty="0" smtClean="0"/>
              <a:t>		}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marL="0" lvl="1" defTabSz="180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marL="0" lvl="2" defTabSz="180000"/>
            <a:r>
              <a:rPr lang="en-US" altLang="ko-KR" sz="1400" dirty="0" smtClean="0"/>
              <a:t>		new </a:t>
            </a:r>
            <a:r>
              <a:rPr lang="en-US" altLang="ko-KR" sz="1400" dirty="0" err="1" smtClean="0"/>
              <a:t>KeyCodeEx</a:t>
            </a:r>
            <a:r>
              <a:rPr lang="en-US" altLang="ko-KR" sz="1400" dirty="0" smtClean="0"/>
              <a:t>();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929190" y="4500570"/>
            <a:ext cx="3286148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 %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</a:rPr>
              <a:t>키를 판별하기 위해 </a:t>
            </a:r>
            <a:r>
              <a:rPr lang="en-US" altLang="ko-KR" sz="1600" dirty="0" err="1" smtClean="0">
                <a:solidFill>
                  <a:schemeClr val="accent1">
                    <a:lumMod val="50000"/>
                  </a:schemeClr>
                </a:solidFill>
              </a:rPr>
              <a:t>e.getKeyChar</a:t>
            </a: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()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</a:rPr>
              <a:t> 이용</a:t>
            </a:r>
            <a:endParaRPr lang="en-US" altLang="ko-KR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 ‘%’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</a:rPr>
              <a:t>문자와</a:t>
            </a: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</a:rPr>
              <a:t>비교</a:t>
            </a:r>
            <a:endParaRPr lang="ko-KR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2132" y="5500702"/>
            <a:ext cx="321471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 F1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</a:rPr>
              <a:t>키를 판별하기 위해 </a:t>
            </a:r>
            <a:r>
              <a:rPr lang="en-US" altLang="ko-KR" sz="1600" dirty="0" err="1" smtClean="0">
                <a:solidFill>
                  <a:schemeClr val="accent1">
                    <a:lumMod val="50000"/>
                  </a:schemeClr>
                </a:solidFill>
              </a:rPr>
              <a:t>e.getKeyChar</a:t>
            </a: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()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</a:rPr>
              <a:t> 이용</a:t>
            </a:r>
            <a:endParaRPr lang="en-US" altLang="ko-KR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 KeyEvent.VK_F1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</a:rPr>
              <a:t>값과 비교</a:t>
            </a:r>
            <a:endParaRPr lang="ko-KR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5643578"/>
            <a:ext cx="3000396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solidFill>
                  <a:schemeClr val="accent1">
                    <a:lumMod val="50000"/>
                  </a:schemeClr>
                </a:solidFill>
              </a:rPr>
              <a:t>JPanel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</a:rPr>
              <a:t>이 키 입력을 받을 수 있도록 포커스를 준다</a:t>
            </a: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ko-KR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42844" y="1285860"/>
            <a:ext cx="4572000" cy="41857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java.awt.event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java.awt.*;</a:t>
            </a:r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KeyCodeEx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{</a:t>
            </a:r>
          </a:p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();</a:t>
            </a:r>
          </a:p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 la = new </a:t>
            </a:r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();</a:t>
            </a:r>
          </a:p>
          <a:p>
            <a:pPr marL="0" lvl="1" defTabSz="180000"/>
            <a:endParaRPr lang="ko-KR" altLang="en-US" sz="1400" dirty="0" smtClean="0"/>
          </a:p>
          <a:p>
            <a:pPr marL="0" lvl="1"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KeyCodeEx</a:t>
            </a:r>
            <a:r>
              <a:rPr lang="en-US" altLang="ko-KR" sz="1400" dirty="0" smtClean="0"/>
              <a:t>() {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("Key Code </a:t>
            </a:r>
            <a:r>
              <a:rPr lang="ko-KR" altLang="en-US" sz="1400" dirty="0" smtClean="0"/>
              <a:t>예제 </a:t>
            </a:r>
            <a:r>
              <a:rPr lang="en-US" altLang="ko-KR" sz="1400" dirty="0" smtClean="0"/>
              <a:t>: F1</a:t>
            </a:r>
            <a:r>
              <a:rPr lang="ko-KR" altLang="en-US" sz="1400" dirty="0" smtClean="0"/>
              <a:t>키</a:t>
            </a:r>
            <a:r>
              <a:rPr lang="en-US" altLang="ko-KR" sz="1400" dirty="0" smtClean="0"/>
              <a:t>:</a:t>
            </a:r>
            <a:r>
              <a:rPr lang="ko-KR" altLang="en-US" sz="1400" dirty="0" smtClean="0"/>
              <a:t>초록색</a:t>
            </a:r>
            <a:r>
              <a:rPr lang="en-US" altLang="ko-KR" sz="1400" dirty="0" smtClean="0"/>
              <a:t>, % </a:t>
            </a:r>
            <a:r>
              <a:rPr lang="ko-KR" altLang="en-US" sz="1400" dirty="0" smtClean="0"/>
              <a:t>키 노란색</a:t>
            </a:r>
            <a:r>
              <a:rPr lang="en-US" altLang="ko-KR" sz="1400" dirty="0" smtClean="0"/>
              <a:t>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setDefaultCloseOperation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JFrame.</a:t>
            </a:r>
            <a:r>
              <a:rPr lang="en-US" altLang="ko-KR" sz="1400" i="1" dirty="0" err="1" smtClean="0"/>
              <a:t>EXIT_ON_CLOSE</a:t>
            </a:r>
            <a:r>
              <a:rPr lang="en-US" altLang="ko-KR" sz="1400" i="1" dirty="0" smtClean="0"/>
              <a:t>);</a:t>
            </a:r>
          </a:p>
          <a:p>
            <a:pPr marL="0" lvl="2" defTabSz="180000"/>
            <a:endParaRPr lang="ko-KR" altLang="en-US" sz="1400" dirty="0" smtClean="0"/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setContentPane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contentPane.addKeyListener</a:t>
            </a:r>
            <a:r>
              <a:rPr lang="en-US" altLang="ko-KR" sz="1400" dirty="0" smtClean="0"/>
              <a:t>(new </a:t>
            </a:r>
            <a:r>
              <a:rPr lang="en-US" altLang="ko-KR" sz="1400" dirty="0" err="1" smtClean="0"/>
              <a:t>MyKeyListener</a:t>
            </a:r>
            <a:r>
              <a:rPr lang="en-US" altLang="ko-KR" sz="1400" dirty="0" smtClean="0"/>
              <a:t>());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contentPane.add</a:t>
            </a:r>
            <a:r>
              <a:rPr lang="en-US" altLang="ko-KR" sz="1400" dirty="0" smtClean="0"/>
              <a:t>(la);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(300,150);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marL="0" lvl="2"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b="1" dirty="0" err="1" smtClean="0"/>
              <a:t>contentPane.requestFocus</a:t>
            </a:r>
            <a:r>
              <a:rPr lang="en-US" altLang="ko-KR" sz="1400" b="1" dirty="0" smtClean="0"/>
              <a:t>();</a:t>
            </a:r>
          </a:p>
          <a:p>
            <a:pPr marL="0" lvl="1" defTabSz="180000"/>
            <a:r>
              <a:rPr lang="en-US" altLang="ko-KR" sz="1400" dirty="0" smtClean="0"/>
              <a:t>	}</a:t>
            </a:r>
          </a:p>
        </p:txBody>
      </p:sp>
      <p:cxnSp>
        <p:nvCxnSpPr>
          <p:cNvPr id="13" name="직선 화살표 연결선 12"/>
          <p:cNvCxnSpPr>
            <a:stCxn id="9" idx="0"/>
          </p:cNvCxnSpPr>
          <p:nvPr/>
        </p:nvCxnSpPr>
        <p:spPr>
          <a:xfrm rot="5400000" flipH="1" flipV="1">
            <a:off x="1535885" y="5393545"/>
            <a:ext cx="500066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자유형 20"/>
          <p:cNvSpPr/>
          <p:nvPr/>
        </p:nvSpPr>
        <p:spPr>
          <a:xfrm>
            <a:off x="4418029" y="2111604"/>
            <a:ext cx="1030664" cy="2604940"/>
          </a:xfrm>
          <a:custGeom>
            <a:avLst/>
            <a:gdLst>
              <a:gd name="connsiteX0" fmla="*/ 521616 w 1030664"/>
              <a:gd name="connsiteY0" fmla="*/ 2582944 h 2604940"/>
              <a:gd name="connsiteX1" fmla="*/ 474482 w 1030664"/>
              <a:gd name="connsiteY1" fmla="*/ 2535810 h 2604940"/>
              <a:gd name="connsiteX2" fmla="*/ 31423 w 1030664"/>
              <a:gd name="connsiteY2" fmla="*/ 2168165 h 2604940"/>
              <a:gd name="connsiteX3" fmla="*/ 285946 w 1030664"/>
              <a:gd name="connsiteY3" fmla="*/ 989815 h 2604940"/>
              <a:gd name="connsiteX4" fmla="*/ 1030664 w 1030664"/>
              <a:gd name="connsiteY4" fmla="*/ 0 h 260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664" h="2604940">
                <a:moveTo>
                  <a:pt x="521616" y="2582944"/>
                </a:moveTo>
                <a:cubicBezTo>
                  <a:pt x="538898" y="2593942"/>
                  <a:pt x="556181" y="2604940"/>
                  <a:pt x="474482" y="2535810"/>
                </a:cubicBezTo>
                <a:cubicBezTo>
                  <a:pt x="392783" y="2466680"/>
                  <a:pt x="62846" y="2425831"/>
                  <a:pt x="31423" y="2168165"/>
                </a:cubicBezTo>
                <a:cubicBezTo>
                  <a:pt x="0" y="1910499"/>
                  <a:pt x="119406" y="1351176"/>
                  <a:pt x="285946" y="989815"/>
                </a:cubicBezTo>
                <a:cubicBezTo>
                  <a:pt x="452486" y="628454"/>
                  <a:pt x="906544" y="161827"/>
                  <a:pt x="1030664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자유형 21"/>
          <p:cNvSpPr/>
          <p:nvPr/>
        </p:nvSpPr>
        <p:spPr>
          <a:xfrm>
            <a:off x="8059918" y="2601798"/>
            <a:ext cx="824844" cy="2912882"/>
          </a:xfrm>
          <a:custGeom>
            <a:avLst/>
            <a:gdLst>
              <a:gd name="connsiteX0" fmla="*/ 0 w 824844"/>
              <a:gd name="connsiteY0" fmla="*/ 2912882 h 2912882"/>
              <a:gd name="connsiteX1" fmla="*/ 603315 w 824844"/>
              <a:gd name="connsiteY1" fmla="*/ 2337847 h 2912882"/>
              <a:gd name="connsiteX2" fmla="*/ 820131 w 824844"/>
              <a:gd name="connsiteY2" fmla="*/ 1074656 h 2912882"/>
              <a:gd name="connsiteX3" fmla="*/ 631595 w 824844"/>
              <a:gd name="connsiteY3" fmla="*/ 0 h 291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4844" h="2912882">
                <a:moveTo>
                  <a:pt x="0" y="2912882"/>
                </a:moveTo>
                <a:cubicBezTo>
                  <a:pt x="233313" y="2778550"/>
                  <a:pt x="466626" y="2644218"/>
                  <a:pt x="603315" y="2337847"/>
                </a:cubicBezTo>
                <a:cubicBezTo>
                  <a:pt x="740004" y="2031476"/>
                  <a:pt x="815418" y="1464297"/>
                  <a:pt x="820131" y="1074656"/>
                </a:cubicBezTo>
                <a:cubicBezTo>
                  <a:pt x="824844" y="685015"/>
                  <a:pt x="669302" y="172825"/>
                  <a:pt x="631595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10-4 </a:t>
            </a:r>
            <a:r>
              <a:rPr lang="ko-KR" altLang="en-US" dirty="0" smtClean="0"/>
              <a:t>실행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57752" y="2928934"/>
            <a:ext cx="3661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% </a:t>
            </a:r>
            <a:r>
              <a:rPr lang="ko-KR" altLang="en-US" dirty="0" smtClean="0"/>
              <a:t>키가 입력된 경우로 배경이 노란색으로 변경되었다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% </a:t>
            </a:r>
            <a:r>
              <a:rPr lang="ko-KR" altLang="en-US" dirty="0" smtClean="0"/>
              <a:t>는</a:t>
            </a:r>
            <a:r>
              <a:rPr lang="en-US" altLang="ko-KR" dirty="0" smtClean="0"/>
              <a:t> Shift</a:t>
            </a:r>
            <a:r>
              <a:rPr lang="ko-KR" altLang="en-US" dirty="0" smtClean="0"/>
              <a:t>키</a:t>
            </a:r>
            <a:r>
              <a:rPr lang="en-US" altLang="ko-KR" dirty="0" smtClean="0"/>
              <a:t>+5</a:t>
            </a:r>
            <a:r>
              <a:rPr lang="ko-KR" altLang="en-US" dirty="0" smtClean="0"/>
              <a:t>키이므로</a:t>
            </a:r>
            <a:endParaRPr lang="en-US" altLang="ko-KR" dirty="0" smtClean="0"/>
          </a:p>
          <a:p>
            <a:r>
              <a:rPr lang="ko-KR" altLang="en-US" dirty="0" smtClean="0"/>
              <a:t>최종적으로는 </a:t>
            </a:r>
            <a:r>
              <a:rPr lang="en-US" altLang="ko-KR" dirty="0" smtClean="0"/>
              <a:t>5 </a:t>
            </a:r>
            <a:r>
              <a:rPr lang="ko-KR" altLang="en-US" dirty="0" smtClean="0"/>
              <a:t>키에 대한 문자열이 출력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143248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929198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1428736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직선 화살표 연결선 17"/>
          <p:cNvCxnSpPr>
            <a:stCxn id="1026" idx="2"/>
            <a:endCxn id="1031" idx="0"/>
          </p:cNvCxnSpPr>
          <p:nvPr/>
        </p:nvCxnSpPr>
        <p:spPr>
          <a:xfrm rot="5400000">
            <a:off x="2143093" y="3000367"/>
            <a:ext cx="2857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>
            <a:stCxn id="1031" idx="2"/>
            <a:endCxn id="1032" idx="0"/>
          </p:cNvCxnSpPr>
          <p:nvPr/>
        </p:nvCxnSpPr>
        <p:spPr>
          <a:xfrm rot="5400000">
            <a:off x="2107374" y="4750598"/>
            <a:ext cx="3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자유형 20"/>
          <p:cNvSpPr/>
          <p:nvPr/>
        </p:nvSpPr>
        <p:spPr>
          <a:xfrm>
            <a:off x="3872550" y="1737360"/>
            <a:ext cx="1188720" cy="4385733"/>
          </a:xfrm>
          <a:custGeom>
            <a:avLst/>
            <a:gdLst>
              <a:gd name="connsiteX0" fmla="*/ 0 w 1188720"/>
              <a:gd name="connsiteY0" fmla="*/ 4287520 h 4385733"/>
              <a:gd name="connsiteX1" fmla="*/ 345440 w 1188720"/>
              <a:gd name="connsiteY1" fmla="*/ 4175760 h 4385733"/>
              <a:gd name="connsiteX2" fmla="*/ 640080 w 1188720"/>
              <a:gd name="connsiteY2" fmla="*/ 3027680 h 4385733"/>
              <a:gd name="connsiteX3" fmla="*/ 701040 w 1188720"/>
              <a:gd name="connsiteY3" fmla="*/ 548640 h 4385733"/>
              <a:gd name="connsiteX4" fmla="*/ 1188720 w 1188720"/>
              <a:gd name="connsiteY4" fmla="*/ 0 h 438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8720" h="4385733">
                <a:moveTo>
                  <a:pt x="0" y="4287520"/>
                </a:moveTo>
                <a:cubicBezTo>
                  <a:pt x="119380" y="4336626"/>
                  <a:pt x="238760" y="4385733"/>
                  <a:pt x="345440" y="4175760"/>
                </a:cubicBezTo>
                <a:cubicBezTo>
                  <a:pt x="452120" y="3965787"/>
                  <a:pt x="580813" y="3632200"/>
                  <a:pt x="640080" y="3027680"/>
                </a:cubicBezTo>
                <a:cubicBezTo>
                  <a:pt x="699347" y="2423160"/>
                  <a:pt x="609600" y="1053253"/>
                  <a:pt x="701040" y="548640"/>
                </a:cubicBezTo>
                <a:cubicBezTo>
                  <a:pt x="792480" y="44027"/>
                  <a:pt x="990600" y="22013"/>
                  <a:pt x="1188720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714348" y="6357958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5 </a:t>
            </a:r>
            <a:r>
              <a:rPr lang="ko-KR" altLang="en-US" dirty="0" smtClean="0"/>
              <a:t>키를 누른 경우로서 노란색 배경으로 변하지 않는다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  <p:sp>
        <p:nvSpPr>
          <p:cNvPr id="13" name="바닥글 개체 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10-5 : </a:t>
            </a:r>
            <a:r>
              <a:rPr lang="ko-KR" altLang="en-US" dirty="0" smtClean="0"/>
              <a:t>상</a:t>
            </a:r>
            <a:r>
              <a:rPr lang="en-US" altLang="ko-KR" dirty="0" smtClean="0"/>
              <a:t>,</a:t>
            </a:r>
            <a:r>
              <a:rPr lang="ko-KR" altLang="en-US" dirty="0" smtClean="0"/>
              <a:t>하</a:t>
            </a:r>
            <a:r>
              <a:rPr lang="en-US" altLang="ko-KR" dirty="0" smtClean="0"/>
              <a:t>,</a:t>
            </a:r>
            <a:r>
              <a:rPr lang="ko-KR" altLang="en-US" dirty="0" smtClean="0"/>
              <a:t>좌</a:t>
            </a:r>
            <a:r>
              <a:rPr lang="en-US" altLang="ko-KR" dirty="0" smtClean="0"/>
              <a:t>,</a:t>
            </a:r>
            <a:r>
              <a:rPr lang="ko-KR" altLang="en-US" dirty="0" smtClean="0"/>
              <a:t>우 키로</a:t>
            </a:r>
            <a:r>
              <a:rPr lang="en-US" altLang="ko-KR" dirty="0" smtClean="0"/>
              <a:t> “HELLO”</a:t>
            </a:r>
            <a:r>
              <a:rPr lang="ko-KR" altLang="en-US" dirty="0" smtClean="0"/>
              <a:t>문자열 움직이기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4286248" y="1285860"/>
            <a:ext cx="4714908" cy="52629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b="1" dirty="0" smtClean="0"/>
              <a:t>class </a:t>
            </a:r>
            <a:r>
              <a:rPr lang="en-US" altLang="ko-KR" sz="1400" b="1" dirty="0" err="1" smtClean="0"/>
              <a:t>MyKeyListener</a:t>
            </a:r>
            <a:r>
              <a:rPr lang="en-US" altLang="ko-KR" sz="1400" b="1" dirty="0" smtClean="0"/>
              <a:t> extends </a:t>
            </a:r>
            <a:r>
              <a:rPr lang="en-US" altLang="ko-KR" sz="1400" b="1" dirty="0" err="1" smtClean="0"/>
              <a:t>KeyAdapter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{</a:t>
            </a:r>
          </a:p>
          <a:p>
            <a:pPr defTabSz="180000"/>
            <a:r>
              <a:rPr lang="en-US" altLang="ko-KR" sz="1400" dirty="0" smtClean="0"/>
              <a:t>		public void </a:t>
            </a:r>
            <a:r>
              <a:rPr lang="en-US" altLang="ko-KR" sz="1400" dirty="0" err="1" smtClean="0"/>
              <a:t>keyPressed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KeyEvent</a:t>
            </a:r>
            <a:r>
              <a:rPr lang="en-US" altLang="ko-KR" sz="1400" dirty="0" smtClean="0"/>
              <a:t> e) {</a:t>
            </a:r>
          </a:p>
          <a:p>
            <a:pPr defTabSz="180000"/>
            <a:r>
              <a:rPr lang="en-US" altLang="ko-KR" sz="1400" dirty="0" smtClean="0"/>
              <a:t>			</a:t>
            </a:r>
            <a:r>
              <a:rPr lang="en-US" altLang="ko-KR" sz="1400" b="1" dirty="0" err="1" smtClean="0"/>
              <a:t>int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keyCode</a:t>
            </a:r>
            <a:r>
              <a:rPr lang="en-US" altLang="ko-KR" sz="1400" b="1" dirty="0" smtClean="0"/>
              <a:t> = </a:t>
            </a:r>
            <a:r>
              <a:rPr lang="en-US" altLang="ko-KR" sz="1400" b="1" dirty="0" err="1" smtClean="0"/>
              <a:t>e.getKeyCode</a:t>
            </a:r>
            <a:r>
              <a:rPr lang="en-US" altLang="ko-KR" sz="1400" b="1" dirty="0" smtClean="0"/>
              <a:t>();</a:t>
            </a:r>
          </a:p>
          <a:p>
            <a:pPr defTabSz="180000"/>
            <a:r>
              <a:rPr lang="en-US" altLang="ko-KR" sz="1400" b="1" dirty="0" smtClean="0"/>
              <a:t>			switch(</a:t>
            </a:r>
            <a:r>
              <a:rPr lang="en-US" altLang="ko-KR" sz="1400" b="1" dirty="0" err="1" smtClean="0"/>
              <a:t>keyCode</a:t>
            </a:r>
            <a:r>
              <a:rPr lang="en-US" altLang="ko-KR" sz="1400" b="1" dirty="0" smtClean="0"/>
              <a:t>) {</a:t>
            </a:r>
          </a:p>
          <a:p>
            <a:pPr defTabSz="180000"/>
            <a:r>
              <a:rPr lang="en-US" altLang="ko-KR" sz="1400" b="1" dirty="0" smtClean="0"/>
              <a:t>				case </a:t>
            </a:r>
            <a:r>
              <a:rPr lang="en-US" altLang="ko-KR" sz="1400" b="1" dirty="0" err="1" smtClean="0"/>
              <a:t>KeyEvent.</a:t>
            </a:r>
            <a:r>
              <a:rPr lang="en-US" altLang="ko-KR" sz="1400" b="1" i="1" dirty="0" err="1" smtClean="0"/>
              <a:t>VK_UP</a:t>
            </a:r>
            <a:r>
              <a:rPr lang="en-US" altLang="ko-KR" sz="1400" b="1" i="1" dirty="0" smtClean="0"/>
              <a:t>: </a:t>
            </a:r>
          </a:p>
          <a:p>
            <a:pPr defTabSz="180000"/>
            <a:r>
              <a:rPr lang="en-US" altLang="ko-KR" sz="1400" b="1" dirty="0" smtClean="0"/>
              <a:t>					</a:t>
            </a:r>
            <a:r>
              <a:rPr lang="en-US" altLang="ko-KR" sz="1400" b="1" dirty="0" err="1" smtClean="0"/>
              <a:t>la.setLocation</a:t>
            </a:r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la.getX</a:t>
            </a:r>
            <a:r>
              <a:rPr lang="en-US" altLang="ko-KR" sz="1400" b="1" dirty="0" smtClean="0"/>
              <a:t>(), </a:t>
            </a:r>
            <a:r>
              <a:rPr lang="en-US" altLang="ko-KR" sz="1400" b="1" dirty="0" err="1" smtClean="0"/>
              <a:t>la.getY</a:t>
            </a:r>
            <a:r>
              <a:rPr lang="en-US" altLang="ko-KR" sz="1400" b="1" dirty="0" smtClean="0"/>
              <a:t>()-FLYING_UNIT);</a:t>
            </a:r>
          </a:p>
          <a:p>
            <a:pPr defTabSz="180000"/>
            <a:r>
              <a:rPr lang="en-US" altLang="ko-KR" sz="1400" b="1" dirty="0" smtClean="0"/>
              <a:t>					</a:t>
            </a:r>
            <a:r>
              <a:rPr lang="en-US" altLang="ko-KR" sz="1400" dirty="0" smtClean="0"/>
              <a:t>break;</a:t>
            </a:r>
          </a:p>
          <a:p>
            <a:pPr defTabSz="180000"/>
            <a:r>
              <a:rPr lang="en-US" altLang="ko-KR" sz="1400" dirty="0" smtClean="0"/>
              <a:t>				case </a:t>
            </a:r>
            <a:r>
              <a:rPr lang="en-US" altLang="ko-KR" sz="1400" b="1" dirty="0" err="1" smtClean="0"/>
              <a:t>KeyEvent.</a:t>
            </a:r>
            <a:r>
              <a:rPr lang="en-US" altLang="ko-KR" sz="1400" b="1" i="1" dirty="0" err="1" smtClean="0"/>
              <a:t>VK_DOWN</a:t>
            </a:r>
            <a:r>
              <a:rPr lang="en-US" altLang="ko-KR" sz="1400" i="1" dirty="0" smtClean="0"/>
              <a:t>: </a:t>
            </a:r>
          </a:p>
          <a:p>
            <a:pPr defTabSz="180000"/>
            <a:r>
              <a:rPr lang="en-US" altLang="ko-KR" sz="1400" dirty="0" smtClean="0"/>
              <a:t>					</a:t>
            </a:r>
            <a:r>
              <a:rPr lang="en-US" altLang="ko-KR" sz="1400" dirty="0" err="1" smtClean="0"/>
              <a:t>la.setLocation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la.getX</a:t>
            </a:r>
            <a:r>
              <a:rPr lang="en-US" altLang="ko-KR" sz="1400" dirty="0" smtClean="0"/>
              <a:t>(), </a:t>
            </a:r>
            <a:r>
              <a:rPr lang="en-US" altLang="ko-KR" sz="1400" dirty="0" err="1" smtClean="0"/>
              <a:t>la.getY</a:t>
            </a:r>
            <a:r>
              <a:rPr lang="en-US" altLang="ko-KR" sz="1400" dirty="0" smtClean="0"/>
              <a:t>()+FLYING_UNIT); </a:t>
            </a:r>
          </a:p>
          <a:p>
            <a:pPr defTabSz="180000"/>
            <a:r>
              <a:rPr lang="en-US" altLang="ko-KR" sz="1400" dirty="0" smtClean="0"/>
              <a:t>					break;</a:t>
            </a:r>
          </a:p>
          <a:p>
            <a:pPr defTabSz="180000"/>
            <a:r>
              <a:rPr lang="en-US" altLang="ko-KR" sz="1400" dirty="0" smtClean="0"/>
              <a:t>				case </a:t>
            </a:r>
            <a:r>
              <a:rPr lang="en-US" altLang="ko-KR" sz="1400" b="1" dirty="0" err="1" smtClean="0"/>
              <a:t>KeyEvent.</a:t>
            </a:r>
            <a:r>
              <a:rPr lang="en-US" altLang="ko-KR" sz="1400" b="1" i="1" dirty="0" err="1" smtClean="0"/>
              <a:t>VK_LEFT</a:t>
            </a:r>
            <a:r>
              <a:rPr lang="en-US" altLang="ko-KR" sz="1400" i="1" dirty="0" smtClean="0"/>
              <a:t>: </a:t>
            </a:r>
          </a:p>
          <a:p>
            <a:pPr defTabSz="180000"/>
            <a:r>
              <a:rPr lang="en-US" altLang="ko-KR" sz="1400" dirty="0" smtClean="0"/>
              <a:t>					</a:t>
            </a:r>
            <a:r>
              <a:rPr lang="en-US" altLang="ko-KR" sz="1400" dirty="0" err="1" smtClean="0"/>
              <a:t>la.setLocation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la.getX</a:t>
            </a:r>
            <a:r>
              <a:rPr lang="en-US" altLang="ko-KR" sz="1400" dirty="0" smtClean="0"/>
              <a:t>()-FLYING_UNIT, </a:t>
            </a:r>
            <a:r>
              <a:rPr lang="en-US" altLang="ko-KR" sz="1400" dirty="0" err="1" smtClean="0"/>
              <a:t>la.getY</a:t>
            </a:r>
            <a:r>
              <a:rPr lang="en-US" altLang="ko-KR" sz="1400" dirty="0" smtClean="0"/>
              <a:t>()); </a:t>
            </a:r>
          </a:p>
          <a:p>
            <a:pPr defTabSz="180000"/>
            <a:r>
              <a:rPr lang="en-US" altLang="ko-KR" sz="1400" dirty="0" smtClean="0"/>
              <a:t>					break;</a:t>
            </a:r>
          </a:p>
          <a:p>
            <a:pPr defTabSz="180000"/>
            <a:r>
              <a:rPr lang="en-US" altLang="ko-KR" sz="1400" dirty="0" smtClean="0"/>
              <a:t>				case </a:t>
            </a:r>
            <a:r>
              <a:rPr lang="en-US" altLang="ko-KR" sz="1400" b="1" dirty="0" err="1" smtClean="0"/>
              <a:t>KeyEvent.</a:t>
            </a:r>
            <a:r>
              <a:rPr lang="en-US" altLang="ko-KR" sz="1400" b="1" i="1" dirty="0" err="1" smtClean="0"/>
              <a:t>VK_RIGHT</a:t>
            </a:r>
            <a:r>
              <a:rPr lang="en-US" altLang="ko-KR" sz="1400" i="1" dirty="0" smtClean="0"/>
              <a:t>: </a:t>
            </a:r>
          </a:p>
          <a:p>
            <a:pPr defTabSz="180000"/>
            <a:r>
              <a:rPr lang="en-US" altLang="ko-KR" sz="1400" dirty="0" smtClean="0"/>
              <a:t>					</a:t>
            </a:r>
            <a:r>
              <a:rPr lang="en-US" altLang="ko-KR" sz="1400" dirty="0" err="1" smtClean="0"/>
              <a:t>la.setLocation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la.getX</a:t>
            </a:r>
            <a:r>
              <a:rPr lang="en-US" altLang="ko-KR" sz="1400" dirty="0" smtClean="0"/>
              <a:t>()+FLYING_UNIT, </a:t>
            </a:r>
            <a:r>
              <a:rPr lang="en-US" altLang="ko-KR" sz="1400" dirty="0" err="1" smtClean="0"/>
              <a:t>la.getY</a:t>
            </a:r>
            <a:r>
              <a:rPr lang="en-US" altLang="ko-KR" sz="1400" dirty="0" smtClean="0"/>
              <a:t>()); </a:t>
            </a:r>
          </a:p>
          <a:p>
            <a:pPr defTabSz="180000"/>
            <a:r>
              <a:rPr lang="en-US" altLang="ko-KR" sz="1400" dirty="0" smtClean="0"/>
              <a:t>					break;</a:t>
            </a:r>
          </a:p>
          <a:p>
            <a:pPr defTabSz="180000"/>
            <a:r>
              <a:rPr lang="en-US" altLang="ko-KR" sz="1400" dirty="0" smtClean="0"/>
              <a:t>			}</a:t>
            </a:r>
          </a:p>
          <a:p>
            <a:pPr defTabSz="180000"/>
            <a:r>
              <a:rPr lang="en-US" altLang="ko-KR" sz="1400" dirty="0" smtClean="0"/>
              <a:t>		}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new </a:t>
            </a:r>
            <a:r>
              <a:rPr lang="en-US" altLang="ko-KR" sz="1400" dirty="0" err="1" smtClean="0"/>
              <a:t>FlyingTextEx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142844" y="1285860"/>
            <a:ext cx="4071966" cy="52629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java.awt.event</a:t>
            </a:r>
            <a:r>
              <a:rPr lang="en-US" altLang="ko-KR" sz="1400" dirty="0" smtClean="0"/>
              <a:t>.*;</a:t>
            </a:r>
          </a:p>
          <a:p>
            <a:pPr defTabSz="180000"/>
            <a:r>
              <a:rPr lang="en-US" altLang="ko-KR" sz="1400" dirty="0" smtClean="0"/>
              <a:t>import java.awt.*;</a:t>
            </a:r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FlyingTextEx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it-IT" altLang="ko-KR" sz="1400" dirty="0" smtClean="0"/>
              <a:t>	JLabel la = new JLabel("HELLO");</a:t>
            </a:r>
          </a:p>
          <a:p>
            <a:pPr defTabSz="180000"/>
            <a:r>
              <a:rPr lang="en-US" altLang="ko-KR" sz="1400" dirty="0" smtClean="0"/>
              <a:t>	final 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FLYING_UNIT = 10;</a:t>
            </a:r>
          </a:p>
          <a:p>
            <a:pPr defTabSz="180000"/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FlyingTextEx</a:t>
            </a:r>
            <a:r>
              <a:rPr lang="en-US" altLang="ko-KR" sz="1400" dirty="0" smtClean="0"/>
              <a:t>()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상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하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좌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우 키를 이용하여 텍스트 움직이기</a:t>
            </a:r>
            <a:r>
              <a:rPr lang="en-US" altLang="ko-KR" sz="1400" dirty="0" smtClean="0"/>
              <a:t>");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setDefaultCloseOperation</a:t>
            </a:r>
            <a:r>
              <a:rPr lang="en-US" altLang="ko-KR" sz="1400" dirty="0" smtClean="0"/>
              <a:t>(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JFrame.</a:t>
            </a:r>
            <a:r>
              <a:rPr lang="en-US" altLang="ko-KR" sz="1400" i="1" dirty="0" err="1" smtClean="0"/>
              <a:t>EXIT_ON_CLOSE</a:t>
            </a:r>
            <a:r>
              <a:rPr lang="en-US" altLang="ko-KR" sz="1400" i="1" dirty="0" smtClean="0"/>
              <a:t>);</a:t>
            </a:r>
            <a:endParaRPr lang="en-US" altLang="ko-KR" sz="1400" dirty="0" smtClean="0"/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setContentPane</a:t>
            </a:r>
            <a:r>
              <a:rPr lang="en-US" altLang="ko-KR" sz="1400" dirty="0" smtClean="0"/>
              <a:t>(p);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b="1" dirty="0" err="1" smtClean="0"/>
              <a:t>contentPane.setLayout</a:t>
            </a:r>
            <a:r>
              <a:rPr lang="en-US" altLang="ko-KR" sz="1400" b="1" dirty="0" smtClean="0"/>
              <a:t>(null);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contentPane.addKeyListener</a:t>
            </a:r>
            <a:r>
              <a:rPr lang="en-US" altLang="ko-KR" sz="1400" dirty="0" smtClean="0"/>
              <a:t>(new </a:t>
            </a:r>
            <a:r>
              <a:rPr lang="en-US" altLang="ko-KR" sz="1400" dirty="0" err="1" smtClean="0"/>
              <a:t>MyKeyListener</a:t>
            </a:r>
            <a:r>
              <a:rPr lang="en-US" altLang="ko-KR" sz="1400" dirty="0" smtClean="0"/>
              <a:t>());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la.setLocation</a:t>
            </a:r>
            <a:r>
              <a:rPr lang="en-US" altLang="ko-KR" sz="1400" dirty="0" smtClean="0"/>
              <a:t>(50,50);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la.setSize</a:t>
            </a:r>
            <a:r>
              <a:rPr lang="en-US" altLang="ko-KR" sz="1400" dirty="0" smtClean="0"/>
              <a:t>(100,20);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contentPane.add</a:t>
            </a:r>
            <a:r>
              <a:rPr lang="en-US" altLang="ko-KR" sz="1400" dirty="0" smtClean="0"/>
              <a:t>(la);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(300,300);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contentPane</a:t>
            </a:r>
            <a:r>
              <a:rPr lang="en-US" altLang="ko-KR" sz="1400" dirty="0" smtClean="0"/>
              <a:t> .</a:t>
            </a:r>
            <a:r>
              <a:rPr lang="en-US" altLang="ko-KR" sz="1400" dirty="0" err="1" smtClean="0"/>
              <a:t>requestFocus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	}	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실행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상</a:t>
            </a:r>
            <a:r>
              <a:rPr lang="en-US" altLang="ko-KR" dirty="0" smtClean="0"/>
              <a:t>,</a:t>
            </a:r>
            <a:r>
              <a:rPr lang="ko-KR" altLang="en-US" dirty="0" smtClean="0"/>
              <a:t>하</a:t>
            </a:r>
            <a:r>
              <a:rPr lang="en-US" altLang="ko-KR" dirty="0" smtClean="0"/>
              <a:t>,</a:t>
            </a:r>
            <a:r>
              <a:rPr lang="ko-KR" altLang="en-US" dirty="0" smtClean="0"/>
              <a:t>좌</a:t>
            </a:r>
            <a:r>
              <a:rPr lang="en-US" altLang="ko-KR" dirty="0" smtClean="0"/>
              <a:t>,</a:t>
            </a:r>
            <a:r>
              <a:rPr lang="ko-KR" altLang="en-US" dirty="0" smtClean="0"/>
              <a:t>우 키로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텍스트 움직이기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4429132"/>
            <a:ext cx="6067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상</a:t>
            </a:r>
            <a:r>
              <a:rPr lang="en-US" altLang="ko-KR" dirty="0" smtClean="0"/>
              <a:t>,</a:t>
            </a:r>
            <a:r>
              <a:rPr lang="ko-KR" altLang="en-US" dirty="0" smtClean="0"/>
              <a:t>하</a:t>
            </a:r>
            <a:r>
              <a:rPr lang="en-US" altLang="ko-KR" dirty="0" smtClean="0"/>
              <a:t>,</a:t>
            </a:r>
            <a:r>
              <a:rPr lang="ko-KR" altLang="en-US" dirty="0" smtClean="0"/>
              <a:t>좌</a:t>
            </a:r>
            <a:r>
              <a:rPr lang="en-US" altLang="ko-KR" dirty="0" smtClean="0"/>
              <a:t>,</a:t>
            </a:r>
            <a:r>
              <a:rPr lang="ko-KR" altLang="en-US" dirty="0" smtClean="0"/>
              <a:t>우 키를 움직이면 한 번에 </a:t>
            </a:r>
            <a:r>
              <a:rPr lang="en-US" altLang="ko-KR" dirty="0" smtClean="0"/>
              <a:t>10</a:t>
            </a:r>
            <a:r>
              <a:rPr lang="ko-KR" altLang="en-US" dirty="0" smtClean="0"/>
              <a:t>픽셀씩 </a:t>
            </a:r>
            <a:r>
              <a:rPr lang="en-US" altLang="ko-KR" dirty="0" smtClean="0"/>
              <a:t>“HELLO” </a:t>
            </a:r>
            <a:r>
              <a:rPr lang="ko-KR" altLang="en-US" dirty="0" smtClean="0"/>
              <a:t>텍스트는 상</a:t>
            </a:r>
            <a:r>
              <a:rPr lang="en-US" altLang="ko-KR" dirty="0" smtClean="0"/>
              <a:t>,</a:t>
            </a:r>
            <a:r>
              <a:rPr lang="ko-KR" altLang="en-US" dirty="0" smtClean="0"/>
              <a:t>하</a:t>
            </a:r>
            <a:r>
              <a:rPr lang="en-US" altLang="ko-KR" dirty="0" smtClean="0"/>
              <a:t>,</a:t>
            </a:r>
            <a:r>
              <a:rPr lang="ko-KR" altLang="en-US" dirty="0" smtClean="0"/>
              <a:t>좌</a:t>
            </a:r>
            <a:r>
              <a:rPr lang="en-US" altLang="ko-KR" dirty="0" smtClean="0"/>
              <a:t>,</a:t>
            </a:r>
            <a:r>
              <a:rPr lang="ko-KR" altLang="en-US" dirty="0" smtClean="0"/>
              <a:t>우로 이동한다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 텍스트는 프레임의 영역을 벗어나서 움직일 수 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cxnSp>
        <p:nvCxnSpPr>
          <p:cNvPr id="8" name="직선 연결선 7"/>
          <p:cNvCxnSpPr/>
          <p:nvPr/>
        </p:nvCxnSpPr>
        <p:spPr>
          <a:xfrm>
            <a:off x="785786" y="2214554"/>
            <a:ext cx="64294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5400000">
            <a:off x="784992" y="2143116"/>
            <a:ext cx="715174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2910" y="2000240"/>
            <a:ext cx="56618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(50,50)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12776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 smtClean="0"/>
              <a:t>MouseEvent</a:t>
            </a:r>
            <a:r>
              <a:rPr lang="ko-KR" altLang="en-US" dirty="0" smtClean="0"/>
              <a:t>와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MouseListener,MouseMotionListener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485778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Mouse </a:t>
            </a:r>
            <a:r>
              <a:rPr lang="ko-KR" altLang="en-US" dirty="0" smtClean="0"/>
              <a:t>이벤트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사용자의 마우스 조작에 따라 발생하는 이벤트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마우스가 클릭되어 한 번 드래그될 때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호출 순서</a:t>
            </a:r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857224" y="2357430"/>
          <a:ext cx="7500991" cy="3027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3286148"/>
                <a:gridCol w="2071703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Mouse </a:t>
                      </a:r>
                      <a:r>
                        <a:rPr lang="ko-KR" altLang="en-US" sz="1600" dirty="0" smtClean="0"/>
                        <a:t>이벤트가 발생하는 경우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리스너의</a:t>
                      </a:r>
                      <a:r>
                        <a:rPr lang="ko-KR" altLang="en-US" sz="1600" dirty="0" smtClean="0"/>
                        <a:t> </a:t>
                      </a:r>
                      <a:r>
                        <a:rPr lang="ko-KR" altLang="en-US" sz="1600" dirty="0" err="1" smtClean="0"/>
                        <a:t>메소드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리스너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마우스가 컴포넌트 위에 올라갈 때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void </a:t>
                      </a:r>
                      <a:r>
                        <a:rPr lang="en-US" altLang="ko-KR" sz="1600" dirty="0" err="1" smtClean="0"/>
                        <a:t>mouseEntered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MouseEvent</a:t>
                      </a:r>
                      <a:r>
                        <a:rPr lang="en-US" altLang="ko-KR" sz="1600" baseline="0" dirty="0" smtClean="0"/>
                        <a:t> e)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err="1" smtClean="0"/>
                        <a:t>MouseListener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마우스가 컴포넌트에서 내려올 때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void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en-US" altLang="ko-KR" sz="1600" baseline="0" dirty="0" err="1" smtClean="0"/>
                        <a:t>mouseExited</a:t>
                      </a:r>
                      <a:r>
                        <a:rPr lang="en-US" altLang="ko-KR" sz="1600" baseline="0" dirty="0" smtClean="0"/>
                        <a:t>(</a:t>
                      </a:r>
                      <a:r>
                        <a:rPr lang="en-US" altLang="ko-KR" sz="1600" baseline="0" dirty="0" err="1" smtClean="0"/>
                        <a:t>MouseEvent</a:t>
                      </a:r>
                      <a:r>
                        <a:rPr lang="en-US" altLang="ko-KR" sz="1600" baseline="0" dirty="0" smtClean="0"/>
                        <a:t> e)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/>
                        <a:t>MouseListener</a:t>
                      </a:r>
                      <a:endParaRPr lang="ko-KR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마우스 버튼이 눌러졌을 때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void </a:t>
                      </a:r>
                      <a:r>
                        <a:rPr lang="en-US" altLang="ko-KR" sz="1600" dirty="0" err="1" smtClean="0"/>
                        <a:t>mousePressed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MouseEvent</a:t>
                      </a:r>
                      <a:r>
                        <a:rPr lang="en-US" altLang="ko-KR" sz="1600" baseline="0" dirty="0" smtClean="0"/>
                        <a:t> e)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/>
                        <a:t>MouseListener</a:t>
                      </a:r>
                      <a:endParaRPr lang="ko-KR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눌러진 버튼이 떼어질 때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void </a:t>
                      </a:r>
                      <a:r>
                        <a:rPr lang="en-US" altLang="ko-KR" sz="1600" dirty="0" err="1" smtClean="0"/>
                        <a:t>mouseReleased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MouseEvent</a:t>
                      </a:r>
                      <a:r>
                        <a:rPr lang="en-US" altLang="ko-KR" sz="1600" baseline="0" dirty="0" smtClean="0"/>
                        <a:t> e)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/>
                        <a:t>MouseListener</a:t>
                      </a:r>
                      <a:endParaRPr lang="ko-KR" altLang="en-US" sz="1600" dirty="0" smtClean="0"/>
                    </a:p>
                  </a:txBody>
                  <a:tcPr/>
                </a:tc>
              </a:tr>
              <a:tr h="43181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마우스가 컴포넌트를 클릭하였을 때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void </a:t>
                      </a:r>
                      <a:r>
                        <a:rPr lang="en-US" altLang="ko-KR" sz="1600" dirty="0" err="1" smtClean="0"/>
                        <a:t>mouseClicked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MouseEvent</a:t>
                      </a:r>
                      <a:r>
                        <a:rPr lang="en-US" altLang="ko-KR" sz="1600" baseline="0" dirty="0" smtClean="0"/>
                        <a:t> e)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/>
                        <a:t>MouseListener</a:t>
                      </a:r>
                      <a:endParaRPr lang="ko-KR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마우스가 드래그되는 동안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void </a:t>
                      </a:r>
                      <a:r>
                        <a:rPr lang="en-US" altLang="ko-KR" sz="1600" dirty="0" err="1" smtClean="0"/>
                        <a:t>mouseDragged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MouseEvent</a:t>
                      </a:r>
                      <a:r>
                        <a:rPr lang="en-US" altLang="ko-KR" sz="1600" baseline="0" dirty="0" smtClean="0"/>
                        <a:t> e)</a:t>
                      </a:r>
                      <a:r>
                        <a:rPr lang="en-US" altLang="ko-KR" sz="1600" dirty="0" smtClean="0"/>
                        <a:t> 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/>
                        <a:t>MouseMotionListener</a:t>
                      </a:r>
                      <a:endParaRPr lang="ko-KR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마우스가 움직이는 동안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void </a:t>
                      </a:r>
                      <a:r>
                        <a:rPr lang="en-US" altLang="ko-KR" sz="1600" dirty="0" err="1" smtClean="0"/>
                        <a:t>mouseMoved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MouseEvent</a:t>
                      </a:r>
                      <a:r>
                        <a:rPr lang="en-US" altLang="ko-KR" sz="1600" baseline="0" dirty="0" smtClean="0"/>
                        <a:t> e)</a:t>
                      </a:r>
                      <a:endParaRPr lang="ko-KR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err="1" smtClean="0"/>
                        <a:t>MouseMotionListener</a:t>
                      </a:r>
                      <a:endParaRPr lang="ko-KR" alt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1357290" y="5929330"/>
            <a:ext cx="664373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err="1" smtClean="0"/>
              <a:t>mousePressed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mouseDragged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mouseReleased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mouseClicked</a:t>
            </a:r>
            <a:r>
              <a:rPr lang="en-US" altLang="ko-KR" dirty="0" smtClean="0"/>
              <a:t>()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MouseEvent</a:t>
            </a:r>
            <a:r>
              <a:rPr lang="en-US" altLang="ko-KR" dirty="0" smtClean="0"/>
              <a:t> </a:t>
            </a:r>
            <a:r>
              <a:rPr lang="ko-KR" altLang="en-US" dirty="0" smtClean="0"/>
              <a:t>로부터 얻을 수 있는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마우스 포인터의 위치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getX</a:t>
            </a:r>
            <a:r>
              <a:rPr lang="en-US" altLang="ko-KR" dirty="0" smtClean="0"/>
              <a:t>(),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getY</a:t>
            </a:r>
            <a:r>
              <a:rPr lang="en-US" altLang="ko-KR" dirty="0" smtClean="0"/>
              <a:t>(), </a:t>
            </a:r>
          </a:p>
          <a:p>
            <a:pPr lvl="1"/>
            <a:r>
              <a:rPr lang="en-US" altLang="ko-KR" dirty="0" smtClean="0"/>
              <a:t>Point </a:t>
            </a:r>
            <a:r>
              <a:rPr lang="en-US" altLang="ko-KR" dirty="0" err="1" smtClean="0"/>
              <a:t>getPoint</a:t>
            </a:r>
            <a:r>
              <a:rPr lang="en-US" altLang="ko-KR" dirty="0" smtClean="0"/>
              <a:t>()</a:t>
            </a:r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입력된 마우스 버튼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short </a:t>
            </a:r>
            <a:r>
              <a:rPr lang="en-US" altLang="ko-KR" dirty="0" err="1" smtClean="0"/>
              <a:t>getButton</a:t>
            </a:r>
            <a:r>
              <a:rPr lang="en-US" altLang="ko-KR" dirty="0" smtClean="0"/>
              <a:t>()</a:t>
            </a:r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마우스 클릭 횟수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getClickCount</a:t>
            </a:r>
            <a:r>
              <a:rPr lang="en-US" altLang="ko-KR" dirty="0" smtClean="0"/>
              <a:t>()</a:t>
            </a:r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팝업 메뉴 클릭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boolean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isPopupTrigger</a:t>
            </a:r>
            <a:r>
              <a:rPr lang="en-US" altLang="ko-KR" dirty="0" smtClean="0"/>
              <a:t>()</a:t>
            </a: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572000" y="1357298"/>
            <a:ext cx="3571884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public void </a:t>
            </a:r>
            <a:r>
              <a:rPr lang="en-US" altLang="ko-KR" sz="1400" dirty="0" err="1" smtClean="0"/>
              <a:t>mousePressed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x = </a:t>
            </a:r>
            <a:r>
              <a:rPr lang="en-US" altLang="ko-KR" sz="1400" dirty="0" err="1" smtClean="0"/>
              <a:t>e.getX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y = </a:t>
            </a:r>
            <a:r>
              <a:rPr lang="en-US" altLang="ko-KR" sz="1400" dirty="0" err="1" smtClean="0"/>
              <a:t>e.getY</a:t>
            </a:r>
            <a:r>
              <a:rPr lang="en-US" altLang="ko-KR" sz="1400" dirty="0" smtClean="0"/>
              <a:t>();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5" name="직사각형 4"/>
          <p:cNvSpPr/>
          <p:nvPr/>
        </p:nvSpPr>
        <p:spPr>
          <a:xfrm>
            <a:off x="4572000" y="4214818"/>
            <a:ext cx="3571900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public void </a:t>
            </a:r>
            <a:r>
              <a:rPr lang="en-US" altLang="ko-KR" sz="1400" dirty="0" err="1" smtClean="0"/>
              <a:t>mouseClicked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</a:t>
            </a:r>
          </a:p>
          <a:p>
            <a:pPr defTabSz="180000"/>
            <a:r>
              <a:rPr lang="en-US" altLang="ko-KR" sz="1400" dirty="0" smtClean="0"/>
              <a:t>	if(</a:t>
            </a:r>
            <a:r>
              <a:rPr lang="en-US" altLang="ko-KR" sz="1400" dirty="0" err="1" smtClean="0"/>
              <a:t>e.getClickCount</a:t>
            </a:r>
            <a:r>
              <a:rPr lang="en-US" altLang="ko-KR" sz="1400" dirty="0" smtClean="0"/>
              <a:t>() == 2) {</a:t>
            </a:r>
          </a:p>
          <a:p>
            <a:pPr defTabSz="180000"/>
            <a:r>
              <a:rPr lang="en-US" altLang="ko-KR" sz="1400" dirty="0" smtClean="0"/>
              <a:t>		// </a:t>
            </a:r>
            <a:r>
              <a:rPr lang="ko-KR" altLang="en-US" sz="1400" dirty="0" smtClean="0"/>
              <a:t>더블클릭을 처리하는 루틴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4572000" y="3000372"/>
            <a:ext cx="357190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dirty="0" smtClean="0"/>
              <a:t>public void </a:t>
            </a:r>
            <a:r>
              <a:rPr lang="en-US" altLang="ko-KR" sz="1400" dirty="0" err="1" smtClean="0"/>
              <a:t>mousePressed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MouseEvent</a:t>
            </a:r>
            <a:r>
              <a:rPr lang="en-US" altLang="ko-KR" sz="1400" dirty="0" smtClean="0"/>
              <a:t> e) {</a:t>
            </a:r>
          </a:p>
          <a:p>
            <a:pPr defTabSz="180000"/>
            <a:r>
              <a:rPr lang="en-US" altLang="ko-KR" sz="1400" dirty="0" smtClean="0"/>
              <a:t>	if(</a:t>
            </a:r>
            <a:r>
              <a:rPr lang="en-US" altLang="ko-KR" sz="1400" dirty="0" err="1" smtClean="0"/>
              <a:t>e.getButton</a:t>
            </a:r>
            <a:r>
              <a:rPr lang="en-US" altLang="ko-KR" sz="1400" dirty="0" smtClean="0"/>
              <a:t>() == MouseEvent.BUTTON1)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("Left Button Pressed");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3397" y="1719426"/>
            <a:ext cx="3302806" cy="2437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1000100" y="1571612"/>
            <a:ext cx="3214710" cy="2643206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자바의 이벤트 기반 </a:t>
            </a:r>
            <a:r>
              <a:rPr lang="en-US" altLang="ko-KR" smtClean="0"/>
              <a:t>GUI </a:t>
            </a:r>
            <a:r>
              <a:rPr lang="ko-KR" altLang="en-US" smtClean="0"/>
              <a:t>응용프로그램 구성</a:t>
            </a:r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785786" y="4286256"/>
            <a:ext cx="3571900" cy="4088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dirty="0" smtClean="0"/>
              <a:t>자바 가상 기계</a:t>
            </a:r>
            <a:r>
              <a:rPr lang="en-US" altLang="ko-KR" dirty="0" smtClean="0"/>
              <a:t>(JVM)</a:t>
            </a:r>
            <a:endParaRPr lang="ko-KR" altLang="en-US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785786" y="4714884"/>
            <a:ext cx="3571900" cy="4088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600" smtClean="0"/>
              <a:t>운영체제</a:t>
            </a:r>
            <a:endParaRPr lang="ko-KR" altLang="en-US" sz="1600" dirty="0" smtClean="0"/>
          </a:p>
        </p:txBody>
      </p:sp>
      <p:sp>
        <p:nvSpPr>
          <p:cNvPr id="6" name="직사각형 5"/>
          <p:cNvSpPr/>
          <p:nvPr/>
        </p:nvSpPr>
        <p:spPr>
          <a:xfrm>
            <a:off x="785786" y="5143513"/>
            <a:ext cx="3571900" cy="4088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600" smtClean="0"/>
              <a:t>PC </a:t>
            </a:r>
            <a:r>
              <a:rPr lang="ko-KR" altLang="en-US" sz="1600" smtClean="0"/>
              <a:t>등하드웨어</a:t>
            </a:r>
            <a:endParaRPr lang="ko-KR" altLang="en-US" sz="1600" dirty="0" smtClean="0"/>
          </a:p>
        </p:txBody>
      </p:sp>
      <p:sp>
        <p:nvSpPr>
          <p:cNvPr id="8" name="타원 7"/>
          <p:cNvSpPr/>
          <p:nvPr/>
        </p:nvSpPr>
        <p:spPr>
          <a:xfrm>
            <a:off x="1714480" y="2285992"/>
            <a:ext cx="571504" cy="62158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ko-KR" altLang="en-US" sz="1200" smtClean="0"/>
              <a:t>이베트 리스너</a:t>
            </a:r>
            <a:r>
              <a:rPr lang="en-US" altLang="ko-KR" sz="1200" smtClean="0"/>
              <a:t>2</a:t>
            </a:r>
            <a:endParaRPr lang="ko-KR" altLang="en-US" sz="1200" dirty="0" smtClean="0"/>
          </a:p>
        </p:txBody>
      </p:sp>
      <p:sp>
        <p:nvSpPr>
          <p:cNvPr id="9" name="타원 8"/>
          <p:cNvSpPr/>
          <p:nvPr/>
        </p:nvSpPr>
        <p:spPr>
          <a:xfrm>
            <a:off x="3500430" y="2500306"/>
            <a:ext cx="642942" cy="62158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ko-KR" altLang="en-US" sz="1200" smtClean="0"/>
              <a:t>이베트 리스너</a:t>
            </a:r>
            <a:r>
              <a:rPr lang="en-US" altLang="ko-KR" sz="1200" smtClean="0"/>
              <a:t>4</a:t>
            </a:r>
            <a:endParaRPr lang="ko-KR" altLang="en-US" sz="1200" dirty="0" smtClean="0"/>
          </a:p>
        </p:txBody>
      </p:sp>
      <p:pic>
        <p:nvPicPr>
          <p:cNvPr id="12" name="Picture 2" descr="C:\Documents and Settings\황기태\Local Settings\Temporary Internet Files\Content.IE5\O7ZFUOTT\MCj038258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5857892"/>
            <a:ext cx="857256" cy="857256"/>
          </a:xfrm>
          <a:prstGeom prst="rect">
            <a:avLst/>
          </a:prstGeom>
          <a:noFill/>
        </p:spPr>
      </p:pic>
      <p:sp>
        <p:nvSpPr>
          <p:cNvPr id="14" name="모서리가 둥근 직사각형 13"/>
          <p:cNvSpPr/>
          <p:nvPr/>
        </p:nvSpPr>
        <p:spPr>
          <a:xfrm>
            <a:off x="1928794" y="3500438"/>
            <a:ext cx="1357322" cy="3745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1600" smtClean="0"/>
              <a:t>이벤트 분배 스레드</a:t>
            </a:r>
            <a:endParaRPr lang="ko-KR" altLang="en-US" sz="1600" dirty="0" smtClean="0"/>
          </a:p>
        </p:txBody>
      </p:sp>
      <p:sp>
        <p:nvSpPr>
          <p:cNvPr id="15" name="자유형 14"/>
          <p:cNvSpPr/>
          <p:nvPr/>
        </p:nvSpPr>
        <p:spPr>
          <a:xfrm flipH="1">
            <a:off x="3357554" y="4643446"/>
            <a:ext cx="142875" cy="1339278"/>
          </a:xfrm>
          <a:custGeom>
            <a:avLst/>
            <a:gdLst>
              <a:gd name="connsiteX0" fmla="*/ 133165 w 133165"/>
              <a:gd name="connsiteY0" fmla="*/ 1553592 h 1553592"/>
              <a:gd name="connsiteX1" fmla="*/ 35511 w 133165"/>
              <a:gd name="connsiteY1" fmla="*/ 1260629 h 1553592"/>
              <a:gd name="connsiteX2" fmla="*/ 8878 w 133165"/>
              <a:gd name="connsiteY2" fmla="*/ 949911 h 1553592"/>
              <a:gd name="connsiteX3" fmla="*/ 17755 w 133165"/>
              <a:gd name="connsiteY3" fmla="*/ 372862 h 1553592"/>
              <a:gd name="connsiteX4" fmla="*/ 115410 w 133165"/>
              <a:gd name="connsiteY4" fmla="*/ 0 h 155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165" h="1553592">
                <a:moveTo>
                  <a:pt x="133165" y="1553592"/>
                </a:moveTo>
                <a:cubicBezTo>
                  <a:pt x="94695" y="1457417"/>
                  <a:pt x="56225" y="1361242"/>
                  <a:pt x="35511" y="1260629"/>
                </a:cubicBezTo>
                <a:cubicBezTo>
                  <a:pt x="14797" y="1160016"/>
                  <a:pt x="11837" y="1097872"/>
                  <a:pt x="8878" y="949911"/>
                </a:cubicBezTo>
                <a:cubicBezTo>
                  <a:pt x="5919" y="801950"/>
                  <a:pt x="0" y="531180"/>
                  <a:pt x="17755" y="372862"/>
                </a:cubicBezTo>
                <a:cubicBezTo>
                  <a:pt x="35510" y="214544"/>
                  <a:pt x="75460" y="107272"/>
                  <a:pt x="115410" y="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자유형 15"/>
          <p:cNvSpPr/>
          <p:nvPr/>
        </p:nvSpPr>
        <p:spPr>
          <a:xfrm flipH="1">
            <a:off x="2571736" y="3786190"/>
            <a:ext cx="692586" cy="585926"/>
          </a:xfrm>
          <a:custGeom>
            <a:avLst/>
            <a:gdLst>
              <a:gd name="connsiteX0" fmla="*/ 0 w 612560"/>
              <a:gd name="connsiteY0" fmla="*/ 585926 h 585926"/>
              <a:gd name="connsiteX1" fmla="*/ 177554 w 612560"/>
              <a:gd name="connsiteY1" fmla="*/ 426128 h 585926"/>
              <a:gd name="connsiteX2" fmla="*/ 479394 w 612560"/>
              <a:gd name="connsiteY2" fmla="*/ 284085 h 585926"/>
              <a:gd name="connsiteX3" fmla="*/ 612560 w 612560"/>
              <a:gd name="connsiteY3" fmla="*/ 0 h 585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560" h="585926">
                <a:moveTo>
                  <a:pt x="0" y="585926"/>
                </a:moveTo>
                <a:cubicBezTo>
                  <a:pt x="48827" y="531180"/>
                  <a:pt x="97655" y="476435"/>
                  <a:pt x="177554" y="426128"/>
                </a:cubicBezTo>
                <a:cubicBezTo>
                  <a:pt x="257453" y="375821"/>
                  <a:pt x="406893" y="355106"/>
                  <a:pt x="479394" y="284085"/>
                </a:cubicBezTo>
                <a:cubicBezTo>
                  <a:pt x="551895" y="213064"/>
                  <a:pt x="582227" y="106532"/>
                  <a:pt x="612560" y="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3507096" y="2214554"/>
            <a:ext cx="1922159" cy="3761369"/>
          </a:xfrm>
          <a:custGeom>
            <a:avLst/>
            <a:gdLst>
              <a:gd name="connsiteX0" fmla="*/ 0 w 1873189"/>
              <a:gd name="connsiteY0" fmla="*/ 3204839 h 3204839"/>
              <a:gd name="connsiteX1" fmla="*/ 514905 w 1873189"/>
              <a:gd name="connsiteY1" fmla="*/ 2938509 h 3204839"/>
              <a:gd name="connsiteX2" fmla="*/ 1056443 w 1873189"/>
              <a:gd name="connsiteY2" fmla="*/ 2689934 h 3204839"/>
              <a:gd name="connsiteX3" fmla="*/ 1278385 w 1873189"/>
              <a:gd name="connsiteY3" fmla="*/ 1296140 h 3204839"/>
              <a:gd name="connsiteX4" fmla="*/ 1296140 w 1873189"/>
              <a:gd name="connsiteY4" fmla="*/ 443883 h 3204839"/>
              <a:gd name="connsiteX5" fmla="*/ 1873189 w 1873189"/>
              <a:gd name="connsiteY5" fmla="*/ 0 h 3204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3189" h="3204839">
                <a:moveTo>
                  <a:pt x="0" y="3204839"/>
                </a:moveTo>
                <a:cubicBezTo>
                  <a:pt x="169415" y="3114582"/>
                  <a:pt x="338831" y="3024326"/>
                  <a:pt x="514905" y="2938509"/>
                </a:cubicBezTo>
                <a:cubicBezTo>
                  <a:pt x="690979" y="2852692"/>
                  <a:pt x="929196" y="2963662"/>
                  <a:pt x="1056443" y="2689934"/>
                </a:cubicBezTo>
                <a:cubicBezTo>
                  <a:pt x="1183690" y="2416206"/>
                  <a:pt x="1238436" y="1670482"/>
                  <a:pt x="1278385" y="1296140"/>
                </a:cubicBezTo>
                <a:cubicBezTo>
                  <a:pt x="1318334" y="921798"/>
                  <a:pt x="1197006" y="659906"/>
                  <a:pt x="1296140" y="443883"/>
                </a:cubicBezTo>
                <a:cubicBezTo>
                  <a:pt x="1395274" y="227860"/>
                  <a:pt x="1634231" y="113930"/>
                  <a:pt x="1873189" y="0"/>
                </a:cubicBezTo>
              </a:path>
            </a:pathLst>
          </a:custGeom>
          <a:ln>
            <a:solidFill>
              <a:srgbClr val="00B0F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5429256" y="2071678"/>
            <a:ext cx="285752" cy="24622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000" b="1" dirty="0" smtClean="0"/>
          </a:p>
        </p:txBody>
      </p:sp>
      <p:sp>
        <p:nvSpPr>
          <p:cNvPr id="21" name="타원 20"/>
          <p:cNvSpPr/>
          <p:nvPr/>
        </p:nvSpPr>
        <p:spPr>
          <a:xfrm>
            <a:off x="3357554" y="2000240"/>
            <a:ext cx="714380" cy="467470"/>
          </a:xfrm>
          <a:prstGeom prst="ellipse">
            <a:avLst/>
          </a:prstGeom>
          <a:solidFill>
            <a:srgbClr val="92D050"/>
          </a:solidFill>
          <a:ln w="28575">
            <a:solidFill>
              <a:srgbClr val="0070C0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altLang="ko-KR" sz="1200" smtClean="0"/>
              <a:t>JButton</a:t>
            </a:r>
            <a:endParaRPr lang="ko-KR" altLang="en-US" sz="1200" dirty="0" smtClean="0"/>
          </a:p>
        </p:txBody>
      </p:sp>
      <p:sp>
        <p:nvSpPr>
          <p:cNvPr id="22" name="타원 21"/>
          <p:cNvSpPr/>
          <p:nvPr/>
        </p:nvSpPr>
        <p:spPr>
          <a:xfrm>
            <a:off x="1071538" y="1785926"/>
            <a:ext cx="1071570" cy="467470"/>
          </a:xfrm>
          <a:prstGeom prst="ellipse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altLang="ko-KR" sz="1200" smtClean="0"/>
              <a:t>JTextField</a:t>
            </a:r>
            <a:endParaRPr lang="ko-KR" altLang="en-US" sz="1200" dirty="0" smtClean="0"/>
          </a:p>
        </p:txBody>
      </p:sp>
      <p:sp>
        <p:nvSpPr>
          <p:cNvPr id="23" name="자유형 22"/>
          <p:cNvSpPr/>
          <p:nvPr/>
        </p:nvSpPr>
        <p:spPr>
          <a:xfrm>
            <a:off x="1686757" y="2236756"/>
            <a:ext cx="159798" cy="168676"/>
          </a:xfrm>
          <a:custGeom>
            <a:avLst/>
            <a:gdLst>
              <a:gd name="connsiteX0" fmla="*/ 0 w 159798"/>
              <a:gd name="connsiteY0" fmla="*/ 0 h 168676"/>
              <a:gd name="connsiteX1" fmla="*/ 62144 w 159798"/>
              <a:gd name="connsiteY1" fmla="*/ 133165 h 168676"/>
              <a:gd name="connsiteX2" fmla="*/ 159798 w 159798"/>
              <a:gd name="connsiteY2" fmla="*/ 168676 h 168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798" h="168676">
                <a:moveTo>
                  <a:pt x="0" y="0"/>
                </a:moveTo>
                <a:cubicBezTo>
                  <a:pt x="17755" y="52526"/>
                  <a:pt x="35511" y="105052"/>
                  <a:pt x="62144" y="133165"/>
                </a:cubicBezTo>
                <a:cubicBezTo>
                  <a:pt x="88777" y="161278"/>
                  <a:pt x="159798" y="168676"/>
                  <a:pt x="159798" y="168676"/>
                </a:cubicBezTo>
              </a:path>
            </a:pathLst>
          </a:custGeom>
          <a:ln>
            <a:solidFill>
              <a:schemeClr val="tx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자유형 25"/>
          <p:cNvSpPr/>
          <p:nvPr/>
        </p:nvSpPr>
        <p:spPr>
          <a:xfrm rot="15425930">
            <a:off x="3350185" y="2466534"/>
            <a:ext cx="300489" cy="77749"/>
          </a:xfrm>
          <a:custGeom>
            <a:avLst/>
            <a:gdLst>
              <a:gd name="connsiteX0" fmla="*/ 0 w 195308"/>
              <a:gd name="connsiteY0" fmla="*/ 39950 h 66583"/>
              <a:gd name="connsiteX1" fmla="*/ 133165 w 195308"/>
              <a:gd name="connsiteY1" fmla="*/ 4439 h 66583"/>
              <a:gd name="connsiteX2" fmla="*/ 195308 w 195308"/>
              <a:gd name="connsiteY2" fmla="*/ 66583 h 6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308" h="66583">
                <a:moveTo>
                  <a:pt x="0" y="39950"/>
                </a:moveTo>
                <a:cubicBezTo>
                  <a:pt x="50307" y="19975"/>
                  <a:pt x="100614" y="0"/>
                  <a:pt x="133165" y="4439"/>
                </a:cubicBezTo>
                <a:cubicBezTo>
                  <a:pt x="165716" y="8878"/>
                  <a:pt x="195308" y="66583"/>
                  <a:pt x="195308" y="66583"/>
                </a:cubicBezTo>
              </a:path>
            </a:pathLst>
          </a:custGeom>
          <a:ln>
            <a:solidFill>
              <a:schemeClr val="tx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1071538" y="2428868"/>
            <a:ext cx="571504" cy="467470"/>
          </a:xfrm>
          <a:prstGeom prst="ellipse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altLang="ko-KR" sz="1200" smtClean="0"/>
              <a:t>JList</a:t>
            </a:r>
            <a:endParaRPr lang="ko-KR" altLang="en-US" sz="1200" dirty="0" smtClean="0"/>
          </a:p>
        </p:txBody>
      </p:sp>
      <p:sp>
        <p:nvSpPr>
          <p:cNvPr id="28" name="타원 27"/>
          <p:cNvSpPr/>
          <p:nvPr/>
        </p:nvSpPr>
        <p:spPr>
          <a:xfrm>
            <a:off x="1071538" y="3000372"/>
            <a:ext cx="642942" cy="62158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ko-KR" altLang="en-US" sz="1200" smtClean="0"/>
              <a:t>이베트 리스너</a:t>
            </a:r>
            <a:r>
              <a:rPr lang="en-US" altLang="ko-KR" sz="1200" smtClean="0"/>
              <a:t>1</a:t>
            </a:r>
            <a:endParaRPr lang="ko-KR" altLang="en-US" sz="1200" dirty="0" smtClean="0"/>
          </a:p>
        </p:txBody>
      </p:sp>
      <p:sp>
        <p:nvSpPr>
          <p:cNvPr id="29" name="자유형 28"/>
          <p:cNvSpPr/>
          <p:nvPr/>
        </p:nvSpPr>
        <p:spPr>
          <a:xfrm>
            <a:off x="1158536" y="2813805"/>
            <a:ext cx="66582" cy="248574"/>
          </a:xfrm>
          <a:custGeom>
            <a:avLst/>
            <a:gdLst>
              <a:gd name="connsiteX0" fmla="*/ 66582 w 66582"/>
              <a:gd name="connsiteY0" fmla="*/ 0 h 248574"/>
              <a:gd name="connsiteX1" fmla="*/ 4439 w 66582"/>
              <a:gd name="connsiteY1" fmla="*/ 115409 h 248574"/>
              <a:gd name="connsiteX2" fmla="*/ 39949 w 66582"/>
              <a:gd name="connsiteY2" fmla="*/ 248574 h 248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582" h="248574">
                <a:moveTo>
                  <a:pt x="66582" y="0"/>
                </a:moveTo>
                <a:cubicBezTo>
                  <a:pt x="37730" y="36990"/>
                  <a:pt x="8878" y="73980"/>
                  <a:pt x="4439" y="115409"/>
                </a:cubicBezTo>
                <a:cubicBezTo>
                  <a:pt x="0" y="156838"/>
                  <a:pt x="19974" y="202706"/>
                  <a:pt x="39949" y="248574"/>
                </a:cubicBezTo>
              </a:path>
            </a:pathLst>
          </a:custGeom>
          <a:ln>
            <a:solidFill>
              <a:schemeClr val="tx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타원 29"/>
          <p:cNvSpPr/>
          <p:nvPr/>
        </p:nvSpPr>
        <p:spPr>
          <a:xfrm>
            <a:off x="2428860" y="2285992"/>
            <a:ext cx="571504" cy="62158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ko-KR" altLang="en-US" sz="1200" smtClean="0"/>
              <a:t>이베트 리스너</a:t>
            </a:r>
            <a:r>
              <a:rPr lang="en-US" altLang="ko-KR" sz="1200" smtClean="0"/>
              <a:t>3</a:t>
            </a:r>
            <a:endParaRPr lang="ko-KR" altLang="en-US" sz="1200" dirty="0" smtClean="0"/>
          </a:p>
        </p:txBody>
      </p:sp>
      <p:sp>
        <p:nvSpPr>
          <p:cNvPr id="31" name="타원 30"/>
          <p:cNvSpPr/>
          <p:nvPr/>
        </p:nvSpPr>
        <p:spPr>
          <a:xfrm>
            <a:off x="2357422" y="1785926"/>
            <a:ext cx="1071570" cy="428628"/>
          </a:xfrm>
          <a:prstGeom prst="ellipse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altLang="ko-KR" sz="1200" smtClean="0"/>
              <a:t>JMenuItem</a:t>
            </a:r>
            <a:endParaRPr lang="ko-KR" altLang="en-US" sz="1200" dirty="0" smtClean="0"/>
          </a:p>
        </p:txBody>
      </p:sp>
      <p:sp>
        <p:nvSpPr>
          <p:cNvPr id="32" name="자유형 31"/>
          <p:cNvSpPr/>
          <p:nvPr/>
        </p:nvSpPr>
        <p:spPr>
          <a:xfrm rot="16353545">
            <a:off x="2526907" y="2259383"/>
            <a:ext cx="278252" cy="45719"/>
          </a:xfrm>
          <a:custGeom>
            <a:avLst/>
            <a:gdLst>
              <a:gd name="connsiteX0" fmla="*/ 0 w 195308"/>
              <a:gd name="connsiteY0" fmla="*/ 39950 h 66583"/>
              <a:gd name="connsiteX1" fmla="*/ 133165 w 195308"/>
              <a:gd name="connsiteY1" fmla="*/ 4439 h 66583"/>
              <a:gd name="connsiteX2" fmla="*/ 195308 w 195308"/>
              <a:gd name="connsiteY2" fmla="*/ 66583 h 6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308" h="66583">
                <a:moveTo>
                  <a:pt x="0" y="39950"/>
                </a:moveTo>
                <a:cubicBezTo>
                  <a:pt x="50307" y="19975"/>
                  <a:pt x="100614" y="0"/>
                  <a:pt x="133165" y="4439"/>
                </a:cubicBezTo>
                <a:cubicBezTo>
                  <a:pt x="165716" y="8878"/>
                  <a:pt x="195308" y="66583"/>
                  <a:pt x="195308" y="66583"/>
                </a:cubicBezTo>
              </a:path>
            </a:pathLst>
          </a:custGeom>
          <a:ln>
            <a:solidFill>
              <a:schemeClr val="tx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3571868" y="5786454"/>
            <a:ext cx="1420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화면상의 </a:t>
            </a:r>
            <a:endParaRPr lang="en-US" altLang="ko-KR" sz="1400" dirty="0" smtClean="0"/>
          </a:p>
          <a:p>
            <a:r>
              <a:rPr lang="en-US" altLang="ko-KR" sz="1400" dirty="0" smtClean="0"/>
              <a:t>New </a:t>
            </a:r>
            <a:r>
              <a:rPr lang="ko-KR" altLang="en-US" sz="1400" dirty="0" smtClean="0"/>
              <a:t>버튼에 마우스 클릭</a:t>
            </a:r>
            <a:endParaRPr lang="ko-KR" altLang="en-US" sz="1400" dirty="0"/>
          </a:p>
        </p:txBody>
      </p:sp>
      <p:sp>
        <p:nvSpPr>
          <p:cNvPr id="35" name="자유형 34"/>
          <p:cNvSpPr/>
          <p:nvPr/>
        </p:nvSpPr>
        <p:spPr>
          <a:xfrm>
            <a:off x="2500298" y="2928934"/>
            <a:ext cx="1214446" cy="571504"/>
          </a:xfrm>
          <a:custGeom>
            <a:avLst/>
            <a:gdLst>
              <a:gd name="connsiteX0" fmla="*/ 0 w 914400"/>
              <a:gd name="connsiteY0" fmla="*/ 301841 h 301841"/>
              <a:gd name="connsiteX1" fmla="*/ 53266 w 914400"/>
              <a:gd name="connsiteY1" fmla="*/ 186431 h 301841"/>
              <a:gd name="connsiteX2" fmla="*/ 301841 w 914400"/>
              <a:gd name="connsiteY2" fmla="*/ 71021 h 301841"/>
              <a:gd name="connsiteX3" fmla="*/ 914400 w 914400"/>
              <a:gd name="connsiteY3" fmla="*/ 0 h 301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301841">
                <a:moveTo>
                  <a:pt x="0" y="301841"/>
                </a:moveTo>
                <a:cubicBezTo>
                  <a:pt x="1479" y="263371"/>
                  <a:pt x="2959" y="224901"/>
                  <a:pt x="53266" y="186431"/>
                </a:cubicBezTo>
                <a:cubicBezTo>
                  <a:pt x="103573" y="147961"/>
                  <a:pt x="158319" y="102093"/>
                  <a:pt x="301841" y="71021"/>
                </a:cubicBezTo>
                <a:cubicBezTo>
                  <a:pt x="445363" y="39949"/>
                  <a:pt x="679881" y="19974"/>
                  <a:pt x="914400" y="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자유형 35"/>
          <p:cNvSpPr/>
          <p:nvPr/>
        </p:nvSpPr>
        <p:spPr>
          <a:xfrm>
            <a:off x="4000496" y="2071678"/>
            <a:ext cx="1393794" cy="131686"/>
          </a:xfrm>
          <a:custGeom>
            <a:avLst/>
            <a:gdLst>
              <a:gd name="connsiteX0" fmla="*/ 0 w 1393794"/>
              <a:gd name="connsiteY0" fmla="*/ 113931 h 131686"/>
              <a:gd name="connsiteX1" fmla="*/ 62144 w 1393794"/>
              <a:gd name="connsiteY1" fmla="*/ 78420 h 131686"/>
              <a:gd name="connsiteX2" fmla="*/ 284086 w 1393794"/>
              <a:gd name="connsiteY2" fmla="*/ 7398 h 131686"/>
              <a:gd name="connsiteX3" fmla="*/ 594804 w 1393794"/>
              <a:gd name="connsiteY3" fmla="*/ 34032 h 131686"/>
              <a:gd name="connsiteX4" fmla="*/ 816746 w 1393794"/>
              <a:gd name="connsiteY4" fmla="*/ 87298 h 131686"/>
              <a:gd name="connsiteX5" fmla="*/ 1091953 w 1393794"/>
              <a:gd name="connsiteY5" fmla="*/ 122808 h 131686"/>
              <a:gd name="connsiteX6" fmla="*/ 1393794 w 1393794"/>
              <a:gd name="connsiteY6" fmla="*/ 34032 h 131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3794" h="131686">
                <a:moveTo>
                  <a:pt x="0" y="113931"/>
                </a:moveTo>
                <a:cubicBezTo>
                  <a:pt x="7398" y="105053"/>
                  <a:pt x="14796" y="96175"/>
                  <a:pt x="62144" y="78420"/>
                </a:cubicBezTo>
                <a:cubicBezTo>
                  <a:pt x="109492" y="60665"/>
                  <a:pt x="195309" y="14796"/>
                  <a:pt x="284086" y="7398"/>
                </a:cubicBezTo>
                <a:cubicBezTo>
                  <a:pt x="372863" y="0"/>
                  <a:pt x="506027" y="20715"/>
                  <a:pt x="594804" y="34032"/>
                </a:cubicBezTo>
                <a:cubicBezTo>
                  <a:pt x="683581" y="47349"/>
                  <a:pt x="733888" y="72502"/>
                  <a:pt x="816746" y="87298"/>
                </a:cubicBezTo>
                <a:cubicBezTo>
                  <a:pt x="899604" y="102094"/>
                  <a:pt x="995778" y="131686"/>
                  <a:pt x="1091953" y="122808"/>
                </a:cubicBezTo>
                <a:cubicBezTo>
                  <a:pt x="1188128" y="113930"/>
                  <a:pt x="1290961" y="73981"/>
                  <a:pt x="1393794" y="34032"/>
                </a:cubicBezTo>
              </a:path>
            </a:pathLst>
          </a:custGeom>
          <a:ln>
            <a:solidFill>
              <a:srgbClr val="002060"/>
            </a:solidFill>
            <a:headEnd type="triangle" w="med" len="med"/>
            <a:tailEnd type="triangl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2000232" y="128586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자바 응용프로그램</a:t>
            </a:r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5715008" y="4500570"/>
            <a:ext cx="2305439" cy="12003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mtClean="0"/>
              <a:t>발생한 이벤트 </a:t>
            </a:r>
            <a:r>
              <a:rPr lang="en-US" altLang="ko-KR" smtClean="0"/>
              <a:t>: Action </a:t>
            </a:r>
            <a:r>
              <a:rPr lang="ko-KR" altLang="en-US" smtClean="0"/>
              <a:t>이벤트</a:t>
            </a:r>
            <a:endParaRPr lang="en-US" altLang="ko-KR" smtClean="0"/>
          </a:p>
          <a:p>
            <a:r>
              <a:rPr lang="ko-KR" altLang="en-US" smtClean="0"/>
              <a:t>이벤트 소스 </a:t>
            </a:r>
            <a:r>
              <a:rPr lang="en-US" altLang="ko-KR" smtClean="0"/>
              <a:t>: JButton</a:t>
            </a:r>
          </a:p>
          <a:p>
            <a:r>
              <a:rPr lang="ko-KR" altLang="en-US" smtClean="0"/>
              <a:t>이벤트 객체</a:t>
            </a:r>
            <a:r>
              <a:rPr lang="en-US" altLang="ko-KR" smtClean="0"/>
              <a:t>: ActionEvent</a:t>
            </a:r>
          </a:p>
          <a:p>
            <a:r>
              <a:rPr lang="ko-KR" altLang="en-US" smtClean="0"/>
              <a:t>이벤트 리스너 </a:t>
            </a:r>
            <a:r>
              <a:rPr lang="en-US" altLang="ko-KR" smtClean="0"/>
              <a:t>: </a:t>
            </a:r>
            <a:r>
              <a:rPr lang="ko-KR" altLang="en-US" smtClean="0"/>
              <a:t>이벤트리스너 </a:t>
            </a:r>
            <a:r>
              <a:rPr lang="en-US" altLang="ko-KR" smtClean="0"/>
              <a:t>4</a:t>
            </a:r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3214678" y="2714620"/>
            <a:ext cx="357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>
                <a:solidFill>
                  <a:srgbClr val="FFFF00"/>
                </a:solidFill>
              </a:rPr>
              <a:t>호출</a:t>
            </a:r>
            <a:endParaRPr lang="ko-KR" altLang="en-US" sz="1400">
              <a:solidFill>
                <a:srgbClr val="FFFF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00298" y="3214686"/>
            <a:ext cx="1324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srgbClr val="FFFF00"/>
                </a:solidFill>
              </a:rPr>
              <a:t>ActionEvent </a:t>
            </a:r>
            <a:r>
              <a:rPr lang="ko-KR" altLang="en-US" sz="1400" smtClean="0">
                <a:solidFill>
                  <a:srgbClr val="FFFF00"/>
                </a:solidFill>
              </a:rPr>
              <a:t>생성</a:t>
            </a:r>
            <a:endParaRPr lang="ko-KR" altLang="en-US" sz="140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00430" y="550070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sym typeface="Wingdings"/>
              </a:rPr>
              <a:t></a:t>
            </a:r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3357554" y="450057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sym typeface="Wingdings"/>
              </a:rPr>
              <a:t></a:t>
            </a:r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2714612" y="3857628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mtClean="0">
                <a:sym typeface="Wingdings"/>
              </a:rPr>
              <a:t></a:t>
            </a:r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3643306" y="321468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mtClean="0">
                <a:sym typeface="Wingdings"/>
              </a:rPr>
              <a:t></a:t>
            </a:r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3000364" y="271462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mtClean="0">
                <a:sym typeface="Wingdings"/>
              </a:rPr>
              <a:t></a:t>
            </a:r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3643306" y="285749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mtClean="0">
                <a:sym typeface="Wingdings"/>
              </a:rPr>
              <a:t></a:t>
            </a:r>
            <a:endParaRPr lang="ko-KR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4357686" y="1571612"/>
            <a:ext cx="955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이벤트 소스</a:t>
            </a:r>
            <a:endParaRPr lang="en-US" altLang="ko-KR" smtClean="0"/>
          </a:p>
          <a:p>
            <a:r>
              <a:rPr lang="en-US" altLang="ko-KR" smtClean="0"/>
              <a:t>(JButton)</a:t>
            </a:r>
            <a:endParaRPr lang="ko-KR" altLang="en-US"/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MouseListener</a:t>
            </a:r>
            <a:r>
              <a:rPr lang="ko-KR" altLang="en-US" dirty="0" smtClean="0"/>
              <a:t>와  </a:t>
            </a:r>
            <a:r>
              <a:rPr lang="en-US" altLang="ko-KR" dirty="0" err="1" smtClean="0"/>
              <a:t>MouseMotionListener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사용 예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429124" y="1267503"/>
            <a:ext cx="4572000" cy="5447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b="1" dirty="0" smtClean="0"/>
              <a:t>	class </a:t>
            </a:r>
            <a:r>
              <a:rPr lang="en-US" altLang="ko-KR" sz="1200" b="1" dirty="0" err="1" smtClean="0"/>
              <a:t>MyMouseListener</a:t>
            </a:r>
            <a:r>
              <a:rPr lang="en-US" altLang="ko-KR" sz="1200" b="1" dirty="0" smtClean="0"/>
              <a:t> implements </a:t>
            </a:r>
            <a:r>
              <a:rPr lang="en-US" altLang="ko-KR" sz="1200" b="1" dirty="0" err="1" smtClean="0"/>
              <a:t>MouseListener</a:t>
            </a:r>
            <a:r>
              <a:rPr lang="en-US" altLang="ko-KR" sz="1200" b="1" dirty="0" smtClean="0"/>
              <a:t>, </a:t>
            </a:r>
          </a:p>
          <a:p>
            <a:pPr defTabSz="180000"/>
            <a:r>
              <a:rPr lang="en-US" altLang="ko-KR" sz="1200" b="1" dirty="0" smtClean="0"/>
              <a:t>														</a:t>
            </a:r>
            <a:r>
              <a:rPr lang="en-US" altLang="ko-KR" sz="1200" b="1" dirty="0" err="1" smtClean="0"/>
              <a:t>MouseMotionListener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mousePressed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la.setText</a:t>
            </a:r>
            <a:r>
              <a:rPr lang="en-US" altLang="ko-KR" sz="1200" dirty="0" smtClean="0"/>
              <a:t>("</a:t>
            </a:r>
            <a:r>
              <a:rPr lang="en-US" altLang="ko-KR" sz="1200" dirty="0" err="1" smtClean="0"/>
              <a:t>MousePressed</a:t>
            </a:r>
            <a:r>
              <a:rPr lang="en-US" altLang="ko-KR" sz="1200" dirty="0" smtClean="0"/>
              <a:t> ("+</a:t>
            </a:r>
            <a:r>
              <a:rPr lang="en-US" altLang="ko-KR" sz="1200" dirty="0" err="1" smtClean="0"/>
              <a:t>e.getX</a:t>
            </a:r>
            <a:r>
              <a:rPr lang="en-US" altLang="ko-KR" sz="1200" dirty="0" smtClean="0"/>
              <a:t>()+","+</a:t>
            </a:r>
            <a:r>
              <a:rPr lang="en-US" altLang="ko-KR" sz="1200" dirty="0" err="1" smtClean="0"/>
              <a:t>e.getY</a:t>
            </a:r>
            <a:r>
              <a:rPr lang="en-US" altLang="ko-KR" sz="1200" dirty="0" smtClean="0"/>
              <a:t>()+")");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mouseReleased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la.setText</a:t>
            </a:r>
            <a:r>
              <a:rPr lang="en-US" altLang="ko-KR" sz="1200" dirty="0" smtClean="0"/>
              <a:t>("</a:t>
            </a:r>
            <a:r>
              <a:rPr lang="en-US" altLang="ko-KR" sz="1200" dirty="0" err="1" smtClean="0"/>
              <a:t>MouseReleased</a:t>
            </a:r>
            <a:r>
              <a:rPr lang="en-US" altLang="ko-KR" sz="1200" dirty="0" smtClean="0"/>
              <a:t>("+</a:t>
            </a:r>
            <a:r>
              <a:rPr lang="en-US" altLang="ko-KR" sz="1200" dirty="0" err="1" smtClean="0"/>
              <a:t>e.getX</a:t>
            </a:r>
            <a:r>
              <a:rPr lang="en-US" altLang="ko-KR" sz="1200" dirty="0" smtClean="0"/>
              <a:t>()+","+</a:t>
            </a:r>
            <a:r>
              <a:rPr lang="en-US" altLang="ko-KR" sz="1200" dirty="0" err="1" smtClean="0"/>
              <a:t>e.getY</a:t>
            </a:r>
            <a:r>
              <a:rPr lang="en-US" altLang="ko-KR" sz="1200" dirty="0" smtClean="0"/>
              <a:t>()+")");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mouseClicked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{}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mouseEntered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JPanel</a:t>
            </a:r>
            <a:r>
              <a:rPr lang="en-US" altLang="ko-KR" sz="1200" dirty="0" smtClean="0"/>
              <a:t> p = (</a:t>
            </a:r>
            <a:r>
              <a:rPr lang="en-US" altLang="ko-KR" sz="1200" dirty="0" err="1" smtClean="0"/>
              <a:t>JPanel</a:t>
            </a:r>
            <a:r>
              <a:rPr lang="en-US" altLang="ko-KR" sz="1200" dirty="0" smtClean="0"/>
              <a:t>)</a:t>
            </a:r>
            <a:r>
              <a:rPr lang="en-US" altLang="ko-KR" sz="1200" dirty="0" err="1" smtClean="0"/>
              <a:t>e.getSource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p.setBackground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CYAN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mouseExited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JPanel</a:t>
            </a:r>
            <a:r>
              <a:rPr lang="en-US" altLang="ko-KR" sz="1200" dirty="0" smtClean="0"/>
              <a:t> p = (</a:t>
            </a:r>
            <a:r>
              <a:rPr lang="en-US" altLang="ko-KR" sz="1200" dirty="0" err="1" smtClean="0"/>
              <a:t>JPanel</a:t>
            </a:r>
            <a:r>
              <a:rPr lang="en-US" altLang="ko-KR" sz="1200" dirty="0" smtClean="0"/>
              <a:t>)</a:t>
            </a:r>
            <a:r>
              <a:rPr lang="en-US" altLang="ko-KR" sz="1200" dirty="0" err="1" smtClean="0"/>
              <a:t>e.getSource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p.setBackground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Color.</a:t>
            </a:r>
            <a:r>
              <a:rPr lang="en-US" altLang="ko-KR" sz="1200" i="1" dirty="0" err="1" smtClean="0"/>
              <a:t>YELLOW</a:t>
            </a:r>
            <a:r>
              <a:rPr lang="en-US" altLang="ko-KR" sz="1200" i="1" dirty="0" smtClean="0"/>
              <a:t>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mouseDragged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la.setText</a:t>
            </a:r>
            <a:r>
              <a:rPr lang="en-US" altLang="ko-KR" sz="1200" dirty="0" smtClean="0"/>
              <a:t>("</a:t>
            </a:r>
            <a:r>
              <a:rPr lang="en-US" altLang="ko-KR" sz="1200" dirty="0" err="1" smtClean="0"/>
              <a:t>MouseDragged</a:t>
            </a:r>
            <a:r>
              <a:rPr lang="en-US" altLang="ko-KR" sz="1200" dirty="0" smtClean="0"/>
              <a:t> ("+</a:t>
            </a:r>
            <a:r>
              <a:rPr lang="en-US" altLang="ko-KR" sz="1200" dirty="0" err="1" smtClean="0"/>
              <a:t>e.getX</a:t>
            </a:r>
            <a:r>
              <a:rPr lang="en-US" altLang="ko-KR" sz="1200" dirty="0" smtClean="0"/>
              <a:t>()+","+</a:t>
            </a:r>
            <a:r>
              <a:rPr lang="en-US" altLang="ko-KR" sz="1200" dirty="0" err="1" smtClean="0"/>
              <a:t>e.getY</a:t>
            </a:r>
            <a:r>
              <a:rPr lang="en-US" altLang="ko-KR" sz="1200" dirty="0" smtClean="0"/>
              <a:t>()+")");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mouseMoved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dirty="0" smtClean="0"/>
              <a:t>			</a:t>
            </a:r>
            <a:r>
              <a:rPr lang="en-US" altLang="ko-KR" sz="1200" dirty="0" err="1" smtClean="0"/>
              <a:t>la.setText</a:t>
            </a:r>
            <a:r>
              <a:rPr lang="en-US" altLang="ko-KR" sz="1200" dirty="0" smtClean="0"/>
              <a:t>("</a:t>
            </a:r>
            <a:r>
              <a:rPr lang="en-US" altLang="ko-KR" sz="1200" dirty="0" err="1" smtClean="0"/>
              <a:t>MouseMoved</a:t>
            </a:r>
            <a:r>
              <a:rPr lang="en-US" altLang="ko-KR" sz="1200" dirty="0" smtClean="0"/>
              <a:t> ("+</a:t>
            </a:r>
            <a:r>
              <a:rPr lang="en-US" altLang="ko-KR" sz="1200" dirty="0" err="1" smtClean="0"/>
              <a:t>e.getX</a:t>
            </a:r>
            <a:r>
              <a:rPr lang="en-US" altLang="ko-KR" sz="1200" dirty="0" smtClean="0"/>
              <a:t>()+","+</a:t>
            </a:r>
            <a:r>
              <a:rPr lang="en-US" altLang="ko-KR" sz="1200" dirty="0" err="1" smtClean="0"/>
              <a:t>e.getY</a:t>
            </a:r>
            <a:r>
              <a:rPr lang="en-US" altLang="ko-KR" sz="1200" dirty="0" smtClean="0"/>
              <a:t>()+")");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	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	</a:t>
            </a:r>
            <a:r>
              <a:rPr lang="en-US" altLang="ko-KR" sz="1200" dirty="0" smtClean="0"/>
              <a:t>public static void main(String [] </a:t>
            </a:r>
            <a:r>
              <a:rPr lang="en-US" altLang="ko-KR" sz="1200" dirty="0" err="1" smtClean="0"/>
              <a:t>args</a:t>
            </a:r>
            <a:r>
              <a:rPr lang="en-US" altLang="ko-KR" sz="1200" dirty="0" smtClean="0"/>
              <a:t>) {</a:t>
            </a:r>
          </a:p>
          <a:p>
            <a:pPr defTabSz="180000"/>
            <a:r>
              <a:rPr lang="en-US" altLang="ko-KR" sz="1200" dirty="0" smtClean="0"/>
              <a:t>		new </a:t>
            </a:r>
            <a:r>
              <a:rPr lang="en-US" altLang="ko-KR" sz="1200" dirty="0" err="1" smtClean="0"/>
              <a:t>MouseListenerAllEx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 </a:t>
            </a:r>
            <a:endParaRPr lang="ko-KR" altLang="en-US" sz="1200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42844" y="1357298"/>
            <a:ext cx="4214842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javax.swing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java.awt.event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java.awt.*;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MouseListenerAllEx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JFrame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JPanel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JPanel</a:t>
            </a:r>
            <a:r>
              <a:rPr lang="en-US" altLang="ko-KR" sz="1200" b="1" dirty="0" smtClean="0"/>
              <a:t>();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JLabel</a:t>
            </a:r>
            <a:r>
              <a:rPr lang="en-US" altLang="ko-KR" sz="1200" dirty="0" smtClean="0"/>
              <a:t> la;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MouseListenerAllEx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setTitle</a:t>
            </a:r>
            <a:r>
              <a:rPr lang="en-US" altLang="ko-KR" sz="1200" dirty="0" smtClean="0"/>
              <a:t>("</a:t>
            </a:r>
            <a:r>
              <a:rPr lang="en-US" altLang="ko-KR" sz="1200" dirty="0" err="1" smtClean="0"/>
              <a:t>MouseListener</a:t>
            </a:r>
            <a:r>
              <a:rPr lang="ko-KR" altLang="en-US" sz="1200" dirty="0" smtClean="0"/>
              <a:t>와 </a:t>
            </a:r>
            <a:r>
              <a:rPr lang="en-US" altLang="ko-KR" sz="1200" dirty="0" err="1" smtClean="0"/>
              <a:t>MouseMOtionListener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예제</a:t>
            </a:r>
            <a:r>
              <a:rPr lang="en-US" altLang="ko-KR" sz="1200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setContentPane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);</a:t>
            </a:r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b="1" dirty="0" err="1" smtClean="0"/>
              <a:t>contentPane.addMouseListener</a:t>
            </a:r>
            <a:r>
              <a:rPr lang="en-US" altLang="ko-KR" sz="1200" b="1" dirty="0" smtClean="0"/>
              <a:t>(new </a:t>
            </a:r>
            <a:r>
              <a:rPr lang="en-US" altLang="ko-KR" sz="1200" b="1" dirty="0" err="1" smtClean="0"/>
              <a:t>MyMouseListener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b="1" dirty="0" smtClean="0"/>
              <a:t>		</a:t>
            </a:r>
            <a:r>
              <a:rPr lang="en-US" altLang="ko-KR" sz="1200" b="1" dirty="0" err="1" smtClean="0"/>
              <a:t>contentPane.addMouseMotionListener</a:t>
            </a:r>
            <a:r>
              <a:rPr lang="en-US" altLang="ko-KR" sz="1200" b="1" dirty="0" smtClean="0"/>
              <a:t>(</a:t>
            </a:r>
          </a:p>
          <a:p>
            <a:pPr defTabSz="180000"/>
            <a:r>
              <a:rPr lang="en-US" altLang="ko-KR" sz="1200" b="1" dirty="0" smtClean="0"/>
              <a:t>						new </a:t>
            </a:r>
            <a:r>
              <a:rPr lang="en-US" altLang="ko-KR" sz="1200" b="1" dirty="0" err="1" smtClean="0"/>
              <a:t>MyMouseListener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	la = new </a:t>
            </a:r>
            <a:r>
              <a:rPr lang="en-US" altLang="ko-KR" sz="1200" dirty="0" err="1" smtClean="0"/>
              <a:t>JLabel</a:t>
            </a:r>
            <a:r>
              <a:rPr lang="en-US" altLang="ko-KR" sz="1200" dirty="0" smtClean="0"/>
              <a:t>("No Mouse Event");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contentPane.add</a:t>
            </a:r>
            <a:r>
              <a:rPr lang="en-US" altLang="ko-KR" sz="1200" dirty="0" smtClean="0"/>
              <a:t>(la);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(300,200);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(true);</a:t>
            </a:r>
          </a:p>
          <a:p>
            <a:pPr defTabSz="180000"/>
            <a:r>
              <a:rPr lang="en-US" altLang="ko-KR" sz="1200" dirty="0" smtClean="0"/>
              <a:t>	}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9714" y="3914006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14006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5625" y="1340768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6988" y="1356589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실행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MouseListener</a:t>
            </a:r>
            <a:r>
              <a:rPr lang="ko-KR" altLang="en-US" dirty="0" smtClean="0"/>
              <a:t>와  </a:t>
            </a:r>
            <a:r>
              <a:rPr lang="en-US" altLang="ko-KR" dirty="0" err="1" smtClean="0"/>
              <a:t>MouseMotionListener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사용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2976" y="3286124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초기화면</a:t>
            </a:r>
            <a:endParaRPr lang="ko-KR" altLang="en-US" sz="1400"/>
          </a:p>
        </p:txBody>
      </p:sp>
      <p:sp>
        <p:nvSpPr>
          <p:cNvPr id="11" name="TextBox 10"/>
          <p:cNvSpPr txBox="1"/>
          <p:nvPr/>
        </p:nvSpPr>
        <p:spPr>
          <a:xfrm>
            <a:off x="3357554" y="3286124"/>
            <a:ext cx="2387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mouseEntered()</a:t>
            </a:r>
            <a:r>
              <a:rPr lang="ko-KR" altLang="en-US" sz="1400" smtClean="0"/>
              <a:t>에 의해 배경색 변경</a:t>
            </a:r>
            <a:r>
              <a:rPr lang="en-US" altLang="ko-KR" sz="1400" smtClean="0"/>
              <a:t>.</a:t>
            </a:r>
          </a:p>
          <a:p>
            <a:r>
              <a:rPr lang="ko-KR" altLang="en-US" sz="1400" smtClean="0"/>
              <a:t>마우스 버튼이 눌러진 순간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00826" y="3286124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눌러진 마우스 버튼이 떼어진 순간</a:t>
            </a:r>
            <a:endParaRPr lang="ko-KR" alt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0034" y="5857892"/>
            <a:ext cx="1816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마우스가 패널 위에 </a:t>
            </a:r>
            <a:r>
              <a:rPr lang="ko-KR" altLang="en-US" sz="1400" smtClean="0"/>
              <a:t>이동하는 동안</a:t>
            </a:r>
            <a:endParaRPr lang="en-US" altLang="ko-KR" sz="1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357554" y="5857892"/>
            <a:ext cx="1946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/>
              <a:t>마우스가 패널 위에 드래깅하는 동안</a:t>
            </a:r>
            <a:endParaRPr lang="en-US" altLang="ko-KR" sz="140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091561" y="5857892"/>
            <a:ext cx="2249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마우스가 패널 바깥으로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나가면</a:t>
            </a:r>
            <a:endParaRPr lang="en-US" altLang="ko-KR" sz="1400" dirty="0" smtClean="0"/>
          </a:p>
          <a:p>
            <a:r>
              <a:rPr lang="en-US" altLang="ko-KR" sz="1400" err="1" smtClean="0"/>
              <a:t>mouseExited</a:t>
            </a:r>
            <a:r>
              <a:rPr lang="en-US" altLang="ko-KR" sz="1400" smtClean="0"/>
              <a:t>()</a:t>
            </a:r>
            <a:r>
              <a:rPr lang="ko-KR" altLang="en-US" sz="1400" smtClean="0"/>
              <a:t>에 의해 </a:t>
            </a:r>
            <a:r>
              <a:rPr lang="ko-KR" altLang="en-US" sz="1400" dirty="0" smtClean="0"/>
              <a:t>배경색 변경</a:t>
            </a:r>
            <a:endParaRPr lang="ko-KR" altLang="en-US" sz="1400" dirty="0"/>
          </a:p>
        </p:txBody>
      </p:sp>
      <p:cxnSp>
        <p:nvCxnSpPr>
          <p:cNvPr id="16" name="직선 연결선 15"/>
          <p:cNvCxnSpPr/>
          <p:nvPr/>
        </p:nvCxnSpPr>
        <p:spPr>
          <a:xfrm>
            <a:off x="3214678" y="2500306"/>
            <a:ext cx="428628" cy="15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 rot="5400000">
            <a:off x="2999570" y="2428868"/>
            <a:ext cx="715174" cy="79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86116" y="2214554"/>
            <a:ext cx="56618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2">
                    <a:lumMod val="75000"/>
                  </a:schemeClr>
                </a:solidFill>
              </a:rPr>
              <a:t>(20,92)</a:t>
            </a:r>
            <a:endParaRPr lang="ko-KR" alt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8266138" y="2663502"/>
            <a:ext cx="642942" cy="15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rot="5400000">
            <a:off x="8265344" y="2592064"/>
            <a:ext cx="715174" cy="79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949906" y="2428868"/>
            <a:ext cx="70724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2">
                    <a:lumMod val="75000"/>
                  </a:schemeClr>
                </a:solidFill>
              </a:rPr>
              <a:t>(257,109)</a:t>
            </a:r>
            <a:endParaRPr lang="ko-KR" alt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1357290" y="5041594"/>
            <a:ext cx="642942" cy="15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 rot="5400000">
            <a:off x="1356496" y="4970156"/>
            <a:ext cx="715174" cy="79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42976" y="4827280"/>
            <a:ext cx="636713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2">
                    <a:lumMod val="75000"/>
                  </a:schemeClr>
                </a:solidFill>
              </a:rPr>
              <a:t>(162,89)</a:t>
            </a:r>
            <a:endParaRPr lang="ko-KR" alt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5" name="직선 연결선 24"/>
          <p:cNvCxnSpPr/>
          <p:nvPr/>
        </p:nvCxnSpPr>
        <p:spPr>
          <a:xfrm>
            <a:off x="4020816" y="4878080"/>
            <a:ext cx="642942" cy="15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rot="5400000">
            <a:off x="4020022" y="4806642"/>
            <a:ext cx="715174" cy="79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792411" y="4663766"/>
            <a:ext cx="636713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accent2">
                    <a:lumMod val="75000"/>
                  </a:schemeClr>
                </a:solidFill>
              </a:rPr>
              <a:t>(127,72)</a:t>
            </a:r>
            <a:endParaRPr lang="ko-KR" alt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69" y="1352549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5935" y="3896443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슬라이드 번호 개체 틀 2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10-6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더블클릭시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 </a:t>
            </a:r>
            <a:r>
              <a:rPr lang="ko-KR" altLang="en-US" dirty="0" err="1" smtClean="0"/>
              <a:t>컨텐트의</a:t>
            </a:r>
            <a:r>
              <a:rPr lang="ko-KR" altLang="en-US" dirty="0" smtClean="0"/>
              <a:t> 배경색 변경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283968" y="559682"/>
            <a:ext cx="4572000" cy="61863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javax.swing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</a:t>
            </a:r>
            <a:r>
              <a:rPr lang="en-US" altLang="ko-KR" sz="1200" dirty="0" err="1" smtClean="0"/>
              <a:t>java.awt.event</a:t>
            </a:r>
            <a:r>
              <a:rPr lang="en-US" altLang="ko-KR" sz="1200" dirty="0" smtClean="0"/>
              <a:t>.*;</a:t>
            </a:r>
          </a:p>
          <a:p>
            <a:pPr defTabSz="180000"/>
            <a:r>
              <a:rPr lang="en-US" altLang="ko-KR" sz="1200" dirty="0" smtClean="0"/>
              <a:t>import java.awt.*;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b="1" dirty="0" smtClean="0"/>
              <a:t>public class </a:t>
            </a:r>
            <a:r>
              <a:rPr lang="en-US" altLang="ko-KR" sz="1200" b="1" dirty="0" err="1" smtClean="0"/>
              <a:t>ClickAndDoubleClickEx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JFrame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JPanel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 = 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JPanel</a:t>
            </a:r>
            <a:r>
              <a:rPr lang="en-US" altLang="ko-KR" sz="1200" b="1" dirty="0" smtClean="0"/>
              <a:t>();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</a:t>
            </a:r>
            <a:r>
              <a:rPr lang="en-US" altLang="ko-KR" sz="1200" dirty="0" err="1" smtClean="0"/>
              <a:t>ClickAndDoubleClickEx</a:t>
            </a:r>
            <a:r>
              <a:rPr lang="en-US" altLang="ko-KR" sz="1200" dirty="0" smtClean="0"/>
              <a:t>() {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setTitle</a:t>
            </a:r>
            <a:r>
              <a:rPr lang="en-US" altLang="ko-KR" sz="1200" dirty="0" smtClean="0"/>
              <a:t>("Click and </a:t>
            </a:r>
            <a:r>
              <a:rPr lang="en-US" altLang="ko-KR" sz="1200" dirty="0" err="1" smtClean="0"/>
              <a:t>DoubleClick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예제</a:t>
            </a:r>
            <a:r>
              <a:rPr lang="en-US" altLang="ko-KR" sz="1200" dirty="0" smtClean="0"/>
              <a:t>");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setDefaultCloseOperation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JFrame.</a:t>
            </a:r>
            <a:r>
              <a:rPr lang="en-US" altLang="ko-KR" sz="1200" i="1" dirty="0" err="1" smtClean="0"/>
              <a:t>EXIT_ON_CLOSE</a:t>
            </a:r>
            <a:r>
              <a:rPr lang="en-US" altLang="ko-KR" sz="1200" i="1" dirty="0" smtClean="0"/>
              <a:t>);</a:t>
            </a:r>
            <a:endParaRPr lang="en-US" altLang="ko-KR" sz="1200" dirty="0" smtClean="0"/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setContentPane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contentPane</a:t>
            </a:r>
            <a:r>
              <a:rPr lang="en-US" altLang="ko-KR" sz="1200" dirty="0" smtClean="0"/>
              <a:t>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contentPane.addMouseListener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MyMouseListener</a:t>
            </a:r>
            <a:r>
              <a:rPr lang="en-US" altLang="ko-KR" sz="1200" b="1" dirty="0" smtClean="0"/>
              <a:t>());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setSize</a:t>
            </a:r>
            <a:r>
              <a:rPr lang="en-US" altLang="ko-KR" sz="1200" dirty="0" smtClean="0"/>
              <a:t>(300,200);</a:t>
            </a:r>
          </a:p>
          <a:p>
            <a:pPr defTabSz="180000"/>
            <a:r>
              <a:rPr lang="en-US" altLang="ko-KR" sz="1200" dirty="0" smtClean="0"/>
              <a:t>		</a:t>
            </a:r>
            <a:r>
              <a:rPr lang="en-US" altLang="ko-KR" sz="1200" dirty="0" err="1" smtClean="0"/>
              <a:t>setVisible</a:t>
            </a:r>
            <a:r>
              <a:rPr lang="en-US" altLang="ko-KR" sz="1200" dirty="0" smtClean="0"/>
              <a:t>(true);</a:t>
            </a:r>
            <a:endParaRPr lang="en-US" altLang="ko-KR" sz="1200" b="1" dirty="0" smtClean="0"/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en-US" altLang="ko-KR" sz="1200" dirty="0" smtClean="0"/>
          </a:p>
          <a:p>
            <a:pPr defTabSz="180000"/>
            <a:r>
              <a:rPr lang="en-US" altLang="ko-KR" sz="1200" b="1" dirty="0" smtClean="0"/>
              <a:t>	class </a:t>
            </a:r>
            <a:r>
              <a:rPr lang="en-US" altLang="ko-KR" sz="1200" b="1" dirty="0" err="1" smtClean="0"/>
              <a:t>MyMouseListener</a:t>
            </a:r>
            <a:r>
              <a:rPr lang="en-US" altLang="ko-KR" sz="1200" b="1" dirty="0" smtClean="0"/>
              <a:t> extends </a:t>
            </a:r>
            <a:r>
              <a:rPr lang="en-US" altLang="ko-KR" sz="1200" b="1" dirty="0" err="1" smtClean="0"/>
              <a:t>MouseAdapter</a:t>
            </a:r>
            <a:r>
              <a:rPr lang="en-US" altLang="ko-KR" sz="1200" b="1" dirty="0" smtClean="0"/>
              <a:t> {</a:t>
            </a:r>
          </a:p>
          <a:p>
            <a:pPr defTabSz="180000"/>
            <a:r>
              <a:rPr lang="en-US" altLang="ko-KR" sz="1200" b="1" dirty="0" smtClean="0"/>
              <a:t>		public void </a:t>
            </a:r>
            <a:r>
              <a:rPr lang="en-US" altLang="ko-KR" sz="1200" b="1" dirty="0" err="1" smtClean="0"/>
              <a:t>mouseClicked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MouseEvent</a:t>
            </a:r>
            <a:r>
              <a:rPr lang="en-US" altLang="ko-KR" sz="1200" b="1" dirty="0" smtClean="0"/>
              <a:t> e) {</a:t>
            </a:r>
          </a:p>
          <a:p>
            <a:pPr defTabSz="180000"/>
            <a:r>
              <a:rPr lang="en-US" altLang="ko-KR" sz="1200" b="1" dirty="0" smtClean="0"/>
              <a:t>			if(</a:t>
            </a:r>
            <a:r>
              <a:rPr lang="en-US" altLang="ko-KR" sz="1200" b="1" dirty="0" err="1" smtClean="0"/>
              <a:t>e.getClickCount</a:t>
            </a:r>
            <a:r>
              <a:rPr lang="en-US" altLang="ko-KR" sz="1200" b="1" dirty="0" smtClean="0"/>
              <a:t>() == 2) {</a:t>
            </a:r>
          </a:p>
          <a:p>
            <a:pPr defTabSz="180000"/>
            <a:r>
              <a:rPr lang="en-US" altLang="ko-KR" sz="1200" b="1" dirty="0" smtClean="0"/>
              <a:t>				</a:t>
            </a:r>
            <a:r>
              <a:rPr lang="en-US" altLang="ko-KR" sz="1200" b="1" dirty="0" err="1" smtClean="0"/>
              <a:t>int</a:t>
            </a:r>
            <a:r>
              <a:rPr lang="en-US" altLang="ko-KR" sz="1200" b="1" dirty="0" smtClean="0"/>
              <a:t> r = (</a:t>
            </a:r>
            <a:r>
              <a:rPr lang="en-US" altLang="ko-KR" sz="1200" b="1" dirty="0" err="1" smtClean="0"/>
              <a:t>int</a:t>
            </a:r>
            <a:r>
              <a:rPr lang="en-US" altLang="ko-KR" sz="1200" b="1" dirty="0" smtClean="0"/>
              <a:t>)(</a:t>
            </a:r>
            <a:r>
              <a:rPr lang="en-US" altLang="ko-KR" sz="1200" b="1" dirty="0" err="1" smtClean="0"/>
              <a:t>Math.</a:t>
            </a:r>
            <a:r>
              <a:rPr lang="en-US" altLang="ko-KR" sz="1200" b="1" i="1" dirty="0" err="1" smtClean="0"/>
              <a:t>random</a:t>
            </a:r>
            <a:r>
              <a:rPr lang="en-US" altLang="ko-KR" sz="1200" b="1" i="1" dirty="0" smtClean="0"/>
              <a:t>()*256);</a:t>
            </a:r>
          </a:p>
          <a:p>
            <a:pPr defTabSz="180000"/>
            <a:r>
              <a:rPr lang="sv-SE" altLang="ko-KR" sz="1200" b="1" dirty="0" smtClean="0"/>
              <a:t>				int g = (int)(Math.</a:t>
            </a:r>
            <a:r>
              <a:rPr lang="sv-SE" altLang="ko-KR" sz="1200" b="1" i="1" dirty="0" smtClean="0"/>
              <a:t>random()*256);</a:t>
            </a:r>
          </a:p>
          <a:p>
            <a:pPr defTabSz="180000"/>
            <a:r>
              <a:rPr lang="sv-SE" altLang="ko-KR" sz="1200" b="1" dirty="0" smtClean="0"/>
              <a:t>				int b = (int)(Math.</a:t>
            </a:r>
            <a:r>
              <a:rPr lang="sv-SE" altLang="ko-KR" sz="1200" b="1" i="1" dirty="0" smtClean="0"/>
              <a:t>random()*256);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JPanel</a:t>
            </a:r>
            <a:r>
              <a:rPr lang="en-US" altLang="ko-KR" sz="1200" dirty="0" smtClean="0"/>
              <a:t> p = (</a:t>
            </a:r>
            <a:r>
              <a:rPr lang="en-US" altLang="ko-KR" sz="1200" dirty="0" err="1" smtClean="0"/>
              <a:t>JPanel</a:t>
            </a:r>
            <a:r>
              <a:rPr lang="en-US" altLang="ko-KR" sz="1200" dirty="0" smtClean="0"/>
              <a:t>)</a:t>
            </a:r>
            <a:r>
              <a:rPr lang="en-US" altLang="ko-KR" sz="1200" dirty="0" err="1" smtClean="0"/>
              <a:t>e.getSource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			</a:t>
            </a:r>
            <a:r>
              <a:rPr lang="en-US" altLang="ko-KR" sz="1200" dirty="0" err="1" smtClean="0"/>
              <a:t>p.setBackground</a:t>
            </a:r>
            <a:r>
              <a:rPr lang="en-US" altLang="ko-KR" sz="1200" dirty="0" smtClean="0"/>
              <a:t>(</a:t>
            </a:r>
            <a:r>
              <a:rPr lang="en-US" altLang="ko-KR" sz="1200" b="1" dirty="0" smtClean="0"/>
              <a:t>new Color(</a:t>
            </a:r>
            <a:r>
              <a:rPr lang="en-US" altLang="ko-KR" sz="1200" b="1" dirty="0" err="1" smtClean="0"/>
              <a:t>r,b,g</a:t>
            </a:r>
            <a:r>
              <a:rPr lang="en-US" altLang="ko-KR" sz="1200" b="1" dirty="0" smtClean="0"/>
              <a:t>));</a:t>
            </a:r>
          </a:p>
          <a:p>
            <a:pPr defTabSz="180000"/>
            <a:r>
              <a:rPr lang="en-US" altLang="ko-KR" sz="1200" dirty="0" smtClean="0"/>
              <a:t>			}</a:t>
            </a:r>
          </a:p>
          <a:p>
            <a:pPr defTabSz="180000"/>
            <a:r>
              <a:rPr lang="en-US" altLang="ko-KR" sz="1200" dirty="0" smtClean="0"/>
              <a:t>		}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endParaRPr lang="ko-KR" altLang="en-US" sz="1200" dirty="0" smtClean="0"/>
          </a:p>
          <a:p>
            <a:pPr defTabSz="180000"/>
            <a:r>
              <a:rPr lang="en-US" altLang="ko-KR" sz="1200" dirty="0" smtClean="0"/>
              <a:t>	public static void main(String [] </a:t>
            </a:r>
            <a:r>
              <a:rPr lang="en-US" altLang="ko-KR" sz="1200" dirty="0" err="1" smtClean="0"/>
              <a:t>args</a:t>
            </a:r>
            <a:r>
              <a:rPr lang="en-US" altLang="ko-KR" sz="1200" dirty="0" smtClean="0"/>
              <a:t>) {</a:t>
            </a:r>
          </a:p>
          <a:p>
            <a:pPr defTabSz="180000"/>
            <a:r>
              <a:rPr lang="en-US" altLang="ko-KR" sz="1200" dirty="0" smtClean="0"/>
              <a:t>		new </a:t>
            </a:r>
            <a:r>
              <a:rPr lang="en-US" altLang="ko-KR" sz="1200" dirty="0" err="1" smtClean="0"/>
              <a:t>ClickAndDoubleClickEx</a:t>
            </a:r>
            <a:r>
              <a:rPr lang="en-US" altLang="ko-KR" sz="1200" dirty="0" smtClean="0"/>
              <a:t>();</a:t>
            </a:r>
          </a:p>
          <a:p>
            <a:pPr defTabSz="180000"/>
            <a:r>
              <a:rPr lang="en-US" altLang="ko-KR" sz="1200" dirty="0" smtClean="0"/>
              <a:t>	}</a:t>
            </a:r>
          </a:p>
          <a:p>
            <a:pPr defTabSz="180000"/>
            <a:r>
              <a:rPr lang="en-US" altLang="ko-KR" sz="1200" dirty="0" smtClean="0"/>
              <a:t>} </a:t>
            </a:r>
            <a:endParaRPr lang="ko-KR" altLang="en-US" sz="1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14282" y="1285860"/>
            <a:ext cx="392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/>
              <a:t>더블클릭할</a:t>
            </a:r>
            <a:r>
              <a:rPr lang="ko-KR" altLang="en-US" sz="1600" dirty="0" smtClean="0"/>
              <a:t> 때마다 패널의 배경색을 </a:t>
            </a:r>
            <a:r>
              <a:rPr lang="ko-KR" altLang="en-US" sz="1600" dirty="0" err="1" smtClean="0"/>
              <a:t>랜덤하게</a:t>
            </a:r>
            <a:r>
              <a:rPr lang="ko-KR" altLang="en-US" sz="1600" dirty="0" smtClean="0"/>
              <a:t> 변경한다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567" y="1575199"/>
            <a:ext cx="2491210" cy="166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1784" y="5085184"/>
            <a:ext cx="2491210" cy="166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08091"/>
            <a:ext cx="2491210" cy="166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/>
          <p:cNvSpPr/>
          <p:nvPr/>
        </p:nvSpPr>
        <p:spPr>
          <a:xfrm>
            <a:off x="928662" y="4214818"/>
            <a:ext cx="6786610" cy="22860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이벤트 객체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714512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이벤트 객체란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이벤트가 발생하면 발생한 이벤트에 관한 정보를 가진 객체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 </a:t>
            </a:r>
            <a:r>
              <a:rPr lang="ko-KR" altLang="en-US" dirty="0" err="1" smtClean="0"/>
              <a:t>리스너에</a:t>
            </a:r>
            <a:r>
              <a:rPr lang="ko-KR" altLang="en-US" dirty="0" smtClean="0"/>
              <a:t> 전달됨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이벤트 리스에서 이벤트가 발생한 여러 상황을 파악할 수 있게 함</a:t>
            </a:r>
            <a:endParaRPr lang="en-US" altLang="ko-KR" dirty="0" smtClean="0"/>
          </a:p>
          <a:p>
            <a:r>
              <a:rPr lang="ko-KR" altLang="en-US" dirty="0" smtClean="0"/>
              <a:t>이벤트 객체의 종류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929058" y="3214686"/>
            <a:ext cx="857256" cy="285752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EventObject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786182" y="4643446"/>
            <a:ext cx="1143008" cy="285752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ComponentEvent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357818" y="464344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ItemEvent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357422" y="4643446"/>
            <a:ext cx="1071570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AdjustmentEvent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214414" y="464344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ActionEvent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572264" y="464344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TextEvent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929058" y="3786190"/>
            <a:ext cx="857256" cy="285752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AWTEvent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929058" y="5357826"/>
            <a:ext cx="857256" cy="285752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InputEvent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357290" y="5357826"/>
            <a:ext cx="1000132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ContainerEvent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143504" y="535782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PaintEvent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357950" y="5357826"/>
            <a:ext cx="928694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WindowEvent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714612" y="535782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FocusEvent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cxnSp>
        <p:nvCxnSpPr>
          <p:cNvPr id="28" name="Shape 36"/>
          <p:cNvCxnSpPr>
            <a:stCxn id="9" idx="0"/>
            <a:endCxn id="11" idx="2"/>
          </p:cNvCxnSpPr>
          <p:nvPr/>
        </p:nvCxnSpPr>
        <p:spPr>
          <a:xfrm rot="5400000" flipH="1" flipV="1">
            <a:off x="2714612" y="3000372"/>
            <a:ext cx="571504" cy="27146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>
            <a:stCxn id="11" idx="0"/>
            <a:endCxn id="5" idx="2"/>
          </p:cNvCxnSpPr>
          <p:nvPr/>
        </p:nvCxnSpPr>
        <p:spPr>
          <a:xfrm rot="5400000" flipH="1" flipV="1">
            <a:off x="4214810" y="364331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꺾인 연결선 68"/>
          <p:cNvCxnSpPr>
            <a:stCxn id="8" idx="0"/>
            <a:endCxn id="11" idx="2"/>
          </p:cNvCxnSpPr>
          <p:nvPr/>
        </p:nvCxnSpPr>
        <p:spPr>
          <a:xfrm rot="5400000" flipH="1" flipV="1">
            <a:off x="3339694" y="3625455"/>
            <a:ext cx="571504" cy="14644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꺾인 연결선 70"/>
          <p:cNvCxnSpPr>
            <a:stCxn id="6" idx="0"/>
            <a:endCxn id="11" idx="2"/>
          </p:cNvCxnSpPr>
          <p:nvPr/>
        </p:nvCxnSpPr>
        <p:spPr>
          <a:xfrm rot="5400000" flipH="1" flipV="1">
            <a:off x="4071934" y="4357694"/>
            <a:ext cx="57150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꺾인 연결선 72"/>
          <p:cNvCxnSpPr>
            <a:stCxn id="7" idx="0"/>
            <a:endCxn id="11" idx="2"/>
          </p:cNvCxnSpPr>
          <p:nvPr/>
        </p:nvCxnSpPr>
        <p:spPr>
          <a:xfrm rot="16200000" flipV="1">
            <a:off x="4786314" y="3643314"/>
            <a:ext cx="571504" cy="142876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꺾인 연결선 74"/>
          <p:cNvCxnSpPr>
            <a:stCxn id="10" idx="0"/>
            <a:endCxn id="11" idx="2"/>
          </p:cNvCxnSpPr>
          <p:nvPr/>
        </p:nvCxnSpPr>
        <p:spPr>
          <a:xfrm rot="16200000" flipV="1">
            <a:off x="5393537" y="3036091"/>
            <a:ext cx="571504" cy="264320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꺾인 연결선 77"/>
          <p:cNvCxnSpPr>
            <a:stCxn id="13" idx="0"/>
            <a:endCxn id="6" idx="2"/>
          </p:cNvCxnSpPr>
          <p:nvPr/>
        </p:nvCxnSpPr>
        <p:spPr>
          <a:xfrm rot="5400000" flipH="1" flipV="1">
            <a:off x="4143372" y="5143512"/>
            <a:ext cx="42862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꺾인 연결선 80"/>
          <p:cNvCxnSpPr>
            <a:stCxn id="15" idx="0"/>
            <a:endCxn id="6" idx="2"/>
          </p:cNvCxnSpPr>
          <p:nvPr/>
        </p:nvCxnSpPr>
        <p:spPr>
          <a:xfrm rot="16200000" flipV="1">
            <a:off x="4750595" y="4536289"/>
            <a:ext cx="428628" cy="12144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꺾인 연결선 82"/>
          <p:cNvCxnSpPr>
            <a:stCxn id="16" idx="0"/>
            <a:endCxn id="6" idx="2"/>
          </p:cNvCxnSpPr>
          <p:nvPr/>
        </p:nvCxnSpPr>
        <p:spPr>
          <a:xfrm rot="16200000" flipV="1">
            <a:off x="5375678" y="3911206"/>
            <a:ext cx="428628" cy="246461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꺾인 연결선 84"/>
          <p:cNvCxnSpPr>
            <a:stCxn id="17" idx="0"/>
            <a:endCxn id="6" idx="2"/>
          </p:cNvCxnSpPr>
          <p:nvPr/>
        </p:nvCxnSpPr>
        <p:spPr>
          <a:xfrm rot="5400000" flipH="1" flipV="1">
            <a:off x="3536149" y="4536289"/>
            <a:ext cx="428628" cy="12144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꺾인 연결선 86"/>
          <p:cNvCxnSpPr>
            <a:stCxn id="14" idx="0"/>
            <a:endCxn id="6" idx="2"/>
          </p:cNvCxnSpPr>
          <p:nvPr/>
        </p:nvCxnSpPr>
        <p:spPr>
          <a:xfrm rot="5400000" flipH="1" flipV="1">
            <a:off x="2893207" y="3893347"/>
            <a:ext cx="428628" cy="25003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직사각형 99"/>
          <p:cNvSpPr/>
          <p:nvPr/>
        </p:nvSpPr>
        <p:spPr>
          <a:xfrm>
            <a:off x="3357554" y="607220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MouseEvent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4572000" y="6072206"/>
            <a:ext cx="928694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KeyEvent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cxnSp>
        <p:nvCxnSpPr>
          <p:cNvPr id="108" name="꺾인 연결선 107"/>
          <p:cNvCxnSpPr>
            <a:stCxn id="100" idx="0"/>
            <a:endCxn id="13" idx="2"/>
          </p:cNvCxnSpPr>
          <p:nvPr/>
        </p:nvCxnSpPr>
        <p:spPr>
          <a:xfrm rot="5400000" flipH="1" flipV="1">
            <a:off x="3857620" y="5572140"/>
            <a:ext cx="428628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꺾인 연결선 109"/>
          <p:cNvCxnSpPr>
            <a:stCxn id="101" idx="0"/>
            <a:endCxn id="13" idx="2"/>
          </p:cNvCxnSpPr>
          <p:nvPr/>
        </p:nvCxnSpPr>
        <p:spPr>
          <a:xfrm rot="16200000" flipV="1">
            <a:off x="4482703" y="5518561"/>
            <a:ext cx="428628" cy="67866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직사각형 110"/>
          <p:cNvSpPr/>
          <p:nvPr/>
        </p:nvSpPr>
        <p:spPr>
          <a:xfrm>
            <a:off x="5357818" y="3786190"/>
            <a:ext cx="1071570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ListSelectionEvent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cxnSp>
        <p:nvCxnSpPr>
          <p:cNvPr id="113" name="꺾인 연결선 112"/>
          <p:cNvCxnSpPr>
            <a:stCxn id="111" idx="0"/>
            <a:endCxn id="5" idx="2"/>
          </p:cNvCxnSpPr>
          <p:nvPr/>
        </p:nvCxnSpPr>
        <p:spPr>
          <a:xfrm rot="16200000" flipV="1">
            <a:off x="4982769" y="2875355"/>
            <a:ext cx="285752" cy="153591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643174" y="3786190"/>
            <a:ext cx="1188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smtClean="0"/>
              <a:t>java.awt.AWTEvent</a:t>
            </a:r>
            <a:endParaRPr lang="ko-KR" altLang="en-US" sz="1000"/>
          </a:p>
        </p:txBody>
      </p:sp>
      <p:sp>
        <p:nvSpPr>
          <p:cNvPr id="34" name="TextBox 33"/>
          <p:cNvSpPr txBox="1"/>
          <p:nvPr/>
        </p:nvSpPr>
        <p:spPr>
          <a:xfrm>
            <a:off x="2643174" y="3214686"/>
            <a:ext cx="1233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smtClean="0"/>
              <a:t>java.util.EventObject</a:t>
            </a:r>
            <a:endParaRPr lang="ko-KR" altLang="en-US" sz="1000"/>
          </a:p>
        </p:txBody>
      </p:sp>
      <p:sp>
        <p:nvSpPr>
          <p:cNvPr id="36" name="TextBox 35"/>
          <p:cNvSpPr txBox="1"/>
          <p:nvPr/>
        </p:nvSpPr>
        <p:spPr>
          <a:xfrm>
            <a:off x="928662" y="4000504"/>
            <a:ext cx="10198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smtClean="0"/>
              <a:t>java.awt.event.*</a:t>
            </a:r>
            <a:endParaRPr lang="ko-KR" altLang="en-US" sz="1000"/>
          </a:p>
        </p:txBody>
      </p:sp>
      <p:sp>
        <p:nvSpPr>
          <p:cNvPr id="37" name="TextBox 36"/>
          <p:cNvSpPr txBox="1"/>
          <p:nvPr/>
        </p:nvSpPr>
        <p:spPr>
          <a:xfrm>
            <a:off x="6500826" y="3786190"/>
            <a:ext cx="20008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smtClean="0"/>
              <a:t>javax.swing.event.ListSelectionEvent</a:t>
            </a:r>
            <a:endParaRPr lang="ko-KR" altLang="en-US" sz="1000"/>
          </a:p>
        </p:txBody>
      </p:sp>
      <p:sp>
        <p:nvSpPr>
          <p:cNvPr id="38" name="슬라이드 번호 개체 틀 3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이벤트 객체에 포함된 정보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이벤트 객체가 포함하는 정보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 종류</a:t>
            </a:r>
          </a:p>
          <a:p>
            <a:pPr lvl="1"/>
            <a:r>
              <a:rPr lang="ko-KR" altLang="en-US" dirty="0" smtClean="0"/>
              <a:t>이벤트 소스</a:t>
            </a:r>
          </a:p>
          <a:p>
            <a:pPr lvl="1"/>
            <a:r>
              <a:rPr lang="ko-KR" altLang="en-US" dirty="0" smtClean="0"/>
              <a:t>이벤트가 발생한 화면 좌표</a:t>
            </a:r>
          </a:p>
          <a:p>
            <a:pPr lvl="1"/>
            <a:r>
              <a:rPr lang="ko-KR" altLang="en-US" dirty="0" smtClean="0"/>
              <a:t>이벤트가 발생한 컴포넌트 내 좌표</a:t>
            </a:r>
          </a:p>
          <a:p>
            <a:pPr lvl="1"/>
            <a:r>
              <a:rPr lang="ko-KR" altLang="en-US" dirty="0" smtClean="0"/>
              <a:t>버튼이나 메뉴 아이템에 이벤트가 발생한 경우 버튼이나 메뉴 아이템의 문자열</a:t>
            </a:r>
          </a:p>
          <a:p>
            <a:pPr lvl="1"/>
            <a:r>
              <a:rPr lang="ko-KR" altLang="en-US" dirty="0" smtClean="0"/>
              <a:t>클릭된 마우스 버튼 번호</a:t>
            </a:r>
          </a:p>
          <a:p>
            <a:pPr lvl="1"/>
            <a:r>
              <a:rPr lang="ko-KR" altLang="en-US" dirty="0" smtClean="0"/>
              <a:t>마우스의 클릭 횟수</a:t>
            </a:r>
          </a:p>
          <a:p>
            <a:pPr lvl="1"/>
            <a:r>
              <a:rPr lang="ko-KR" altLang="en-US" dirty="0" smtClean="0"/>
              <a:t>키가 눌러졌다면 키의 코드 값과 문자 값</a:t>
            </a:r>
          </a:p>
          <a:p>
            <a:pPr lvl="1"/>
            <a:r>
              <a:rPr lang="ko-KR" altLang="en-US" dirty="0" smtClean="0"/>
              <a:t>체크박스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라디오버튼 등과 같은 컴포넌트에 이벤트가 발생하였다면 체크 상태</a:t>
            </a:r>
            <a:endParaRPr lang="en-US" altLang="ko-KR" dirty="0" smtClean="0"/>
          </a:p>
          <a:p>
            <a:r>
              <a:rPr lang="ko-KR" altLang="en-US" dirty="0" smtClean="0"/>
              <a:t>이벤트에 따라 조금씩 다른 정보 포함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ActionEvent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액션 문자열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MouseEvent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마우스의 위치 정보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마우스 버튼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함께 눌러진 키 정보 등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ItemEvent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아이템의 체크 상태</a:t>
            </a:r>
            <a:endParaRPr lang="en-US" altLang="ko-KR" dirty="0" smtClean="0"/>
          </a:p>
          <a:p>
            <a:r>
              <a:rPr lang="ko-KR" altLang="en-US" dirty="0" smtClean="0"/>
              <a:t>이벤트 소스 알아 내기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object </a:t>
            </a:r>
            <a:r>
              <a:rPr lang="en-US" altLang="ko-KR" dirty="0" err="1" smtClean="0"/>
              <a:t>EventObject.getSource</a:t>
            </a:r>
            <a:r>
              <a:rPr lang="en-US" altLang="ko-KR" dirty="0" smtClean="0"/>
              <a:t>()</a:t>
            </a:r>
          </a:p>
          <a:p>
            <a:pPr lvl="2"/>
            <a:r>
              <a:rPr lang="ko-KR" altLang="en-US" dirty="0" smtClean="0"/>
              <a:t>발생한 이벤트의 소스 컴포넌트를 </a:t>
            </a:r>
            <a:r>
              <a:rPr lang="ko-KR" altLang="en-US" dirty="0" err="1" smtClean="0"/>
              <a:t>리턴한다</a:t>
            </a:r>
            <a:r>
              <a:rPr lang="en-US" altLang="ko-KR" dirty="0" smtClean="0"/>
              <a:t>.</a:t>
            </a:r>
          </a:p>
          <a:p>
            <a:pPr lvl="2"/>
            <a:r>
              <a:rPr lang="en-US" altLang="ko-KR" dirty="0" smtClean="0"/>
              <a:t>Object </a:t>
            </a:r>
            <a:r>
              <a:rPr lang="ko-KR" altLang="en-US" dirty="0" smtClean="0"/>
              <a:t>타입으로 </a:t>
            </a:r>
            <a:r>
              <a:rPr lang="ko-KR" altLang="en-US" dirty="0" err="1" smtClean="0"/>
              <a:t>리턴하므로</a:t>
            </a:r>
            <a:r>
              <a:rPr lang="ko-KR" altLang="en-US" dirty="0" smtClean="0"/>
              <a:t> 캐스팅하여 사용하는 것을 추천한다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모든 이벤트 객체에서 제공됨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4643438" y="1714488"/>
            <a:ext cx="1524392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Object </a:t>
            </a:r>
            <a:r>
              <a:rPr lang="en-US" altLang="ko-KR" sz="1400" dirty="0" err="1" smtClean="0"/>
              <a:t>getSource</a:t>
            </a:r>
            <a:r>
              <a:rPr lang="en-US" altLang="ko-KR" sz="1400" dirty="0" smtClean="0"/>
              <a:t>()</a:t>
            </a:r>
            <a:endParaRPr lang="ko-KR" altLang="en-US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1142976" y="3429000"/>
            <a:ext cx="2130327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String </a:t>
            </a:r>
            <a:r>
              <a:rPr lang="en-US" altLang="ko-KR" sz="1400" dirty="0" err="1" smtClean="0"/>
              <a:t>getActionCommand</a:t>
            </a:r>
            <a:r>
              <a:rPr lang="en-US" altLang="ko-KR" sz="1400" dirty="0" smtClean="0"/>
              <a:t>()</a:t>
            </a:r>
            <a:endParaRPr lang="ko-KR" altLang="en-US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7143768" y="3429000"/>
            <a:ext cx="1657057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Object </a:t>
            </a:r>
            <a:r>
              <a:rPr lang="en-US" altLang="ko-KR" sz="1400" dirty="0" err="1" smtClean="0"/>
              <a:t>getItem</a:t>
            </a:r>
            <a:r>
              <a:rPr lang="en-US" altLang="ko-KR" sz="1400" dirty="0" smtClean="0"/>
              <a:t>()</a:t>
            </a:r>
          </a:p>
          <a:p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getStateChange</a:t>
            </a:r>
            <a:r>
              <a:rPr lang="en-US" altLang="ko-KR" sz="1400" dirty="0" smtClean="0"/>
              <a:t>()</a:t>
            </a:r>
            <a:endParaRPr lang="ko-KR" altLang="en-US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4689311" y="4143380"/>
            <a:ext cx="1405769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getModifiers</a:t>
            </a:r>
            <a:r>
              <a:rPr lang="en-US" altLang="ko-KR" sz="1400" dirty="0" smtClean="0"/>
              <a:t>()</a:t>
            </a:r>
            <a:endParaRPr lang="ko-KR" alt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3117675" y="5429264"/>
            <a:ext cx="1475084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getButton</a:t>
            </a:r>
            <a:r>
              <a:rPr lang="en-US" altLang="ko-KR" sz="1400" dirty="0" smtClean="0"/>
              <a:t>()</a:t>
            </a:r>
          </a:p>
          <a:p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getClickCount</a:t>
            </a:r>
            <a:r>
              <a:rPr lang="en-US" altLang="ko-KR" sz="1400" dirty="0" smtClean="0"/>
              <a:t>()</a:t>
            </a:r>
          </a:p>
          <a:p>
            <a:r>
              <a:rPr lang="en-US" altLang="ko-KR" sz="1400" dirty="0" smtClean="0"/>
              <a:t>Point </a:t>
            </a:r>
            <a:r>
              <a:rPr lang="en-US" altLang="ko-KR" sz="1400" dirty="0" err="1" smtClean="0"/>
              <a:t>getPoint</a:t>
            </a:r>
            <a:r>
              <a:rPr lang="en-US" altLang="ko-KR" sz="1400" dirty="0" smtClean="0"/>
              <a:t>()</a:t>
            </a:r>
          </a:p>
          <a:p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getX</a:t>
            </a:r>
            <a:r>
              <a:rPr lang="en-US" altLang="ko-KR" sz="1400" dirty="0" smtClean="0"/>
              <a:t>()</a:t>
            </a:r>
          </a:p>
          <a:p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getY</a:t>
            </a:r>
            <a:r>
              <a:rPr lang="en-US" altLang="ko-KR" sz="1400" dirty="0" smtClean="0"/>
              <a:t>()</a:t>
            </a:r>
            <a:endParaRPr lang="ko-KR" alt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6121894" y="5429264"/>
            <a:ext cx="1557158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char </a:t>
            </a:r>
            <a:r>
              <a:rPr lang="en-US" altLang="ko-KR" sz="1400" dirty="0" err="1" smtClean="0"/>
              <a:t>getKeyChar</a:t>
            </a:r>
            <a:r>
              <a:rPr lang="en-US" altLang="ko-KR" sz="1400" dirty="0" smtClean="0"/>
              <a:t>()</a:t>
            </a:r>
          </a:p>
          <a:p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getKeyCode</a:t>
            </a:r>
            <a:r>
              <a:rPr lang="en-US" altLang="ko-KR" sz="1400" dirty="0" smtClean="0"/>
              <a:t>()</a:t>
            </a:r>
          </a:p>
          <a:p>
            <a:r>
              <a:rPr lang="en-US" altLang="ko-KR" sz="1400" dirty="0" smtClean="0"/>
              <a:t>String </a:t>
            </a:r>
            <a:r>
              <a:rPr lang="en-US" altLang="ko-KR" sz="1400" dirty="0" err="1" smtClean="0"/>
              <a:t>getKeyText</a:t>
            </a:r>
            <a:r>
              <a:rPr lang="en-US" altLang="ko-KR" sz="1400" dirty="0" smtClean="0"/>
              <a:t>()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이벤트 객체의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4000496" y="1357298"/>
            <a:ext cx="1192703" cy="357190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EventObject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714744" y="3071810"/>
            <a:ext cx="1785950" cy="357190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ComponentEvent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597829" y="3071810"/>
            <a:ext cx="1192703" cy="35719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ItemEvent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39913" y="3071810"/>
            <a:ext cx="1192703" cy="35719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ActionEvent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000496" y="2143116"/>
            <a:ext cx="1192703" cy="357190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AWTEvent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000496" y="3786190"/>
            <a:ext cx="1192703" cy="357190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InputEvent</a:t>
            </a:r>
            <a:endParaRPr lang="ko-KR" altLang="en-US" sz="1600">
              <a:solidFill>
                <a:schemeClr val="tx1"/>
              </a:solidFill>
            </a:endParaRPr>
          </a:p>
        </p:txBody>
      </p:sp>
      <p:cxnSp>
        <p:nvCxnSpPr>
          <p:cNvPr id="17" name="Shape 36"/>
          <p:cNvCxnSpPr>
            <a:stCxn id="9" idx="0"/>
            <a:endCxn id="11" idx="2"/>
          </p:cNvCxnSpPr>
          <p:nvPr/>
        </p:nvCxnSpPr>
        <p:spPr>
          <a:xfrm rot="5400000" flipH="1" flipV="1">
            <a:off x="2680804" y="1155767"/>
            <a:ext cx="571504" cy="326058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11" idx="0"/>
            <a:endCxn id="5" idx="2"/>
          </p:cNvCxnSpPr>
          <p:nvPr/>
        </p:nvCxnSpPr>
        <p:spPr>
          <a:xfrm rot="5400000" flipH="1" flipV="1">
            <a:off x="4382534" y="192880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꺾인 연결선 19"/>
          <p:cNvCxnSpPr>
            <a:stCxn id="6" idx="0"/>
            <a:endCxn id="11" idx="2"/>
          </p:cNvCxnSpPr>
          <p:nvPr/>
        </p:nvCxnSpPr>
        <p:spPr>
          <a:xfrm rot="16200000" flipV="1">
            <a:off x="4316532" y="2780622"/>
            <a:ext cx="571504" cy="1087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꺾인 연결선 20"/>
          <p:cNvCxnSpPr>
            <a:stCxn id="7" idx="0"/>
            <a:endCxn id="11" idx="2"/>
          </p:cNvCxnSpPr>
          <p:nvPr/>
        </p:nvCxnSpPr>
        <p:spPr>
          <a:xfrm rot="16200000" flipV="1">
            <a:off x="5609763" y="1487391"/>
            <a:ext cx="571504" cy="25973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꺾인 연결선 22"/>
          <p:cNvCxnSpPr>
            <a:stCxn id="12" idx="0"/>
            <a:endCxn id="6" idx="2"/>
          </p:cNvCxnSpPr>
          <p:nvPr/>
        </p:nvCxnSpPr>
        <p:spPr>
          <a:xfrm rot="5400000" flipH="1" flipV="1">
            <a:off x="4423688" y="3602160"/>
            <a:ext cx="357190" cy="1087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/>
        </p:nvSpPr>
        <p:spPr>
          <a:xfrm>
            <a:off x="2500298" y="5143512"/>
            <a:ext cx="1192703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MouseEvent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500694" y="5143512"/>
            <a:ext cx="129209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KeyEvent</a:t>
            </a:r>
            <a:endParaRPr lang="ko-KR" altLang="en-US" sz="1600">
              <a:solidFill>
                <a:schemeClr val="tx1"/>
              </a:solidFill>
            </a:endParaRPr>
          </a:p>
        </p:txBody>
      </p:sp>
      <p:cxnSp>
        <p:nvCxnSpPr>
          <p:cNvPr id="30" name="꺾인 연결선 29"/>
          <p:cNvCxnSpPr>
            <a:stCxn id="28" idx="0"/>
            <a:endCxn id="12" idx="2"/>
          </p:cNvCxnSpPr>
          <p:nvPr/>
        </p:nvCxnSpPr>
        <p:spPr>
          <a:xfrm rot="5400000" flipH="1" flipV="1">
            <a:off x="3346683" y="3893347"/>
            <a:ext cx="1000132" cy="150019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꺾인 연결선 30"/>
          <p:cNvCxnSpPr>
            <a:stCxn id="29" idx="0"/>
            <a:endCxn id="12" idx="2"/>
          </p:cNvCxnSpPr>
          <p:nvPr/>
        </p:nvCxnSpPr>
        <p:spPr>
          <a:xfrm rot="16200000" flipV="1">
            <a:off x="4871729" y="3868499"/>
            <a:ext cx="1000132" cy="15498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슬라이드 번호 개체 틀 2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이벤트 객체와 이벤트 소스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120735"/>
              </p:ext>
            </p:extLst>
          </p:nvPr>
        </p:nvGraphicFramePr>
        <p:xfrm>
          <a:off x="899592" y="1340768"/>
          <a:ext cx="7344816" cy="541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516"/>
                <a:gridCol w="1285884"/>
                <a:gridCol w="4815416"/>
              </a:tblGrid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이벤트 객체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이벤트 소스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이벤트가 발생하는 경우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288032">
                <a:tc rowSpan="4"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ActionEvent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mtClean="0"/>
                        <a:t>JButton</a:t>
                      </a:r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smtClean="0"/>
                        <a:t>마우스로 버튼을 클릭하거나 키로 버튼을 선택한 경우</a:t>
                      </a:r>
                      <a:endParaRPr lang="ko-KR" altLang="en-US" sz="1100"/>
                    </a:p>
                  </a:txBody>
                  <a:tcPr anchor="ctr"/>
                </a:tc>
              </a:tr>
              <a:tr h="2880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mtClean="0"/>
                        <a:t>JList</a:t>
                      </a:r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smtClean="0"/>
                        <a:t>리스트 아이템을 더블클릭하여 리스트 아이템을 선택한 경우</a:t>
                      </a:r>
                      <a:endParaRPr lang="ko-KR" altLang="en-US" sz="1100"/>
                    </a:p>
                  </a:txBody>
                  <a:tcPr anchor="ctr"/>
                </a:tc>
              </a:tr>
              <a:tr h="2880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JMenuItem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메뉴 아이템 선택을 선택한 경우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JTextField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텍스트 입력 중 </a:t>
                      </a:r>
                      <a:r>
                        <a:rPr lang="en-US" altLang="ko-KR" sz="1100" dirty="0" smtClean="0"/>
                        <a:t>&lt;Enter&gt; </a:t>
                      </a:r>
                      <a:r>
                        <a:rPr lang="ko-KR" altLang="en-US" sz="1100" dirty="0" smtClean="0"/>
                        <a:t>키를 누른 경우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ItemEvent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JCheckBox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체크박스의 선택 혹은 해제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JCheckBoxMenuItem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체크박스 메뉴 아이템이 선택 혹은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해제 될 때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JList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리스트 아이템이 선택될 때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KeyEvent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mtClean="0"/>
                        <a:t>Component</a:t>
                      </a:r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모든 컴포넌트에 대해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키가 눌러지거나 눌러진 키가 떼어질 때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680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MouseEvent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mtClean="0"/>
                        <a:t>Component</a:t>
                      </a:r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smtClean="0"/>
                        <a:t>모든 컴포넌트에 대해</a:t>
                      </a:r>
                      <a:r>
                        <a:rPr lang="en-US" altLang="ko-KR" sz="1100" dirty="0" smtClean="0"/>
                        <a:t>,  </a:t>
                      </a:r>
                      <a:r>
                        <a:rPr lang="ko-KR" altLang="en-US" sz="1100" dirty="0" smtClean="0"/>
                        <a:t>마우스 버튼이 눌러지거나 떼어질 때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클릭될 때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컴포넌트 위에 마우스가 올라갈 때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올라간 마우스가 내려올 때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마우스가 드래그될 때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마우스가 단순 움직일 때</a:t>
                      </a:r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FocusEvent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mtClean="0"/>
                        <a:t>Component</a:t>
                      </a:r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모든 컴포넌트에 대해</a:t>
                      </a:r>
                      <a:r>
                        <a:rPr lang="en-US" altLang="ko-KR" sz="1100" dirty="0" smtClean="0"/>
                        <a:t>,  </a:t>
                      </a:r>
                      <a:r>
                        <a:rPr lang="ko-KR" altLang="en-US" sz="1100" dirty="0" smtClean="0"/>
                        <a:t>컴포넌트가 포커스를 받거나 잃을 때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 rowSpan="2"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TextEvent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TextField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텍스트가 변경될 때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TextArea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텍스트가 변경될 때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6805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WindowEvent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mtClean="0"/>
                        <a:t>Window</a:t>
                      </a:r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Window</a:t>
                      </a:r>
                      <a:r>
                        <a:rPr lang="ko-KR" altLang="en-US" sz="1100" dirty="0" smtClean="0"/>
                        <a:t>를 상속받는 모든 컴포넌트에 대해</a:t>
                      </a:r>
                      <a:r>
                        <a:rPr lang="en-US" altLang="ko-KR" sz="1100" dirty="0" smtClean="0"/>
                        <a:t>,  </a:t>
                      </a:r>
                      <a:r>
                        <a:rPr lang="ko-KR" altLang="en-US" sz="1100" dirty="0" smtClean="0"/>
                        <a:t>윈도우가 활성화</a:t>
                      </a:r>
                      <a:r>
                        <a:rPr lang="en-US" altLang="ko-KR" sz="1100" dirty="0" smtClean="0"/>
                        <a:t>,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비활성화</a:t>
                      </a:r>
                      <a:r>
                        <a:rPr lang="en-US" altLang="ko-KR" sz="1100" baseline="0" dirty="0" smtClean="0"/>
                        <a:t>, </a:t>
                      </a:r>
                      <a:r>
                        <a:rPr lang="ko-KR" altLang="en-US" sz="1100" baseline="0" dirty="0" smtClean="0"/>
                        <a:t>아이콘화</a:t>
                      </a:r>
                      <a:r>
                        <a:rPr lang="en-US" altLang="ko-KR" sz="1100" baseline="0" dirty="0" smtClean="0"/>
                        <a:t>, </a:t>
                      </a:r>
                      <a:r>
                        <a:rPr lang="ko-KR" altLang="en-US" sz="1100" baseline="0" dirty="0" smtClean="0"/>
                        <a:t>아이콘에서 복구 될 때</a:t>
                      </a:r>
                      <a:r>
                        <a:rPr lang="en-US" altLang="ko-KR" sz="1100" baseline="0" dirty="0" smtClean="0"/>
                        <a:t>, </a:t>
                      </a:r>
                      <a:r>
                        <a:rPr lang="ko-KR" altLang="en-US" sz="1100" baseline="0" dirty="0" smtClean="0"/>
                        <a:t>윈도우가 열리거나 닫힐 때</a:t>
                      </a:r>
                      <a:r>
                        <a:rPr lang="en-US" altLang="ko-KR" sz="1100" baseline="0" dirty="0" smtClean="0"/>
                        <a:t>, </a:t>
                      </a:r>
                      <a:r>
                        <a:rPr lang="ko-KR" altLang="en-US" sz="1100" baseline="0" dirty="0" smtClean="0"/>
                        <a:t>윈도우가 종료될 때 등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AdjustmentEvent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mtClean="0"/>
                        <a:t>JScrollBar</a:t>
                      </a:r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err="1" smtClean="0"/>
                        <a:t>스크롤바를</a:t>
                      </a:r>
                      <a:r>
                        <a:rPr lang="ko-KR" altLang="en-US" sz="1100" dirty="0" smtClean="0"/>
                        <a:t> 사용자가 움직였을 때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ComponentEvent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mtClean="0"/>
                        <a:t>Component</a:t>
                      </a:r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/>
                        <a:t>모든 컴포넌트에 대해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컴포넌트가 사라지거나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나타나거나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이동 하거나 크기 변경</a:t>
                      </a:r>
                      <a:r>
                        <a:rPr lang="ko-KR" altLang="en-US" sz="1100" baseline="0" dirty="0" smtClean="0"/>
                        <a:t> 될 때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ContainerEvent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smtClean="0"/>
                        <a:t>Container</a:t>
                      </a:r>
                      <a:endParaRPr lang="ko-KR" alt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Container</a:t>
                      </a:r>
                      <a:r>
                        <a:rPr lang="ko-KR" altLang="en-US" sz="1100" dirty="0" smtClean="0"/>
                        <a:t>에 컴포넌트가 추가</a:t>
                      </a:r>
                      <a:r>
                        <a:rPr lang="ko-KR" altLang="en-US" sz="1100" baseline="0" dirty="0" smtClean="0"/>
                        <a:t> 혹은 삭제되었을 때</a:t>
                      </a:r>
                      <a:endParaRPr lang="ko-KR" altLang="en-US" sz="11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이벤트 리스너</a:t>
            </a:r>
            <a:r>
              <a:rPr lang="en-US" altLang="ko-KR" smtClean="0"/>
              <a:t>(Event Listener)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3500462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이벤트 </a:t>
            </a:r>
            <a:r>
              <a:rPr lang="ko-KR" altLang="en-US" dirty="0" err="1" smtClean="0"/>
              <a:t>리스너란</a:t>
            </a:r>
            <a:r>
              <a:rPr lang="en-US" altLang="ko-KR" dirty="0" smtClean="0"/>
              <a:t>? </a:t>
            </a:r>
            <a:r>
              <a:rPr lang="ko-KR" altLang="en-US" dirty="0" smtClean="0"/>
              <a:t>이벤트를 처리하는 </a:t>
            </a:r>
            <a:r>
              <a:rPr lang="ko-KR" altLang="en-US" dirty="0" err="1" smtClean="0"/>
              <a:t>핸들러</a:t>
            </a:r>
            <a:endParaRPr lang="en-US" altLang="ko-KR" dirty="0" smtClean="0"/>
          </a:p>
          <a:p>
            <a:r>
              <a:rPr lang="ko-KR" altLang="en-US" dirty="0" smtClean="0"/>
              <a:t>이벤트 </a:t>
            </a:r>
            <a:r>
              <a:rPr lang="ko-KR" altLang="en-US" dirty="0" err="1" smtClean="0"/>
              <a:t>리스너는</a:t>
            </a:r>
            <a:r>
              <a:rPr lang="ko-KR" altLang="en-US" dirty="0" smtClean="0"/>
              <a:t> 인터페이스</a:t>
            </a:r>
            <a:r>
              <a:rPr lang="en-US" altLang="ko-KR" dirty="0" smtClean="0"/>
              <a:t>(interface)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개발자가 </a:t>
            </a:r>
            <a:r>
              <a:rPr lang="ko-KR" altLang="en-US" dirty="0" err="1" smtClean="0"/>
              <a:t>리스너</a:t>
            </a:r>
            <a:r>
              <a:rPr lang="ko-KR" altLang="en-US" dirty="0" smtClean="0"/>
              <a:t> 인터페이스의 모든 추상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구현 필요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이벤트가 발생하면 이미 약속된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호출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en-US" altLang="ko-KR" dirty="0" err="1" smtClean="0"/>
              <a:t>ActionListener</a:t>
            </a:r>
            <a:r>
              <a:rPr lang="en-US" altLang="ko-KR" dirty="0" smtClean="0"/>
              <a:t> </a:t>
            </a:r>
            <a:r>
              <a:rPr lang="ko-KR" altLang="en-US" dirty="0" smtClean="0"/>
              <a:t>인터페이스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en-US" altLang="ko-KR" dirty="0" err="1" smtClean="0"/>
              <a:t>MouseListener</a:t>
            </a:r>
            <a:r>
              <a:rPr lang="en-US" altLang="ko-KR" dirty="0" smtClean="0"/>
              <a:t>  </a:t>
            </a:r>
            <a:r>
              <a:rPr lang="ko-KR" altLang="en-US" dirty="0" smtClean="0"/>
              <a:t>인터페이스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15" name="직사각형 14"/>
          <p:cNvSpPr/>
          <p:nvPr/>
        </p:nvSpPr>
        <p:spPr>
          <a:xfrm>
            <a:off x="1500166" y="3214686"/>
            <a:ext cx="692948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 smtClean="0"/>
              <a:t>interface </a:t>
            </a:r>
            <a:r>
              <a:rPr lang="en-US" altLang="ko-KR" dirty="0" err="1" smtClean="0"/>
              <a:t>ActionListener</a:t>
            </a:r>
            <a:r>
              <a:rPr lang="en-US" altLang="ko-KR" dirty="0" smtClean="0"/>
              <a:t> { // </a:t>
            </a:r>
            <a:r>
              <a:rPr lang="ko-KR" altLang="en-US" dirty="0" smtClean="0"/>
              <a:t>아래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개발자가 구현해야 함</a:t>
            </a:r>
            <a:endParaRPr lang="en-US" altLang="ko-KR" dirty="0" smtClean="0"/>
          </a:p>
          <a:p>
            <a:pPr defTabSz="180000"/>
            <a:r>
              <a:rPr lang="en-US" altLang="ko-KR" dirty="0" smtClean="0"/>
              <a:t>	public void </a:t>
            </a:r>
            <a:r>
              <a:rPr lang="en-US" altLang="ko-KR" dirty="0" err="1" smtClean="0"/>
              <a:t>actionPerformed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ActionEvent</a:t>
            </a:r>
            <a:r>
              <a:rPr lang="en-US" altLang="ko-KR" dirty="0" smtClean="0"/>
              <a:t> e); // Action </a:t>
            </a:r>
            <a:r>
              <a:rPr lang="ko-KR" altLang="en-US" dirty="0" smtClean="0"/>
              <a:t>이벤트 발생시 호출</a:t>
            </a:r>
          </a:p>
          <a:p>
            <a:pPr defTabSz="180000"/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1500166" y="4643446"/>
            <a:ext cx="7000924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dirty="0" smtClean="0"/>
              <a:t>interface </a:t>
            </a:r>
            <a:r>
              <a:rPr lang="en-US" altLang="ko-KR" dirty="0" err="1" smtClean="0"/>
              <a:t>MouseListener</a:t>
            </a:r>
            <a:r>
              <a:rPr lang="en-US" altLang="ko-KR" dirty="0" smtClean="0"/>
              <a:t> { // </a:t>
            </a:r>
            <a:r>
              <a:rPr lang="ko-KR" altLang="en-US" dirty="0" smtClean="0"/>
              <a:t>아래의 </a:t>
            </a:r>
            <a:r>
              <a:rPr lang="en-US" altLang="ko-KR" dirty="0" smtClean="0"/>
              <a:t>5</a:t>
            </a:r>
            <a:r>
              <a:rPr lang="ko-KR" altLang="en-US" dirty="0" smtClean="0"/>
              <a:t>개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개발자가 구현해야 함</a:t>
            </a:r>
            <a:endParaRPr lang="en-US" altLang="ko-KR" dirty="0" smtClean="0"/>
          </a:p>
          <a:p>
            <a:pPr defTabSz="180000"/>
            <a:r>
              <a:rPr lang="en-US" altLang="ko-KR" dirty="0" smtClean="0"/>
              <a:t>	public void </a:t>
            </a:r>
            <a:r>
              <a:rPr lang="en-US" altLang="ko-KR" dirty="0" err="1" smtClean="0"/>
              <a:t>mousePressed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MouseEvent</a:t>
            </a:r>
            <a:r>
              <a:rPr lang="en-US" altLang="ko-KR" dirty="0" smtClean="0"/>
              <a:t> e); // </a:t>
            </a:r>
            <a:r>
              <a:rPr lang="ko-KR" altLang="en-US" dirty="0" smtClean="0"/>
              <a:t>마우스 버튼이 눌러지는 순간 호출</a:t>
            </a:r>
          </a:p>
          <a:p>
            <a:pPr defTabSz="180000"/>
            <a:r>
              <a:rPr lang="en-US" altLang="ko-KR" dirty="0" smtClean="0"/>
              <a:t>	public void </a:t>
            </a:r>
            <a:r>
              <a:rPr lang="en-US" altLang="ko-KR" dirty="0" err="1" smtClean="0"/>
              <a:t>mouseReleased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MouseEvent</a:t>
            </a:r>
            <a:r>
              <a:rPr lang="en-US" altLang="ko-KR" dirty="0" smtClean="0"/>
              <a:t> e); // </a:t>
            </a:r>
            <a:r>
              <a:rPr lang="ko-KR" altLang="en-US" dirty="0" smtClean="0"/>
              <a:t>눌러진 마우스 버튼이 떼어지는 순간 호출</a:t>
            </a:r>
          </a:p>
          <a:p>
            <a:pPr defTabSz="180000"/>
            <a:r>
              <a:rPr lang="en-US" altLang="ko-KR" dirty="0" smtClean="0"/>
              <a:t>	public void </a:t>
            </a:r>
            <a:r>
              <a:rPr lang="en-US" altLang="ko-KR" dirty="0" err="1" smtClean="0"/>
              <a:t>mouseClicked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MouseEvent</a:t>
            </a:r>
            <a:r>
              <a:rPr lang="en-US" altLang="ko-KR" dirty="0" smtClean="0"/>
              <a:t> e); // </a:t>
            </a:r>
            <a:r>
              <a:rPr lang="ko-KR" altLang="en-US" dirty="0" smtClean="0"/>
              <a:t>마우스가 클릭되는 순간 호출</a:t>
            </a:r>
          </a:p>
          <a:p>
            <a:pPr defTabSz="180000"/>
            <a:r>
              <a:rPr lang="en-US" altLang="ko-KR" dirty="0" smtClean="0"/>
              <a:t>	public void </a:t>
            </a:r>
            <a:r>
              <a:rPr lang="en-US" altLang="ko-KR" dirty="0" err="1" smtClean="0"/>
              <a:t>mouseEntered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MouseEvent</a:t>
            </a:r>
            <a:r>
              <a:rPr lang="en-US" altLang="ko-KR" dirty="0" smtClean="0"/>
              <a:t> e); // </a:t>
            </a:r>
            <a:r>
              <a:rPr lang="ko-KR" altLang="en-US" dirty="0" smtClean="0"/>
              <a:t>마우스가 컴포넌트 위에 올라가는 순간 호출</a:t>
            </a:r>
          </a:p>
          <a:p>
            <a:pPr defTabSz="180000"/>
            <a:r>
              <a:rPr lang="en-US" altLang="ko-KR" dirty="0" smtClean="0"/>
              <a:t>	public void </a:t>
            </a:r>
            <a:r>
              <a:rPr lang="en-US" altLang="ko-KR" dirty="0" err="1" smtClean="0"/>
              <a:t>mouseExited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MouseEvent</a:t>
            </a:r>
            <a:r>
              <a:rPr lang="en-US" altLang="ko-KR" dirty="0" smtClean="0"/>
              <a:t> e); // </a:t>
            </a:r>
            <a:r>
              <a:rPr lang="ko-KR" altLang="en-US" dirty="0" smtClean="0"/>
              <a:t>마우스가 컴포넌트 위에서 내려오는 순간 호출</a:t>
            </a:r>
          </a:p>
          <a:p>
            <a:pPr defTabSz="180000"/>
            <a:r>
              <a:rPr lang="en-US" altLang="ko-KR" dirty="0" smtClean="0"/>
              <a:t>}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solidFill>
          <a:schemeClr val="accent1">
            <a:lumMod val="40000"/>
            <a:lumOff val="60000"/>
          </a:schemeClr>
        </a:solidFill>
      </a:spPr>
      <a:bodyPr wrap="square">
        <a:spAutoFit/>
      </a:bodyPr>
      <a:lstStyle>
        <a:defPPr>
          <a:defRPr sz="1000" b="1" dirty="0" smtClean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12694</TotalTime>
  <Words>3020</Words>
  <Application>Microsoft Office PowerPoint</Application>
  <PresentationFormat>화면 슬라이드 쇼(4:3)</PresentationFormat>
  <Paragraphs>1212</Paragraphs>
  <Slides>42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42</vt:i4>
      </vt:variant>
    </vt:vector>
  </HeadingPairs>
  <TitlesOfParts>
    <vt:vector size="43" baseType="lpstr">
      <vt:lpstr>가을</vt:lpstr>
      <vt:lpstr>제 10 장 이벤트 처리</vt:lpstr>
      <vt:lpstr>이벤트 기반 프로그래밍</vt:lpstr>
      <vt:lpstr>이벤트의 실제 예</vt:lpstr>
      <vt:lpstr>자바의 이벤트 기반 GUI 응용프로그램 구성</vt:lpstr>
      <vt:lpstr>이벤트 객체</vt:lpstr>
      <vt:lpstr>이벤트 객체에 포함된 정보</vt:lpstr>
      <vt:lpstr>이벤트 객체의 메소드</vt:lpstr>
      <vt:lpstr>이벤트 객체와 이벤트 소스</vt:lpstr>
      <vt:lpstr>이벤트 리스너(Event Listener)</vt:lpstr>
      <vt:lpstr>이벤트 리스너 등록</vt:lpstr>
      <vt:lpstr>리스너 인터페이스 와 메소드</vt:lpstr>
      <vt:lpstr>이벤트 리스너 작성 예</vt:lpstr>
      <vt:lpstr>예제 10-1 : 버튼에 Mouse 이벤트를 처리하는 예제</vt:lpstr>
      <vt:lpstr>Tip : 리스너 등록 메소드가 addXXXListener인 이유?</vt:lpstr>
      <vt:lpstr>이벤트 리스너 작성 방법</vt:lpstr>
      <vt:lpstr>독립 클래스로  리스너 작성</vt:lpstr>
      <vt:lpstr>내부 클래스로  리스너 작성</vt:lpstr>
      <vt:lpstr>익명 클래스로 이벤트 리스너 작성</vt:lpstr>
      <vt:lpstr>익명 클래스로  이벤트 리스너 작성</vt:lpstr>
      <vt:lpstr>예제 10-2 : 마우스로 문자열 이동시키기</vt:lpstr>
      <vt:lpstr>예제 10-2의 소스</vt:lpstr>
      <vt:lpstr>어댑터(Adapter) 클래스</vt:lpstr>
      <vt:lpstr>리스너와 어댑터 클래스</vt:lpstr>
      <vt:lpstr>어댑터 사용 예</vt:lpstr>
      <vt:lpstr>예제 10-3: MouseAdapter 사용하기</vt:lpstr>
      <vt:lpstr>Key 이벤트와 포커스</vt:lpstr>
      <vt:lpstr>KeyListener의 메소드와 키</vt:lpstr>
      <vt:lpstr>유니코드(Unicode)</vt:lpstr>
      <vt:lpstr>입력된 키 판별</vt:lpstr>
      <vt:lpstr>가상 키(Virtual Key)</vt:lpstr>
      <vt:lpstr>KeyListener의 메소드와 키</vt:lpstr>
      <vt:lpstr>KeyEvent와 KeyListener의 활용 :     getKeyCode(), getKeyChar(), getKeyText() 사용</vt:lpstr>
      <vt:lpstr>실행 결과</vt:lpstr>
      <vt:lpstr>예제 10-4 : F1 키를 입력받으면 바탕을 초록색으로, % 키를 입력받으면 바탕을 노란색으로 변경</vt:lpstr>
      <vt:lpstr>예제 10-4 실행</vt:lpstr>
      <vt:lpstr>예제 10-5 : 상,하,좌,우 키로 “HELLO”문자열 움직이기</vt:lpstr>
      <vt:lpstr>예제 실행: 상,하,좌,우 키로 텍스트 움직이기</vt:lpstr>
      <vt:lpstr>MouseEvent와 MouseListener,MouseMotionListener</vt:lpstr>
      <vt:lpstr>MouseEvent 로부터 얻을 수 있는 정보</vt:lpstr>
      <vt:lpstr>MouseListener와  MouseMotionListener 사용 예</vt:lpstr>
      <vt:lpstr>실행: MouseListener와  MouseMotionListener 사용</vt:lpstr>
      <vt:lpstr>예제 10-6 : 더블클릭시  컨텐트의 배경색 변경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274</cp:revision>
  <dcterms:created xsi:type="dcterms:W3CDTF">2009-09-01T01:24:33Z</dcterms:created>
  <dcterms:modified xsi:type="dcterms:W3CDTF">2011-07-31T20:16:08Z</dcterms:modified>
</cp:coreProperties>
</file>