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handoutMasters/handoutMaster1.xml" ContentType="application/vnd.openxmlformats-officedocument.presentationml.handoutMaster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64"/>
  </p:notesMasterIdLst>
  <p:handoutMasterIdLst>
    <p:handoutMasterId r:id="rId65"/>
  </p:handoutMasterIdLst>
  <p:sldIdLst>
    <p:sldId id="256" r:id="rId2"/>
    <p:sldId id="352" r:id="rId3"/>
    <p:sldId id="353" r:id="rId4"/>
    <p:sldId id="410" r:id="rId5"/>
    <p:sldId id="354" r:id="rId6"/>
    <p:sldId id="355" r:id="rId7"/>
    <p:sldId id="356" r:id="rId8"/>
    <p:sldId id="333" r:id="rId9"/>
    <p:sldId id="357" r:id="rId10"/>
    <p:sldId id="359" r:id="rId11"/>
    <p:sldId id="293" r:id="rId12"/>
    <p:sldId id="360" r:id="rId13"/>
    <p:sldId id="413" r:id="rId14"/>
    <p:sldId id="362" r:id="rId15"/>
    <p:sldId id="414" r:id="rId16"/>
    <p:sldId id="364" r:id="rId17"/>
    <p:sldId id="365" r:id="rId18"/>
    <p:sldId id="366" r:id="rId19"/>
    <p:sldId id="367" r:id="rId20"/>
    <p:sldId id="396" r:id="rId21"/>
    <p:sldId id="334" r:id="rId22"/>
    <p:sldId id="306" r:id="rId23"/>
    <p:sldId id="419" r:id="rId24"/>
    <p:sldId id="420" r:id="rId25"/>
    <p:sldId id="397" r:id="rId26"/>
    <p:sldId id="369" r:id="rId27"/>
    <p:sldId id="370" r:id="rId28"/>
    <p:sldId id="371" r:id="rId29"/>
    <p:sldId id="416" r:id="rId30"/>
    <p:sldId id="389" r:id="rId31"/>
    <p:sldId id="372" r:id="rId32"/>
    <p:sldId id="373" r:id="rId33"/>
    <p:sldId id="375" r:id="rId34"/>
    <p:sldId id="376" r:id="rId35"/>
    <p:sldId id="377" r:id="rId36"/>
    <p:sldId id="378" r:id="rId37"/>
    <p:sldId id="349" r:id="rId38"/>
    <p:sldId id="379" r:id="rId39"/>
    <p:sldId id="412" r:id="rId40"/>
    <p:sldId id="417" r:id="rId41"/>
    <p:sldId id="380" r:id="rId42"/>
    <p:sldId id="381" r:id="rId43"/>
    <p:sldId id="382" r:id="rId44"/>
    <p:sldId id="406" r:id="rId45"/>
    <p:sldId id="345" r:id="rId46"/>
    <p:sldId id="385" r:id="rId47"/>
    <p:sldId id="418" r:id="rId48"/>
    <p:sldId id="387" r:id="rId49"/>
    <p:sldId id="398" r:id="rId50"/>
    <p:sldId id="399" r:id="rId51"/>
    <p:sldId id="315" r:id="rId52"/>
    <p:sldId id="400" r:id="rId53"/>
    <p:sldId id="320" r:id="rId54"/>
    <p:sldId id="401" r:id="rId55"/>
    <p:sldId id="322" r:id="rId56"/>
    <p:sldId id="340" r:id="rId57"/>
    <p:sldId id="402" r:id="rId58"/>
    <p:sldId id="341" r:id="rId59"/>
    <p:sldId id="395" r:id="rId60"/>
    <p:sldId id="403" r:id="rId61"/>
    <p:sldId id="404" r:id="rId62"/>
    <p:sldId id="405" r:id="rId63"/>
  </p:sldIdLst>
  <p:sldSz cx="9144000" cy="6858000" type="screen4x3"/>
  <p:notesSz cx="6797675" cy="9928225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DCE6F0"/>
    <a:srgbClr val="FDFDA9"/>
    <a:srgbClr val="ADA5A5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E9639D4-E3E2-4D34-9284-5A2195B3D0D7}" styleName="밝은 스타일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69C7853C-536D-4A76-A0AE-DD22124D55A5}" styleName="테마 스타일 1 - 강조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0A15C55-8517-42AA-B614-E9B94910E393}" styleName="보통 스타일 2 - 강조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D27102A9-8310-4765-A935-A1911B00CA55}" styleName="밝은 스타일 1 - 강조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8A107856-5554-42FB-B03E-39F5DBC370BA}" styleName="보통 스타일 4 - 강조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3C2FFA5D-87B4-456A-9821-1D502468CF0F}" styleName="테마 스타일 1 - 강조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012ECD-51FC-41F1-AA8D-1B2483CD663E}" styleName="밝은 스타일 2 - 강조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3052" autoAdjust="0"/>
  </p:normalViewPr>
  <p:slideViewPr>
    <p:cSldViewPr>
      <p:cViewPr>
        <p:scale>
          <a:sx n="90" d="100"/>
          <a:sy n="90" d="100"/>
        </p:scale>
        <p:origin x="-966" y="-4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notesMaster" Target="notesMasters/notesMaster1.xml"/><Relationship Id="rId69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8D53C5-3C3C-43B4-AFAC-C35FD686CA77}" type="datetimeFigureOut">
              <a:rPr lang="ko-KR" altLang="en-US" smtClean="0"/>
              <a:pPr/>
              <a:t>2011-07-31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03418D0-BB20-47FB-96AE-FF254696C1D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367914100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5E446F-B1BB-4F1B-9106-CF51FACD1E39}" type="datetimeFigureOut">
              <a:rPr lang="ko-KR" altLang="en-US" smtClean="0"/>
              <a:pPr/>
              <a:t>2011-07-31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6CA48A-C2EC-40C8-B749-566CD4BBC88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25979927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6CA48A-C2EC-40C8-B749-566CD4BBC886}" type="slidenum">
              <a:rPr lang="ko-KR" altLang="en-US" smtClean="0"/>
              <a:pPr/>
              <a:t>12</a:t>
            </a:fld>
            <a:endParaRPr lang="ko-KR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6CA48A-C2EC-40C8-B749-566CD4BBC886}" type="slidenum">
              <a:rPr lang="ko-KR" altLang="en-US" smtClean="0"/>
              <a:pPr/>
              <a:t>13</a:t>
            </a:fld>
            <a:endParaRPr lang="ko-KR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6CA48A-C2EC-40C8-B749-566CD4BBC886}" type="slidenum">
              <a:rPr lang="ko-KR" altLang="en-US" smtClean="0"/>
              <a:pPr/>
              <a:t>21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237939645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6CA48A-C2EC-40C8-B749-566CD4BBC886}" type="slidenum">
              <a:rPr lang="ko-KR" altLang="en-US" smtClean="0"/>
              <a:pPr/>
              <a:t>22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1064118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직사각형 6"/>
          <p:cNvSpPr/>
          <p:nvPr/>
        </p:nvSpPr>
        <p:spPr bwMode="white">
          <a:xfrm>
            <a:off x="0" y="5971032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직사각형 9"/>
          <p:cNvSpPr/>
          <p:nvPr/>
        </p:nvSpPr>
        <p:spPr>
          <a:xfrm>
            <a:off x="-9144" y="6053328"/>
            <a:ext cx="2249424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직사각형 10"/>
          <p:cNvSpPr/>
          <p:nvPr/>
        </p:nvSpPr>
        <p:spPr>
          <a:xfrm>
            <a:off x="2359152" y="6044184"/>
            <a:ext cx="6784848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제목 7"/>
          <p:cNvSpPr>
            <a:spLocks noGrp="1"/>
          </p:cNvSpPr>
          <p:nvPr>
            <p:ph type="ctrTitle"/>
          </p:nvPr>
        </p:nvSpPr>
        <p:spPr>
          <a:xfrm>
            <a:off x="2362200" y="4038600"/>
            <a:ext cx="6477000" cy="1828800"/>
          </a:xfrm>
        </p:spPr>
        <p:txBody>
          <a:bodyPr anchor="b"/>
          <a:lstStyle>
            <a:lvl1pPr>
              <a:defRPr cap="all" baseline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9" name="부제목 8"/>
          <p:cNvSpPr>
            <a:spLocks noGrp="1"/>
          </p:cNvSpPr>
          <p:nvPr>
            <p:ph type="subTitle" idx="1"/>
          </p:nvPr>
        </p:nvSpPr>
        <p:spPr>
          <a:xfrm>
            <a:off x="2362200" y="6050037"/>
            <a:ext cx="6705600" cy="685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600">
                <a:solidFill>
                  <a:srgbClr val="FFFFFF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ko-KR" altLang="en-US" smtClean="0"/>
              <a:t>마스터 부제목 스타일 편집</a:t>
            </a:r>
            <a:endParaRPr kumimoji="0" lang="en-US"/>
          </a:p>
        </p:txBody>
      </p:sp>
      <p:sp>
        <p:nvSpPr>
          <p:cNvPr id="28" name="날짜 개체 틀 27"/>
          <p:cNvSpPr>
            <a:spLocks noGrp="1"/>
          </p:cNvSpPr>
          <p:nvPr>
            <p:ph type="dt" sz="half" idx="10"/>
          </p:nvPr>
        </p:nvSpPr>
        <p:spPr>
          <a:xfrm>
            <a:off x="76200" y="6068699"/>
            <a:ext cx="2057400" cy="685800"/>
          </a:xfrm>
          <a:prstGeom prst="rect">
            <a:avLst/>
          </a:prstGeom>
        </p:spPr>
        <p:txBody>
          <a:bodyPr>
            <a:noAutofit/>
          </a:bodyPr>
          <a:lstStyle>
            <a:lvl1pPr algn="ctr">
              <a:defRPr sz="2000">
                <a:solidFill>
                  <a:srgbClr val="FFFFFF"/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17" name="바닥글 개체 틀 16"/>
          <p:cNvSpPr>
            <a:spLocks noGrp="1"/>
          </p:cNvSpPr>
          <p:nvPr>
            <p:ph type="ftr" sz="quarter" idx="11"/>
          </p:nvPr>
        </p:nvSpPr>
        <p:spPr>
          <a:xfrm>
            <a:off x="2085393" y="236538"/>
            <a:ext cx="5867400" cy="365125"/>
          </a:xfrm>
          <a:prstGeom prst="rect">
            <a:avLst/>
          </a:prstGeom>
        </p:spPr>
        <p:txBody>
          <a:bodyPr/>
          <a:lstStyle>
            <a:lvl1pPr algn="r">
              <a:defRPr>
                <a:solidFill>
                  <a:srgbClr val="FFFF00"/>
                </a:solidFill>
                <a:latin typeface="HY나무M" pitchFamily="18" charset="-127"/>
                <a:ea typeface="HY나무M" pitchFamily="18" charset="-127"/>
              </a:defRPr>
            </a:lvl1pPr>
          </a:lstStyle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 dirty="0"/>
          </a:p>
        </p:txBody>
      </p:sp>
      <p:sp>
        <p:nvSpPr>
          <p:cNvPr id="29" name="슬라이드 번호 개체 틀 28"/>
          <p:cNvSpPr>
            <a:spLocks noGrp="1"/>
          </p:cNvSpPr>
          <p:nvPr>
            <p:ph type="sldNum" sz="quarter" idx="12"/>
          </p:nvPr>
        </p:nvSpPr>
        <p:spPr>
          <a:xfrm>
            <a:off x="8001000" y="228600"/>
            <a:ext cx="8382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609600" y="6286520"/>
            <a:ext cx="5421083" cy="326811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세로 제목 및 텍스트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553200" y="609600"/>
            <a:ext cx="2057400" cy="5516563"/>
          </a:xfrm>
        </p:spPr>
        <p:txBody>
          <a:bodyPr vert="eaVert"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5562600" cy="5516564"/>
          </a:xfrm>
        </p:spPr>
        <p:txBody>
          <a:bodyPr vert="eaVert"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6553200" y="6248402"/>
            <a:ext cx="22098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457201" y="6248207"/>
            <a:ext cx="5573483" cy="365125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  <p:sp>
        <p:nvSpPr>
          <p:cNvPr id="7" name="직사각형 6"/>
          <p:cNvSpPr/>
          <p:nvPr/>
        </p:nvSpPr>
        <p:spPr bwMode="white">
          <a:xfrm>
            <a:off x="6096318" y="0"/>
            <a:ext cx="320040" cy="6858000"/>
          </a:xfrm>
          <a:prstGeom prst="rect">
            <a:avLst/>
          </a:prstGeom>
          <a:solidFill>
            <a:srgbClr val="FFFFFF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직사각형 7"/>
          <p:cNvSpPr/>
          <p:nvPr/>
        </p:nvSpPr>
        <p:spPr>
          <a:xfrm>
            <a:off x="6142038" y="609600"/>
            <a:ext cx="228600" cy="6248400"/>
          </a:xfrm>
          <a:prstGeom prst="rect">
            <a:avLst/>
          </a:prstGeom>
          <a:solidFill>
            <a:schemeClr val="accent1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직사각형 8"/>
          <p:cNvSpPr/>
          <p:nvPr/>
        </p:nvSpPr>
        <p:spPr>
          <a:xfrm>
            <a:off x="6142038" y="0"/>
            <a:ext cx="228600" cy="533400"/>
          </a:xfrm>
          <a:prstGeom prst="rect">
            <a:avLst/>
          </a:prstGeom>
          <a:solidFill>
            <a:schemeClr val="accent2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>
          <a:xfrm rot="5400000">
            <a:off x="5989638" y="144462"/>
            <a:ext cx="533400" cy="244476"/>
          </a:xfrm>
        </p:spPr>
        <p:txBody>
          <a:bodyPr/>
          <a:lstStyle/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12648" y="228600"/>
            <a:ext cx="8153400" cy="700070"/>
          </a:xfrm>
        </p:spPr>
        <p:txBody>
          <a:bodyPr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8" name="내용 개체 틀 7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528641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</a:lstStyle>
          <a:p>
            <a:pPr lvl="0" eaLnBrk="1" latinLnBrk="0" hangingPunct="1"/>
            <a:r>
              <a:rPr lang="ko-KR" altLang="en-US" dirty="0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dirty="0" smtClean="0"/>
              <a:t>둘째 수준</a:t>
            </a:r>
          </a:p>
          <a:p>
            <a:pPr lvl="2" eaLnBrk="1" latinLnBrk="0" hangingPunct="1"/>
            <a:r>
              <a:rPr lang="ko-KR" altLang="en-US" dirty="0" smtClean="0"/>
              <a:t>셋째 수준</a:t>
            </a:r>
          </a:p>
          <a:p>
            <a:pPr lvl="3" eaLnBrk="1" latinLnBrk="0" hangingPunct="1"/>
            <a:r>
              <a:rPr lang="ko-KR" altLang="en-US" dirty="0" smtClean="0"/>
              <a:t>넷째 수준</a:t>
            </a:r>
          </a:p>
          <a:p>
            <a:pPr lvl="4" eaLnBrk="1" latinLnBrk="0" hangingPunct="1"/>
            <a:r>
              <a:rPr lang="ko-KR" altLang="en-US" dirty="0" smtClean="0"/>
              <a:t>다섯째 수준</a:t>
            </a:r>
            <a:endParaRPr kumimoji="0"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구역 머리글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1371600" y="2743200"/>
            <a:ext cx="7123113" cy="1673225"/>
          </a:xfrm>
        </p:spPr>
        <p:txBody>
          <a:bodyPr anchor="t"/>
          <a:lstStyle>
            <a:lvl1pPr marL="0" indent="0">
              <a:buNone/>
              <a:defRPr sz="280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7" name="직사각형 6"/>
          <p:cNvSpPr/>
          <p:nvPr/>
        </p:nvSpPr>
        <p:spPr bwMode="white">
          <a:xfrm>
            <a:off x="0" y="1524000"/>
            <a:ext cx="9144000" cy="114300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직사각형 7"/>
          <p:cNvSpPr/>
          <p:nvPr/>
        </p:nvSpPr>
        <p:spPr>
          <a:xfrm>
            <a:off x="0" y="1600200"/>
            <a:ext cx="1295400" cy="990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직사각형 8"/>
          <p:cNvSpPr/>
          <p:nvPr/>
        </p:nvSpPr>
        <p:spPr>
          <a:xfrm>
            <a:off x="1371600" y="1600200"/>
            <a:ext cx="7772400" cy="990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371600" y="1600200"/>
            <a:ext cx="7620000" cy="990600"/>
          </a:xfrm>
        </p:spPr>
        <p:txBody>
          <a:bodyPr/>
          <a:lstStyle>
            <a:lvl1pPr algn="l">
              <a:buNone/>
              <a:defRPr sz="4400" b="0" cap="none">
                <a:solidFill>
                  <a:srgbClr val="FFFFFF"/>
                </a:solidFill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12" name="날짜 개체 틀 11"/>
          <p:cNvSpPr>
            <a:spLocks noGrp="1"/>
          </p:cNvSpPr>
          <p:nvPr>
            <p:ph type="dt" sz="half" idx="10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13" name="슬라이드 번호 개체 틀 12"/>
          <p:cNvSpPr>
            <a:spLocks noGrp="1"/>
          </p:cNvSpPr>
          <p:nvPr>
            <p:ph type="sldNum" sz="quarter" idx="11"/>
          </p:nvPr>
        </p:nvSpPr>
        <p:spPr>
          <a:xfrm>
            <a:off x="0" y="1752600"/>
            <a:ext cx="1295400" cy="701676"/>
          </a:xfrm>
        </p:spPr>
        <p:txBody>
          <a:bodyPr>
            <a:noAutofit/>
          </a:bodyPr>
          <a:lstStyle>
            <a:lvl1pPr>
              <a:defRPr sz="2400">
                <a:solidFill>
                  <a:srgbClr val="FFFFFF"/>
                </a:solidFill>
              </a:defRPr>
            </a:lvl1pPr>
          </a:lstStyle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14" name="바닥글 개체 틀 13"/>
          <p:cNvSpPr>
            <a:spLocks noGrp="1"/>
          </p:cNvSpPr>
          <p:nvPr>
            <p:ph type="ftr" sz="quarter" idx="12"/>
          </p:nvPr>
        </p:nvSpPr>
        <p:spPr>
          <a:xfrm>
            <a:off x="609600" y="6286520"/>
            <a:ext cx="5421083" cy="326811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9" name="내용 개체 틀 8"/>
          <p:cNvSpPr>
            <a:spLocks noGrp="1"/>
          </p:cNvSpPr>
          <p:nvPr>
            <p:ph sz="quarter" idx="1"/>
          </p:nvPr>
        </p:nvSpPr>
        <p:spPr>
          <a:xfrm>
            <a:off x="609600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11" name="내용 개체 틀 10"/>
          <p:cNvSpPr>
            <a:spLocks noGrp="1"/>
          </p:cNvSpPr>
          <p:nvPr>
            <p:ph sz="quarter" idx="2"/>
          </p:nvPr>
        </p:nvSpPr>
        <p:spPr>
          <a:xfrm>
            <a:off x="4844901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8" name="날짜 개체 틀 7"/>
          <p:cNvSpPr>
            <a:spLocks noGrp="1"/>
          </p:cNvSpPr>
          <p:nvPr>
            <p:ph type="dt" sz="half" idx="15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 rtlCol="0"/>
          <a:lstStyle/>
          <a:p>
            <a:endParaRPr lang="ko-KR" altLang="en-US"/>
          </a:p>
        </p:txBody>
      </p:sp>
      <p:sp>
        <p:nvSpPr>
          <p:cNvPr id="10" name="슬라이드 번호 개체 틀 9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12" name="바닥글 개체 틀 11"/>
          <p:cNvSpPr>
            <a:spLocks noGrp="1"/>
          </p:cNvSpPr>
          <p:nvPr>
            <p:ph type="ftr" sz="quarter" idx="17"/>
          </p:nvPr>
        </p:nvSpPr>
        <p:spPr>
          <a:xfrm>
            <a:off x="609600" y="6286520"/>
            <a:ext cx="5421083" cy="326811"/>
          </a:xfrm>
          <a:prstGeom prst="rect">
            <a:avLst/>
          </a:prstGeom>
        </p:spPr>
        <p:txBody>
          <a:bodyPr rtlCol="0"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33400" y="273050"/>
            <a:ext cx="8153400" cy="8699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11" name="내용 개체 틀 10"/>
          <p:cNvSpPr>
            <a:spLocks noGrp="1"/>
          </p:cNvSpPr>
          <p:nvPr>
            <p:ph sz="quarter" idx="2"/>
          </p:nvPr>
        </p:nvSpPr>
        <p:spPr>
          <a:xfrm>
            <a:off x="609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13" name="내용 개체 틀 12"/>
          <p:cNvSpPr>
            <a:spLocks noGrp="1"/>
          </p:cNvSpPr>
          <p:nvPr>
            <p:ph sz="quarter" idx="4"/>
          </p:nvPr>
        </p:nvSpPr>
        <p:spPr>
          <a:xfrm>
            <a:off x="4800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10" name="날짜 개체 틀 9"/>
          <p:cNvSpPr>
            <a:spLocks noGrp="1"/>
          </p:cNvSpPr>
          <p:nvPr>
            <p:ph type="dt" sz="half" idx="15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 rtlCol="0"/>
          <a:lstStyle/>
          <a:p>
            <a:endParaRPr lang="ko-KR" altLang="en-US"/>
          </a:p>
        </p:txBody>
      </p:sp>
      <p:sp>
        <p:nvSpPr>
          <p:cNvPr id="12" name="슬라이드 번호 개체 틀 11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14" name="바닥글 개체 틀 13"/>
          <p:cNvSpPr>
            <a:spLocks noGrp="1"/>
          </p:cNvSpPr>
          <p:nvPr>
            <p:ph type="ftr" sz="quarter" idx="17"/>
          </p:nvPr>
        </p:nvSpPr>
        <p:spPr>
          <a:xfrm>
            <a:off x="609600" y="6286520"/>
            <a:ext cx="5421083" cy="326811"/>
          </a:xfrm>
          <a:prstGeom prst="rect">
            <a:avLst/>
          </a:prstGeom>
        </p:spPr>
        <p:txBody>
          <a:bodyPr rtlCol="0"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  <p:sp>
        <p:nvSpPr>
          <p:cNvPr id="16" name="텍스트 개체 틀 15"/>
          <p:cNvSpPr>
            <a:spLocks noGrp="1"/>
          </p:cNvSpPr>
          <p:nvPr>
            <p:ph type="body" sz="quarter" idx="1"/>
          </p:nvPr>
        </p:nvSpPr>
        <p:spPr>
          <a:xfrm>
            <a:off x="609600" y="1752600"/>
            <a:ext cx="3886200" cy="640080"/>
          </a:xfrm>
          <a:solidFill>
            <a:schemeClr val="accent2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15" name="텍스트 개체 틀 14"/>
          <p:cNvSpPr>
            <a:spLocks noGrp="1"/>
          </p:cNvSpPr>
          <p:nvPr>
            <p:ph type="body" sz="quarter" idx="3"/>
          </p:nvPr>
        </p:nvSpPr>
        <p:spPr>
          <a:xfrm>
            <a:off x="4800600" y="1752600"/>
            <a:ext cx="3886200" cy="640080"/>
          </a:xfrm>
          <a:solidFill>
            <a:schemeClr val="accent4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609600" y="6286520"/>
            <a:ext cx="5421083" cy="326811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609600" y="6286520"/>
            <a:ext cx="5421083" cy="326811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>
          <a:xfrm>
            <a:off x="0" y="6248400"/>
            <a:ext cx="5334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8077200" cy="869950"/>
          </a:xfrm>
        </p:spPr>
        <p:txBody>
          <a:bodyPr anchor="ctr"/>
          <a:lstStyle>
            <a:lvl1pPr algn="l">
              <a:buNone/>
              <a:defRPr sz="4400"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609600" y="6286520"/>
            <a:ext cx="5421083" cy="326811"/>
          </a:xfrm>
          <a:prstGeom prst="rect">
            <a:avLst/>
          </a:prstGeom>
        </p:spPr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2"/>
          </p:nvPr>
        </p:nvSpPr>
        <p:spPr>
          <a:xfrm>
            <a:off x="609600" y="1752600"/>
            <a:ext cx="1600200" cy="4343400"/>
          </a:xfrm>
          <a:ln w="50800" cap="sq" cmpd="dbl" algn="ctr">
            <a:solidFill>
              <a:schemeClr val="accent2"/>
            </a:solidFill>
            <a:prstDash val="solid"/>
            <a:miter lim="800000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137160" tIns="182880" rIns="137160" bIns="91440"/>
          <a:lstStyle>
            <a:lvl1pPr marL="0" indent="0">
              <a:spcAft>
                <a:spcPts val="1000"/>
              </a:spcAft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9" name="내용 개체 틀 8"/>
          <p:cNvSpPr>
            <a:spLocks noGrp="1"/>
          </p:cNvSpPr>
          <p:nvPr>
            <p:ph sz="quarter" idx="1"/>
          </p:nvPr>
        </p:nvSpPr>
        <p:spPr>
          <a:xfrm>
            <a:off x="2362200" y="1752600"/>
            <a:ext cx="6400800" cy="4419600"/>
          </a:xfrm>
        </p:spPr>
        <p:txBody>
          <a:bodyPr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캡션 있는 그림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600200" y="5486400"/>
            <a:ext cx="7315200" cy="685800"/>
          </a:xfrm>
        </p:spPr>
        <p:txBody>
          <a:bodyPr/>
          <a:lstStyle>
            <a:lvl1pPr marL="0" indent="0">
              <a:buFontTx/>
              <a:buNone/>
              <a:defRPr sz="17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8" name="직사각형 7"/>
          <p:cNvSpPr/>
          <p:nvPr/>
        </p:nvSpPr>
        <p:spPr bwMode="white">
          <a:xfrm>
            <a:off x="-9144" y="4572000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직사각형 8"/>
          <p:cNvSpPr/>
          <p:nvPr/>
        </p:nvSpPr>
        <p:spPr>
          <a:xfrm>
            <a:off x="-9144" y="4663440"/>
            <a:ext cx="1463040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직사각형 9"/>
          <p:cNvSpPr/>
          <p:nvPr/>
        </p:nvSpPr>
        <p:spPr>
          <a:xfrm>
            <a:off x="1545336" y="4654296"/>
            <a:ext cx="7598664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600200" y="4648200"/>
            <a:ext cx="7315200" cy="685800"/>
          </a:xfrm>
        </p:spPr>
        <p:txBody>
          <a:bodyPr anchor="ctr"/>
          <a:lstStyle>
            <a:lvl1pPr algn="l">
              <a:buNone/>
              <a:defRPr sz="2800" b="0">
                <a:solidFill>
                  <a:srgbClr val="FFFFFF"/>
                </a:solidFill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11" name="직사각형 10"/>
          <p:cNvSpPr/>
          <p:nvPr/>
        </p:nvSpPr>
        <p:spPr bwMode="white">
          <a:xfrm>
            <a:off x="1447800" y="0"/>
            <a:ext cx="100584" cy="6867144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날짜 개체 틀 11"/>
          <p:cNvSpPr>
            <a:spLocks noGrp="1"/>
          </p:cNvSpPr>
          <p:nvPr>
            <p:ph type="dt" sz="half" idx="10"/>
          </p:nvPr>
        </p:nvSpPr>
        <p:spPr>
          <a:xfrm>
            <a:off x="6248400" y="6248400"/>
            <a:ext cx="2667000" cy="365125"/>
          </a:xfrm>
          <a:prstGeom prst="rect">
            <a:avLst/>
          </a:prstGeom>
        </p:spPr>
        <p:txBody>
          <a:bodyPr rtlCol="0"/>
          <a:lstStyle/>
          <a:p>
            <a:endParaRPr lang="ko-KR" altLang="en-US"/>
          </a:p>
        </p:txBody>
      </p:sp>
      <p:sp>
        <p:nvSpPr>
          <p:cNvPr id="13" name="슬라이드 번호 개체 틀 12"/>
          <p:cNvSpPr>
            <a:spLocks noGrp="1"/>
          </p:cNvSpPr>
          <p:nvPr>
            <p:ph type="sldNum" sz="quarter" idx="11"/>
          </p:nvPr>
        </p:nvSpPr>
        <p:spPr>
          <a:xfrm>
            <a:off x="0" y="4667249"/>
            <a:ext cx="1447800" cy="663578"/>
          </a:xfrm>
        </p:spPr>
        <p:txBody>
          <a:bodyPr rtlCol="0"/>
          <a:lstStyle>
            <a:lvl1pPr>
              <a:defRPr sz="2800"/>
            </a:lvl1pPr>
          </a:lstStyle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14" name="바닥글 개체 틀 13"/>
          <p:cNvSpPr>
            <a:spLocks noGrp="1"/>
          </p:cNvSpPr>
          <p:nvPr>
            <p:ph type="ftr" sz="quarter" idx="12"/>
          </p:nvPr>
        </p:nvSpPr>
        <p:spPr>
          <a:xfrm>
            <a:off x="1600200" y="6248206"/>
            <a:ext cx="4572000" cy="365125"/>
          </a:xfrm>
          <a:prstGeom prst="rect">
            <a:avLst/>
          </a:prstGeom>
        </p:spPr>
        <p:txBody>
          <a:bodyPr rtlCol="0"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560576" y="0"/>
            <a:ext cx="7583424" cy="4568952"/>
          </a:xfrm>
          <a:solidFill>
            <a:schemeClr val="accent1">
              <a:tint val="40000"/>
            </a:schemeClr>
          </a:solidFill>
          <a:ln>
            <a:noFill/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ko-KR" altLang="en-US" smtClean="0"/>
              <a:t>그림을 추가하려면 아이콘을 클릭하십시오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제목 개체 틀 21"/>
          <p:cNvSpPr>
            <a:spLocks noGrp="1"/>
          </p:cNvSpPr>
          <p:nvPr>
            <p:ph type="title"/>
          </p:nvPr>
        </p:nvSpPr>
        <p:spPr>
          <a:xfrm>
            <a:off x="642910" y="142852"/>
            <a:ext cx="8153400" cy="70007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ko-KR" altLang="en-US" dirty="0" smtClean="0"/>
              <a:t>마스터 제목 스타일 편집</a:t>
            </a:r>
            <a:endParaRPr kumimoji="0" lang="en-US" dirty="0"/>
          </a:p>
        </p:txBody>
      </p:sp>
      <p:sp>
        <p:nvSpPr>
          <p:cNvPr id="13" name="텍스트 개체 틀 12"/>
          <p:cNvSpPr>
            <a:spLocks noGrp="1"/>
          </p:cNvSpPr>
          <p:nvPr>
            <p:ph type="body" idx="1"/>
          </p:nvPr>
        </p:nvSpPr>
        <p:spPr>
          <a:xfrm>
            <a:off x="612648" y="1357298"/>
            <a:ext cx="8153400" cy="5214974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ko-KR" altLang="en-US" dirty="0" smtClean="0"/>
              <a:t>마스터 텍스트 스타일을 편집합니다</a:t>
            </a:r>
          </a:p>
          <a:p>
            <a:pPr lvl="1" eaLnBrk="1" latinLnBrk="0" hangingPunct="1"/>
            <a:r>
              <a:rPr kumimoji="0" lang="ko-KR" altLang="en-US" dirty="0" smtClean="0"/>
              <a:t>둘째 수준</a:t>
            </a:r>
          </a:p>
          <a:p>
            <a:pPr lvl="2" eaLnBrk="1" latinLnBrk="0" hangingPunct="1"/>
            <a:r>
              <a:rPr kumimoji="0" lang="ko-KR" altLang="en-US" dirty="0" smtClean="0"/>
              <a:t>셋째 수준</a:t>
            </a:r>
          </a:p>
          <a:p>
            <a:pPr lvl="3" eaLnBrk="1" latinLnBrk="0" hangingPunct="1"/>
            <a:r>
              <a:rPr kumimoji="0" lang="ko-KR" altLang="en-US" dirty="0" smtClean="0"/>
              <a:t>넷째 수준</a:t>
            </a:r>
          </a:p>
          <a:p>
            <a:pPr lvl="4" eaLnBrk="1" latinLnBrk="0" hangingPunct="1"/>
            <a:r>
              <a:rPr kumimoji="0" lang="ko-KR" altLang="en-US" dirty="0" smtClean="0"/>
              <a:t>다섯째 수준</a:t>
            </a:r>
            <a:endParaRPr kumimoji="0" lang="en-US" dirty="0"/>
          </a:p>
        </p:txBody>
      </p:sp>
      <p:sp>
        <p:nvSpPr>
          <p:cNvPr id="7" name="직사각형 6"/>
          <p:cNvSpPr/>
          <p:nvPr/>
        </p:nvSpPr>
        <p:spPr bwMode="white">
          <a:xfrm>
            <a:off x="0" y="954388"/>
            <a:ext cx="9144000" cy="32004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직사각형 7"/>
          <p:cNvSpPr/>
          <p:nvPr/>
        </p:nvSpPr>
        <p:spPr>
          <a:xfrm>
            <a:off x="0" y="1000108"/>
            <a:ext cx="533400" cy="228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직사각형 8"/>
          <p:cNvSpPr/>
          <p:nvPr/>
        </p:nvSpPr>
        <p:spPr>
          <a:xfrm>
            <a:off x="590550" y="1000108"/>
            <a:ext cx="8553450" cy="228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슬라이드 번호 개체 틀 22"/>
          <p:cNvSpPr>
            <a:spLocks noGrp="1"/>
          </p:cNvSpPr>
          <p:nvPr>
            <p:ph type="sldNum" sz="quarter" idx="4"/>
          </p:nvPr>
        </p:nvSpPr>
        <p:spPr>
          <a:xfrm>
            <a:off x="0" y="992170"/>
            <a:ext cx="533400" cy="244476"/>
          </a:xfrm>
          <a:prstGeom prst="rect">
            <a:avLst/>
          </a:prstGeom>
        </p:spPr>
        <p:txBody>
          <a:bodyPr vert="horz" anchor="ctr" anchorCtr="0">
            <a:normAutofit/>
          </a:bodyPr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1A6BD2C2-3D3B-4E94-BD92-61B02C5F4DE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dt="0"/>
  <p:txStyles>
    <p:titleStyle>
      <a:lvl1pPr algn="l" rtl="0" eaLnBrk="1" latinLnBrk="1" hangingPunct="1">
        <a:spcBef>
          <a:spcPct val="0"/>
        </a:spcBef>
        <a:buNone/>
        <a:defRPr kumimoji="0" sz="3200" kern="1200">
          <a:solidFill>
            <a:schemeClr val="tx2"/>
          </a:solidFill>
          <a:latin typeface="맑은 고딕" pitchFamily="50" charset="-127"/>
          <a:ea typeface="맑은 고딕" pitchFamily="50" charset="-127"/>
          <a:cs typeface="+mj-cs"/>
        </a:defRPr>
      </a:lvl1pPr>
    </p:titleStyle>
    <p:bodyStyle>
      <a:lvl1pPr marL="320040" indent="-320040" algn="l" rtl="0" eaLnBrk="1" latinLnBrk="1" hangingPunct="1">
        <a:spcBef>
          <a:spcPts val="700"/>
        </a:spcBef>
        <a:buClr>
          <a:schemeClr val="accent2"/>
        </a:buClr>
        <a:buSzPct val="60000"/>
        <a:buFont typeface="Wingdings"/>
        <a:buChar char=""/>
        <a:defRPr kumimoji="0" sz="2800" kern="1200">
          <a:solidFill>
            <a:schemeClr val="tx1"/>
          </a:solidFill>
          <a:latin typeface="맑은 고딕" pitchFamily="50" charset="-127"/>
          <a:ea typeface="맑은 고딕" pitchFamily="50" charset="-127"/>
          <a:cs typeface="+mn-cs"/>
        </a:defRPr>
      </a:lvl1pPr>
      <a:lvl2pPr marL="640080" indent="-274320" algn="l" rtl="0" eaLnBrk="1" latinLnBrk="1" hangingPunct="1">
        <a:spcBef>
          <a:spcPts val="550"/>
        </a:spcBef>
        <a:buClr>
          <a:schemeClr val="accent1"/>
        </a:buClr>
        <a:buSzPct val="70000"/>
        <a:buFont typeface="Wingdings 2"/>
        <a:buChar char=""/>
        <a:defRPr kumimoji="0" sz="2600" kern="1200">
          <a:solidFill>
            <a:schemeClr val="tx1"/>
          </a:solidFill>
          <a:latin typeface="맑은 고딕" pitchFamily="50" charset="-127"/>
          <a:ea typeface="맑은 고딕" pitchFamily="50" charset="-127"/>
          <a:cs typeface="+mn-cs"/>
        </a:defRPr>
      </a:lvl2pPr>
      <a:lvl3pPr marL="914400" indent="-228600" algn="l" rtl="0" eaLnBrk="1" latinLnBrk="1" hangingPunct="1">
        <a:spcBef>
          <a:spcPts val="500"/>
        </a:spcBef>
        <a:buClr>
          <a:schemeClr val="accent2"/>
        </a:buClr>
        <a:buSzPct val="75000"/>
        <a:buFont typeface="Wingdings"/>
        <a:buChar char=""/>
        <a:defRPr kumimoji="0" sz="2000" kern="1200">
          <a:solidFill>
            <a:schemeClr val="tx1"/>
          </a:solidFill>
          <a:latin typeface="휴먼편지체" pitchFamily="18" charset="-127"/>
          <a:ea typeface="휴먼편지체" pitchFamily="18" charset="-127"/>
          <a:cs typeface="+mn-cs"/>
        </a:defRPr>
      </a:lvl3pPr>
      <a:lvl4pPr marL="1371600" indent="-228600" algn="l" rtl="0" eaLnBrk="1" latinLnBrk="1" hangingPunct="1">
        <a:spcBef>
          <a:spcPts val="400"/>
        </a:spcBef>
        <a:buClr>
          <a:schemeClr val="accent3"/>
        </a:buClr>
        <a:buSzPct val="7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indent="-228600" algn="l" rtl="0" eaLnBrk="1" latinLnBrk="1" hangingPunct="1">
        <a:spcBef>
          <a:spcPts val="400"/>
        </a:spcBef>
        <a:buClr>
          <a:schemeClr val="accent4"/>
        </a:buClr>
        <a:buSzPct val="6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103120" indent="-228600" algn="l" rtl="0" eaLnBrk="1" latinLnBrk="1" hangingPunct="1">
        <a:spcBef>
          <a:spcPct val="20000"/>
        </a:spcBef>
        <a:buClr>
          <a:schemeClr val="accent1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228600" algn="l" rtl="0" eaLnBrk="1" latinLnBrk="1" hangingPunct="1">
        <a:spcBef>
          <a:spcPct val="20000"/>
        </a:spcBef>
        <a:buClr>
          <a:schemeClr val="accent2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651760" indent="-228600" algn="l" rtl="0" eaLnBrk="1" latinLnBrk="1" hangingPunct="1">
        <a:spcBef>
          <a:spcPct val="20000"/>
        </a:spcBef>
        <a:buClr>
          <a:schemeClr val="accent3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926080" indent="-228600" algn="l" rtl="0" eaLnBrk="1" latinLnBrk="1" hangingPunct="1">
        <a:spcBef>
          <a:spcPct val="20000"/>
        </a:spcBef>
        <a:buClr>
          <a:schemeClr val="accent4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 smtClean="0"/>
              <a:t>제 </a:t>
            </a:r>
            <a:r>
              <a:rPr lang="en-US" altLang="ko-KR" dirty="0" smtClean="0"/>
              <a:t>2 </a:t>
            </a:r>
            <a:r>
              <a:rPr lang="ko-KR" altLang="en-US" dirty="0" smtClean="0"/>
              <a:t>장 자바</a:t>
            </a:r>
            <a:r>
              <a:rPr lang="en-US" altLang="ko-KR" dirty="0" smtClean="0"/>
              <a:t> </a:t>
            </a:r>
            <a:r>
              <a:rPr lang="ko-KR" altLang="en-US" dirty="0" smtClean="0"/>
              <a:t>기본 프로그래밍</a:t>
            </a: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6BD2C2-3D3B-4E94-BD92-61B02C5F4DEE}" type="slidenum">
              <a:rPr lang="ko-KR" altLang="en-US" smtClean="0"/>
              <a:pPr/>
              <a:t>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ko-KR" altLang="en-US" dirty="0" smtClean="0"/>
              <a:t>명품 </a:t>
            </a:r>
            <a:r>
              <a:rPr lang="en-US" altLang="ko-KR" dirty="0" smtClean="0"/>
              <a:t>JAVA Programming</a:t>
            </a:r>
            <a:endParaRPr lang="ko-KR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자바의</a:t>
            </a:r>
            <a:r>
              <a:rPr lang="en-US" altLang="ko-KR" dirty="0" smtClean="0"/>
              <a:t> </a:t>
            </a:r>
            <a:r>
              <a:rPr lang="ko-KR" altLang="en-US" dirty="0" smtClean="0"/>
              <a:t>데이터 타입</a:t>
            </a:r>
            <a:endParaRPr lang="ko-KR" altLang="en-US" dirty="0"/>
          </a:p>
        </p:txBody>
      </p:sp>
      <p:sp>
        <p:nvSpPr>
          <p:cNvPr id="4" name="내용 개체 틀 6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5072098"/>
          </a:xfrm>
        </p:spPr>
        <p:txBody>
          <a:bodyPr>
            <a:normAutofit/>
          </a:bodyPr>
          <a:lstStyle/>
          <a:p>
            <a:r>
              <a:rPr lang="ko-KR" altLang="en-US" dirty="0" smtClean="0"/>
              <a:t>자바의 데이터 타입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기본 타입 </a:t>
            </a:r>
            <a:r>
              <a:rPr lang="en-US" altLang="ko-KR" dirty="0" smtClean="0"/>
              <a:t>: 8 </a:t>
            </a:r>
            <a:r>
              <a:rPr lang="ko-KR" altLang="en-US" dirty="0" smtClean="0"/>
              <a:t>개</a:t>
            </a:r>
            <a:endParaRPr lang="en-US" altLang="ko-KR" dirty="0" smtClean="0"/>
          </a:p>
          <a:p>
            <a:pPr lvl="2"/>
            <a:r>
              <a:rPr lang="en-US" altLang="ko-KR" dirty="0" err="1" smtClean="0"/>
              <a:t>boolean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char</a:t>
            </a:r>
          </a:p>
          <a:p>
            <a:pPr lvl="2"/>
            <a:r>
              <a:rPr lang="en-US" altLang="ko-KR" dirty="0" smtClean="0"/>
              <a:t>byte</a:t>
            </a:r>
          </a:p>
          <a:p>
            <a:pPr lvl="2"/>
            <a:r>
              <a:rPr lang="en-US" altLang="ko-KR" dirty="0" smtClean="0"/>
              <a:t>short</a:t>
            </a:r>
          </a:p>
          <a:p>
            <a:pPr lvl="2"/>
            <a:r>
              <a:rPr lang="en-US" altLang="ko-KR" dirty="0" err="1" smtClean="0"/>
              <a:t>int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long</a:t>
            </a:r>
          </a:p>
          <a:p>
            <a:pPr lvl="2"/>
            <a:r>
              <a:rPr lang="en-US" altLang="ko-KR" dirty="0" smtClean="0"/>
              <a:t>float</a:t>
            </a:r>
          </a:p>
          <a:p>
            <a:pPr lvl="2"/>
            <a:r>
              <a:rPr lang="en-US" altLang="ko-KR" dirty="0" smtClean="0"/>
              <a:t>double</a:t>
            </a:r>
          </a:p>
          <a:p>
            <a:pPr lvl="1"/>
            <a:r>
              <a:rPr lang="ko-KR" altLang="en-US" dirty="0" err="1" smtClean="0"/>
              <a:t>레퍼런스</a:t>
            </a:r>
            <a:r>
              <a:rPr lang="ko-KR" altLang="en-US" dirty="0" smtClean="0"/>
              <a:t> 타입 </a:t>
            </a:r>
            <a:r>
              <a:rPr lang="en-US" altLang="ko-KR" dirty="0"/>
              <a:t>: 3 </a:t>
            </a:r>
            <a:r>
              <a:rPr lang="ko-KR" altLang="en-US" dirty="0" smtClean="0"/>
              <a:t>개 </a:t>
            </a:r>
            <a:endParaRPr lang="en-US" altLang="ko-KR" dirty="0" smtClean="0"/>
          </a:p>
          <a:p>
            <a:pPr lvl="2"/>
            <a:r>
              <a:rPr lang="ko-KR" altLang="en-US" dirty="0" smtClean="0"/>
              <a:t>클래스</a:t>
            </a:r>
            <a:r>
              <a:rPr lang="en-US" altLang="ko-KR" dirty="0" smtClean="0"/>
              <a:t>(class)</a:t>
            </a:r>
            <a:r>
              <a:rPr lang="ko-KR" altLang="en-US" dirty="0" smtClean="0"/>
              <a:t>에 대한 </a:t>
            </a:r>
            <a:r>
              <a:rPr lang="ko-KR" altLang="en-US" dirty="0" err="1" smtClean="0"/>
              <a:t>레퍼런스</a:t>
            </a:r>
            <a:endParaRPr lang="en-US" altLang="ko-KR" dirty="0" smtClean="0"/>
          </a:p>
          <a:p>
            <a:pPr lvl="2"/>
            <a:r>
              <a:rPr lang="ko-KR" altLang="en-US" dirty="0" smtClean="0"/>
              <a:t>인터페이스</a:t>
            </a:r>
            <a:r>
              <a:rPr lang="en-US" altLang="ko-KR" dirty="0" smtClean="0"/>
              <a:t>(interface)</a:t>
            </a:r>
            <a:r>
              <a:rPr lang="ko-KR" altLang="en-US" dirty="0" smtClean="0"/>
              <a:t>에 대한 </a:t>
            </a:r>
            <a:r>
              <a:rPr lang="ko-KR" altLang="en-US" dirty="0" err="1" smtClean="0"/>
              <a:t>레퍼런스</a:t>
            </a:r>
            <a:endParaRPr lang="en-US" altLang="ko-KR" dirty="0" smtClean="0"/>
          </a:p>
          <a:p>
            <a:pPr lvl="2"/>
            <a:r>
              <a:rPr lang="ko-KR" altLang="en-US" dirty="0" smtClean="0"/>
              <a:t>배열</a:t>
            </a:r>
            <a:r>
              <a:rPr lang="en-US" altLang="ko-KR" dirty="0" smtClean="0"/>
              <a:t>(array)</a:t>
            </a:r>
            <a:r>
              <a:rPr lang="ko-KR" altLang="en-US" dirty="0" smtClean="0"/>
              <a:t>에 대한 </a:t>
            </a:r>
            <a:r>
              <a:rPr lang="ko-KR" altLang="en-US" dirty="0" err="1" smtClean="0"/>
              <a:t>레퍼런스</a:t>
            </a:r>
            <a:endParaRPr lang="en-US" altLang="ko-KR" dirty="0" smtClean="0"/>
          </a:p>
          <a:p>
            <a:pPr lvl="2">
              <a:buNone/>
            </a:pPr>
            <a:endParaRPr lang="en-US" altLang="ko-KR" dirty="0" smtClean="0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10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자바의 기본 데이터 타입</a:t>
            </a:r>
            <a:endParaRPr lang="ko-KR" altLang="en-US" dirty="0"/>
          </a:p>
        </p:txBody>
      </p:sp>
      <p:sp>
        <p:nvSpPr>
          <p:cNvPr id="7" name="내용 개체 틀 6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1285884"/>
          </a:xfrm>
        </p:spPr>
        <p:txBody>
          <a:bodyPr>
            <a:normAutofit/>
          </a:bodyPr>
          <a:lstStyle/>
          <a:p>
            <a:r>
              <a:rPr lang="ko-KR" altLang="en-US" smtClean="0"/>
              <a:t>특징</a:t>
            </a:r>
            <a:endParaRPr lang="en-US" altLang="ko-KR" smtClean="0"/>
          </a:p>
          <a:p>
            <a:pPr lvl="1"/>
            <a:r>
              <a:rPr lang="ko-KR" altLang="en-US" smtClean="0"/>
              <a:t>기본 데이타 타입의 크기가 정해져 있음</a:t>
            </a:r>
            <a:endParaRPr lang="en-US" altLang="ko-KR" smtClean="0"/>
          </a:p>
          <a:p>
            <a:pPr lvl="1"/>
            <a:r>
              <a:rPr lang="ko-KR" altLang="en-US" smtClean="0"/>
              <a:t>기본 데이타 타입의 크기는 </a:t>
            </a:r>
            <a:r>
              <a:rPr lang="en-US" altLang="ko-KR" smtClean="0"/>
              <a:t>CPU</a:t>
            </a:r>
            <a:r>
              <a:rPr lang="ko-KR" altLang="en-US" smtClean="0"/>
              <a:t>나 운영체제에 따라 변하지 않음</a:t>
            </a:r>
            <a:endParaRPr lang="en-US" altLang="ko-KR" smtClean="0"/>
          </a:p>
        </p:txBody>
      </p:sp>
      <p:sp>
        <p:nvSpPr>
          <p:cNvPr id="21" name="TextBox 20"/>
          <p:cNvSpPr txBox="1"/>
          <p:nvPr/>
        </p:nvSpPr>
        <p:spPr>
          <a:xfrm>
            <a:off x="2" y="2857496"/>
            <a:ext cx="71526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>
                <a:solidFill>
                  <a:srgbClr val="0070C0"/>
                </a:solidFill>
              </a:rPr>
              <a:t>논리타입</a:t>
            </a:r>
            <a:r>
              <a:rPr lang="en-US" altLang="ko-KR" sz="1600" dirty="0" smtClean="0">
                <a:solidFill>
                  <a:srgbClr val="0070C0"/>
                </a:solidFill>
              </a:rPr>
              <a:t> </a:t>
            </a:r>
            <a:endParaRPr lang="ko-KR" altLang="en-US" sz="1600" dirty="0">
              <a:solidFill>
                <a:srgbClr val="0070C0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2" y="3357562"/>
            <a:ext cx="67999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>
                <a:solidFill>
                  <a:srgbClr val="0070C0"/>
                </a:solidFill>
              </a:rPr>
              <a:t>문자타입</a:t>
            </a:r>
            <a:endParaRPr lang="ko-KR" altLang="en-US" sz="1600" dirty="0">
              <a:solidFill>
                <a:srgbClr val="0070C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2" y="4357694"/>
            <a:ext cx="66717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>
                <a:solidFill>
                  <a:srgbClr val="0070C0"/>
                </a:solidFill>
              </a:rPr>
              <a:t>정수타입</a:t>
            </a:r>
            <a:endParaRPr lang="ko-KR" altLang="en-US" sz="1600" dirty="0">
              <a:solidFill>
                <a:srgbClr val="0070C0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2" y="5643578"/>
            <a:ext cx="66717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>
                <a:solidFill>
                  <a:srgbClr val="0070C0"/>
                </a:solidFill>
              </a:rPr>
              <a:t>실수타입</a:t>
            </a:r>
            <a:endParaRPr lang="ko-KR" altLang="en-US" sz="1600" dirty="0">
              <a:solidFill>
                <a:srgbClr val="0070C0"/>
              </a:solidFill>
            </a:endParaRPr>
          </a:p>
        </p:txBody>
      </p:sp>
      <p:sp>
        <p:nvSpPr>
          <p:cNvPr id="25" name="왼쪽 중괄호 24"/>
          <p:cNvSpPr/>
          <p:nvPr/>
        </p:nvSpPr>
        <p:spPr>
          <a:xfrm>
            <a:off x="613842" y="3786190"/>
            <a:ext cx="285752" cy="1428760"/>
          </a:xfrm>
          <a:prstGeom prst="leftBrace">
            <a:avLst>
              <a:gd name="adj1" fmla="val 61666"/>
              <a:gd name="adj2" fmla="val 50000"/>
            </a:avLst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 sz="1600">
              <a:solidFill>
                <a:srgbClr val="0070C0"/>
              </a:solidFill>
            </a:endParaRPr>
          </a:p>
        </p:txBody>
      </p:sp>
      <p:sp>
        <p:nvSpPr>
          <p:cNvPr id="27" name="왼쪽 중괄호 26"/>
          <p:cNvSpPr/>
          <p:nvPr/>
        </p:nvSpPr>
        <p:spPr>
          <a:xfrm>
            <a:off x="613842" y="5500702"/>
            <a:ext cx="285752" cy="642942"/>
          </a:xfrm>
          <a:prstGeom prst="leftBrace">
            <a:avLst>
              <a:gd name="adj1" fmla="val 61666"/>
              <a:gd name="adj2" fmla="val 50000"/>
            </a:avLst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 sz="1600">
              <a:solidFill>
                <a:srgbClr val="0070C0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285986" y="2871146"/>
            <a:ext cx="19037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(1Byte, true </a:t>
            </a:r>
            <a:r>
              <a:rPr lang="ko-KR" altLang="en-US" sz="1600" dirty="0" smtClean="0">
                <a:solidFill>
                  <a:schemeClr val="bg1">
                    <a:lumMod val="50000"/>
                  </a:schemeClr>
                </a:solidFill>
              </a:rPr>
              <a:t>또는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 false)</a:t>
            </a:r>
            <a:endParaRPr lang="ko-KR" alt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2928928" y="3299774"/>
            <a:ext cx="165211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smtClean="0">
                <a:solidFill>
                  <a:schemeClr val="bg1">
                    <a:lumMod val="50000"/>
                  </a:schemeClr>
                </a:solidFill>
              </a:rPr>
              <a:t>(2Bytes,  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Unicode)</a:t>
            </a:r>
            <a:endParaRPr lang="ko-KR" alt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214548" y="3728402"/>
            <a:ext cx="186602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(1Byte, -128 ~ 127)</a:t>
            </a:r>
            <a:endParaRPr lang="ko-KR" alt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2928928" y="4157030"/>
            <a:ext cx="254018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smtClean="0">
                <a:solidFill>
                  <a:schemeClr val="bg1">
                    <a:lumMod val="50000"/>
                  </a:schemeClr>
                </a:solidFill>
              </a:rPr>
              <a:t>(2Bytes,  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-32,768 ~ 32,767)</a:t>
            </a:r>
            <a:endParaRPr lang="ko-KR" alt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4429126" y="4585658"/>
            <a:ext cx="209544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smtClean="0">
                <a:solidFill>
                  <a:schemeClr val="bg1">
                    <a:lumMod val="50000"/>
                  </a:schemeClr>
                </a:solidFill>
              </a:rPr>
              <a:t>(4Bytes  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-2</a:t>
            </a:r>
            <a:r>
              <a:rPr lang="en-US" altLang="ko-KR" sz="1600" baseline="30000" dirty="0" smtClean="0">
                <a:solidFill>
                  <a:schemeClr val="bg1">
                    <a:lumMod val="50000"/>
                  </a:schemeClr>
                </a:solidFill>
              </a:rPr>
              <a:t>31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 ~ 2</a:t>
            </a:r>
            <a:r>
              <a:rPr lang="en-US" altLang="ko-KR" sz="1600" baseline="30000" dirty="0" smtClean="0">
                <a:solidFill>
                  <a:schemeClr val="bg1">
                    <a:lumMod val="50000"/>
                  </a:schemeClr>
                </a:solidFill>
              </a:rPr>
              <a:t>31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 -1 )</a:t>
            </a:r>
            <a:endParaRPr lang="ko-KR" alt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6786580" y="5014286"/>
            <a:ext cx="215706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smtClean="0">
                <a:solidFill>
                  <a:schemeClr val="bg1">
                    <a:lumMod val="50000"/>
                  </a:schemeClr>
                </a:solidFill>
              </a:rPr>
              <a:t>(8Bytes, 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-2</a:t>
            </a:r>
            <a:r>
              <a:rPr lang="en-US" altLang="ko-KR" sz="1600" baseline="30000" dirty="0" smtClean="0">
                <a:solidFill>
                  <a:schemeClr val="bg1">
                    <a:lumMod val="50000"/>
                  </a:schemeClr>
                </a:solidFill>
              </a:rPr>
              <a:t>63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 ~ 2</a:t>
            </a:r>
            <a:r>
              <a:rPr lang="en-US" altLang="ko-KR" sz="1600" baseline="30000" dirty="0" smtClean="0">
                <a:solidFill>
                  <a:schemeClr val="bg1">
                    <a:lumMod val="50000"/>
                  </a:schemeClr>
                </a:solidFill>
              </a:rPr>
              <a:t>63  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-1)  </a:t>
            </a:r>
            <a:endParaRPr lang="ko-KR" alt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4429126" y="5442914"/>
            <a:ext cx="239520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smtClean="0">
                <a:solidFill>
                  <a:schemeClr val="bg1">
                    <a:lumMod val="50000"/>
                  </a:schemeClr>
                </a:solidFill>
              </a:rPr>
              <a:t>(4Bytes </a:t>
            </a:r>
            <a:r>
              <a:rPr lang="en-US" altLang="ko-KR" sz="1600" dirty="0" smtClean="0">
                <a:solidFill>
                  <a:schemeClr val="bg1">
                    <a:lumMod val="50000"/>
                  </a:schemeClr>
                </a:solidFill>
              </a:rPr>
              <a:t>-3.4E38 ~ 3.4E38)</a:t>
            </a:r>
            <a:endParaRPr lang="ko-KR" alt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6767767" y="5871542"/>
            <a:ext cx="23499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smtClean="0">
                <a:solidFill>
                  <a:schemeClr val="bg1">
                    <a:lumMod val="50000"/>
                  </a:schemeClr>
                </a:solidFill>
              </a:rPr>
              <a:t>(8Bytes, </a:t>
            </a:r>
            <a:r>
              <a:rPr lang="en-US" altLang="ko-KR" sz="1400" dirty="0" smtClean="0">
                <a:solidFill>
                  <a:schemeClr val="bg1">
                    <a:lumMod val="50000"/>
                  </a:schemeClr>
                </a:solidFill>
              </a:rPr>
              <a:t>-1.7E308 ~ 1.7E308)</a:t>
            </a:r>
            <a:endParaRPr lang="ko-KR" altLang="en-US" sz="1400" dirty="0">
              <a:solidFill>
                <a:schemeClr val="bg1">
                  <a:lumMod val="50000"/>
                </a:schemeClr>
              </a:solidFill>
            </a:endParaRPr>
          </a:p>
        </p:txBody>
      </p:sp>
      <p:graphicFrame>
        <p:nvGraphicFramePr>
          <p:cNvPr id="42" name="표 41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482341997"/>
              </p:ext>
            </p:extLst>
          </p:nvPr>
        </p:nvGraphicFramePr>
        <p:xfrm>
          <a:off x="1428730" y="5014286"/>
          <a:ext cx="53578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9731"/>
                <a:gridCol w="669731"/>
                <a:gridCol w="669731"/>
                <a:gridCol w="669731"/>
                <a:gridCol w="669731"/>
                <a:gridCol w="669731"/>
                <a:gridCol w="669731"/>
                <a:gridCol w="669731"/>
              </a:tblGrid>
              <a:tr h="370840"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3" name="표 42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955537103"/>
              </p:ext>
            </p:extLst>
          </p:nvPr>
        </p:nvGraphicFramePr>
        <p:xfrm>
          <a:off x="1428730" y="4572008"/>
          <a:ext cx="267892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9731"/>
                <a:gridCol w="669731"/>
                <a:gridCol w="669731"/>
                <a:gridCol w="669731"/>
              </a:tblGrid>
              <a:tr h="370840"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4" name="표 4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816334235"/>
              </p:ext>
            </p:extLst>
          </p:nvPr>
        </p:nvGraphicFramePr>
        <p:xfrm>
          <a:off x="1428730" y="4143380"/>
          <a:ext cx="133946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9732"/>
                <a:gridCol w="669732"/>
              </a:tblGrid>
              <a:tr h="370840"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5" name="표 4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744793933"/>
              </p:ext>
            </p:extLst>
          </p:nvPr>
        </p:nvGraphicFramePr>
        <p:xfrm>
          <a:off x="1428730" y="3728402"/>
          <a:ext cx="669731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9731"/>
              </a:tblGrid>
              <a:tr h="370840"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7" name="표 46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633987106"/>
              </p:ext>
            </p:extLst>
          </p:nvPr>
        </p:nvGraphicFramePr>
        <p:xfrm>
          <a:off x="1428730" y="3299774"/>
          <a:ext cx="133946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9732"/>
                <a:gridCol w="669732"/>
              </a:tblGrid>
              <a:tr h="370840"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8" name="표 47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795666509"/>
              </p:ext>
            </p:extLst>
          </p:nvPr>
        </p:nvGraphicFramePr>
        <p:xfrm>
          <a:off x="1428730" y="5442914"/>
          <a:ext cx="267892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9731"/>
                <a:gridCol w="669731"/>
                <a:gridCol w="669731"/>
                <a:gridCol w="669731"/>
              </a:tblGrid>
              <a:tr h="370840"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9" name="표 48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797460968"/>
              </p:ext>
            </p:extLst>
          </p:nvPr>
        </p:nvGraphicFramePr>
        <p:xfrm>
          <a:off x="1428730" y="5857892"/>
          <a:ext cx="53578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9731"/>
                <a:gridCol w="669731"/>
                <a:gridCol w="669731"/>
                <a:gridCol w="669731"/>
                <a:gridCol w="669731"/>
                <a:gridCol w="669731"/>
                <a:gridCol w="669731"/>
                <a:gridCol w="669731"/>
              </a:tblGrid>
              <a:tr h="370840"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0" name="표 49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939769405"/>
              </p:ext>
            </p:extLst>
          </p:nvPr>
        </p:nvGraphicFramePr>
        <p:xfrm>
          <a:off x="1428730" y="2857496"/>
          <a:ext cx="669731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9731"/>
              </a:tblGrid>
              <a:tr h="370840">
                <a:tc>
                  <a:txBody>
                    <a:bodyPr/>
                    <a:lstStyle/>
                    <a:p>
                      <a:pPr latinLnBrk="1"/>
                      <a:endParaRPr lang="ko-KR" altLang="en-US" sz="12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6" name="직사각형 25"/>
          <p:cNvSpPr/>
          <p:nvPr/>
        </p:nvSpPr>
        <p:spPr>
          <a:xfrm>
            <a:off x="642912" y="2857496"/>
            <a:ext cx="854721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smtClean="0"/>
              <a:t>boolean</a:t>
            </a:r>
            <a:endParaRPr lang="ko-KR" altLang="en-US" sz="1600" dirty="0"/>
          </a:p>
        </p:txBody>
      </p:sp>
      <p:sp>
        <p:nvSpPr>
          <p:cNvPr id="29" name="직사각형 28"/>
          <p:cNvSpPr/>
          <p:nvPr/>
        </p:nvSpPr>
        <p:spPr>
          <a:xfrm>
            <a:off x="953702" y="3357562"/>
            <a:ext cx="543931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smtClean="0"/>
              <a:t>char</a:t>
            </a:r>
            <a:endParaRPr lang="ko-KR" altLang="en-US" sz="1600" dirty="0"/>
          </a:p>
        </p:txBody>
      </p:sp>
      <p:sp>
        <p:nvSpPr>
          <p:cNvPr id="30" name="직사각형 29"/>
          <p:cNvSpPr/>
          <p:nvPr/>
        </p:nvSpPr>
        <p:spPr>
          <a:xfrm>
            <a:off x="948059" y="3714752"/>
            <a:ext cx="54957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smtClean="0"/>
              <a:t>byte</a:t>
            </a:r>
            <a:endParaRPr lang="ko-KR" altLang="en-US" sz="1600" dirty="0"/>
          </a:p>
        </p:txBody>
      </p:sp>
      <p:sp>
        <p:nvSpPr>
          <p:cNvPr id="31" name="직사각형 30"/>
          <p:cNvSpPr/>
          <p:nvPr/>
        </p:nvSpPr>
        <p:spPr>
          <a:xfrm>
            <a:off x="922539" y="4143380"/>
            <a:ext cx="57509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smtClean="0"/>
              <a:t>short</a:t>
            </a:r>
            <a:endParaRPr lang="ko-KR" altLang="en-US" sz="1600" dirty="0"/>
          </a:p>
        </p:txBody>
      </p:sp>
      <p:sp>
        <p:nvSpPr>
          <p:cNvPr id="38" name="직사각형 37"/>
          <p:cNvSpPr/>
          <p:nvPr/>
        </p:nvSpPr>
        <p:spPr>
          <a:xfrm>
            <a:off x="1122209" y="4572008"/>
            <a:ext cx="37542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smtClean="0"/>
              <a:t>int</a:t>
            </a:r>
            <a:endParaRPr lang="ko-KR" altLang="en-US" sz="1600" dirty="0"/>
          </a:p>
        </p:txBody>
      </p:sp>
      <p:sp>
        <p:nvSpPr>
          <p:cNvPr id="40" name="직사각형 39"/>
          <p:cNvSpPr/>
          <p:nvPr/>
        </p:nvSpPr>
        <p:spPr>
          <a:xfrm>
            <a:off x="961909" y="5000636"/>
            <a:ext cx="53572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smtClean="0"/>
              <a:t>long</a:t>
            </a:r>
            <a:endParaRPr lang="ko-KR" altLang="en-US" sz="1600" dirty="0"/>
          </a:p>
        </p:txBody>
      </p:sp>
      <p:sp>
        <p:nvSpPr>
          <p:cNvPr id="41" name="직사각형 40"/>
          <p:cNvSpPr/>
          <p:nvPr/>
        </p:nvSpPr>
        <p:spPr>
          <a:xfrm>
            <a:off x="926643" y="5429264"/>
            <a:ext cx="570990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smtClean="0"/>
              <a:t>float</a:t>
            </a:r>
            <a:endParaRPr lang="ko-KR" altLang="en-US" sz="1600" dirty="0"/>
          </a:p>
        </p:txBody>
      </p:sp>
      <p:sp>
        <p:nvSpPr>
          <p:cNvPr id="46" name="직사각형 45"/>
          <p:cNvSpPr/>
          <p:nvPr/>
        </p:nvSpPr>
        <p:spPr>
          <a:xfrm>
            <a:off x="745504" y="5857892"/>
            <a:ext cx="752129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smtClean="0"/>
              <a:t>double</a:t>
            </a:r>
            <a:endParaRPr lang="ko-KR" altLang="en-US" sz="1600" dirty="0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11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변수와 선언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3295268"/>
          </a:xfrm>
        </p:spPr>
        <p:txBody>
          <a:bodyPr>
            <a:normAutofit/>
          </a:bodyPr>
          <a:lstStyle/>
          <a:p>
            <a:r>
              <a:rPr lang="ko-KR" altLang="en-US" dirty="0" smtClean="0"/>
              <a:t>변수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프로그램이 실행 중에 값을 임시 저장하기 위한 공간</a:t>
            </a:r>
            <a:endParaRPr lang="en-US" altLang="ko-KR" dirty="0" smtClean="0"/>
          </a:p>
          <a:p>
            <a:pPr lvl="2"/>
            <a:r>
              <a:rPr lang="ko-KR" altLang="en-US" dirty="0" smtClean="0"/>
              <a:t>변수 값은 프로그램 수행 중 변경될 수 있다</a:t>
            </a:r>
            <a:r>
              <a:rPr lang="en-US" altLang="ko-KR" dirty="0" smtClean="0"/>
              <a:t>.</a:t>
            </a:r>
          </a:p>
          <a:p>
            <a:pPr lvl="1"/>
            <a:r>
              <a:rPr lang="ko-KR" altLang="en-US" dirty="0" smtClean="0"/>
              <a:t>데이터 타입에 맞는 크기의 메모리 할당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반드시 변수 선언과 값을 초기화 후 사용</a:t>
            </a:r>
            <a:endParaRPr lang="en-US" altLang="ko-KR" dirty="0" smtClean="0"/>
          </a:p>
          <a:p>
            <a:r>
              <a:rPr lang="ko-KR" altLang="en-US" dirty="0" smtClean="0"/>
              <a:t>변수 선언</a:t>
            </a:r>
            <a:endParaRPr lang="en-US" altLang="ko-KR" dirty="0" smtClean="0"/>
          </a:p>
          <a:p>
            <a:pPr lvl="1"/>
            <a:r>
              <a:rPr lang="ko-KR" altLang="en-US" dirty="0"/>
              <a:t>변수의 타입 다음에 변수 이름을 적어 변수를 </a:t>
            </a:r>
            <a:r>
              <a:rPr lang="ko-KR" altLang="en-US" dirty="0" smtClean="0"/>
              <a:t>선언</a:t>
            </a:r>
            <a:endParaRPr lang="en-US" altLang="ko-KR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2328923" y="4435303"/>
            <a:ext cx="194421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3200" dirty="0" err="1" smtClean="0"/>
              <a:t>int</a:t>
            </a:r>
            <a:r>
              <a:rPr lang="en-US" altLang="ko-KR" sz="3200" dirty="0" smtClean="0"/>
              <a:t>  price;</a:t>
            </a:r>
            <a:endParaRPr lang="en-US" altLang="ko-KR" sz="3200" dirty="0"/>
          </a:p>
        </p:txBody>
      </p:sp>
      <p:sp>
        <p:nvSpPr>
          <p:cNvPr id="13" name="TextBox 12"/>
          <p:cNvSpPr txBox="1"/>
          <p:nvPr/>
        </p:nvSpPr>
        <p:spPr>
          <a:xfrm>
            <a:off x="1896875" y="5587431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 smtClean="0"/>
              <a:t>데이터 타입</a:t>
            </a:r>
            <a:endParaRPr lang="en-US" altLang="ko-KR" dirty="0"/>
          </a:p>
        </p:txBody>
      </p:sp>
      <p:cxnSp>
        <p:nvCxnSpPr>
          <p:cNvPr id="15" name="꺾인 연결선 14"/>
          <p:cNvCxnSpPr/>
          <p:nvPr/>
        </p:nvCxnSpPr>
        <p:spPr>
          <a:xfrm rot="5400000" flipH="1" flipV="1">
            <a:off x="2220911" y="5119379"/>
            <a:ext cx="576064" cy="36004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2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3409043" y="5587431"/>
            <a:ext cx="7920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mtClean="0"/>
              <a:t>변수 이름</a:t>
            </a:r>
            <a:endParaRPr lang="en-US" altLang="ko-KR" dirty="0"/>
          </a:p>
        </p:txBody>
      </p:sp>
      <p:cxnSp>
        <p:nvCxnSpPr>
          <p:cNvPr id="17" name="꺾인 연결선 16"/>
          <p:cNvCxnSpPr/>
          <p:nvPr/>
        </p:nvCxnSpPr>
        <p:spPr>
          <a:xfrm rot="16200000" flipV="1">
            <a:off x="3341390" y="5151027"/>
            <a:ext cx="567353" cy="288032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2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직선 연결선 22"/>
          <p:cNvCxnSpPr/>
          <p:nvPr/>
        </p:nvCxnSpPr>
        <p:spPr>
          <a:xfrm>
            <a:off x="2328923" y="5011367"/>
            <a:ext cx="576064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직선 연결선 23"/>
          <p:cNvCxnSpPr/>
          <p:nvPr/>
        </p:nvCxnSpPr>
        <p:spPr>
          <a:xfrm>
            <a:off x="2976995" y="5011367"/>
            <a:ext cx="1008112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6217355" y="5155383"/>
            <a:ext cx="514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-25</a:t>
            </a:r>
            <a:endParaRPr lang="ko-KR" altLang="en-US"/>
          </a:p>
        </p:txBody>
      </p:sp>
      <p:sp>
        <p:nvSpPr>
          <p:cNvPr id="38" name="TextBox 37"/>
          <p:cNvSpPr txBox="1"/>
          <p:nvPr/>
        </p:nvSpPr>
        <p:spPr>
          <a:xfrm>
            <a:off x="5929323" y="5587431"/>
            <a:ext cx="4892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3.5</a:t>
            </a:r>
            <a:endParaRPr lang="ko-KR" altLang="en-US"/>
          </a:p>
        </p:txBody>
      </p:sp>
      <p:sp>
        <p:nvSpPr>
          <p:cNvPr id="39" name="TextBox 38"/>
          <p:cNvSpPr txBox="1"/>
          <p:nvPr/>
        </p:nvSpPr>
        <p:spPr>
          <a:xfrm>
            <a:off x="6001331" y="4651327"/>
            <a:ext cx="3113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7</a:t>
            </a:r>
            <a:endParaRPr lang="ko-KR" altLang="en-US"/>
          </a:p>
        </p:txBody>
      </p:sp>
      <p:sp>
        <p:nvSpPr>
          <p:cNvPr id="40" name="TextBox 39"/>
          <p:cNvSpPr txBox="1"/>
          <p:nvPr/>
        </p:nvSpPr>
        <p:spPr>
          <a:xfrm>
            <a:off x="4849203" y="4723335"/>
            <a:ext cx="6431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price</a:t>
            </a:r>
            <a:endParaRPr lang="ko-KR" altLang="en-US"/>
          </a:p>
        </p:txBody>
      </p:sp>
      <p:sp>
        <p:nvSpPr>
          <p:cNvPr id="42" name="자유형 41"/>
          <p:cNvSpPr/>
          <p:nvPr/>
        </p:nvSpPr>
        <p:spPr>
          <a:xfrm>
            <a:off x="5314578" y="4878109"/>
            <a:ext cx="707366" cy="353683"/>
          </a:xfrm>
          <a:custGeom>
            <a:avLst/>
            <a:gdLst>
              <a:gd name="connsiteX0" fmla="*/ 707366 w 707366"/>
              <a:gd name="connsiteY0" fmla="*/ 0 h 353683"/>
              <a:gd name="connsiteX1" fmla="*/ 422694 w 707366"/>
              <a:gd name="connsiteY1" fmla="*/ 69011 h 353683"/>
              <a:gd name="connsiteX2" fmla="*/ 0 w 707366"/>
              <a:gd name="connsiteY2" fmla="*/ 353683 h 353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707366" h="353683">
                <a:moveTo>
                  <a:pt x="707366" y="0"/>
                </a:moveTo>
                <a:cubicBezTo>
                  <a:pt x="623977" y="5032"/>
                  <a:pt x="540588" y="10064"/>
                  <a:pt x="422694" y="69011"/>
                </a:cubicBezTo>
                <a:cubicBezTo>
                  <a:pt x="304800" y="127958"/>
                  <a:pt x="152400" y="240820"/>
                  <a:pt x="0" y="353683"/>
                </a:cubicBezTo>
              </a:path>
            </a:pathLst>
          </a:custGeom>
          <a:ln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3" name="자유형 42"/>
          <p:cNvSpPr/>
          <p:nvPr/>
        </p:nvSpPr>
        <p:spPr>
          <a:xfrm>
            <a:off x="5366337" y="5309430"/>
            <a:ext cx="854015" cy="70449"/>
          </a:xfrm>
          <a:custGeom>
            <a:avLst/>
            <a:gdLst>
              <a:gd name="connsiteX0" fmla="*/ 854015 w 854015"/>
              <a:gd name="connsiteY0" fmla="*/ 60385 h 70449"/>
              <a:gd name="connsiteX1" fmla="*/ 621101 w 854015"/>
              <a:gd name="connsiteY1" fmla="*/ 60385 h 70449"/>
              <a:gd name="connsiteX2" fmla="*/ 0 w 854015"/>
              <a:gd name="connsiteY2" fmla="*/ 0 h 70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015" h="70449">
                <a:moveTo>
                  <a:pt x="854015" y="60385"/>
                </a:moveTo>
                <a:cubicBezTo>
                  <a:pt x="808726" y="65417"/>
                  <a:pt x="763437" y="70449"/>
                  <a:pt x="621101" y="60385"/>
                </a:cubicBezTo>
                <a:cubicBezTo>
                  <a:pt x="478765" y="50321"/>
                  <a:pt x="239382" y="25160"/>
                  <a:pt x="0" y="0"/>
                </a:cubicBezTo>
              </a:path>
            </a:pathLst>
          </a:custGeom>
          <a:ln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4" name="자유형 43"/>
          <p:cNvSpPr/>
          <p:nvPr/>
        </p:nvSpPr>
        <p:spPr>
          <a:xfrm>
            <a:off x="5176555" y="5335309"/>
            <a:ext cx="828136" cy="448573"/>
          </a:xfrm>
          <a:custGeom>
            <a:avLst/>
            <a:gdLst>
              <a:gd name="connsiteX0" fmla="*/ 828136 w 828136"/>
              <a:gd name="connsiteY0" fmla="*/ 448573 h 448573"/>
              <a:gd name="connsiteX1" fmla="*/ 483080 w 828136"/>
              <a:gd name="connsiteY1" fmla="*/ 336430 h 448573"/>
              <a:gd name="connsiteX2" fmla="*/ 0 w 828136"/>
              <a:gd name="connsiteY2" fmla="*/ 0 h 448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28136" h="448573">
                <a:moveTo>
                  <a:pt x="828136" y="448573"/>
                </a:moveTo>
                <a:cubicBezTo>
                  <a:pt x="724619" y="429882"/>
                  <a:pt x="621103" y="411192"/>
                  <a:pt x="483080" y="336430"/>
                </a:cubicBezTo>
                <a:cubicBezTo>
                  <a:pt x="345057" y="261668"/>
                  <a:pt x="172528" y="130834"/>
                  <a:pt x="0" y="0"/>
                </a:cubicBezTo>
              </a:path>
            </a:pathLst>
          </a:custGeom>
          <a:ln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5" name="곱셈 기호 44"/>
          <p:cNvSpPr/>
          <p:nvPr/>
        </p:nvSpPr>
        <p:spPr>
          <a:xfrm>
            <a:off x="5569283" y="5515423"/>
            <a:ext cx="216024" cy="360040"/>
          </a:xfrm>
          <a:prstGeom prst="mathMultiply">
            <a:avLst>
              <a:gd name="adj1" fmla="val 1198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12</a:t>
            </a:fld>
            <a:endParaRPr lang="ko-KR" altLang="en-US"/>
          </a:p>
        </p:txBody>
      </p:sp>
      <p:sp>
        <p:nvSpPr>
          <p:cNvPr id="7" name="직사각형 6"/>
          <p:cNvSpPr/>
          <p:nvPr/>
        </p:nvSpPr>
        <p:spPr>
          <a:xfrm>
            <a:off x="4623907" y="5155383"/>
            <a:ext cx="1105295" cy="36004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변수와 선언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5455508"/>
          </a:xfrm>
        </p:spPr>
        <p:txBody>
          <a:bodyPr>
            <a:normAutofit/>
          </a:bodyPr>
          <a:lstStyle/>
          <a:p>
            <a:r>
              <a:rPr lang="ko-KR" altLang="en-US" dirty="0" smtClean="0"/>
              <a:t>변수 선언 사례</a:t>
            </a:r>
            <a:endParaRPr lang="en-US" altLang="ko-KR" dirty="0" smtClean="0"/>
          </a:p>
          <a:p>
            <a:endParaRPr lang="en-US" altLang="ko-KR" dirty="0"/>
          </a:p>
          <a:p>
            <a:endParaRPr lang="en-US" altLang="ko-KR" dirty="0" smtClean="0"/>
          </a:p>
          <a:p>
            <a:r>
              <a:rPr lang="ko-KR" altLang="en-US" dirty="0" smtClean="0"/>
              <a:t>변수 선언과 초기화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선언과 동시에 초기값 지정</a:t>
            </a:r>
            <a:endParaRPr lang="en-US" altLang="ko-KR" dirty="0" smtClean="0"/>
          </a:p>
          <a:p>
            <a:pPr marL="685800" lvl="2" indent="0">
              <a:buNone/>
            </a:pPr>
            <a:endParaRPr lang="en-US" altLang="ko-KR" dirty="0"/>
          </a:p>
          <a:p>
            <a:r>
              <a:rPr lang="ko-KR" altLang="en-US" dirty="0" smtClean="0"/>
              <a:t>변수에 값 대입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대입 연산자인 </a:t>
            </a:r>
            <a:r>
              <a:rPr lang="en-US" altLang="ko-KR" dirty="0"/>
              <a:t>= </a:t>
            </a:r>
            <a:r>
              <a:rPr lang="ko-KR" altLang="en-US" dirty="0"/>
              <a:t>다음에 식</a:t>
            </a:r>
            <a:r>
              <a:rPr lang="en-US" altLang="ko-KR" dirty="0"/>
              <a:t>(expression</a:t>
            </a:r>
            <a:r>
              <a:rPr lang="en-US" altLang="ko-KR" dirty="0" smtClean="0"/>
              <a:t>)</a:t>
            </a:r>
            <a:r>
              <a:rPr lang="ko-KR" altLang="en-US" dirty="0" smtClean="0"/>
              <a:t> </a:t>
            </a:r>
            <a:endParaRPr lang="en-US" altLang="ko-KR" dirty="0" smtClean="0"/>
          </a:p>
        </p:txBody>
      </p:sp>
      <p:sp>
        <p:nvSpPr>
          <p:cNvPr id="5" name="TextBox 4"/>
          <p:cNvSpPr txBox="1"/>
          <p:nvPr/>
        </p:nvSpPr>
        <p:spPr>
          <a:xfrm>
            <a:off x="4603458" y="2636913"/>
            <a:ext cx="3786214" cy="86177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600" dirty="0" err="1" smtClean="0"/>
              <a:t>int</a:t>
            </a:r>
            <a:r>
              <a:rPr lang="en-US" altLang="ko-KR" sz="1600" dirty="0" smtClean="0"/>
              <a:t> radius = 10;</a:t>
            </a:r>
          </a:p>
          <a:p>
            <a:r>
              <a:rPr lang="en-US" altLang="ko-KR" sz="1600" dirty="0" smtClean="0"/>
              <a:t>char c1 = ‘a', c2 = 'b', c3 = 'c';</a:t>
            </a:r>
          </a:p>
          <a:p>
            <a:r>
              <a:rPr lang="en-US" altLang="ko-KR" sz="1600" dirty="0" smtClean="0"/>
              <a:t>double weight = 75.56;</a:t>
            </a:r>
            <a:endParaRPr lang="en-US" altLang="ko-KR" sz="1600" dirty="0"/>
          </a:p>
        </p:txBody>
      </p:sp>
      <p:sp>
        <p:nvSpPr>
          <p:cNvPr id="22" name="TextBox 21"/>
          <p:cNvSpPr txBox="1"/>
          <p:nvPr/>
        </p:nvSpPr>
        <p:spPr>
          <a:xfrm>
            <a:off x="4640999" y="4794831"/>
            <a:ext cx="3786214" cy="86177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600" dirty="0"/>
              <a:t>radius = 10 * 5;</a:t>
            </a:r>
          </a:p>
          <a:p>
            <a:r>
              <a:rPr lang="en-US" altLang="ko-KR" sz="1600" dirty="0"/>
              <a:t>c1 = ’r’;</a:t>
            </a:r>
          </a:p>
          <a:p>
            <a:r>
              <a:rPr lang="en-US" altLang="ko-KR" sz="1600" dirty="0"/>
              <a:t>weight = weight + 5.0;</a:t>
            </a: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13</a:t>
            </a:fld>
            <a:endParaRPr lang="ko-KR" altLang="en-US"/>
          </a:p>
        </p:txBody>
      </p:sp>
      <p:sp>
        <p:nvSpPr>
          <p:cNvPr id="7" name="TextBox 6"/>
          <p:cNvSpPr txBox="1"/>
          <p:nvPr/>
        </p:nvSpPr>
        <p:spPr>
          <a:xfrm>
            <a:off x="4608662" y="1412776"/>
            <a:ext cx="3786214" cy="83099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600" dirty="0" err="1" smtClean="0"/>
              <a:t>int</a:t>
            </a:r>
            <a:r>
              <a:rPr lang="en-US" altLang="ko-KR" sz="1600" dirty="0" smtClean="0"/>
              <a:t> radius;</a:t>
            </a:r>
          </a:p>
          <a:p>
            <a:r>
              <a:rPr lang="en-US" altLang="ko-KR" sz="1600" dirty="0" smtClean="0"/>
              <a:t>char c1, c2, c3; // 3 </a:t>
            </a:r>
            <a:r>
              <a:rPr lang="ko-KR" altLang="en-US" sz="1600" dirty="0" smtClean="0"/>
              <a:t>개의 변수를 한 번에 선언한다</a:t>
            </a:r>
            <a:r>
              <a:rPr lang="en-US" altLang="ko-KR" sz="1600" dirty="0" smtClean="0"/>
              <a:t>.</a:t>
            </a:r>
            <a:endParaRPr lang="ko-KR" altLang="en-US" sz="1600" dirty="0" smtClean="0"/>
          </a:p>
          <a:p>
            <a:r>
              <a:rPr lang="en-US" altLang="ko-KR" sz="1600" dirty="0" smtClean="0"/>
              <a:t>double weight;</a:t>
            </a:r>
            <a:endParaRPr lang="en-US" altLang="ko-KR" sz="1600" dirty="0"/>
          </a:p>
        </p:txBody>
      </p:sp>
    </p:spTree>
    <p:extLst>
      <p:ext uri="{BB962C8B-B14F-4D97-AF65-F5344CB8AC3E}">
        <p14:creationId xmlns="" xmlns:p14="http://schemas.microsoft.com/office/powerpoint/2010/main" val="1399479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정수타입 </a:t>
            </a:r>
            <a:r>
              <a:rPr lang="ko-KR" altLang="en-US" dirty="0" err="1" smtClean="0"/>
              <a:t>리터럴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611560" y="1285860"/>
            <a:ext cx="8154488" cy="5383500"/>
          </a:xfrm>
        </p:spPr>
        <p:txBody>
          <a:bodyPr>
            <a:normAutofit/>
          </a:bodyPr>
          <a:lstStyle/>
          <a:p>
            <a:r>
              <a:rPr lang="ko-KR" altLang="en-US" dirty="0" smtClean="0"/>
              <a:t>정수타입 </a:t>
            </a:r>
            <a:r>
              <a:rPr lang="ko-KR" altLang="en-US" dirty="0" err="1" smtClean="0"/>
              <a:t>리터럴</a:t>
            </a:r>
            <a:r>
              <a:rPr lang="ko-KR" altLang="en-US" dirty="0" smtClean="0"/>
              <a:t> </a:t>
            </a:r>
            <a:r>
              <a:rPr lang="en-US" altLang="ko-KR" dirty="0" smtClean="0"/>
              <a:t>: </a:t>
            </a:r>
            <a:r>
              <a:rPr lang="ko-KR" altLang="en-US" dirty="0" smtClean="0"/>
              <a:t>소수점이 없는 정수를 직접 표시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8</a:t>
            </a:r>
            <a:r>
              <a:rPr lang="ko-KR" altLang="en-US" dirty="0" smtClean="0"/>
              <a:t>진수 </a:t>
            </a:r>
            <a:r>
              <a:rPr lang="en-US" altLang="ko-KR" dirty="0" smtClean="0"/>
              <a:t> :  0</a:t>
            </a:r>
            <a:r>
              <a:rPr lang="ko-KR" altLang="en-US" dirty="0" smtClean="0"/>
              <a:t>으로 시작하는 숫자는 모두 </a:t>
            </a:r>
            <a:r>
              <a:rPr lang="en-US" altLang="ko-KR" dirty="0" smtClean="0"/>
              <a:t>8</a:t>
            </a:r>
            <a:r>
              <a:rPr lang="ko-KR" altLang="en-US" dirty="0" smtClean="0"/>
              <a:t>진수로 인식</a:t>
            </a:r>
            <a:endParaRPr lang="en-US" altLang="ko-KR" dirty="0" smtClean="0"/>
          </a:p>
          <a:p>
            <a:pPr lvl="2"/>
            <a:r>
              <a:rPr lang="en-US" altLang="ko-KR" dirty="0" err="1" smtClean="0">
                <a:solidFill>
                  <a:srgbClr val="FF0000"/>
                </a:solidFill>
              </a:rPr>
              <a:t>int</a:t>
            </a:r>
            <a:r>
              <a:rPr lang="en-US" altLang="ko-KR" dirty="0" smtClean="0">
                <a:solidFill>
                  <a:srgbClr val="FF0000"/>
                </a:solidFill>
              </a:rPr>
              <a:t> n = 015;</a:t>
            </a:r>
            <a:r>
              <a:rPr lang="en-US" altLang="ko-KR" dirty="0" smtClean="0"/>
              <a:t> // </a:t>
            </a:r>
            <a:r>
              <a:rPr lang="en-US" altLang="ko-KR" dirty="0" smtClean="0">
                <a:latin typeface="맑은 고딕"/>
                <a:ea typeface="맑은 고딕"/>
              </a:rPr>
              <a:t>10</a:t>
            </a:r>
            <a:r>
              <a:rPr lang="ko-KR" altLang="en-US" dirty="0" smtClean="0">
                <a:latin typeface="맑은 고딕"/>
                <a:ea typeface="맑은 고딕"/>
              </a:rPr>
              <a:t>진수 </a:t>
            </a:r>
            <a:r>
              <a:rPr lang="en-US" altLang="ko-KR" dirty="0" smtClean="0">
                <a:latin typeface="맑은 고딕"/>
                <a:ea typeface="맑은 고딕"/>
              </a:rPr>
              <a:t>13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16</a:t>
            </a:r>
            <a:r>
              <a:rPr lang="ko-KR" altLang="en-US" dirty="0" smtClean="0"/>
              <a:t>진수 </a:t>
            </a:r>
            <a:r>
              <a:rPr lang="en-US" altLang="ko-KR" dirty="0" smtClean="0"/>
              <a:t>: 0x</a:t>
            </a:r>
            <a:r>
              <a:rPr lang="ko-KR" altLang="en-US" dirty="0" smtClean="0"/>
              <a:t>로 시작하는 숫자는 </a:t>
            </a:r>
            <a:r>
              <a:rPr lang="en-US" altLang="ko-KR" dirty="0" smtClean="0"/>
              <a:t>16</a:t>
            </a:r>
            <a:r>
              <a:rPr lang="ko-KR" altLang="en-US" dirty="0" smtClean="0"/>
              <a:t>진수를 의미</a:t>
            </a:r>
            <a:endParaRPr lang="en-US" altLang="ko-KR" dirty="0" smtClean="0"/>
          </a:p>
          <a:p>
            <a:pPr lvl="2"/>
            <a:r>
              <a:rPr lang="en-US" altLang="ko-KR" dirty="0" err="1" smtClean="0">
                <a:solidFill>
                  <a:srgbClr val="FF0000"/>
                </a:solidFill>
              </a:rPr>
              <a:t>int</a:t>
            </a:r>
            <a:r>
              <a:rPr lang="en-US" altLang="ko-KR" dirty="0" smtClean="0">
                <a:solidFill>
                  <a:srgbClr val="FF0000"/>
                </a:solidFill>
              </a:rPr>
              <a:t> n = 0x15;</a:t>
            </a:r>
            <a:r>
              <a:rPr lang="en-US" altLang="ko-KR" dirty="0" smtClean="0"/>
              <a:t> // </a:t>
            </a:r>
            <a:r>
              <a:rPr lang="en-US" altLang="ko-KR" dirty="0" smtClean="0">
                <a:latin typeface="맑은 고딕"/>
                <a:ea typeface="맑은 고딕"/>
              </a:rPr>
              <a:t>10</a:t>
            </a:r>
            <a:r>
              <a:rPr lang="ko-KR" altLang="en-US" dirty="0" smtClean="0">
                <a:latin typeface="맑은 고딕"/>
                <a:ea typeface="맑은 고딕"/>
              </a:rPr>
              <a:t>진수 </a:t>
            </a:r>
            <a:r>
              <a:rPr lang="en-US" altLang="ko-KR" dirty="0" smtClean="0">
                <a:latin typeface="맑은 고딕"/>
                <a:ea typeface="맑은 고딕"/>
              </a:rPr>
              <a:t>21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10</a:t>
            </a:r>
            <a:r>
              <a:rPr lang="ko-KR" altLang="en-US" dirty="0" smtClean="0"/>
              <a:t>진수 </a:t>
            </a:r>
            <a:r>
              <a:rPr lang="en-US" altLang="ko-KR" dirty="0" smtClean="0"/>
              <a:t>: 0</a:t>
            </a:r>
            <a:r>
              <a:rPr lang="ko-KR" altLang="en-US" dirty="0" smtClean="0"/>
              <a:t>으로 시작하지 않는 숫자는 </a:t>
            </a:r>
            <a:r>
              <a:rPr lang="en-US" altLang="ko-KR" dirty="0" smtClean="0"/>
              <a:t>10</a:t>
            </a:r>
            <a:r>
              <a:rPr lang="ko-KR" altLang="en-US" dirty="0" smtClean="0"/>
              <a:t>진수를 의미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15, 3, 20, 55, 88</a:t>
            </a:r>
          </a:p>
          <a:p>
            <a:pPr lvl="1"/>
            <a:r>
              <a:rPr lang="ko-KR" altLang="en-US" dirty="0" smtClean="0"/>
              <a:t>모든 정수타입 </a:t>
            </a:r>
            <a:r>
              <a:rPr lang="ko-KR" altLang="en-US" dirty="0" err="1" smtClean="0"/>
              <a:t>리터럴은</a:t>
            </a:r>
            <a:r>
              <a:rPr lang="ko-KR" altLang="en-US" dirty="0" smtClean="0"/>
              <a:t> </a:t>
            </a:r>
            <a:r>
              <a:rPr lang="en-US" altLang="ko-KR" dirty="0" err="1" smtClean="0"/>
              <a:t>int</a:t>
            </a:r>
            <a:r>
              <a:rPr lang="ko-KR" altLang="en-US" dirty="0" smtClean="0"/>
              <a:t>형으로 처리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long </a:t>
            </a:r>
            <a:r>
              <a:rPr lang="ko-KR" altLang="en-US" dirty="0" smtClean="0"/>
              <a:t>타입 </a:t>
            </a:r>
            <a:r>
              <a:rPr lang="ko-KR" altLang="en-US" dirty="0" err="1" smtClean="0"/>
              <a:t>리터럴은</a:t>
            </a:r>
            <a:r>
              <a:rPr lang="ko-KR" altLang="en-US" dirty="0" smtClean="0"/>
              <a:t> 숫자 뒤에 </a:t>
            </a:r>
            <a:r>
              <a:rPr lang="en-US" altLang="ko-KR" dirty="0" smtClean="0"/>
              <a:t>L </a:t>
            </a:r>
            <a:r>
              <a:rPr lang="ko-KR" altLang="en-US" dirty="0" smtClean="0"/>
              <a:t>또는 </a:t>
            </a:r>
            <a:r>
              <a:rPr lang="en-US" altLang="ko-KR" dirty="0" smtClean="0"/>
              <a:t>l</a:t>
            </a:r>
            <a:r>
              <a:rPr lang="ko-KR" altLang="en-US" dirty="0" smtClean="0"/>
              <a:t>을 붙인다</a:t>
            </a:r>
            <a:r>
              <a:rPr lang="en-US" altLang="ko-KR" dirty="0" smtClean="0"/>
              <a:t>.</a:t>
            </a:r>
          </a:p>
          <a:p>
            <a:pPr lvl="2"/>
            <a:r>
              <a:rPr lang="en-US" altLang="ko-KR" dirty="0" smtClean="0"/>
              <a:t>ex) 24L, 3578l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14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실수타입 </a:t>
            </a:r>
            <a:r>
              <a:rPr lang="ko-KR" altLang="en-US" dirty="0" err="1" smtClean="0"/>
              <a:t>리터럴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323528" y="1285860"/>
            <a:ext cx="8442520" cy="5167476"/>
          </a:xfrm>
        </p:spPr>
        <p:txBody>
          <a:bodyPr>
            <a:normAutofit/>
          </a:bodyPr>
          <a:lstStyle/>
          <a:p>
            <a:r>
              <a:rPr lang="ko-KR" altLang="en-US" dirty="0" smtClean="0"/>
              <a:t>부동 소수점을 갖는 수를 표시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소수점을</a:t>
            </a:r>
            <a:r>
              <a:rPr lang="en-US" altLang="ko-KR" dirty="0" smtClean="0"/>
              <a:t> </a:t>
            </a:r>
            <a:r>
              <a:rPr lang="ko-KR" altLang="en-US" dirty="0" smtClean="0"/>
              <a:t>찍은 실수</a:t>
            </a:r>
            <a:r>
              <a:rPr lang="en-US" altLang="ko-KR" dirty="0" smtClean="0"/>
              <a:t>, </a:t>
            </a:r>
            <a:r>
              <a:rPr lang="ko-KR" altLang="en-US" dirty="0" smtClean="0"/>
              <a:t>지수</a:t>
            </a:r>
            <a:r>
              <a:rPr lang="en-US" altLang="ko-KR" dirty="0" smtClean="0"/>
              <a:t>(exponent)</a:t>
            </a:r>
            <a:r>
              <a:rPr lang="ko-KR" altLang="en-US" dirty="0" smtClean="0"/>
              <a:t>식으로 표현한 실수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12. </a:t>
            </a:r>
            <a:r>
              <a:rPr lang="ko-KR" altLang="en-US" dirty="0" smtClean="0"/>
              <a:t>또는</a:t>
            </a:r>
            <a:r>
              <a:rPr lang="en-US" altLang="ko-KR" dirty="0" smtClean="0"/>
              <a:t> 12.0</a:t>
            </a:r>
          </a:p>
          <a:p>
            <a:pPr lvl="2"/>
            <a:r>
              <a:rPr lang="en-US" altLang="ko-KR" dirty="0" smtClean="0"/>
              <a:t>.1234 </a:t>
            </a:r>
            <a:r>
              <a:rPr lang="ko-KR" altLang="en-US" dirty="0" smtClean="0"/>
              <a:t>또는 </a:t>
            </a:r>
            <a:r>
              <a:rPr lang="en-US" altLang="ko-KR" dirty="0" smtClean="0"/>
              <a:t>0.1234 </a:t>
            </a:r>
            <a:r>
              <a:rPr lang="ko-KR" altLang="en-US" dirty="0" smtClean="0"/>
              <a:t>또는 </a:t>
            </a:r>
            <a:r>
              <a:rPr lang="en-US" altLang="ko-KR" dirty="0" smtClean="0"/>
              <a:t>1234E-4</a:t>
            </a:r>
          </a:p>
          <a:p>
            <a:pPr lvl="1"/>
            <a:r>
              <a:rPr lang="ko-KR" altLang="en-US" dirty="0" smtClean="0"/>
              <a:t>숫자 뒤에 </a:t>
            </a:r>
            <a:r>
              <a:rPr lang="en-US" altLang="ko-KR" dirty="0" smtClean="0"/>
              <a:t>f(float)</a:t>
            </a:r>
            <a:r>
              <a:rPr lang="ko-KR" altLang="en-US" dirty="0" smtClean="0"/>
              <a:t>나 </a:t>
            </a:r>
            <a:r>
              <a:rPr lang="en-US" altLang="ko-KR" dirty="0" smtClean="0"/>
              <a:t>d(double)</a:t>
            </a:r>
            <a:r>
              <a:rPr lang="ko-KR" altLang="en-US" dirty="0" smtClean="0"/>
              <a:t>을 명시적으로 붙여서 표현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0.1234 </a:t>
            </a:r>
            <a:r>
              <a:rPr lang="ko-KR" altLang="en-US" dirty="0" smtClean="0"/>
              <a:t>또는</a:t>
            </a:r>
            <a:r>
              <a:rPr lang="en-US" altLang="ko-KR" dirty="0" smtClean="0"/>
              <a:t> 0.1234D </a:t>
            </a:r>
            <a:r>
              <a:rPr lang="ko-KR" altLang="en-US" dirty="0" smtClean="0"/>
              <a:t>또는</a:t>
            </a:r>
            <a:r>
              <a:rPr lang="en-US" altLang="ko-KR" dirty="0" smtClean="0"/>
              <a:t> 0.1234d </a:t>
            </a:r>
            <a:r>
              <a:rPr lang="en-US" altLang="ko-KR" dirty="0" smtClean="0">
                <a:latin typeface="맑은 고딕"/>
                <a:ea typeface="맑은 고딕"/>
              </a:rPr>
              <a:t>→ double</a:t>
            </a:r>
            <a:r>
              <a:rPr lang="ko-KR" altLang="en-US" dirty="0" smtClean="0">
                <a:latin typeface="맑은 고딕"/>
                <a:ea typeface="맑은 고딕"/>
              </a:rPr>
              <a:t> 타입</a:t>
            </a:r>
            <a:endParaRPr lang="en-US" altLang="ko-KR" dirty="0" smtClean="0">
              <a:latin typeface="맑은 고딕"/>
              <a:ea typeface="맑은 고딕"/>
            </a:endParaRPr>
          </a:p>
          <a:p>
            <a:pPr lvl="2"/>
            <a:r>
              <a:rPr lang="en-US" altLang="ko-KR" dirty="0" smtClean="0"/>
              <a:t>0.1234f </a:t>
            </a:r>
            <a:r>
              <a:rPr lang="ko-KR" altLang="en-US" dirty="0" smtClean="0"/>
              <a:t>또는</a:t>
            </a:r>
            <a:r>
              <a:rPr lang="en-US" altLang="ko-KR" dirty="0" smtClean="0"/>
              <a:t> 0.1234F </a:t>
            </a:r>
            <a:r>
              <a:rPr lang="en-US" altLang="ko-KR" dirty="0" smtClean="0">
                <a:latin typeface="맑은 고딕"/>
                <a:ea typeface="맑은 고딕"/>
              </a:rPr>
              <a:t>→ float</a:t>
            </a:r>
            <a:r>
              <a:rPr lang="ko-KR" altLang="en-US" dirty="0" smtClean="0">
                <a:latin typeface="맑은 고딕"/>
                <a:ea typeface="맑은 고딕"/>
              </a:rPr>
              <a:t> 타입</a:t>
            </a:r>
            <a:endParaRPr lang="en-US" altLang="ko-KR" dirty="0" smtClean="0">
              <a:latin typeface="맑은 고딕"/>
              <a:ea typeface="맑은 고딕"/>
            </a:endParaRPr>
          </a:p>
          <a:p>
            <a:pPr lvl="2"/>
            <a:r>
              <a:rPr lang="en-US" altLang="ko-KR" dirty="0" smtClean="0">
                <a:latin typeface="맑은 고딕"/>
                <a:ea typeface="맑은 고딕"/>
              </a:rPr>
              <a:t>1234D </a:t>
            </a:r>
            <a:r>
              <a:rPr lang="ko-KR" altLang="en-US" dirty="0" smtClean="0">
                <a:latin typeface="맑은 고딕"/>
                <a:ea typeface="맑은 고딕"/>
              </a:rPr>
              <a:t>또는 </a:t>
            </a:r>
            <a:r>
              <a:rPr lang="en-US" altLang="ko-KR" dirty="0" smtClean="0">
                <a:latin typeface="맑은 고딕"/>
                <a:ea typeface="맑은 고딕"/>
              </a:rPr>
              <a:t>1234d → 1234.0</a:t>
            </a:r>
            <a:r>
              <a:rPr lang="ko-KR" altLang="en-US" dirty="0" smtClean="0">
                <a:latin typeface="맑은 고딕"/>
                <a:ea typeface="맑은 고딕"/>
              </a:rPr>
              <a:t>과 같으며 </a:t>
            </a:r>
            <a:r>
              <a:rPr lang="en-US" altLang="ko-KR" dirty="0" smtClean="0">
                <a:latin typeface="맑은 고딕"/>
                <a:ea typeface="맑은 고딕"/>
              </a:rPr>
              <a:t>double </a:t>
            </a:r>
            <a:r>
              <a:rPr lang="ko-KR" altLang="en-US" dirty="0" smtClean="0">
                <a:latin typeface="맑은 고딕"/>
                <a:ea typeface="맑은 고딕"/>
              </a:rPr>
              <a:t>타입</a:t>
            </a:r>
            <a:endParaRPr lang="en-US" altLang="ko-KR" dirty="0" smtClean="0">
              <a:latin typeface="맑은 고딕"/>
              <a:ea typeface="맑은 고딕"/>
            </a:endParaRPr>
          </a:p>
          <a:p>
            <a:pPr lvl="2"/>
            <a:r>
              <a:rPr lang="en-US" altLang="ko-KR" dirty="0" smtClean="0">
                <a:latin typeface="맑은 고딕"/>
                <a:ea typeface="맑은 고딕"/>
              </a:rPr>
              <a:t>1234F </a:t>
            </a:r>
            <a:r>
              <a:rPr lang="ko-KR" altLang="en-US" dirty="0" smtClean="0">
                <a:latin typeface="맑은 고딕"/>
                <a:ea typeface="맑은 고딕"/>
              </a:rPr>
              <a:t>또는 </a:t>
            </a:r>
            <a:r>
              <a:rPr lang="en-US" altLang="ko-KR" dirty="0" smtClean="0">
                <a:latin typeface="맑은 고딕"/>
                <a:ea typeface="맑은 고딕"/>
              </a:rPr>
              <a:t>1234f → 1234.0</a:t>
            </a:r>
            <a:r>
              <a:rPr lang="ko-KR" altLang="en-US" dirty="0" smtClean="0">
                <a:latin typeface="맑은 고딕"/>
                <a:ea typeface="맑은 고딕"/>
              </a:rPr>
              <a:t>과</a:t>
            </a:r>
            <a:r>
              <a:rPr lang="en-US" altLang="ko-KR" dirty="0" smtClean="0">
                <a:latin typeface="맑은 고딕"/>
                <a:ea typeface="맑은 고딕"/>
              </a:rPr>
              <a:t> </a:t>
            </a:r>
            <a:r>
              <a:rPr lang="ko-KR" altLang="en-US" dirty="0" smtClean="0">
                <a:latin typeface="맑은 고딕"/>
                <a:ea typeface="맑은 고딕"/>
              </a:rPr>
              <a:t>같으며 </a:t>
            </a:r>
            <a:r>
              <a:rPr lang="en-US" altLang="ko-KR" dirty="0" smtClean="0">
                <a:latin typeface="맑은 고딕"/>
                <a:ea typeface="맑은 고딕"/>
              </a:rPr>
              <a:t>float </a:t>
            </a:r>
            <a:r>
              <a:rPr lang="ko-KR" altLang="en-US" dirty="0" smtClean="0">
                <a:latin typeface="맑은 고딕"/>
                <a:ea typeface="맑은 고딕"/>
              </a:rPr>
              <a:t>타입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실수타입 </a:t>
            </a:r>
            <a:r>
              <a:rPr lang="ko-KR" altLang="en-US" dirty="0" err="1" smtClean="0"/>
              <a:t>리터럴은</a:t>
            </a:r>
            <a:r>
              <a:rPr lang="ko-KR" altLang="en-US" dirty="0" smtClean="0"/>
              <a:t> 디폴트로 </a:t>
            </a:r>
            <a:r>
              <a:rPr lang="en-US" altLang="ko-KR" dirty="0" smtClean="0"/>
              <a:t>double </a:t>
            </a:r>
            <a:r>
              <a:rPr lang="ko-KR" altLang="en-US" dirty="0" smtClean="0"/>
              <a:t>타입 처리</a:t>
            </a:r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15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19242232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문자타입 </a:t>
            </a:r>
            <a:r>
              <a:rPr lang="ko-KR" altLang="en-US" dirty="0" err="1" smtClean="0"/>
              <a:t>리터럴</a:t>
            </a:r>
            <a:endParaRPr lang="ko-KR" altLang="en-US" dirty="0">
              <a:solidFill>
                <a:srgbClr val="FF0000"/>
              </a:solidFill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ko-KR" altLang="en-US" dirty="0" smtClean="0"/>
              <a:t>문자 한 자를 나타낸다</a:t>
            </a:r>
            <a:r>
              <a:rPr lang="en-US" altLang="ko-KR" dirty="0" smtClean="0"/>
              <a:t>.</a:t>
            </a:r>
          </a:p>
          <a:p>
            <a:pPr lvl="1"/>
            <a:r>
              <a:rPr lang="ko-KR" altLang="en-US" dirty="0" smtClean="0"/>
              <a:t>단일 인용부호</a:t>
            </a:r>
            <a:r>
              <a:rPr lang="en-US" altLang="ko-KR" dirty="0" smtClean="0"/>
              <a:t>(‘’)</a:t>
            </a:r>
            <a:r>
              <a:rPr lang="ko-KR" altLang="en-US" smtClean="0"/>
              <a:t>로 문자 </a:t>
            </a:r>
            <a:r>
              <a:rPr lang="ko-KR" altLang="en-US" dirty="0" smtClean="0"/>
              <a:t>하나 표현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'a', 'W', '</a:t>
            </a:r>
            <a:r>
              <a:rPr lang="ko-KR" altLang="en-US" dirty="0" smtClean="0"/>
              <a:t>가</a:t>
            </a:r>
            <a:r>
              <a:rPr lang="en-US" altLang="ko-KR" dirty="0" smtClean="0"/>
              <a:t>', '*', '3', '7'</a:t>
            </a:r>
          </a:p>
          <a:p>
            <a:pPr lvl="1"/>
            <a:r>
              <a:rPr lang="en-US" altLang="ko-KR" dirty="0" smtClean="0"/>
              <a:t>\</a:t>
            </a:r>
            <a:r>
              <a:rPr lang="ko-KR" altLang="en-US" dirty="0" smtClean="0"/>
              <a:t>다음에 숫자는 </a:t>
            </a:r>
            <a:r>
              <a:rPr lang="en-US" altLang="ko-KR" dirty="0" smtClean="0"/>
              <a:t>8</a:t>
            </a:r>
            <a:r>
              <a:rPr lang="ko-KR" altLang="en-US" dirty="0" smtClean="0"/>
              <a:t>진수로서 </a:t>
            </a:r>
            <a:r>
              <a:rPr lang="en-US" altLang="ko-KR" dirty="0" smtClean="0"/>
              <a:t>0 ~ 337</a:t>
            </a:r>
            <a:r>
              <a:rPr lang="ko-KR" altLang="en-US" dirty="0" smtClean="0"/>
              <a:t>사이의 </a:t>
            </a:r>
            <a:r>
              <a:rPr lang="en-US" altLang="ko-KR" dirty="0" smtClean="0"/>
              <a:t>8</a:t>
            </a:r>
            <a:r>
              <a:rPr lang="ko-KR" altLang="en-US" dirty="0" smtClean="0"/>
              <a:t>진수만 가능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\102 -&gt; </a:t>
            </a:r>
            <a:r>
              <a:rPr lang="ko-KR" altLang="en-US" dirty="0" smtClean="0"/>
              <a:t>문자 </a:t>
            </a:r>
            <a:r>
              <a:rPr lang="en-US" altLang="ko-KR" dirty="0" smtClean="0"/>
              <a:t>‘B’</a:t>
            </a:r>
            <a:r>
              <a:rPr lang="ko-KR" altLang="en-US" dirty="0" smtClean="0"/>
              <a:t>를 나타내는 </a:t>
            </a:r>
            <a:r>
              <a:rPr lang="en-US" altLang="ko-KR" dirty="0" smtClean="0"/>
              <a:t>8</a:t>
            </a:r>
            <a:r>
              <a:rPr lang="ko-KR" altLang="en-US" dirty="0" smtClean="0"/>
              <a:t>진수</a:t>
            </a:r>
          </a:p>
          <a:p>
            <a:pPr lvl="2"/>
            <a:r>
              <a:rPr lang="en-US" altLang="ko-KR" dirty="0" smtClean="0"/>
              <a:t>\337 -&gt; </a:t>
            </a:r>
            <a:r>
              <a:rPr lang="ko-KR" altLang="en-US" dirty="0" smtClean="0"/>
              <a:t>문자 </a:t>
            </a:r>
            <a:r>
              <a:rPr lang="en-US" altLang="ko-KR" dirty="0" smtClean="0"/>
              <a:t>‘β’</a:t>
            </a:r>
            <a:r>
              <a:rPr lang="ko-KR" altLang="en-US" dirty="0" smtClean="0"/>
              <a:t>를 나타내는 </a:t>
            </a:r>
            <a:r>
              <a:rPr lang="en-US" altLang="ko-KR" dirty="0" smtClean="0"/>
              <a:t>8</a:t>
            </a:r>
            <a:r>
              <a:rPr lang="ko-KR" altLang="en-US" dirty="0" smtClean="0"/>
              <a:t>진수</a:t>
            </a:r>
            <a:endParaRPr lang="en-US" altLang="ko-KR" dirty="0" smtClean="0"/>
          </a:p>
          <a:p>
            <a:pPr lvl="1"/>
            <a:r>
              <a:rPr lang="en-US" altLang="ko-KR" smtClean="0"/>
              <a:t>\u</a:t>
            </a:r>
            <a:r>
              <a:rPr lang="ko-KR" altLang="en-US" dirty="0" smtClean="0"/>
              <a:t>다음에 </a:t>
            </a:r>
            <a:r>
              <a:rPr lang="en-US" altLang="ko-KR" dirty="0" smtClean="0"/>
              <a:t>4</a:t>
            </a:r>
            <a:r>
              <a:rPr lang="ko-KR" altLang="en-US" dirty="0" smtClean="0"/>
              <a:t>자리 </a:t>
            </a:r>
            <a:r>
              <a:rPr lang="en-US" altLang="ko-KR" smtClean="0"/>
              <a:t>16</a:t>
            </a:r>
            <a:r>
              <a:rPr lang="ko-KR" altLang="en-US" smtClean="0"/>
              <a:t>진수</a:t>
            </a:r>
            <a:r>
              <a:rPr lang="en-US" altLang="ko-KR" smtClean="0"/>
              <a:t>,</a:t>
            </a:r>
            <a:r>
              <a:rPr lang="ko-KR" altLang="en-US" smtClean="0"/>
              <a:t> </a:t>
            </a:r>
            <a:r>
              <a:rPr lang="en-US" altLang="ko-KR" dirty="0" smtClean="0"/>
              <a:t>2 </a:t>
            </a:r>
            <a:r>
              <a:rPr lang="ko-KR" altLang="en-US" dirty="0" smtClean="0"/>
              <a:t>바이트의 유니코드</a:t>
            </a:r>
            <a:r>
              <a:rPr lang="en-US" altLang="ko-KR" dirty="0" smtClean="0"/>
              <a:t>(</a:t>
            </a:r>
            <a:r>
              <a:rPr lang="en-US" altLang="ko-KR" smtClean="0"/>
              <a:t>Unicode)</a:t>
            </a:r>
            <a:endParaRPr lang="en-US" altLang="ko-KR" dirty="0" smtClean="0"/>
          </a:p>
          <a:p>
            <a:pPr lvl="2"/>
            <a:r>
              <a:rPr lang="en-US" altLang="ko-KR" smtClean="0"/>
              <a:t>\</a:t>
            </a:r>
            <a:r>
              <a:rPr lang="en-US" altLang="ko-KR" dirty="0" smtClean="0"/>
              <a:t>u0041 -&gt; </a:t>
            </a:r>
            <a:r>
              <a:rPr lang="ko-KR" altLang="en-US" dirty="0" smtClean="0"/>
              <a:t>문자 </a:t>
            </a:r>
            <a:r>
              <a:rPr lang="en-US" altLang="ko-KR" dirty="0" smtClean="0"/>
              <a:t>'A'</a:t>
            </a:r>
            <a:r>
              <a:rPr lang="ko-KR" altLang="en-US" dirty="0" smtClean="0"/>
              <a:t>의 유니코드</a:t>
            </a:r>
            <a:r>
              <a:rPr lang="en-US" altLang="ko-KR" dirty="0" smtClean="0"/>
              <a:t>(0041)</a:t>
            </a:r>
            <a:endParaRPr lang="ko-KR" altLang="en-US" dirty="0" smtClean="0"/>
          </a:p>
          <a:p>
            <a:pPr lvl="2"/>
            <a:r>
              <a:rPr lang="en-US" altLang="ko-KR" dirty="0" smtClean="0"/>
              <a:t>\uae00 -&gt; </a:t>
            </a:r>
            <a:r>
              <a:rPr lang="ko-KR" altLang="en-US" dirty="0" smtClean="0"/>
              <a:t>한글문자 </a:t>
            </a:r>
            <a:r>
              <a:rPr lang="en-US" altLang="ko-KR" dirty="0" smtClean="0"/>
              <a:t>'</a:t>
            </a:r>
            <a:r>
              <a:rPr lang="ko-KR" altLang="en-US" dirty="0" smtClean="0"/>
              <a:t>글</a:t>
            </a:r>
            <a:r>
              <a:rPr lang="en-US" altLang="ko-KR" dirty="0" smtClean="0"/>
              <a:t>'</a:t>
            </a:r>
            <a:r>
              <a:rPr lang="ko-KR" altLang="en-US" dirty="0" smtClean="0"/>
              <a:t>의 유니코드</a:t>
            </a:r>
            <a:r>
              <a:rPr lang="en-US" altLang="ko-KR" dirty="0" smtClean="0"/>
              <a:t>(ae00)</a:t>
            </a:r>
          </a:p>
          <a:p>
            <a:pPr lvl="1"/>
            <a:r>
              <a:rPr lang="ko-KR" altLang="en-US" dirty="0" smtClean="0"/>
              <a:t>특수 기호는 </a:t>
            </a:r>
            <a:r>
              <a:rPr lang="en-US" altLang="ko-KR" dirty="0" smtClean="0"/>
              <a:t>\</a:t>
            </a:r>
            <a:r>
              <a:rPr lang="ko-KR" altLang="en-US" dirty="0" smtClean="0"/>
              <a:t>로 시작</a:t>
            </a:r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endParaRPr lang="ko-KR" altLang="en-US" dirty="0"/>
          </a:p>
        </p:txBody>
      </p:sp>
      <p:graphicFrame>
        <p:nvGraphicFramePr>
          <p:cNvPr id="7" name="표 6"/>
          <p:cNvGraphicFramePr>
            <a:graphicFrameLocks noGrp="1"/>
          </p:cNvGraphicFramePr>
          <p:nvPr/>
        </p:nvGraphicFramePr>
        <p:xfrm>
          <a:off x="1357290" y="5143512"/>
          <a:ext cx="6096000" cy="14833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524000"/>
                <a:gridCol w="1524000"/>
                <a:gridCol w="1524000"/>
                <a:gridCol w="1524000"/>
              </a:tblGrid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‘\b’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백스페이스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‘\t’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탭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‘\n’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라인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ko-KR" altLang="en-US" dirty="0" err="1" smtClean="0"/>
                        <a:t>피드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‘\f’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폼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ko-KR" altLang="en-US" dirty="0" err="1" smtClean="0"/>
                        <a:t>피드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‘\r’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/>
                        <a:t>캐리지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ko-KR" altLang="en-US" dirty="0" smtClean="0"/>
                        <a:t>리턴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‘\”’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이중 인용 부호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‘\’’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단일 인용 부호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‘\\’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/>
                        <a:t>백슬래쉬</a:t>
                      </a:r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16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논리타입</a:t>
            </a:r>
            <a:r>
              <a:rPr lang="en-US" altLang="ko-KR" dirty="0" smtClean="0"/>
              <a:t> </a:t>
            </a:r>
            <a:r>
              <a:rPr lang="ko-KR" altLang="en-US" dirty="0" err="1" smtClean="0"/>
              <a:t>리터럴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ko-KR" altLang="en-US" dirty="0" smtClean="0"/>
              <a:t>논리값</a:t>
            </a:r>
            <a:r>
              <a:rPr lang="en-US" altLang="ko-KR" dirty="0" smtClean="0"/>
              <a:t> </a:t>
            </a:r>
            <a:r>
              <a:rPr lang="ko-KR" altLang="en-US" dirty="0" smtClean="0"/>
              <a:t>표시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 </a:t>
            </a:r>
            <a:r>
              <a:rPr lang="en-US" altLang="ko-KR" dirty="0" smtClean="0"/>
              <a:t>true </a:t>
            </a:r>
            <a:r>
              <a:rPr lang="ko-KR" altLang="en-US" dirty="0" smtClean="0"/>
              <a:t>또는 </a:t>
            </a:r>
            <a:r>
              <a:rPr lang="en-US" altLang="ko-KR" dirty="0" smtClean="0"/>
              <a:t>false </a:t>
            </a:r>
            <a:r>
              <a:rPr lang="ko-KR" altLang="en-US" dirty="0" smtClean="0"/>
              <a:t>뿐</a:t>
            </a:r>
            <a:endParaRPr lang="en-US" altLang="ko-KR" dirty="0" smtClean="0"/>
          </a:p>
          <a:p>
            <a:r>
              <a:rPr lang="ko-KR" altLang="en-US" dirty="0" smtClean="0"/>
              <a:t>논리타입과 정수타입 사이의 타입 변환 허용 안 됨</a:t>
            </a:r>
            <a:endParaRPr lang="en-US" altLang="ko-KR" dirty="0"/>
          </a:p>
          <a:p>
            <a:endParaRPr lang="en-US" altLang="ko-KR" dirty="0" smtClean="0"/>
          </a:p>
          <a:p>
            <a:endParaRPr lang="en-US" altLang="ko-KR" dirty="0"/>
          </a:p>
          <a:p>
            <a:pPr lvl="1"/>
            <a:r>
              <a:rPr lang="en-US" altLang="ko-KR" dirty="0" smtClean="0"/>
              <a:t>(i==1) </a:t>
            </a:r>
            <a:r>
              <a:rPr lang="ko-KR" altLang="en-US" dirty="0" smtClean="0"/>
              <a:t>또는 </a:t>
            </a:r>
            <a:r>
              <a:rPr lang="en-US" altLang="ko-KR" dirty="0" smtClean="0"/>
              <a:t>(</a:t>
            </a:r>
            <a:r>
              <a:rPr lang="en-US" altLang="ko-KR" dirty="0" err="1" smtClean="0"/>
              <a:t>i</a:t>
            </a:r>
            <a:r>
              <a:rPr lang="en-US" altLang="ko-KR" dirty="0" smtClean="0"/>
              <a:t>!=0)</a:t>
            </a:r>
            <a:r>
              <a:rPr lang="ko-KR" altLang="en-US" dirty="0" smtClean="0"/>
              <a:t>과 같은 논리연산으로 변경해야 </a:t>
            </a:r>
            <a:r>
              <a:rPr lang="ko-KR" altLang="en-US" dirty="0"/>
              <a:t>함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390596" y="2636912"/>
            <a:ext cx="3786214" cy="64633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dirty="0" err="1"/>
              <a:t>int</a:t>
            </a:r>
            <a:r>
              <a:rPr lang="ko-KR" altLang="en-US" dirty="0"/>
              <a:t> </a:t>
            </a:r>
            <a:r>
              <a:rPr lang="en-US" altLang="ko-KR" dirty="0"/>
              <a:t>i; </a:t>
            </a:r>
            <a:endParaRPr lang="en-US" altLang="ko-KR" dirty="0" smtClean="0"/>
          </a:p>
          <a:p>
            <a:r>
              <a:rPr lang="en-US" altLang="ko-KR" strike="sngStrike" dirty="0" smtClean="0"/>
              <a:t>if </a:t>
            </a:r>
            <a:r>
              <a:rPr lang="en-US" altLang="ko-KR" strike="sngStrike" dirty="0"/>
              <a:t>((</a:t>
            </a:r>
            <a:r>
              <a:rPr lang="en-US" altLang="ko-KR" strike="sngStrike" dirty="0" err="1"/>
              <a:t>boolean</a:t>
            </a:r>
            <a:r>
              <a:rPr lang="en-US" altLang="ko-KR" strike="sngStrike" dirty="0"/>
              <a:t>)i) </a:t>
            </a:r>
            <a:r>
              <a:rPr lang="en-US" altLang="ko-KR" dirty="0"/>
              <a:t>{}	// </a:t>
            </a:r>
            <a:r>
              <a:rPr lang="ko-KR" altLang="en-US" dirty="0"/>
              <a:t>컴파일 에러</a:t>
            </a:r>
            <a:endParaRPr lang="en-US" altLang="ko-KR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17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Tip: </a:t>
            </a:r>
            <a:r>
              <a:rPr lang="ko-KR" altLang="en-US" dirty="0" smtClean="0"/>
              <a:t>기본 데이터 타입 이외 </a:t>
            </a:r>
            <a:r>
              <a:rPr lang="ko-KR" altLang="en-US" dirty="0" err="1" smtClean="0"/>
              <a:t>리터럴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null </a:t>
            </a:r>
            <a:r>
              <a:rPr lang="ko-KR" altLang="en-US" dirty="0" err="1" smtClean="0"/>
              <a:t>리터럴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어떠한 </a:t>
            </a:r>
            <a:r>
              <a:rPr lang="ko-KR" altLang="en-US" dirty="0" err="1" smtClean="0"/>
              <a:t>레퍼런스</a:t>
            </a:r>
            <a:r>
              <a:rPr lang="ko-KR" altLang="en-US" dirty="0" smtClean="0"/>
              <a:t> 타입의 값으로도 사용 가능</a:t>
            </a:r>
            <a:endParaRPr lang="en-US" altLang="ko-KR" dirty="0" smtClean="0"/>
          </a:p>
          <a:p>
            <a:pPr lvl="2"/>
            <a:r>
              <a:rPr lang="en-US" altLang="ko-KR" strike="sngStrike" dirty="0" err="1" smtClean="0"/>
              <a:t>int</a:t>
            </a:r>
            <a:r>
              <a:rPr lang="en-US" altLang="ko-KR" strike="sngStrike" dirty="0" smtClean="0"/>
              <a:t> n = null</a:t>
            </a:r>
            <a:r>
              <a:rPr lang="en-US" altLang="ko-KR" dirty="0" smtClean="0"/>
              <a:t>;	// </a:t>
            </a:r>
            <a:r>
              <a:rPr lang="ko-KR" altLang="en-US" dirty="0" smtClean="0"/>
              <a:t>기본</a:t>
            </a:r>
            <a:r>
              <a:rPr lang="en-US" altLang="ko-KR" dirty="0" smtClean="0"/>
              <a:t> </a:t>
            </a:r>
            <a:r>
              <a:rPr lang="ko-KR" altLang="en-US" dirty="0" smtClean="0"/>
              <a:t>데이터 타입에는 사용 불가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String </a:t>
            </a:r>
            <a:r>
              <a:rPr lang="en-US" altLang="ko-KR" dirty="0" err="1" smtClean="0"/>
              <a:t>str</a:t>
            </a:r>
            <a:r>
              <a:rPr lang="en-US" altLang="ko-KR" dirty="0" smtClean="0"/>
              <a:t> = null;</a:t>
            </a:r>
          </a:p>
          <a:p>
            <a:r>
              <a:rPr lang="ko-KR" altLang="en-US" dirty="0" smtClean="0"/>
              <a:t>문자열 </a:t>
            </a:r>
            <a:r>
              <a:rPr lang="ko-KR" altLang="en-US" dirty="0" err="1" smtClean="0"/>
              <a:t>리터럴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이중 인용부호로 묶어서 표현</a:t>
            </a:r>
            <a:endParaRPr lang="en-US" altLang="ko-KR" dirty="0" smtClean="0"/>
          </a:p>
          <a:p>
            <a:pPr lvl="2"/>
            <a:r>
              <a:rPr lang="en-US" altLang="ko-KR" dirty="0"/>
              <a:t>"Good", "Morning", "</a:t>
            </a:r>
            <a:r>
              <a:rPr lang="ko-KR" altLang="en-US" dirty="0"/>
              <a:t>자바</a:t>
            </a:r>
            <a:r>
              <a:rPr lang="en-US" altLang="ko-KR" dirty="0"/>
              <a:t>", "3.19", "26", "a</a:t>
            </a:r>
            <a:r>
              <a:rPr lang="en-US" altLang="ko-KR" dirty="0" smtClean="0"/>
              <a:t>"</a:t>
            </a:r>
          </a:p>
          <a:p>
            <a:pPr lvl="1"/>
            <a:r>
              <a:rPr lang="ko-KR" altLang="en-US" dirty="0" smtClean="0"/>
              <a:t>자바에서 문자열은 객체이므로 기본 타입이 아님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문자열 </a:t>
            </a:r>
            <a:r>
              <a:rPr lang="ko-KR" altLang="en-US" dirty="0" err="1" smtClean="0"/>
              <a:t>리터럴은</a:t>
            </a:r>
            <a:r>
              <a:rPr lang="ko-KR" altLang="en-US" dirty="0" smtClean="0"/>
              <a:t> </a:t>
            </a:r>
            <a:r>
              <a:rPr lang="en-US" altLang="ko-KR" dirty="0" smtClean="0"/>
              <a:t>String </a:t>
            </a:r>
            <a:r>
              <a:rPr lang="ko-KR" altLang="en-US" dirty="0" smtClean="0"/>
              <a:t>객체로 생성됨</a:t>
            </a:r>
            <a:endParaRPr lang="en-US" altLang="ko-KR" dirty="0" smtClean="0"/>
          </a:p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18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상수</a:t>
            </a:r>
            <a:endParaRPr lang="ko-KR" altLang="en-US" dirty="0"/>
          </a:p>
        </p:txBody>
      </p:sp>
      <p:sp>
        <p:nvSpPr>
          <p:cNvPr id="22" name="슬라이드 번호 개체 틀 21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19</a:t>
            </a:fld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ko-KR" altLang="en-US" dirty="0" smtClean="0"/>
              <a:t>상수 선언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final</a:t>
            </a:r>
            <a:r>
              <a:rPr lang="ko-KR" altLang="en-US" dirty="0" smtClean="0"/>
              <a:t> 키워드 사용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값을 변경 불가</a:t>
            </a:r>
            <a:endParaRPr lang="en-US" altLang="ko-KR" dirty="0" smtClean="0"/>
          </a:p>
          <a:p>
            <a:pPr lvl="1"/>
            <a:r>
              <a:rPr lang="ko-KR" altLang="en-US" dirty="0"/>
              <a:t>선언 시 반드시 초기값 </a:t>
            </a:r>
            <a:r>
              <a:rPr lang="ko-KR" altLang="en-US" dirty="0" smtClean="0"/>
              <a:t>지정</a:t>
            </a:r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r>
              <a:rPr lang="ko-KR" altLang="en-US" dirty="0" smtClean="0"/>
              <a:t>상수 선언 사례</a:t>
            </a:r>
            <a:endParaRPr lang="en-US" altLang="ko-KR" dirty="0" smtClean="0"/>
          </a:p>
          <a:p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359391" y="5373216"/>
            <a:ext cx="3000396" cy="64633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final double PI = 3.141592;</a:t>
            </a:r>
          </a:p>
          <a:p>
            <a:r>
              <a:rPr lang="en-US" altLang="ko-KR" dirty="0" smtClean="0"/>
              <a:t>final </a:t>
            </a:r>
            <a:r>
              <a:rPr lang="en-US" altLang="ko-KR" dirty="0" err="1" smtClean="0"/>
              <a:t>int</a:t>
            </a:r>
            <a:r>
              <a:rPr lang="en-US" altLang="ko-KR" dirty="0" smtClean="0"/>
              <a:t> LENGTH = 20; </a:t>
            </a:r>
            <a:endParaRPr lang="en-US" altLang="ko-KR" dirty="0"/>
          </a:p>
        </p:txBody>
      </p:sp>
      <p:sp>
        <p:nvSpPr>
          <p:cNvPr id="5" name="TextBox 4"/>
          <p:cNvSpPr txBox="1"/>
          <p:nvPr/>
        </p:nvSpPr>
        <p:spPr>
          <a:xfrm>
            <a:off x="1299742" y="2990766"/>
            <a:ext cx="3600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3200" dirty="0" smtClean="0">
                <a:solidFill>
                  <a:srgbClr val="FF0000"/>
                </a:solidFill>
              </a:rPr>
              <a:t>final</a:t>
            </a:r>
            <a:r>
              <a:rPr lang="en-US" altLang="ko-KR" sz="3200" dirty="0" smtClean="0"/>
              <a:t>  </a:t>
            </a:r>
            <a:r>
              <a:rPr lang="en-US" altLang="ko-KR" sz="3200" dirty="0" err="1" smtClean="0"/>
              <a:t>int</a:t>
            </a:r>
            <a:r>
              <a:rPr lang="en-US" altLang="ko-KR" sz="3200" dirty="0" smtClean="0"/>
              <a:t>  price </a:t>
            </a:r>
            <a:r>
              <a:rPr lang="en-US" altLang="ko-KR" sz="3200" dirty="0" smtClean="0">
                <a:solidFill>
                  <a:srgbClr val="FF0000"/>
                </a:solidFill>
              </a:rPr>
              <a:t>= 10</a:t>
            </a:r>
            <a:r>
              <a:rPr lang="en-US" altLang="ko-KR" sz="3200" dirty="0" smtClean="0"/>
              <a:t>;</a:t>
            </a:r>
            <a:endParaRPr lang="en-US" altLang="ko-KR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2019822" y="4214902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 smtClean="0"/>
              <a:t>데이터 타입</a:t>
            </a:r>
            <a:endParaRPr lang="en-US" altLang="ko-KR" dirty="0"/>
          </a:p>
        </p:txBody>
      </p:sp>
      <p:cxnSp>
        <p:nvCxnSpPr>
          <p:cNvPr id="7" name="꺾인 연결선 6"/>
          <p:cNvCxnSpPr>
            <a:stCxn id="6" idx="0"/>
          </p:cNvCxnSpPr>
          <p:nvPr/>
        </p:nvCxnSpPr>
        <p:spPr>
          <a:xfrm rot="5400000" flipH="1" flipV="1">
            <a:off x="2200636" y="3890072"/>
            <a:ext cx="648072" cy="1588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2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3171950" y="4214902"/>
            <a:ext cx="7920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mtClean="0"/>
              <a:t>상수 이름</a:t>
            </a:r>
            <a:endParaRPr lang="en-US" altLang="ko-KR" dirty="0"/>
          </a:p>
        </p:txBody>
      </p:sp>
      <p:cxnSp>
        <p:nvCxnSpPr>
          <p:cNvPr id="9" name="꺾인 연결선 8"/>
          <p:cNvCxnSpPr>
            <a:stCxn id="8" idx="0"/>
          </p:cNvCxnSpPr>
          <p:nvPr/>
        </p:nvCxnSpPr>
        <p:spPr>
          <a:xfrm rot="16200000" flipV="1">
            <a:off x="3117944" y="3764852"/>
            <a:ext cx="648072" cy="252028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2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직선 연결선 9"/>
          <p:cNvCxnSpPr/>
          <p:nvPr/>
        </p:nvCxnSpPr>
        <p:spPr>
          <a:xfrm>
            <a:off x="2235846" y="3566830"/>
            <a:ext cx="576064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직선 연결선 10"/>
          <p:cNvCxnSpPr/>
          <p:nvPr/>
        </p:nvCxnSpPr>
        <p:spPr>
          <a:xfrm>
            <a:off x="2883918" y="3566830"/>
            <a:ext cx="864096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7492430" y="3638838"/>
            <a:ext cx="514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-25</a:t>
            </a:r>
            <a:endParaRPr lang="ko-KR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7204398" y="4070886"/>
            <a:ext cx="4892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3.5</a:t>
            </a:r>
            <a:endParaRPr lang="ko-KR" altLang="en-US"/>
          </a:p>
        </p:txBody>
      </p:sp>
      <p:sp>
        <p:nvSpPr>
          <p:cNvPr id="15" name="TextBox 14"/>
          <p:cNvSpPr txBox="1"/>
          <p:nvPr/>
        </p:nvSpPr>
        <p:spPr>
          <a:xfrm>
            <a:off x="7276406" y="3134782"/>
            <a:ext cx="3113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7</a:t>
            </a:r>
            <a:endParaRPr lang="ko-KR" altLang="en-US"/>
          </a:p>
        </p:txBody>
      </p:sp>
      <p:sp>
        <p:nvSpPr>
          <p:cNvPr id="16" name="TextBox 15"/>
          <p:cNvSpPr txBox="1"/>
          <p:nvPr/>
        </p:nvSpPr>
        <p:spPr>
          <a:xfrm>
            <a:off x="6124278" y="3206790"/>
            <a:ext cx="6431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price</a:t>
            </a:r>
            <a:endParaRPr lang="ko-KR" altLang="en-US"/>
          </a:p>
        </p:txBody>
      </p:sp>
      <p:sp>
        <p:nvSpPr>
          <p:cNvPr id="17" name="자유형 16"/>
          <p:cNvSpPr/>
          <p:nvPr/>
        </p:nvSpPr>
        <p:spPr>
          <a:xfrm>
            <a:off x="6628333" y="3361565"/>
            <a:ext cx="668685" cy="277274"/>
          </a:xfrm>
          <a:custGeom>
            <a:avLst/>
            <a:gdLst>
              <a:gd name="connsiteX0" fmla="*/ 707366 w 707366"/>
              <a:gd name="connsiteY0" fmla="*/ 0 h 353683"/>
              <a:gd name="connsiteX1" fmla="*/ 422694 w 707366"/>
              <a:gd name="connsiteY1" fmla="*/ 69011 h 353683"/>
              <a:gd name="connsiteX2" fmla="*/ 0 w 707366"/>
              <a:gd name="connsiteY2" fmla="*/ 353683 h 3536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707366" h="353683">
                <a:moveTo>
                  <a:pt x="707366" y="0"/>
                </a:moveTo>
                <a:cubicBezTo>
                  <a:pt x="623977" y="5032"/>
                  <a:pt x="540588" y="10064"/>
                  <a:pt x="422694" y="69011"/>
                </a:cubicBezTo>
                <a:cubicBezTo>
                  <a:pt x="304800" y="127958"/>
                  <a:pt x="152400" y="240820"/>
                  <a:pt x="0" y="353683"/>
                </a:cubicBezTo>
              </a:path>
            </a:pathLst>
          </a:custGeom>
          <a:ln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8" name="자유형 17"/>
          <p:cNvSpPr/>
          <p:nvPr/>
        </p:nvSpPr>
        <p:spPr>
          <a:xfrm>
            <a:off x="6700342" y="3782855"/>
            <a:ext cx="795085" cy="80480"/>
          </a:xfrm>
          <a:custGeom>
            <a:avLst/>
            <a:gdLst>
              <a:gd name="connsiteX0" fmla="*/ 854015 w 854015"/>
              <a:gd name="connsiteY0" fmla="*/ 60385 h 70449"/>
              <a:gd name="connsiteX1" fmla="*/ 621101 w 854015"/>
              <a:gd name="connsiteY1" fmla="*/ 60385 h 70449"/>
              <a:gd name="connsiteX2" fmla="*/ 0 w 854015"/>
              <a:gd name="connsiteY2" fmla="*/ 0 h 704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015" h="70449">
                <a:moveTo>
                  <a:pt x="854015" y="60385"/>
                </a:moveTo>
                <a:cubicBezTo>
                  <a:pt x="808726" y="65417"/>
                  <a:pt x="763437" y="70449"/>
                  <a:pt x="621101" y="60385"/>
                </a:cubicBezTo>
                <a:cubicBezTo>
                  <a:pt x="478765" y="50321"/>
                  <a:pt x="239382" y="25160"/>
                  <a:pt x="0" y="0"/>
                </a:cubicBezTo>
              </a:path>
            </a:pathLst>
          </a:custGeom>
          <a:ln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9" name="자유형 18"/>
          <p:cNvSpPr/>
          <p:nvPr/>
        </p:nvSpPr>
        <p:spPr>
          <a:xfrm>
            <a:off x="6556326" y="3854862"/>
            <a:ext cx="723440" cy="412475"/>
          </a:xfrm>
          <a:custGeom>
            <a:avLst/>
            <a:gdLst>
              <a:gd name="connsiteX0" fmla="*/ 828136 w 828136"/>
              <a:gd name="connsiteY0" fmla="*/ 448573 h 448573"/>
              <a:gd name="connsiteX1" fmla="*/ 483080 w 828136"/>
              <a:gd name="connsiteY1" fmla="*/ 336430 h 448573"/>
              <a:gd name="connsiteX2" fmla="*/ 0 w 828136"/>
              <a:gd name="connsiteY2" fmla="*/ 0 h 448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28136" h="448573">
                <a:moveTo>
                  <a:pt x="828136" y="448573"/>
                </a:moveTo>
                <a:cubicBezTo>
                  <a:pt x="724619" y="429882"/>
                  <a:pt x="621103" y="411192"/>
                  <a:pt x="483080" y="336430"/>
                </a:cubicBezTo>
                <a:cubicBezTo>
                  <a:pt x="345057" y="261668"/>
                  <a:pt x="172528" y="130834"/>
                  <a:pt x="0" y="0"/>
                </a:cubicBezTo>
              </a:path>
            </a:pathLst>
          </a:custGeom>
          <a:ln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0" name="곱셈 기호 19"/>
          <p:cNvSpPr/>
          <p:nvPr/>
        </p:nvSpPr>
        <p:spPr>
          <a:xfrm>
            <a:off x="6844358" y="3998878"/>
            <a:ext cx="216024" cy="360040"/>
          </a:xfrm>
          <a:prstGeom prst="mathMultiply">
            <a:avLst>
              <a:gd name="adj1" fmla="val 1198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21" name="직선 연결선 20"/>
          <p:cNvCxnSpPr/>
          <p:nvPr/>
        </p:nvCxnSpPr>
        <p:spPr>
          <a:xfrm>
            <a:off x="1371750" y="3566830"/>
            <a:ext cx="72008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꺾인 연결선 22"/>
          <p:cNvCxnSpPr/>
          <p:nvPr/>
        </p:nvCxnSpPr>
        <p:spPr>
          <a:xfrm rot="5400000" flipH="1" flipV="1">
            <a:off x="1263739" y="3746851"/>
            <a:ext cx="648072" cy="288031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2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1083718" y="4214902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mtClean="0"/>
              <a:t>상수 선언</a:t>
            </a:r>
            <a:endParaRPr lang="en-US" altLang="ko-KR" dirty="0"/>
          </a:p>
        </p:txBody>
      </p:sp>
      <p:cxnSp>
        <p:nvCxnSpPr>
          <p:cNvPr id="32" name="직선 연결선 31"/>
          <p:cNvCxnSpPr/>
          <p:nvPr/>
        </p:nvCxnSpPr>
        <p:spPr>
          <a:xfrm>
            <a:off x="3892030" y="3566830"/>
            <a:ext cx="864096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4324078" y="4214902"/>
            <a:ext cx="5760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mtClean="0"/>
              <a:t>초기화</a:t>
            </a:r>
            <a:endParaRPr lang="en-US" altLang="ko-KR" dirty="0"/>
          </a:p>
        </p:txBody>
      </p:sp>
      <p:cxnSp>
        <p:nvCxnSpPr>
          <p:cNvPr id="34" name="꺾인 연결선 33"/>
          <p:cNvCxnSpPr>
            <a:stCxn id="33" idx="0"/>
          </p:cNvCxnSpPr>
          <p:nvPr/>
        </p:nvCxnSpPr>
        <p:spPr>
          <a:xfrm rot="16200000" flipV="1">
            <a:off x="4144058" y="3746850"/>
            <a:ext cx="648072" cy="288032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2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곱셈 기호 37"/>
          <p:cNvSpPr/>
          <p:nvPr/>
        </p:nvSpPr>
        <p:spPr>
          <a:xfrm>
            <a:off x="7132390" y="3710846"/>
            <a:ext cx="216024" cy="360040"/>
          </a:xfrm>
          <a:prstGeom prst="mathMultiply">
            <a:avLst>
              <a:gd name="adj1" fmla="val 1198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9" name="곱셈 기호 38"/>
          <p:cNvSpPr/>
          <p:nvPr/>
        </p:nvSpPr>
        <p:spPr>
          <a:xfrm>
            <a:off x="6988374" y="3206790"/>
            <a:ext cx="216024" cy="360040"/>
          </a:xfrm>
          <a:prstGeom prst="mathMultiply">
            <a:avLst>
              <a:gd name="adj1" fmla="val 1198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5" name="직사각형 34"/>
          <p:cNvSpPr/>
          <p:nvPr/>
        </p:nvSpPr>
        <p:spPr>
          <a:xfrm>
            <a:off x="5893192" y="3602835"/>
            <a:ext cx="1105295" cy="36004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>
                <a:solidFill>
                  <a:srgbClr val="FF0000"/>
                </a:solidFill>
              </a:rPr>
              <a:t>10</a:t>
            </a:r>
            <a:endParaRPr lang="ko-KR" altLang="en-US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자바 프로그램 구조 </a:t>
            </a:r>
            <a:r>
              <a:rPr lang="en-US" altLang="ko-KR" dirty="0" smtClean="0"/>
              <a:t>- </a:t>
            </a:r>
            <a:r>
              <a:rPr lang="ko-KR" altLang="en-US" dirty="0" smtClean="0"/>
              <a:t>맛보기 예제</a:t>
            </a:r>
            <a:endParaRPr lang="ko-KR" alt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1475656" y="1405800"/>
            <a:ext cx="4429156" cy="5047536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1400" dirty="0" smtClean="0">
                <a:solidFill>
                  <a:srgbClr val="0070C0"/>
                </a:solidFill>
              </a:rPr>
              <a:t>/* </a:t>
            </a:r>
          </a:p>
          <a:p>
            <a:pPr defTabSz="180000"/>
            <a:r>
              <a:rPr lang="en-US" altLang="ko-KR" sz="1400" dirty="0" smtClean="0">
                <a:solidFill>
                  <a:srgbClr val="0070C0"/>
                </a:solidFill>
              </a:rPr>
              <a:t>*	</a:t>
            </a:r>
            <a:r>
              <a:rPr lang="ko-KR" altLang="en-US" sz="1400" dirty="0" smtClean="0">
                <a:solidFill>
                  <a:srgbClr val="0070C0"/>
                </a:solidFill>
              </a:rPr>
              <a:t>맛보기 예제</a:t>
            </a:r>
            <a:r>
              <a:rPr lang="en-US" altLang="ko-KR" sz="1400" dirty="0" smtClean="0">
                <a:solidFill>
                  <a:srgbClr val="0070C0"/>
                </a:solidFill>
              </a:rPr>
              <a:t>.</a:t>
            </a:r>
          </a:p>
          <a:p>
            <a:pPr defTabSz="180000"/>
            <a:r>
              <a:rPr lang="en-US" altLang="ko-KR" sz="1400" dirty="0" smtClean="0">
                <a:solidFill>
                  <a:srgbClr val="0070C0"/>
                </a:solidFill>
              </a:rPr>
              <a:t>*	</a:t>
            </a:r>
            <a:r>
              <a:rPr lang="ko-KR" altLang="en-US" sz="1400" dirty="0" smtClean="0">
                <a:solidFill>
                  <a:srgbClr val="0070C0"/>
                </a:solidFill>
              </a:rPr>
              <a:t>소스 파일 </a:t>
            </a:r>
            <a:r>
              <a:rPr lang="en-US" altLang="ko-KR" sz="1400" dirty="0" smtClean="0">
                <a:solidFill>
                  <a:srgbClr val="0070C0"/>
                </a:solidFill>
              </a:rPr>
              <a:t>: Hello2.java</a:t>
            </a:r>
          </a:p>
          <a:p>
            <a:pPr defTabSz="180000"/>
            <a:r>
              <a:rPr lang="ko-KR" altLang="en-US" sz="1400" dirty="0" smtClean="0">
                <a:solidFill>
                  <a:srgbClr val="0070C0"/>
                </a:solidFill>
              </a:rPr>
              <a:t>*</a:t>
            </a:r>
            <a:r>
              <a:rPr lang="en-US" altLang="ko-KR" sz="1400" dirty="0" smtClean="0">
                <a:solidFill>
                  <a:srgbClr val="0070C0"/>
                </a:solidFill>
              </a:rPr>
              <a:t>/</a:t>
            </a:r>
          </a:p>
          <a:p>
            <a:pPr defTabSz="180000"/>
            <a:r>
              <a:rPr lang="en-US" altLang="ko-KR" sz="1400" dirty="0" smtClean="0"/>
              <a:t>public class Hello2 { </a:t>
            </a:r>
            <a:endParaRPr lang="ko-KR" altLang="en-US" sz="1400" dirty="0" smtClean="0"/>
          </a:p>
          <a:p>
            <a:pPr defTabSz="180000"/>
            <a:r>
              <a:rPr lang="en-US" altLang="ko-KR" sz="1400" dirty="0" smtClean="0"/>
              <a:t>	</a:t>
            </a:r>
          </a:p>
          <a:p>
            <a:pPr defTabSz="180000"/>
            <a:r>
              <a:rPr lang="en-US" altLang="ko-KR" sz="1400" dirty="0" smtClean="0"/>
              <a:t>	public static </a:t>
            </a:r>
            <a:r>
              <a:rPr lang="en-US" altLang="ko-KR" sz="1400" dirty="0" err="1" smtClean="0"/>
              <a:t>int</a:t>
            </a:r>
            <a:r>
              <a:rPr lang="en-US" altLang="ko-KR" sz="1400" dirty="0" smtClean="0"/>
              <a:t> sum(</a:t>
            </a:r>
            <a:r>
              <a:rPr lang="en-US" altLang="ko-KR" sz="1400" dirty="0" err="1" smtClean="0"/>
              <a:t>int</a:t>
            </a:r>
            <a:r>
              <a:rPr lang="en-US" altLang="ko-KR" sz="1400" dirty="0" smtClean="0"/>
              <a:t> n, </a:t>
            </a:r>
            <a:r>
              <a:rPr lang="en-US" altLang="ko-KR" sz="1400" dirty="0" err="1" smtClean="0"/>
              <a:t>int</a:t>
            </a:r>
            <a:r>
              <a:rPr lang="en-US" altLang="ko-KR" sz="1400" dirty="0" smtClean="0"/>
              <a:t> m) { </a:t>
            </a:r>
            <a:endParaRPr lang="ko-KR" altLang="en-US" sz="1400" dirty="0" smtClean="0"/>
          </a:p>
          <a:p>
            <a:pPr defTabSz="180000"/>
            <a:r>
              <a:rPr lang="en-US" altLang="ko-KR" sz="1400" dirty="0" smtClean="0"/>
              <a:t>		return n + m;</a:t>
            </a:r>
            <a:endParaRPr lang="ko-KR" altLang="en-US" sz="1400" dirty="0" smtClean="0">
              <a:solidFill>
                <a:srgbClr val="0070C0"/>
              </a:solidFill>
            </a:endParaRPr>
          </a:p>
          <a:p>
            <a:pPr defTabSz="180000"/>
            <a:r>
              <a:rPr lang="en-US" altLang="ko-KR" sz="1400" dirty="0" smtClean="0"/>
              <a:t>	}</a:t>
            </a:r>
          </a:p>
          <a:p>
            <a:pPr defTabSz="180000"/>
            <a:r>
              <a:rPr lang="en-US" altLang="ko-KR" sz="1400" dirty="0" smtClean="0"/>
              <a:t>	</a:t>
            </a:r>
          </a:p>
          <a:p>
            <a:pPr defTabSz="180000"/>
            <a:r>
              <a:rPr lang="en-US" altLang="ko-KR" sz="1400" dirty="0" smtClean="0"/>
              <a:t>	</a:t>
            </a:r>
            <a:r>
              <a:rPr lang="en-US" altLang="ko-KR" sz="1400" dirty="0" smtClean="0">
                <a:solidFill>
                  <a:srgbClr val="0070C0"/>
                </a:solidFill>
              </a:rPr>
              <a:t>// main() </a:t>
            </a:r>
            <a:r>
              <a:rPr lang="ko-KR" altLang="en-US" sz="1400" dirty="0" err="1" smtClean="0">
                <a:solidFill>
                  <a:srgbClr val="0070C0"/>
                </a:solidFill>
              </a:rPr>
              <a:t>메소드에서</a:t>
            </a:r>
            <a:r>
              <a:rPr lang="ko-KR" altLang="en-US" sz="1400" dirty="0" smtClean="0">
                <a:solidFill>
                  <a:srgbClr val="0070C0"/>
                </a:solidFill>
              </a:rPr>
              <a:t> 실행 시작</a:t>
            </a:r>
            <a:endParaRPr lang="en-US" altLang="ko-KR" sz="1400" dirty="0" smtClean="0">
              <a:solidFill>
                <a:srgbClr val="0070C0"/>
              </a:solidFill>
            </a:endParaRPr>
          </a:p>
          <a:p>
            <a:pPr defTabSz="180000"/>
            <a:r>
              <a:rPr lang="en-US" altLang="ko-KR" sz="1400" dirty="0" smtClean="0"/>
              <a:t>	public static void main(String[] </a:t>
            </a:r>
            <a:r>
              <a:rPr lang="en-US" altLang="ko-KR" sz="1400" dirty="0" err="1" smtClean="0"/>
              <a:t>args</a:t>
            </a:r>
            <a:r>
              <a:rPr lang="en-US" altLang="ko-KR" sz="1400" dirty="0" smtClean="0"/>
              <a:t>) { </a:t>
            </a:r>
            <a:endParaRPr lang="ko-KR" altLang="en-US" sz="1400" dirty="0" smtClean="0"/>
          </a:p>
          <a:p>
            <a:pPr defTabSz="180000"/>
            <a:r>
              <a:rPr lang="en-US" altLang="ko-KR" sz="1400" dirty="0" smtClean="0"/>
              <a:t>		</a:t>
            </a:r>
            <a:r>
              <a:rPr lang="en-US" altLang="ko-KR" sz="1400" dirty="0" err="1" smtClean="0"/>
              <a:t>int</a:t>
            </a:r>
            <a:r>
              <a:rPr lang="en-US" altLang="ko-KR" sz="1400" dirty="0" smtClean="0"/>
              <a:t> i = 20;</a:t>
            </a:r>
          </a:p>
          <a:p>
            <a:pPr defTabSz="180000"/>
            <a:r>
              <a:rPr lang="en-US" altLang="ko-KR" sz="1400" dirty="0" smtClean="0"/>
              <a:t>		</a:t>
            </a:r>
            <a:r>
              <a:rPr lang="en-US" altLang="ko-KR" sz="1400" dirty="0" err="1" smtClean="0"/>
              <a:t>int</a:t>
            </a:r>
            <a:r>
              <a:rPr lang="en-US" altLang="ko-KR" sz="1400" dirty="0" smtClean="0"/>
              <a:t> s;</a:t>
            </a:r>
          </a:p>
          <a:p>
            <a:pPr defTabSz="180000"/>
            <a:r>
              <a:rPr lang="en-US" altLang="ko-KR" sz="1400" dirty="0" smtClean="0"/>
              <a:t>		char a;</a:t>
            </a:r>
          </a:p>
          <a:p>
            <a:pPr defTabSz="180000"/>
            <a:endParaRPr lang="en-US" altLang="ko-KR" sz="1400" dirty="0" smtClean="0"/>
          </a:p>
          <a:p>
            <a:pPr defTabSz="180000"/>
            <a:r>
              <a:rPr lang="en-US" altLang="ko-KR" sz="1400" dirty="0" smtClean="0"/>
              <a:t>		s = sum(i, 10); </a:t>
            </a:r>
            <a:r>
              <a:rPr lang="en-US" altLang="ko-KR" sz="1400" dirty="0" smtClean="0">
                <a:solidFill>
                  <a:srgbClr val="0070C0"/>
                </a:solidFill>
              </a:rPr>
              <a:t>// sum() </a:t>
            </a:r>
            <a:r>
              <a:rPr lang="ko-KR" altLang="en-US" sz="1400" dirty="0" err="1" smtClean="0">
                <a:solidFill>
                  <a:srgbClr val="0070C0"/>
                </a:solidFill>
              </a:rPr>
              <a:t>메소드</a:t>
            </a:r>
            <a:r>
              <a:rPr lang="ko-KR" altLang="en-US" sz="1400" dirty="0" smtClean="0">
                <a:solidFill>
                  <a:srgbClr val="0070C0"/>
                </a:solidFill>
              </a:rPr>
              <a:t> 호출</a:t>
            </a:r>
          </a:p>
          <a:p>
            <a:pPr defTabSz="180000"/>
            <a:r>
              <a:rPr lang="en-US" altLang="ko-KR" sz="1400" dirty="0" smtClean="0"/>
              <a:t>		a = '?';</a:t>
            </a:r>
          </a:p>
          <a:p>
            <a:pPr defTabSz="180000"/>
            <a:r>
              <a:rPr lang="en-US" altLang="ko-KR" sz="1400" dirty="0" smtClean="0"/>
              <a:t>		</a:t>
            </a:r>
            <a:r>
              <a:rPr lang="en-US" altLang="ko-KR" sz="1400" dirty="0" err="1" smtClean="0"/>
              <a:t>System.out.println</a:t>
            </a:r>
            <a:r>
              <a:rPr lang="en-US" altLang="ko-KR" sz="1400" dirty="0" smtClean="0"/>
              <a:t>(a); </a:t>
            </a:r>
            <a:r>
              <a:rPr lang="en-US" altLang="ko-KR" sz="1400" dirty="0" smtClean="0">
                <a:solidFill>
                  <a:srgbClr val="0070C0"/>
                </a:solidFill>
              </a:rPr>
              <a:t>// </a:t>
            </a:r>
            <a:r>
              <a:rPr lang="ko-KR" altLang="en-US" sz="1400" dirty="0" smtClean="0">
                <a:solidFill>
                  <a:srgbClr val="0070C0"/>
                </a:solidFill>
              </a:rPr>
              <a:t>문자 </a:t>
            </a:r>
            <a:r>
              <a:rPr lang="en-US" altLang="ko-KR" sz="1400" dirty="0" smtClean="0">
                <a:solidFill>
                  <a:srgbClr val="0070C0"/>
                </a:solidFill>
              </a:rPr>
              <a:t>'?' </a:t>
            </a:r>
            <a:r>
              <a:rPr lang="ko-KR" altLang="en-US" sz="1400" dirty="0" smtClean="0">
                <a:solidFill>
                  <a:srgbClr val="0070C0"/>
                </a:solidFill>
              </a:rPr>
              <a:t>화면 출력</a:t>
            </a:r>
          </a:p>
          <a:p>
            <a:pPr defTabSz="180000"/>
            <a:r>
              <a:rPr lang="en-US" altLang="ko-KR" sz="1400" dirty="0" smtClean="0"/>
              <a:t>		</a:t>
            </a:r>
            <a:r>
              <a:rPr lang="en-US" altLang="ko-KR" sz="1400" dirty="0" err="1" smtClean="0"/>
              <a:t>System.out.println</a:t>
            </a:r>
            <a:r>
              <a:rPr lang="en-US" altLang="ko-KR" sz="1400" dirty="0" smtClean="0"/>
              <a:t>("Hello2"); </a:t>
            </a:r>
            <a:r>
              <a:rPr lang="en-US" altLang="ko-KR" sz="1400" dirty="0" smtClean="0">
                <a:solidFill>
                  <a:srgbClr val="0070C0"/>
                </a:solidFill>
              </a:rPr>
              <a:t>// "Hello2" </a:t>
            </a:r>
            <a:r>
              <a:rPr lang="ko-KR" altLang="en-US" sz="1400" dirty="0" smtClean="0">
                <a:solidFill>
                  <a:srgbClr val="0070C0"/>
                </a:solidFill>
              </a:rPr>
              <a:t>문자열 화면 출력</a:t>
            </a:r>
          </a:p>
          <a:p>
            <a:pPr defTabSz="180000"/>
            <a:r>
              <a:rPr lang="en-US" altLang="ko-KR" sz="1400" dirty="0" smtClean="0"/>
              <a:t>		</a:t>
            </a:r>
            <a:r>
              <a:rPr lang="en-US" altLang="ko-KR" sz="1400" dirty="0" err="1" smtClean="0"/>
              <a:t>System.out.println</a:t>
            </a:r>
            <a:r>
              <a:rPr lang="en-US" altLang="ko-KR" sz="1400" dirty="0" smtClean="0"/>
              <a:t>(s); </a:t>
            </a:r>
            <a:r>
              <a:rPr lang="en-US" altLang="ko-KR" sz="1400" dirty="0" smtClean="0">
                <a:solidFill>
                  <a:srgbClr val="0070C0"/>
                </a:solidFill>
              </a:rPr>
              <a:t>// </a:t>
            </a:r>
            <a:r>
              <a:rPr lang="ko-KR" altLang="en-US" sz="1400" dirty="0" smtClean="0">
                <a:solidFill>
                  <a:srgbClr val="0070C0"/>
                </a:solidFill>
              </a:rPr>
              <a:t>정수 </a:t>
            </a:r>
            <a:r>
              <a:rPr lang="en-US" altLang="ko-KR" sz="1400" dirty="0" smtClean="0">
                <a:solidFill>
                  <a:srgbClr val="0070C0"/>
                </a:solidFill>
              </a:rPr>
              <a:t>s </a:t>
            </a:r>
            <a:r>
              <a:rPr lang="ko-KR" altLang="en-US" sz="1400" dirty="0" smtClean="0">
                <a:solidFill>
                  <a:srgbClr val="0070C0"/>
                </a:solidFill>
              </a:rPr>
              <a:t>값 화면 출력</a:t>
            </a:r>
          </a:p>
          <a:p>
            <a:pPr defTabSz="180000"/>
            <a:r>
              <a:rPr lang="en-US" altLang="ko-KR" sz="1400" dirty="0" smtClean="0"/>
              <a:t>	}</a:t>
            </a:r>
          </a:p>
          <a:p>
            <a:pPr defTabSz="180000"/>
            <a:r>
              <a:rPr lang="en-US" altLang="ko-KR" sz="1400" dirty="0" smtClean="0"/>
              <a:t>}</a:t>
            </a:r>
            <a:endParaRPr lang="en-US" altLang="ko-KR" sz="1400" dirty="0"/>
          </a:p>
        </p:txBody>
      </p:sp>
      <p:sp>
        <p:nvSpPr>
          <p:cNvPr id="52" name="TextBox 51"/>
          <p:cNvSpPr txBox="1"/>
          <p:nvPr/>
        </p:nvSpPr>
        <p:spPr>
          <a:xfrm>
            <a:off x="4756223" y="2899683"/>
            <a:ext cx="532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 err="1" smtClean="0">
                <a:solidFill>
                  <a:srgbClr val="C00000"/>
                </a:solidFill>
              </a:rPr>
              <a:t>메소드</a:t>
            </a:r>
            <a:endParaRPr lang="ko-KR" altLang="en-US" dirty="0">
              <a:solidFill>
                <a:srgbClr val="C00000"/>
              </a:solidFill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6124375" y="4842155"/>
            <a:ext cx="532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 err="1" smtClean="0">
                <a:solidFill>
                  <a:srgbClr val="C00000"/>
                </a:solidFill>
              </a:rPr>
              <a:t>메소드</a:t>
            </a:r>
            <a:endParaRPr lang="ko-KR" altLang="en-US" dirty="0">
              <a:solidFill>
                <a:srgbClr val="C00000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395536" y="4163994"/>
            <a:ext cx="5966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 smtClean="0">
                <a:solidFill>
                  <a:srgbClr val="C00000"/>
                </a:solidFill>
              </a:rPr>
              <a:t>클래스 </a:t>
            </a:r>
            <a:endParaRPr lang="ko-KR" altLang="en-US" dirty="0">
              <a:solidFill>
                <a:srgbClr val="C00000"/>
              </a:solidFill>
            </a:endParaRPr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6" name="직사각형 15"/>
          <p:cNvSpPr/>
          <p:nvPr/>
        </p:nvSpPr>
        <p:spPr>
          <a:xfrm>
            <a:off x="6000760" y="1428736"/>
            <a:ext cx="1071180" cy="92333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ko-KR" dirty="0"/>
              <a:t>?</a:t>
            </a:r>
          </a:p>
          <a:p>
            <a:r>
              <a:rPr lang="en-US" altLang="ko-KR" dirty="0"/>
              <a:t>Hello2</a:t>
            </a:r>
          </a:p>
          <a:p>
            <a:r>
              <a:rPr lang="en-US" altLang="ko-KR" dirty="0"/>
              <a:t>30</a:t>
            </a:r>
          </a:p>
        </p:txBody>
      </p:sp>
      <p:sp>
        <p:nvSpPr>
          <p:cNvPr id="4" name="오른쪽 중괄호 3"/>
          <p:cNvSpPr/>
          <p:nvPr/>
        </p:nvSpPr>
        <p:spPr>
          <a:xfrm>
            <a:off x="4355975" y="2780928"/>
            <a:ext cx="288033" cy="576064"/>
          </a:xfrm>
          <a:prstGeom prst="rightBrace">
            <a:avLst>
              <a:gd name="adj1" fmla="val 23099"/>
              <a:gd name="adj2" fmla="val 50000"/>
            </a:avLst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8" name="오른쪽 중괄호 17"/>
          <p:cNvSpPr/>
          <p:nvPr/>
        </p:nvSpPr>
        <p:spPr>
          <a:xfrm>
            <a:off x="5696777" y="3929568"/>
            <a:ext cx="360041" cy="2163728"/>
          </a:xfrm>
          <a:prstGeom prst="rightBrace">
            <a:avLst>
              <a:gd name="adj1" fmla="val 82162"/>
              <a:gd name="adj2" fmla="val 50000"/>
            </a:avLst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9" name="오른쪽 중괄호 18"/>
          <p:cNvSpPr/>
          <p:nvPr/>
        </p:nvSpPr>
        <p:spPr>
          <a:xfrm rot="10800000">
            <a:off x="1031435" y="2420888"/>
            <a:ext cx="504058" cy="3824766"/>
          </a:xfrm>
          <a:prstGeom prst="rightBrace">
            <a:avLst>
              <a:gd name="adj1" fmla="val 82162"/>
              <a:gd name="adj2" fmla="val 50000"/>
            </a:avLst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2-1</a:t>
            </a:r>
            <a:r>
              <a:rPr lang="ko-KR" altLang="en-US" dirty="0" smtClean="0"/>
              <a:t> </a:t>
            </a:r>
            <a:r>
              <a:rPr lang="en-US" altLang="ko-KR" dirty="0" smtClean="0"/>
              <a:t>: </a:t>
            </a:r>
            <a:r>
              <a:rPr lang="ko-KR" altLang="en-US" dirty="0"/>
              <a:t>변수</a:t>
            </a:r>
            <a:r>
              <a:rPr lang="en-US" altLang="ko-KR" dirty="0"/>
              <a:t>, </a:t>
            </a:r>
            <a:r>
              <a:rPr lang="ko-KR" altLang="en-US" dirty="0" err="1"/>
              <a:t>리터럴</a:t>
            </a:r>
            <a:r>
              <a:rPr lang="en-US" altLang="ko-KR" dirty="0"/>
              <a:t>, </a:t>
            </a:r>
            <a:r>
              <a:rPr lang="ko-KR" altLang="en-US" dirty="0"/>
              <a:t>상수 </a:t>
            </a:r>
            <a:r>
              <a:rPr lang="ko-KR" altLang="en-US" dirty="0" smtClean="0"/>
              <a:t>사용하기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861463" y="1700808"/>
            <a:ext cx="5294392" cy="313932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dirty="0"/>
              <a:t>public class </a:t>
            </a:r>
            <a:r>
              <a:rPr lang="en-US" altLang="ko-KR" dirty="0" err="1" smtClean="0"/>
              <a:t>CircleArea</a:t>
            </a:r>
            <a:r>
              <a:rPr lang="en-US" altLang="ko-KR" dirty="0" smtClean="0"/>
              <a:t> </a:t>
            </a:r>
            <a:r>
              <a:rPr lang="en-US" altLang="ko-KR" dirty="0"/>
              <a:t>{</a:t>
            </a:r>
          </a:p>
          <a:p>
            <a:pPr defTabSz="180000"/>
            <a:r>
              <a:rPr lang="en-US" altLang="ko-KR" dirty="0" smtClean="0"/>
              <a:t>	public </a:t>
            </a:r>
            <a:r>
              <a:rPr lang="en-US" altLang="ko-KR" dirty="0"/>
              <a:t>static void main(String[] </a:t>
            </a:r>
            <a:r>
              <a:rPr lang="en-US" altLang="ko-KR" dirty="0" err="1"/>
              <a:t>args</a:t>
            </a:r>
            <a:r>
              <a:rPr lang="en-US" altLang="ko-KR" dirty="0"/>
              <a:t>) {</a:t>
            </a:r>
          </a:p>
          <a:p>
            <a:pPr defTabSz="180000"/>
            <a:r>
              <a:rPr lang="en-US" altLang="ko-KR" dirty="0" smtClean="0"/>
              <a:t>		final </a:t>
            </a:r>
            <a:r>
              <a:rPr lang="en-US" altLang="ko-KR" dirty="0"/>
              <a:t>double PI = 3.14; // </a:t>
            </a:r>
            <a:r>
              <a:rPr lang="ko-KR" altLang="en-US" dirty="0"/>
              <a:t>원주율을 상수로 선언</a:t>
            </a:r>
          </a:p>
          <a:p>
            <a:pPr defTabSz="180000"/>
            <a:r>
              <a:rPr lang="en-US" altLang="ko-KR" dirty="0" smtClean="0"/>
              <a:t>		double </a:t>
            </a:r>
            <a:r>
              <a:rPr lang="en-US" altLang="ko-KR" dirty="0"/>
              <a:t>radius = 10; // </a:t>
            </a:r>
            <a:r>
              <a:rPr lang="ko-KR" altLang="en-US" dirty="0"/>
              <a:t>원의 반지름</a:t>
            </a:r>
          </a:p>
          <a:p>
            <a:pPr defTabSz="180000"/>
            <a:r>
              <a:rPr lang="en-US" altLang="ko-KR" dirty="0" smtClean="0"/>
              <a:t>		double </a:t>
            </a:r>
            <a:r>
              <a:rPr lang="en-US" altLang="ko-KR" dirty="0" err="1"/>
              <a:t>circleArea</a:t>
            </a:r>
            <a:r>
              <a:rPr lang="en-US" altLang="ko-KR" dirty="0"/>
              <a:t> = 0; // </a:t>
            </a:r>
            <a:r>
              <a:rPr lang="ko-KR" altLang="en-US" dirty="0"/>
              <a:t>원의 면적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circleArea</a:t>
            </a:r>
            <a:r>
              <a:rPr lang="en-US" altLang="ko-KR" dirty="0" smtClean="0"/>
              <a:t> </a:t>
            </a:r>
            <a:r>
              <a:rPr lang="en-US" altLang="ko-KR" dirty="0"/>
              <a:t>= radius*radius*PI; // </a:t>
            </a:r>
            <a:r>
              <a:rPr lang="ko-KR" altLang="en-US" dirty="0"/>
              <a:t>원의 면적 계산</a:t>
            </a:r>
          </a:p>
          <a:p>
            <a:pPr defTabSz="180000"/>
            <a:r>
              <a:rPr lang="en-US" altLang="ko-KR" dirty="0" smtClean="0"/>
              <a:t>		// </a:t>
            </a:r>
            <a:r>
              <a:rPr lang="ko-KR" altLang="en-US" dirty="0"/>
              <a:t>원의 면적을 화면에 출력한다</a:t>
            </a:r>
            <a:r>
              <a:rPr lang="en-US" altLang="ko-KR" dirty="0"/>
              <a:t>.</a:t>
            </a:r>
            <a:endParaRPr lang="ko-KR" altLang="en-US" dirty="0"/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</a:t>
            </a:r>
            <a:r>
              <a:rPr lang="en-US" altLang="ko-KR" dirty="0"/>
              <a:t>("</a:t>
            </a:r>
            <a:r>
              <a:rPr lang="ko-KR" altLang="en-US" dirty="0"/>
              <a:t>원의 면적 </a:t>
            </a:r>
            <a:r>
              <a:rPr lang="en-US" altLang="ko-KR" dirty="0"/>
              <a:t>= ");</a:t>
            </a:r>
            <a:endParaRPr lang="ko-KR" altLang="en-US" dirty="0"/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 smtClean="0"/>
              <a:t>(</a:t>
            </a:r>
            <a:r>
              <a:rPr lang="en-US" altLang="ko-KR" dirty="0" err="1" smtClean="0"/>
              <a:t>circleArea</a:t>
            </a:r>
            <a:r>
              <a:rPr lang="en-US" altLang="ko-KR" dirty="0"/>
              <a:t>);</a:t>
            </a:r>
          </a:p>
          <a:p>
            <a:pPr defTabSz="180000"/>
            <a:r>
              <a:rPr lang="en-US" altLang="ko-KR" dirty="0" smtClean="0"/>
              <a:t>	}</a:t>
            </a:r>
            <a:endParaRPr lang="en-US" altLang="ko-KR" dirty="0"/>
          </a:p>
          <a:p>
            <a:pPr defTabSz="180000"/>
            <a:r>
              <a:rPr lang="en-US" altLang="ko-KR" dirty="0"/>
              <a:t>}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27584" y="1196752"/>
            <a:ext cx="47067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원의 면적을 구하는 프로그램을 작성해보자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</a:t>
            </a:r>
          </a:p>
        </p:txBody>
      </p:sp>
      <p:sp>
        <p:nvSpPr>
          <p:cNvPr id="7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9" name="직사각형 8"/>
          <p:cNvSpPr/>
          <p:nvPr/>
        </p:nvSpPr>
        <p:spPr>
          <a:xfrm>
            <a:off x="847018" y="5013066"/>
            <a:ext cx="1803554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ko-KR" altLang="en-US" dirty="0"/>
              <a:t>원의 면적 </a:t>
            </a:r>
            <a:r>
              <a:rPr lang="en-US" altLang="ko-KR" dirty="0"/>
              <a:t>= 314.0</a:t>
            </a:r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20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540545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자동 타입 변환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21</a:t>
            </a:fld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ko-KR" altLang="en-US" smtClean="0"/>
              <a:t>자동타입 변환이 발생하는 경우</a:t>
            </a:r>
            <a:endParaRPr lang="en-US" altLang="ko-KR" smtClean="0"/>
          </a:p>
          <a:p>
            <a:pPr lvl="1"/>
            <a:r>
              <a:rPr lang="ko-KR" altLang="en-US" smtClean="0"/>
              <a:t>원래의 타입보다 큰 자료타입으로 바뀔 때</a:t>
            </a:r>
            <a:endParaRPr lang="en-US" altLang="ko-KR" smtClean="0"/>
          </a:p>
          <a:p>
            <a:pPr lvl="1"/>
            <a:endParaRPr lang="en-US" altLang="ko-KR" smtClean="0"/>
          </a:p>
          <a:p>
            <a:pPr lvl="1"/>
            <a:r>
              <a:rPr lang="ko-KR" altLang="en-US" smtClean="0"/>
              <a:t>원본 데이터 그대로 보존</a:t>
            </a:r>
            <a:endParaRPr lang="en-US" altLang="ko-KR" smtClean="0"/>
          </a:p>
          <a:p>
            <a:r>
              <a:rPr lang="ko-KR" altLang="en-US" smtClean="0"/>
              <a:t>자동 타입 변환 사례</a:t>
            </a:r>
            <a:endParaRPr lang="en-US" altLang="ko-KR" smtClean="0"/>
          </a:p>
          <a:p>
            <a:endParaRPr lang="ko-KR" alt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1417654" y="2132856"/>
            <a:ext cx="5184576" cy="33855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600" dirty="0" smtClean="0"/>
              <a:t>byte &gt;&gt; short/char &gt;&gt; </a:t>
            </a:r>
            <a:r>
              <a:rPr lang="en-US" altLang="ko-KR" sz="1600" dirty="0" err="1" smtClean="0"/>
              <a:t>int</a:t>
            </a:r>
            <a:r>
              <a:rPr lang="en-US" altLang="ko-KR" sz="1600" dirty="0" smtClean="0"/>
              <a:t> &gt;&gt; long &gt;&gt; float &gt;&gt; double</a:t>
            </a:r>
            <a:endParaRPr lang="en-US" altLang="ko-KR" sz="1600" dirty="0"/>
          </a:p>
        </p:txBody>
      </p:sp>
      <p:sp>
        <p:nvSpPr>
          <p:cNvPr id="16" name="TextBox 15"/>
          <p:cNvSpPr txBox="1"/>
          <p:nvPr/>
        </p:nvSpPr>
        <p:spPr>
          <a:xfrm>
            <a:off x="3851920" y="3617729"/>
            <a:ext cx="4824536" cy="132343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600" dirty="0"/>
              <a:t>long </a:t>
            </a:r>
            <a:r>
              <a:rPr lang="en-US" altLang="ko-KR" sz="1600" dirty="0" err="1"/>
              <a:t>var</a:t>
            </a:r>
            <a:r>
              <a:rPr lang="en-US" altLang="ko-KR" sz="1600" dirty="0"/>
              <a:t>;</a:t>
            </a:r>
          </a:p>
          <a:p>
            <a:r>
              <a:rPr lang="en-US" altLang="ko-KR" sz="1600" dirty="0" err="1"/>
              <a:t>int</a:t>
            </a:r>
            <a:r>
              <a:rPr lang="en-US" altLang="ko-KR" sz="1600" dirty="0"/>
              <a:t> n = 32555;</a:t>
            </a:r>
          </a:p>
          <a:p>
            <a:r>
              <a:rPr lang="en-US" altLang="ko-KR" sz="1600" dirty="0"/>
              <a:t>byte b = 25;</a:t>
            </a:r>
          </a:p>
          <a:p>
            <a:r>
              <a:rPr lang="en-US" altLang="ko-KR" sz="1600" dirty="0" err="1"/>
              <a:t>var</a:t>
            </a:r>
            <a:r>
              <a:rPr lang="en-US" altLang="ko-KR" sz="1600" dirty="0"/>
              <a:t> = n; // </a:t>
            </a:r>
            <a:r>
              <a:rPr lang="en-US" altLang="ko-KR" sz="1600" dirty="0" err="1"/>
              <a:t>int</a:t>
            </a:r>
            <a:r>
              <a:rPr lang="en-US" altLang="ko-KR" sz="1600" dirty="0"/>
              <a:t> </a:t>
            </a:r>
            <a:r>
              <a:rPr lang="ko-KR" altLang="en-US" sz="1600" dirty="0"/>
              <a:t>타입에서 </a:t>
            </a:r>
            <a:r>
              <a:rPr lang="en-US" altLang="ko-KR" sz="1600" dirty="0"/>
              <a:t>long </a:t>
            </a:r>
            <a:r>
              <a:rPr lang="ko-KR" altLang="en-US" sz="1600" dirty="0"/>
              <a:t>타입으로 자동 변환</a:t>
            </a:r>
            <a:r>
              <a:rPr lang="en-US" altLang="ko-KR" sz="1600" dirty="0"/>
              <a:t>. </a:t>
            </a:r>
            <a:r>
              <a:rPr lang="en-US" altLang="ko-KR" sz="1600" dirty="0" err="1"/>
              <a:t>var</a:t>
            </a:r>
            <a:r>
              <a:rPr lang="en-US" altLang="ko-KR" sz="1600" dirty="0"/>
              <a:t> </a:t>
            </a:r>
            <a:r>
              <a:rPr lang="ko-KR" altLang="en-US" sz="1600" dirty="0"/>
              <a:t>값은 </a:t>
            </a:r>
            <a:r>
              <a:rPr lang="en-US" altLang="ko-KR" sz="1600" dirty="0"/>
              <a:t>32555</a:t>
            </a:r>
          </a:p>
          <a:p>
            <a:r>
              <a:rPr lang="en-US" altLang="ko-KR" sz="1600" dirty="0" err="1"/>
              <a:t>var</a:t>
            </a:r>
            <a:r>
              <a:rPr lang="en-US" altLang="ko-KR" sz="1600" dirty="0"/>
              <a:t> = b; // byte </a:t>
            </a:r>
            <a:r>
              <a:rPr lang="ko-KR" altLang="en-US" sz="1600" dirty="0"/>
              <a:t>타입에서 </a:t>
            </a:r>
            <a:r>
              <a:rPr lang="en-US" altLang="ko-KR" sz="1600" dirty="0"/>
              <a:t>long </a:t>
            </a:r>
            <a:r>
              <a:rPr lang="ko-KR" altLang="en-US" sz="1600" dirty="0"/>
              <a:t>타입으로 자동 변환</a:t>
            </a:r>
            <a:r>
              <a:rPr lang="en-US" altLang="ko-KR" sz="1600" dirty="0"/>
              <a:t>. </a:t>
            </a:r>
            <a:r>
              <a:rPr lang="en-US" altLang="ko-KR" sz="1600" dirty="0" err="1"/>
              <a:t>var</a:t>
            </a:r>
            <a:r>
              <a:rPr lang="en-US" altLang="ko-KR" sz="1600" dirty="0"/>
              <a:t> </a:t>
            </a:r>
            <a:r>
              <a:rPr lang="ko-KR" altLang="en-US" sz="1600" dirty="0"/>
              <a:t>값은 </a:t>
            </a:r>
            <a:r>
              <a:rPr lang="en-US" altLang="ko-KR" sz="1600" dirty="0"/>
              <a:t>25</a:t>
            </a:r>
          </a:p>
        </p:txBody>
      </p:sp>
      <p:grpSp>
        <p:nvGrpSpPr>
          <p:cNvPr id="20" name="그룹 19"/>
          <p:cNvGrpSpPr/>
          <p:nvPr/>
        </p:nvGrpSpPr>
        <p:grpSpPr>
          <a:xfrm>
            <a:off x="467544" y="3612868"/>
            <a:ext cx="3240360" cy="2384619"/>
            <a:chOff x="611560" y="3284984"/>
            <a:chExt cx="3240360" cy="2384619"/>
          </a:xfrm>
          <a:solidFill>
            <a:schemeClr val="accent3">
              <a:lumMod val="40000"/>
              <a:lumOff val="60000"/>
            </a:schemeClr>
          </a:solidFill>
        </p:grpSpPr>
        <p:sp>
          <p:nvSpPr>
            <p:cNvPr id="6" name="TextBox 5"/>
            <p:cNvSpPr txBox="1"/>
            <p:nvPr/>
          </p:nvSpPr>
          <p:spPr>
            <a:xfrm>
              <a:off x="1043608" y="3284984"/>
              <a:ext cx="2520280" cy="1384995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en-US" altLang="ko-KR" sz="2800" dirty="0" smtClean="0"/>
                <a:t>byte a;</a:t>
              </a:r>
            </a:p>
            <a:p>
              <a:r>
                <a:rPr lang="en-US" altLang="ko-KR" sz="2800" dirty="0" err="1" smtClean="0"/>
                <a:t>int</a:t>
              </a:r>
              <a:r>
                <a:rPr lang="ko-KR" altLang="en-US" sz="2800" dirty="0" smtClean="0"/>
                <a:t> </a:t>
              </a:r>
              <a:r>
                <a:rPr lang="en-US" altLang="ko-KR" sz="2800" dirty="0" smtClean="0"/>
                <a:t>price;</a:t>
              </a:r>
            </a:p>
            <a:p>
              <a:r>
                <a:rPr lang="en-US" altLang="ko-KR" sz="2800" dirty="0" smtClean="0"/>
                <a:t>price  </a:t>
              </a:r>
              <a:r>
                <a:rPr lang="en-US" altLang="ko-KR" sz="2800" dirty="0" smtClean="0">
                  <a:solidFill>
                    <a:srgbClr val="FF0000"/>
                  </a:solidFill>
                </a:rPr>
                <a:t>=   </a:t>
              </a:r>
              <a:r>
                <a:rPr lang="en-US" altLang="ko-KR" sz="2800" dirty="0" smtClean="0"/>
                <a:t>a;</a:t>
              </a:r>
              <a:endParaRPr lang="en-US" altLang="ko-KR" sz="2800" dirty="0"/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1619672" y="5300271"/>
              <a:ext cx="1080120" cy="369332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ko-KR" altLang="en-US" smtClean="0"/>
                <a:t>자동타입변환</a:t>
              </a:r>
              <a:endParaRPr lang="en-US" altLang="ko-KR" dirty="0"/>
            </a:p>
          </p:txBody>
        </p:sp>
        <p:cxnSp>
          <p:nvCxnSpPr>
            <p:cNvPr id="8" name="꺾인 연결선 7"/>
            <p:cNvCxnSpPr/>
            <p:nvPr/>
          </p:nvCxnSpPr>
          <p:spPr>
            <a:xfrm rot="5400000" flipH="1" flipV="1">
              <a:off x="1872494" y="4975441"/>
              <a:ext cx="648072" cy="1588"/>
            </a:xfrm>
            <a:prstGeom prst="bentConnector3">
              <a:avLst>
                <a:gd name="adj1" fmla="val 50000"/>
              </a:avLst>
            </a:prstGeom>
            <a:grpFill/>
            <a:ln w="19050"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TextBox 8"/>
            <p:cNvSpPr txBox="1"/>
            <p:nvPr/>
          </p:nvSpPr>
          <p:spPr>
            <a:xfrm>
              <a:off x="2627784" y="5300271"/>
              <a:ext cx="1224136" cy="369332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ko-KR" altLang="en-US" smtClean="0"/>
                <a:t>바이트타입 </a:t>
              </a:r>
              <a:r>
                <a:rPr lang="ko-KR" altLang="en-US" dirty="0" smtClean="0"/>
                <a:t>변수</a:t>
              </a:r>
              <a:endParaRPr lang="en-US" altLang="ko-KR" dirty="0"/>
            </a:p>
          </p:txBody>
        </p:sp>
        <p:cxnSp>
          <p:nvCxnSpPr>
            <p:cNvPr id="10" name="꺾인 연결선 9"/>
            <p:cNvCxnSpPr/>
            <p:nvPr/>
          </p:nvCxnSpPr>
          <p:spPr>
            <a:xfrm rot="16200000" flipV="1">
              <a:off x="2501770" y="4850221"/>
              <a:ext cx="648072" cy="252028"/>
            </a:xfrm>
            <a:prstGeom prst="bentConnector3">
              <a:avLst>
                <a:gd name="adj1" fmla="val 50000"/>
              </a:avLst>
            </a:prstGeom>
            <a:grpFill/>
            <a:ln w="19050"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직선 연결선 10"/>
            <p:cNvCxnSpPr/>
            <p:nvPr/>
          </p:nvCxnSpPr>
          <p:spPr>
            <a:xfrm>
              <a:off x="1979712" y="4652199"/>
              <a:ext cx="432048" cy="0"/>
            </a:xfrm>
            <a:prstGeom prst="line">
              <a:avLst/>
            </a:prstGeom>
            <a:grpFill/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직선 연결선 11"/>
            <p:cNvCxnSpPr/>
            <p:nvPr/>
          </p:nvCxnSpPr>
          <p:spPr>
            <a:xfrm>
              <a:off x="2555776" y="4652199"/>
              <a:ext cx="288032" cy="0"/>
            </a:xfrm>
            <a:prstGeom prst="line">
              <a:avLst/>
            </a:prstGeom>
            <a:grpFill/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직선 연결선 12"/>
            <p:cNvCxnSpPr/>
            <p:nvPr/>
          </p:nvCxnSpPr>
          <p:spPr>
            <a:xfrm>
              <a:off x="1043608" y="4652199"/>
              <a:ext cx="720080" cy="0"/>
            </a:xfrm>
            <a:prstGeom prst="line">
              <a:avLst/>
            </a:prstGeom>
            <a:grpFill/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꺾인 연결선 14"/>
            <p:cNvCxnSpPr/>
            <p:nvPr/>
          </p:nvCxnSpPr>
          <p:spPr>
            <a:xfrm rot="5400000" flipH="1" flipV="1">
              <a:off x="935597" y="4832220"/>
              <a:ext cx="648072" cy="288031"/>
            </a:xfrm>
            <a:prstGeom prst="bentConnector3">
              <a:avLst>
                <a:gd name="adj1" fmla="val 50000"/>
              </a:avLst>
            </a:prstGeom>
            <a:grpFill/>
            <a:ln w="19050"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TextBox 16"/>
            <p:cNvSpPr txBox="1"/>
            <p:nvPr/>
          </p:nvSpPr>
          <p:spPr>
            <a:xfrm>
              <a:off x="611560" y="5300271"/>
              <a:ext cx="1080120" cy="369332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ko-KR" altLang="en-US" smtClean="0"/>
                <a:t>정수타입 </a:t>
              </a:r>
              <a:r>
                <a:rPr lang="ko-KR" altLang="en-US" dirty="0" smtClean="0"/>
                <a:t>변수</a:t>
              </a:r>
              <a:endParaRPr lang="en-US" altLang="ko-KR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강제 타입 변환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22</a:t>
            </a:fld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ko-KR" altLang="en-US" dirty="0" smtClean="0"/>
              <a:t>강제 타입 변환 </a:t>
            </a:r>
            <a:r>
              <a:rPr lang="en-US" altLang="ko-KR" dirty="0" smtClean="0"/>
              <a:t>: </a:t>
            </a:r>
            <a:r>
              <a:rPr lang="ko-KR" altLang="en-US" dirty="0" smtClean="0"/>
              <a:t>개발자의 의도적으로 타입 변환</a:t>
            </a:r>
            <a:endParaRPr lang="en-US" altLang="ko-KR" dirty="0" smtClean="0"/>
          </a:p>
          <a:p>
            <a:r>
              <a:rPr lang="ko-KR" altLang="en-US" dirty="0" smtClean="0"/>
              <a:t>강제 타입 변환 방법</a:t>
            </a:r>
            <a:endParaRPr lang="en-US" altLang="ko-KR" dirty="0" smtClean="0"/>
          </a:p>
          <a:p>
            <a:pPr lvl="1"/>
            <a:endParaRPr lang="en-US" altLang="ko-KR" dirty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r>
              <a:rPr lang="ko-KR" altLang="en-US" dirty="0" smtClean="0"/>
              <a:t>강제 타입 변환 사례</a:t>
            </a:r>
            <a:endParaRPr lang="en-US" altLang="ko-KR" dirty="0" smtClean="0"/>
          </a:p>
          <a:p>
            <a:pPr lvl="2"/>
            <a:r>
              <a:rPr lang="ko-KR" altLang="en-US" dirty="0" smtClean="0"/>
              <a:t>실수타입이 정수타입으로 강제 변환 시 소수점 아래가 버려짐</a:t>
            </a:r>
            <a:r>
              <a:rPr lang="en-US" altLang="ko-KR" dirty="0" smtClean="0"/>
              <a:t>(</a:t>
            </a:r>
            <a:r>
              <a:rPr lang="ko-KR" altLang="en-US" dirty="0" smtClean="0"/>
              <a:t>데이터의 손실</a:t>
            </a:r>
            <a:r>
              <a:rPr lang="en-US" altLang="ko-KR" dirty="0"/>
              <a:t>)</a:t>
            </a:r>
            <a:endParaRPr lang="ko-KR" alt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1763688" y="5229200"/>
            <a:ext cx="5976664" cy="132343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600" dirty="0"/>
              <a:t>short </a:t>
            </a:r>
            <a:r>
              <a:rPr lang="en-US" altLang="ko-KR" sz="1600" dirty="0" err="1"/>
              <a:t>var</a:t>
            </a:r>
            <a:r>
              <a:rPr lang="en-US" altLang="ko-KR" sz="1600" dirty="0"/>
              <a:t>;</a:t>
            </a:r>
          </a:p>
          <a:p>
            <a:r>
              <a:rPr lang="en-US" altLang="ko-KR" sz="1600" dirty="0" err="1"/>
              <a:t>int</a:t>
            </a:r>
            <a:r>
              <a:rPr lang="en-US" altLang="ko-KR" sz="1600" dirty="0"/>
              <a:t> n = 855638017; // n</a:t>
            </a:r>
            <a:r>
              <a:rPr lang="ko-KR" altLang="en-US" sz="1600" dirty="0"/>
              <a:t>의 </a:t>
            </a:r>
            <a:r>
              <a:rPr lang="en-US" altLang="ko-KR" sz="1600" dirty="0"/>
              <a:t>16</a:t>
            </a:r>
            <a:r>
              <a:rPr lang="ko-KR" altLang="en-US" sz="1600" dirty="0"/>
              <a:t>진수 값은 </a:t>
            </a:r>
            <a:r>
              <a:rPr lang="en-US" altLang="ko-KR" sz="1600" dirty="0"/>
              <a:t>0x33000001</a:t>
            </a:r>
          </a:p>
          <a:p>
            <a:r>
              <a:rPr lang="en-US" altLang="ko-KR" sz="1600" dirty="0" err="1"/>
              <a:t>var</a:t>
            </a:r>
            <a:r>
              <a:rPr lang="en-US" altLang="ko-KR" sz="1600" dirty="0"/>
              <a:t> = (short) n; // </a:t>
            </a:r>
            <a:r>
              <a:rPr lang="en-US" altLang="ko-KR" sz="1600" dirty="0" err="1"/>
              <a:t>int</a:t>
            </a:r>
            <a:r>
              <a:rPr lang="en-US" altLang="ko-KR" sz="1600" dirty="0"/>
              <a:t> </a:t>
            </a:r>
            <a:r>
              <a:rPr lang="ko-KR" altLang="en-US" sz="1600" dirty="0"/>
              <a:t>타입에서 </a:t>
            </a:r>
            <a:r>
              <a:rPr lang="en-US" altLang="ko-KR" sz="1600" dirty="0"/>
              <a:t>short </a:t>
            </a:r>
            <a:r>
              <a:rPr lang="ko-KR" altLang="en-US" sz="1600" dirty="0"/>
              <a:t>타입으로 강제 변환</a:t>
            </a:r>
            <a:r>
              <a:rPr lang="en-US" altLang="ko-KR" sz="1600" dirty="0"/>
              <a:t>. </a:t>
            </a:r>
            <a:r>
              <a:rPr lang="en-US" altLang="ko-KR" sz="1600" dirty="0" err="1"/>
              <a:t>var</a:t>
            </a:r>
            <a:r>
              <a:rPr lang="en-US" altLang="ko-KR" sz="1600" dirty="0"/>
              <a:t> </a:t>
            </a:r>
            <a:r>
              <a:rPr lang="ko-KR" altLang="en-US" sz="1600" dirty="0"/>
              <a:t>값은 </a:t>
            </a:r>
            <a:r>
              <a:rPr lang="en-US" altLang="ko-KR" sz="1600" dirty="0" smtClean="0"/>
              <a:t>1</a:t>
            </a:r>
          </a:p>
          <a:p>
            <a:r>
              <a:rPr lang="en-US" altLang="ko-KR" sz="1600" dirty="0"/>
              <a:t>double d = 1.9;</a:t>
            </a:r>
          </a:p>
          <a:p>
            <a:r>
              <a:rPr lang="en-US" altLang="ko-KR" sz="1600" dirty="0" err="1"/>
              <a:t>int</a:t>
            </a:r>
            <a:r>
              <a:rPr lang="en-US" altLang="ko-KR" sz="1600" dirty="0"/>
              <a:t> n = (</a:t>
            </a:r>
            <a:r>
              <a:rPr lang="en-US" altLang="ko-KR" sz="1600" dirty="0" err="1"/>
              <a:t>int</a:t>
            </a:r>
            <a:r>
              <a:rPr lang="en-US" altLang="ko-KR" sz="1600" dirty="0"/>
              <a:t>)d; // n</a:t>
            </a:r>
            <a:r>
              <a:rPr lang="ko-KR" altLang="en-US" sz="1600" dirty="0"/>
              <a:t>은 </a:t>
            </a:r>
            <a:r>
              <a:rPr lang="en-US" altLang="ko-KR" sz="1600" dirty="0"/>
              <a:t>1</a:t>
            </a:r>
            <a:r>
              <a:rPr lang="ko-KR" altLang="en-US" sz="1600" dirty="0"/>
              <a:t>이 된다</a:t>
            </a:r>
            <a:r>
              <a:rPr lang="en-US" altLang="ko-KR" sz="1600" dirty="0" smtClean="0"/>
              <a:t>.</a:t>
            </a:r>
            <a:endParaRPr lang="en-US" altLang="ko-KR" sz="1600" dirty="0"/>
          </a:p>
        </p:txBody>
      </p:sp>
      <p:grpSp>
        <p:nvGrpSpPr>
          <p:cNvPr id="23" name="그룹 22"/>
          <p:cNvGrpSpPr/>
          <p:nvPr/>
        </p:nvGrpSpPr>
        <p:grpSpPr>
          <a:xfrm>
            <a:off x="3187353" y="1844824"/>
            <a:ext cx="4372979" cy="2427448"/>
            <a:chOff x="3187353" y="1844824"/>
            <a:chExt cx="4372979" cy="2427448"/>
          </a:xfrm>
          <a:solidFill>
            <a:schemeClr val="accent3">
              <a:lumMod val="40000"/>
              <a:lumOff val="60000"/>
            </a:schemeClr>
          </a:solidFill>
        </p:grpSpPr>
        <p:sp>
          <p:nvSpPr>
            <p:cNvPr id="6" name="TextBox 5"/>
            <p:cNvSpPr txBox="1"/>
            <p:nvPr/>
          </p:nvSpPr>
          <p:spPr>
            <a:xfrm>
              <a:off x="4258158" y="1844824"/>
              <a:ext cx="2762114" cy="1384995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en-US" altLang="ko-KR" sz="2800" dirty="0" smtClean="0"/>
                <a:t>byte a;</a:t>
              </a:r>
            </a:p>
            <a:p>
              <a:r>
                <a:rPr lang="en-US" altLang="ko-KR" sz="2800" dirty="0" err="1" smtClean="0"/>
                <a:t>int</a:t>
              </a:r>
              <a:r>
                <a:rPr lang="ko-KR" altLang="en-US" sz="2800" dirty="0" smtClean="0"/>
                <a:t> </a:t>
              </a:r>
              <a:r>
                <a:rPr lang="en-US" altLang="ko-KR" sz="2800" dirty="0" smtClean="0"/>
                <a:t>price;</a:t>
              </a:r>
            </a:p>
            <a:p>
              <a:r>
                <a:rPr lang="en-US" altLang="ko-KR" sz="2800" dirty="0" smtClean="0"/>
                <a:t>a  =</a:t>
              </a:r>
              <a:r>
                <a:rPr lang="en-US" altLang="ko-KR" sz="2800" dirty="0" smtClean="0">
                  <a:solidFill>
                    <a:srgbClr val="FF0000"/>
                  </a:solidFill>
                </a:rPr>
                <a:t>  (byte) </a:t>
              </a:r>
              <a:r>
                <a:rPr lang="en-US" altLang="ko-KR" sz="2800" dirty="0" smtClean="0"/>
                <a:t>price;</a:t>
              </a:r>
              <a:endParaRPr lang="en-US" altLang="ko-KR" sz="2800" dirty="0"/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4430773" y="3625941"/>
              <a:ext cx="2016224" cy="646331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en-US" altLang="ko-KR" dirty="0" smtClean="0"/>
                <a:t>price </a:t>
              </a:r>
              <a:r>
                <a:rPr lang="ko-KR" altLang="en-US" dirty="0" smtClean="0"/>
                <a:t>정수 값을  </a:t>
              </a:r>
              <a:r>
                <a:rPr lang="en-US" altLang="ko-KR" dirty="0" smtClean="0"/>
                <a:t>byte</a:t>
              </a:r>
            </a:p>
            <a:p>
              <a:r>
                <a:rPr lang="ko-KR" altLang="en-US" dirty="0" smtClean="0"/>
                <a:t>타입으로 강제타입 변환</a:t>
              </a:r>
              <a:endParaRPr lang="en-US" altLang="ko-KR" dirty="0"/>
            </a:p>
          </p:txBody>
        </p:sp>
        <p:cxnSp>
          <p:nvCxnSpPr>
            <p:cNvPr id="8" name="꺾인 연결선 7"/>
            <p:cNvCxnSpPr/>
            <p:nvPr/>
          </p:nvCxnSpPr>
          <p:spPr>
            <a:xfrm rot="16200000" flipV="1">
              <a:off x="5352344" y="3439131"/>
              <a:ext cx="386318" cy="3"/>
            </a:xfrm>
            <a:prstGeom prst="bentConnector3">
              <a:avLst>
                <a:gd name="adj1" fmla="val 50000"/>
              </a:avLst>
            </a:prstGeom>
            <a:grpFill/>
            <a:ln w="19050"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TextBox 8"/>
            <p:cNvSpPr txBox="1"/>
            <p:nvPr/>
          </p:nvSpPr>
          <p:spPr>
            <a:xfrm>
              <a:off x="6480212" y="3876931"/>
              <a:ext cx="1080120" cy="369332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ko-KR" altLang="en-US" dirty="0" smtClean="0"/>
                <a:t>정수타입 변수</a:t>
              </a:r>
              <a:endParaRPr lang="en-US" altLang="ko-KR" dirty="0"/>
            </a:p>
          </p:txBody>
        </p:sp>
        <p:cxnSp>
          <p:nvCxnSpPr>
            <p:cNvPr id="10" name="꺾인 연결선 9"/>
            <p:cNvCxnSpPr/>
            <p:nvPr/>
          </p:nvCxnSpPr>
          <p:spPr>
            <a:xfrm rot="16200000" flipV="1">
              <a:off x="6248975" y="3424945"/>
              <a:ext cx="648072" cy="252028"/>
            </a:xfrm>
            <a:prstGeom prst="bentConnector3">
              <a:avLst>
                <a:gd name="adj1" fmla="val 50000"/>
              </a:avLst>
            </a:prstGeom>
            <a:grpFill/>
            <a:ln w="19050"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직선 연결선 10"/>
            <p:cNvCxnSpPr/>
            <p:nvPr/>
          </p:nvCxnSpPr>
          <p:spPr>
            <a:xfrm>
              <a:off x="5148064" y="3226922"/>
              <a:ext cx="794877" cy="1"/>
            </a:xfrm>
            <a:prstGeom prst="line">
              <a:avLst/>
            </a:prstGeom>
            <a:grpFill/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직선 연결선 11"/>
            <p:cNvCxnSpPr/>
            <p:nvPr/>
          </p:nvCxnSpPr>
          <p:spPr>
            <a:xfrm>
              <a:off x="6086957" y="3226923"/>
              <a:ext cx="864096" cy="0"/>
            </a:xfrm>
            <a:prstGeom prst="line">
              <a:avLst/>
            </a:prstGeom>
            <a:grpFill/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직선 연결선 12"/>
            <p:cNvCxnSpPr/>
            <p:nvPr/>
          </p:nvCxnSpPr>
          <p:spPr>
            <a:xfrm>
              <a:off x="4258158" y="3226923"/>
              <a:ext cx="288032" cy="0"/>
            </a:xfrm>
            <a:prstGeom prst="line">
              <a:avLst/>
            </a:prstGeom>
            <a:grpFill/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꺾인 연결선 15"/>
            <p:cNvCxnSpPr/>
            <p:nvPr/>
          </p:nvCxnSpPr>
          <p:spPr>
            <a:xfrm rot="5400000" flipH="1" flipV="1">
              <a:off x="3934122" y="3406943"/>
              <a:ext cx="648072" cy="288031"/>
            </a:xfrm>
            <a:prstGeom prst="bentConnector3">
              <a:avLst>
                <a:gd name="adj1" fmla="val 50000"/>
              </a:avLst>
            </a:prstGeom>
            <a:grpFill/>
            <a:ln w="19050"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TextBox 16"/>
            <p:cNvSpPr txBox="1"/>
            <p:nvPr/>
          </p:nvSpPr>
          <p:spPr>
            <a:xfrm>
              <a:off x="3187353" y="3874995"/>
              <a:ext cx="1224136" cy="369332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ko-KR" altLang="en-US" dirty="0" smtClean="0"/>
                <a:t>바이트타입 변수</a:t>
              </a:r>
              <a:endParaRPr lang="en-US" altLang="ko-KR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233936" y="228600"/>
            <a:ext cx="8586536" cy="700070"/>
          </a:xfrm>
        </p:spPr>
        <p:txBody>
          <a:bodyPr>
            <a:normAutofit/>
          </a:bodyPr>
          <a:lstStyle/>
          <a:p>
            <a:r>
              <a:rPr lang="en-US" altLang="ko-KR" dirty="0"/>
              <a:t>byte </a:t>
            </a:r>
            <a:r>
              <a:rPr lang="ko-KR" altLang="en-US" dirty="0"/>
              <a:t>타입이 </a:t>
            </a:r>
            <a:r>
              <a:rPr lang="en-US" altLang="ko-KR" dirty="0" err="1"/>
              <a:t>int</a:t>
            </a:r>
            <a:r>
              <a:rPr lang="en-US" altLang="ko-KR" dirty="0"/>
              <a:t> </a:t>
            </a:r>
            <a:r>
              <a:rPr lang="ko-KR" altLang="en-US" dirty="0"/>
              <a:t>타입으로 자동 </a:t>
            </a:r>
            <a:r>
              <a:rPr lang="ko-KR" altLang="en-US" dirty="0" smtClean="0"/>
              <a:t>변환되는 사례</a:t>
            </a:r>
            <a:endParaRPr lang="ko-KR" altLang="en-US" dirty="0"/>
          </a:p>
        </p:txBody>
      </p:sp>
      <p:graphicFrame>
        <p:nvGraphicFramePr>
          <p:cNvPr id="4" name="표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893714124"/>
              </p:ext>
            </p:extLst>
          </p:nvPr>
        </p:nvGraphicFramePr>
        <p:xfrm>
          <a:off x="3669524" y="5693111"/>
          <a:ext cx="4214844" cy="335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3711"/>
                <a:gridCol w="1053711"/>
                <a:gridCol w="1053711"/>
                <a:gridCol w="1053711"/>
              </a:tblGrid>
              <a:tr h="299402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11111111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11111111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11111111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11111110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664758" y="1449863"/>
            <a:ext cx="2592288" cy="1938992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2000" dirty="0" err="1" smtClean="0"/>
              <a:t>int</a:t>
            </a:r>
            <a:r>
              <a:rPr lang="en-US" altLang="ko-KR" sz="2000" dirty="0" smtClean="0"/>
              <a:t> i, j;</a:t>
            </a:r>
          </a:p>
          <a:p>
            <a:r>
              <a:rPr lang="en-US" altLang="ko-KR" sz="2000" dirty="0" smtClean="0"/>
              <a:t>byte a = 64;</a:t>
            </a:r>
          </a:p>
          <a:p>
            <a:r>
              <a:rPr lang="en-US" altLang="ko-KR" sz="2000" dirty="0" smtClean="0"/>
              <a:t>byte b = -2;</a:t>
            </a:r>
          </a:p>
          <a:p>
            <a:endParaRPr lang="en-US" altLang="ko-KR" sz="2000" dirty="0" smtClean="0"/>
          </a:p>
          <a:p>
            <a:r>
              <a:rPr lang="en-US" altLang="ko-KR" sz="2000" dirty="0" smtClean="0"/>
              <a:t>i = a; // </a:t>
            </a:r>
            <a:r>
              <a:rPr lang="ko-KR" altLang="en-US" sz="2000" dirty="0" smtClean="0"/>
              <a:t>자동타입</a:t>
            </a:r>
            <a:r>
              <a:rPr lang="en-US" altLang="ko-KR" sz="2000" dirty="0" smtClean="0"/>
              <a:t> </a:t>
            </a:r>
            <a:r>
              <a:rPr lang="ko-KR" altLang="en-US" sz="2000" dirty="0" smtClean="0"/>
              <a:t>변환</a:t>
            </a:r>
            <a:r>
              <a:rPr lang="en-US" altLang="ko-KR" sz="2000" dirty="0" smtClean="0"/>
              <a:t> </a:t>
            </a:r>
          </a:p>
          <a:p>
            <a:r>
              <a:rPr lang="en-US" altLang="ko-KR" sz="2000" dirty="0" smtClean="0"/>
              <a:t>j = b; // </a:t>
            </a:r>
            <a:r>
              <a:rPr lang="ko-KR" altLang="en-US" sz="2000" dirty="0" smtClean="0"/>
              <a:t>자동타입 변환</a:t>
            </a:r>
            <a:r>
              <a:rPr lang="en-US" altLang="ko-KR" sz="2000" dirty="0" smtClean="0"/>
              <a:t> </a:t>
            </a:r>
          </a:p>
        </p:txBody>
      </p:sp>
      <p:graphicFrame>
        <p:nvGraphicFramePr>
          <p:cNvPr id="6" name="표 5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461090309"/>
              </p:ext>
            </p:extLst>
          </p:nvPr>
        </p:nvGraphicFramePr>
        <p:xfrm>
          <a:off x="6812796" y="4978731"/>
          <a:ext cx="1071569" cy="335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71569"/>
              </a:tblGrid>
              <a:tr h="299402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11111110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7312862" y="5335921"/>
            <a:ext cx="4876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 smtClean="0"/>
              <a:t>변환</a:t>
            </a:r>
            <a:endParaRPr lang="ko-KR" altLang="en-US" dirty="0"/>
          </a:p>
        </p:txBody>
      </p:sp>
      <p:cxnSp>
        <p:nvCxnSpPr>
          <p:cNvPr id="8" name="직선 화살표 연결선 7"/>
          <p:cNvCxnSpPr/>
          <p:nvPr/>
        </p:nvCxnSpPr>
        <p:spPr>
          <a:xfrm rot="5400000">
            <a:off x="7140627" y="5508156"/>
            <a:ext cx="346058" cy="1588"/>
          </a:xfrm>
          <a:prstGeom prst="straightConnector1">
            <a:avLst/>
          </a:prstGeom>
          <a:ln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7928168" y="4907293"/>
            <a:ext cx="3882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-2</a:t>
            </a:r>
            <a:endParaRPr lang="ko-KR" altLang="en-US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026978" y="4978731"/>
            <a:ext cx="7839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byte b</a:t>
            </a:r>
            <a:endParaRPr lang="ko-KR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3169458" y="5635323"/>
            <a:ext cx="514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err="1" smtClean="0"/>
              <a:t>int</a:t>
            </a:r>
            <a:r>
              <a:rPr lang="en-US" altLang="ko-KR" dirty="0" smtClean="0"/>
              <a:t> j</a:t>
            </a:r>
            <a:endParaRPr lang="ko-KR" altLang="en-US" dirty="0"/>
          </a:p>
        </p:txBody>
      </p:sp>
      <p:graphicFrame>
        <p:nvGraphicFramePr>
          <p:cNvPr id="12" name="표 11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92037544"/>
              </p:ext>
            </p:extLst>
          </p:nvPr>
        </p:nvGraphicFramePr>
        <p:xfrm>
          <a:off x="3669524" y="4036927"/>
          <a:ext cx="4214844" cy="335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3711"/>
                <a:gridCol w="1053711"/>
                <a:gridCol w="1053711"/>
                <a:gridCol w="1053711"/>
              </a:tblGrid>
              <a:tr h="299402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b="1" dirty="0" smtClean="0">
                          <a:solidFill>
                            <a:schemeClr val="tx1"/>
                          </a:solidFill>
                        </a:rPr>
                        <a:t>00000000</a:t>
                      </a:r>
                      <a:endParaRPr lang="ko-KR" altLang="en-US" sz="16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b="1" smtClean="0">
                          <a:solidFill>
                            <a:schemeClr val="tx1"/>
                          </a:solidFill>
                        </a:rPr>
                        <a:t>00000000</a:t>
                      </a:r>
                      <a:endParaRPr lang="ko-KR" altLang="en-US" sz="16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b="1" smtClean="0">
                          <a:solidFill>
                            <a:schemeClr val="tx1"/>
                          </a:solidFill>
                        </a:rPr>
                        <a:t>00000000</a:t>
                      </a:r>
                      <a:endParaRPr lang="ko-KR" altLang="en-US" sz="16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b="1" dirty="0" smtClean="0">
                          <a:solidFill>
                            <a:schemeClr val="tx1"/>
                          </a:solidFill>
                        </a:rPr>
                        <a:t>01000000</a:t>
                      </a:r>
                      <a:endParaRPr lang="ko-KR" altLang="en-US" sz="16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3" name="표 12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345643590"/>
              </p:ext>
            </p:extLst>
          </p:nvPr>
        </p:nvGraphicFramePr>
        <p:xfrm>
          <a:off x="6812796" y="3322547"/>
          <a:ext cx="1071569" cy="335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71569"/>
              </a:tblGrid>
              <a:tr h="299402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b="1" i="0" dirty="0" smtClean="0">
                          <a:solidFill>
                            <a:schemeClr val="tx1"/>
                          </a:solidFill>
                        </a:rPr>
                        <a:t>01000000</a:t>
                      </a:r>
                      <a:endParaRPr lang="ko-KR" altLang="en-US" sz="1600" b="1" i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4" name="TextBox 13"/>
          <p:cNvSpPr txBox="1"/>
          <p:nvPr/>
        </p:nvSpPr>
        <p:spPr>
          <a:xfrm>
            <a:off x="7312862" y="3679737"/>
            <a:ext cx="4876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 smtClean="0"/>
              <a:t>변환</a:t>
            </a:r>
            <a:endParaRPr lang="ko-KR" altLang="en-US" dirty="0"/>
          </a:p>
        </p:txBody>
      </p:sp>
      <p:cxnSp>
        <p:nvCxnSpPr>
          <p:cNvPr id="15" name="직선 화살표 연결선 14"/>
          <p:cNvCxnSpPr/>
          <p:nvPr/>
        </p:nvCxnSpPr>
        <p:spPr>
          <a:xfrm rot="5400000">
            <a:off x="7140627" y="3851972"/>
            <a:ext cx="346058" cy="1588"/>
          </a:xfrm>
          <a:prstGeom prst="straightConnector1">
            <a:avLst/>
          </a:prstGeom>
          <a:ln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7831928" y="3322547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64</a:t>
            </a:r>
            <a:endParaRPr lang="ko-KR" altLang="en-US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6026978" y="3322547"/>
            <a:ext cx="7839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byte a</a:t>
            </a:r>
            <a:endParaRPr lang="ko-KR" altLang="en-US"/>
          </a:p>
        </p:txBody>
      </p:sp>
      <p:sp>
        <p:nvSpPr>
          <p:cNvPr id="18" name="TextBox 17"/>
          <p:cNvSpPr txBox="1"/>
          <p:nvPr/>
        </p:nvSpPr>
        <p:spPr>
          <a:xfrm>
            <a:off x="3169458" y="3979139"/>
            <a:ext cx="514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int i</a:t>
            </a:r>
            <a:endParaRPr lang="ko-KR" altLang="en-US"/>
          </a:p>
        </p:txBody>
      </p:sp>
      <p:sp>
        <p:nvSpPr>
          <p:cNvPr id="19" name="TextBox 18"/>
          <p:cNvSpPr txBox="1"/>
          <p:nvPr/>
        </p:nvSpPr>
        <p:spPr>
          <a:xfrm>
            <a:off x="7831928" y="3965489"/>
            <a:ext cx="437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64</a:t>
            </a:r>
            <a:endParaRPr lang="ko-KR" altLang="en-US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7928168" y="5621673"/>
            <a:ext cx="3882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>
                <a:solidFill>
                  <a:schemeClr val="accent2">
                    <a:lumMod val="75000"/>
                  </a:schemeClr>
                </a:solidFill>
              </a:rPr>
              <a:t>-2</a:t>
            </a:r>
            <a:endParaRPr lang="ko-KR" alt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861972" y="3970619"/>
            <a:ext cx="21868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chemeClr val="accent2">
                    <a:lumMod val="75000"/>
                  </a:schemeClr>
                </a:solidFill>
              </a:rPr>
              <a:t>i = a; // </a:t>
            </a:r>
            <a:r>
              <a:rPr lang="ko-KR" altLang="en-US" sz="2000" dirty="0" smtClean="0">
                <a:solidFill>
                  <a:schemeClr val="accent2">
                    <a:lumMod val="75000"/>
                  </a:schemeClr>
                </a:solidFill>
              </a:rPr>
              <a:t>자동타입 변환</a:t>
            </a:r>
            <a:endParaRPr lang="ko-KR" altLang="en-US" sz="20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880782" y="5693111"/>
            <a:ext cx="218681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chemeClr val="accent2">
                    <a:lumMod val="75000"/>
                  </a:schemeClr>
                </a:solidFill>
              </a:rPr>
              <a:t>j = b; // </a:t>
            </a:r>
            <a:r>
              <a:rPr lang="ko-KR" altLang="en-US" sz="2000" dirty="0" smtClean="0">
                <a:solidFill>
                  <a:schemeClr val="accent2">
                    <a:lumMod val="75000"/>
                  </a:schemeClr>
                </a:solidFill>
              </a:rPr>
              <a:t>자동타입 변환</a:t>
            </a:r>
            <a:endParaRPr lang="ko-KR" altLang="en-US" sz="20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>
          <a:xfrm>
            <a:off x="197214" y="1456081"/>
            <a:ext cx="533400" cy="244476"/>
          </a:xfrm>
        </p:spPr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23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168881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77952" y="228600"/>
            <a:ext cx="8586536" cy="700070"/>
          </a:xfrm>
        </p:spPr>
        <p:txBody>
          <a:bodyPr>
            <a:noAutofit/>
          </a:bodyPr>
          <a:lstStyle/>
          <a:p>
            <a:r>
              <a:rPr lang="en-US" altLang="ko-KR" sz="2400" dirty="0" err="1"/>
              <a:t>int</a:t>
            </a:r>
            <a:r>
              <a:rPr lang="ko-KR" altLang="en-US" sz="2400" dirty="0"/>
              <a:t>에서 </a:t>
            </a:r>
            <a:r>
              <a:rPr lang="en-US" altLang="ko-KR" sz="2400" dirty="0"/>
              <a:t>byte </a:t>
            </a:r>
            <a:r>
              <a:rPr lang="ko-KR" altLang="en-US" sz="2400" dirty="0"/>
              <a:t>타입으로</a:t>
            </a:r>
            <a:r>
              <a:rPr lang="en-US" altLang="ko-KR" sz="2400" dirty="0"/>
              <a:t>, double </a:t>
            </a:r>
            <a:r>
              <a:rPr lang="ko-KR" altLang="en-US" sz="2400" dirty="0"/>
              <a:t>타입이 </a:t>
            </a:r>
            <a:r>
              <a:rPr lang="en-US" altLang="ko-KR" sz="2400" dirty="0" err="1"/>
              <a:t>int</a:t>
            </a:r>
            <a:r>
              <a:rPr lang="en-US" altLang="ko-KR" sz="2400" dirty="0"/>
              <a:t> </a:t>
            </a:r>
            <a:r>
              <a:rPr lang="ko-KR" altLang="en-US" sz="2400" dirty="0"/>
              <a:t>타입으로 강제 </a:t>
            </a:r>
            <a:r>
              <a:rPr lang="ko-KR" altLang="en-US" sz="2400" dirty="0" smtClean="0"/>
              <a:t>변환되는 사례</a:t>
            </a:r>
            <a:endParaRPr lang="ko-KR" altLang="en-US" sz="2400" dirty="0"/>
          </a:p>
        </p:txBody>
      </p:sp>
      <p:sp>
        <p:nvSpPr>
          <p:cNvPr id="4" name="TextBox 3"/>
          <p:cNvSpPr txBox="1"/>
          <p:nvPr/>
        </p:nvSpPr>
        <p:spPr>
          <a:xfrm>
            <a:off x="2555776" y="1340768"/>
            <a:ext cx="2952328" cy="132343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2000" dirty="0" err="1" smtClean="0"/>
              <a:t>int</a:t>
            </a:r>
            <a:r>
              <a:rPr lang="en-US" altLang="ko-KR" sz="2000" dirty="0" smtClean="0"/>
              <a:t> i = 257;</a:t>
            </a:r>
          </a:p>
          <a:p>
            <a:r>
              <a:rPr lang="en-US" altLang="ko-KR" sz="2000" dirty="0" smtClean="0"/>
              <a:t>byte b;</a:t>
            </a:r>
          </a:p>
          <a:p>
            <a:r>
              <a:rPr lang="en-US" altLang="ko-KR" sz="2000" dirty="0" smtClean="0"/>
              <a:t>b = (byte)i; // </a:t>
            </a:r>
            <a:r>
              <a:rPr lang="ko-KR" altLang="en-US" sz="2000" dirty="0" smtClean="0"/>
              <a:t>강제타입 변환</a:t>
            </a:r>
            <a:r>
              <a:rPr lang="en-US" altLang="ko-KR" sz="2000" dirty="0" smtClean="0"/>
              <a:t> </a:t>
            </a:r>
          </a:p>
          <a:p>
            <a:r>
              <a:rPr lang="en-US" altLang="ko-KR" sz="2000" dirty="0" smtClean="0"/>
              <a:t>i = (</a:t>
            </a:r>
            <a:r>
              <a:rPr lang="en-US" altLang="ko-KR" sz="2000" dirty="0" err="1" smtClean="0"/>
              <a:t>int</a:t>
            </a:r>
            <a:r>
              <a:rPr lang="en-US" altLang="ko-KR" sz="2000" dirty="0" smtClean="0"/>
              <a:t>)22.9; // </a:t>
            </a:r>
            <a:r>
              <a:rPr lang="ko-KR" altLang="en-US" sz="2000" dirty="0" smtClean="0"/>
              <a:t>강제타입 변환</a:t>
            </a:r>
            <a:endParaRPr lang="en-US" altLang="ko-KR" sz="2000" dirty="0"/>
          </a:p>
        </p:txBody>
      </p:sp>
      <p:graphicFrame>
        <p:nvGraphicFramePr>
          <p:cNvPr id="5" name="표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86400967"/>
              </p:ext>
            </p:extLst>
          </p:nvPr>
        </p:nvGraphicFramePr>
        <p:xfrm>
          <a:off x="7184324" y="4934898"/>
          <a:ext cx="107157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71570"/>
              </a:tblGrid>
              <a:tr h="370840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smtClean="0">
                          <a:solidFill>
                            <a:schemeClr val="tx1"/>
                          </a:solidFill>
                        </a:rPr>
                        <a:t>00000001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" name="표 5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931400409"/>
              </p:ext>
            </p:extLst>
          </p:nvPr>
        </p:nvGraphicFramePr>
        <p:xfrm>
          <a:off x="4041052" y="4149080"/>
          <a:ext cx="421484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3711"/>
                <a:gridCol w="1053711"/>
                <a:gridCol w="1053711"/>
                <a:gridCol w="1053711"/>
              </a:tblGrid>
              <a:tr h="370840"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00000000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00000000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00000001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00000001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5398374" y="4863460"/>
            <a:ext cx="423514" cy="369332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ko-KR" altLang="en-US" dirty="0" smtClean="0"/>
              <a:t>손실</a:t>
            </a:r>
            <a:endParaRPr lang="ko-KR" alt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7756622" y="4576914"/>
            <a:ext cx="487634" cy="369332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ko-KR" altLang="en-US" dirty="0" smtClean="0"/>
              <a:t>변환</a:t>
            </a:r>
            <a:endParaRPr lang="ko-KR" altLang="en-US" dirty="0"/>
          </a:p>
        </p:txBody>
      </p:sp>
      <p:cxnSp>
        <p:nvCxnSpPr>
          <p:cNvPr id="9" name="직선 화살표 연결선 8"/>
          <p:cNvCxnSpPr/>
          <p:nvPr/>
        </p:nvCxnSpPr>
        <p:spPr>
          <a:xfrm rot="5400000">
            <a:off x="7470870" y="4719790"/>
            <a:ext cx="428628" cy="1588"/>
          </a:xfrm>
          <a:prstGeom prst="straightConnector1">
            <a:avLst/>
          </a:prstGeom>
          <a:ln>
            <a:solidFill>
              <a:srgbClr val="0070C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540986" y="4149080"/>
            <a:ext cx="514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err="1" smtClean="0"/>
              <a:t>int</a:t>
            </a:r>
            <a:r>
              <a:rPr lang="en-US" altLang="ko-KR" dirty="0" smtClean="0"/>
              <a:t> i</a:t>
            </a:r>
            <a:endParaRPr lang="ko-KR" alt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323528" y="4149080"/>
            <a:ext cx="277838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chemeClr val="accent2">
                    <a:lumMod val="75000"/>
                  </a:schemeClr>
                </a:solidFill>
              </a:rPr>
              <a:t>b = (byte)i; // </a:t>
            </a:r>
            <a:r>
              <a:rPr lang="ko-KR" altLang="en-US" sz="2000" dirty="0" smtClean="0">
                <a:solidFill>
                  <a:schemeClr val="accent2">
                    <a:lumMod val="75000"/>
                  </a:schemeClr>
                </a:solidFill>
              </a:rPr>
              <a:t>강제타입변환</a:t>
            </a:r>
            <a:endParaRPr lang="ko-KR" altLang="en-US" sz="20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8255894" y="4149080"/>
            <a:ext cx="5645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257</a:t>
            </a:r>
            <a:endParaRPr lang="ko-KR" altLang="en-US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8255894" y="4934898"/>
            <a:ext cx="3113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1</a:t>
            </a:r>
            <a:endParaRPr lang="ko-KR" altLang="en-US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4" name="오른쪽 중괄호 13"/>
          <p:cNvSpPr/>
          <p:nvPr/>
        </p:nvSpPr>
        <p:spPr>
          <a:xfrm rot="5400000">
            <a:off x="5505531" y="3184667"/>
            <a:ext cx="285752" cy="3071834"/>
          </a:xfrm>
          <a:prstGeom prst="rightBrace">
            <a:avLst>
              <a:gd name="adj1" fmla="val 61666"/>
              <a:gd name="adj2" fmla="val 50000"/>
            </a:avLst>
          </a:prstGeom>
          <a:ln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5" name="직사각형 14"/>
          <p:cNvSpPr/>
          <p:nvPr/>
        </p:nvSpPr>
        <p:spPr>
          <a:xfrm>
            <a:off x="3004398" y="2931276"/>
            <a:ext cx="305243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smtClean="0">
                <a:solidFill>
                  <a:srgbClr val="0070C0"/>
                </a:solidFill>
              </a:rPr>
              <a:t>double </a:t>
            </a:r>
            <a:r>
              <a:rPr lang="ko-KR" altLang="en-US" sz="1600" smtClean="0">
                <a:solidFill>
                  <a:srgbClr val="0070C0"/>
                </a:solidFill>
              </a:rPr>
              <a:t>타입을 강제로 </a:t>
            </a:r>
            <a:r>
              <a:rPr lang="en-US" altLang="ko-KR" sz="1600" smtClean="0">
                <a:solidFill>
                  <a:srgbClr val="0070C0"/>
                </a:solidFill>
              </a:rPr>
              <a:t>int </a:t>
            </a:r>
            <a:r>
              <a:rPr lang="ko-KR" altLang="en-US" sz="1600" smtClean="0">
                <a:solidFill>
                  <a:srgbClr val="0070C0"/>
                </a:solidFill>
              </a:rPr>
              <a:t>타입으로 변환</a:t>
            </a:r>
            <a:endParaRPr lang="en-US" altLang="ko-KR" sz="1600" smtClean="0">
              <a:solidFill>
                <a:srgbClr val="0070C0"/>
              </a:solidFill>
            </a:endParaRPr>
          </a:p>
          <a:p>
            <a:r>
              <a:rPr lang="en-US" altLang="ko-KR" sz="1600" smtClean="0">
                <a:solidFill>
                  <a:srgbClr val="0070C0"/>
                </a:solidFill>
              </a:rPr>
              <a:t>22.9</a:t>
            </a:r>
            <a:r>
              <a:rPr lang="ko-KR" altLang="en-US" sz="1600" smtClean="0">
                <a:solidFill>
                  <a:srgbClr val="0070C0"/>
                </a:solidFill>
              </a:rPr>
              <a:t>에서 </a:t>
            </a:r>
            <a:r>
              <a:rPr lang="en-US" altLang="ko-KR" sz="1600" smtClean="0">
                <a:solidFill>
                  <a:srgbClr val="0070C0"/>
                </a:solidFill>
              </a:rPr>
              <a:t>.9</a:t>
            </a:r>
            <a:r>
              <a:rPr lang="ko-KR" altLang="en-US" sz="1600" smtClean="0">
                <a:solidFill>
                  <a:srgbClr val="0070C0"/>
                </a:solidFill>
              </a:rPr>
              <a:t>가 손실되어 </a:t>
            </a:r>
            <a:r>
              <a:rPr lang="en-US" altLang="ko-KR" sz="1600" smtClean="0">
                <a:solidFill>
                  <a:srgbClr val="0070C0"/>
                </a:solidFill>
              </a:rPr>
              <a:t>22</a:t>
            </a:r>
            <a:r>
              <a:rPr lang="ko-KR" altLang="en-US" sz="1600" smtClean="0">
                <a:solidFill>
                  <a:srgbClr val="0070C0"/>
                </a:solidFill>
              </a:rPr>
              <a:t>만 </a:t>
            </a:r>
            <a:r>
              <a:rPr lang="en-US" altLang="ko-KR" sz="1600" smtClean="0">
                <a:solidFill>
                  <a:srgbClr val="0070C0"/>
                </a:solidFill>
              </a:rPr>
              <a:t>i </a:t>
            </a:r>
            <a:r>
              <a:rPr lang="ko-KR" altLang="en-US" sz="1600" smtClean="0">
                <a:solidFill>
                  <a:srgbClr val="0070C0"/>
                </a:solidFill>
              </a:rPr>
              <a:t>에</a:t>
            </a:r>
            <a:r>
              <a:rPr lang="en-US" altLang="ko-KR" sz="1600" smtClean="0">
                <a:solidFill>
                  <a:srgbClr val="0070C0"/>
                </a:solidFill>
              </a:rPr>
              <a:t> </a:t>
            </a:r>
            <a:r>
              <a:rPr lang="ko-KR" altLang="en-US" sz="1600" smtClean="0">
                <a:solidFill>
                  <a:srgbClr val="0070C0"/>
                </a:solidFill>
              </a:rPr>
              <a:t>저장된다</a:t>
            </a:r>
            <a:r>
              <a:rPr lang="en-US" altLang="ko-KR" sz="1600" smtClean="0">
                <a:solidFill>
                  <a:srgbClr val="0070C0"/>
                </a:solidFill>
              </a:rPr>
              <a:t>.</a:t>
            </a:r>
            <a:endParaRPr lang="ko-KR" altLang="en-US" sz="1600">
              <a:solidFill>
                <a:srgbClr val="0070C0"/>
              </a:solidFill>
            </a:endParaRPr>
          </a:p>
        </p:txBody>
      </p:sp>
      <p:sp>
        <p:nvSpPr>
          <p:cNvPr id="16" name="자유형 15"/>
          <p:cNvSpPr/>
          <p:nvPr/>
        </p:nvSpPr>
        <p:spPr>
          <a:xfrm>
            <a:off x="2699792" y="2564904"/>
            <a:ext cx="1668929" cy="564777"/>
          </a:xfrm>
          <a:custGeom>
            <a:avLst/>
            <a:gdLst>
              <a:gd name="connsiteX0" fmla="*/ 358588 w 1668929"/>
              <a:gd name="connsiteY0" fmla="*/ 564777 h 564777"/>
              <a:gd name="connsiteX1" fmla="*/ 98612 w 1668929"/>
              <a:gd name="connsiteY1" fmla="*/ 412377 h 564777"/>
              <a:gd name="connsiteX2" fmla="*/ 950259 w 1668929"/>
              <a:gd name="connsiteY2" fmla="*/ 295836 h 564777"/>
              <a:gd name="connsiteX3" fmla="*/ 1658470 w 1668929"/>
              <a:gd name="connsiteY3" fmla="*/ 206189 h 564777"/>
              <a:gd name="connsiteX4" fmla="*/ 887506 w 1668929"/>
              <a:gd name="connsiteY4" fmla="*/ 0 h 5647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68929" h="564777">
                <a:moveTo>
                  <a:pt x="358588" y="564777"/>
                </a:moveTo>
                <a:cubicBezTo>
                  <a:pt x="179294" y="510989"/>
                  <a:pt x="0" y="457201"/>
                  <a:pt x="98612" y="412377"/>
                </a:cubicBezTo>
                <a:cubicBezTo>
                  <a:pt x="197224" y="367553"/>
                  <a:pt x="950259" y="295836"/>
                  <a:pt x="950259" y="295836"/>
                </a:cubicBezTo>
                <a:cubicBezTo>
                  <a:pt x="1210235" y="261471"/>
                  <a:pt x="1668929" y="255495"/>
                  <a:pt x="1658470" y="206189"/>
                </a:cubicBezTo>
                <a:cubicBezTo>
                  <a:pt x="1648011" y="156883"/>
                  <a:pt x="1267758" y="78441"/>
                  <a:pt x="887506" y="0"/>
                </a:cubicBezTo>
              </a:path>
            </a:pathLst>
          </a:custGeom>
          <a:ln>
            <a:solidFill>
              <a:srgbClr val="0070C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6417316" y="4934898"/>
            <a:ext cx="7839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byte</a:t>
            </a:r>
            <a:r>
              <a:rPr lang="ko-KR" altLang="en-US" dirty="0" smtClean="0"/>
              <a:t> </a:t>
            </a:r>
            <a:r>
              <a:rPr lang="en-US" altLang="ko-KR" dirty="0" smtClean="0"/>
              <a:t>b</a:t>
            </a:r>
            <a:endParaRPr lang="ko-KR" alt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323528" y="5477162"/>
            <a:ext cx="29706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>
                <a:solidFill>
                  <a:schemeClr val="accent2">
                    <a:lumMod val="75000"/>
                  </a:schemeClr>
                </a:solidFill>
              </a:rPr>
              <a:t>i = (</a:t>
            </a:r>
            <a:r>
              <a:rPr lang="en-US" altLang="ko-KR" sz="2000" dirty="0" err="1">
                <a:solidFill>
                  <a:schemeClr val="accent2">
                    <a:lumMod val="75000"/>
                  </a:schemeClr>
                </a:solidFill>
              </a:rPr>
              <a:t>int</a:t>
            </a:r>
            <a:r>
              <a:rPr lang="en-US" altLang="ko-KR" sz="2000" dirty="0">
                <a:solidFill>
                  <a:schemeClr val="accent2">
                    <a:lumMod val="75000"/>
                  </a:schemeClr>
                </a:solidFill>
              </a:rPr>
              <a:t>)22.9; // </a:t>
            </a:r>
            <a:r>
              <a:rPr lang="ko-KR" altLang="en-US" sz="2000" dirty="0">
                <a:solidFill>
                  <a:schemeClr val="accent2">
                    <a:lumMod val="75000"/>
                  </a:schemeClr>
                </a:solidFill>
              </a:rPr>
              <a:t>강제타입 변환</a:t>
            </a:r>
            <a:endParaRPr lang="en-US" altLang="ko-KR" sz="2000" dirty="0">
              <a:solidFill>
                <a:schemeClr val="accent2">
                  <a:lumMod val="75000"/>
                </a:schemeClr>
              </a:solidFill>
            </a:endParaRPr>
          </a:p>
        </p:txBody>
      </p:sp>
      <p:graphicFrame>
        <p:nvGraphicFramePr>
          <p:cNvPr id="19" name="표 18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392130089"/>
              </p:ext>
            </p:extLst>
          </p:nvPr>
        </p:nvGraphicFramePr>
        <p:xfrm>
          <a:off x="4041052" y="5517232"/>
          <a:ext cx="1053711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3711"/>
              </a:tblGrid>
              <a:tr h="370840">
                <a:tc>
                  <a:txBody>
                    <a:bodyPr/>
                    <a:lstStyle/>
                    <a:p>
                      <a:pPr algn="r"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22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1" name="TextBox 20"/>
          <p:cNvSpPr txBox="1"/>
          <p:nvPr/>
        </p:nvSpPr>
        <p:spPr>
          <a:xfrm>
            <a:off x="3536996" y="5507940"/>
            <a:ext cx="514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err="1" smtClean="0"/>
              <a:t>int</a:t>
            </a:r>
            <a:r>
              <a:rPr lang="en-US" altLang="ko-KR" dirty="0" smtClean="0"/>
              <a:t> i</a:t>
            </a:r>
            <a:endParaRPr lang="ko-KR" altLang="en-US" dirty="0"/>
          </a:p>
        </p:txBody>
      </p:sp>
      <p:graphicFrame>
        <p:nvGraphicFramePr>
          <p:cNvPr id="22" name="표 21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377526421"/>
              </p:ext>
            </p:extLst>
          </p:nvPr>
        </p:nvGraphicFramePr>
        <p:xfrm>
          <a:off x="5193180" y="5517232"/>
          <a:ext cx="1053711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3711"/>
              </a:tblGrid>
              <a:tr h="370840"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600" dirty="0" smtClean="0">
                          <a:solidFill>
                            <a:schemeClr val="tx1"/>
                          </a:solidFill>
                        </a:rPr>
                        <a:t>.9</a:t>
                      </a:r>
                      <a:endParaRPr lang="ko-KR" alt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3" name="오른쪽 중괄호 22"/>
          <p:cNvSpPr/>
          <p:nvPr/>
        </p:nvSpPr>
        <p:spPr>
          <a:xfrm rot="5400000">
            <a:off x="5585804" y="5547536"/>
            <a:ext cx="285752" cy="1089240"/>
          </a:xfrm>
          <a:prstGeom prst="rightBrace">
            <a:avLst>
              <a:gd name="adj1" fmla="val 61666"/>
              <a:gd name="adj2" fmla="val 50000"/>
            </a:avLst>
          </a:prstGeom>
          <a:ln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521211" y="6235032"/>
            <a:ext cx="423514" cy="369332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ko-KR" altLang="en-US" dirty="0" smtClean="0"/>
              <a:t>손실</a:t>
            </a:r>
            <a:endParaRPr lang="ko-KR" altLang="en-US" dirty="0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24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1407960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2-2 : </a:t>
            </a:r>
            <a:r>
              <a:rPr lang="ko-KR" altLang="en-US" dirty="0"/>
              <a:t>자동 </a:t>
            </a:r>
            <a:r>
              <a:rPr lang="ko-KR" altLang="en-US" dirty="0" smtClean="0"/>
              <a:t>타입 </a:t>
            </a:r>
            <a:r>
              <a:rPr lang="ko-KR" altLang="en-US" dirty="0"/>
              <a:t>변환</a:t>
            </a:r>
            <a:r>
              <a:rPr lang="en-US" altLang="ko-KR" dirty="0"/>
              <a:t>, </a:t>
            </a:r>
            <a:r>
              <a:rPr lang="ko-KR" altLang="en-US" dirty="0"/>
              <a:t>강제 </a:t>
            </a:r>
            <a:r>
              <a:rPr lang="ko-KR" altLang="en-US" dirty="0" smtClean="0"/>
              <a:t>타입 변환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539552" y="1171858"/>
            <a:ext cx="616867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자동 타입 변환과 강제 타입 변환의 이해를 위한 예제이다</a:t>
            </a:r>
            <a:r>
              <a:rPr lang="en-US" altLang="ko-KR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</a:t>
            </a:r>
          </a:p>
          <a:p>
            <a:r>
              <a:rPr lang="en-US" altLang="ko-KR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다음 소스의 실행 결과는 무엇인가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?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683568" y="1973982"/>
            <a:ext cx="5143536" cy="397031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dirty="0"/>
              <a:t>public class </a:t>
            </a:r>
            <a:r>
              <a:rPr lang="en-US" altLang="ko-KR" dirty="0" err="1"/>
              <a:t>TypeConversion</a:t>
            </a:r>
            <a:r>
              <a:rPr lang="en-US" altLang="ko-KR" dirty="0"/>
              <a:t> {</a:t>
            </a:r>
          </a:p>
          <a:p>
            <a:pPr defTabSz="180000"/>
            <a:r>
              <a:rPr lang="en-US" altLang="ko-KR" dirty="0" smtClean="0"/>
              <a:t>	public </a:t>
            </a:r>
            <a:r>
              <a:rPr lang="en-US" altLang="ko-KR" dirty="0"/>
              <a:t>static void main(String[] </a:t>
            </a:r>
            <a:r>
              <a:rPr lang="en-US" altLang="ko-KR" dirty="0" err="1"/>
              <a:t>args</a:t>
            </a:r>
            <a:r>
              <a:rPr lang="en-US" altLang="ko-KR" dirty="0"/>
              <a:t>) {</a:t>
            </a:r>
          </a:p>
          <a:p>
            <a:pPr defTabSz="180000"/>
            <a:r>
              <a:rPr lang="en-US" altLang="ko-KR" dirty="0" smtClean="0"/>
              <a:t>		byte </a:t>
            </a:r>
            <a:r>
              <a:rPr lang="en-US" altLang="ko-KR" dirty="0"/>
              <a:t>b = 127;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int</a:t>
            </a:r>
            <a:r>
              <a:rPr lang="en-US" altLang="ko-KR" dirty="0" smtClean="0"/>
              <a:t> </a:t>
            </a:r>
            <a:r>
              <a:rPr lang="en-US" altLang="ko-KR" dirty="0"/>
              <a:t>i = 100;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 smtClean="0"/>
              <a:t>(</a:t>
            </a:r>
            <a:r>
              <a:rPr lang="en-US" altLang="ko-KR" dirty="0" err="1" smtClean="0"/>
              <a:t>b+i</a:t>
            </a:r>
            <a:r>
              <a:rPr lang="en-US" altLang="ko-KR" dirty="0"/>
              <a:t>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 smtClean="0"/>
              <a:t>(10/4</a:t>
            </a:r>
            <a:r>
              <a:rPr lang="en-US" altLang="ko-KR" dirty="0"/>
              <a:t>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 smtClean="0"/>
              <a:t>(10.0/4</a:t>
            </a:r>
            <a:r>
              <a:rPr lang="en-US" altLang="ko-KR" dirty="0"/>
              <a:t>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((char)0x12340041);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((byte)(</a:t>
            </a:r>
            <a:r>
              <a:rPr lang="en-US" altLang="ko-KR" dirty="0" err="1"/>
              <a:t>b+i</a:t>
            </a:r>
            <a:r>
              <a:rPr lang="en-US" altLang="ko-KR" dirty="0"/>
              <a:t>));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((</a:t>
            </a:r>
            <a:r>
              <a:rPr lang="en-US" altLang="ko-KR" dirty="0" err="1"/>
              <a:t>int</a:t>
            </a:r>
            <a:r>
              <a:rPr lang="en-US" altLang="ko-KR" dirty="0"/>
              <a:t>)2.9 + 1.8);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((</a:t>
            </a:r>
            <a:r>
              <a:rPr lang="en-US" altLang="ko-KR" dirty="0" err="1"/>
              <a:t>int</a:t>
            </a:r>
            <a:r>
              <a:rPr lang="en-US" altLang="ko-KR" dirty="0"/>
              <a:t>)(2.9 + 1.8));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((</a:t>
            </a:r>
            <a:r>
              <a:rPr lang="en-US" altLang="ko-KR" dirty="0" err="1"/>
              <a:t>int</a:t>
            </a:r>
            <a:r>
              <a:rPr lang="en-US" altLang="ko-KR" dirty="0"/>
              <a:t>)2.9 + (</a:t>
            </a:r>
            <a:r>
              <a:rPr lang="en-US" altLang="ko-KR" dirty="0" err="1"/>
              <a:t>int</a:t>
            </a:r>
            <a:r>
              <a:rPr lang="en-US" altLang="ko-KR" dirty="0"/>
              <a:t>)1.8);</a:t>
            </a:r>
          </a:p>
          <a:p>
            <a:pPr defTabSz="180000"/>
            <a:r>
              <a:rPr lang="en-US" altLang="ko-KR" dirty="0" smtClean="0"/>
              <a:t>	}</a:t>
            </a:r>
            <a:endParaRPr lang="en-US" altLang="ko-KR" dirty="0"/>
          </a:p>
          <a:p>
            <a:pPr defTabSz="180000"/>
            <a:r>
              <a:rPr lang="en-US" altLang="ko-KR" dirty="0"/>
              <a:t>}</a:t>
            </a:r>
          </a:p>
        </p:txBody>
      </p:sp>
      <p:sp>
        <p:nvSpPr>
          <p:cNvPr id="6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9" name="직사각형 8"/>
          <p:cNvSpPr/>
          <p:nvPr/>
        </p:nvSpPr>
        <p:spPr>
          <a:xfrm>
            <a:off x="6072288" y="3635976"/>
            <a:ext cx="654551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ko-KR" dirty="0"/>
              <a:t>227</a:t>
            </a:r>
          </a:p>
          <a:p>
            <a:r>
              <a:rPr lang="en-US" altLang="ko-KR" dirty="0"/>
              <a:t>2</a:t>
            </a:r>
          </a:p>
          <a:p>
            <a:r>
              <a:rPr lang="en-US" altLang="ko-KR" dirty="0"/>
              <a:t>2.5</a:t>
            </a:r>
          </a:p>
          <a:p>
            <a:r>
              <a:rPr lang="en-US" altLang="ko-KR" dirty="0"/>
              <a:t>A</a:t>
            </a:r>
          </a:p>
          <a:p>
            <a:r>
              <a:rPr lang="en-US" altLang="ko-KR" dirty="0"/>
              <a:t>-29</a:t>
            </a:r>
          </a:p>
          <a:p>
            <a:r>
              <a:rPr lang="en-US" altLang="ko-KR" dirty="0"/>
              <a:t>3.8</a:t>
            </a:r>
          </a:p>
          <a:p>
            <a:r>
              <a:rPr lang="en-US" altLang="ko-KR" dirty="0"/>
              <a:t>4</a:t>
            </a:r>
          </a:p>
          <a:p>
            <a:r>
              <a:rPr lang="en-US" altLang="ko-KR" dirty="0"/>
              <a:t>3</a:t>
            </a:r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25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27088424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자바에서 키 입력</a:t>
            </a:r>
            <a:r>
              <a:rPr lang="en-US" altLang="ko-KR" dirty="0" smtClean="0"/>
              <a:t>, System.in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System.in</a:t>
            </a:r>
          </a:p>
          <a:p>
            <a:pPr lvl="1"/>
            <a:r>
              <a:rPr lang="ko-KR" altLang="en-US" dirty="0" smtClean="0"/>
              <a:t>자바의 표준 입력 </a:t>
            </a:r>
            <a:r>
              <a:rPr lang="ko-KR" altLang="en-US" dirty="0" err="1" smtClean="0"/>
              <a:t>스트림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java.io</a:t>
            </a:r>
            <a:r>
              <a:rPr lang="ko-KR" altLang="en-US" dirty="0" smtClean="0"/>
              <a:t>의 </a:t>
            </a:r>
            <a:r>
              <a:rPr lang="en-US" altLang="ko-KR" dirty="0" err="1" smtClean="0"/>
              <a:t>InputStream</a:t>
            </a:r>
            <a:r>
              <a:rPr lang="en-US" altLang="ko-KR" dirty="0" smtClean="0"/>
              <a:t> </a:t>
            </a:r>
            <a:r>
              <a:rPr lang="ko-KR" altLang="en-US" dirty="0" smtClean="0"/>
              <a:t>클래스 타입</a:t>
            </a:r>
            <a:endParaRPr lang="en-US" altLang="ko-KR" dirty="0" smtClean="0"/>
          </a:p>
          <a:p>
            <a:pPr lvl="1"/>
            <a:r>
              <a:rPr lang="en-US" altLang="ko-KR" dirty="0" err="1" smtClean="0"/>
              <a:t>InputStream</a:t>
            </a:r>
            <a:r>
              <a:rPr lang="ko-KR" altLang="en-US" dirty="0" smtClean="0"/>
              <a:t>이 바이트 </a:t>
            </a:r>
            <a:r>
              <a:rPr lang="ko-KR" altLang="en-US" dirty="0" err="1" smtClean="0"/>
              <a:t>스트림이므로</a:t>
            </a:r>
            <a:r>
              <a:rPr lang="en-US" altLang="ko-KR" dirty="0" smtClean="0"/>
              <a:t> </a:t>
            </a:r>
            <a:r>
              <a:rPr lang="ko-KR" altLang="en-US" dirty="0" smtClean="0"/>
              <a:t>문자 </a:t>
            </a:r>
            <a:r>
              <a:rPr lang="ko-KR" altLang="en-US" dirty="0" err="1" smtClean="0"/>
              <a:t>스트림으로</a:t>
            </a:r>
            <a:r>
              <a:rPr lang="ko-KR" altLang="en-US" dirty="0" smtClean="0"/>
              <a:t> 변환하려면 </a:t>
            </a:r>
            <a:r>
              <a:rPr lang="en-US" altLang="ko-KR" dirty="0" err="1" smtClean="0"/>
              <a:t>InputStreamReader</a:t>
            </a:r>
            <a:r>
              <a:rPr lang="en-US" altLang="ko-KR" dirty="0" smtClean="0"/>
              <a:t> </a:t>
            </a:r>
            <a:r>
              <a:rPr lang="ko-KR" altLang="en-US" dirty="0" smtClean="0"/>
              <a:t>클래스를 이용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입력 동안 </a:t>
            </a:r>
            <a:r>
              <a:rPr lang="en-US" altLang="ko-KR" dirty="0" err="1" smtClean="0"/>
              <a:t>IOException</a:t>
            </a:r>
            <a:r>
              <a:rPr lang="ko-KR" altLang="en-US" dirty="0" smtClean="0"/>
              <a:t>이 발생가능</a:t>
            </a:r>
            <a:r>
              <a:rPr lang="en-US" altLang="ko-KR" dirty="0" smtClean="0"/>
              <a:t>,</a:t>
            </a:r>
            <a:r>
              <a:rPr lang="ko-KR" altLang="en-US" dirty="0" smtClean="0"/>
              <a:t> 예외 처리 필요</a:t>
            </a:r>
            <a:r>
              <a:rPr lang="en-US" altLang="ko-KR" dirty="0" smtClean="0"/>
              <a:t>(3</a:t>
            </a:r>
            <a:r>
              <a:rPr lang="ko-KR" altLang="en-US" dirty="0" smtClean="0"/>
              <a:t>장 참조</a:t>
            </a:r>
            <a:r>
              <a:rPr lang="en-US" altLang="ko-KR" dirty="0" smtClean="0"/>
              <a:t>)</a:t>
            </a:r>
          </a:p>
          <a:p>
            <a:pPr lvl="1"/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26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2-3 : </a:t>
            </a:r>
            <a:r>
              <a:rPr lang="ko-KR" altLang="en-US" dirty="0" smtClean="0"/>
              <a:t>표준 입력 </a:t>
            </a:r>
            <a:r>
              <a:rPr lang="ko-KR" altLang="en-US" dirty="0" err="1" smtClean="0"/>
              <a:t>스트림을</a:t>
            </a:r>
            <a:r>
              <a:rPr lang="ko-KR" altLang="en-US" dirty="0" smtClean="0"/>
              <a:t> 이용한 키 입력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683568" y="2348880"/>
            <a:ext cx="5472608" cy="427809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1600" dirty="0"/>
              <a:t>import java.io.*;</a:t>
            </a:r>
          </a:p>
          <a:p>
            <a:pPr defTabSz="180000"/>
            <a:r>
              <a:rPr lang="en-US" altLang="ko-KR" sz="1600" dirty="0"/>
              <a:t>public class </a:t>
            </a:r>
            <a:r>
              <a:rPr lang="en-US" altLang="ko-KR" sz="1600" dirty="0" err="1"/>
              <a:t>InputExample</a:t>
            </a:r>
            <a:r>
              <a:rPr lang="en-US" altLang="ko-KR" sz="1600" dirty="0"/>
              <a:t> {</a:t>
            </a:r>
          </a:p>
          <a:p>
            <a:pPr defTabSz="180000"/>
            <a:r>
              <a:rPr lang="en-US" altLang="ko-KR" sz="1600" dirty="0"/>
              <a:t>	public static void main (String </a:t>
            </a:r>
            <a:r>
              <a:rPr lang="en-US" altLang="ko-KR" sz="1600" dirty="0" err="1"/>
              <a:t>args</a:t>
            </a:r>
            <a:r>
              <a:rPr lang="en-US" altLang="ko-KR" sz="1600" dirty="0"/>
              <a:t>[]) { </a:t>
            </a:r>
          </a:p>
          <a:p>
            <a:pPr defTabSz="180000"/>
            <a:r>
              <a:rPr lang="en-US" altLang="ko-KR" sz="1600" dirty="0"/>
              <a:t>		</a:t>
            </a:r>
            <a:r>
              <a:rPr lang="en-US" altLang="ko-KR" sz="1600" dirty="0" err="1"/>
              <a:t>InputStreamReader</a:t>
            </a:r>
            <a:r>
              <a:rPr lang="en-US" altLang="ko-KR" sz="1600" dirty="0"/>
              <a:t> </a:t>
            </a:r>
            <a:r>
              <a:rPr lang="en-US" altLang="ko-KR" sz="1600" dirty="0" err="1"/>
              <a:t>rd</a:t>
            </a:r>
            <a:r>
              <a:rPr lang="en-US" altLang="ko-KR" sz="1600" dirty="0"/>
              <a:t> = new </a:t>
            </a:r>
            <a:r>
              <a:rPr lang="en-US" altLang="ko-KR" sz="1600" dirty="0" err="1"/>
              <a:t>InputStreamReader</a:t>
            </a:r>
            <a:r>
              <a:rPr lang="en-US" altLang="ko-KR" sz="1600" dirty="0"/>
              <a:t>(System.in);</a:t>
            </a:r>
          </a:p>
          <a:p>
            <a:pPr defTabSz="180000"/>
            <a:r>
              <a:rPr lang="en-US" altLang="ko-KR" sz="1600" dirty="0"/>
              <a:t>		try {</a:t>
            </a:r>
          </a:p>
          <a:p>
            <a:pPr defTabSz="180000"/>
            <a:r>
              <a:rPr lang="en-US" altLang="ko-KR" sz="1600" dirty="0"/>
              <a:t>			while (true) {</a:t>
            </a:r>
          </a:p>
          <a:p>
            <a:pPr defTabSz="180000"/>
            <a:r>
              <a:rPr lang="en-US" altLang="ko-KR" sz="1600" dirty="0"/>
              <a:t>				</a:t>
            </a:r>
            <a:r>
              <a:rPr lang="en-US" altLang="ko-KR" sz="1600" dirty="0" err="1"/>
              <a:t>int</a:t>
            </a:r>
            <a:r>
              <a:rPr lang="en-US" altLang="ko-KR" sz="1600" dirty="0"/>
              <a:t> a = </a:t>
            </a:r>
            <a:r>
              <a:rPr lang="en-US" altLang="ko-KR" sz="1600" dirty="0" err="1"/>
              <a:t>rd.read</a:t>
            </a:r>
            <a:r>
              <a:rPr lang="en-US" altLang="ko-KR" sz="1600" dirty="0"/>
              <a:t>();</a:t>
            </a:r>
          </a:p>
          <a:p>
            <a:pPr defTabSz="180000"/>
            <a:r>
              <a:rPr lang="en-US" altLang="ko-KR" sz="1600" dirty="0"/>
              <a:t>				if (a == -1)	// ctrl-z</a:t>
            </a:r>
            <a:r>
              <a:rPr lang="ko-KR" altLang="en-US" sz="1600" dirty="0"/>
              <a:t>가 입력되면 </a:t>
            </a:r>
            <a:r>
              <a:rPr lang="en-US" altLang="ko-KR" sz="1600" dirty="0"/>
              <a:t>read()</a:t>
            </a:r>
            <a:r>
              <a:rPr lang="ko-KR" altLang="en-US" sz="1600" dirty="0"/>
              <a:t>는 </a:t>
            </a:r>
            <a:r>
              <a:rPr lang="en-US" altLang="ko-KR" sz="1600" dirty="0"/>
              <a:t>-1</a:t>
            </a:r>
            <a:r>
              <a:rPr lang="ko-KR" altLang="en-US" sz="1600" dirty="0"/>
              <a:t>을 리턴</a:t>
            </a:r>
          </a:p>
          <a:p>
            <a:pPr defTabSz="180000"/>
            <a:r>
              <a:rPr lang="ko-KR" altLang="en-US" sz="1600" dirty="0"/>
              <a:t>					</a:t>
            </a:r>
            <a:r>
              <a:rPr lang="en-US" altLang="ko-KR" sz="1600" dirty="0"/>
              <a:t>break;</a:t>
            </a:r>
          </a:p>
          <a:p>
            <a:pPr defTabSz="180000"/>
            <a:r>
              <a:rPr lang="en-US" altLang="ko-KR" sz="1600" dirty="0"/>
              <a:t>				</a:t>
            </a:r>
            <a:r>
              <a:rPr lang="en-US" altLang="ko-KR" sz="1600" dirty="0" err="1"/>
              <a:t>System.out.println</a:t>
            </a:r>
            <a:r>
              <a:rPr lang="en-US" altLang="ko-KR" sz="1600" dirty="0"/>
              <a:t>((char)a);	// </a:t>
            </a:r>
            <a:r>
              <a:rPr lang="ko-KR" altLang="en-US" sz="1600" dirty="0"/>
              <a:t>입력된 문자 출력</a:t>
            </a:r>
          </a:p>
          <a:p>
            <a:pPr defTabSz="180000"/>
            <a:r>
              <a:rPr lang="ko-KR" altLang="en-US" sz="1600" dirty="0"/>
              <a:t>			</a:t>
            </a:r>
            <a:r>
              <a:rPr lang="en-US" altLang="ko-KR" sz="1600" dirty="0"/>
              <a:t>}  </a:t>
            </a:r>
          </a:p>
          <a:p>
            <a:pPr defTabSz="180000"/>
            <a:r>
              <a:rPr lang="en-US" altLang="ko-KR" sz="1600" dirty="0"/>
              <a:t>		} </a:t>
            </a:r>
          </a:p>
          <a:p>
            <a:pPr defTabSz="180000"/>
            <a:r>
              <a:rPr lang="en-US" altLang="ko-KR" sz="1600" dirty="0"/>
              <a:t>		catch (</a:t>
            </a:r>
            <a:r>
              <a:rPr lang="en-US" altLang="ko-KR" sz="1600" dirty="0" err="1"/>
              <a:t>IOException</a:t>
            </a:r>
            <a:r>
              <a:rPr lang="en-US" altLang="ko-KR" sz="1600" dirty="0"/>
              <a:t> e) {</a:t>
            </a:r>
          </a:p>
          <a:p>
            <a:pPr defTabSz="180000"/>
            <a:r>
              <a:rPr lang="en-US" altLang="ko-KR" sz="1600" dirty="0"/>
              <a:t>			</a:t>
            </a:r>
            <a:r>
              <a:rPr lang="en-US" altLang="ko-KR" sz="1600" dirty="0" err="1"/>
              <a:t>System.out.println</a:t>
            </a:r>
            <a:r>
              <a:rPr lang="en-US" altLang="ko-KR" sz="1600" dirty="0"/>
              <a:t>("</a:t>
            </a:r>
            <a:r>
              <a:rPr lang="ko-KR" altLang="en-US" sz="1600" dirty="0"/>
              <a:t>입력 에러 발생</a:t>
            </a:r>
            <a:r>
              <a:rPr lang="en-US" altLang="ko-KR" sz="1600" dirty="0"/>
              <a:t>");</a:t>
            </a:r>
          </a:p>
          <a:p>
            <a:pPr defTabSz="180000"/>
            <a:r>
              <a:rPr lang="en-US" altLang="ko-KR" sz="1600" dirty="0"/>
              <a:t>		}</a:t>
            </a:r>
          </a:p>
          <a:p>
            <a:pPr defTabSz="180000"/>
            <a:r>
              <a:rPr lang="en-US" altLang="ko-KR" sz="1600" dirty="0"/>
              <a:t>	}</a:t>
            </a:r>
          </a:p>
          <a:p>
            <a:pPr defTabSz="180000"/>
            <a:r>
              <a:rPr lang="en-US" altLang="ko-KR" sz="1600" dirty="0"/>
              <a:t>}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85720" y="1285860"/>
            <a:ext cx="853475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다음 소스의 실행 결과는 무엇인가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?</a:t>
            </a:r>
          </a:p>
          <a:p>
            <a:r>
              <a:rPr lang="en-US" altLang="ko-KR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System.in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을 </a:t>
            </a:r>
            <a:r>
              <a:rPr lang="en-US" altLang="ko-KR" dirty="0" err="1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InputStreamReader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에 연결하여 사용자로부터 </a:t>
            </a:r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키를 </a:t>
            </a:r>
            <a:r>
              <a:rPr lang="ko-KR" altLang="en-US" dirty="0" err="1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입력받는다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 </a:t>
            </a:r>
            <a:r>
              <a:rPr lang="en-US" altLang="ko-KR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 </a:t>
            </a:r>
            <a:r>
              <a:rPr lang="ko-KR" altLang="en-US" dirty="0" err="1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입력받은</a:t>
            </a:r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문자를 화면에 출력하고 사용자가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c</a:t>
            </a:r>
            <a:r>
              <a:rPr lang="en-US" altLang="ko-KR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trl-z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를 누르면 읽기가 종료된다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 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9" name="직사각형 8"/>
          <p:cNvSpPr/>
          <p:nvPr/>
        </p:nvSpPr>
        <p:spPr>
          <a:xfrm>
            <a:off x="6372200" y="4829937"/>
            <a:ext cx="885400" cy="175432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ko-KR" altLang="en-US" dirty="0" smtClean="0">
                <a:solidFill>
                  <a:srgbClr val="00B050"/>
                </a:solidFill>
              </a:rPr>
              <a:t>자바 실습</a:t>
            </a:r>
            <a:endParaRPr lang="ko-KR" altLang="en-US" dirty="0">
              <a:solidFill>
                <a:srgbClr val="00B050"/>
              </a:solidFill>
            </a:endParaRPr>
          </a:p>
          <a:p>
            <a:r>
              <a:rPr lang="ko-KR" altLang="en-US" dirty="0"/>
              <a:t>자</a:t>
            </a:r>
          </a:p>
          <a:p>
            <a:r>
              <a:rPr lang="ko-KR" altLang="en-US" dirty="0" smtClean="0"/>
              <a:t>바</a:t>
            </a:r>
            <a:endParaRPr lang="en-US" altLang="ko-KR" dirty="0" smtClean="0"/>
          </a:p>
          <a:p>
            <a:endParaRPr lang="ko-KR" altLang="en-US" dirty="0"/>
          </a:p>
          <a:p>
            <a:r>
              <a:rPr lang="ko-KR" altLang="en-US" dirty="0"/>
              <a:t>실</a:t>
            </a:r>
          </a:p>
          <a:p>
            <a:r>
              <a:rPr lang="ko-KR" altLang="en-US" dirty="0" err="1"/>
              <a:t>습</a:t>
            </a:r>
            <a:endParaRPr lang="en-US" altLang="ko-KR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27</a:t>
            </a:fld>
            <a:endParaRPr lang="ko-KR" altLang="en-US"/>
          </a:p>
        </p:txBody>
      </p:sp>
      <p:sp>
        <p:nvSpPr>
          <p:cNvPr id="6" name="모서리가 둥근 사각형 설명선 5"/>
          <p:cNvSpPr/>
          <p:nvPr/>
        </p:nvSpPr>
        <p:spPr>
          <a:xfrm>
            <a:off x="7617640" y="4653136"/>
            <a:ext cx="936104" cy="324036"/>
          </a:xfrm>
          <a:prstGeom prst="wedgeRoundRectCallout">
            <a:avLst>
              <a:gd name="adj1" fmla="val -99205"/>
              <a:gd name="adj2" fmla="val 62500"/>
              <a:gd name="adj3" fmla="val 16667"/>
            </a:avLst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mtClean="0">
                <a:solidFill>
                  <a:schemeClr val="accent2">
                    <a:lumMod val="75000"/>
                  </a:schemeClr>
                </a:solidFill>
              </a:rPr>
              <a:t>키 </a:t>
            </a:r>
            <a:r>
              <a:rPr lang="ko-KR" altLang="en-US" dirty="0" err="1" smtClean="0">
                <a:solidFill>
                  <a:schemeClr val="accent2">
                    <a:lumMod val="75000"/>
                  </a:schemeClr>
                </a:solidFill>
              </a:rPr>
              <a:t>입려부분</a:t>
            </a:r>
            <a:endParaRPr lang="ko-KR" alt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Scanner</a:t>
            </a:r>
            <a:r>
              <a:rPr lang="ko-KR" altLang="en-US" dirty="0" smtClean="0"/>
              <a:t>를 이용한 키 입력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Scanner </a:t>
            </a:r>
            <a:r>
              <a:rPr lang="ko-KR" altLang="en-US" dirty="0" smtClean="0"/>
              <a:t>클래스</a:t>
            </a:r>
            <a:endParaRPr lang="en-US" altLang="ko-KR" dirty="0" smtClean="0"/>
          </a:p>
          <a:p>
            <a:pPr lvl="1"/>
            <a:r>
              <a:rPr lang="en-US" altLang="ko-KR" dirty="0" err="1" smtClean="0"/>
              <a:t>java.util.Scanner</a:t>
            </a:r>
            <a:r>
              <a:rPr lang="en-US" altLang="ko-KR" dirty="0" smtClean="0"/>
              <a:t> </a:t>
            </a:r>
            <a:r>
              <a:rPr lang="ko-KR" altLang="en-US" dirty="0" smtClean="0"/>
              <a:t>클래스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Scanner </a:t>
            </a:r>
            <a:r>
              <a:rPr lang="ko-KR" altLang="en-US" dirty="0" smtClean="0"/>
              <a:t>객체 생성</a:t>
            </a:r>
            <a:endParaRPr lang="en-US" altLang="ko-KR" dirty="0" smtClean="0"/>
          </a:p>
          <a:p>
            <a:endParaRPr lang="en-US" altLang="ko-KR" dirty="0" smtClean="0"/>
          </a:p>
          <a:p>
            <a:pPr lvl="1"/>
            <a:r>
              <a:rPr lang="en-US" altLang="ko-KR" dirty="0" smtClean="0"/>
              <a:t>import</a:t>
            </a:r>
            <a:r>
              <a:rPr lang="ko-KR" altLang="en-US" dirty="0" smtClean="0"/>
              <a:t>문 필</a:t>
            </a:r>
            <a:r>
              <a:rPr lang="ko-KR" altLang="en-US" dirty="0"/>
              <a:t>요</a:t>
            </a:r>
            <a:endParaRPr lang="en-US" altLang="ko-KR" dirty="0" smtClean="0"/>
          </a:p>
          <a:p>
            <a:pPr lvl="2"/>
            <a:r>
              <a:rPr lang="ko-KR" altLang="en-US" dirty="0" smtClean="0"/>
              <a:t>소스</a:t>
            </a:r>
            <a:r>
              <a:rPr lang="en-US" altLang="ko-KR" dirty="0" smtClean="0"/>
              <a:t> </a:t>
            </a:r>
            <a:r>
              <a:rPr lang="ko-KR" altLang="en-US" dirty="0" smtClean="0"/>
              <a:t>맨 앞줄에 사</a:t>
            </a:r>
            <a:r>
              <a:rPr lang="ko-KR" altLang="en-US" dirty="0"/>
              <a:t>용</a:t>
            </a:r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r>
              <a:rPr lang="en-US" altLang="ko-KR" dirty="0" smtClean="0"/>
              <a:t>Scanner</a:t>
            </a:r>
            <a:r>
              <a:rPr lang="ko-KR" altLang="en-US" dirty="0" smtClean="0"/>
              <a:t>에서 키 입력 받기</a:t>
            </a:r>
            <a:endParaRPr lang="en-US" altLang="ko-KR" dirty="0"/>
          </a:p>
          <a:p>
            <a:pPr lvl="2"/>
            <a:r>
              <a:rPr lang="en-US" altLang="ko-KR" sz="1800" dirty="0" smtClean="0"/>
              <a:t>Scanner</a:t>
            </a:r>
            <a:r>
              <a:rPr lang="ko-KR" altLang="en-US" dirty="0" smtClean="0"/>
              <a:t>는 입력되는 키 값을 공백 </a:t>
            </a:r>
            <a:r>
              <a:rPr lang="en-US" altLang="ko-KR" dirty="0" smtClean="0"/>
              <a:t>(‘</a:t>
            </a:r>
            <a:r>
              <a:rPr lang="en-US" altLang="ko-KR" sz="1800" dirty="0" smtClean="0"/>
              <a:t>\t</a:t>
            </a:r>
            <a:r>
              <a:rPr lang="en-US" altLang="ko-KR" dirty="0" smtClean="0"/>
              <a:t>’,‘ </a:t>
            </a:r>
            <a:r>
              <a:rPr lang="en-US" altLang="ko-KR" sz="1800" dirty="0"/>
              <a:t>\</a:t>
            </a:r>
            <a:r>
              <a:rPr lang="en-US" altLang="ko-KR" sz="1800" dirty="0" smtClean="0"/>
              <a:t>f</a:t>
            </a:r>
            <a:r>
              <a:rPr lang="en-US" altLang="ko-KR" dirty="0" smtClean="0"/>
              <a:t>’,‘ </a:t>
            </a:r>
            <a:r>
              <a:rPr lang="en-US" altLang="ko-KR" sz="1800" dirty="0"/>
              <a:t>\r</a:t>
            </a:r>
            <a:r>
              <a:rPr lang="ko-KR" altLang="en-US" dirty="0"/>
              <a:t>’</a:t>
            </a:r>
            <a:r>
              <a:rPr lang="en-US" altLang="ko-KR" dirty="0"/>
              <a:t>,‘ ’,‘ </a:t>
            </a:r>
            <a:r>
              <a:rPr lang="en-US" altLang="ko-KR" sz="1800" dirty="0"/>
              <a:t>\n</a:t>
            </a:r>
            <a:r>
              <a:rPr lang="ko-KR" altLang="en-US" dirty="0"/>
              <a:t>’</a:t>
            </a:r>
            <a:r>
              <a:rPr lang="en-US" altLang="ko-KR" dirty="0"/>
              <a:t>)</a:t>
            </a:r>
            <a:r>
              <a:rPr lang="ko-KR" altLang="en-US" dirty="0" smtClean="0"/>
              <a:t>으로 구분되는 아이템 </a:t>
            </a:r>
            <a:r>
              <a:rPr lang="ko-KR" altLang="en-US" dirty="0"/>
              <a:t>단위로 </a:t>
            </a:r>
            <a:r>
              <a:rPr lang="ko-KR" altLang="en-US" dirty="0" smtClean="0"/>
              <a:t>읽음</a:t>
            </a: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marL="0" indent="0">
              <a:buNone/>
            </a:pPr>
            <a:endParaRPr lang="en-US" altLang="ko-KR" dirty="0" smtClean="0"/>
          </a:p>
          <a:p>
            <a:endParaRPr lang="en-US" altLang="ko-KR" dirty="0" smtClean="0"/>
          </a:p>
          <a:p>
            <a:pPr lvl="1"/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368493" y="2566920"/>
            <a:ext cx="3286148" cy="33855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600" dirty="0" smtClean="0"/>
              <a:t>Scanner a = new Scanner(</a:t>
            </a:r>
            <a:r>
              <a:rPr lang="en-US" altLang="ko-KR" sz="1600" dirty="0" err="1" smtClean="0"/>
              <a:t>System.in</a:t>
            </a:r>
            <a:r>
              <a:rPr lang="en-US" altLang="ko-KR" sz="1600" dirty="0" smtClean="0"/>
              <a:t>);</a:t>
            </a:r>
            <a:endParaRPr lang="en-US" altLang="ko-KR" sz="1600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28</a:t>
            </a:fld>
            <a:endParaRPr lang="ko-KR" altLang="en-US"/>
          </a:p>
        </p:txBody>
      </p:sp>
      <p:sp>
        <p:nvSpPr>
          <p:cNvPr id="7" name="TextBox 6"/>
          <p:cNvSpPr txBox="1"/>
          <p:nvPr/>
        </p:nvSpPr>
        <p:spPr>
          <a:xfrm>
            <a:off x="1387852" y="3645024"/>
            <a:ext cx="3286148" cy="33855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600" dirty="0" smtClean="0"/>
              <a:t>import </a:t>
            </a:r>
            <a:r>
              <a:rPr lang="en-US" altLang="ko-KR" sz="1600" dirty="0" err="1" smtClean="0"/>
              <a:t>java.util.Scanner</a:t>
            </a:r>
            <a:r>
              <a:rPr lang="en-US" altLang="ko-KR" sz="1600" dirty="0" smtClean="0"/>
              <a:t>;</a:t>
            </a:r>
            <a:endParaRPr lang="en-US" altLang="ko-KR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/>
              <a:t>Scanner</a:t>
            </a:r>
            <a:r>
              <a:rPr lang="ko-KR" altLang="en-US" dirty="0"/>
              <a:t>를 이용한 키 입력</a:t>
            </a:r>
          </a:p>
        </p:txBody>
      </p:sp>
      <p:grpSp>
        <p:nvGrpSpPr>
          <p:cNvPr id="3" name="그룹 2"/>
          <p:cNvGrpSpPr/>
          <p:nvPr/>
        </p:nvGrpSpPr>
        <p:grpSpPr>
          <a:xfrm>
            <a:off x="5145461" y="1950739"/>
            <a:ext cx="3451055" cy="3609692"/>
            <a:chOff x="2699792" y="1772816"/>
            <a:chExt cx="3451055" cy="3609692"/>
          </a:xfrm>
        </p:grpSpPr>
        <p:sp>
          <p:nvSpPr>
            <p:cNvPr id="4" name="TextBox 3"/>
            <p:cNvSpPr txBox="1"/>
            <p:nvPr/>
          </p:nvSpPr>
          <p:spPr>
            <a:xfrm>
              <a:off x="2699792" y="2420888"/>
              <a:ext cx="1944216" cy="369332"/>
            </a:xfrm>
            <a:prstGeom prst="rect">
              <a:avLst/>
            </a:prstGeom>
            <a:solidFill>
              <a:schemeClr val="accent5">
                <a:lumMod val="40000"/>
                <a:lumOff val="60000"/>
              </a:schemeClr>
            </a:solidFill>
          </p:spPr>
          <p:txBody>
            <a:bodyPr wrap="square" rtlCol="0">
              <a:spAutoFit/>
            </a:bodyPr>
            <a:lstStyle/>
            <a:p>
              <a:r>
                <a:rPr lang="en-US" altLang="ko-KR" smtClean="0"/>
                <a:t>Kim Seoul 33 65.1</a:t>
              </a:r>
              <a:endParaRPr lang="en-US" altLang="ko-KR" dirty="0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4644008" y="2423341"/>
              <a:ext cx="129614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dirty="0" smtClean="0">
                  <a:solidFill>
                    <a:schemeClr val="accent2">
                      <a:lumMod val="75000"/>
                    </a:schemeClr>
                  </a:solidFill>
                </a:rPr>
                <a:t>사용자의 키 입력</a:t>
              </a:r>
              <a:endParaRPr lang="en-US" altLang="ko-KR" dirty="0">
                <a:solidFill>
                  <a:schemeClr val="accent2">
                    <a:lumMod val="75000"/>
                  </a:schemeClr>
                </a:solidFill>
              </a:endParaRPr>
            </a:p>
          </p:txBody>
        </p:sp>
        <p:sp>
          <p:nvSpPr>
            <p:cNvPr id="7" name="타원 6"/>
            <p:cNvSpPr/>
            <p:nvPr/>
          </p:nvSpPr>
          <p:spPr>
            <a:xfrm>
              <a:off x="2987824" y="3140968"/>
              <a:ext cx="1368152" cy="785818"/>
            </a:xfrm>
            <a:prstGeom prst="ellipse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mtClean="0">
                  <a:solidFill>
                    <a:schemeClr val="tx1"/>
                  </a:solidFill>
                </a:rPr>
                <a:t>Scanner</a:t>
              </a:r>
            </a:p>
          </p:txBody>
        </p:sp>
        <p:cxnSp>
          <p:nvCxnSpPr>
            <p:cNvPr id="9" name="직선 화살표 연결선 8"/>
            <p:cNvCxnSpPr>
              <a:stCxn id="4" idx="2"/>
              <a:endCxn id="7" idx="0"/>
            </p:cNvCxnSpPr>
            <p:nvPr/>
          </p:nvCxnSpPr>
          <p:spPr>
            <a:xfrm rot="5400000">
              <a:off x="3496526" y="2965594"/>
              <a:ext cx="350748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TextBox 11"/>
            <p:cNvSpPr txBox="1"/>
            <p:nvPr/>
          </p:nvSpPr>
          <p:spPr>
            <a:xfrm>
              <a:off x="4716016" y="5013176"/>
              <a:ext cx="51648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mtClean="0"/>
                <a:t>Kim</a:t>
              </a:r>
              <a:endParaRPr lang="ko-KR" altLang="en-US"/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4211960" y="4581128"/>
              <a:ext cx="68320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mtClean="0"/>
                <a:t>Seoul</a:t>
              </a:r>
              <a:endParaRPr lang="ko-KR" altLang="en-US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3851920" y="4293096"/>
              <a:ext cx="4379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mtClean="0"/>
                <a:t>33</a:t>
              </a:r>
              <a:endParaRPr lang="ko-KR" altLang="en-US"/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3707904" y="3861048"/>
              <a:ext cx="6158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mtClean="0"/>
                <a:t>65.1</a:t>
              </a:r>
              <a:endParaRPr lang="ko-KR" altLang="en-US"/>
            </a:p>
          </p:txBody>
        </p:sp>
        <p:sp>
          <p:nvSpPr>
            <p:cNvPr id="17" name="자유형 16"/>
            <p:cNvSpPr/>
            <p:nvPr/>
          </p:nvSpPr>
          <p:spPr>
            <a:xfrm>
              <a:off x="3663350" y="3942272"/>
              <a:ext cx="1196682" cy="1430944"/>
            </a:xfrm>
            <a:custGeom>
              <a:avLst/>
              <a:gdLst>
                <a:gd name="connsiteX0" fmla="*/ 2876 w 779254"/>
                <a:gd name="connsiteY0" fmla="*/ 0 h 1173192"/>
                <a:gd name="connsiteX1" fmla="*/ 46008 w 779254"/>
                <a:gd name="connsiteY1" fmla="*/ 362309 h 1173192"/>
                <a:gd name="connsiteX2" fmla="*/ 278922 w 779254"/>
                <a:gd name="connsiteY2" fmla="*/ 793630 h 1173192"/>
                <a:gd name="connsiteX3" fmla="*/ 779254 w 779254"/>
                <a:gd name="connsiteY3" fmla="*/ 1173192 h 11731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79254" h="1173192">
                  <a:moveTo>
                    <a:pt x="2876" y="0"/>
                  </a:moveTo>
                  <a:cubicBezTo>
                    <a:pt x="1438" y="115018"/>
                    <a:pt x="0" y="230037"/>
                    <a:pt x="46008" y="362309"/>
                  </a:cubicBezTo>
                  <a:cubicBezTo>
                    <a:pt x="92016" y="494581"/>
                    <a:pt x="156714" y="658483"/>
                    <a:pt x="278922" y="793630"/>
                  </a:cubicBezTo>
                  <a:cubicBezTo>
                    <a:pt x="401130" y="928777"/>
                    <a:pt x="590192" y="1050984"/>
                    <a:pt x="779254" y="1173192"/>
                  </a:cubicBezTo>
                </a:path>
              </a:pathLst>
            </a:custGeom>
            <a:ln>
              <a:headEnd type="none" w="med" len="med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8" name="TextBox 17"/>
            <p:cNvSpPr txBox="1"/>
            <p:nvPr/>
          </p:nvSpPr>
          <p:spPr>
            <a:xfrm>
              <a:off x="4377605" y="3270412"/>
              <a:ext cx="177324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600" dirty="0" smtClean="0">
                  <a:solidFill>
                    <a:schemeClr val="accent2">
                      <a:lumMod val="75000"/>
                    </a:schemeClr>
                  </a:solidFill>
                </a:rPr>
                <a:t>Scanner</a:t>
              </a:r>
              <a:r>
                <a:rPr lang="ko-KR" altLang="en-US" sz="1600" dirty="0" smtClean="0">
                  <a:solidFill>
                    <a:schemeClr val="accent2">
                      <a:lumMod val="75000"/>
                    </a:schemeClr>
                  </a:solidFill>
                </a:rPr>
                <a:t>는 키 입력을 </a:t>
              </a:r>
              <a:endParaRPr lang="en-US" altLang="ko-KR" sz="1600" dirty="0" smtClean="0">
                <a:solidFill>
                  <a:schemeClr val="accent2">
                    <a:lumMod val="75000"/>
                  </a:schemeClr>
                </a:solidFill>
              </a:endParaRPr>
            </a:p>
            <a:p>
              <a:r>
                <a:rPr lang="ko-KR" altLang="en-US" sz="1600" dirty="0" smtClean="0">
                  <a:solidFill>
                    <a:schemeClr val="accent2">
                      <a:lumMod val="75000"/>
                    </a:schemeClr>
                  </a:solidFill>
                </a:rPr>
                <a:t>공백 단위로 구분하여 읽는다</a:t>
              </a:r>
              <a:r>
                <a:rPr lang="en-US" altLang="ko-KR" sz="1600" dirty="0" smtClean="0">
                  <a:solidFill>
                    <a:schemeClr val="accent2">
                      <a:lumMod val="75000"/>
                    </a:schemeClr>
                  </a:solidFill>
                </a:rPr>
                <a:t>.</a:t>
              </a:r>
              <a:endParaRPr lang="ko-KR" altLang="en-US" sz="1600" dirty="0">
                <a:solidFill>
                  <a:schemeClr val="accent2">
                    <a:lumMod val="75000"/>
                  </a:schemeClr>
                </a:solidFill>
              </a:endParaRPr>
            </a:p>
          </p:txBody>
        </p:sp>
        <p:sp>
          <p:nvSpPr>
            <p:cNvPr id="21" name="타원 20"/>
            <p:cNvSpPr/>
            <p:nvPr/>
          </p:nvSpPr>
          <p:spPr>
            <a:xfrm>
              <a:off x="3131840" y="2348880"/>
              <a:ext cx="576064" cy="432048"/>
            </a:xfrm>
            <a:prstGeom prst="ellipse">
              <a:avLst/>
            </a:prstGeom>
            <a:noFill/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" name="자유형 21"/>
            <p:cNvSpPr/>
            <p:nvPr/>
          </p:nvSpPr>
          <p:spPr>
            <a:xfrm>
              <a:off x="3467819" y="1949570"/>
              <a:ext cx="500332" cy="405441"/>
            </a:xfrm>
            <a:custGeom>
              <a:avLst/>
              <a:gdLst>
                <a:gd name="connsiteX0" fmla="*/ 500332 w 500332"/>
                <a:gd name="connsiteY0" fmla="*/ 0 h 405441"/>
                <a:gd name="connsiteX1" fmla="*/ 189781 w 500332"/>
                <a:gd name="connsiteY1" fmla="*/ 86264 h 405441"/>
                <a:gd name="connsiteX2" fmla="*/ 0 w 500332"/>
                <a:gd name="connsiteY2" fmla="*/ 405441 h 4054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00332" h="405441">
                  <a:moveTo>
                    <a:pt x="500332" y="0"/>
                  </a:moveTo>
                  <a:cubicBezTo>
                    <a:pt x="386751" y="9345"/>
                    <a:pt x="273170" y="18691"/>
                    <a:pt x="189781" y="86264"/>
                  </a:cubicBezTo>
                  <a:cubicBezTo>
                    <a:pt x="106392" y="153837"/>
                    <a:pt x="0" y="405441"/>
                    <a:pt x="0" y="405441"/>
                  </a:cubicBezTo>
                </a:path>
              </a:pathLst>
            </a:custGeom>
            <a:ln>
              <a:solidFill>
                <a:srgbClr val="C00000"/>
              </a:solidFill>
              <a:headEnd type="none" w="med" len="med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3995936" y="1772816"/>
              <a:ext cx="587020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ko-KR" altLang="en-US" sz="1600" dirty="0" smtClean="0">
                  <a:solidFill>
                    <a:schemeClr val="accent2">
                      <a:lumMod val="75000"/>
                    </a:schemeClr>
                  </a:solidFill>
                </a:rPr>
                <a:t>아이템</a:t>
              </a:r>
              <a:endParaRPr lang="ko-KR" altLang="en-US" sz="1600" dirty="0">
                <a:solidFill>
                  <a:schemeClr val="accent2">
                    <a:lumMod val="75000"/>
                  </a:schemeClr>
                </a:solidFill>
              </a:endParaRPr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201500" y="3377251"/>
            <a:ext cx="4946564" cy="1754326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dirty="0"/>
              <a:t>Scanner </a:t>
            </a:r>
            <a:r>
              <a:rPr lang="en-US" altLang="ko-KR" dirty="0" err="1"/>
              <a:t>scanner</a:t>
            </a:r>
            <a:r>
              <a:rPr lang="en-US" altLang="ko-KR" dirty="0"/>
              <a:t> = new Scanner(System.in</a:t>
            </a:r>
            <a:r>
              <a:rPr lang="en-US" altLang="ko-KR" dirty="0" smtClean="0"/>
              <a:t>);</a:t>
            </a:r>
          </a:p>
          <a:p>
            <a:endParaRPr lang="en-US" altLang="ko-KR" dirty="0"/>
          </a:p>
          <a:p>
            <a:r>
              <a:rPr lang="en-US" altLang="ko-KR" dirty="0"/>
              <a:t>String name = </a:t>
            </a:r>
            <a:r>
              <a:rPr lang="en-US" altLang="ko-KR" dirty="0" err="1"/>
              <a:t>scanner.next</a:t>
            </a:r>
            <a:r>
              <a:rPr lang="en-US" altLang="ko-KR" dirty="0"/>
              <a:t>(); </a:t>
            </a:r>
            <a:r>
              <a:rPr lang="en-US" altLang="ko-KR" dirty="0" smtClean="0"/>
              <a:t>	 	// </a:t>
            </a:r>
            <a:r>
              <a:rPr lang="en-US" altLang="ko-KR" dirty="0"/>
              <a:t>"Kim"</a:t>
            </a:r>
          </a:p>
          <a:p>
            <a:r>
              <a:rPr lang="en-US" altLang="ko-KR" dirty="0"/>
              <a:t>String </a:t>
            </a:r>
            <a:r>
              <a:rPr lang="en-US" altLang="ko-KR" dirty="0" err="1"/>
              <a:t>addr</a:t>
            </a:r>
            <a:r>
              <a:rPr lang="en-US" altLang="ko-KR" dirty="0"/>
              <a:t> = </a:t>
            </a:r>
            <a:r>
              <a:rPr lang="en-US" altLang="ko-KR" dirty="0" err="1"/>
              <a:t>scanner.next</a:t>
            </a:r>
            <a:r>
              <a:rPr lang="en-US" altLang="ko-KR" dirty="0"/>
              <a:t>(); </a:t>
            </a:r>
            <a:r>
              <a:rPr lang="en-US" altLang="ko-KR" dirty="0" smtClean="0"/>
              <a:t>		// </a:t>
            </a:r>
            <a:r>
              <a:rPr lang="en-US" altLang="ko-KR" dirty="0"/>
              <a:t>"Seoul"</a:t>
            </a:r>
          </a:p>
          <a:p>
            <a:r>
              <a:rPr lang="en-US" altLang="ko-KR" dirty="0" err="1"/>
              <a:t>int</a:t>
            </a:r>
            <a:r>
              <a:rPr lang="en-US" altLang="ko-KR" dirty="0"/>
              <a:t> age = </a:t>
            </a:r>
            <a:r>
              <a:rPr lang="en-US" altLang="ko-KR" dirty="0" err="1"/>
              <a:t>scanner.nextInt</a:t>
            </a:r>
            <a:r>
              <a:rPr lang="en-US" altLang="ko-KR" dirty="0"/>
              <a:t>(); </a:t>
            </a:r>
            <a:r>
              <a:rPr lang="en-US" altLang="ko-KR" dirty="0" smtClean="0"/>
              <a:t>		// </a:t>
            </a:r>
            <a:r>
              <a:rPr lang="en-US" altLang="ko-KR" dirty="0"/>
              <a:t>23</a:t>
            </a:r>
          </a:p>
          <a:p>
            <a:r>
              <a:rPr lang="en-US" altLang="ko-KR" dirty="0"/>
              <a:t>double weight = </a:t>
            </a:r>
            <a:r>
              <a:rPr lang="en-US" altLang="ko-KR" dirty="0" err="1"/>
              <a:t>scanner.nextDouble</a:t>
            </a:r>
            <a:r>
              <a:rPr lang="en-US" altLang="ko-KR" dirty="0"/>
              <a:t>(); </a:t>
            </a:r>
            <a:r>
              <a:rPr lang="en-US" altLang="ko-KR" dirty="0" smtClean="0"/>
              <a:t>	// </a:t>
            </a:r>
            <a:r>
              <a:rPr lang="en-US" altLang="ko-KR" dirty="0"/>
              <a:t>65.1</a:t>
            </a: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29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935766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맛보기 예제 설명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471486" y="1285860"/>
            <a:ext cx="4029076" cy="5572140"/>
          </a:xfrm>
        </p:spPr>
        <p:txBody>
          <a:bodyPr>
            <a:normAutofit/>
          </a:bodyPr>
          <a:lstStyle/>
          <a:p>
            <a:r>
              <a:rPr lang="ko-KR" altLang="en-US" sz="1400" dirty="0" smtClean="0"/>
              <a:t>클래스 만들기</a:t>
            </a:r>
            <a:endParaRPr lang="en-US" altLang="ko-KR" sz="1400" dirty="0" smtClean="0"/>
          </a:p>
          <a:p>
            <a:pPr lvl="1"/>
            <a:r>
              <a:rPr lang="en-US" altLang="ko-KR" sz="1100" dirty="0" smtClean="0"/>
              <a:t>Hello2 </a:t>
            </a:r>
            <a:r>
              <a:rPr lang="ko-KR" altLang="en-US" sz="1100" dirty="0" smtClean="0"/>
              <a:t>라는 이름의 클래스 선언</a:t>
            </a:r>
            <a:endParaRPr lang="en-US" altLang="ko-KR" sz="1100" dirty="0" smtClean="0"/>
          </a:p>
          <a:p>
            <a:pPr lvl="1"/>
            <a:endParaRPr lang="en-US" altLang="ko-KR" sz="1100" dirty="0"/>
          </a:p>
          <a:p>
            <a:pPr lvl="1"/>
            <a:endParaRPr lang="en-US" altLang="ko-KR" sz="1100" dirty="0" smtClean="0"/>
          </a:p>
          <a:p>
            <a:pPr lvl="1"/>
            <a:r>
              <a:rPr lang="en-US" altLang="ko-KR" sz="1100" dirty="0" smtClean="0"/>
              <a:t>class </a:t>
            </a:r>
            <a:r>
              <a:rPr lang="ko-KR" altLang="en-US" sz="1100" dirty="0" smtClean="0"/>
              <a:t>라는 키워드로 클래스 정의</a:t>
            </a:r>
            <a:r>
              <a:rPr lang="en-US" altLang="ko-KR" sz="1100" dirty="0" smtClean="0"/>
              <a:t>(4</a:t>
            </a:r>
            <a:r>
              <a:rPr lang="ko-KR" altLang="en-US" sz="1100" dirty="0" smtClean="0"/>
              <a:t>장</a:t>
            </a:r>
            <a:r>
              <a:rPr lang="en-US" altLang="ko-KR" sz="1100" dirty="0" smtClean="0"/>
              <a:t> </a:t>
            </a:r>
            <a:r>
              <a:rPr lang="ko-KR" altLang="en-US" sz="1100" dirty="0" smtClean="0"/>
              <a:t>참고</a:t>
            </a:r>
            <a:r>
              <a:rPr lang="en-US" altLang="ko-KR" sz="1100" dirty="0" smtClean="0"/>
              <a:t>)</a:t>
            </a:r>
          </a:p>
          <a:p>
            <a:pPr lvl="1"/>
            <a:r>
              <a:rPr lang="en-US" altLang="ko-KR" sz="1100" dirty="0" smtClean="0"/>
              <a:t>public</a:t>
            </a:r>
            <a:r>
              <a:rPr lang="ko-KR" altLang="en-US" sz="1100" dirty="0" smtClean="0"/>
              <a:t>으로 선언하면 다른 클래스에서도 접근 가능</a:t>
            </a:r>
            <a:endParaRPr lang="en-US" altLang="ko-KR" sz="1100" dirty="0"/>
          </a:p>
          <a:p>
            <a:pPr lvl="1"/>
            <a:r>
              <a:rPr lang="ko-KR" altLang="en-US" sz="1100" dirty="0" smtClean="0"/>
              <a:t>클래스 본문은 ‘</a:t>
            </a:r>
            <a:r>
              <a:rPr lang="en-US" altLang="ko-KR" sz="1100" dirty="0"/>
              <a:t>{</a:t>
            </a:r>
            <a:r>
              <a:rPr lang="ko-KR" altLang="en-US" sz="1100" dirty="0"/>
              <a:t>’으로 </a:t>
            </a:r>
            <a:r>
              <a:rPr lang="ko-KR" altLang="en-US" sz="1100" dirty="0" smtClean="0"/>
              <a:t>시작하여 ‘</a:t>
            </a:r>
            <a:r>
              <a:rPr lang="en-US" altLang="ko-KR" sz="1100" dirty="0"/>
              <a:t>}</a:t>
            </a:r>
            <a:r>
              <a:rPr lang="ko-KR" altLang="en-US" sz="1100" dirty="0"/>
              <a:t>’</a:t>
            </a:r>
            <a:r>
              <a:rPr lang="ko-KR" altLang="en-US" sz="1100" dirty="0" smtClean="0"/>
              <a:t>으로 끝남</a:t>
            </a:r>
            <a:endParaRPr lang="en-US" altLang="ko-KR" sz="1100" dirty="0" smtClean="0"/>
          </a:p>
          <a:p>
            <a:r>
              <a:rPr lang="en-US" altLang="ko-KR" sz="1400" dirty="0" smtClean="0"/>
              <a:t>main() </a:t>
            </a:r>
            <a:r>
              <a:rPr lang="ko-KR" altLang="en-US" sz="1400" dirty="0" err="1" smtClean="0"/>
              <a:t>메소드</a:t>
            </a:r>
            <a:endParaRPr lang="en-US" altLang="ko-KR" sz="1100" dirty="0" smtClean="0"/>
          </a:p>
          <a:p>
            <a:pPr lvl="1"/>
            <a:r>
              <a:rPr lang="en-US" altLang="ko-KR" sz="1100" dirty="0" smtClean="0"/>
              <a:t>public</a:t>
            </a:r>
            <a:r>
              <a:rPr lang="ko-KR" altLang="en-US" sz="1100" dirty="0" smtClean="0"/>
              <a:t> </a:t>
            </a:r>
            <a:r>
              <a:rPr lang="en-US" altLang="ko-KR" sz="1100" dirty="0" smtClean="0"/>
              <a:t>static void</a:t>
            </a:r>
            <a:r>
              <a:rPr lang="ko-KR" altLang="en-US" sz="1100" dirty="0" smtClean="0"/>
              <a:t>으로 선언되어야 함</a:t>
            </a:r>
            <a:endParaRPr lang="en-US" altLang="ko-KR" sz="1100" dirty="0" smtClean="0"/>
          </a:p>
          <a:p>
            <a:pPr lvl="1"/>
            <a:endParaRPr lang="en-US" altLang="ko-KR" sz="1100" dirty="0"/>
          </a:p>
          <a:p>
            <a:pPr lvl="1"/>
            <a:endParaRPr lang="en-US" altLang="ko-KR" sz="1100" dirty="0" smtClean="0"/>
          </a:p>
          <a:p>
            <a:pPr lvl="1"/>
            <a:r>
              <a:rPr lang="ko-KR" altLang="en-US" sz="1100" dirty="0"/>
              <a:t>자바 프로그램은 </a:t>
            </a:r>
            <a:r>
              <a:rPr lang="en-US" altLang="ko-KR" sz="1100" dirty="0"/>
              <a:t>main() </a:t>
            </a:r>
            <a:r>
              <a:rPr lang="ko-KR" altLang="en-US" sz="1100" dirty="0" err="1"/>
              <a:t>메소드부터</a:t>
            </a:r>
            <a:r>
              <a:rPr lang="ko-KR" altLang="en-US" sz="1100" dirty="0"/>
              <a:t> 실행 </a:t>
            </a:r>
            <a:r>
              <a:rPr lang="ko-KR" altLang="en-US" sz="1100" dirty="0" smtClean="0"/>
              <a:t>시작</a:t>
            </a:r>
            <a:endParaRPr lang="en-US" altLang="ko-KR" sz="1100" dirty="0" smtClean="0"/>
          </a:p>
          <a:p>
            <a:pPr lvl="1"/>
            <a:r>
              <a:rPr lang="en-US" altLang="ko-KR" sz="1100" dirty="0" smtClean="0"/>
              <a:t>String[] </a:t>
            </a:r>
            <a:r>
              <a:rPr lang="en-US" altLang="ko-KR" sz="1100" dirty="0" err="1" smtClean="0"/>
              <a:t>args</a:t>
            </a:r>
            <a:r>
              <a:rPr lang="ko-KR" altLang="en-US" sz="1100" dirty="0" smtClean="0"/>
              <a:t>로 실행 인자를 전달 받음</a:t>
            </a:r>
            <a:r>
              <a:rPr lang="en-US" altLang="ko-KR" sz="1100" dirty="0" smtClean="0"/>
              <a:t>(3</a:t>
            </a:r>
            <a:r>
              <a:rPr lang="ko-KR" altLang="en-US" sz="1100" dirty="0" smtClean="0"/>
              <a:t>장 참고</a:t>
            </a:r>
            <a:r>
              <a:rPr lang="en-US" altLang="ko-KR" sz="1100" dirty="0" smtClean="0"/>
              <a:t>)</a:t>
            </a:r>
          </a:p>
          <a:p>
            <a:r>
              <a:rPr lang="ko-KR" altLang="en-US" sz="1400" dirty="0" smtClean="0"/>
              <a:t>멤버 </a:t>
            </a:r>
            <a:r>
              <a:rPr lang="ko-KR" altLang="en-US" sz="1400" dirty="0" err="1" smtClean="0"/>
              <a:t>메소드</a:t>
            </a:r>
            <a:endParaRPr lang="en-US" altLang="ko-KR" sz="1400" dirty="0" smtClean="0"/>
          </a:p>
          <a:p>
            <a:pPr lvl="1"/>
            <a:r>
              <a:rPr lang="ko-KR" altLang="en-US" sz="1200" dirty="0" err="1" smtClean="0"/>
              <a:t>메소드</a:t>
            </a:r>
            <a:r>
              <a:rPr lang="ko-KR" altLang="en-US" sz="1200" dirty="0" smtClean="0"/>
              <a:t> </a:t>
            </a:r>
            <a:r>
              <a:rPr lang="en-US" altLang="ko-KR" sz="1200" dirty="0" smtClean="0"/>
              <a:t>sum() </a:t>
            </a:r>
            <a:r>
              <a:rPr lang="ko-KR" altLang="en-US" sz="1200" dirty="0" smtClean="0"/>
              <a:t>정의</a:t>
            </a:r>
            <a:endParaRPr lang="en-US" altLang="ko-KR" sz="1200" dirty="0" smtClean="0"/>
          </a:p>
          <a:p>
            <a:pPr lvl="1">
              <a:buNone/>
            </a:pPr>
            <a:endParaRPr lang="en-US" altLang="ko-KR" sz="1100" dirty="0" smtClean="0"/>
          </a:p>
          <a:p>
            <a:pPr lvl="1"/>
            <a:endParaRPr lang="en-US" altLang="ko-KR" sz="1100" dirty="0" smtClean="0"/>
          </a:p>
          <a:p>
            <a:pPr lvl="1"/>
            <a:endParaRPr lang="en-US" altLang="ko-KR" sz="1100" dirty="0" smtClean="0"/>
          </a:p>
          <a:p>
            <a:pPr lvl="1"/>
            <a:r>
              <a:rPr lang="ko-KR" altLang="en-US" sz="1100" dirty="0" smtClean="0"/>
              <a:t>클래스 에 속한 함수</a:t>
            </a:r>
            <a:r>
              <a:rPr lang="en-US" altLang="ko-KR" sz="1100" dirty="0" smtClean="0"/>
              <a:t>, </a:t>
            </a:r>
            <a:r>
              <a:rPr lang="ko-KR" altLang="en-US" sz="1100" dirty="0" smtClean="0"/>
              <a:t>클래스 내에서만 선언</a:t>
            </a:r>
            <a:endParaRPr lang="en-US" altLang="ko-KR" sz="1100" dirty="0" smtClean="0"/>
          </a:p>
          <a:p>
            <a:pPr lvl="1"/>
            <a:r>
              <a:rPr lang="ko-KR" altLang="en-US" sz="1100" dirty="0"/>
              <a:t>인자들의 타입과 변수 </a:t>
            </a:r>
            <a:r>
              <a:rPr lang="ko-KR" altLang="en-US" sz="1100" dirty="0" smtClean="0"/>
              <a:t>명을 ‘</a:t>
            </a:r>
            <a:r>
              <a:rPr lang="en-US" altLang="ko-KR" sz="1100" dirty="0"/>
              <a:t>,</a:t>
            </a:r>
            <a:r>
              <a:rPr lang="ko-KR" altLang="en-US" sz="1100" dirty="0"/>
              <a:t>’로 분리하여 </a:t>
            </a:r>
            <a:r>
              <a:rPr lang="ko-KR" altLang="en-US" sz="1100" dirty="0" smtClean="0"/>
              <a:t>나열</a:t>
            </a:r>
            <a:endParaRPr lang="en-US" altLang="ko-KR" sz="1100" dirty="0" smtClean="0"/>
          </a:p>
          <a:p>
            <a:pPr lvl="1"/>
            <a:r>
              <a:rPr lang="ko-KR" altLang="en-US" sz="1100" dirty="0" err="1" smtClean="0"/>
              <a:t>메소드</a:t>
            </a:r>
            <a:r>
              <a:rPr lang="ko-KR" altLang="en-US" sz="1100" dirty="0" smtClean="0"/>
              <a:t> 코드는 ‘</a:t>
            </a:r>
            <a:r>
              <a:rPr lang="en-US" altLang="ko-KR" sz="1100" dirty="0"/>
              <a:t>{</a:t>
            </a:r>
            <a:r>
              <a:rPr lang="ko-KR" altLang="en-US" sz="1100" dirty="0" smtClean="0"/>
              <a:t>’과 ‘</a:t>
            </a:r>
            <a:r>
              <a:rPr lang="en-US" altLang="ko-KR" sz="1100" dirty="0"/>
              <a:t>}</a:t>
            </a:r>
            <a:r>
              <a:rPr lang="ko-KR" altLang="en-US" sz="1100" dirty="0" smtClean="0"/>
              <a:t>’</a:t>
            </a:r>
            <a:r>
              <a:rPr lang="ko-KR" altLang="en-US" sz="1100" dirty="0"/>
              <a:t> </a:t>
            </a:r>
            <a:r>
              <a:rPr lang="ko-KR" altLang="en-US" sz="1100" dirty="0" smtClean="0"/>
              <a:t>사이에 작성</a:t>
            </a:r>
            <a:endParaRPr lang="en-US" altLang="ko-KR" sz="1100" dirty="0" smtClean="0"/>
          </a:p>
        </p:txBody>
      </p:sp>
      <p:sp>
        <p:nvSpPr>
          <p:cNvPr id="6" name="내용 개체 틀 5"/>
          <p:cNvSpPr>
            <a:spLocks noGrp="1"/>
          </p:cNvSpPr>
          <p:nvPr>
            <p:ph sz="quarter" idx="2"/>
          </p:nvPr>
        </p:nvSpPr>
        <p:spPr>
          <a:xfrm>
            <a:off x="4844900" y="1285860"/>
            <a:ext cx="4299099" cy="5311492"/>
          </a:xfrm>
        </p:spPr>
        <p:txBody>
          <a:bodyPr>
            <a:normAutofit/>
          </a:bodyPr>
          <a:lstStyle/>
          <a:p>
            <a:r>
              <a:rPr lang="ko-KR" altLang="en-US" sz="1400" dirty="0" smtClean="0"/>
              <a:t>변수 선언</a:t>
            </a:r>
            <a:endParaRPr lang="en-US" altLang="ko-KR" sz="1400" dirty="0" smtClean="0"/>
          </a:p>
          <a:p>
            <a:pPr lvl="1"/>
            <a:r>
              <a:rPr lang="ko-KR" altLang="en-US" sz="1200" dirty="0"/>
              <a:t>개발자가 </a:t>
            </a:r>
            <a:r>
              <a:rPr lang="ko-KR" altLang="en-US" sz="1200" dirty="0" smtClean="0"/>
              <a:t>변수 이름을 붙이고 </a:t>
            </a:r>
            <a:r>
              <a:rPr lang="ko-KR" altLang="en-US" sz="1200" dirty="0"/>
              <a:t>같이 </a:t>
            </a:r>
            <a:r>
              <a:rPr lang="ko-KR" altLang="en-US" sz="1200" dirty="0" smtClean="0"/>
              <a:t>선언</a:t>
            </a:r>
            <a:endParaRPr lang="en-US" altLang="ko-KR" sz="1200" dirty="0" smtClean="0"/>
          </a:p>
          <a:p>
            <a:endParaRPr lang="en-US" altLang="ko-KR" sz="1400" dirty="0" smtClean="0"/>
          </a:p>
          <a:p>
            <a:endParaRPr lang="en-US" altLang="ko-KR" sz="1400" dirty="0" smtClean="0"/>
          </a:p>
          <a:p>
            <a:endParaRPr lang="en-US" altLang="ko-KR" sz="1400" dirty="0" smtClean="0"/>
          </a:p>
          <a:p>
            <a:pPr lvl="1"/>
            <a:r>
              <a:rPr lang="ko-KR" altLang="en-US" sz="1200" dirty="0" err="1" smtClean="0"/>
              <a:t>메소드</a:t>
            </a:r>
            <a:r>
              <a:rPr lang="ko-KR" altLang="en-US" sz="1200" dirty="0" smtClean="0"/>
              <a:t> 내에서 선언된 변수가 지역 변수</a:t>
            </a:r>
            <a:endParaRPr lang="en-US" altLang="ko-KR" sz="1200" dirty="0" smtClean="0"/>
          </a:p>
          <a:p>
            <a:pPr lvl="1"/>
            <a:r>
              <a:rPr lang="ko-KR" altLang="en-US" sz="1200" dirty="0" smtClean="0"/>
              <a:t>지역 변수는 </a:t>
            </a:r>
            <a:r>
              <a:rPr lang="ko-KR" altLang="en-US" sz="1200" dirty="0" err="1" smtClean="0"/>
              <a:t>메소드</a:t>
            </a:r>
            <a:r>
              <a:rPr lang="ko-KR" altLang="en-US" sz="1200" dirty="0" smtClean="0"/>
              <a:t> 실행이 끝나면 저장 공간 반환</a:t>
            </a:r>
            <a:endParaRPr lang="en-US" altLang="ko-KR" sz="1200" dirty="0" smtClean="0"/>
          </a:p>
          <a:p>
            <a:r>
              <a:rPr lang="ko-KR" altLang="en-US" sz="1400" dirty="0" err="1" smtClean="0"/>
              <a:t>메소드</a:t>
            </a:r>
            <a:r>
              <a:rPr lang="ko-KR" altLang="en-US" sz="1400" dirty="0" smtClean="0"/>
              <a:t> 호출</a:t>
            </a:r>
            <a:endParaRPr lang="en-US" altLang="ko-KR" sz="1400" dirty="0"/>
          </a:p>
          <a:p>
            <a:pPr lvl="1"/>
            <a:r>
              <a:rPr lang="en-US" altLang="ko-KR" sz="1100" dirty="0" smtClean="0"/>
              <a:t>sum() </a:t>
            </a:r>
            <a:r>
              <a:rPr lang="ko-KR" altLang="en-US" sz="1100" dirty="0" err="1" smtClean="0"/>
              <a:t>메소드</a:t>
            </a:r>
            <a:r>
              <a:rPr lang="ko-KR" altLang="en-US" sz="1100" dirty="0" smtClean="0"/>
              <a:t> </a:t>
            </a:r>
            <a:r>
              <a:rPr lang="ko-KR" altLang="en-US" sz="1100" dirty="0" err="1" smtClean="0"/>
              <a:t>호춯</a:t>
            </a:r>
            <a:endParaRPr lang="en-US" altLang="ko-KR" sz="1100" dirty="0" smtClean="0"/>
          </a:p>
          <a:p>
            <a:pPr lvl="1"/>
            <a:endParaRPr lang="en-US" altLang="ko-KR" sz="1100" dirty="0"/>
          </a:p>
          <a:p>
            <a:pPr lvl="1"/>
            <a:endParaRPr lang="en-US" altLang="ko-KR" sz="1100" dirty="0" smtClean="0"/>
          </a:p>
          <a:p>
            <a:pPr lvl="1"/>
            <a:r>
              <a:rPr lang="en-US" altLang="ko-KR" sz="1100" dirty="0"/>
              <a:t>sum() </a:t>
            </a:r>
            <a:r>
              <a:rPr lang="ko-KR" altLang="en-US" sz="1100" dirty="0" err="1"/>
              <a:t>메소드의</a:t>
            </a:r>
            <a:r>
              <a:rPr lang="ko-KR" altLang="en-US" sz="1100" dirty="0"/>
              <a:t> 호출 시 변수 </a:t>
            </a:r>
            <a:r>
              <a:rPr lang="en-US" altLang="ko-KR" sz="1100" dirty="0"/>
              <a:t>i</a:t>
            </a:r>
            <a:r>
              <a:rPr lang="ko-KR" altLang="en-US" sz="1100" dirty="0"/>
              <a:t>의 값과 정수 </a:t>
            </a:r>
            <a:r>
              <a:rPr lang="en-US" altLang="ko-KR" sz="1100" dirty="0"/>
              <a:t>10</a:t>
            </a:r>
            <a:r>
              <a:rPr lang="ko-KR" altLang="en-US" sz="1100" dirty="0"/>
              <a:t>을 </a:t>
            </a:r>
            <a:r>
              <a:rPr lang="ko-KR" altLang="en-US" sz="1100" dirty="0" smtClean="0"/>
              <a:t>전</a:t>
            </a:r>
            <a:r>
              <a:rPr lang="ko-KR" altLang="en-US" sz="1100" dirty="0"/>
              <a:t>달</a:t>
            </a:r>
            <a:endParaRPr lang="en-US" altLang="ko-KR" sz="1100" dirty="0" smtClean="0"/>
          </a:p>
          <a:p>
            <a:pPr lvl="1"/>
            <a:r>
              <a:rPr lang="en-US" altLang="ko-KR" sz="1100" dirty="0"/>
              <a:t>sum() </a:t>
            </a:r>
            <a:r>
              <a:rPr lang="ko-KR" altLang="en-US" sz="1100" dirty="0" err="1"/>
              <a:t>메소드의</a:t>
            </a:r>
            <a:r>
              <a:rPr lang="ko-KR" altLang="en-US" sz="1100" dirty="0"/>
              <a:t> </a:t>
            </a:r>
            <a:r>
              <a:rPr lang="ko-KR" altLang="en-US" sz="1100" dirty="0" smtClean="0"/>
              <a:t>인자인 </a:t>
            </a:r>
            <a:r>
              <a:rPr lang="en-US" altLang="ko-KR" sz="1100" dirty="0" smtClean="0"/>
              <a:t>n</a:t>
            </a:r>
            <a:r>
              <a:rPr lang="en-US" altLang="ko-KR" sz="1100" dirty="0"/>
              <a:t>, m</a:t>
            </a:r>
            <a:r>
              <a:rPr lang="ko-KR" altLang="en-US" sz="1100" dirty="0"/>
              <a:t>은 각각 </a:t>
            </a:r>
            <a:r>
              <a:rPr lang="en-US" altLang="ko-KR" sz="1100" dirty="0"/>
              <a:t>20, 10</a:t>
            </a:r>
            <a:r>
              <a:rPr lang="ko-KR" altLang="en-US" sz="1100" dirty="0"/>
              <a:t>의 값을 </a:t>
            </a:r>
            <a:r>
              <a:rPr lang="ko-KR" altLang="en-US" sz="1100" dirty="0" smtClean="0"/>
              <a:t>전달 받음</a:t>
            </a:r>
            <a:endParaRPr lang="en-US" altLang="ko-KR" sz="1100" dirty="0" smtClean="0"/>
          </a:p>
          <a:p>
            <a:pPr lvl="1"/>
            <a:r>
              <a:rPr lang="en-US" altLang="ko-KR" sz="1100" dirty="0"/>
              <a:t>sum() </a:t>
            </a:r>
            <a:r>
              <a:rPr lang="ko-KR" altLang="en-US" sz="1100" dirty="0" err="1"/>
              <a:t>메소드는</a:t>
            </a:r>
            <a:r>
              <a:rPr lang="ko-KR" altLang="en-US" sz="1100" dirty="0"/>
              <a:t> </a:t>
            </a:r>
            <a:r>
              <a:rPr lang="en-US" altLang="ko-KR" sz="1100" dirty="0"/>
              <a:t>n</a:t>
            </a:r>
            <a:r>
              <a:rPr lang="ko-KR" altLang="en-US" sz="1100" dirty="0"/>
              <a:t>과 </a:t>
            </a:r>
            <a:r>
              <a:rPr lang="en-US" altLang="ko-KR" sz="1100" dirty="0"/>
              <a:t>m </a:t>
            </a:r>
            <a:r>
              <a:rPr lang="ko-KR" altLang="en-US" sz="1100" dirty="0"/>
              <a:t>값을 더한 </a:t>
            </a:r>
            <a:r>
              <a:rPr lang="en-US" altLang="ko-KR" sz="1100" dirty="0"/>
              <a:t>30</a:t>
            </a:r>
            <a:r>
              <a:rPr lang="ko-KR" altLang="en-US" sz="1100" dirty="0"/>
              <a:t>을 </a:t>
            </a:r>
            <a:r>
              <a:rPr lang="ko-KR" altLang="en-US" sz="1100" dirty="0" smtClean="0"/>
              <a:t>리턴</a:t>
            </a:r>
            <a:endParaRPr lang="en-US" altLang="ko-KR" sz="1100" dirty="0" smtClean="0"/>
          </a:p>
          <a:p>
            <a:pPr lvl="1"/>
            <a:r>
              <a:rPr lang="ko-KR" altLang="en-US" sz="1100" dirty="0"/>
              <a:t>호출한 부분에서 변수 </a:t>
            </a:r>
            <a:r>
              <a:rPr lang="en-US" altLang="ko-KR" sz="1100" dirty="0"/>
              <a:t>s</a:t>
            </a:r>
            <a:r>
              <a:rPr lang="ko-KR" altLang="en-US" sz="1100" dirty="0"/>
              <a:t>는 정수 </a:t>
            </a:r>
            <a:r>
              <a:rPr lang="en-US" altLang="ko-KR" sz="1100" dirty="0"/>
              <a:t>30</a:t>
            </a:r>
            <a:r>
              <a:rPr lang="ko-KR" altLang="en-US" sz="1100" dirty="0"/>
              <a:t>을 </a:t>
            </a:r>
            <a:r>
              <a:rPr lang="ko-KR" altLang="en-US" sz="1100" dirty="0" smtClean="0"/>
              <a:t>전달받아 저장</a:t>
            </a:r>
            <a:endParaRPr lang="en-US" altLang="ko-KR" sz="1400" dirty="0" smtClean="0"/>
          </a:p>
          <a:p>
            <a:endParaRPr lang="en-US" altLang="ko-KR" sz="1200" dirty="0" smtClean="0"/>
          </a:p>
          <a:p>
            <a:pPr lvl="1"/>
            <a:endParaRPr lang="en-US" altLang="ko-KR" sz="1100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1347686" y="1853034"/>
            <a:ext cx="2214578" cy="41549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50" dirty="0" smtClean="0"/>
              <a:t>public class Hello2 {</a:t>
            </a:r>
          </a:p>
          <a:p>
            <a:r>
              <a:rPr lang="en-US" altLang="ko-KR" sz="1050" dirty="0" smtClean="0"/>
              <a:t> 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357290" y="3602622"/>
            <a:ext cx="2500330" cy="41549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50" dirty="0" smtClean="0"/>
              <a:t>public static void main(String[] </a:t>
            </a:r>
            <a:r>
              <a:rPr lang="en-US" altLang="ko-KR" sz="1050" dirty="0" err="1" smtClean="0"/>
              <a:t>args</a:t>
            </a:r>
            <a:r>
              <a:rPr lang="en-US" altLang="ko-KR" sz="1050" dirty="0" smtClean="0"/>
              <a:t>) {</a:t>
            </a:r>
          </a:p>
          <a:p>
            <a:r>
              <a:rPr lang="en-US" altLang="ko-KR" sz="1050" dirty="0" smtClean="0"/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715008" y="3922423"/>
            <a:ext cx="1881328" cy="253916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1050" dirty="0" smtClean="0"/>
              <a:t>s = sum(1,10); // </a:t>
            </a:r>
            <a:r>
              <a:rPr lang="ko-KR" altLang="en-US" sz="1050" dirty="0" err="1" smtClean="0"/>
              <a:t>메소드</a:t>
            </a:r>
            <a:r>
              <a:rPr lang="ko-KR" altLang="en-US" sz="1050" dirty="0" smtClean="0"/>
              <a:t> </a:t>
            </a:r>
            <a:r>
              <a:rPr lang="en-US" altLang="ko-KR" sz="1050" dirty="0" smtClean="0"/>
              <a:t>sum() </a:t>
            </a:r>
            <a:r>
              <a:rPr lang="ko-KR" altLang="en-US" sz="1050" dirty="0" smtClean="0"/>
              <a:t>호출</a:t>
            </a:r>
            <a:endParaRPr lang="en-US" altLang="ko-KR" sz="1050" dirty="0" smtClean="0"/>
          </a:p>
        </p:txBody>
      </p:sp>
      <p:sp>
        <p:nvSpPr>
          <p:cNvPr id="12" name="TextBox 11"/>
          <p:cNvSpPr txBox="1"/>
          <p:nvPr/>
        </p:nvSpPr>
        <p:spPr>
          <a:xfrm>
            <a:off x="1357290" y="5190497"/>
            <a:ext cx="2062582" cy="57708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50" dirty="0"/>
              <a:t>public static </a:t>
            </a:r>
            <a:r>
              <a:rPr lang="en-US" altLang="ko-KR" sz="1050" dirty="0" err="1"/>
              <a:t>int</a:t>
            </a:r>
            <a:r>
              <a:rPr lang="en-US" altLang="ko-KR" sz="1050" dirty="0"/>
              <a:t> sum(</a:t>
            </a:r>
            <a:r>
              <a:rPr lang="en-US" altLang="ko-KR" sz="1050" dirty="0" err="1"/>
              <a:t>int</a:t>
            </a:r>
            <a:r>
              <a:rPr lang="en-US" altLang="ko-KR" sz="1050" dirty="0"/>
              <a:t> n, </a:t>
            </a:r>
            <a:r>
              <a:rPr lang="en-US" altLang="ko-KR" sz="1050" dirty="0" err="1"/>
              <a:t>int</a:t>
            </a:r>
            <a:r>
              <a:rPr lang="en-US" altLang="ko-KR" sz="1050" dirty="0"/>
              <a:t> m) {</a:t>
            </a:r>
          </a:p>
          <a:p>
            <a:r>
              <a:rPr lang="en-US" altLang="ko-KR" sz="1050" dirty="0"/>
              <a:t>...</a:t>
            </a:r>
          </a:p>
          <a:p>
            <a:r>
              <a:rPr lang="en-US" altLang="ko-KR" sz="1050" dirty="0"/>
              <a:t>}</a:t>
            </a:r>
            <a:endParaRPr lang="en-US" altLang="ko-KR" sz="1050" dirty="0" smtClean="0"/>
          </a:p>
        </p:txBody>
      </p:sp>
      <p:sp>
        <p:nvSpPr>
          <p:cNvPr id="13" name="TextBox 12"/>
          <p:cNvSpPr txBox="1"/>
          <p:nvPr/>
        </p:nvSpPr>
        <p:spPr>
          <a:xfrm>
            <a:off x="5715008" y="1936140"/>
            <a:ext cx="1571636" cy="57708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1050" dirty="0" err="1" smtClean="0"/>
              <a:t>int</a:t>
            </a:r>
            <a:r>
              <a:rPr lang="en-US" altLang="ko-KR" sz="1050" dirty="0" smtClean="0"/>
              <a:t> i=20;</a:t>
            </a:r>
          </a:p>
          <a:p>
            <a:pPr defTabSz="180000"/>
            <a:r>
              <a:rPr lang="en-US" altLang="ko-KR" sz="1050" dirty="0" err="1" smtClean="0"/>
              <a:t>int</a:t>
            </a:r>
            <a:r>
              <a:rPr lang="en-US" altLang="ko-KR" sz="1050" dirty="0" smtClean="0"/>
              <a:t> s;</a:t>
            </a:r>
          </a:p>
          <a:p>
            <a:pPr defTabSz="180000"/>
            <a:r>
              <a:rPr lang="en-US" altLang="ko-KR" sz="1050" dirty="0" smtClean="0"/>
              <a:t>char a;</a:t>
            </a: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6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</a:t>
            </a:fld>
            <a:endParaRPr lang="ko-KR" altLang="en-US" dirty="0"/>
          </a:p>
        </p:txBody>
      </p:sp>
      <p:sp>
        <p:nvSpPr>
          <p:cNvPr id="11" name="바닥글 개체 틀 10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Scanner</a:t>
            </a:r>
            <a:r>
              <a:rPr lang="ko-KR" altLang="en-US" dirty="0" smtClean="0"/>
              <a:t> 주요 </a:t>
            </a:r>
            <a:r>
              <a:rPr lang="ko-KR" altLang="en-US" dirty="0" err="1" smtClean="0"/>
              <a:t>메소드</a:t>
            </a:r>
            <a:endParaRPr lang="ko-KR" altLang="en-US" dirty="0"/>
          </a:p>
        </p:txBody>
      </p:sp>
      <p:graphicFrame>
        <p:nvGraphicFramePr>
          <p:cNvPr id="4" name="표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615103272"/>
              </p:ext>
            </p:extLst>
          </p:nvPr>
        </p:nvGraphicFramePr>
        <p:xfrm>
          <a:off x="1043608" y="1556792"/>
          <a:ext cx="7344816" cy="3657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42743"/>
                <a:gridCol w="5002073"/>
              </a:tblGrid>
              <a:tr h="230426"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err="1" smtClean="0">
                          <a:solidFill>
                            <a:schemeClr val="tx1"/>
                          </a:solidFill>
                        </a:rPr>
                        <a:t>생성</a:t>
                      </a:r>
                      <a:r>
                        <a:rPr lang="ko-KR" altLang="en-US" baseline="0" dirty="0" err="1" smtClean="0">
                          <a:solidFill>
                            <a:schemeClr val="tx1"/>
                          </a:solidFill>
                        </a:rPr>
                        <a:t>자</a:t>
                      </a:r>
                      <a:r>
                        <a:rPr lang="en-US" altLang="ko-KR" baseline="0" dirty="0" smtClean="0">
                          <a:solidFill>
                            <a:schemeClr val="tx1"/>
                          </a:solidFill>
                        </a:rPr>
                        <a:t>/</a:t>
                      </a:r>
                      <a:r>
                        <a:rPr lang="ko-KR" altLang="en-US" baseline="0" dirty="0" err="1" smtClean="0">
                          <a:solidFill>
                            <a:schemeClr val="tx1"/>
                          </a:solidFill>
                        </a:rPr>
                        <a:t>메소드</a:t>
                      </a:r>
                      <a:endParaRPr lang="ko-KR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>
                          <a:solidFill>
                            <a:schemeClr val="tx1"/>
                          </a:solidFill>
                        </a:rPr>
                        <a:t>설명</a:t>
                      </a:r>
                      <a:endParaRPr lang="ko-KR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2304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 smtClean="0"/>
                        <a:t>String</a:t>
                      </a:r>
                      <a:r>
                        <a:rPr lang="ko-KR" altLang="en-US" dirty="0" smtClean="0"/>
                        <a:t> </a:t>
                      </a:r>
                      <a:r>
                        <a:rPr lang="en-US" altLang="ko-KR" dirty="0" smtClean="0"/>
                        <a:t>next()</a:t>
                      </a:r>
                      <a:endParaRPr lang="ko-KR" alt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/>
                        <a:t>다음</a:t>
                      </a:r>
                      <a:r>
                        <a:rPr lang="en-US" altLang="ko-KR" baseline="0" dirty="0" smtClean="0"/>
                        <a:t> </a:t>
                      </a:r>
                      <a:r>
                        <a:rPr lang="ko-KR" altLang="en-US" baseline="0" dirty="0" smtClean="0"/>
                        <a:t>아이템을 찾아 문자열로 반환</a:t>
                      </a:r>
                      <a:endParaRPr lang="ko-KR" alt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</a:tr>
              <a:tr h="2304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 err="1" smtClean="0"/>
                        <a:t>boolean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en-US" altLang="ko-KR" dirty="0" err="1" smtClean="0"/>
                        <a:t>nextBoolean</a:t>
                      </a:r>
                      <a:r>
                        <a:rPr lang="en-US" altLang="ko-KR" dirty="0" smtClean="0"/>
                        <a:t>()</a:t>
                      </a:r>
                      <a:endParaRPr lang="ko-KR" alt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/>
                        <a:t>다음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ko-KR" altLang="en-US" dirty="0" smtClean="0"/>
                        <a:t>아이템을 찾아 </a:t>
                      </a:r>
                      <a:r>
                        <a:rPr lang="en-US" altLang="ko-KR" dirty="0" err="1" smtClean="0"/>
                        <a:t>boolean</a:t>
                      </a:r>
                      <a:r>
                        <a:rPr lang="ko-KR" altLang="en-US" dirty="0" smtClean="0"/>
                        <a:t>으로 변환하여 반환</a:t>
                      </a:r>
                      <a:endParaRPr lang="ko-KR" alt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</a:tr>
              <a:tr h="2304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 smtClean="0"/>
                        <a:t>byte</a:t>
                      </a:r>
                      <a:r>
                        <a:rPr lang="en-US" altLang="ko-KR" baseline="0" dirty="0" smtClean="0"/>
                        <a:t> </a:t>
                      </a:r>
                      <a:r>
                        <a:rPr lang="en-US" altLang="ko-KR" baseline="0" dirty="0" err="1" smtClean="0"/>
                        <a:t>nextByte</a:t>
                      </a:r>
                      <a:r>
                        <a:rPr lang="en-US" altLang="ko-KR" baseline="0" dirty="0" smtClean="0"/>
                        <a:t>()</a:t>
                      </a:r>
                      <a:endParaRPr lang="ko-KR" alt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/>
                        <a:t>다음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ko-KR" altLang="en-US" dirty="0" smtClean="0"/>
                        <a:t>아이템을 찾아 </a:t>
                      </a:r>
                      <a:r>
                        <a:rPr lang="en-US" altLang="ko-KR" dirty="0" smtClean="0"/>
                        <a:t>byte</a:t>
                      </a:r>
                      <a:r>
                        <a:rPr lang="ko-KR" altLang="en-US" dirty="0" smtClean="0"/>
                        <a:t>로 변환하여 반환</a:t>
                      </a:r>
                      <a:endParaRPr lang="ko-KR" alt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</a:tr>
              <a:tr h="2304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baseline="0" dirty="0" smtClean="0"/>
                        <a:t>double </a:t>
                      </a:r>
                      <a:r>
                        <a:rPr lang="en-US" altLang="ko-KR" baseline="0" dirty="0" err="1" smtClean="0"/>
                        <a:t>nextDouble</a:t>
                      </a:r>
                      <a:r>
                        <a:rPr lang="en-US" altLang="ko-KR" baseline="0" dirty="0" smtClean="0"/>
                        <a:t>()</a:t>
                      </a:r>
                      <a:endParaRPr lang="ko-KR" alt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/>
                        <a:t>다음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ko-KR" altLang="en-US" dirty="0" smtClean="0"/>
                        <a:t>아이템을 찾아 </a:t>
                      </a:r>
                      <a:r>
                        <a:rPr lang="en-US" altLang="ko-KR" dirty="0" smtClean="0"/>
                        <a:t>double</a:t>
                      </a:r>
                      <a:r>
                        <a:rPr lang="ko-KR" altLang="en-US" dirty="0" smtClean="0"/>
                        <a:t>로 변환하여 반환</a:t>
                      </a:r>
                      <a:endParaRPr lang="ko-KR" alt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</a:tr>
              <a:tr h="2304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 smtClean="0"/>
                        <a:t>float </a:t>
                      </a:r>
                      <a:r>
                        <a:rPr lang="en-US" altLang="ko-KR" baseline="0" dirty="0" err="1" smtClean="0"/>
                        <a:t>nextFloat</a:t>
                      </a:r>
                      <a:r>
                        <a:rPr lang="en-US" altLang="ko-KR" baseline="0" dirty="0" smtClean="0"/>
                        <a:t>()</a:t>
                      </a:r>
                      <a:endParaRPr lang="ko-KR" alt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/>
                        <a:t>다음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ko-KR" altLang="en-US" dirty="0" smtClean="0"/>
                        <a:t>아이템을 찾아 </a:t>
                      </a:r>
                      <a:r>
                        <a:rPr lang="en-US" altLang="ko-KR" dirty="0" smtClean="0"/>
                        <a:t>float</a:t>
                      </a:r>
                      <a:r>
                        <a:rPr lang="ko-KR" altLang="en-US" dirty="0" smtClean="0"/>
                        <a:t>로 변환하여 반환</a:t>
                      </a:r>
                      <a:endParaRPr lang="ko-KR" alt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</a:tr>
              <a:tr h="2304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 err="1" smtClean="0"/>
                        <a:t>int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en-US" altLang="ko-KR" baseline="0" dirty="0" err="1" smtClean="0"/>
                        <a:t>nextInt</a:t>
                      </a:r>
                      <a:r>
                        <a:rPr lang="en-US" altLang="ko-KR" baseline="0" dirty="0" smtClean="0"/>
                        <a:t>()</a:t>
                      </a:r>
                      <a:endParaRPr lang="ko-KR" alt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/>
                        <a:t>다음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ko-KR" altLang="en-US" dirty="0" smtClean="0"/>
                        <a:t>아이템을 찾아 </a:t>
                      </a:r>
                      <a:r>
                        <a:rPr lang="en-US" altLang="ko-KR" dirty="0" err="1" smtClean="0"/>
                        <a:t>int</a:t>
                      </a:r>
                      <a:r>
                        <a:rPr lang="ko-KR" altLang="en-US" dirty="0" smtClean="0"/>
                        <a:t>로 변환하여 반환</a:t>
                      </a:r>
                      <a:endParaRPr lang="ko-KR" alt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</a:tr>
              <a:tr h="2304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 smtClean="0"/>
                        <a:t>long </a:t>
                      </a:r>
                      <a:r>
                        <a:rPr lang="en-US" altLang="ko-KR" baseline="0" dirty="0" err="1" smtClean="0"/>
                        <a:t>nextLong</a:t>
                      </a:r>
                      <a:r>
                        <a:rPr lang="en-US" altLang="ko-KR" baseline="0" dirty="0" smtClean="0"/>
                        <a:t>()</a:t>
                      </a:r>
                      <a:endParaRPr lang="ko-KR" alt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/>
                        <a:t>다음</a:t>
                      </a:r>
                      <a:r>
                        <a:rPr lang="en-US" altLang="ko-KR" dirty="0" smtClean="0"/>
                        <a:t> </a:t>
                      </a:r>
                      <a:r>
                        <a:rPr lang="ko-KR" altLang="en-US" dirty="0" smtClean="0"/>
                        <a:t>아이템을 찾아 </a:t>
                      </a:r>
                      <a:r>
                        <a:rPr lang="en-US" altLang="ko-KR" dirty="0" smtClean="0"/>
                        <a:t>long</a:t>
                      </a:r>
                      <a:r>
                        <a:rPr lang="ko-KR" altLang="en-US" dirty="0" smtClean="0"/>
                        <a:t>으로 변환하여 반환</a:t>
                      </a:r>
                      <a:endParaRPr lang="ko-KR" alt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</a:tr>
              <a:tr h="2304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 smtClean="0"/>
                        <a:t>short </a:t>
                      </a:r>
                      <a:r>
                        <a:rPr lang="en-US" altLang="ko-KR" dirty="0" err="1" smtClean="0"/>
                        <a:t>nextShort</a:t>
                      </a:r>
                      <a:r>
                        <a:rPr lang="en-US" altLang="ko-KR" dirty="0" smtClean="0"/>
                        <a:t>()</a:t>
                      </a:r>
                      <a:endParaRPr lang="ko-KR" alt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dirty="0" smtClean="0"/>
                        <a:t>다음 아이템을 찾아 </a:t>
                      </a:r>
                      <a:r>
                        <a:rPr lang="en-US" altLang="ko-KR" dirty="0" smtClean="0"/>
                        <a:t>short</a:t>
                      </a:r>
                      <a:r>
                        <a:rPr lang="ko-KR" altLang="en-US" dirty="0" smtClean="0"/>
                        <a:t>로 변환하여 반환</a:t>
                      </a:r>
                      <a:endParaRPr lang="ko-KR" alt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</a:tr>
              <a:tr h="2304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 smtClean="0"/>
                        <a:t>String</a:t>
                      </a:r>
                      <a:r>
                        <a:rPr lang="ko-KR" altLang="en-US" dirty="0" smtClean="0"/>
                        <a:t> </a:t>
                      </a:r>
                      <a:r>
                        <a:rPr lang="en-US" altLang="ko-KR" dirty="0" err="1" smtClean="0"/>
                        <a:t>nextLine</a:t>
                      </a:r>
                      <a:r>
                        <a:rPr lang="en-US" altLang="ko-KR" dirty="0" smtClean="0"/>
                        <a:t>()</a:t>
                      </a:r>
                      <a:endParaRPr lang="ko-KR" alt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kumimoji="0" lang="ko-KR" altLang="en-US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한 라인 전체</a:t>
                      </a:r>
                      <a:r>
                        <a:rPr kumimoji="0" lang="en-US" altLang="ko-KR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(‘\n’ </a:t>
                      </a:r>
                      <a:r>
                        <a:rPr kumimoji="0" lang="ko-KR" altLang="en-US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포함</a:t>
                      </a:r>
                      <a:r>
                        <a:rPr kumimoji="0" lang="en-US" altLang="ko-KR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r>
                        <a:rPr kumimoji="0" lang="ko-KR" altLang="en-US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를 문자열 타입으로 반환</a:t>
                      </a:r>
                      <a:endParaRPr lang="ko-KR" alt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30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2-4 : </a:t>
            </a:r>
            <a:r>
              <a:rPr lang="en-US" altLang="ko-KR" dirty="0"/>
              <a:t>Scanner</a:t>
            </a:r>
            <a:r>
              <a:rPr lang="ko-KR" altLang="en-US" dirty="0"/>
              <a:t>를 이용한 키 입력 연습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096048" y="1860753"/>
            <a:ext cx="6572296" cy="2862322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dirty="0"/>
              <a:t>import </a:t>
            </a:r>
            <a:r>
              <a:rPr lang="en-US" altLang="ko-KR" dirty="0" err="1"/>
              <a:t>java.util.Scanner</a:t>
            </a:r>
            <a:r>
              <a:rPr lang="en-US" altLang="ko-KR" dirty="0"/>
              <a:t>;</a:t>
            </a:r>
          </a:p>
          <a:p>
            <a:pPr defTabSz="180000"/>
            <a:r>
              <a:rPr lang="en-US" altLang="ko-KR" dirty="0"/>
              <a:t>public class </a:t>
            </a:r>
            <a:r>
              <a:rPr lang="en-US" altLang="ko-KR" dirty="0" err="1"/>
              <a:t>ScannerExam</a:t>
            </a:r>
            <a:r>
              <a:rPr lang="en-US" altLang="ko-KR" dirty="0"/>
              <a:t> {</a:t>
            </a:r>
          </a:p>
          <a:p>
            <a:pPr defTabSz="180000"/>
            <a:r>
              <a:rPr lang="en-US" altLang="ko-KR" dirty="0" smtClean="0"/>
              <a:t>	public </a:t>
            </a:r>
            <a:r>
              <a:rPr lang="en-US" altLang="ko-KR" dirty="0"/>
              <a:t>static void main (String </a:t>
            </a:r>
            <a:r>
              <a:rPr lang="en-US" altLang="ko-KR" dirty="0" err="1"/>
              <a:t>args</a:t>
            </a:r>
            <a:r>
              <a:rPr lang="en-US" altLang="ko-KR" dirty="0"/>
              <a:t>[]) { </a:t>
            </a:r>
          </a:p>
          <a:p>
            <a:pPr defTabSz="180000"/>
            <a:r>
              <a:rPr lang="en-US" altLang="ko-KR" dirty="0" smtClean="0"/>
              <a:t>		Scanner </a:t>
            </a:r>
            <a:r>
              <a:rPr lang="en-US" altLang="ko-KR" dirty="0"/>
              <a:t>a = new Scanner(System.in);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("</a:t>
            </a:r>
            <a:r>
              <a:rPr lang="ko-KR" altLang="en-US" dirty="0"/>
              <a:t>나이</a:t>
            </a:r>
            <a:r>
              <a:rPr lang="en-US" altLang="ko-KR" dirty="0"/>
              <a:t>, </a:t>
            </a:r>
            <a:r>
              <a:rPr lang="ko-KR" altLang="en-US" dirty="0"/>
              <a:t>체중</a:t>
            </a:r>
            <a:r>
              <a:rPr lang="en-US" altLang="ko-KR" dirty="0"/>
              <a:t>, </a:t>
            </a:r>
            <a:r>
              <a:rPr lang="ko-KR" altLang="en-US" dirty="0"/>
              <a:t>신장을 빈칸으로 분리하여 순서대로 입력하세요</a:t>
            </a:r>
            <a:r>
              <a:rPr lang="en-US" altLang="ko-KR" dirty="0"/>
              <a:t>");</a:t>
            </a:r>
            <a:endParaRPr lang="ko-KR" altLang="en-US" dirty="0"/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("</a:t>
            </a:r>
            <a:r>
              <a:rPr lang="ko-KR" altLang="en-US" dirty="0"/>
              <a:t>당신의 나이는 </a:t>
            </a:r>
            <a:r>
              <a:rPr lang="en-US" altLang="ko-KR" dirty="0"/>
              <a:t>" + </a:t>
            </a:r>
            <a:r>
              <a:rPr lang="en-US" altLang="ko-KR" dirty="0" err="1"/>
              <a:t>a.nextInt</a:t>
            </a:r>
            <a:r>
              <a:rPr lang="en-US" altLang="ko-KR" dirty="0"/>
              <a:t>() + "</a:t>
            </a:r>
            <a:r>
              <a:rPr lang="ko-KR" altLang="en-US" dirty="0"/>
              <a:t>살입니다</a:t>
            </a:r>
            <a:r>
              <a:rPr lang="en-US" altLang="ko-KR" dirty="0"/>
              <a:t>.");</a:t>
            </a:r>
            <a:endParaRPr lang="ko-KR" altLang="en-US" dirty="0"/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("</a:t>
            </a:r>
            <a:r>
              <a:rPr lang="ko-KR" altLang="en-US" dirty="0"/>
              <a:t>당신의 체중은 </a:t>
            </a:r>
            <a:r>
              <a:rPr lang="en-US" altLang="ko-KR" dirty="0"/>
              <a:t>" + </a:t>
            </a:r>
            <a:r>
              <a:rPr lang="en-US" altLang="ko-KR" dirty="0" err="1"/>
              <a:t>a.nextDouble</a:t>
            </a:r>
            <a:r>
              <a:rPr lang="en-US" altLang="ko-KR" dirty="0"/>
              <a:t>() +"kg</a:t>
            </a:r>
            <a:r>
              <a:rPr lang="ko-KR" altLang="en-US" dirty="0"/>
              <a:t>입니다</a:t>
            </a:r>
            <a:r>
              <a:rPr lang="en-US" altLang="ko-KR" dirty="0"/>
              <a:t>.");</a:t>
            </a:r>
            <a:endParaRPr lang="ko-KR" altLang="en-US" dirty="0"/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("</a:t>
            </a:r>
            <a:r>
              <a:rPr lang="ko-KR" altLang="en-US" dirty="0"/>
              <a:t>당신의 신장은 </a:t>
            </a:r>
            <a:r>
              <a:rPr lang="en-US" altLang="ko-KR" dirty="0"/>
              <a:t>" + </a:t>
            </a:r>
            <a:r>
              <a:rPr lang="en-US" altLang="ko-KR" dirty="0" err="1"/>
              <a:t>a.nextDouble</a:t>
            </a:r>
            <a:r>
              <a:rPr lang="en-US" altLang="ko-KR" dirty="0"/>
              <a:t>()+ "cm</a:t>
            </a:r>
            <a:r>
              <a:rPr lang="ko-KR" altLang="en-US" dirty="0"/>
              <a:t>입니다</a:t>
            </a:r>
            <a:r>
              <a:rPr lang="en-US" altLang="ko-KR" dirty="0"/>
              <a:t>.");</a:t>
            </a:r>
            <a:endParaRPr lang="ko-KR" altLang="en-US" dirty="0"/>
          </a:p>
          <a:p>
            <a:pPr defTabSz="180000"/>
            <a:r>
              <a:rPr lang="en-US" altLang="ko-KR" dirty="0" smtClean="0"/>
              <a:t>	}</a:t>
            </a:r>
            <a:endParaRPr lang="ko-KR" altLang="en-US" dirty="0"/>
          </a:p>
          <a:p>
            <a:pPr defTabSz="180000"/>
            <a:r>
              <a:rPr lang="en-US" altLang="ko-KR" dirty="0"/>
              <a:t>}</a:t>
            </a:r>
            <a:endParaRPr lang="ko-KR" altLang="en-US" dirty="0"/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3" name="TextBox 12"/>
          <p:cNvSpPr txBox="1"/>
          <p:nvPr/>
        </p:nvSpPr>
        <p:spPr>
          <a:xfrm>
            <a:off x="285720" y="1214422"/>
            <a:ext cx="723787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Scanner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를 이용하여 나이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,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체중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,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신장 데이터를 키보드에서 </a:t>
            </a:r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입력 받아</a:t>
            </a:r>
            <a:endParaRPr lang="en-US" altLang="ko-KR" dirty="0" smtClean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  <a:p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다시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출력하는 프로그램을 작성해보자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0" name="직사각형 9"/>
          <p:cNvSpPr/>
          <p:nvPr/>
        </p:nvSpPr>
        <p:spPr>
          <a:xfrm>
            <a:off x="3306328" y="4941168"/>
            <a:ext cx="4362016" cy="14773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ko-KR" altLang="en-US" dirty="0"/>
              <a:t>나이</a:t>
            </a:r>
            <a:r>
              <a:rPr lang="en-US" altLang="ko-KR" dirty="0"/>
              <a:t>, </a:t>
            </a:r>
            <a:r>
              <a:rPr lang="ko-KR" altLang="en-US" dirty="0"/>
              <a:t>체중</a:t>
            </a:r>
            <a:r>
              <a:rPr lang="en-US" altLang="ko-KR" dirty="0"/>
              <a:t>, </a:t>
            </a:r>
            <a:r>
              <a:rPr lang="ko-KR" altLang="en-US" dirty="0"/>
              <a:t>신장을 빈칸으로 분리하여 순서대로 입력하세요</a:t>
            </a:r>
          </a:p>
          <a:p>
            <a:r>
              <a:rPr lang="en-US" altLang="ko-KR" dirty="0">
                <a:solidFill>
                  <a:srgbClr val="00B050"/>
                </a:solidFill>
              </a:rPr>
              <a:t>35 75 175</a:t>
            </a:r>
          </a:p>
          <a:p>
            <a:r>
              <a:rPr lang="ko-KR" altLang="en-US" dirty="0"/>
              <a:t>당신의 나이는 </a:t>
            </a:r>
            <a:r>
              <a:rPr lang="en-US" altLang="ko-KR" dirty="0"/>
              <a:t>35</a:t>
            </a:r>
            <a:r>
              <a:rPr lang="ko-KR" altLang="en-US" dirty="0"/>
              <a:t>살입니다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당신의 체중은 </a:t>
            </a:r>
            <a:r>
              <a:rPr lang="en-US" altLang="ko-KR" dirty="0"/>
              <a:t>75.0kg</a:t>
            </a:r>
            <a:r>
              <a:rPr lang="ko-KR" altLang="en-US" dirty="0"/>
              <a:t>입니다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당신의 신장은 </a:t>
            </a:r>
            <a:r>
              <a:rPr lang="en-US" altLang="ko-KR" dirty="0"/>
              <a:t>175.0cm</a:t>
            </a:r>
            <a:r>
              <a:rPr lang="ko-KR" altLang="en-US" dirty="0"/>
              <a:t>입니다</a:t>
            </a:r>
            <a:r>
              <a:rPr lang="en-US" altLang="ko-KR" dirty="0"/>
              <a:t>.</a:t>
            </a: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31</a:t>
            </a:fld>
            <a:endParaRPr lang="ko-KR" altLang="en-US"/>
          </a:p>
        </p:txBody>
      </p:sp>
      <p:sp>
        <p:nvSpPr>
          <p:cNvPr id="11" name="모서리가 둥근 사각형 설명선 10"/>
          <p:cNvSpPr/>
          <p:nvPr/>
        </p:nvSpPr>
        <p:spPr>
          <a:xfrm>
            <a:off x="1974385" y="5173285"/>
            <a:ext cx="936104" cy="324036"/>
          </a:xfrm>
          <a:prstGeom prst="wedgeRoundRectCallout">
            <a:avLst>
              <a:gd name="adj1" fmla="val 97294"/>
              <a:gd name="adj2" fmla="val 23125"/>
              <a:gd name="adj3" fmla="val 16667"/>
            </a:avLst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</a:rPr>
              <a:t>키 </a:t>
            </a:r>
            <a:r>
              <a:rPr lang="ko-KR" altLang="en-US" dirty="0" err="1" smtClean="0">
                <a:solidFill>
                  <a:schemeClr val="accent2">
                    <a:lumMod val="75000"/>
                  </a:schemeClr>
                </a:solidFill>
              </a:rPr>
              <a:t>입려부분</a:t>
            </a:r>
            <a:endParaRPr lang="ko-KR" alt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식과 연산자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611560" y="1219142"/>
            <a:ext cx="8153400" cy="5286412"/>
          </a:xfrm>
        </p:spPr>
        <p:txBody>
          <a:bodyPr/>
          <a:lstStyle/>
          <a:p>
            <a:r>
              <a:rPr lang="ko-KR" altLang="en-US" dirty="0" smtClean="0"/>
              <a:t>연산 </a:t>
            </a:r>
            <a:r>
              <a:rPr lang="en-US" altLang="ko-KR" dirty="0" smtClean="0"/>
              <a:t>: </a:t>
            </a:r>
            <a:r>
              <a:rPr lang="ko-KR" altLang="en-US" dirty="0" smtClean="0"/>
              <a:t>주어진 식을 계산하여                                 결과를 얻어내는 과정</a:t>
            </a:r>
            <a:endParaRPr lang="en-US" altLang="ko-KR" dirty="0" smtClean="0"/>
          </a:p>
          <a:p>
            <a:pPr lvl="2"/>
            <a:endParaRPr lang="en-US" altLang="ko-KR" dirty="0" smtClean="0"/>
          </a:p>
          <a:p>
            <a:pPr lvl="2"/>
            <a:endParaRPr lang="en-US" altLang="ko-KR" dirty="0" smtClean="0"/>
          </a:p>
          <a:p>
            <a:pPr lvl="2"/>
            <a:endParaRPr lang="en-US" altLang="ko-KR" dirty="0" smtClean="0"/>
          </a:p>
          <a:p>
            <a:pPr>
              <a:buNone/>
            </a:pPr>
            <a:endParaRPr lang="en-US" altLang="ko-KR" dirty="0" smtClean="0"/>
          </a:p>
          <a:p>
            <a:endParaRPr lang="ko-KR" altLang="en-US" dirty="0"/>
          </a:p>
        </p:txBody>
      </p:sp>
      <p:graphicFrame>
        <p:nvGraphicFramePr>
          <p:cNvPr id="5" name="표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880613341"/>
              </p:ext>
            </p:extLst>
          </p:nvPr>
        </p:nvGraphicFramePr>
        <p:xfrm>
          <a:off x="5004048" y="2173943"/>
          <a:ext cx="3744416" cy="3505200"/>
        </p:xfrm>
        <a:graphic>
          <a:graphicData uri="http://schemas.openxmlformats.org/drawingml/2006/table">
            <a:tbl>
              <a:tblPr firstRow="1" bandRow="1">
                <a:tableStyleId>{3C2FFA5D-87B4-456A-9821-1D502468CF0F}</a:tableStyleId>
              </a:tblPr>
              <a:tblGrid>
                <a:gridCol w="684468"/>
                <a:gridCol w="3059948"/>
              </a:tblGrid>
              <a:tr h="142876"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sz="1600" dirty="0" smtClean="0"/>
                        <a:t>연산자의 종류</a:t>
                      </a:r>
                      <a:endParaRPr lang="ko-KR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 smtClean="0"/>
                        <a:t>연산자</a:t>
                      </a:r>
                      <a:endParaRPr lang="ko-KR" altLang="en-US" sz="1600" dirty="0"/>
                    </a:p>
                  </a:txBody>
                  <a:tcPr/>
                </a:tc>
              </a:tr>
              <a:tr h="14287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 smtClean="0"/>
                        <a:t>증감</a:t>
                      </a:r>
                      <a:endParaRPr lang="ko-KR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/>
                        <a:t>++ --</a:t>
                      </a:r>
                      <a:endParaRPr lang="ko-KR" altLang="en-US" sz="1600" dirty="0"/>
                    </a:p>
                  </a:txBody>
                  <a:tcPr/>
                </a:tc>
              </a:tr>
              <a:tr h="14287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 smtClean="0"/>
                        <a:t>산술</a:t>
                      </a:r>
                      <a:endParaRPr lang="ko-KR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/>
                        <a:t>+ - * / %</a:t>
                      </a:r>
                      <a:endParaRPr lang="ko-KR" altLang="en-US" sz="1600" dirty="0"/>
                    </a:p>
                  </a:txBody>
                  <a:tcPr/>
                </a:tc>
              </a:tr>
              <a:tr h="14287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 smtClean="0"/>
                        <a:t>시프트</a:t>
                      </a:r>
                      <a:endParaRPr lang="ko-KR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baseline="0" dirty="0" smtClean="0"/>
                        <a:t>&gt;&gt;  &lt;&lt;  &gt;&gt;&gt;</a:t>
                      </a:r>
                      <a:endParaRPr lang="ko-KR" altLang="en-US" sz="1600" dirty="0"/>
                    </a:p>
                  </a:txBody>
                  <a:tcPr/>
                </a:tc>
              </a:tr>
              <a:tr h="14287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 smtClean="0"/>
                        <a:t>비교</a:t>
                      </a:r>
                      <a:endParaRPr lang="ko-KR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/>
                        <a:t>&gt; &lt; &gt;= &lt;= == !=</a:t>
                      </a:r>
                      <a:endParaRPr lang="ko-KR" altLang="en-US" sz="1600" dirty="0"/>
                    </a:p>
                  </a:txBody>
                  <a:tcPr/>
                </a:tc>
              </a:tr>
              <a:tr h="14287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 smtClean="0"/>
                        <a:t>비트</a:t>
                      </a:r>
                      <a:endParaRPr lang="ko-KR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/>
                        <a:t>&amp; | ^ ~</a:t>
                      </a:r>
                      <a:endParaRPr lang="ko-KR" altLang="en-US" sz="1600" dirty="0"/>
                    </a:p>
                  </a:txBody>
                  <a:tcPr/>
                </a:tc>
              </a:tr>
              <a:tr h="14287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 smtClean="0"/>
                        <a:t>논리</a:t>
                      </a:r>
                      <a:endParaRPr lang="ko-KR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/>
                        <a:t>&amp;&amp; ||  ! ^</a:t>
                      </a:r>
                      <a:endParaRPr lang="ko-KR" altLang="en-US" sz="1600" dirty="0"/>
                    </a:p>
                  </a:txBody>
                  <a:tcPr/>
                </a:tc>
              </a:tr>
              <a:tr h="14287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 smtClean="0"/>
                        <a:t>조건</a:t>
                      </a:r>
                      <a:endParaRPr lang="ko-KR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/>
                        <a:t>? :</a:t>
                      </a:r>
                      <a:endParaRPr lang="ko-KR" altLang="en-US" sz="1600" dirty="0"/>
                    </a:p>
                  </a:txBody>
                  <a:tcPr/>
                </a:tc>
              </a:tr>
              <a:tr h="14287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600" dirty="0" smtClean="0"/>
                        <a:t>대입</a:t>
                      </a:r>
                      <a:endParaRPr lang="ko-KR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600" dirty="0" smtClean="0"/>
                        <a:t>= *= /= += -= &amp;= ^=</a:t>
                      </a:r>
                    </a:p>
                    <a:p>
                      <a:pPr latinLnBrk="1"/>
                      <a:r>
                        <a:rPr lang="en-US" altLang="ko-KR" sz="1600" dirty="0" smtClean="0"/>
                        <a:t> |= &lt;&lt;= &gt;&gt;= &gt;&gt;&gt;=</a:t>
                      </a:r>
                      <a:endParaRPr lang="ko-KR" altLang="en-US" sz="16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32</a:t>
            </a:fld>
            <a:endParaRPr lang="ko-KR" altLang="en-US"/>
          </a:p>
        </p:txBody>
      </p:sp>
      <p:grpSp>
        <p:nvGrpSpPr>
          <p:cNvPr id="25" name="그룹 24"/>
          <p:cNvGrpSpPr/>
          <p:nvPr/>
        </p:nvGrpSpPr>
        <p:grpSpPr>
          <a:xfrm>
            <a:off x="683568" y="2173943"/>
            <a:ext cx="3312368" cy="3404501"/>
            <a:chOff x="4990540" y="249091"/>
            <a:chExt cx="3312368" cy="3404501"/>
          </a:xfrm>
          <a:solidFill>
            <a:schemeClr val="accent3">
              <a:lumMod val="40000"/>
              <a:lumOff val="60000"/>
            </a:schemeClr>
          </a:solidFill>
        </p:grpSpPr>
        <p:sp>
          <p:nvSpPr>
            <p:cNvPr id="8" name="TextBox 7"/>
            <p:cNvSpPr txBox="1"/>
            <p:nvPr/>
          </p:nvSpPr>
          <p:spPr>
            <a:xfrm>
              <a:off x="5867849" y="967114"/>
              <a:ext cx="1858995" cy="1384995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pt-BR" altLang="ko-KR" sz="2800" dirty="0" smtClean="0"/>
                <a:t>a    +    5</a:t>
              </a:r>
            </a:p>
            <a:p>
              <a:r>
                <a:rPr lang="pt-BR" altLang="ko-KR" sz="2800" dirty="0" smtClean="0"/>
                <a:t>n     &gt;   23</a:t>
              </a:r>
            </a:p>
            <a:p>
              <a:r>
                <a:rPr lang="pt-BR" altLang="ko-KR" sz="2800" dirty="0" smtClean="0"/>
                <a:t>a   ==   n</a:t>
              </a:r>
              <a:endParaRPr lang="pt-BR" altLang="ko-KR" sz="2800" dirty="0"/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6142668" y="3007261"/>
              <a:ext cx="1080120" cy="646331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dirty="0" smtClean="0"/>
                <a:t>연산자</a:t>
              </a:r>
              <a:endParaRPr lang="en-US" altLang="ko-KR" dirty="0" smtClean="0"/>
            </a:p>
            <a:p>
              <a:pPr algn="ctr"/>
              <a:r>
                <a:rPr lang="en-US" altLang="ko-KR" dirty="0" smtClean="0"/>
                <a:t>(operator)</a:t>
              </a:r>
              <a:endParaRPr lang="en-US" altLang="ko-KR" dirty="0"/>
            </a:p>
          </p:txBody>
        </p:sp>
        <p:cxnSp>
          <p:nvCxnSpPr>
            <p:cNvPr id="10" name="꺾인 연결선 9"/>
            <p:cNvCxnSpPr/>
            <p:nvPr/>
          </p:nvCxnSpPr>
          <p:spPr>
            <a:xfrm rot="5400000" flipH="1" flipV="1">
              <a:off x="6395490" y="2682431"/>
              <a:ext cx="648072" cy="1588"/>
            </a:xfrm>
            <a:prstGeom prst="bentConnector3">
              <a:avLst>
                <a:gd name="adj1" fmla="val 50000"/>
              </a:avLst>
            </a:prstGeom>
            <a:grpFill/>
            <a:ln w="19050"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꺾인 연결선 10"/>
            <p:cNvCxnSpPr/>
            <p:nvPr/>
          </p:nvCxnSpPr>
          <p:spPr>
            <a:xfrm rot="16200000" flipV="1">
              <a:off x="7240790" y="2557211"/>
              <a:ext cx="648072" cy="252028"/>
            </a:xfrm>
            <a:prstGeom prst="bentConnector3">
              <a:avLst>
                <a:gd name="adj1" fmla="val 50000"/>
              </a:avLst>
            </a:prstGeom>
            <a:grpFill/>
            <a:ln w="19050"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직선 연결선 11"/>
            <p:cNvCxnSpPr/>
            <p:nvPr/>
          </p:nvCxnSpPr>
          <p:spPr>
            <a:xfrm>
              <a:off x="6483069" y="2359189"/>
              <a:ext cx="531233" cy="0"/>
            </a:xfrm>
            <a:prstGeom prst="line">
              <a:avLst/>
            </a:prstGeom>
            <a:grpFill/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직선 연결선 12"/>
            <p:cNvCxnSpPr/>
            <p:nvPr/>
          </p:nvCxnSpPr>
          <p:spPr>
            <a:xfrm>
              <a:off x="7222788" y="2359189"/>
              <a:ext cx="432048" cy="0"/>
            </a:xfrm>
            <a:prstGeom prst="line">
              <a:avLst/>
            </a:prstGeom>
            <a:grpFill/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직선 연결선 13"/>
            <p:cNvCxnSpPr/>
            <p:nvPr/>
          </p:nvCxnSpPr>
          <p:spPr>
            <a:xfrm>
              <a:off x="5847098" y="2359189"/>
              <a:ext cx="432048" cy="0"/>
            </a:xfrm>
            <a:prstGeom prst="line">
              <a:avLst/>
            </a:prstGeom>
            <a:grpFill/>
            <a:ln w="285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꺾인 연결선 14"/>
            <p:cNvCxnSpPr/>
            <p:nvPr/>
          </p:nvCxnSpPr>
          <p:spPr>
            <a:xfrm rot="5400000" flipH="1" flipV="1">
              <a:off x="5595070" y="2539209"/>
              <a:ext cx="648072" cy="288031"/>
            </a:xfrm>
            <a:prstGeom prst="bentConnector3">
              <a:avLst>
                <a:gd name="adj1" fmla="val 50000"/>
              </a:avLst>
            </a:prstGeom>
            <a:grpFill/>
            <a:ln w="19050"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TextBox 15"/>
            <p:cNvSpPr txBox="1"/>
            <p:nvPr/>
          </p:nvSpPr>
          <p:spPr>
            <a:xfrm>
              <a:off x="4990540" y="3007261"/>
              <a:ext cx="1152128" cy="646331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dirty="0" err="1" smtClean="0"/>
                <a:t>피연산자</a:t>
              </a:r>
              <a:endParaRPr lang="en-US" altLang="ko-KR" dirty="0" smtClean="0"/>
            </a:p>
            <a:p>
              <a:pPr algn="ctr"/>
              <a:r>
                <a:rPr lang="en-US" altLang="ko-KR" dirty="0" smtClean="0"/>
                <a:t>(operand)</a:t>
              </a:r>
              <a:endParaRPr lang="en-US" altLang="ko-KR" dirty="0"/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7150780" y="3007261"/>
              <a:ext cx="1152128" cy="646331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smtClean="0"/>
                <a:t>피연산자</a:t>
              </a:r>
              <a:endParaRPr lang="en-US" altLang="ko-KR" smtClean="0"/>
            </a:p>
            <a:p>
              <a:pPr algn="ctr"/>
              <a:r>
                <a:rPr lang="en-US" altLang="ko-KR" smtClean="0"/>
                <a:t>(operand)</a:t>
              </a:r>
              <a:endParaRPr lang="en-US" altLang="ko-KR" dirty="0"/>
            </a:p>
          </p:txBody>
        </p:sp>
        <p:sp>
          <p:nvSpPr>
            <p:cNvPr id="18" name="타원 17"/>
            <p:cNvSpPr/>
            <p:nvPr/>
          </p:nvSpPr>
          <p:spPr>
            <a:xfrm>
              <a:off x="5559066" y="967114"/>
              <a:ext cx="2520280" cy="504056"/>
            </a:xfrm>
            <a:prstGeom prst="ellipse">
              <a:avLst/>
            </a:prstGeom>
            <a:noFill/>
            <a:ln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6815463" y="249091"/>
              <a:ext cx="1418530" cy="369332"/>
            </a:xfrm>
            <a:prstGeom prst="rect">
              <a:avLst/>
            </a:prstGeom>
            <a:grpFill/>
          </p:spPr>
          <p:txBody>
            <a:bodyPr wrap="none" rtlCol="0">
              <a:spAutoFit/>
            </a:bodyPr>
            <a:lstStyle/>
            <a:p>
              <a:r>
                <a:rPr lang="ko-KR" altLang="en-US" dirty="0" smtClean="0"/>
                <a:t>식</a:t>
              </a:r>
              <a:r>
                <a:rPr lang="en-US" altLang="ko-KR" dirty="0" smtClean="0"/>
                <a:t>(expression)</a:t>
              </a:r>
              <a:endParaRPr lang="ko-KR" altLang="en-US" dirty="0"/>
            </a:p>
          </p:txBody>
        </p:sp>
        <p:cxnSp>
          <p:nvCxnSpPr>
            <p:cNvPr id="20" name="직선 화살표 연결선 19"/>
            <p:cNvCxnSpPr>
              <a:stCxn id="19" idx="2"/>
              <a:endCxn id="18" idx="0"/>
            </p:cNvCxnSpPr>
            <p:nvPr/>
          </p:nvCxnSpPr>
          <p:spPr>
            <a:xfrm flipH="1">
              <a:off x="6819206" y="618423"/>
              <a:ext cx="705522" cy="348691"/>
            </a:xfrm>
            <a:prstGeom prst="straightConnector1">
              <a:avLst/>
            </a:prstGeom>
            <a:grpFill/>
            <a:ln>
              <a:solidFill>
                <a:schemeClr val="accent2">
                  <a:lumMod val="7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연산자 우선 순위</a:t>
            </a:r>
            <a:endParaRPr lang="ko-KR" altLang="en-US" dirty="0"/>
          </a:p>
        </p:txBody>
      </p:sp>
      <p:graphicFrame>
        <p:nvGraphicFramePr>
          <p:cNvPr id="4" name="내용 개체 틀 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="" xmlns:p14="http://schemas.microsoft.com/office/powerpoint/2010/main" val="4066486633"/>
              </p:ext>
            </p:extLst>
          </p:nvPr>
        </p:nvGraphicFramePr>
        <p:xfrm>
          <a:off x="357158" y="1412760"/>
          <a:ext cx="4500594" cy="52309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3717"/>
                <a:gridCol w="3886877"/>
              </a:tblGrid>
              <a:tr h="348730">
                <a:tc rowSpan="15">
                  <a:txBody>
                    <a:bodyPr/>
                    <a:lstStyle/>
                    <a:p>
                      <a:pPr latinLnBrk="1"/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++(postfix) -- (postfix)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+(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양수 부호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) -(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양수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음수 부호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) ++(prefix) --(prefix) ~ !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형 변환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(type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casting)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*  /  %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+(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덧셈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) –(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뺄셈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&lt;&lt; &gt;&gt; &gt;&gt;&gt;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&lt; &gt; &lt;= &gt;=</a:t>
                      </a:r>
                      <a:r>
                        <a:rPr lang="en-US" altLang="ko-KR" sz="14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ko-KR" sz="1400" b="0" baseline="0" dirty="0" err="1" smtClean="0">
                          <a:solidFill>
                            <a:schemeClr val="tx1"/>
                          </a:solidFill>
                        </a:rPr>
                        <a:t>instanceof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== !=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&amp;(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비트 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AND)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^( 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비트 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XOR)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|(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비트 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OR)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&amp;&amp;(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논리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 AND)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||(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논리 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OR)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? : (</a:t>
                      </a:r>
                      <a:r>
                        <a:rPr lang="ko-KR" altLang="en-US" sz="1400" b="0" dirty="0" smtClean="0">
                          <a:solidFill>
                            <a:schemeClr val="tx1"/>
                          </a:solidFill>
                        </a:rPr>
                        <a:t>조건</a:t>
                      </a:r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34873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400" b="0" dirty="0" smtClean="0">
                          <a:solidFill>
                            <a:schemeClr val="tx1"/>
                          </a:solidFill>
                        </a:rPr>
                        <a:t>=</a:t>
                      </a:r>
                      <a:r>
                        <a:rPr lang="en-US" altLang="ko-KR" sz="1400" b="0" baseline="0" dirty="0" smtClean="0">
                          <a:solidFill>
                            <a:schemeClr val="tx1"/>
                          </a:solidFill>
                        </a:rPr>
                        <a:t> += -= *= /= %= </a:t>
                      </a:r>
                      <a:r>
                        <a:rPr lang="en-US" altLang="ko-KR" sz="1400" dirty="0" smtClean="0"/>
                        <a:t>&amp;= ^= |= &lt;&lt;= &gt;&gt;= &gt;&gt;&gt;=</a:t>
                      </a:r>
                      <a:endParaRPr lang="ko-KR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72092" marR="7209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8" name="내용 개체 틀 7"/>
          <p:cNvSpPr>
            <a:spLocks noGrp="1"/>
          </p:cNvSpPr>
          <p:nvPr>
            <p:ph sz="quarter" idx="2"/>
          </p:nvPr>
        </p:nvSpPr>
        <p:spPr>
          <a:xfrm>
            <a:off x="5072066" y="1214422"/>
            <a:ext cx="4071934" cy="5357906"/>
          </a:xfrm>
        </p:spPr>
        <p:txBody>
          <a:bodyPr>
            <a:normAutofit/>
          </a:bodyPr>
          <a:lstStyle/>
          <a:p>
            <a:r>
              <a:rPr lang="ko-KR" altLang="en-US" sz="2000" dirty="0" smtClean="0"/>
              <a:t>같은 우선순위의 연산자</a:t>
            </a:r>
            <a:endParaRPr lang="en-US" altLang="ko-KR" sz="2000" dirty="0" smtClean="0"/>
          </a:p>
          <a:p>
            <a:pPr lvl="1"/>
            <a:r>
              <a:rPr lang="ko-KR" altLang="en-US" sz="1800" dirty="0" smtClean="0"/>
              <a:t>왼쪽에서 오른쪽으로 처리</a:t>
            </a:r>
            <a:endParaRPr lang="en-US" altLang="ko-KR" sz="1800" dirty="0" smtClean="0"/>
          </a:p>
          <a:p>
            <a:pPr lvl="1"/>
            <a:r>
              <a:rPr lang="ko-KR" altLang="en-US" sz="1800" dirty="0" smtClean="0"/>
              <a:t>예외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오른쪽에서 왼쪽으로</a:t>
            </a:r>
            <a:endParaRPr lang="en-US" altLang="ko-KR" sz="1800" dirty="0" smtClean="0"/>
          </a:p>
          <a:p>
            <a:pPr lvl="2"/>
            <a:r>
              <a:rPr lang="ko-KR" altLang="en-US" sz="1400" dirty="0" smtClean="0"/>
              <a:t>대입 연산자</a:t>
            </a:r>
            <a:r>
              <a:rPr lang="en-US" altLang="ko-KR" sz="1400" dirty="0" smtClean="0"/>
              <a:t>, --, ++, +,-(</a:t>
            </a:r>
            <a:r>
              <a:rPr lang="ko-KR" altLang="en-US" sz="1400" dirty="0" smtClean="0"/>
              <a:t>양수 음수 부호</a:t>
            </a:r>
            <a:r>
              <a:rPr lang="en-US" altLang="ko-KR" sz="1400" dirty="0" smtClean="0"/>
              <a:t>), !, </a:t>
            </a:r>
            <a:r>
              <a:rPr lang="ko-KR" altLang="en-US" sz="1400" dirty="0" smtClean="0"/>
              <a:t>형 변환은 </a:t>
            </a:r>
            <a:r>
              <a:rPr lang="ko-KR" altLang="en-US" sz="1400" dirty="0"/>
              <a:t>오른쪽에서 왼쪽으로 </a:t>
            </a:r>
            <a:r>
              <a:rPr lang="ko-KR" altLang="en-US" sz="1400" dirty="0" smtClean="0"/>
              <a:t>처리</a:t>
            </a:r>
            <a:endParaRPr lang="en-US" altLang="ko-KR" sz="1400" dirty="0" smtClean="0"/>
          </a:p>
          <a:p>
            <a:r>
              <a:rPr lang="ko-KR" altLang="en-US" sz="2000" dirty="0" smtClean="0"/>
              <a:t>괄호는 최우선순위</a:t>
            </a:r>
            <a:endParaRPr lang="en-US" altLang="ko-KR" sz="2000" dirty="0"/>
          </a:p>
          <a:p>
            <a:pPr lvl="1"/>
            <a:r>
              <a:rPr lang="ko-KR" altLang="en-US" sz="1800" dirty="0" smtClean="0"/>
              <a:t>괄호가 </a:t>
            </a:r>
            <a:r>
              <a:rPr lang="ko-KR" altLang="en-US" sz="1800" dirty="0"/>
              <a:t>다시 괄호를 포함한 경우는 가장 안쪽의 괄호부터 먼저 </a:t>
            </a:r>
            <a:r>
              <a:rPr lang="ko-KR" altLang="en-US" sz="1800" dirty="0" smtClean="0"/>
              <a:t>처</a:t>
            </a:r>
            <a:r>
              <a:rPr lang="ko-KR" altLang="en-US" sz="1800" dirty="0"/>
              <a:t>리</a:t>
            </a:r>
            <a:endParaRPr lang="en-US" altLang="ko-KR" sz="4400" dirty="0" smtClean="0"/>
          </a:p>
        </p:txBody>
      </p:sp>
      <p:grpSp>
        <p:nvGrpSpPr>
          <p:cNvPr id="3" name="그룹 8"/>
          <p:cNvGrpSpPr/>
          <p:nvPr/>
        </p:nvGrpSpPr>
        <p:grpSpPr>
          <a:xfrm>
            <a:off x="500034" y="1500174"/>
            <a:ext cx="437940" cy="5072154"/>
            <a:chOff x="707030" y="1571612"/>
            <a:chExt cx="437940" cy="4369908"/>
          </a:xfrm>
        </p:grpSpPr>
        <p:sp>
          <p:nvSpPr>
            <p:cNvPr id="5" name="아래쪽 화살표 4"/>
            <p:cNvSpPr/>
            <p:nvPr/>
          </p:nvSpPr>
          <p:spPr>
            <a:xfrm>
              <a:off x="778468" y="1940896"/>
              <a:ext cx="214314" cy="3571900"/>
            </a:xfrm>
            <a:prstGeom prst="downArrow">
              <a:avLst/>
            </a:prstGeom>
            <a:solidFill>
              <a:schemeClr val="accent4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707030" y="1571612"/>
              <a:ext cx="37382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ko-KR" altLang="en-US" dirty="0" smtClean="0"/>
                <a:t>높음</a:t>
              </a:r>
              <a:endParaRPr lang="ko-KR" altLang="en-US" dirty="0"/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707030" y="5572188"/>
              <a:ext cx="4379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ko-KR" altLang="en-US" dirty="0" smtClean="0"/>
                <a:t>낮음</a:t>
              </a:r>
              <a:endParaRPr lang="ko-KR" altLang="en-US" dirty="0"/>
            </a:p>
          </p:txBody>
        </p:sp>
      </p:grpSp>
      <p:sp>
        <p:nvSpPr>
          <p:cNvPr id="9" name="슬라이드 번호 개체 틀 8"/>
          <p:cNvSpPr>
            <a:spLocks noGrp="1"/>
          </p:cNvSpPr>
          <p:nvPr>
            <p:ph type="sldNum" sz="quarter" idx="16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33</a:t>
            </a:fld>
            <a:endParaRPr lang="ko-KR" altLang="en-US"/>
          </a:p>
        </p:txBody>
      </p:sp>
      <p:sp>
        <p:nvSpPr>
          <p:cNvPr id="10" name="바닥글 개체 틀 9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산술 연산자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500034" y="1214422"/>
            <a:ext cx="8215370" cy="2714620"/>
          </a:xfrm>
        </p:spPr>
        <p:txBody>
          <a:bodyPr>
            <a:normAutofit fontScale="92500" lnSpcReduction="20000"/>
          </a:bodyPr>
          <a:lstStyle/>
          <a:p>
            <a:r>
              <a:rPr lang="en-US" altLang="ko-KR" dirty="0" smtClean="0"/>
              <a:t>/</a:t>
            </a:r>
            <a:r>
              <a:rPr lang="ko-KR" altLang="en-US" dirty="0" smtClean="0"/>
              <a:t>와</a:t>
            </a:r>
            <a:r>
              <a:rPr lang="en-US" altLang="ko-KR" dirty="0" smtClean="0"/>
              <a:t> % </a:t>
            </a:r>
            <a:r>
              <a:rPr lang="ko-KR" altLang="en-US" dirty="0" smtClean="0"/>
              <a:t>연산자의 특이성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정수 연산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/</a:t>
            </a:r>
            <a:r>
              <a:rPr lang="ko-KR" altLang="en-US" dirty="0" smtClean="0"/>
              <a:t>은 정수 몫</a:t>
            </a:r>
            <a:r>
              <a:rPr lang="en-US" altLang="ko-KR" dirty="0" smtClean="0"/>
              <a:t>. %</a:t>
            </a:r>
            <a:r>
              <a:rPr lang="ko-KR" altLang="en-US" dirty="0" smtClean="0"/>
              <a:t>는 정수 나머지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실수 연산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/</a:t>
            </a:r>
            <a:r>
              <a:rPr lang="ko-KR" altLang="en-US" dirty="0" smtClean="0"/>
              <a:t>는 실수 몫</a:t>
            </a:r>
            <a:r>
              <a:rPr lang="en-US" altLang="ko-KR" dirty="0" smtClean="0"/>
              <a:t>. %</a:t>
            </a:r>
            <a:r>
              <a:rPr lang="ko-KR" altLang="en-US" dirty="0" smtClean="0"/>
              <a:t>는 몫을 정수로 구했을 때의 실수 나머지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5.5/3.3 = 1.6666666&lt;------ </a:t>
            </a:r>
            <a:r>
              <a:rPr lang="ko-KR" altLang="en-US" dirty="0" smtClean="0"/>
              <a:t>나머지 없는 실수 몫 값</a:t>
            </a:r>
            <a:endParaRPr lang="en-US" altLang="ko-KR" dirty="0" smtClean="0"/>
          </a:p>
          <a:p>
            <a:pPr lvl="2"/>
            <a:r>
              <a:rPr lang="en-US" altLang="ko-KR" dirty="0" smtClean="0"/>
              <a:t>5.5%3.3 = 2.2&lt;------ </a:t>
            </a:r>
            <a:r>
              <a:rPr lang="ko-KR" altLang="en-US" dirty="0" smtClean="0"/>
              <a:t>정수 몫 </a:t>
            </a:r>
            <a:r>
              <a:rPr lang="en-US" altLang="ko-KR" dirty="0" smtClean="0"/>
              <a:t>1</a:t>
            </a:r>
            <a:r>
              <a:rPr lang="ko-KR" altLang="en-US" dirty="0" smtClean="0"/>
              <a:t>를 구한 나머지 실수 몫 값</a:t>
            </a:r>
            <a:r>
              <a:rPr lang="en-US" altLang="ko-KR" dirty="0" smtClean="0"/>
              <a:t>(5.5-3.3 = 2.2)</a:t>
            </a:r>
          </a:p>
          <a:p>
            <a:pPr lvl="2"/>
            <a:r>
              <a:rPr lang="en-US" altLang="ko-KR" dirty="0" smtClean="0"/>
              <a:t>1.6666666*3.3 + 2.2 ≠ 5.5</a:t>
            </a:r>
            <a:endParaRPr lang="ko-KR" altLang="en-US" dirty="0" smtClean="0"/>
          </a:p>
          <a:p>
            <a:pPr lvl="2"/>
            <a:endParaRPr lang="en-US" altLang="ko-KR" dirty="0" smtClean="0"/>
          </a:p>
          <a:p>
            <a:endParaRPr lang="ko-KR" altLang="en-US" dirty="0"/>
          </a:p>
        </p:txBody>
      </p:sp>
      <p:sp>
        <p:nvSpPr>
          <p:cNvPr id="5120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graphicFrame>
        <p:nvGraphicFramePr>
          <p:cNvPr id="10" name="표 9"/>
          <p:cNvGraphicFramePr>
            <a:graphicFrameLocks noGrp="1"/>
          </p:cNvGraphicFramePr>
          <p:nvPr/>
        </p:nvGraphicFramePr>
        <p:xfrm>
          <a:off x="1785918" y="4071942"/>
          <a:ext cx="5214972" cy="2555748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1142040"/>
                <a:gridCol w="1357644"/>
                <a:gridCol w="1357644"/>
                <a:gridCol w="1357644"/>
              </a:tblGrid>
              <a:tr h="208715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dirty="0">
                          <a:latin typeface="+mn-ea"/>
                          <a:ea typeface="+mn-ea"/>
                        </a:rPr>
                        <a:t>산술 연산자</a:t>
                      </a:r>
                      <a:endParaRPr lang="ko-KR" altLang="en-US" sz="160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dirty="0">
                          <a:latin typeface="+mn-ea"/>
                          <a:ea typeface="+mn-ea"/>
                        </a:rPr>
                        <a:t>의미</a:t>
                      </a:r>
                      <a:endParaRPr lang="ko-KR" altLang="en-US" sz="160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dirty="0">
                          <a:latin typeface="+mn-ea"/>
                          <a:ea typeface="+mn-ea"/>
                        </a:rPr>
                        <a:t>예</a:t>
                      </a:r>
                      <a:endParaRPr lang="ko-KR" altLang="en-US" sz="160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smtClean="0">
                          <a:solidFill>
                            <a:schemeClr val="bg1"/>
                          </a:solidFill>
                          <a:latin typeface="+mn-ea"/>
                          <a:ea typeface="+mn-ea"/>
                        </a:rPr>
                        <a:t>결과값</a:t>
                      </a:r>
                      <a:endParaRPr lang="ko-KR" altLang="en-US" sz="160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215434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+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>
                          <a:latin typeface="+mn-ea"/>
                          <a:ea typeface="+mn-ea"/>
                        </a:rPr>
                        <a:t>더하기</a:t>
                      </a:r>
                      <a:endParaRPr lang="ko-KR" alt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25.5 + 3.6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29.1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215434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-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>
                          <a:latin typeface="+mn-ea"/>
                          <a:ea typeface="+mn-ea"/>
                        </a:rPr>
                        <a:t>빼기</a:t>
                      </a:r>
                      <a:endParaRPr lang="ko-KR" alt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latin typeface="+mn-ea"/>
                          <a:ea typeface="+mn-ea"/>
                        </a:rPr>
                        <a:t>3 - 5</a:t>
                      </a:r>
                      <a:endParaRPr lang="en-US" sz="160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-2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215434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*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>
                          <a:latin typeface="+mn-ea"/>
                          <a:ea typeface="+mn-ea"/>
                        </a:rPr>
                        <a:t>곱하기</a:t>
                      </a:r>
                      <a:endParaRPr lang="ko-KR" alt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2.5 * 4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10.0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215434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/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>
                          <a:latin typeface="+mn-ea"/>
                          <a:ea typeface="+mn-ea"/>
                        </a:rPr>
                        <a:t>나누기</a:t>
                      </a:r>
                      <a:endParaRPr lang="ko-KR" alt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5/2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2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  <a:tr h="215434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%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600" dirty="0">
                          <a:latin typeface="+mn-ea"/>
                          <a:ea typeface="+mn-ea"/>
                        </a:rPr>
                        <a:t>나머지</a:t>
                      </a:r>
                      <a:endParaRPr lang="ko-KR" altLang="en-US" sz="160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latin typeface="+mn-ea"/>
                          <a:ea typeface="+mn-ea"/>
                        </a:rPr>
                        <a:t>5%2</a:t>
                      </a:r>
                      <a:endParaRPr lang="en-US" sz="160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latin typeface="+mn-ea"/>
                          <a:ea typeface="+mn-ea"/>
                        </a:rPr>
                        <a:t>1</a:t>
                      </a:r>
                      <a:endParaRPr lang="en-US" sz="160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/>
                </a:tc>
              </a:tr>
            </a:tbl>
          </a:graphicData>
        </a:graphic>
      </p:graphicFrame>
      <p:sp>
        <p:nvSpPr>
          <p:cNvPr id="28674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ko-KR" altLang="ko-K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굴림" pitchFamily="50" charset="-127"/>
              <a:ea typeface="굴림" pitchFamily="50" charset="-127"/>
              <a:cs typeface="굴림" pitchFamily="50" charset="-127"/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6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2-5 : </a:t>
            </a:r>
            <a:r>
              <a:rPr lang="ko-KR" altLang="en-US" dirty="0" smtClean="0"/>
              <a:t>산술 연산 예제</a:t>
            </a:r>
            <a:endParaRPr lang="ko-KR" alt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611561" y="1969859"/>
            <a:ext cx="5112568" cy="424731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dirty="0"/>
              <a:t>public class </a:t>
            </a:r>
            <a:r>
              <a:rPr lang="en-US" altLang="ko-KR" dirty="0" err="1"/>
              <a:t>ArithmeticOperator</a:t>
            </a:r>
            <a:r>
              <a:rPr lang="en-US" altLang="ko-KR" dirty="0"/>
              <a:t> {</a:t>
            </a:r>
          </a:p>
          <a:p>
            <a:pPr defTabSz="180000"/>
            <a:r>
              <a:rPr lang="en-US" altLang="ko-KR" dirty="0" smtClean="0"/>
              <a:t>	public </a:t>
            </a:r>
            <a:r>
              <a:rPr lang="en-US" altLang="ko-KR" dirty="0"/>
              <a:t>static void main (String[] </a:t>
            </a:r>
            <a:r>
              <a:rPr lang="en-US" altLang="ko-KR" dirty="0" err="1"/>
              <a:t>args</a:t>
            </a:r>
            <a:r>
              <a:rPr lang="en-US" altLang="ko-KR" dirty="0"/>
              <a:t>) {</a:t>
            </a:r>
          </a:p>
          <a:p>
            <a:pPr defTabSz="180000"/>
            <a:r>
              <a:rPr lang="en-US" altLang="ko-KR" dirty="0" smtClean="0"/>
              <a:t>		final </a:t>
            </a:r>
            <a:r>
              <a:rPr lang="en-US" altLang="ko-KR" dirty="0" err="1"/>
              <a:t>int</a:t>
            </a:r>
            <a:r>
              <a:rPr lang="en-US" altLang="ko-KR" dirty="0"/>
              <a:t> TIME = 500;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int</a:t>
            </a:r>
            <a:r>
              <a:rPr lang="en-US" altLang="ko-KR" dirty="0" smtClean="0"/>
              <a:t> </a:t>
            </a:r>
            <a:r>
              <a:rPr lang="en-US" altLang="ko-KR" dirty="0"/>
              <a:t>second;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int</a:t>
            </a:r>
            <a:r>
              <a:rPr lang="en-US" altLang="ko-KR" dirty="0" smtClean="0"/>
              <a:t> </a:t>
            </a:r>
            <a:r>
              <a:rPr lang="en-US" altLang="ko-KR" dirty="0"/>
              <a:t>minute;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int</a:t>
            </a:r>
            <a:r>
              <a:rPr lang="en-US" altLang="ko-KR" dirty="0" smtClean="0"/>
              <a:t> </a:t>
            </a:r>
            <a:r>
              <a:rPr lang="en-US" altLang="ko-KR" dirty="0"/>
              <a:t>hour</a:t>
            </a:r>
          </a:p>
          <a:p>
            <a:pPr defTabSz="180000"/>
            <a:r>
              <a:rPr lang="en-US" altLang="ko-KR" dirty="0" smtClean="0"/>
              <a:t>		second </a:t>
            </a:r>
            <a:r>
              <a:rPr lang="en-US" altLang="ko-KR" dirty="0"/>
              <a:t>= TIME % 60;</a:t>
            </a:r>
          </a:p>
          <a:p>
            <a:pPr defTabSz="180000"/>
            <a:r>
              <a:rPr lang="en-US" altLang="ko-KR" dirty="0" smtClean="0"/>
              <a:t>		minute </a:t>
            </a:r>
            <a:r>
              <a:rPr lang="en-US" altLang="ko-KR" dirty="0"/>
              <a:t>= (TIME / 60) % 60;</a:t>
            </a:r>
          </a:p>
          <a:p>
            <a:pPr defTabSz="180000"/>
            <a:r>
              <a:rPr lang="en-US" altLang="ko-KR" dirty="0" smtClean="0"/>
              <a:t>		hour </a:t>
            </a:r>
            <a:r>
              <a:rPr lang="en-US" altLang="ko-KR" dirty="0"/>
              <a:t>= (TIME / 60) / 60;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</a:t>
            </a:r>
            <a:r>
              <a:rPr lang="en-US" altLang="ko-KR" dirty="0" smtClean="0"/>
              <a:t>(TIME </a:t>
            </a:r>
            <a:r>
              <a:rPr lang="en-US" altLang="ko-KR" dirty="0"/>
              <a:t>+ "</a:t>
            </a:r>
            <a:r>
              <a:rPr lang="ko-KR" altLang="en-US" dirty="0"/>
              <a:t>초는 </a:t>
            </a:r>
            <a:r>
              <a:rPr lang="en-US" altLang="ko-KR" dirty="0"/>
              <a:t>");</a:t>
            </a:r>
            <a:endParaRPr lang="ko-KR" altLang="en-US" dirty="0"/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</a:t>
            </a:r>
            <a:r>
              <a:rPr lang="en-US" altLang="ko-KR" dirty="0" smtClean="0"/>
              <a:t>(hour </a:t>
            </a:r>
            <a:r>
              <a:rPr lang="en-US" altLang="ko-KR" dirty="0"/>
              <a:t>+"</a:t>
            </a:r>
            <a:r>
              <a:rPr lang="ko-KR" altLang="en-US" dirty="0"/>
              <a:t>시간</a:t>
            </a:r>
            <a:r>
              <a:rPr lang="en-US" altLang="ko-KR" dirty="0"/>
              <a:t>, ");</a:t>
            </a:r>
            <a:endParaRPr lang="ko-KR" altLang="en-US" dirty="0"/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</a:t>
            </a:r>
            <a:r>
              <a:rPr lang="en-US" altLang="ko-KR" dirty="0" smtClean="0"/>
              <a:t>(minute </a:t>
            </a:r>
            <a:r>
              <a:rPr lang="en-US" altLang="ko-KR" dirty="0"/>
              <a:t>+"</a:t>
            </a:r>
            <a:r>
              <a:rPr lang="ko-KR" altLang="en-US" dirty="0"/>
              <a:t>분</a:t>
            </a:r>
            <a:r>
              <a:rPr lang="en-US" altLang="ko-KR" dirty="0"/>
              <a:t>, ");</a:t>
            </a:r>
            <a:endParaRPr lang="ko-KR" altLang="en-US" dirty="0"/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 smtClean="0"/>
              <a:t>(second </a:t>
            </a:r>
            <a:r>
              <a:rPr lang="en-US" altLang="ko-KR" dirty="0"/>
              <a:t>+"</a:t>
            </a:r>
            <a:r>
              <a:rPr lang="ko-KR" altLang="en-US" dirty="0"/>
              <a:t>초입니다</a:t>
            </a:r>
            <a:r>
              <a:rPr lang="en-US" altLang="ko-KR" dirty="0"/>
              <a:t>.“);</a:t>
            </a:r>
            <a:endParaRPr lang="ko-KR" altLang="en-US" dirty="0"/>
          </a:p>
          <a:p>
            <a:pPr defTabSz="180000"/>
            <a:r>
              <a:rPr lang="en-US" altLang="ko-KR" dirty="0" smtClean="0"/>
              <a:t>	}</a:t>
            </a:r>
            <a:endParaRPr lang="ko-KR" altLang="en-US" dirty="0"/>
          </a:p>
          <a:p>
            <a:pPr defTabSz="180000"/>
            <a:r>
              <a:rPr lang="en-US" altLang="ko-KR" dirty="0"/>
              <a:t>}</a:t>
            </a:r>
            <a:endParaRPr lang="ko-KR" alt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85720" y="1214422"/>
            <a:ext cx="636424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정수의 몫과 나머지를 이용하여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500</a:t>
            </a:r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초는</a:t>
            </a:r>
            <a:endParaRPr lang="en-US" altLang="ko-KR" dirty="0" smtClean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  <a:p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몇 시간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,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몇 분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,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몇 초인가를 구하는 프로그램을 작성하시오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1" name="직사각형 10"/>
          <p:cNvSpPr/>
          <p:nvPr/>
        </p:nvSpPr>
        <p:spPr>
          <a:xfrm>
            <a:off x="5898616" y="5847844"/>
            <a:ext cx="2489808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ko-KR" dirty="0"/>
              <a:t>500</a:t>
            </a:r>
            <a:r>
              <a:rPr lang="ko-KR" altLang="en-US" dirty="0"/>
              <a:t>초는 </a:t>
            </a:r>
            <a:r>
              <a:rPr lang="en-US" altLang="ko-KR" dirty="0"/>
              <a:t>0</a:t>
            </a:r>
            <a:r>
              <a:rPr lang="ko-KR" altLang="en-US" dirty="0"/>
              <a:t>시간</a:t>
            </a:r>
            <a:r>
              <a:rPr lang="en-US" altLang="ko-KR" dirty="0"/>
              <a:t>, 8</a:t>
            </a:r>
            <a:r>
              <a:rPr lang="ko-KR" altLang="en-US" dirty="0"/>
              <a:t>분</a:t>
            </a:r>
            <a:r>
              <a:rPr lang="en-US" altLang="ko-KR" dirty="0"/>
              <a:t>, 20</a:t>
            </a:r>
            <a:r>
              <a:rPr lang="ko-KR" altLang="en-US" dirty="0"/>
              <a:t>초입니다</a:t>
            </a:r>
            <a:r>
              <a:rPr lang="en-US" altLang="ko-KR" dirty="0"/>
              <a:t>.</a:t>
            </a: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6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35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비트 연산자</a:t>
            </a:r>
            <a:endParaRPr lang="ko-KR" altLang="en-US" dirty="0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36</a:t>
            </a:fld>
            <a:endParaRPr lang="ko-KR" altLang="en-US"/>
          </a:p>
        </p:txBody>
      </p:sp>
      <p:sp>
        <p:nvSpPr>
          <p:cNvPr id="53249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53251" name="Rectangle 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27649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내용 개체 틀 9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ko-KR" altLang="en-US" dirty="0" smtClean="0"/>
              <a:t>피 연산자의 각 비트들을 대상으로 하는 연산</a:t>
            </a:r>
            <a:endParaRPr lang="ko-KR" altLang="en-US" dirty="0"/>
          </a:p>
        </p:txBody>
      </p:sp>
      <p:graphicFrame>
        <p:nvGraphicFramePr>
          <p:cNvPr id="15" name="내용 개체 틀 10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838317802"/>
              </p:ext>
            </p:extLst>
          </p:nvPr>
        </p:nvGraphicFramePr>
        <p:xfrm>
          <a:off x="1115616" y="2060848"/>
          <a:ext cx="7173073" cy="2373630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1238985"/>
                <a:gridCol w="5934088"/>
              </a:tblGrid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/>
                        <a:t>비트 연산자</a:t>
                      </a:r>
                      <a:endParaRPr lang="ko-KR" altLang="en-US" sz="1800" i="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/>
                        <a:t>내용</a:t>
                      </a:r>
                      <a:endParaRPr lang="ko-KR" altLang="en-US" sz="1800" i="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/>
                        <a:t>a &amp; b</a:t>
                      </a:r>
                      <a:endParaRPr lang="en-US" sz="1800" i="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/>
                        <a:t>a</a:t>
                      </a:r>
                      <a:r>
                        <a:rPr lang="ko-KR" altLang="en-US" sz="1800" dirty="0"/>
                        <a:t>와 </a:t>
                      </a:r>
                      <a:r>
                        <a:rPr lang="en-US" altLang="ko-KR" sz="1800" dirty="0"/>
                        <a:t>b</a:t>
                      </a:r>
                      <a:r>
                        <a:rPr lang="ko-KR" altLang="en-US" sz="1800" dirty="0"/>
                        <a:t>의 각 비트들의 </a:t>
                      </a:r>
                      <a:r>
                        <a:rPr lang="en-US" altLang="ko-KR" sz="1800" dirty="0"/>
                        <a:t>AND </a:t>
                      </a:r>
                      <a:r>
                        <a:rPr lang="ko-KR" altLang="en-US" sz="1800" dirty="0"/>
                        <a:t>연산</a:t>
                      </a:r>
                      <a:r>
                        <a:rPr lang="en-US" altLang="ko-KR" sz="1800" dirty="0"/>
                        <a:t>. </a:t>
                      </a:r>
                      <a:r>
                        <a:rPr lang="ko-KR" altLang="en-US" sz="1800" dirty="0"/>
                        <a:t>두 비트 모두 </a:t>
                      </a:r>
                      <a:r>
                        <a:rPr lang="en-US" altLang="ko-KR" sz="1800" dirty="0"/>
                        <a:t>1</a:t>
                      </a:r>
                      <a:r>
                        <a:rPr lang="ko-KR" altLang="en-US" sz="1800" dirty="0"/>
                        <a:t>일 때만 </a:t>
                      </a:r>
                      <a:r>
                        <a:rPr lang="en-US" altLang="ko-KR" sz="1800" dirty="0"/>
                        <a:t>1</a:t>
                      </a:r>
                      <a:r>
                        <a:rPr lang="ko-KR" altLang="en-US" sz="1800" dirty="0"/>
                        <a:t>이 되며 나머지는 </a:t>
                      </a:r>
                      <a:r>
                        <a:rPr lang="en-US" altLang="ko-KR" sz="1800" dirty="0"/>
                        <a:t>0</a:t>
                      </a:r>
                      <a:endParaRPr lang="ko-KR" altLang="en-US" sz="1800" i="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/>
                        <a:t>a | b</a:t>
                      </a:r>
                      <a:endParaRPr lang="en-US" sz="1800" i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/>
                        <a:t>a</a:t>
                      </a:r>
                      <a:r>
                        <a:rPr lang="ko-KR" altLang="en-US" sz="1800" dirty="0"/>
                        <a:t>와 </a:t>
                      </a:r>
                      <a:r>
                        <a:rPr lang="en-US" altLang="ko-KR" sz="1800" dirty="0"/>
                        <a:t>b</a:t>
                      </a:r>
                      <a:r>
                        <a:rPr lang="ko-KR" altLang="en-US" sz="1800" dirty="0"/>
                        <a:t>의 각 비트들의 </a:t>
                      </a:r>
                      <a:r>
                        <a:rPr lang="en-US" altLang="ko-KR" sz="1800" dirty="0"/>
                        <a:t>OR </a:t>
                      </a:r>
                      <a:r>
                        <a:rPr lang="ko-KR" altLang="en-US" sz="1800" dirty="0"/>
                        <a:t>연산</a:t>
                      </a:r>
                      <a:r>
                        <a:rPr lang="en-US" altLang="ko-KR" sz="1800" dirty="0"/>
                        <a:t>. </a:t>
                      </a:r>
                      <a:r>
                        <a:rPr lang="ko-KR" altLang="en-US" sz="1800" dirty="0"/>
                        <a:t>두 비트 모두 </a:t>
                      </a:r>
                      <a:r>
                        <a:rPr lang="en-US" altLang="ko-KR" sz="1800" dirty="0"/>
                        <a:t>0</a:t>
                      </a:r>
                      <a:r>
                        <a:rPr lang="ko-KR" altLang="en-US" sz="1800" dirty="0"/>
                        <a:t>일 때만 </a:t>
                      </a:r>
                      <a:r>
                        <a:rPr lang="en-US" altLang="ko-KR" sz="1800" dirty="0"/>
                        <a:t>0</a:t>
                      </a:r>
                      <a:r>
                        <a:rPr lang="ko-KR" altLang="en-US" sz="1800" dirty="0"/>
                        <a:t>이 되며 나머지는 </a:t>
                      </a:r>
                      <a:r>
                        <a:rPr lang="en-US" altLang="ko-KR" sz="1800" dirty="0"/>
                        <a:t>1</a:t>
                      </a:r>
                      <a:endParaRPr lang="ko-KR" altLang="en-US" sz="1800" i="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/>
                        <a:t>a ^ b</a:t>
                      </a:r>
                      <a:endParaRPr lang="en-US" sz="1800" i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/>
                        <a:t>a</a:t>
                      </a:r>
                      <a:r>
                        <a:rPr lang="ko-KR" altLang="en-US" sz="1800" dirty="0"/>
                        <a:t>와 </a:t>
                      </a:r>
                      <a:r>
                        <a:rPr lang="en-US" altLang="ko-KR" sz="1800" dirty="0"/>
                        <a:t>b</a:t>
                      </a:r>
                      <a:r>
                        <a:rPr lang="ko-KR" altLang="en-US" sz="1800" dirty="0"/>
                        <a:t>의 각 비트들의 </a:t>
                      </a:r>
                      <a:r>
                        <a:rPr lang="en-US" altLang="ko-KR" sz="1800" dirty="0"/>
                        <a:t>XOR </a:t>
                      </a:r>
                      <a:r>
                        <a:rPr lang="ko-KR" altLang="en-US" sz="1800" dirty="0"/>
                        <a:t>연산</a:t>
                      </a:r>
                      <a:r>
                        <a:rPr lang="en-US" altLang="ko-KR" sz="1800" dirty="0"/>
                        <a:t>. </a:t>
                      </a:r>
                      <a:r>
                        <a:rPr lang="ko-KR" altLang="en-US" sz="1800" dirty="0"/>
                        <a:t>두 비트가 서로 다르면 </a:t>
                      </a:r>
                      <a:r>
                        <a:rPr lang="en-US" altLang="ko-KR" sz="1800" dirty="0"/>
                        <a:t>1, </a:t>
                      </a:r>
                      <a:r>
                        <a:rPr lang="ko-KR" altLang="en-US" sz="1800" dirty="0"/>
                        <a:t>같으면 </a:t>
                      </a:r>
                      <a:r>
                        <a:rPr lang="en-US" altLang="ko-KR" sz="1800" dirty="0"/>
                        <a:t>0</a:t>
                      </a:r>
                      <a:endParaRPr lang="ko-KR" altLang="en-US" sz="1800" i="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/>
                        <a:t>~ a</a:t>
                      </a:r>
                      <a:endParaRPr lang="en-US" sz="1800" i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err="1"/>
                        <a:t>단항</a:t>
                      </a:r>
                      <a:r>
                        <a:rPr lang="ko-KR" altLang="en-US" sz="1800" dirty="0"/>
                        <a:t> 연산자로서</a:t>
                      </a:r>
                      <a:r>
                        <a:rPr lang="en-US" altLang="ko-KR" sz="1800" dirty="0"/>
                        <a:t>, a</a:t>
                      </a:r>
                      <a:r>
                        <a:rPr lang="ko-KR" altLang="en-US" sz="1800" dirty="0"/>
                        <a:t>의 각 비트들에 </a:t>
                      </a:r>
                      <a:r>
                        <a:rPr lang="en-US" altLang="ko-KR" sz="1800" dirty="0"/>
                        <a:t>NOT </a:t>
                      </a:r>
                      <a:r>
                        <a:rPr lang="ko-KR" altLang="en-US" sz="1800" dirty="0"/>
                        <a:t>연산</a:t>
                      </a:r>
                      <a:r>
                        <a:rPr lang="en-US" altLang="ko-KR" sz="1800" dirty="0"/>
                        <a:t>. 1</a:t>
                      </a:r>
                      <a:r>
                        <a:rPr lang="ko-KR" altLang="en-US" sz="1800" dirty="0"/>
                        <a:t>을 </a:t>
                      </a:r>
                      <a:r>
                        <a:rPr lang="en-US" altLang="ko-KR" sz="1800" dirty="0"/>
                        <a:t>0</a:t>
                      </a:r>
                      <a:r>
                        <a:rPr lang="ko-KR" altLang="en-US" sz="1800" dirty="0"/>
                        <a:t>으로</a:t>
                      </a:r>
                      <a:r>
                        <a:rPr lang="en-US" altLang="ko-KR" sz="1800" dirty="0"/>
                        <a:t>, 0</a:t>
                      </a:r>
                      <a:r>
                        <a:rPr lang="ko-KR" altLang="en-US" sz="1800" dirty="0"/>
                        <a:t>을 </a:t>
                      </a:r>
                      <a:r>
                        <a:rPr lang="en-US" altLang="ko-KR" sz="1800" dirty="0"/>
                        <a:t>1</a:t>
                      </a:r>
                      <a:r>
                        <a:rPr lang="ko-KR" altLang="en-US" sz="1800" dirty="0"/>
                        <a:t>로 변환</a:t>
                      </a:r>
                      <a:endParaRPr lang="ko-KR" altLang="en-US" sz="1800" i="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7204" marR="67204" marT="17907" marB="17907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직사각형 26"/>
          <p:cNvSpPr/>
          <p:nvPr/>
        </p:nvSpPr>
        <p:spPr>
          <a:xfrm>
            <a:off x="5865366" y="1500174"/>
            <a:ext cx="142876" cy="114300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5" name="직사각형 24"/>
          <p:cNvSpPr/>
          <p:nvPr/>
        </p:nvSpPr>
        <p:spPr>
          <a:xfrm>
            <a:off x="6436870" y="1500174"/>
            <a:ext cx="142876" cy="114300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4" name="직사각형 33"/>
          <p:cNvSpPr/>
          <p:nvPr/>
        </p:nvSpPr>
        <p:spPr>
          <a:xfrm>
            <a:off x="2500298" y="3929066"/>
            <a:ext cx="142876" cy="114300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6" name="직사각형 35"/>
          <p:cNvSpPr/>
          <p:nvPr/>
        </p:nvSpPr>
        <p:spPr>
          <a:xfrm>
            <a:off x="2071670" y="3929066"/>
            <a:ext cx="142876" cy="114300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3" name="직사각형 42"/>
          <p:cNvSpPr/>
          <p:nvPr/>
        </p:nvSpPr>
        <p:spPr>
          <a:xfrm>
            <a:off x="6455643" y="4286256"/>
            <a:ext cx="142876" cy="78581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5" name="직사각형 44"/>
          <p:cNvSpPr/>
          <p:nvPr/>
        </p:nvSpPr>
        <p:spPr>
          <a:xfrm>
            <a:off x="6027015" y="4286256"/>
            <a:ext cx="142876" cy="78581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5" name="직사각형 14"/>
          <p:cNvSpPr/>
          <p:nvPr/>
        </p:nvSpPr>
        <p:spPr>
          <a:xfrm>
            <a:off x="2500298" y="1500174"/>
            <a:ext cx="142876" cy="114300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7" name="직사각형 16"/>
          <p:cNvSpPr/>
          <p:nvPr/>
        </p:nvSpPr>
        <p:spPr>
          <a:xfrm>
            <a:off x="2071670" y="1500174"/>
            <a:ext cx="142876" cy="114300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비트 </a:t>
            </a:r>
            <a:r>
              <a:rPr lang="ko-KR" altLang="en-US" dirty="0" smtClean="0"/>
              <a:t>연산자의 사례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428728" y="1571612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01101010</a:t>
            </a:r>
            <a:endParaRPr lang="ko-KR" altLang="en-US" sz="2000" dirty="0"/>
          </a:p>
        </p:txBody>
      </p:sp>
      <p:sp>
        <p:nvSpPr>
          <p:cNvPr id="5" name="TextBox 4"/>
          <p:cNvSpPr txBox="1"/>
          <p:nvPr/>
        </p:nvSpPr>
        <p:spPr>
          <a:xfrm>
            <a:off x="1428728" y="1857364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11001101</a:t>
            </a:r>
            <a:endParaRPr lang="ko-KR" altLang="en-US" sz="2000" dirty="0"/>
          </a:p>
        </p:txBody>
      </p:sp>
      <p:cxnSp>
        <p:nvCxnSpPr>
          <p:cNvPr id="7" name="직선 연결선 6"/>
          <p:cNvCxnSpPr/>
          <p:nvPr/>
        </p:nvCxnSpPr>
        <p:spPr>
          <a:xfrm>
            <a:off x="1214414" y="2214554"/>
            <a:ext cx="1500198" cy="1588"/>
          </a:xfrm>
          <a:prstGeom prst="line">
            <a:avLst/>
          </a:prstGeom>
          <a:ln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142976" y="1857364"/>
            <a:ext cx="35618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&amp;</a:t>
            </a:r>
            <a:endParaRPr lang="ko-KR" altLang="en-US" sz="2000" dirty="0"/>
          </a:p>
        </p:txBody>
      </p:sp>
      <p:sp>
        <p:nvSpPr>
          <p:cNvPr id="14" name="TextBox 13"/>
          <p:cNvSpPr txBox="1"/>
          <p:nvPr/>
        </p:nvSpPr>
        <p:spPr>
          <a:xfrm>
            <a:off x="1428728" y="2214554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rgbClr val="0070C0"/>
                </a:solidFill>
              </a:rPr>
              <a:t>01001000</a:t>
            </a:r>
            <a:endParaRPr lang="ko-KR" altLang="en-US" sz="2000" dirty="0">
              <a:solidFill>
                <a:srgbClr val="0070C0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428860" y="2928934"/>
            <a:ext cx="156966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/>
              <a:t>둘 중 하나라도 </a:t>
            </a:r>
            <a:r>
              <a:rPr lang="en-US" altLang="ko-KR" sz="1600" dirty="0" smtClean="0"/>
              <a:t>0</a:t>
            </a:r>
            <a:r>
              <a:rPr lang="ko-KR" altLang="en-US" sz="1600" dirty="0" smtClean="0"/>
              <a:t>이 되면</a:t>
            </a:r>
            <a:endParaRPr lang="en-US" altLang="ko-KR" sz="1600" dirty="0" smtClean="0"/>
          </a:p>
          <a:p>
            <a:r>
              <a:rPr lang="ko-KR" altLang="en-US" sz="1600" dirty="0" smtClean="0"/>
              <a:t>결과는 </a:t>
            </a:r>
            <a:r>
              <a:rPr lang="en-US" altLang="ko-KR" sz="1600" dirty="0" smtClean="0"/>
              <a:t>0</a:t>
            </a:r>
            <a:endParaRPr lang="ko-KR" altLang="en-US" sz="1600" dirty="0"/>
          </a:p>
        </p:txBody>
      </p:sp>
      <p:sp>
        <p:nvSpPr>
          <p:cNvPr id="18" name="TextBox 17"/>
          <p:cNvSpPr txBox="1"/>
          <p:nvPr/>
        </p:nvSpPr>
        <p:spPr>
          <a:xfrm>
            <a:off x="1000100" y="2928934"/>
            <a:ext cx="139493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/>
              <a:t>모두 </a:t>
            </a:r>
            <a:r>
              <a:rPr lang="en-US" altLang="ko-KR" sz="1600" dirty="0" smtClean="0"/>
              <a:t>1</a:t>
            </a:r>
            <a:r>
              <a:rPr lang="ko-KR" altLang="en-US" sz="1600" dirty="0" smtClean="0"/>
              <a:t>이므로 결과는 </a:t>
            </a:r>
            <a:r>
              <a:rPr lang="en-US" altLang="ko-KR" sz="1600" dirty="0" smtClean="0"/>
              <a:t>1</a:t>
            </a:r>
            <a:endParaRPr lang="ko-KR" altLang="en-US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5365300" y="1571612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01101010</a:t>
            </a:r>
            <a:endParaRPr lang="ko-KR" altLang="en-US" sz="2000" dirty="0"/>
          </a:p>
        </p:txBody>
      </p:sp>
      <p:sp>
        <p:nvSpPr>
          <p:cNvPr id="21" name="TextBox 20"/>
          <p:cNvSpPr txBox="1"/>
          <p:nvPr/>
        </p:nvSpPr>
        <p:spPr>
          <a:xfrm>
            <a:off x="5365300" y="1857364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11001101</a:t>
            </a:r>
            <a:endParaRPr lang="ko-KR" altLang="en-US" sz="2000" dirty="0"/>
          </a:p>
        </p:txBody>
      </p:sp>
      <p:cxnSp>
        <p:nvCxnSpPr>
          <p:cNvPr id="22" name="직선 연결선 21"/>
          <p:cNvCxnSpPr/>
          <p:nvPr/>
        </p:nvCxnSpPr>
        <p:spPr>
          <a:xfrm>
            <a:off x="5150986" y="2214554"/>
            <a:ext cx="1500198" cy="1588"/>
          </a:xfrm>
          <a:prstGeom prst="line">
            <a:avLst/>
          </a:prstGeom>
          <a:ln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5079548" y="1857364"/>
            <a:ext cx="31931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|</a:t>
            </a:r>
            <a:endParaRPr lang="ko-KR" altLang="en-US" sz="2000" dirty="0"/>
          </a:p>
        </p:txBody>
      </p:sp>
      <p:sp>
        <p:nvSpPr>
          <p:cNvPr id="24" name="TextBox 23"/>
          <p:cNvSpPr txBox="1"/>
          <p:nvPr/>
        </p:nvSpPr>
        <p:spPr>
          <a:xfrm>
            <a:off x="5365300" y="2214554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rgbClr val="0070C0"/>
                </a:solidFill>
              </a:rPr>
              <a:t>11101111</a:t>
            </a:r>
            <a:endParaRPr lang="ko-KR" altLang="en-US" sz="2000" dirty="0">
              <a:solidFill>
                <a:srgbClr val="0070C0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6500826" y="2928934"/>
            <a:ext cx="156966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/>
              <a:t>둘 중 하나라도 </a:t>
            </a:r>
            <a:r>
              <a:rPr lang="en-US" altLang="ko-KR" sz="1600" dirty="0" smtClean="0"/>
              <a:t>1</a:t>
            </a:r>
            <a:r>
              <a:rPr lang="ko-KR" altLang="en-US" sz="1600" dirty="0" smtClean="0"/>
              <a:t>이 되면</a:t>
            </a:r>
            <a:endParaRPr lang="en-US" altLang="ko-KR" sz="1600" dirty="0" smtClean="0"/>
          </a:p>
          <a:p>
            <a:r>
              <a:rPr lang="ko-KR" altLang="en-US" sz="1600" dirty="0" smtClean="0"/>
              <a:t>결과는 </a:t>
            </a:r>
            <a:r>
              <a:rPr lang="en-US" altLang="ko-KR" sz="1600" dirty="0" smtClean="0"/>
              <a:t>1</a:t>
            </a:r>
            <a:endParaRPr lang="ko-KR" altLang="en-US" sz="1600" dirty="0"/>
          </a:p>
        </p:txBody>
      </p:sp>
      <p:sp>
        <p:nvSpPr>
          <p:cNvPr id="28" name="TextBox 27"/>
          <p:cNvSpPr txBox="1"/>
          <p:nvPr/>
        </p:nvSpPr>
        <p:spPr>
          <a:xfrm>
            <a:off x="4857752" y="2928934"/>
            <a:ext cx="139493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/>
              <a:t>모두 </a:t>
            </a:r>
            <a:r>
              <a:rPr lang="en-US" altLang="ko-KR" sz="1600" dirty="0" smtClean="0"/>
              <a:t>0</a:t>
            </a:r>
            <a:r>
              <a:rPr lang="ko-KR" altLang="en-US" sz="1600" dirty="0" smtClean="0"/>
              <a:t>이므로 결과는 </a:t>
            </a:r>
            <a:r>
              <a:rPr lang="en-US" altLang="ko-KR" sz="1600" dirty="0" smtClean="0"/>
              <a:t>0</a:t>
            </a:r>
            <a:endParaRPr lang="ko-KR" altLang="en-US" sz="1600" dirty="0"/>
          </a:p>
        </p:txBody>
      </p:sp>
      <p:sp>
        <p:nvSpPr>
          <p:cNvPr id="29" name="TextBox 28"/>
          <p:cNvSpPr txBox="1"/>
          <p:nvPr/>
        </p:nvSpPr>
        <p:spPr>
          <a:xfrm>
            <a:off x="1428728" y="4000504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01101010</a:t>
            </a:r>
            <a:endParaRPr lang="ko-KR" altLang="en-US" sz="2000" dirty="0"/>
          </a:p>
        </p:txBody>
      </p:sp>
      <p:sp>
        <p:nvSpPr>
          <p:cNvPr id="30" name="TextBox 29"/>
          <p:cNvSpPr txBox="1"/>
          <p:nvPr/>
        </p:nvSpPr>
        <p:spPr>
          <a:xfrm>
            <a:off x="1428728" y="4286256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11001101</a:t>
            </a:r>
            <a:endParaRPr lang="ko-KR" altLang="en-US" sz="2000" dirty="0"/>
          </a:p>
        </p:txBody>
      </p:sp>
      <p:cxnSp>
        <p:nvCxnSpPr>
          <p:cNvPr id="31" name="직선 연결선 30"/>
          <p:cNvCxnSpPr/>
          <p:nvPr/>
        </p:nvCxnSpPr>
        <p:spPr>
          <a:xfrm>
            <a:off x="1214414" y="4643446"/>
            <a:ext cx="1500198" cy="1588"/>
          </a:xfrm>
          <a:prstGeom prst="line">
            <a:avLst/>
          </a:prstGeom>
          <a:ln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1142976" y="4286256"/>
            <a:ext cx="30489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^</a:t>
            </a:r>
            <a:endParaRPr lang="ko-KR" altLang="en-US" sz="2000" dirty="0"/>
          </a:p>
        </p:txBody>
      </p:sp>
      <p:sp>
        <p:nvSpPr>
          <p:cNvPr id="33" name="TextBox 32"/>
          <p:cNvSpPr txBox="1"/>
          <p:nvPr/>
        </p:nvSpPr>
        <p:spPr>
          <a:xfrm>
            <a:off x="1428728" y="4643446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10100111</a:t>
            </a:r>
            <a:endParaRPr lang="ko-KR" altLang="en-US" sz="2000" dirty="0"/>
          </a:p>
        </p:txBody>
      </p:sp>
      <p:sp>
        <p:nvSpPr>
          <p:cNvPr id="35" name="TextBox 34"/>
          <p:cNvSpPr txBox="1"/>
          <p:nvPr/>
        </p:nvSpPr>
        <p:spPr>
          <a:xfrm>
            <a:off x="2428860" y="5357826"/>
            <a:ext cx="138531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/>
              <a:t>두 비트가 서로 다르므로</a:t>
            </a:r>
            <a:endParaRPr lang="en-US" altLang="ko-KR" sz="1600" dirty="0" smtClean="0"/>
          </a:p>
          <a:p>
            <a:r>
              <a:rPr lang="ko-KR" altLang="en-US" sz="1600" dirty="0" smtClean="0"/>
              <a:t> 결과는 </a:t>
            </a:r>
            <a:r>
              <a:rPr lang="en-US" altLang="ko-KR" sz="1600" dirty="0" smtClean="0"/>
              <a:t>1</a:t>
            </a:r>
            <a:endParaRPr lang="ko-KR" altLang="en-US" sz="1600" dirty="0"/>
          </a:p>
        </p:txBody>
      </p:sp>
      <p:sp>
        <p:nvSpPr>
          <p:cNvPr id="37" name="TextBox 36"/>
          <p:cNvSpPr txBox="1"/>
          <p:nvPr/>
        </p:nvSpPr>
        <p:spPr>
          <a:xfrm>
            <a:off x="753703" y="5357825"/>
            <a:ext cx="13500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600" dirty="0" smtClean="0"/>
              <a:t>두 비트가 모두 같으므로</a:t>
            </a:r>
            <a:endParaRPr lang="en-US" altLang="ko-KR" sz="1600" dirty="0" smtClean="0"/>
          </a:p>
          <a:p>
            <a:r>
              <a:rPr lang="ko-KR" altLang="en-US" sz="1600" dirty="0" smtClean="0"/>
              <a:t> 결과는 </a:t>
            </a:r>
            <a:r>
              <a:rPr lang="en-US" altLang="ko-KR" sz="1600" dirty="0" smtClean="0"/>
              <a:t>0</a:t>
            </a:r>
            <a:endParaRPr lang="ko-KR" altLang="en-US" sz="1600" dirty="0"/>
          </a:p>
        </p:txBody>
      </p:sp>
      <p:sp>
        <p:nvSpPr>
          <p:cNvPr id="38" name="TextBox 37"/>
          <p:cNvSpPr txBox="1"/>
          <p:nvPr/>
        </p:nvSpPr>
        <p:spPr>
          <a:xfrm>
            <a:off x="5384073" y="4286256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01101010</a:t>
            </a:r>
            <a:endParaRPr lang="ko-KR" altLang="en-US" sz="2000" dirty="0"/>
          </a:p>
        </p:txBody>
      </p:sp>
      <p:cxnSp>
        <p:nvCxnSpPr>
          <p:cNvPr id="40" name="직선 연결선 39"/>
          <p:cNvCxnSpPr/>
          <p:nvPr/>
        </p:nvCxnSpPr>
        <p:spPr>
          <a:xfrm>
            <a:off x="5169759" y="4643446"/>
            <a:ext cx="1500198" cy="1588"/>
          </a:xfrm>
          <a:prstGeom prst="line">
            <a:avLst/>
          </a:prstGeom>
          <a:ln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/>
          <p:cNvSpPr txBox="1"/>
          <p:nvPr/>
        </p:nvSpPr>
        <p:spPr>
          <a:xfrm>
            <a:off x="5026883" y="4286256"/>
            <a:ext cx="35298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~</a:t>
            </a:r>
            <a:endParaRPr lang="ko-KR" altLang="en-US" sz="2000" dirty="0"/>
          </a:p>
        </p:txBody>
      </p:sp>
      <p:sp>
        <p:nvSpPr>
          <p:cNvPr id="42" name="TextBox 41"/>
          <p:cNvSpPr txBox="1"/>
          <p:nvPr/>
        </p:nvSpPr>
        <p:spPr>
          <a:xfrm>
            <a:off x="5384073" y="4643446"/>
            <a:ext cx="13131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10010101</a:t>
            </a:r>
            <a:endParaRPr lang="ko-KR" altLang="en-US" sz="2000" dirty="0"/>
          </a:p>
        </p:txBody>
      </p:sp>
      <p:sp>
        <p:nvSpPr>
          <p:cNvPr id="44" name="TextBox 43"/>
          <p:cNvSpPr txBox="1"/>
          <p:nvPr/>
        </p:nvSpPr>
        <p:spPr>
          <a:xfrm>
            <a:off x="5166389" y="5357826"/>
            <a:ext cx="96372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 smtClean="0"/>
              <a:t>0</a:t>
            </a:r>
            <a:r>
              <a:rPr lang="ko-KR" altLang="en-US" sz="1600" dirty="0" smtClean="0"/>
              <a:t>은 </a:t>
            </a:r>
            <a:r>
              <a:rPr lang="en-US" altLang="ko-KR" sz="1600" dirty="0" smtClean="0"/>
              <a:t>1</a:t>
            </a:r>
            <a:r>
              <a:rPr lang="ko-KR" altLang="en-US" sz="1600" dirty="0" smtClean="0"/>
              <a:t>로 변환</a:t>
            </a:r>
            <a:endParaRPr lang="ko-KR" altLang="en-US" sz="1600" dirty="0"/>
          </a:p>
        </p:txBody>
      </p:sp>
      <p:cxnSp>
        <p:nvCxnSpPr>
          <p:cNvPr id="48" name="Shape 47"/>
          <p:cNvCxnSpPr>
            <a:stCxn id="18" idx="0"/>
            <a:endCxn id="17" idx="2"/>
          </p:cNvCxnSpPr>
          <p:nvPr/>
        </p:nvCxnSpPr>
        <p:spPr>
          <a:xfrm rot="5400000" flipH="1" flipV="1">
            <a:off x="1777461" y="2563288"/>
            <a:ext cx="285752" cy="445541"/>
          </a:xfrm>
          <a:prstGeom prst="curvedConnector3">
            <a:avLst>
              <a:gd name="adj1" fmla="val 50000"/>
            </a:avLst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hape 50"/>
          <p:cNvCxnSpPr>
            <a:stCxn id="16" idx="0"/>
            <a:endCxn id="15" idx="2"/>
          </p:cNvCxnSpPr>
          <p:nvPr/>
        </p:nvCxnSpPr>
        <p:spPr>
          <a:xfrm rot="16200000" flipV="1">
            <a:off x="2749837" y="2465081"/>
            <a:ext cx="285752" cy="641954"/>
          </a:xfrm>
          <a:prstGeom prst="curvedConnector3">
            <a:avLst>
              <a:gd name="adj1" fmla="val 50000"/>
            </a:avLst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구부러진 연결선 56"/>
          <p:cNvCxnSpPr>
            <a:stCxn id="28" idx="0"/>
            <a:endCxn id="27" idx="2"/>
          </p:cNvCxnSpPr>
          <p:nvPr/>
        </p:nvCxnSpPr>
        <p:spPr>
          <a:xfrm rot="5400000" flipH="1" flipV="1">
            <a:off x="5603135" y="2595266"/>
            <a:ext cx="285752" cy="381585"/>
          </a:xfrm>
          <a:prstGeom prst="curvedConnector3">
            <a:avLst>
              <a:gd name="adj1" fmla="val 50000"/>
            </a:avLst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구부러진 연결선 58"/>
          <p:cNvCxnSpPr>
            <a:stCxn id="26" idx="0"/>
            <a:endCxn id="25" idx="2"/>
          </p:cNvCxnSpPr>
          <p:nvPr/>
        </p:nvCxnSpPr>
        <p:spPr>
          <a:xfrm rot="16200000" flipV="1">
            <a:off x="6754106" y="2397384"/>
            <a:ext cx="285752" cy="777348"/>
          </a:xfrm>
          <a:prstGeom prst="curvedConnector3">
            <a:avLst>
              <a:gd name="adj1" fmla="val 50000"/>
            </a:avLst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구부러진 연결선 60"/>
          <p:cNvCxnSpPr>
            <a:stCxn id="37" idx="0"/>
            <a:endCxn id="36" idx="2"/>
          </p:cNvCxnSpPr>
          <p:nvPr/>
        </p:nvCxnSpPr>
        <p:spPr>
          <a:xfrm rot="5400000" flipH="1" flipV="1">
            <a:off x="1643043" y="4857760"/>
            <a:ext cx="285751" cy="714380"/>
          </a:xfrm>
          <a:prstGeom prst="curvedConnector3">
            <a:avLst>
              <a:gd name="adj1" fmla="val 50000"/>
            </a:avLst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구부러진 연결선 63"/>
          <p:cNvCxnSpPr>
            <a:stCxn id="35" idx="0"/>
            <a:endCxn id="34" idx="2"/>
          </p:cNvCxnSpPr>
          <p:nvPr/>
        </p:nvCxnSpPr>
        <p:spPr>
          <a:xfrm rot="16200000" flipV="1">
            <a:off x="2703751" y="4940059"/>
            <a:ext cx="285752" cy="549782"/>
          </a:xfrm>
          <a:prstGeom prst="curvedConnector3">
            <a:avLst>
              <a:gd name="adj1" fmla="val 50000"/>
            </a:avLst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직사각형 65"/>
          <p:cNvSpPr/>
          <p:nvPr/>
        </p:nvSpPr>
        <p:spPr>
          <a:xfrm>
            <a:off x="6452273" y="5357826"/>
            <a:ext cx="1048685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ko-KR" sz="1600" dirty="0" smtClean="0"/>
              <a:t>1</a:t>
            </a:r>
            <a:r>
              <a:rPr lang="ko-KR" altLang="en-US" sz="1600" dirty="0" smtClean="0"/>
              <a:t>은 </a:t>
            </a:r>
            <a:r>
              <a:rPr lang="en-US" altLang="ko-KR" sz="1600" dirty="0" smtClean="0"/>
              <a:t>0</a:t>
            </a:r>
            <a:r>
              <a:rPr lang="ko-KR" altLang="en-US" sz="1600" dirty="0" smtClean="0"/>
              <a:t>으로 변환</a:t>
            </a:r>
            <a:endParaRPr lang="ko-KR" altLang="en-US" sz="1600" dirty="0"/>
          </a:p>
        </p:txBody>
      </p:sp>
      <p:cxnSp>
        <p:nvCxnSpPr>
          <p:cNvPr id="69" name="구부러진 연결선 68"/>
          <p:cNvCxnSpPr>
            <a:stCxn id="44" idx="0"/>
            <a:endCxn id="45" idx="2"/>
          </p:cNvCxnSpPr>
          <p:nvPr/>
        </p:nvCxnSpPr>
        <p:spPr>
          <a:xfrm rot="5400000" flipH="1" flipV="1">
            <a:off x="5730476" y="4989850"/>
            <a:ext cx="285752" cy="450201"/>
          </a:xfrm>
          <a:prstGeom prst="curvedConnector3">
            <a:avLst>
              <a:gd name="adj1" fmla="val 50000"/>
            </a:avLst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구부러진 연결선 73"/>
          <p:cNvCxnSpPr>
            <a:stCxn id="66" idx="0"/>
            <a:endCxn id="43" idx="2"/>
          </p:cNvCxnSpPr>
          <p:nvPr/>
        </p:nvCxnSpPr>
        <p:spPr>
          <a:xfrm rot="16200000" flipV="1">
            <a:off x="6608973" y="4990182"/>
            <a:ext cx="285752" cy="449535"/>
          </a:xfrm>
          <a:prstGeom prst="curvedConnector3">
            <a:avLst>
              <a:gd name="adj1" fmla="val 50000"/>
            </a:avLst>
          </a:pr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37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시프트 연산자</a:t>
            </a:r>
            <a:endParaRPr lang="ko-KR" altLang="en-US" dirty="0"/>
          </a:p>
        </p:txBody>
      </p:sp>
      <p:sp>
        <p:nvSpPr>
          <p:cNvPr id="53249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53251" name="Rectangle 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65537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38</a:t>
            </a:fld>
            <a:endParaRPr lang="ko-KR" altLang="en-US"/>
          </a:p>
        </p:txBody>
      </p:sp>
      <p:graphicFrame>
        <p:nvGraphicFramePr>
          <p:cNvPr id="9" name="내용 개체 틀 10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="" xmlns:p14="http://schemas.microsoft.com/office/powerpoint/2010/main" val="4278600024"/>
              </p:ext>
            </p:extLst>
          </p:nvPr>
        </p:nvGraphicFramePr>
        <p:xfrm>
          <a:off x="642910" y="1428736"/>
          <a:ext cx="7313466" cy="4554607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1044781"/>
                <a:gridCol w="6268685"/>
              </a:tblGrid>
              <a:tr h="496957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smtClean="0"/>
                        <a:t>시프트 </a:t>
                      </a:r>
                      <a:r>
                        <a:rPr lang="ko-KR" altLang="en-US" sz="1800" dirty="0"/>
                        <a:t>연산자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/>
                        <a:t>내용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765132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/>
                        <a:t>a &gt;&gt; b</a:t>
                      </a:r>
                      <a:endParaRPr lang="en-US" sz="18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/>
                        <a:t>a</a:t>
                      </a:r>
                      <a:r>
                        <a:rPr lang="ko-KR" altLang="en-US" sz="1800" dirty="0"/>
                        <a:t>의 각 비트를 오른쪽으로 </a:t>
                      </a:r>
                      <a:r>
                        <a:rPr lang="en-US" altLang="ko-KR" sz="1800" dirty="0"/>
                        <a:t>b </a:t>
                      </a:r>
                      <a:r>
                        <a:rPr lang="ko-KR" altLang="en-US" sz="1800" dirty="0"/>
                        <a:t>번 </a:t>
                      </a:r>
                      <a:r>
                        <a:rPr lang="ko-KR" altLang="en-US" sz="1800" dirty="0" err="1" smtClean="0"/>
                        <a:t>시프트한다</a:t>
                      </a:r>
                      <a:r>
                        <a:rPr lang="en-US" altLang="ko-KR" sz="1800" dirty="0"/>
                        <a:t>. </a:t>
                      </a:r>
                      <a:endParaRPr lang="en-US" altLang="ko-KR" sz="1800" dirty="0" smtClean="0"/>
                    </a:p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smtClean="0"/>
                        <a:t>최상위 </a:t>
                      </a:r>
                      <a:r>
                        <a:rPr lang="ko-KR" altLang="en-US" sz="1800" dirty="0"/>
                        <a:t>비트의 빈자리는 </a:t>
                      </a:r>
                      <a:r>
                        <a:rPr lang="ko-KR" altLang="en-US" sz="1800" dirty="0" smtClean="0"/>
                        <a:t>시프트 </a:t>
                      </a:r>
                      <a:r>
                        <a:rPr lang="ko-KR" altLang="en-US" sz="1800" dirty="0"/>
                        <a:t>전의 최상위 비트로 다시 채운다</a:t>
                      </a:r>
                      <a:r>
                        <a:rPr lang="en-US" altLang="ko-KR" sz="1800" dirty="0"/>
                        <a:t>. </a:t>
                      </a:r>
                      <a:endParaRPr lang="en-US" altLang="ko-KR" sz="1800" dirty="0" smtClean="0"/>
                    </a:p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smtClean="0"/>
                        <a:t>산술적 </a:t>
                      </a:r>
                      <a:r>
                        <a:rPr lang="ko-KR" altLang="en-US" sz="1800" dirty="0"/>
                        <a:t>오른쪽 </a:t>
                      </a:r>
                      <a:r>
                        <a:rPr lang="ko-KR" altLang="en-US" sz="1800" dirty="0" smtClean="0"/>
                        <a:t>시프트</a:t>
                      </a:r>
                      <a:r>
                        <a:rPr lang="en-US" altLang="ko-KR" sz="1800" dirty="0"/>
                        <a:t>.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765132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/>
                        <a:t>a &gt;&gt;&gt; b</a:t>
                      </a:r>
                      <a:endParaRPr lang="en-US" sz="18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/>
                        <a:t>a</a:t>
                      </a:r>
                      <a:r>
                        <a:rPr lang="ko-KR" altLang="en-US" sz="1800" dirty="0"/>
                        <a:t>의 각 비트를 오른쪽으로 </a:t>
                      </a:r>
                      <a:r>
                        <a:rPr lang="en-US" altLang="ko-KR" sz="1800" dirty="0"/>
                        <a:t>b </a:t>
                      </a:r>
                      <a:r>
                        <a:rPr lang="ko-KR" altLang="en-US" sz="1800" dirty="0"/>
                        <a:t>번 </a:t>
                      </a:r>
                      <a:r>
                        <a:rPr lang="ko-KR" altLang="en-US" sz="1800" dirty="0" err="1" smtClean="0"/>
                        <a:t>시프트한다</a:t>
                      </a:r>
                      <a:r>
                        <a:rPr lang="en-US" altLang="ko-KR" sz="1800" dirty="0"/>
                        <a:t>. </a:t>
                      </a:r>
                      <a:endParaRPr lang="en-US" altLang="ko-KR" sz="1800" dirty="0" smtClean="0"/>
                    </a:p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smtClean="0"/>
                        <a:t>그리고 </a:t>
                      </a:r>
                      <a:r>
                        <a:rPr lang="ko-KR" altLang="en-US" sz="1800" dirty="0"/>
                        <a:t>최상위 비트의 빈자리는 </a:t>
                      </a:r>
                      <a:r>
                        <a:rPr lang="en-US" altLang="ko-KR" sz="1800" dirty="0"/>
                        <a:t>0</a:t>
                      </a:r>
                      <a:r>
                        <a:rPr lang="ko-KR" altLang="en-US" sz="1800" dirty="0"/>
                        <a:t>으로 채운다</a:t>
                      </a:r>
                      <a:r>
                        <a:rPr lang="en-US" altLang="ko-KR" sz="1800" dirty="0"/>
                        <a:t>. </a:t>
                      </a:r>
                      <a:endParaRPr lang="en-US" altLang="ko-KR" sz="1800" dirty="0" smtClean="0"/>
                    </a:p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smtClean="0"/>
                        <a:t>논리적 </a:t>
                      </a:r>
                      <a:r>
                        <a:rPr lang="ko-KR" altLang="en-US" sz="1800" dirty="0"/>
                        <a:t>오른쪽 </a:t>
                      </a:r>
                      <a:r>
                        <a:rPr lang="ko-KR" altLang="en-US" sz="1800" dirty="0" smtClean="0"/>
                        <a:t>시프트</a:t>
                      </a:r>
                      <a:r>
                        <a:rPr lang="en-US" altLang="ko-KR" sz="1800" dirty="0"/>
                        <a:t>.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765132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/>
                        <a:t>a &lt;&lt; b</a:t>
                      </a:r>
                      <a:endParaRPr lang="en-US" sz="18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/>
                        <a:t>a</a:t>
                      </a:r>
                      <a:r>
                        <a:rPr lang="ko-KR" altLang="en-US" sz="1800" dirty="0"/>
                        <a:t>의 각 비트를 왼쪽으로 </a:t>
                      </a:r>
                      <a:r>
                        <a:rPr lang="en-US" altLang="ko-KR" sz="1800" dirty="0"/>
                        <a:t>b </a:t>
                      </a:r>
                      <a:r>
                        <a:rPr lang="ko-KR" altLang="en-US" sz="1800" dirty="0"/>
                        <a:t>번 </a:t>
                      </a:r>
                      <a:r>
                        <a:rPr lang="ko-KR" altLang="en-US" sz="1800" dirty="0" err="1" smtClean="0"/>
                        <a:t>시프트한다</a:t>
                      </a:r>
                      <a:r>
                        <a:rPr lang="en-US" altLang="ko-KR" sz="1800" dirty="0"/>
                        <a:t>. </a:t>
                      </a:r>
                      <a:endParaRPr lang="en-US" altLang="ko-KR" sz="1800" dirty="0" smtClean="0"/>
                    </a:p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smtClean="0"/>
                        <a:t>그리고 </a:t>
                      </a:r>
                      <a:r>
                        <a:rPr lang="ko-KR" altLang="en-US" sz="1800" dirty="0"/>
                        <a:t>최하위 비트의 빈자리는 </a:t>
                      </a:r>
                      <a:r>
                        <a:rPr lang="en-US" altLang="ko-KR" sz="1800" dirty="0"/>
                        <a:t>0</a:t>
                      </a:r>
                      <a:r>
                        <a:rPr lang="ko-KR" altLang="en-US" sz="1800" dirty="0"/>
                        <a:t>으로 채운다</a:t>
                      </a:r>
                      <a:r>
                        <a:rPr lang="en-US" altLang="ko-KR" sz="1800" dirty="0"/>
                        <a:t>. </a:t>
                      </a:r>
                      <a:endParaRPr lang="en-US" altLang="ko-KR" sz="1800" dirty="0" smtClean="0"/>
                    </a:p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smtClean="0"/>
                        <a:t>산술적 </a:t>
                      </a:r>
                      <a:r>
                        <a:rPr lang="ko-KR" altLang="en-US" sz="1800" dirty="0"/>
                        <a:t>왼쪽 </a:t>
                      </a:r>
                      <a:r>
                        <a:rPr lang="ko-KR" altLang="en-US" sz="1800" dirty="0" smtClean="0"/>
                        <a:t>시프트</a:t>
                      </a:r>
                      <a:r>
                        <a:rPr lang="en-US" altLang="ko-KR" sz="1800" dirty="0"/>
                        <a:t>.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시프트 연산자의 사례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755576" y="1316088"/>
            <a:ext cx="3406830" cy="707886"/>
          </a:xfrm>
          <a:prstGeom prst="rect">
            <a:avLst/>
          </a:prstGeom>
          <a:noFill/>
          <a:ln>
            <a:solidFill>
              <a:schemeClr val="accent1">
                <a:lumMod val="75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byte a = </a:t>
            </a:r>
            <a:r>
              <a:rPr lang="en-US" altLang="ko-KR" sz="2000" dirty="0"/>
              <a:t>5</a:t>
            </a:r>
            <a:r>
              <a:rPr lang="en-US" altLang="ko-KR" sz="2000" dirty="0" smtClean="0"/>
              <a:t>; </a:t>
            </a:r>
            <a:r>
              <a:rPr lang="en-US" altLang="ko-KR" sz="2000" dirty="0" smtClean="0">
                <a:solidFill>
                  <a:srgbClr val="00B050"/>
                </a:solidFill>
              </a:rPr>
              <a:t>// </a:t>
            </a:r>
            <a:r>
              <a:rPr lang="en-US" altLang="ko-KR" sz="2000" dirty="0">
                <a:solidFill>
                  <a:srgbClr val="00B050"/>
                </a:solidFill>
              </a:rPr>
              <a:t>5</a:t>
            </a:r>
            <a:endParaRPr lang="en-US" altLang="ko-KR" sz="2000" dirty="0" smtClean="0">
              <a:solidFill>
                <a:srgbClr val="00B050"/>
              </a:solidFill>
            </a:endParaRPr>
          </a:p>
          <a:p>
            <a:r>
              <a:rPr lang="en-US" altLang="ko-KR" sz="2000" dirty="0" smtClean="0"/>
              <a:t>byte b = (byte)(a &lt;&lt; 2); </a:t>
            </a:r>
            <a:r>
              <a:rPr lang="en-US" altLang="ko-KR" sz="2000" dirty="0" smtClean="0">
                <a:solidFill>
                  <a:srgbClr val="00B050"/>
                </a:solidFill>
              </a:rPr>
              <a:t>// 20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668797" y="2244782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0 0 0 0 0 1 0 1</a:t>
            </a:r>
            <a:endParaRPr lang="ko-KR" altLang="en-US" sz="2000" dirty="0"/>
          </a:p>
        </p:txBody>
      </p:sp>
      <p:sp>
        <p:nvSpPr>
          <p:cNvPr id="6" name="직사각형 5"/>
          <p:cNvSpPr/>
          <p:nvPr/>
        </p:nvSpPr>
        <p:spPr>
          <a:xfrm>
            <a:off x="3168995" y="2816286"/>
            <a:ext cx="214314" cy="285752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7" name="TextBox 6"/>
          <p:cNvSpPr txBox="1"/>
          <p:nvPr/>
        </p:nvSpPr>
        <p:spPr>
          <a:xfrm>
            <a:off x="1668797" y="3244914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rgbClr val="0070C0"/>
                </a:solidFill>
              </a:rPr>
              <a:t>0 0 0 1 0 1 0 0</a:t>
            </a:r>
            <a:endParaRPr lang="ko-KR" altLang="en-US" sz="2000" dirty="0">
              <a:solidFill>
                <a:srgbClr val="0070C0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68797" y="2744848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0 0 0 0 1 0 1 0</a:t>
            </a:r>
            <a:endParaRPr lang="ko-KR" altLang="en-US" sz="2000" dirty="0"/>
          </a:p>
        </p:txBody>
      </p:sp>
      <p:cxnSp>
        <p:nvCxnSpPr>
          <p:cNvPr id="9" name="직선 화살표 연결선 8"/>
          <p:cNvCxnSpPr/>
          <p:nvPr/>
        </p:nvCxnSpPr>
        <p:spPr>
          <a:xfrm rot="5400000">
            <a:off x="1740235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직선 화살표 연결선 9"/>
          <p:cNvCxnSpPr/>
          <p:nvPr/>
        </p:nvCxnSpPr>
        <p:spPr>
          <a:xfrm rot="5400000">
            <a:off x="1954549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직선 화살표 연결선 10"/>
          <p:cNvCxnSpPr/>
          <p:nvPr/>
        </p:nvCxnSpPr>
        <p:spPr>
          <a:xfrm rot="5400000">
            <a:off x="2168863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직선 화살표 연결선 11"/>
          <p:cNvCxnSpPr/>
          <p:nvPr/>
        </p:nvCxnSpPr>
        <p:spPr>
          <a:xfrm rot="5400000">
            <a:off x="2383177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직선 화살표 연결선 12"/>
          <p:cNvCxnSpPr/>
          <p:nvPr/>
        </p:nvCxnSpPr>
        <p:spPr>
          <a:xfrm rot="5400000">
            <a:off x="2811805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직선 화살표 연결선 13"/>
          <p:cNvCxnSpPr/>
          <p:nvPr/>
        </p:nvCxnSpPr>
        <p:spPr>
          <a:xfrm rot="5400000">
            <a:off x="3026119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직사각형 14"/>
          <p:cNvSpPr/>
          <p:nvPr/>
        </p:nvSpPr>
        <p:spPr>
          <a:xfrm>
            <a:off x="3168995" y="3316352"/>
            <a:ext cx="214314" cy="285752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6" name="TextBox 15"/>
          <p:cNvSpPr txBox="1"/>
          <p:nvPr/>
        </p:nvSpPr>
        <p:spPr>
          <a:xfrm>
            <a:off x="1311607" y="2244782"/>
            <a:ext cx="32573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b="1" smtClean="0"/>
              <a:t>a</a:t>
            </a:r>
            <a:endParaRPr lang="ko-KR" altLang="en-US" sz="2000" b="1"/>
          </a:p>
        </p:txBody>
      </p:sp>
      <p:sp>
        <p:nvSpPr>
          <p:cNvPr id="17" name="TextBox 16"/>
          <p:cNvSpPr txBox="1"/>
          <p:nvPr/>
        </p:nvSpPr>
        <p:spPr>
          <a:xfrm>
            <a:off x="1311607" y="3244914"/>
            <a:ext cx="32092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b="1" dirty="0" smtClean="0"/>
              <a:t>b</a:t>
            </a:r>
            <a:endParaRPr lang="ko-KR" altLang="en-US" sz="2000" b="1" dirty="0"/>
          </a:p>
        </p:txBody>
      </p:sp>
      <p:cxnSp>
        <p:nvCxnSpPr>
          <p:cNvPr id="18" name="직선 화살표 연결선 17"/>
          <p:cNvCxnSpPr/>
          <p:nvPr/>
        </p:nvCxnSpPr>
        <p:spPr>
          <a:xfrm rot="5400000">
            <a:off x="2597491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직선 화살표 연결선 18"/>
          <p:cNvCxnSpPr/>
          <p:nvPr/>
        </p:nvCxnSpPr>
        <p:spPr>
          <a:xfrm rot="5400000">
            <a:off x="1740235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직선 화살표 연결선 19"/>
          <p:cNvCxnSpPr/>
          <p:nvPr/>
        </p:nvCxnSpPr>
        <p:spPr>
          <a:xfrm rot="5400000">
            <a:off x="1954549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직선 화살표 연결선 20"/>
          <p:cNvCxnSpPr/>
          <p:nvPr/>
        </p:nvCxnSpPr>
        <p:spPr>
          <a:xfrm rot="5400000">
            <a:off x="2168863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직선 화살표 연결선 21"/>
          <p:cNvCxnSpPr/>
          <p:nvPr/>
        </p:nvCxnSpPr>
        <p:spPr>
          <a:xfrm rot="5400000">
            <a:off x="2383177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직선 화살표 연결선 22"/>
          <p:cNvCxnSpPr/>
          <p:nvPr/>
        </p:nvCxnSpPr>
        <p:spPr>
          <a:xfrm rot="5400000">
            <a:off x="2811805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직선 화살표 연결선 23"/>
          <p:cNvCxnSpPr/>
          <p:nvPr/>
        </p:nvCxnSpPr>
        <p:spPr>
          <a:xfrm rot="5400000">
            <a:off x="3026119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직선 화살표 연결선 24"/>
          <p:cNvCxnSpPr/>
          <p:nvPr/>
        </p:nvCxnSpPr>
        <p:spPr>
          <a:xfrm rot="5400000">
            <a:off x="2597491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3669061" y="2387658"/>
            <a:ext cx="9749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smtClean="0"/>
              <a:t>항상 </a:t>
            </a:r>
            <a:r>
              <a:rPr lang="en-US" altLang="ko-KR" sz="1400" smtClean="0"/>
              <a:t>0</a:t>
            </a:r>
            <a:r>
              <a:rPr lang="ko-KR" altLang="en-US" sz="1400" smtClean="0"/>
              <a:t>으로 채움</a:t>
            </a:r>
            <a:endParaRPr lang="ko-KR" altLang="en-US" sz="1400"/>
          </a:p>
        </p:txBody>
      </p:sp>
      <p:sp>
        <p:nvSpPr>
          <p:cNvPr id="27" name="자유형 26"/>
          <p:cNvSpPr/>
          <p:nvPr/>
        </p:nvSpPr>
        <p:spPr>
          <a:xfrm flipH="1">
            <a:off x="3383309" y="2673410"/>
            <a:ext cx="450784" cy="259977"/>
          </a:xfrm>
          <a:custGeom>
            <a:avLst/>
            <a:gdLst>
              <a:gd name="connsiteX0" fmla="*/ 0 w 430306"/>
              <a:gd name="connsiteY0" fmla="*/ 0 h 259977"/>
              <a:gd name="connsiteX1" fmla="*/ 116541 w 430306"/>
              <a:gd name="connsiteY1" fmla="*/ 215153 h 259977"/>
              <a:gd name="connsiteX2" fmla="*/ 430306 w 430306"/>
              <a:gd name="connsiteY2" fmla="*/ 259977 h 2599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430306" h="259977">
                <a:moveTo>
                  <a:pt x="0" y="0"/>
                </a:moveTo>
                <a:cubicBezTo>
                  <a:pt x="22411" y="85912"/>
                  <a:pt x="44823" y="171824"/>
                  <a:pt x="116541" y="215153"/>
                </a:cubicBezTo>
                <a:cubicBezTo>
                  <a:pt x="188259" y="258482"/>
                  <a:pt x="309282" y="259229"/>
                  <a:pt x="430306" y="259977"/>
                </a:cubicBezTo>
              </a:path>
            </a:pathLst>
          </a:custGeom>
          <a:ln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8" name="자유형 27"/>
          <p:cNvSpPr/>
          <p:nvPr/>
        </p:nvSpPr>
        <p:spPr>
          <a:xfrm flipH="1">
            <a:off x="3383309" y="3173476"/>
            <a:ext cx="450784" cy="259977"/>
          </a:xfrm>
          <a:custGeom>
            <a:avLst/>
            <a:gdLst>
              <a:gd name="connsiteX0" fmla="*/ 0 w 430306"/>
              <a:gd name="connsiteY0" fmla="*/ 0 h 259977"/>
              <a:gd name="connsiteX1" fmla="*/ 116541 w 430306"/>
              <a:gd name="connsiteY1" fmla="*/ 215153 h 259977"/>
              <a:gd name="connsiteX2" fmla="*/ 430306 w 430306"/>
              <a:gd name="connsiteY2" fmla="*/ 259977 h 2599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430306" h="259977">
                <a:moveTo>
                  <a:pt x="0" y="0"/>
                </a:moveTo>
                <a:cubicBezTo>
                  <a:pt x="22411" y="85912"/>
                  <a:pt x="44823" y="171824"/>
                  <a:pt x="116541" y="215153"/>
                </a:cubicBezTo>
                <a:cubicBezTo>
                  <a:pt x="188259" y="258482"/>
                  <a:pt x="309282" y="259229"/>
                  <a:pt x="430306" y="259977"/>
                </a:cubicBezTo>
              </a:path>
            </a:pathLst>
          </a:custGeom>
          <a:ln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9" name="TextBox 28"/>
          <p:cNvSpPr txBox="1"/>
          <p:nvPr/>
        </p:nvSpPr>
        <p:spPr>
          <a:xfrm>
            <a:off x="5828696" y="2244782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0 0 0 1 0 1 0 0</a:t>
            </a:r>
            <a:endParaRPr lang="ko-KR" altLang="en-US" sz="2000" dirty="0"/>
          </a:p>
        </p:txBody>
      </p:sp>
      <p:sp>
        <p:nvSpPr>
          <p:cNvPr id="30" name="직사각형 29"/>
          <p:cNvSpPr/>
          <p:nvPr/>
        </p:nvSpPr>
        <p:spPr>
          <a:xfrm>
            <a:off x="5873239" y="2807321"/>
            <a:ext cx="214314" cy="285752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1" name="TextBox 30"/>
          <p:cNvSpPr txBox="1"/>
          <p:nvPr/>
        </p:nvSpPr>
        <p:spPr>
          <a:xfrm>
            <a:off x="4932040" y="1316088"/>
            <a:ext cx="3437288" cy="707886"/>
          </a:xfrm>
          <a:prstGeom prst="rect">
            <a:avLst/>
          </a:prstGeom>
          <a:noFill/>
          <a:ln>
            <a:solidFill>
              <a:schemeClr val="accent1">
                <a:lumMod val="75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byte a = 20;</a:t>
            </a:r>
            <a:r>
              <a:rPr lang="en-US" altLang="ko-KR" sz="2000" dirty="0" smtClean="0">
                <a:solidFill>
                  <a:srgbClr val="00B050"/>
                </a:solidFill>
              </a:rPr>
              <a:t> // 20</a:t>
            </a:r>
          </a:p>
          <a:p>
            <a:r>
              <a:rPr lang="en-US" altLang="ko-KR" sz="2000" dirty="0" smtClean="0"/>
              <a:t>byte b = (byte)(a &gt;&gt;&gt; 2); </a:t>
            </a:r>
            <a:r>
              <a:rPr lang="en-US" altLang="ko-KR" sz="2000" dirty="0" smtClean="0">
                <a:solidFill>
                  <a:srgbClr val="00B050"/>
                </a:solidFill>
              </a:rPr>
              <a:t>// 5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5828696" y="3244914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rgbClr val="0070C0"/>
                </a:solidFill>
              </a:rPr>
              <a:t>0 0 0 0 0 1 0 1</a:t>
            </a:r>
            <a:endParaRPr lang="ko-KR" altLang="en-US" sz="2000" dirty="0">
              <a:solidFill>
                <a:srgbClr val="0070C0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5828696" y="2744848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0 0 0 </a:t>
            </a:r>
            <a:r>
              <a:rPr lang="en-US" altLang="ko-KR" sz="2000" dirty="0"/>
              <a:t>0</a:t>
            </a:r>
            <a:r>
              <a:rPr lang="en-US" altLang="ko-KR" sz="2000" dirty="0" smtClean="0"/>
              <a:t> 1 0 1 0</a:t>
            </a:r>
            <a:endParaRPr lang="ko-KR" altLang="en-US" sz="2000" dirty="0"/>
          </a:p>
        </p:txBody>
      </p:sp>
      <p:cxnSp>
        <p:nvCxnSpPr>
          <p:cNvPr id="34" name="직선 화살표 연결선 33"/>
          <p:cNvCxnSpPr/>
          <p:nvPr/>
        </p:nvCxnSpPr>
        <p:spPr>
          <a:xfrm rot="16200000" flipH="1">
            <a:off x="5900134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직선 화살표 연결선 34"/>
          <p:cNvCxnSpPr/>
          <p:nvPr/>
        </p:nvCxnSpPr>
        <p:spPr>
          <a:xfrm rot="16200000" flipH="1">
            <a:off x="6114448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직선 화살표 연결선 35"/>
          <p:cNvCxnSpPr/>
          <p:nvPr/>
        </p:nvCxnSpPr>
        <p:spPr>
          <a:xfrm rot="16200000" flipH="1">
            <a:off x="6328762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직선 화살표 연결선 36"/>
          <p:cNvCxnSpPr/>
          <p:nvPr/>
        </p:nvCxnSpPr>
        <p:spPr>
          <a:xfrm rot="16200000" flipH="1">
            <a:off x="6543076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직선 화살표 연결선 37"/>
          <p:cNvCxnSpPr/>
          <p:nvPr/>
        </p:nvCxnSpPr>
        <p:spPr>
          <a:xfrm rot="16200000" flipH="1">
            <a:off x="6757390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직선 화살표 연결선 38"/>
          <p:cNvCxnSpPr/>
          <p:nvPr/>
        </p:nvCxnSpPr>
        <p:spPr>
          <a:xfrm rot="16200000" flipH="1">
            <a:off x="6971704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직선 화살표 연결선 39"/>
          <p:cNvCxnSpPr/>
          <p:nvPr/>
        </p:nvCxnSpPr>
        <p:spPr>
          <a:xfrm rot="16200000" flipH="1">
            <a:off x="7186018" y="2601972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직선 화살표 연결선 40"/>
          <p:cNvCxnSpPr/>
          <p:nvPr/>
        </p:nvCxnSpPr>
        <p:spPr>
          <a:xfrm rot="16200000" flipH="1">
            <a:off x="5971572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직선 화살표 연결선 41"/>
          <p:cNvCxnSpPr/>
          <p:nvPr/>
        </p:nvCxnSpPr>
        <p:spPr>
          <a:xfrm rot="16200000" flipH="1">
            <a:off x="6185886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직선 화살표 연결선 42"/>
          <p:cNvCxnSpPr/>
          <p:nvPr/>
        </p:nvCxnSpPr>
        <p:spPr>
          <a:xfrm rot="16200000" flipH="1">
            <a:off x="6400200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직선 화살표 연결선 43"/>
          <p:cNvCxnSpPr/>
          <p:nvPr/>
        </p:nvCxnSpPr>
        <p:spPr>
          <a:xfrm rot="16200000" flipH="1">
            <a:off x="6614514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직선 화살표 연결선 44"/>
          <p:cNvCxnSpPr/>
          <p:nvPr/>
        </p:nvCxnSpPr>
        <p:spPr>
          <a:xfrm rot="16200000" flipH="1">
            <a:off x="6828828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직선 화살표 연결선 45"/>
          <p:cNvCxnSpPr/>
          <p:nvPr/>
        </p:nvCxnSpPr>
        <p:spPr>
          <a:xfrm rot="16200000" flipH="1">
            <a:off x="7043142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직선 화살표 연결선 46"/>
          <p:cNvCxnSpPr/>
          <p:nvPr/>
        </p:nvCxnSpPr>
        <p:spPr>
          <a:xfrm rot="16200000" flipH="1">
            <a:off x="7257456" y="310203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직사각형 47"/>
          <p:cNvSpPr/>
          <p:nvPr/>
        </p:nvSpPr>
        <p:spPr>
          <a:xfrm>
            <a:off x="5882204" y="3307387"/>
            <a:ext cx="214314" cy="285752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9" name="TextBox 48"/>
          <p:cNvSpPr txBox="1"/>
          <p:nvPr/>
        </p:nvSpPr>
        <p:spPr>
          <a:xfrm>
            <a:off x="7686084" y="2244782"/>
            <a:ext cx="32573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b="1" smtClean="0"/>
              <a:t>a</a:t>
            </a:r>
            <a:endParaRPr lang="ko-KR" altLang="en-US" sz="2000" b="1"/>
          </a:p>
        </p:txBody>
      </p:sp>
      <p:sp>
        <p:nvSpPr>
          <p:cNvPr id="50" name="TextBox 49"/>
          <p:cNvSpPr txBox="1"/>
          <p:nvPr/>
        </p:nvSpPr>
        <p:spPr>
          <a:xfrm>
            <a:off x="7686084" y="3244914"/>
            <a:ext cx="32092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b="1" dirty="0"/>
              <a:t>b</a:t>
            </a:r>
            <a:endParaRPr lang="ko-KR" altLang="en-US" sz="2000" b="1" dirty="0"/>
          </a:p>
        </p:txBody>
      </p:sp>
      <p:sp>
        <p:nvSpPr>
          <p:cNvPr id="51" name="TextBox 50"/>
          <p:cNvSpPr txBox="1"/>
          <p:nvPr/>
        </p:nvSpPr>
        <p:spPr>
          <a:xfrm>
            <a:off x="4900002" y="2387658"/>
            <a:ext cx="9749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dirty="0" smtClean="0"/>
              <a:t>항상 </a:t>
            </a:r>
            <a:r>
              <a:rPr lang="en-US" altLang="ko-KR" sz="1400" dirty="0" smtClean="0"/>
              <a:t>0</a:t>
            </a:r>
            <a:r>
              <a:rPr lang="ko-KR" altLang="en-US" sz="1400" dirty="0" smtClean="0"/>
              <a:t>으로 채움</a:t>
            </a:r>
            <a:endParaRPr lang="ko-KR" altLang="en-US" sz="1400" dirty="0"/>
          </a:p>
        </p:txBody>
      </p:sp>
      <p:sp>
        <p:nvSpPr>
          <p:cNvPr id="52" name="자유형 51"/>
          <p:cNvSpPr/>
          <p:nvPr/>
        </p:nvSpPr>
        <p:spPr>
          <a:xfrm>
            <a:off x="5471506" y="2644892"/>
            <a:ext cx="430306" cy="288495"/>
          </a:xfrm>
          <a:custGeom>
            <a:avLst/>
            <a:gdLst>
              <a:gd name="connsiteX0" fmla="*/ 0 w 430306"/>
              <a:gd name="connsiteY0" fmla="*/ 0 h 259977"/>
              <a:gd name="connsiteX1" fmla="*/ 116541 w 430306"/>
              <a:gd name="connsiteY1" fmla="*/ 215153 h 259977"/>
              <a:gd name="connsiteX2" fmla="*/ 430306 w 430306"/>
              <a:gd name="connsiteY2" fmla="*/ 259977 h 2599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430306" h="259977">
                <a:moveTo>
                  <a:pt x="0" y="0"/>
                </a:moveTo>
                <a:cubicBezTo>
                  <a:pt x="22411" y="85912"/>
                  <a:pt x="44823" y="171824"/>
                  <a:pt x="116541" y="215153"/>
                </a:cubicBezTo>
                <a:cubicBezTo>
                  <a:pt x="188259" y="258482"/>
                  <a:pt x="309282" y="259229"/>
                  <a:pt x="430306" y="259977"/>
                </a:cubicBezTo>
              </a:path>
            </a:pathLst>
          </a:custGeom>
          <a:ln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3" name="자유형 52"/>
          <p:cNvSpPr/>
          <p:nvPr/>
        </p:nvSpPr>
        <p:spPr>
          <a:xfrm>
            <a:off x="5471506" y="3173476"/>
            <a:ext cx="430306" cy="259977"/>
          </a:xfrm>
          <a:custGeom>
            <a:avLst/>
            <a:gdLst>
              <a:gd name="connsiteX0" fmla="*/ 0 w 430306"/>
              <a:gd name="connsiteY0" fmla="*/ 0 h 259977"/>
              <a:gd name="connsiteX1" fmla="*/ 116541 w 430306"/>
              <a:gd name="connsiteY1" fmla="*/ 215153 h 259977"/>
              <a:gd name="connsiteX2" fmla="*/ 430306 w 430306"/>
              <a:gd name="connsiteY2" fmla="*/ 259977 h 2599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430306" h="259977">
                <a:moveTo>
                  <a:pt x="0" y="0"/>
                </a:moveTo>
                <a:cubicBezTo>
                  <a:pt x="22411" y="85912"/>
                  <a:pt x="44823" y="171824"/>
                  <a:pt x="116541" y="215153"/>
                </a:cubicBezTo>
                <a:cubicBezTo>
                  <a:pt x="188259" y="258482"/>
                  <a:pt x="309282" y="259229"/>
                  <a:pt x="430306" y="259977"/>
                </a:cubicBezTo>
              </a:path>
            </a:pathLst>
          </a:custGeom>
          <a:ln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" name="TextBox 56"/>
          <p:cNvSpPr txBox="1"/>
          <p:nvPr/>
        </p:nvSpPr>
        <p:spPr>
          <a:xfrm>
            <a:off x="1605313" y="4909078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0 0 0 1 0 1 0 0</a:t>
            </a:r>
            <a:endParaRPr lang="ko-KR" altLang="en-US" sz="2000" dirty="0"/>
          </a:p>
        </p:txBody>
      </p:sp>
      <p:sp>
        <p:nvSpPr>
          <p:cNvPr id="58" name="직사각형 57"/>
          <p:cNvSpPr/>
          <p:nvPr/>
        </p:nvSpPr>
        <p:spPr>
          <a:xfrm>
            <a:off x="1649856" y="5471617"/>
            <a:ext cx="214314" cy="285752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" name="TextBox 58"/>
          <p:cNvSpPr txBox="1"/>
          <p:nvPr/>
        </p:nvSpPr>
        <p:spPr>
          <a:xfrm>
            <a:off x="755576" y="3980384"/>
            <a:ext cx="3447745" cy="707886"/>
          </a:xfrm>
          <a:prstGeom prst="rect">
            <a:avLst/>
          </a:prstGeom>
          <a:noFill/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2000" dirty="0" smtClean="0"/>
              <a:t>byte a = 20; </a:t>
            </a:r>
            <a:r>
              <a:rPr lang="en-US" altLang="ko-KR" sz="2000" dirty="0" smtClean="0">
                <a:solidFill>
                  <a:srgbClr val="00B050"/>
                </a:solidFill>
              </a:rPr>
              <a:t>// 20</a:t>
            </a:r>
          </a:p>
          <a:p>
            <a:r>
              <a:rPr lang="en-US" altLang="ko-KR" sz="2000" dirty="0" smtClean="0"/>
              <a:t>byte b = (byte)(a &gt;&gt; 2); </a:t>
            </a:r>
            <a:r>
              <a:rPr lang="en-US" altLang="ko-KR" sz="2000" dirty="0" smtClean="0">
                <a:solidFill>
                  <a:srgbClr val="00B050"/>
                </a:solidFill>
              </a:rPr>
              <a:t>// 5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1605313" y="5909210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rgbClr val="0070C0"/>
                </a:solidFill>
              </a:rPr>
              <a:t>0 0 0 0 0 1 0 1</a:t>
            </a:r>
            <a:endParaRPr lang="ko-KR" altLang="en-US" sz="2000" dirty="0">
              <a:solidFill>
                <a:srgbClr val="0070C0"/>
              </a:solidFill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1605313" y="5409144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0 0 0 0 1 0 </a:t>
            </a:r>
            <a:r>
              <a:rPr lang="en-US" altLang="ko-KR" sz="2000" dirty="0"/>
              <a:t>1</a:t>
            </a:r>
            <a:r>
              <a:rPr lang="en-US" altLang="ko-KR" sz="2000" dirty="0" smtClean="0"/>
              <a:t> 0</a:t>
            </a:r>
            <a:endParaRPr lang="ko-KR" altLang="en-US" sz="2000" dirty="0"/>
          </a:p>
        </p:txBody>
      </p:sp>
      <p:cxnSp>
        <p:nvCxnSpPr>
          <p:cNvPr id="62" name="직선 화살표 연결선 61"/>
          <p:cNvCxnSpPr/>
          <p:nvPr/>
        </p:nvCxnSpPr>
        <p:spPr>
          <a:xfrm rot="16200000" flipH="1">
            <a:off x="1676751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직선 화살표 연결선 62"/>
          <p:cNvCxnSpPr/>
          <p:nvPr/>
        </p:nvCxnSpPr>
        <p:spPr>
          <a:xfrm rot="16200000" flipH="1">
            <a:off x="1891065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직선 화살표 연결선 63"/>
          <p:cNvCxnSpPr/>
          <p:nvPr/>
        </p:nvCxnSpPr>
        <p:spPr>
          <a:xfrm rot="16200000" flipH="1">
            <a:off x="2105379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직선 화살표 연결선 64"/>
          <p:cNvCxnSpPr/>
          <p:nvPr/>
        </p:nvCxnSpPr>
        <p:spPr>
          <a:xfrm rot="16200000" flipH="1">
            <a:off x="2319693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직선 화살표 연결선 65"/>
          <p:cNvCxnSpPr/>
          <p:nvPr/>
        </p:nvCxnSpPr>
        <p:spPr>
          <a:xfrm rot="16200000" flipH="1">
            <a:off x="2534007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직선 화살표 연결선 66"/>
          <p:cNvCxnSpPr/>
          <p:nvPr/>
        </p:nvCxnSpPr>
        <p:spPr>
          <a:xfrm rot="16200000" flipH="1">
            <a:off x="2748321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직선 화살표 연결선 67"/>
          <p:cNvCxnSpPr/>
          <p:nvPr/>
        </p:nvCxnSpPr>
        <p:spPr>
          <a:xfrm rot="16200000" flipH="1">
            <a:off x="2962635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직선 화살표 연결선 68"/>
          <p:cNvCxnSpPr/>
          <p:nvPr/>
        </p:nvCxnSpPr>
        <p:spPr>
          <a:xfrm rot="16200000" flipH="1">
            <a:off x="1748189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직선 화살표 연결선 69"/>
          <p:cNvCxnSpPr/>
          <p:nvPr/>
        </p:nvCxnSpPr>
        <p:spPr>
          <a:xfrm rot="16200000" flipH="1">
            <a:off x="1962503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직선 화살표 연결선 70"/>
          <p:cNvCxnSpPr/>
          <p:nvPr/>
        </p:nvCxnSpPr>
        <p:spPr>
          <a:xfrm rot="16200000" flipH="1">
            <a:off x="2176817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직선 화살표 연결선 71"/>
          <p:cNvCxnSpPr/>
          <p:nvPr/>
        </p:nvCxnSpPr>
        <p:spPr>
          <a:xfrm rot="16200000" flipH="1">
            <a:off x="2391131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직선 화살표 연결선 72"/>
          <p:cNvCxnSpPr/>
          <p:nvPr/>
        </p:nvCxnSpPr>
        <p:spPr>
          <a:xfrm rot="16200000" flipH="1">
            <a:off x="2605445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직선 화살표 연결선 73"/>
          <p:cNvCxnSpPr/>
          <p:nvPr/>
        </p:nvCxnSpPr>
        <p:spPr>
          <a:xfrm rot="16200000" flipH="1">
            <a:off x="2819759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직선 화살표 연결선 74"/>
          <p:cNvCxnSpPr/>
          <p:nvPr/>
        </p:nvCxnSpPr>
        <p:spPr>
          <a:xfrm rot="16200000" flipH="1">
            <a:off x="3034073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직사각형 75"/>
          <p:cNvSpPr/>
          <p:nvPr/>
        </p:nvSpPr>
        <p:spPr>
          <a:xfrm>
            <a:off x="1658821" y="5971683"/>
            <a:ext cx="214314" cy="285752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77" name="TextBox 76"/>
          <p:cNvSpPr txBox="1"/>
          <p:nvPr/>
        </p:nvSpPr>
        <p:spPr>
          <a:xfrm>
            <a:off x="3462701" y="4909078"/>
            <a:ext cx="32573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b="1" smtClean="0"/>
              <a:t>a</a:t>
            </a:r>
            <a:endParaRPr lang="ko-KR" altLang="en-US" sz="2000" b="1"/>
          </a:p>
        </p:txBody>
      </p:sp>
      <p:sp>
        <p:nvSpPr>
          <p:cNvPr id="78" name="TextBox 77"/>
          <p:cNvSpPr txBox="1"/>
          <p:nvPr/>
        </p:nvSpPr>
        <p:spPr>
          <a:xfrm>
            <a:off x="3462701" y="5909210"/>
            <a:ext cx="32092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b="1" dirty="0"/>
              <a:t>b</a:t>
            </a:r>
            <a:endParaRPr lang="ko-KR" altLang="en-US" sz="2000" b="1" dirty="0"/>
          </a:p>
        </p:txBody>
      </p:sp>
      <p:sp>
        <p:nvSpPr>
          <p:cNvPr id="79" name="자유형 78"/>
          <p:cNvSpPr/>
          <p:nvPr/>
        </p:nvSpPr>
        <p:spPr>
          <a:xfrm>
            <a:off x="1417806" y="5103217"/>
            <a:ext cx="248023" cy="466165"/>
          </a:xfrm>
          <a:custGeom>
            <a:avLst/>
            <a:gdLst>
              <a:gd name="connsiteX0" fmla="*/ 248023 w 248023"/>
              <a:gd name="connsiteY0" fmla="*/ 0 h 466165"/>
              <a:gd name="connsiteX1" fmla="*/ 5976 w 248023"/>
              <a:gd name="connsiteY1" fmla="*/ 242047 h 466165"/>
              <a:gd name="connsiteX2" fmla="*/ 212164 w 248023"/>
              <a:gd name="connsiteY2" fmla="*/ 466165 h 4661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48023" h="466165">
                <a:moveTo>
                  <a:pt x="248023" y="0"/>
                </a:moveTo>
                <a:cubicBezTo>
                  <a:pt x="129987" y="82176"/>
                  <a:pt x="11952" y="164353"/>
                  <a:pt x="5976" y="242047"/>
                </a:cubicBezTo>
                <a:cubicBezTo>
                  <a:pt x="0" y="319741"/>
                  <a:pt x="106082" y="392953"/>
                  <a:pt x="212164" y="466165"/>
                </a:cubicBezTo>
              </a:path>
            </a:pathLst>
          </a:custGeom>
          <a:ln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0" name="자유형 79"/>
          <p:cNvSpPr/>
          <p:nvPr/>
        </p:nvSpPr>
        <p:spPr>
          <a:xfrm>
            <a:off x="1462437" y="5623458"/>
            <a:ext cx="248023" cy="466165"/>
          </a:xfrm>
          <a:custGeom>
            <a:avLst/>
            <a:gdLst>
              <a:gd name="connsiteX0" fmla="*/ 248023 w 248023"/>
              <a:gd name="connsiteY0" fmla="*/ 0 h 466165"/>
              <a:gd name="connsiteX1" fmla="*/ 5976 w 248023"/>
              <a:gd name="connsiteY1" fmla="*/ 242047 h 466165"/>
              <a:gd name="connsiteX2" fmla="*/ 212164 w 248023"/>
              <a:gd name="connsiteY2" fmla="*/ 466165 h 4661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48023" h="466165">
                <a:moveTo>
                  <a:pt x="248023" y="0"/>
                </a:moveTo>
                <a:cubicBezTo>
                  <a:pt x="129987" y="82176"/>
                  <a:pt x="11952" y="164353"/>
                  <a:pt x="5976" y="242047"/>
                </a:cubicBezTo>
                <a:cubicBezTo>
                  <a:pt x="0" y="319741"/>
                  <a:pt x="106082" y="392953"/>
                  <a:pt x="212164" y="466165"/>
                </a:cubicBezTo>
              </a:path>
            </a:pathLst>
          </a:custGeom>
          <a:ln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1" name="TextBox 80"/>
          <p:cNvSpPr txBox="1"/>
          <p:nvPr/>
        </p:nvSpPr>
        <p:spPr>
          <a:xfrm>
            <a:off x="5534403" y="4909078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/>
              <a:t>1</a:t>
            </a:r>
            <a:r>
              <a:rPr lang="en-US" altLang="ko-KR" sz="2000" dirty="0" smtClean="0"/>
              <a:t> 1 1 1 1 0 0 0</a:t>
            </a:r>
            <a:endParaRPr lang="ko-KR" altLang="en-US" sz="2000" dirty="0"/>
          </a:p>
        </p:txBody>
      </p:sp>
      <p:sp>
        <p:nvSpPr>
          <p:cNvPr id="82" name="직사각형 81"/>
          <p:cNvSpPr/>
          <p:nvPr/>
        </p:nvSpPr>
        <p:spPr>
          <a:xfrm>
            <a:off x="5578946" y="5471617"/>
            <a:ext cx="214314" cy="285752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3" name="TextBox 82"/>
          <p:cNvSpPr txBox="1"/>
          <p:nvPr/>
        </p:nvSpPr>
        <p:spPr>
          <a:xfrm>
            <a:off x="4932040" y="3980384"/>
            <a:ext cx="3395610" cy="707886"/>
          </a:xfrm>
          <a:prstGeom prst="rect">
            <a:avLst/>
          </a:prstGeom>
          <a:noFill/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2000" dirty="0" smtClean="0"/>
              <a:t>byte a = (byte)0xf8; </a:t>
            </a:r>
            <a:r>
              <a:rPr lang="en-US" altLang="ko-KR" sz="2000" dirty="0" smtClean="0">
                <a:solidFill>
                  <a:srgbClr val="00B050"/>
                </a:solidFill>
              </a:rPr>
              <a:t>// -8</a:t>
            </a:r>
          </a:p>
          <a:p>
            <a:r>
              <a:rPr lang="en-US" altLang="ko-KR" sz="2000" dirty="0" smtClean="0"/>
              <a:t>byte b = (byte)(a&gt;&gt; 2); </a:t>
            </a:r>
            <a:r>
              <a:rPr lang="en-US" altLang="ko-KR" sz="2000" dirty="0" smtClean="0">
                <a:solidFill>
                  <a:srgbClr val="00B050"/>
                </a:solidFill>
              </a:rPr>
              <a:t>// -2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5534403" y="5909210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>
                <a:solidFill>
                  <a:srgbClr val="0070C0"/>
                </a:solidFill>
              </a:rPr>
              <a:t>1 1 1 1 1 1 1 0</a:t>
            </a:r>
            <a:endParaRPr lang="ko-KR" altLang="en-US" sz="2000" dirty="0">
              <a:solidFill>
                <a:srgbClr val="0070C0"/>
              </a:solidFill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5534403" y="5409144"/>
            <a:ext cx="18069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dirty="0" smtClean="0"/>
              <a:t>1 1 1 1 1 1 0 0</a:t>
            </a:r>
            <a:endParaRPr lang="ko-KR" altLang="en-US" sz="2000" dirty="0"/>
          </a:p>
        </p:txBody>
      </p:sp>
      <p:cxnSp>
        <p:nvCxnSpPr>
          <p:cNvPr id="86" name="직선 화살표 연결선 85"/>
          <p:cNvCxnSpPr/>
          <p:nvPr/>
        </p:nvCxnSpPr>
        <p:spPr>
          <a:xfrm rot="16200000" flipH="1">
            <a:off x="5605841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직선 화살표 연결선 86"/>
          <p:cNvCxnSpPr/>
          <p:nvPr/>
        </p:nvCxnSpPr>
        <p:spPr>
          <a:xfrm rot="16200000" flipH="1">
            <a:off x="5820155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직선 화살표 연결선 87"/>
          <p:cNvCxnSpPr/>
          <p:nvPr/>
        </p:nvCxnSpPr>
        <p:spPr>
          <a:xfrm rot="16200000" flipH="1">
            <a:off x="6034469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직선 화살표 연결선 88"/>
          <p:cNvCxnSpPr/>
          <p:nvPr/>
        </p:nvCxnSpPr>
        <p:spPr>
          <a:xfrm rot="16200000" flipH="1">
            <a:off x="6248783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직선 화살표 연결선 89"/>
          <p:cNvCxnSpPr/>
          <p:nvPr/>
        </p:nvCxnSpPr>
        <p:spPr>
          <a:xfrm rot="16200000" flipH="1">
            <a:off x="6463097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직선 화살표 연결선 90"/>
          <p:cNvCxnSpPr/>
          <p:nvPr/>
        </p:nvCxnSpPr>
        <p:spPr>
          <a:xfrm rot="16200000" flipH="1">
            <a:off x="6677411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직선 화살표 연결선 91"/>
          <p:cNvCxnSpPr/>
          <p:nvPr/>
        </p:nvCxnSpPr>
        <p:spPr>
          <a:xfrm rot="16200000" flipH="1">
            <a:off x="6891725" y="5266268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직선 화살표 연결선 92"/>
          <p:cNvCxnSpPr/>
          <p:nvPr/>
        </p:nvCxnSpPr>
        <p:spPr>
          <a:xfrm rot="16200000" flipH="1">
            <a:off x="5677279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직선 화살표 연결선 93"/>
          <p:cNvCxnSpPr/>
          <p:nvPr/>
        </p:nvCxnSpPr>
        <p:spPr>
          <a:xfrm rot="16200000" flipH="1">
            <a:off x="5891593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직선 화살표 연결선 94"/>
          <p:cNvCxnSpPr/>
          <p:nvPr/>
        </p:nvCxnSpPr>
        <p:spPr>
          <a:xfrm rot="16200000" flipH="1">
            <a:off x="6105907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직선 화살표 연결선 95"/>
          <p:cNvCxnSpPr/>
          <p:nvPr/>
        </p:nvCxnSpPr>
        <p:spPr>
          <a:xfrm rot="16200000" flipH="1">
            <a:off x="6320221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직선 화살표 연결선 96"/>
          <p:cNvCxnSpPr/>
          <p:nvPr/>
        </p:nvCxnSpPr>
        <p:spPr>
          <a:xfrm rot="16200000" flipH="1">
            <a:off x="6534535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직선 화살표 연결선 97"/>
          <p:cNvCxnSpPr/>
          <p:nvPr/>
        </p:nvCxnSpPr>
        <p:spPr>
          <a:xfrm rot="16200000" flipH="1">
            <a:off x="6748849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직선 화살표 연결선 98"/>
          <p:cNvCxnSpPr/>
          <p:nvPr/>
        </p:nvCxnSpPr>
        <p:spPr>
          <a:xfrm rot="16200000" flipH="1">
            <a:off x="6963163" y="5766334"/>
            <a:ext cx="285752" cy="1428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직사각형 99"/>
          <p:cNvSpPr/>
          <p:nvPr/>
        </p:nvSpPr>
        <p:spPr>
          <a:xfrm>
            <a:off x="5587911" y="5971683"/>
            <a:ext cx="214314" cy="285752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01" name="TextBox 100"/>
          <p:cNvSpPr txBox="1"/>
          <p:nvPr/>
        </p:nvSpPr>
        <p:spPr>
          <a:xfrm>
            <a:off x="7391791" y="4909078"/>
            <a:ext cx="31931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b="1" dirty="0" smtClean="0"/>
              <a:t>a</a:t>
            </a:r>
            <a:endParaRPr lang="ko-KR" altLang="en-US" sz="2000" b="1" dirty="0"/>
          </a:p>
        </p:txBody>
      </p:sp>
      <p:sp>
        <p:nvSpPr>
          <p:cNvPr id="102" name="TextBox 101"/>
          <p:cNvSpPr txBox="1"/>
          <p:nvPr/>
        </p:nvSpPr>
        <p:spPr>
          <a:xfrm>
            <a:off x="7391791" y="5909210"/>
            <a:ext cx="32092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000" b="1" dirty="0"/>
              <a:t>b</a:t>
            </a:r>
            <a:endParaRPr lang="ko-KR" altLang="en-US" sz="2000" b="1" dirty="0"/>
          </a:p>
        </p:txBody>
      </p:sp>
      <p:sp>
        <p:nvSpPr>
          <p:cNvPr id="103" name="자유형 102"/>
          <p:cNvSpPr/>
          <p:nvPr/>
        </p:nvSpPr>
        <p:spPr>
          <a:xfrm>
            <a:off x="5346896" y="5103217"/>
            <a:ext cx="248023" cy="466165"/>
          </a:xfrm>
          <a:custGeom>
            <a:avLst/>
            <a:gdLst>
              <a:gd name="connsiteX0" fmla="*/ 248023 w 248023"/>
              <a:gd name="connsiteY0" fmla="*/ 0 h 466165"/>
              <a:gd name="connsiteX1" fmla="*/ 5976 w 248023"/>
              <a:gd name="connsiteY1" fmla="*/ 242047 h 466165"/>
              <a:gd name="connsiteX2" fmla="*/ 212164 w 248023"/>
              <a:gd name="connsiteY2" fmla="*/ 466165 h 4661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48023" h="466165">
                <a:moveTo>
                  <a:pt x="248023" y="0"/>
                </a:moveTo>
                <a:cubicBezTo>
                  <a:pt x="129987" y="82176"/>
                  <a:pt x="11952" y="164353"/>
                  <a:pt x="5976" y="242047"/>
                </a:cubicBezTo>
                <a:cubicBezTo>
                  <a:pt x="0" y="319741"/>
                  <a:pt x="106082" y="392953"/>
                  <a:pt x="212164" y="466165"/>
                </a:cubicBezTo>
              </a:path>
            </a:pathLst>
          </a:custGeom>
          <a:ln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04" name="자유형 103"/>
          <p:cNvSpPr/>
          <p:nvPr/>
        </p:nvSpPr>
        <p:spPr>
          <a:xfrm>
            <a:off x="5391527" y="5623458"/>
            <a:ext cx="248023" cy="466165"/>
          </a:xfrm>
          <a:custGeom>
            <a:avLst/>
            <a:gdLst>
              <a:gd name="connsiteX0" fmla="*/ 248023 w 248023"/>
              <a:gd name="connsiteY0" fmla="*/ 0 h 466165"/>
              <a:gd name="connsiteX1" fmla="*/ 5976 w 248023"/>
              <a:gd name="connsiteY1" fmla="*/ 242047 h 466165"/>
              <a:gd name="connsiteX2" fmla="*/ 212164 w 248023"/>
              <a:gd name="connsiteY2" fmla="*/ 466165 h 4661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48023" h="466165">
                <a:moveTo>
                  <a:pt x="248023" y="0"/>
                </a:moveTo>
                <a:cubicBezTo>
                  <a:pt x="129987" y="82176"/>
                  <a:pt x="11952" y="164353"/>
                  <a:pt x="5976" y="242047"/>
                </a:cubicBezTo>
                <a:cubicBezTo>
                  <a:pt x="0" y="319741"/>
                  <a:pt x="106082" y="392953"/>
                  <a:pt x="212164" y="466165"/>
                </a:cubicBezTo>
              </a:path>
            </a:pathLst>
          </a:custGeom>
          <a:ln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05" name="TextBox 104"/>
          <p:cNvSpPr txBox="1"/>
          <p:nvPr/>
        </p:nvSpPr>
        <p:spPr>
          <a:xfrm>
            <a:off x="533743" y="4980516"/>
            <a:ext cx="101983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smtClean="0"/>
              <a:t>최상위비트로 채움</a:t>
            </a:r>
            <a:endParaRPr lang="ko-KR" altLang="en-US" sz="1400"/>
          </a:p>
        </p:txBody>
      </p:sp>
      <p:sp>
        <p:nvSpPr>
          <p:cNvPr id="106" name="TextBox 105"/>
          <p:cNvSpPr txBox="1"/>
          <p:nvPr/>
        </p:nvSpPr>
        <p:spPr>
          <a:xfrm>
            <a:off x="4534271" y="4980516"/>
            <a:ext cx="101983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smtClean="0"/>
              <a:t>최상위비트로 채움</a:t>
            </a:r>
            <a:endParaRPr lang="ko-KR" altLang="en-US" sz="1400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39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2373204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/>
              <a:t>sum() </a:t>
            </a:r>
            <a:r>
              <a:rPr lang="ko-KR" altLang="en-US" dirty="0" err="1"/>
              <a:t>메소드</a:t>
            </a:r>
            <a:r>
              <a:rPr lang="ko-KR" altLang="en-US" dirty="0"/>
              <a:t> 호출과 리턴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475656" y="2492896"/>
            <a:ext cx="3456384" cy="92333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mtClean="0"/>
              <a:t>public static int </a:t>
            </a:r>
            <a:r>
              <a:rPr lang="en-US" altLang="ko-KR" smtClean="0">
                <a:solidFill>
                  <a:srgbClr val="FF0000"/>
                </a:solidFill>
              </a:rPr>
              <a:t>sum</a:t>
            </a:r>
            <a:r>
              <a:rPr lang="en-US" altLang="ko-KR" smtClean="0"/>
              <a:t>(int n, int m) { </a:t>
            </a:r>
            <a:endParaRPr lang="ko-KR" altLang="en-US" smtClean="0"/>
          </a:p>
          <a:p>
            <a:pPr defTabSz="180000"/>
            <a:r>
              <a:rPr lang="en-US" altLang="ko-KR" smtClean="0"/>
              <a:t>	return n + m; </a:t>
            </a:r>
            <a:r>
              <a:rPr lang="en-US" altLang="ko-KR" smtClean="0">
                <a:solidFill>
                  <a:srgbClr val="0070C0"/>
                </a:solidFill>
              </a:rPr>
              <a:t>// 30 </a:t>
            </a:r>
            <a:r>
              <a:rPr lang="ko-KR" altLang="en-US" smtClean="0">
                <a:solidFill>
                  <a:srgbClr val="0070C0"/>
                </a:solidFill>
              </a:rPr>
              <a:t>리턴</a:t>
            </a:r>
          </a:p>
          <a:p>
            <a:pPr defTabSz="180000"/>
            <a:r>
              <a:rPr lang="en-US" altLang="ko-KR" smtClean="0"/>
              <a:t>}</a:t>
            </a:r>
            <a:endParaRPr lang="ko-KR" altLang="en-US" smtClean="0">
              <a:solidFill>
                <a:srgbClr val="0070C0"/>
              </a:solidFill>
            </a:endParaRPr>
          </a:p>
        </p:txBody>
      </p:sp>
      <p:sp>
        <p:nvSpPr>
          <p:cNvPr id="13" name="직사각형 12"/>
          <p:cNvSpPr/>
          <p:nvPr/>
        </p:nvSpPr>
        <p:spPr>
          <a:xfrm>
            <a:off x="1475656" y="3861048"/>
            <a:ext cx="3456384" cy="92333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>
            <a:spAutoFit/>
          </a:bodyPr>
          <a:lstStyle/>
          <a:p>
            <a:r>
              <a:rPr lang="en-US" altLang="ko-KR" smtClean="0"/>
              <a:t>int i=</a:t>
            </a:r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20</a:t>
            </a:r>
            <a:r>
              <a:rPr lang="en-US" altLang="ko-KR" smtClean="0"/>
              <a:t>;</a:t>
            </a:r>
          </a:p>
          <a:p>
            <a:endParaRPr lang="en-US" altLang="ko-KR" smtClean="0"/>
          </a:p>
          <a:p>
            <a:r>
              <a:rPr lang="en-US" altLang="ko-KR" smtClean="0"/>
              <a:t>s = </a:t>
            </a:r>
            <a:r>
              <a:rPr lang="en-US" altLang="ko-KR" smtClean="0">
                <a:solidFill>
                  <a:srgbClr val="FF0000"/>
                </a:solidFill>
              </a:rPr>
              <a:t>sum</a:t>
            </a:r>
            <a:r>
              <a:rPr lang="en-US" altLang="ko-KR" smtClean="0"/>
              <a:t>(i, </a:t>
            </a:r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10</a:t>
            </a:r>
            <a:r>
              <a:rPr lang="en-US" altLang="ko-KR" smtClean="0"/>
              <a:t>);</a:t>
            </a:r>
            <a:endParaRPr lang="ko-KR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4932040" y="2420888"/>
            <a:ext cx="2856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n</a:t>
            </a:r>
            <a:endParaRPr lang="ko-KR" altLang="en-US"/>
          </a:p>
        </p:txBody>
      </p:sp>
      <p:sp>
        <p:nvSpPr>
          <p:cNvPr id="15" name="직사각형 14"/>
          <p:cNvSpPr/>
          <p:nvPr/>
        </p:nvSpPr>
        <p:spPr>
          <a:xfrm>
            <a:off x="5220072" y="2492896"/>
            <a:ext cx="504056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20</a:t>
            </a:r>
            <a:endParaRPr lang="ko-KR" altLang="en-US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932040" y="2780928"/>
            <a:ext cx="3385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m</a:t>
            </a:r>
            <a:endParaRPr lang="ko-KR" altLang="en-US"/>
          </a:p>
        </p:txBody>
      </p:sp>
      <p:sp>
        <p:nvSpPr>
          <p:cNvPr id="17" name="직사각형 16"/>
          <p:cNvSpPr/>
          <p:nvPr/>
        </p:nvSpPr>
        <p:spPr>
          <a:xfrm>
            <a:off x="5220072" y="2852936"/>
            <a:ext cx="504056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10</a:t>
            </a:r>
            <a:endParaRPr lang="ko-KR" altLang="en-US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21" name="자유형 20"/>
          <p:cNvSpPr/>
          <p:nvPr/>
        </p:nvSpPr>
        <p:spPr>
          <a:xfrm>
            <a:off x="2987823" y="2587925"/>
            <a:ext cx="4655181" cy="1993203"/>
          </a:xfrm>
          <a:custGeom>
            <a:avLst/>
            <a:gdLst>
              <a:gd name="connsiteX0" fmla="*/ 0 w 4666891"/>
              <a:gd name="connsiteY0" fmla="*/ 1526875 h 1526875"/>
              <a:gd name="connsiteX1" fmla="*/ 3467819 w 4666891"/>
              <a:gd name="connsiteY1" fmla="*/ 1293962 h 1526875"/>
              <a:gd name="connsiteX2" fmla="*/ 4563374 w 4666891"/>
              <a:gd name="connsiteY2" fmla="*/ 526211 h 1526875"/>
              <a:gd name="connsiteX3" fmla="*/ 2846717 w 4666891"/>
              <a:gd name="connsiteY3" fmla="*/ 0 h 15268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66891" h="1526875">
                <a:moveTo>
                  <a:pt x="0" y="1526875"/>
                </a:moveTo>
                <a:cubicBezTo>
                  <a:pt x="1353628" y="1493807"/>
                  <a:pt x="2707257" y="1460739"/>
                  <a:pt x="3467819" y="1293962"/>
                </a:cubicBezTo>
                <a:cubicBezTo>
                  <a:pt x="4228381" y="1127185"/>
                  <a:pt x="4666891" y="741871"/>
                  <a:pt x="4563374" y="526211"/>
                </a:cubicBezTo>
                <a:cubicBezTo>
                  <a:pt x="4459857" y="310551"/>
                  <a:pt x="3653287" y="155275"/>
                  <a:pt x="2846717" y="0"/>
                </a:cubicBezTo>
              </a:path>
            </a:pathLst>
          </a:custGeom>
          <a:ln>
            <a:solidFill>
              <a:srgbClr val="C0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2" name="TextBox 21"/>
          <p:cNvSpPr txBox="1"/>
          <p:nvPr/>
        </p:nvSpPr>
        <p:spPr>
          <a:xfrm>
            <a:off x="5724128" y="4365104"/>
            <a:ext cx="13067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sum() </a:t>
            </a:r>
            <a:r>
              <a:rPr lang="ko-KR" altLang="en-US" smtClean="0"/>
              <a:t>메소드 호출</a:t>
            </a:r>
            <a:endParaRPr lang="ko-KR" altLang="en-US"/>
          </a:p>
        </p:txBody>
      </p:sp>
      <p:sp>
        <p:nvSpPr>
          <p:cNvPr id="24" name="자유형 23"/>
          <p:cNvSpPr/>
          <p:nvPr/>
        </p:nvSpPr>
        <p:spPr>
          <a:xfrm>
            <a:off x="1141562" y="2967487"/>
            <a:ext cx="514710" cy="1578634"/>
          </a:xfrm>
          <a:custGeom>
            <a:avLst/>
            <a:gdLst>
              <a:gd name="connsiteX0" fmla="*/ 514710 w 514710"/>
              <a:gd name="connsiteY0" fmla="*/ 0 h 1578634"/>
              <a:gd name="connsiteX1" fmla="*/ 23004 w 514710"/>
              <a:gd name="connsiteY1" fmla="*/ 862641 h 1578634"/>
              <a:gd name="connsiteX2" fmla="*/ 376687 w 514710"/>
              <a:gd name="connsiteY2" fmla="*/ 1578634 h 15786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514710" h="1578634">
                <a:moveTo>
                  <a:pt x="514710" y="0"/>
                </a:moveTo>
                <a:cubicBezTo>
                  <a:pt x="280359" y="299767"/>
                  <a:pt x="46008" y="599535"/>
                  <a:pt x="23004" y="862641"/>
                </a:cubicBezTo>
                <a:cubicBezTo>
                  <a:pt x="0" y="1125747"/>
                  <a:pt x="188343" y="1352190"/>
                  <a:pt x="376687" y="1578634"/>
                </a:cubicBezTo>
              </a:path>
            </a:pathLst>
          </a:custGeom>
          <a:ln>
            <a:solidFill>
              <a:srgbClr val="C0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5" name="TextBox 24"/>
          <p:cNvSpPr txBox="1"/>
          <p:nvPr/>
        </p:nvSpPr>
        <p:spPr>
          <a:xfrm>
            <a:off x="1475656" y="4797152"/>
            <a:ext cx="2616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mtClean="0"/>
              <a:t>s</a:t>
            </a:r>
            <a:endParaRPr lang="ko-KR" altLang="en-US"/>
          </a:p>
        </p:txBody>
      </p:sp>
      <p:sp>
        <p:nvSpPr>
          <p:cNvPr id="26" name="직사각형 25"/>
          <p:cNvSpPr/>
          <p:nvPr/>
        </p:nvSpPr>
        <p:spPr>
          <a:xfrm>
            <a:off x="1763688" y="4869160"/>
            <a:ext cx="504056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mtClean="0">
                <a:solidFill>
                  <a:schemeClr val="accent2">
                    <a:lumMod val="75000"/>
                  </a:schemeClr>
                </a:solidFill>
              </a:rPr>
              <a:t>30</a:t>
            </a:r>
            <a:endParaRPr lang="ko-KR" altLang="en-US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2950494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Tip: </a:t>
            </a:r>
            <a:r>
              <a:rPr lang="ko-KR" altLang="en-US" dirty="0"/>
              <a:t>산술적 시프트와 논리적 시프트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ko-KR" altLang="en-US" dirty="0" smtClean="0"/>
              <a:t>산술적 </a:t>
            </a:r>
            <a:r>
              <a:rPr lang="ko-KR" altLang="en-US" dirty="0"/>
              <a:t>오른쪽 </a:t>
            </a:r>
            <a:r>
              <a:rPr lang="ko-KR" altLang="en-US" dirty="0" smtClean="0"/>
              <a:t>시프트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&gt;&gt;</a:t>
            </a:r>
            <a:r>
              <a:rPr lang="ko-KR" altLang="en-US" dirty="0"/>
              <a:t>는 </a:t>
            </a:r>
            <a:r>
              <a:rPr lang="en-US" altLang="ko-KR" dirty="0"/>
              <a:t>1</a:t>
            </a:r>
            <a:r>
              <a:rPr lang="ko-KR" altLang="en-US" dirty="0"/>
              <a:t>비트 오른쪽으로 </a:t>
            </a:r>
            <a:r>
              <a:rPr lang="ko-KR" altLang="en-US" dirty="0" err="1"/>
              <a:t>시프트할</a:t>
            </a:r>
            <a:r>
              <a:rPr lang="ko-KR" altLang="en-US" dirty="0"/>
              <a:t> 때마다 </a:t>
            </a:r>
            <a:r>
              <a:rPr lang="en-US" altLang="ko-KR" dirty="0"/>
              <a:t>2</a:t>
            </a:r>
            <a:r>
              <a:rPr lang="ko-KR" altLang="en-US" dirty="0"/>
              <a:t>로 나누기하는 </a:t>
            </a:r>
            <a:r>
              <a:rPr lang="ko-KR" altLang="en-US" dirty="0" smtClean="0"/>
              <a:t>결과</a:t>
            </a:r>
            <a:endParaRPr lang="en-US" altLang="ko-KR" dirty="0" smtClean="0"/>
          </a:p>
          <a:p>
            <a:r>
              <a:rPr lang="ko-KR" altLang="en-US" dirty="0" smtClean="0"/>
              <a:t>산술적 왼쪽 시프트</a:t>
            </a:r>
            <a:endParaRPr lang="en-US" altLang="ko-KR" dirty="0" smtClean="0"/>
          </a:p>
          <a:p>
            <a:pPr lvl="1"/>
            <a:r>
              <a:rPr lang="en-US" altLang="ko-KR" dirty="0"/>
              <a:t>&lt;&lt; </a:t>
            </a:r>
            <a:r>
              <a:rPr lang="ko-KR" altLang="en-US" dirty="0"/>
              <a:t>연산자는 </a:t>
            </a:r>
            <a:r>
              <a:rPr lang="en-US" altLang="ko-KR" dirty="0" smtClean="0"/>
              <a:t>1</a:t>
            </a:r>
            <a:r>
              <a:rPr lang="ko-KR" altLang="en-US" dirty="0"/>
              <a:t>비트 </a:t>
            </a:r>
            <a:r>
              <a:rPr lang="ko-KR" altLang="en-US" dirty="0" err="1" smtClean="0"/>
              <a:t>시프트할</a:t>
            </a:r>
            <a:r>
              <a:rPr lang="ko-KR" altLang="en-US" dirty="0" smtClean="0"/>
              <a:t> </a:t>
            </a:r>
            <a:r>
              <a:rPr lang="ko-KR" altLang="en-US" dirty="0"/>
              <a:t>때마다 </a:t>
            </a:r>
            <a:r>
              <a:rPr lang="en-US" altLang="ko-KR" dirty="0"/>
              <a:t>2</a:t>
            </a:r>
            <a:r>
              <a:rPr lang="ko-KR" altLang="en-US" dirty="0"/>
              <a:t>로 </a:t>
            </a:r>
            <a:r>
              <a:rPr lang="ko-KR" altLang="en-US" dirty="0" smtClean="0"/>
              <a:t>곱하는 결과</a:t>
            </a:r>
            <a:endParaRPr lang="en-US" altLang="ko-KR" dirty="0" smtClean="0"/>
          </a:p>
          <a:p>
            <a:pPr lvl="1"/>
            <a:r>
              <a:rPr lang="ko-KR" altLang="en-US" dirty="0"/>
              <a:t>음수</a:t>
            </a:r>
            <a:r>
              <a:rPr lang="en-US" altLang="ko-KR" dirty="0"/>
              <a:t>(</a:t>
            </a:r>
            <a:r>
              <a:rPr lang="ko-KR" altLang="en-US" dirty="0"/>
              <a:t>최상위 비트가 </a:t>
            </a:r>
            <a:r>
              <a:rPr lang="en-US" altLang="ko-KR" dirty="0"/>
              <a:t>1</a:t>
            </a:r>
            <a:r>
              <a:rPr lang="en-US" altLang="ko-KR" dirty="0" smtClean="0"/>
              <a:t>)</a:t>
            </a:r>
            <a:r>
              <a:rPr lang="ko-KR" altLang="en-US" dirty="0"/>
              <a:t>는</a:t>
            </a:r>
            <a:r>
              <a:rPr lang="ko-KR" altLang="en-US" dirty="0" smtClean="0"/>
              <a:t> 시프트 결과 최상위 </a:t>
            </a:r>
            <a:r>
              <a:rPr lang="ko-KR" altLang="en-US" dirty="0"/>
              <a:t>비트가 </a:t>
            </a:r>
            <a:r>
              <a:rPr lang="en-US" altLang="ko-KR" dirty="0"/>
              <a:t>0</a:t>
            </a:r>
            <a:r>
              <a:rPr lang="ko-KR" altLang="en-US" dirty="0"/>
              <a:t>인 양수가 되는 </a:t>
            </a:r>
            <a:r>
              <a:rPr lang="ko-KR" altLang="en-US" dirty="0" err="1" smtClean="0"/>
              <a:t>오버플로</a:t>
            </a:r>
            <a:r>
              <a:rPr lang="ko-KR" altLang="en-US" dirty="0" smtClean="0"/>
              <a:t> 발생 가능 주의</a:t>
            </a:r>
            <a:endParaRPr lang="en-US" altLang="ko-KR" dirty="0" smtClean="0"/>
          </a:p>
          <a:p>
            <a:r>
              <a:rPr lang="ko-KR" altLang="en-US" dirty="0"/>
              <a:t>논리적 오른쪽 </a:t>
            </a:r>
            <a:r>
              <a:rPr lang="ko-KR" altLang="en-US" dirty="0" smtClean="0"/>
              <a:t>시프트</a:t>
            </a:r>
            <a:endParaRPr lang="en-US" altLang="ko-KR" dirty="0" smtClean="0"/>
          </a:p>
          <a:p>
            <a:pPr lvl="1"/>
            <a:r>
              <a:rPr lang="en-US" altLang="ko-KR" dirty="0"/>
              <a:t>&gt;&gt;&gt;</a:t>
            </a:r>
            <a:r>
              <a:rPr lang="ko-KR" altLang="en-US" dirty="0"/>
              <a:t>는 시프트 시 최상위 </a:t>
            </a:r>
            <a:r>
              <a:rPr lang="ko-KR" altLang="en-US" dirty="0" smtClean="0"/>
              <a:t>비트에 항상 </a:t>
            </a:r>
            <a:r>
              <a:rPr lang="en-US" altLang="ko-KR" dirty="0"/>
              <a:t>0</a:t>
            </a:r>
            <a:r>
              <a:rPr lang="ko-KR" altLang="en-US" dirty="0"/>
              <a:t>이 </a:t>
            </a:r>
            <a:r>
              <a:rPr lang="ko-KR" altLang="en-US" dirty="0" smtClean="0"/>
              <a:t>삽입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나누기의 </a:t>
            </a:r>
            <a:r>
              <a:rPr lang="ko-KR" altLang="en-US" dirty="0"/>
              <a:t>산술적 효과가 나타나지 </a:t>
            </a:r>
            <a:r>
              <a:rPr lang="ko-KR" altLang="en-US" dirty="0" smtClean="0"/>
              <a:t>않음</a:t>
            </a:r>
            <a:endParaRPr lang="en-US" altLang="ko-KR" dirty="0" smtClean="0"/>
          </a:p>
          <a:p>
            <a:r>
              <a:rPr lang="en-US" altLang="ko-KR" dirty="0"/>
              <a:t>byte, short, char </a:t>
            </a:r>
            <a:r>
              <a:rPr lang="ko-KR" altLang="en-US" dirty="0" smtClean="0"/>
              <a:t>타입의 시프트 </a:t>
            </a:r>
            <a:r>
              <a:rPr lang="ko-KR" altLang="en-US" dirty="0"/>
              <a:t>연산 시 </a:t>
            </a:r>
            <a:r>
              <a:rPr lang="ko-KR" altLang="en-US" dirty="0" smtClean="0"/>
              <a:t>주의 사항</a:t>
            </a:r>
            <a:endParaRPr lang="en-US" altLang="ko-KR" dirty="0" smtClean="0"/>
          </a:p>
          <a:p>
            <a:pPr lvl="1"/>
            <a:r>
              <a:rPr lang="en-US" altLang="ko-KR" dirty="0" err="1" smtClean="0"/>
              <a:t>int</a:t>
            </a:r>
            <a:r>
              <a:rPr lang="en-US" altLang="ko-KR" dirty="0" smtClean="0"/>
              <a:t> </a:t>
            </a:r>
            <a:r>
              <a:rPr lang="ko-KR" altLang="en-US" dirty="0"/>
              <a:t>타입으로 변환되어 연산이 일어나므로 원하지 않는 </a:t>
            </a:r>
            <a:r>
              <a:rPr lang="ko-KR" altLang="en-US" dirty="0" smtClean="0"/>
              <a:t>결과 발생 가능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40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23117660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2-6 : </a:t>
            </a:r>
            <a:r>
              <a:rPr lang="ko-KR" altLang="en-US" dirty="0"/>
              <a:t>비트 연산자와 시</a:t>
            </a:r>
            <a:r>
              <a:rPr lang="ko-KR" altLang="en-US" dirty="0" smtClean="0"/>
              <a:t>프트 </a:t>
            </a:r>
            <a:r>
              <a:rPr lang="ko-KR" altLang="en-US" dirty="0"/>
              <a:t>연산자 사용 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03655" y="1879443"/>
            <a:ext cx="6054769" cy="452431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1600" dirty="0"/>
              <a:t>public class </a:t>
            </a:r>
            <a:r>
              <a:rPr lang="en-US" altLang="ko-KR" sz="1600" dirty="0" err="1"/>
              <a:t>BitShiftOperator</a:t>
            </a:r>
            <a:r>
              <a:rPr lang="en-US" altLang="ko-KR" sz="1600" dirty="0"/>
              <a:t> { </a:t>
            </a:r>
          </a:p>
          <a:p>
            <a:pPr defTabSz="180000"/>
            <a:r>
              <a:rPr lang="en-US" altLang="ko-KR" sz="1600" dirty="0" smtClean="0"/>
              <a:t>	public </a:t>
            </a:r>
            <a:r>
              <a:rPr lang="en-US" altLang="ko-KR" sz="1600" dirty="0"/>
              <a:t>static void main (String[] </a:t>
            </a:r>
            <a:r>
              <a:rPr lang="en-US" altLang="ko-KR" sz="1600" dirty="0" err="1"/>
              <a:t>args</a:t>
            </a:r>
            <a:r>
              <a:rPr lang="en-US" altLang="ko-KR" sz="1600" dirty="0"/>
              <a:t>) {</a:t>
            </a:r>
          </a:p>
          <a:p>
            <a:pPr defTabSz="180000"/>
            <a:r>
              <a:rPr lang="en-US" altLang="ko-KR" sz="1600" dirty="0" smtClean="0"/>
              <a:t>		short </a:t>
            </a:r>
            <a:r>
              <a:rPr lang="en-US" altLang="ko-KR" sz="1600" dirty="0"/>
              <a:t>a = (short)0x55ff; </a:t>
            </a:r>
          </a:p>
          <a:p>
            <a:pPr defTabSz="180000"/>
            <a:r>
              <a:rPr lang="en-US" altLang="ko-KR" sz="1600" dirty="0" smtClean="0"/>
              <a:t>		short </a:t>
            </a:r>
            <a:r>
              <a:rPr lang="en-US" altLang="ko-KR" sz="1600" dirty="0"/>
              <a:t>b = 0x00ff;</a:t>
            </a:r>
          </a:p>
          <a:p>
            <a:pPr defTabSz="180000"/>
            <a:r>
              <a:rPr lang="en-US" altLang="ko-KR" sz="1600" dirty="0" smtClean="0"/>
              <a:t>		// </a:t>
            </a:r>
            <a:r>
              <a:rPr lang="ko-KR" altLang="en-US" sz="1600" dirty="0"/>
              <a:t>비트 연산</a:t>
            </a:r>
          </a:p>
          <a:p>
            <a:pPr defTabSz="180000"/>
            <a:r>
              <a:rPr lang="en-US" altLang="ko-KR" sz="1600" dirty="0" smtClean="0"/>
              <a:t>		</a:t>
            </a:r>
            <a:r>
              <a:rPr lang="en-US" altLang="ko-KR" sz="1600" dirty="0" err="1" smtClean="0"/>
              <a:t>System.out.printf</a:t>
            </a:r>
            <a:r>
              <a:rPr lang="en-US" altLang="ko-KR" sz="1600" dirty="0"/>
              <a:t>("%x\n", a &amp; b);</a:t>
            </a:r>
          </a:p>
          <a:p>
            <a:pPr defTabSz="180000"/>
            <a:r>
              <a:rPr lang="en-US" altLang="ko-KR" sz="1600" dirty="0" smtClean="0"/>
              <a:t>		</a:t>
            </a:r>
            <a:r>
              <a:rPr lang="en-US" altLang="ko-KR" sz="1600" dirty="0" err="1" smtClean="0"/>
              <a:t>System.out.printf</a:t>
            </a:r>
            <a:r>
              <a:rPr lang="en-US" altLang="ko-KR" sz="1600" dirty="0"/>
              <a:t>("%x\n", a | b);</a:t>
            </a:r>
          </a:p>
          <a:p>
            <a:pPr defTabSz="180000"/>
            <a:r>
              <a:rPr lang="en-US" altLang="ko-KR" sz="1600" dirty="0" smtClean="0"/>
              <a:t>		</a:t>
            </a:r>
            <a:r>
              <a:rPr lang="en-US" altLang="ko-KR" sz="1600" dirty="0" err="1" smtClean="0"/>
              <a:t>System.out.printf</a:t>
            </a:r>
            <a:r>
              <a:rPr lang="en-US" altLang="ko-KR" sz="1600" dirty="0"/>
              <a:t>("%x\n", a ^ b);</a:t>
            </a:r>
          </a:p>
          <a:p>
            <a:pPr defTabSz="180000"/>
            <a:r>
              <a:rPr lang="en-US" altLang="ko-KR" sz="1600" dirty="0" smtClean="0"/>
              <a:t>		</a:t>
            </a:r>
            <a:r>
              <a:rPr lang="en-US" altLang="ko-KR" sz="1600" dirty="0" err="1" smtClean="0"/>
              <a:t>System.out.printf</a:t>
            </a:r>
            <a:r>
              <a:rPr lang="en-US" altLang="ko-KR" sz="1600" dirty="0"/>
              <a:t>("%x\n", ~a);</a:t>
            </a:r>
          </a:p>
          <a:p>
            <a:pPr defTabSz="180000"/>
            <a:r>
              <a:rPr lang="en-US" altLang="ko-KR" sz="1600" dirty="0" smtClean="0"/>
              <a:t>		byte </a:t>
            </a:r>
            <a:r>
              <a:rPr lang="en-US" altLang="ko-KR" sz="1600" dirty="0"/>
              <a:t>c = 20; // 0x14</a:t>
            </a:r>
          </a:p>
          <a:p>
            <a:pPr defTabSz="180000"/>
            <a:r>
              <a:rPr lang="en-US" altLang="ko-KR" sz="1600" dirty="0" smtClean="0"/>
              <a:t>		byte </a:t>
            </a:r>
            <a:r>
              <a:rPr lang="en-US" altLang="ko-KR" sz="1600" dirty="0"/>
              <a:t>d = -8; // 0xf8</a:t>
            </a:r>
          </a:p>
          <a:p>
            <a:pPr defTabSz="180000"/>
            <a:r>
              <a:rPr lang="en-US" altLang="ko-KR" sz="1600" dirty="0" smtClean="0"/>
              <a:t>		// </a:t>
            </a:r>
            <a:r>
              <a:rPr lang="ko-KR" altLang="en-US" sz="1600" dirty="0"/>
              <a:t>시프트 연산</a:t>
            </a:r>
          </a:p>
          <a:p>
            <a:pPr defTabSz="180000"/>
            <a:r>
              <a:rPr lang="en-US" altLang="ko-KR" sz="1600" dirty="0" smtClean="0"/>
              <a:t>		</a:t>
            </a:r>
            <a:r>
              <a:rPr lang="en-US" altLang="ko-KR" sz="1600" dirty="0" err="1" smtClean="0"/>
              <a:t>System.out.println</a:t>
            </a:r>
            <a:r>
              <a:rPr lang="en-US" altLang="ko-KR" sz="1600" dirty="0" smtClean="0"/>
              <a:t>(c </a:t>
            </a:r>
            <a:r>
              <a:rPr lang="en-US" altLang="ko-KR" sz="1600" dirty="0"/>
              <a:t>&lt;&lt; 2); // c</a:t>
            </a:r>
            <a:r>
              <a:rPr lang="ko-KR" altLang="en-US" sz="1600" dirty="0"/>
              <a:t>를 </a:t>
            </a:r>
            <a:r>
              <a:rPr lang="en-US" altLang="ko-KR" sz="1600" dirty="0"/>
              <a:t>2</a:t>
            </a:r>
            <a:r>
              <a:rPr lang="ko-KR" altLang="en-US" sz="1600" dirty="0"/>
              <a:t>비트 왼쪽 시프트</a:t>
            </a:r>
          </a:p>
          <a:p>
            <a:pPr defTabSz="180000"/>
            <a:r>
              <a:rPr lang="en-US" altLang="ko-KR" sz="1600" dirty="0" smtClean="0"/>
              <a:t>		</a:t>
            </a:r>
            <a:r>
              <a:rPr lang="en-US" altLang="ko-KR" sz="1600" dirty="0" err="1" smtClean="0"/>
              <a:t>System.out.println</a:t>
            </a:r>
            <a:r>
              <a:rPr lang="en-US" altLang="ko-KR" sz="1600" dirty="0" smtClean="0"/>
              <a:t>(c </a:t>
            </a:r>
            <a:r>
              <a:rPr lang="en-US" altLang="ko-KR" sz="1600" dirty="0"/>
              <a:t>&gt;&gt; 2); // c</a:t>
            </a:r>
            <a:r>
              <a:rPr lang="ko-KR" altLang="en-US" sz="1600" dirty="0"/>
              <a:t>를 </a:t>
            </a:r>
            <a:r>
              <a:rPr lang="en-US" altLang="ko-KR" sz="1600" dirty="0"/>
              <a:t>2</a:t>
            </a:r>
            <a:r>
              <a:rPr lang="ko-KR" altLang="en-US" sz="1600" dirty="0"/>
              <a:t>비트 오른쪽 시프트</a:t>
            </a:r>
            <a:r>
              <a:rPr lang="en-US" altLang="ko-KR" sz="1600" dirty="0"/>
              <a:t>. 0 </a:t>
            </a:r>
            <a:r>
              <a:rPr lang="ko-KR" altLang="en-US" sz="1600" dirty="0"/>
              <a:t>삽입</a:t>
            </a:r>
          </a:p>
          <a:p>
            <a:pPr defTabSz="180000"/>
            <a:r>
              <a:rPr lang="en-US" altLang="ko-KR" sz="1600" dirty="0" smtClean="0"/>
              <a:t>		</a:t>
            </a:r>
            <a:r>
              <a:rPr lang="en-US" altLang="ko-KR" sz="1600" dirty="0" err="1" smtClean="0"/>
              <a:t>System.out.println</a:t>
            </a:r>
            <a:r>
              <a:rPr lang="en-US" altLang="ko-KR" sz="1600" dirty="0" smtClean="0"/>
              <a:t>(d </a:t>
            </a:r>
            <a:r>
              <a:rPr lang="en-US" altLang="ko-KR" sz="1600" dirty="0"/>
              <a:t>&gt;&gt; 2); // d</a:t>
            </a:r>
            <a:r>
              <a:rPr lang="ko-KR" altLang="en-US" sz="1600" dirty="0"/>
              <a:t>를 </a:t>
            </a:r>
            <a:r>
              <a:rPr lang="en-US" altLang="ko-KR" sz="1600" dirty="0"/>
              <a:t>2</a:t>
            </a:r>
            <a:r>
              <a:rPr lang="ko-KR" altLang="en-US" sz="1600" dirty="0"/>
              <a:t>비트 오른쪽 시프트</a:t>
            </a:r>
            <a:r>
              <a:rPr lang="en-US" altLang="ko-KR" sz="1600" dirty="0"/>
              <a:t>. 1 </a:t>
            </a:r>
            <a:r>
              <a:rPr lang="ko-KR" altLang="en-US" sz="1600" dirty="0"/>
              <a:t>삽입</a:t>
            </a:r>
          </a:p>
          <a:p>
            <a:pPr defTabSz="180000"/>
            <a:r>
              <a:rPr lang="en-US" altLang="ko-KR" sz="1600" dirty="0" smtClean="0"/>
              <a:t>		</a:t>
            </a:r>
            <a:r>
              <a:rPr lang="en-US" altLang="ko-KR" sz="1600" dirty="0" err="1" smtClean="0"/>
              <a:t>System.out.printf</a:t>
            </a:r>
            <a:r>
              <a:rPr lang="en-US" altLang="ko-KR" sz="1600" dirty="0"/>
              <a:t>("%x\n", d &gt;&gt;&gt; 2); // d</a:t>
            </a:r>
            <a:r>
              <a:rPr lang="ko-KR" altLang="en-US" sz="1600" dirty="0"/>
              <a:t>를 </a:t>
            </a:r>
            <a:r>
              <a:rPr lang="en-US" altLang="ko-KR" sz="1600" dirty="0"/>
              <a:t>2</a:t>
            </a:r>
            <a:r>
              <a:rPr lang="ko-KR" altLang="en-US" sz="1600" dirty="0"/>
              <a:t>비트 오른쪽 시프트</a:t>
            </a:r>
            <a:r>
              <a:rPr lang="en-US" altLang="ko-KR" sz="1600" dirty="0"/>
              <a:t>. 0 </a:t>
            </a:r>
            <a:r>
              <a:rPr lang="ko-KR" altLang="en-US" sz="1600" dirty="0"/>
              <a:t>삽입</a:t>
            </a:r>
          </a:p>
          <a:p>
            <a:pPr defTabSz="180000"/>
            <a:r>
              <a:rPr lang="en-US" altLang="ko-KR" sz="1600" dirty="0" smtClean="0"/>
              <a:t>	}</a:t>
            </a:r>
            <a:endParaRPr lang="ko-KR" altLang="en-US" sz="1600" dirty="0"/>
          </a:p>
          <a:p>
            <a:pPr defTabSz="180000"/>
            <a:r>
              <a:rPr lang="en-US" altLang="ko-KR" sz="1600" dirty="0"/>
              <a:t>}</a:t>
            </a:r>
            <a:endParaRPr lang="ko-KR" altLang="en-US" sz="1600" dirty="0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4" name="TextBox 3"/>
          <p:cNvSpPr txBox="1"/>
          <p:nvPr/>
        </p:nvSpPr>
        <p:spPr>
          <a:xfrm>
            <a:off x="677471" y="1364575"/>
            <a:ext cx="82870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다음 소스의 실행 결과는 무엇인가</a:t>
            </a:r>
            <a:r>
              <a:rPr lang="en-US" altLang="ko-KR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?</a:t>
            </a:r>
          </a:p>
        </p:txBody>
      </p:sp>
      <p:sp>
        <p:nvSpPr>
          <p:cNvPr id="10" name="직사각형 9"/>
          <p:cNvSpPr/>
          <p:nvPr/>
        </p:nvSpPr>
        <p:spPr>
          <a:xfrm>
            <a:off x="7150206" y="4332308"/>
            <a:ext cx="1270106" cy="206210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ko-KR" sz="1600" dirty="0" err="1"/>
              <a:t>ff</a:t>
            </a:r>
            <a:endParaRPr lang="en-US" altLang="ko-KR" sz="1600" dirty="0"/>
          </a:p>
          <a:p>
            <a:r>
              <a:rPr lang="en-US" altLang="ko-KR" sz="1600" dirty="0"/>
              <a:t>55ff</a:t>
            </a:r>
          </a:p>
          <a:p>
            <a:r>
              <a:rPr lang="en-US" altLang="ko-KR" sz="1600" dirty="0"/>
              <a:t>5500</a:t>
            </a:r>
          </a:p>
          <a:p>
            <a:r>
              <a:rPr lang="en-US" altLang="ko-KR" sz="1600" dirty="0"/>
              <a:t>ffffaa00</a:t>
            </a:r>
          </a:p>
          <a:p>
            <a:r>
              <a:rPr lang="en-US" altLang="ko-KR" sz="1600" dirty="0"/>
              <a:t>80</a:t>
            </a:r>
          </a:p>
          <a:p>
            <a:r>
              <a:rPr lang="en-US" altLang="ko-KR" sz="1600" dirty="0"/>
              <a:t>5</a:t>
            </a:r>
          </a:p>
          <a:p>
            <a:r>
              <a:rPr lang="en-US" altLang="ko-KR" sz="1600" dirty="0"/>
              <a:t>-2</a:t>
            </a:r>
          </a:p>
          <a:p>
            <a:r>
              <a:rPr lang="en-US" altLang="ko-KR" sz="1600" dirty="0"/>
              <a:t>3ffffffe</a:t>
            </a:r>
          </a:p>
        </p:txBody>
      </p:sp>
      <p:sp>
        <p:nvSpPr>
          <p:cNvPr id="7" name="모서리가 둥근 사각형 설명선 6"/>
          <p:cNvSpPr/>
          <p:nvPr/>
        </p:nvSpPr>
        <p:spPr>
          <a:xfrm>
            <a:off x="4572000" y="1925610"/>
            <a:ext cx="1728192" cy="651871"/>
          </a:xfrm>
          <a:prstGeom prst="wedgeRoundRectCallout">
            <a:avLst>
              <a:gd name="adj1" fmla="val -102751"/>
              <a:gd name="adj2" fmla="val 157792"/>
              <a:gd name="adj3" fmla="val 16667"/>
            </a:avLst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1600" dirty="0" err="1">
                <a:solidFill>
                  <a:schemeClr val="tx1"/>
                </a:solidFill>
              </a:rPr>
              <a:t>printf</a:t>
            </a:r>
            <a:r>
              <a:rPr lang="en-US" altLang="ko-KR" sz="1600" dirty="0">
                <a:solidFill>
                  <a:schemeClr val="tx1"/>
                </a:solidFill>
              </a:rPr>
              <a:t>("%x\n", </a:t>
            </a:r>
            <a:r>
              <a:rPr lang="en-US" altLang="ko-KR" sz="1600" dirty="0" smtClean="0">
                <a:solidFill>
                  <a:schemeClr val="tx1"/>
                </a:solidFill>
              </a:rPr>
              <a:t>...)</a:t>
            </a:r>
            <a:r>
              <a:rPr lang="ko-KR" altLang="en-US" sz="1600" dirty="0" smtClean="0">
                <a:solidFill>
                  <a:schemeClr val="tx1"/>
                </a:solidFill>
              </a:rPr>
              <a:t>는 </a:t>
            </a:r>
            <a:endParaRPr lang="en-US" altLang="ko-KR" sz="1600" dirty="0" smtClean="0">
              <a:solidFill>
                <a:schemeClr val="tx1"/>
              </a:solidFill>
            </a:endParaRPr>
          </a:p>
          <a:p>
            <a:r>
              <a:rPr lang="en-US" altLang="ko-KR" sz="1600" dirty="0" smtClean="0">
                <a:solidFill>
                  <a:schemeClr val="tx1"/>
                </a:solidFill>
              </a:rPr>
              <a:t>16</a:t>
            </a:r>
            <a:r>
              <a:rPr lang="ko-KR" altLang="en-US" sz="1600" dirty="0">
                <a:solidFill>
                  <a:schemeClr val="tx1"/>
                </a:solidFill>
              </a:rPr>
              <a:t>진수 형식으로 출력</a:t>
            </a:r>
          </a:p>
        </p:txBody>
      </p:sp>
      <p:sp>
        <p:nvSpPr>
          <p:cNvPr id="11" name="모서리가 둥근 사각형 설명선 10"/>
          <p:cNvSpPr/>
          <p:nvPr/>
        </p:nvSpPr>
        <p:spPr>
          <a:xfrm>
            <a:off x="4823838" y="4129508"/>
            <a:ext cx="1999527" cy="829815"/>
          </a:xfrm>
          <a:prstGeom prst="wedgeRoundRectCallout">
            <a:avLst>
              <a:gd name="adj1" fmla="val 1848"/>
              <a:gd name="adj2" fmla="val 131166"/>
              <a:gd name="adj3" fmla="val 16667"/>
            </a:avLst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1600" dirty="0" smtClean="0">
                <a:solidFill>
                  <a:schemeClr val="tx1"/>
                </a:solidFill>
              </a:rPr>
              <a:t>최상위 </a:t>
            </a:r>
            <a:r>
              <a:rPr lang="ko-KR" altLang="en-US" sz="1600" dirty="0">
                <a:solidFill>
                  <a:schemeClr val="tx1"/>
                </a:solidFill>
              </a:rPr>
              <a:t>비트에 </a:t>
            </a:r>
            <a:r>
              <a:rPr lang="en-US" altLang="ko-KR" sz="1600" dirty="0">
                <a:solidFill>
                  <a:schemeClr val="tx1"/>
                </a:solidFill>
              </a:rPr>
              <a:t>0 </a:t>
            </a:r>
            <a:r>
              <a:rPr lang="ko-KR" altLang="en-US" sz="1600" dirty="0" smtClean="0">
                <a:solidFill>
                  <a:schemeClr val="tx1"/>
                </a:solidFill>
              </a:rPr>
              <a:t>삽입</a:t>
            </a:r>
            <a:endParaRPr lang="en-US" altLang="ko-KR" sz="1600" dirty="0">
              <a:solidFill>
                <a:schemeClr val="tx1"/>
              </a:solidFill>
            </a:endParaRPr>
          </a:p>
          <a:p>
            <a:r>
              <a:rPr lang="ko-KR" altLang="en-US" sz="1600" dirty="0" smtClean="0">
                <a:solidFill>
                  <a:schemeClr val="tx1"/>
                </a:solidFill>
              </a:rPr>
              <a:t>나누기 </a:t>
            </a:r>
            <a:r>
              <a:rPr lang="ko-KR" altLang="en-US" sz="1600" dirty="0">
                <a:solidFill>
                  <a:schemeClr val="tx1"/>
                </a:solidFill>
              </a:rPr>
              <a:t>효과는 나타나지 않음</a:t>
            </a:r>
            <a:r>
              <a:rPr lang="en-US" altLang="ko-KR" sz="1600" dirty="0">
                <a:solidFill>
                  <a:schemeClr val="tx1"/>
                </a:solidFill>
              </a:rPr>
              <a:t>. </a:t>
            </a: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41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비교연산자</a:t>
            </a:r>
            <a:endParaRPr lang="ko-KR" altLang="en-US" dirty="0"/>
          </a:p>
        </p:txBody>
      </p:sp>
      <p:sp>
        <p:nvSpPr>
          <p:cNvPr id="5427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54275" name="Rectangle 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graphicFrame>
        <p:nvGraphicFramePr>
          <p:cNvPr id="11" name="내용 개체 틀 10"/>
          <p:cNvGraphicFramePr>
            <a:graphicFrameLocks noGrp="1"/>
          </p:cNvGraphicFramePr>
          <p:nvPr>
            <p:ph sz="quarter" idx="1"/>
          </p:nvPr>
        </p:nvGraphicFramePr>
        <p:xfrm>
          <a:off x="571472" y="2145992"/>
          <a:ext cx="7858179" cy="3323082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1024980"/>
                <a:gridCol w="3547052"/>
                <a:gridCol w="1428760"/>
                <a:gridCol w="1857387"/>
              </a:tblGrid>
              <a:tr h="162814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비교 연산자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내용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예제</a:t>
                      </a:r>
                      <a:endParaRPr lang="ko-KR" altLang="en-US" sz="18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8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결과</a:t>
                      </a:r>
                      <a:endParaRPr lang="ko-KR" altLang="en-US" sz="18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162814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latin typeface="+mj-lt"/>
                          <a:ea typeface="+mj-ea"/>
                        </a:rPr>
                        <a:t>a &lt; b</a:t>
                      </a:r>
                      <a:endParaRPr 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a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가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b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보다 작으면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true 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아니면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3 &lt; 5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latin typeface="+mj-lt"/>
                          <a:ea typeface="+mj-ea"/>
                        </a:rPr>
                        <a:t>a &gt; b</a:t>
                      </a:r>
                      <a:endParaRPr 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a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가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b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보다 크면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true 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아니면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3 &gt; 5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latin typeface="+mj-lt"/>
                          <a:ea typeface="+mj-ea"/>
                        </a:rPr>
                        <a:t>a &lt;= b</a:t>
                      </a:r>
                      <a:endParaRPr 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a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가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b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보다 작거나 같으면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true 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아니면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1</a:t>
                      </a:r>
                      <a:r>
                        <a:rPr lang="en-US" altLang="ko-KR" sz="1800" baseline="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 &lt;= 0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latin typeface="+mj-lt"/>
                          <a:ea typeface="+mj-ea"/>
                        </a:rPr>
                        <a:t>a &gt;= b</a:t>
                      </a:r>
                      <a:endParaRPr lang="en-US" sz="180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a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가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b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보다 크거나 같으면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true 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아니면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10 &gt;= 10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latin typeface="+mj-lt"/>
                          <a:ea typeface="+mj-ea"/>
                        </a:rPr>
                        <a:t>a == b</a:t>
                      </a:r>
                      <a:endParaRPr lang="en-US" sz="180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a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가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b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와 같으면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true 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아니면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1 == 3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latin typeface="+mj-lt"/>
                          <a:ea typeface="+mj-ea"/>
                        </a:rPr>
                        <a:t>a != b</a:t>
                      </a:r>
                      <a:endParaRPr lang="en-US" sz="180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a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가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b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와 같지 않으면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true </a:t>
                      </a:r>
                      <a:r>
                        <a:rPr lang="ko-KR" altLang="en-US" sz="1800" dirty="0">
                          <a:latin typeface="+mj-lt"/>
                          <a:ea typeface="+mj-ea"/>
                        </a:rPr>
                        <a:t>아니면 </a:t>
                      </a:r>
                      <a:r>
                        <a:rPr lang="en-US" altLang="ko-KR" sz="1800" dirty="0"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1 != 3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8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8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</a:tbl>
          </a:graphicData>
        </a:graphic>
      </p:graphicFrame>
      <p:sp>
        <p:nvSpPr>
          <p:cNvPr id="24577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42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논리</a:t>
            </a:r>
            <a:r>
              <a:rPr lang="en-US" altLang="ko-KR" dirty="0" smtClean="0"/>
              <a:t> </a:t>
            </a:r>
            <a:r>
              <a:rPr lang="ko-KR" altLang="en-US" dirty="0" smtClean="0"/>
              <a:t>연산자 </a:t>
            </a:r>
            <a:r>
              <a:rPr lang="en-US" altLang="ko-KR" dirty="0" smtClean="0"/>
              <a:t>1</a:t>
            </a:r>
            <a:endParaRPr lang="ko-KR" altLang="en-US" dirty="0"/>
          </a:p>
        </p:txBody>
      </p:sp>
      <p:graphicFrame>
        <p:nvGraphicFramePr>
          <p:cNvPr id="4" name="내용 개체 틀 10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3050521643"/>
              </p:ext>
            </p:extLst>
          </p:nvPr>
        </p:nvGraphicFramePr>
        <p:xfrm>
          <a:off x="857224" y="1554450"/>
          <a:ext cx="6929486" cy="1131570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1183608"/>
                <a:gridCol w="1208715"/>
                <a:gridCol w="4537163"/>
              </a:tblGrid>
              <a:tr h="142876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a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latin typeface="+mj-lt"/>
                        </a:rPr>
                        <a:t>!a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예제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142876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latin typeface="+mj-lt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!(3 &lt; 5)</a:t>
                      </a:r>
                      <a:r>
                        <a:rPr lang="ko-KR" alt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는</a:t>
                      </a: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 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142876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false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latin typeface="+mj-lt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!(3 &gt; 5)</a:t>
                      </a:r>
                      <a:r>
                        <a:rPr lang="ko-KR" alt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는 </a:t>
                      </a: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</a:tbl>
          </a:graphicData>
        </a:graphic>
      </p:graphicFrame>
      <p:graphicFrame>
        <p:nvGraphicFramePr>
          <p:cNvPr id="5" name="내용 개체 틀 10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2722399363"/>
              </p:ext>
            </p:extLst>
          </p:nvPr>
        </p:nvGraphicFramePr>
        <p:xfrm>
          <a:off x="857224" y="2983210"/>
          <a:ext cx="6929486" cy="1885950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961166"/>
                <a:gridCol w="1121360"/>
                <a:gridCol w="1521846"/>
                <a:gridCol w="3325114"/>
              </a:tblGrid>
              <a:tr h="242889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a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b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a</a:t>
                      </a:r>
                      <a:r>
                        <a:rPr lang="en-US" altLang="ko-KR" sz="1400" baseline="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 ^ b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예제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242889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(3&lt;5) ^ (1==1)</a:t>
                      </a:r>
                      <a:r>
                        <a:rPr lang="ko-KR" alt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은</a:t>
                      </a: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 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242889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1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(3&lt;5) ^ (1</a:t>
                      </a:r>
                      <a:r>
                        <a:rPr kumimoji="0" lang="en-US" altLang="ko-KR" sz="1400" kern="1200" baseline="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==2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r>
                        <a:rPr kumimoji="0" lang="ko-KR" altLang="en-US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은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 true</a:t>
                      </a:r>
                      <a:endParaRPr kumimoji="0" lang="ko-KR" altLang="en-US" sz="1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/>
                </a:tc>
              </a:tr>
              <a:tr h="242889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1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(3&gt;5) ^ (1==1)</a:t>
                      </a:r>
                      <a:r>
                        <a:rPr kumimoji="0" lang="ko-KR" altLang="en-US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은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 true</a:t>
                      </a:r>
                      <a:endParaRPr kumimoji="0" lang="ko-KR" altLang="en-US" sz="1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/>
                </a:tc>
              </a:tr>
              <a:tr h="242889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1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(3&gt;5) ^ (1==2)</a:t>
                      </a:r>
                      <a:r>
                        <a:rPr kumimoji="0" lang="ko-KR" altLang="en-US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은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 false</a:t>
                      </a:r>
                      <a:endParaRPr kumimoji="0" lang="ko-KR" altLang="en-US" sz="1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/>
                </a:tc>
              </a:tr>
            </a:tbl>
          </a:graphicData>
        </a:graphic>
      </p:graphicFrame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43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논리 연산자 </a:t>
            </a:r>
            <a:r>
              <a:rPr lang="en-US" altLang="ko-KR" dirty="0" smtClean="0"/>
              <a:t>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ko-KR" altLang="en-US" dirty="0"/>
          </a:p>
        </p:txBody>
      </p:sp>
      <p:graphicFrame>
        <p:nvGraphicFramePr>
          <p:cNvPr id="5" name="내용 개체 틀 10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1127236133"/>
              </p:ext>
            </p:extLst>
          </p:nvPr>
        </p:nvGraphicFramePr>
        <p:xfrm>
          <a:off x="899592" y="2132856"/>
          <a:ext cx="6929486" cy="1885950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857256"/>
                <a:gridCol w="1000132"/>
                <a:gridCol w="1357322"/>
                <a:gridCol w="3714776"/>
              </a:tblGrid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a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b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a</a:t>
                      </a:r>
                      <a:r>
                        <a:rPr lang="en-US" altLang="ko-KR" sz="1400" baseline="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 || b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예제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(3&lt;5) || (1==1)</a:t>
                      </a:r>
                      <a:r>
                        <a:rPr lang="ko-KR" alt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은</a:t>
                      </a: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 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1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(3&lt;5) || (1</a:t>
                      </a:r>
                      <a:r>
                        <a:rPr kumimoji="0" lang="en-US" altLang="ko-KR" sz="1400" kern="1200" baseline="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==2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r>
                        <a:rPr kumimoji="0" lang="ko-KR" altLang="en-US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은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 true</a:t>
                      </a:r>
                      <a:endParaRPr kumimoji="0" lang="ko-KR" altLang="en-US" sz="1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/>
                </a:tc>
              </a:tr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1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(3&gt;5) || (1==1)</a:t>
                      </a:r>
                      <a:r>
                        <a:rPr kumimoji="0" lang="ko-KR" altLang="en-US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은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 true</a:t>
                      </a:r>
                      <a:endParaRPr kumimoji="0" lang="ko-KR" altLang="en-US" sz="1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/>
                </a:tc>
              </a:tr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1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(3&gt;5) || (1==2)</a:t>
                      </a:r>
                      <a:r>
                        <a:rPr kumimoji="0" lang="ko-KR" altLang="en-US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은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 false</a:t>
                      </a:r>
                      <a:endParaRPr kumimoji="0" lang="ko-KR" altLang="en-US" sz="1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/>
                </a:tc>
              </a:tr>
            </a:tbl>
          </a:graphicData>
        </a:graphic>
      </p:graphicFrame>
      <p:graphicFrame>
        <p:nvGraphicFramePr>
          <p:cNvPr id="6" name="내용 개체 틀 10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3972840311"/>
              </p:ext>
            </p:extLst>
          </p:nvPr>
        </p:nvGraphicFramePr>
        <p:xfrm>
          <a:off x="899592" y="4251970"/>
          <a:ext cx="6929486" cy="1885950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857256"/>
                <a:gridCol w="1000132"/>
                <a:gridCol w="1357322"/>
                <a:gridCol w="3714776"/>
              </a:tblGrid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a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b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a</a:t>
                      </a:r>
                      <a:r>
                        <a:rPr lang="en-US" altLang="ko-KR" sz="1400" baseline="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 &amp;&amp; b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dirty="0" smtClean="0">
                          <a:solidFill>
                            <a:schemeClr val="bg1"/>
                          </a:solidFill>
                          <a:latin typeface="+mj-lt"/>
                          <a:ea typeface="+mj-ea"/>
                        </a:rPr>
                        <a:t>예제</a:t>
                      </a:r>
                      <a:endParaRPr lang="ko-KR" altLang="en-US" sz="1400" dirty="0">
                        <a:solidFill>
                          <a:schemeClr val="bg1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(3&lt;5) || (1==1)</a:t>
                      </a:r>
                      <a:r>
                        <a:rPr lang="ko-KR" alt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은</a:t>
                      </a: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 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true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chemeClr val="dk1"/>
                          </a:solidFill>
                          <a:latin typeface="+mj-lt"/>
                          <a:ea typeface="+mn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1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(3&lt;5) || (1</a:t>
                      </a:r>
                      <a:r>
                        <a:rPr kumimoji="0" lang="en-US" altLang="ko-KR" sz="1400" kern="1200" baseline="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==2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r>
                        <a:rPr kumimoji="0" lang="ko-KR" altLang="en-US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은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 false</a:t>
                      </a:r>
                      <a:endParaRPr kumimoji="0" lang="ko-KR" altLang="en-US" sz="1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/>
                </a:tc>
              </a:tr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true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1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(3&gt;5) || (1==1)</a:t>
                      </a:r>
                      <a:r>
                        <a:rPr kumimoji="0" lang="ko-KR" altLang="en-US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은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 false</a:t>
                      </a:r>
                      <a:endParaRPr kumimoji="0" lang="ko-KR" altLang="en-US" sz="1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/>
                </a:tc>
              </a:tr>
              <a:tr h="128588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 smtClean="0">
                          <a:solidFill>
                            <a:srgbClr val="000000"/>
                          </a:solidFill>
                          <a:latin typeface="+mj-lt"/>
                          <a:ea typeface="+mj-ea"/>
                        </a:rPr>
                        <a:t>false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lt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1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(3&gt;5) || (1==2)</a:t>
                      </a:r>
                      <a:r>
                        <a:rPr kumimoji="0" lang="ko-KR" altLang="en-US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은</a:t>
                      </a:r>
                      <a:r>
                        <a:rPr kumimoji="0" lang="en-US" altLang="ko-KR" sz="1400" kern="1200" dirty="0" smtClean="0">
                          <a:solidFill>
                            <a:srgbClr val="000000"/>
                          </a:solidFill>
                          <a:latin typeface="+mn-lt"/>
                          <a:ea typeface="+mn-ea"/>
                          <a:cs typeface="+mn-cs"/>
                        </a:rPr>
                        <a:t> false</a:t>
                      </a:r>
                      <a:endParaRPr kumimoji="0" lang="ko-KR" altLang="en-US" sz="1400" kern="1200" dirty="0" smtClean="0">
                        <a:solidFill>
                          <a:srgbClr val="0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/>
                </a:tc>
              </a:tr>
            </a:tbl>
          </a:graphicData>
        </a:graphic>
      </p:graphicFrame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44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35516410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2-7 : </a:t>
            </a:r>
            <a:r>
              <a:rPr lang="ko-KR" altLang="en-US" dirty="0"/>
              <a:t>비교 연산자와 논리 연산자 사용하기</a:t>
            </a:r>
          </a:p>
        </p:txBody>
      </p:sp>
      <p:sp>
        <p:nvSpPr>
          <p:cNvPr id="5427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6" name="TextBox 5"/>
          <p:cNvSpPr txBox="1"/>
          <p:nvPr/>
        </p:nvSpPr>
        <p:spPr>
          <a:xfrm>
            <a:off x="785786" y="1714488"/>
            <a:ext cx="4214810" cy="397031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dirty="0"/>
              <a:t>public class </a:t>
            </a:r>
            <a:r>
              <a:rPr lang="en-US" altLang="ko-KR" dirty="0" err="1"/>
              <a:t>LogicalOperator</a:t>
            </a:r>
            <a:r>
              <a:rPr lang="en-US" altLang="ko-KR" dirty="0"/>
              <a:t> {</a:t>
            </a:r>
          </a:p>
          <a:p>
            <a:pPr defTabSz="180000"/>
            <a:r>
              <a:rPr lang="en-US" altLang="ko-KR" dirty="0" smtClean="0"/>
              <a:t>	public </a:t>
            </a:r>
            <a:r>
              <a:rPr lang="en-US" altLang="ko-KR" dirty="0"/>
              <a:t>static void main (String[] </a:t>
            </a:r>
            <a:r>
              <a:rPr lang="en-US" altLang="ko-KR" dirty="0" err="1"/>
              <a:t>args</a:t>
            </a:r>
            <a:r>
              <a:rPr lang="en-US" altLang="ko-KR" dirty="0"/>
              <a:t>) {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('a' &gt; 'b');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 smtClean="0"/>
              <a:t>(3 </a:t>
            </a:r>
            <a:r>
              <a:rPr lang="en-US" altLang="ko-KR" dirty="0"/>
              <a:t>&gt;= 2);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(-1 &lt; 0);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 smtClean="0"/>
              <a:t>(3.45 </a:t>
            </a:r>
            <a:r>
              <a:rPr lang="en-US" altLang="ko-KR" dirty="0"/>
              <a:t>&lt;= 2);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 smtClean="0"/>
              <a:t>(3 </a:t>
            </a:r>
            <a:r>
              <a:rPr lang="en-US" altLang="ko-KR" dirty="0"/>
              <a:t>== 2);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 smtClean="0"/>
              <a:t>(3 </a:t>
            </a:r>
            <a:r>
              <a:rPr lang="en-US" altLang="ko-KR" dirty="0"/>
              <a:t>!= 2);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(!(3 != 2));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((3 &gt; 2) &amp;&amp; (3 &gt; 4));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((3 != 2) || (-1 &gt; 0));</a:t>
            </a:r>
          </a:p>
          <a:p>
            <a:pPr defTabSz="180000"/>
            <a:r>
              <a:rPr lang="en-US" altLang="ko-KR" dirty="0" smtClean="0"/>
              <a:t>		</a:t>
            </a:r>
            <a:r>
              <a:rPr lang="en-US" altLang="ko-KR" dirty="0" err="1" smtClean="0"/>
              <a:t>System.out.println</a:t>
            </a:r>
            <a:r>
              <a:rPr lang="en-US" altLang="ko-KR" dirty="0"/>
              <a:t>((3 != 2) ^ (-1 &gt; 0));</a:t>
            </a:r>
          </a:p>
          <a:p>
            <a:pPr defTabSz="180000"/>
            <a:r>
              <a:rPr lang="en-US" altLang="ko-KR" dirty="0" smtClean="0"/>
              <a:t>	}</a:t>
            </a:r>
            <a:endParaRPr lang="en-US" altLang="ko-KR" dirty="0"/>
          </a:p>
          <a:p>
            <a:pPr defTabSz="180000"/>
            <a:r>
              <a:rPr lang="en-US" altLang="ko-KR" dirty="0"/>
              <a:t>}</a:t>
            </a:r>
          </a:p>
        </p:txBody>
      </p:sp>
      <p:sp>
        <p:nvSpPr>
          <p:cNvPr id="54275" name="Rectangle 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4" name="TextBox 3"/>
          <p:cNvSpPr txBox="1"/>
          <p:nvPr/>
        </p:nvSpPr>
        <p:spPr>
          <a:xfrm>
            <a:off x="785786" y="1340768"/>
            <a:ext cx="38266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다음 소스의 실행 결과는 무엇인가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?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0" name="직사각형 9"/>
          <p:cNvSpPr/>
          <p:nvPr/>
        </p:nvSpPr>
        <p:spPr>
          <a:xfrm>
            <a:off x="5364088" y="2822484"/>
            <a:ext cx="635053" cy="286232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ko-KR" dirty="0"/>
              <a:t>false</a:t>
            </a:r>
          </a:p>
          <a:p>
            <a:r>
              <a:rPr lang="en-US" altLang="ko-KR" dirty="0"/>
              <a:t>true</a:t>
            </a:r>
          </a:p>
          <a:p>
            <a:r>
              <a:rPr lang="en-US" altLang="ko-KR" dirty="0"/>
              <a:t>true</a:t>
            </a:r>
          </a:p>
          <a:p>
            <a:r>
              <a:rPr lang="en-US" altLang="ko-KR" dirty="0"/>
              <a:t>false</a:t>
            </a:r>
          </a:p>
          <a:p>
            <a:r>
              <a:rPr lang="en-US" altLang="ko-KR" dirty="0"/>
              <a:t>false</a:t>
            </a:r>
          </a:p>
          <a:p>
            <a:r>
              <a:rPr lang="en-US" altLang="ko-KR" dirty="0"/>
              <a:t>true</a:t>
            </a:r>
          </a:p>
          <a:p>
            <a:r>
              <a:rPr lang="en-US" altLang="ko-KR" dirty="0"/>
              <a:t>false</a:t>
            </a:r>
          </a:p>
          <a:p>
            <a:r>
              <a:rPr lang="en-US" altLang="ko-KR" dirty="0"/>
              <a:t>false</a:t>
            </a:r>
          </a:p>
          <a:p>
            <a:r>
              <a:rPr lang="en-US" altLang="ko-KR" dirty="0"/>
              <a:t>true</a:t>
            </a:r>
          </a:p>
          <a:p>
            <a:r>
              <a:rPr lang="en-US" altLang="ko-KR" dirty="0"/>
              <a:t>true</a:t>
            </a: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45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대입</a:t>
            </a:r>
            <a:r>
              <a:rPr lang="en-US" altLang="ko-KR" dirty="0" smtClean="0"/>
              <a:t> </a:t>
            </a:r>
            <a:r>
              <a:rPr lang="ko-KR" altLang="en-US" dirty="0" smtClean="0"/>
              <a:t>연산자</a:t>
            </a:r>
            <a:r>
              <a:rPr lang="en-US" altLang="ko-KR" dirty="0" smtClean="0"/>
              <a:t>, </a:t>
            </a:r>
            <a:r>
              <a:rPr lang="ko-KR" altLang="en-US" dirty="0" smtClean="0"/>
              <a:t>증감 연산자</a:t>
            </a:r>
            <a:endParaRPr lang="ko-KR" altLang="en-US" dirty="0"/>
          </a:p>
        </p:txBody>
      </p:sp>
      <p:sp>
        <p:nvSpPr>
          <p:cNvPr id="57345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graphicFrame>
        <p:nvGraphicFramePr>
          <p:cNvPr id="6" name="내용 개체 틀 5"/>
          <p:cNvGraphicFramePr>
            <a:graphicFrameLocks noGrp="1"/>
          </p:cNvGraphicFramePr>
          <p:nvPr>
            <p:ph sz="quarter" idx="1"/>
          </p:nvPr>
        </p:nvGraphicFramePr>
        <p:xfrm>
          <a:off x="785786" y="1357298"/>
          <a:ext cx="3429024" cy="4903470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1446083"/>
                <a:gridCol w="1982941"/>
              </a:tblGrid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dirty="0"/>
                        <a:t>대입 연산자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/>
                        <a:t>내용</a:t>
                      </a:r>
                      <a:endParaRPr lang="ko-KR" alt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b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/>
                        <a:t>b</a:t>
                      </a:r>
                      <a:r>
                        <a:rPr lang="ko-KR" altLang="en-US" sz="1400"/>
                        <a:t>의 값을 </a:t>
                      </a:r>
                      <a:r>
                        <a:rPr lang="en-US" altLang="ko-KR" sz="1400"/>
                        <a:t>a</a:t>
                      </a:r>
                      <a:r>
                        <a:rPr lang="ko-KR" altLang="en-US" sz="1400"/>
                        <a:t>에 대입</a:t>
                      </a:r>
                      <a:endParaRPr lang="ko-KR" alt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+= b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+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-=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-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*=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*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/=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/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%=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%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&amp;=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&amp;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^=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^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|=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|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&lt;&lt;=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&lt;&lt;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&gt;&gt;=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&gt;&gt;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 &gt;&gt;&gt;= b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 = a &gt;&gt;&gt; b</a:t>
                      </a:r>
                      <a:r>
                        <a:rPr lang="ko-KR" altLang="en-US" sz="1400" dirty="0"/>
                        <a:t>과 동일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</a:tbl>
          </a:graphicData>
        </a:graphic>
      </p:graphicFrame>
      <p:sp>
        <p:nvSpPr>
          <p:cNvPr id="23553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graphicFrame>
        <p:nvGraphicFramePr>
          <p:cNvPr id="7" name="내용 개체 틀 3"/>
          <p:cNvGraphicFramePr>
            <a:graphicFrameLocks/>
          </p:cNvGraphicFramePr>
          <p:nvPr/>
        </p:nvGraphicFramePr>
        <p:xfrm>
          <a:off x="4429124" y="1357298"/>
          <a:ext cx="4042718" cy="1885950"/>
        </p:xfrm>
        <a:graphic>
          <a:graphicData uri="http://schemas.openxmlformats.org/drawingml/2006/table">
            <a:tbl>
              <a:tblPr firstRow="1">
                <a:tableStyleId>{3C2FFA5D-87B4-456A-9821-1D502468CF0F}</a:tableStyleId>
              </a:tblPr>
              <a:tblGrid>
                <a:gridCol w="945076"/>
                <a:gridCol w="3097642"/>
              </a:tblGrid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 dirty="0"/>
                        <a:t>증감 연산자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400"/>
                        <a:t>내용</a:t>
                      </a:r>
                      <a:endParaRPr lang="ko-KR" alt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/>
                        <a:t>a++</a:t>
                      </a:r>
                      <a:endParaRPr 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/>
                        <a:t>a</a:t>
                      </a:r>
                      <a:r>
                        <a:rPr lang="ko-KR" altLang="en-US" sz="1400" dirty="0"/>
                        <a:t>을 먼저 사용한 후에 </a:t>
                      </a:r>
                      <a:r>
                        <a:rPr lang="en-US" altLang="ko-KR" sz="1400" dirty="0"/>
                        <a:t>1 </a:t>
                      </a:r>
                      <a:r>
                        <a:rPr lang="ko-KR" altLang="en-US" sz="1400" dirty="0"/>
                        <a:t>증가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a--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/>
                        <a:t>a</a:t>
                      </a:r>
                      <a:r>
                        <a:rPr lang="ko-KR" altLang="en-US" sz="1400" dirty="0"/>
                        <a:t>을 먼저 사용한 후에 </a:t>
                      </a:r>
                      <a:r>
                        <a:rPr lang="en-US" altLang="ko-KR" sz="1400" dirty="0"/>
                        <a:t>1 </a:t>
                      </a:r>
                      <a:r>
                        <a:rPr lang="ko-KR" altLang="en-US" sz="1400" dirty="0"/>
                        <a:t>감소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++a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/>
                        <a:t>a</a:t>
                      </a:r>
                      <a:r>
                        <a:rPr lang="ko-KR" altLang="en-US" sz="1400" dirty="0"/>
                        <a:t>을 먼저 </a:t>
                      </a:r>
                      <a:r>
                        <a:rPr lang="en-US" altLang="ko-KR" sz="1400" dirty="0"/>
                        <a:t>1 </a:t>
                      </a:r>
                      <a:r>
                        <a:rPr lang="ko-KR" altLang="en-US" sz="1400" dirty="0"/>
                        <a:t>증가한 후에 사용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/>
                        <a:t>--a</a:t>
                      </a:r>
                      <a:endParaRPr lang="en-US" sz="140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400" dirty="0"/>
                        <a:t>a</a:t>
                      </a:r>
                      <a:r>
                        <a:rPr lang="ko-KR" altLang="en-US" sz="1400" dirty="0"/>
                        <a:t>을 먼저 </a:t>
                      </a:r>
                      <a:r>
                        <a:rPr lang="en-US" altLang="ko-KR" sz="1400" dirty="0"/>
                        <a:t>1 </a:t>
                      </a:r>
                      <a:r>
                        <a:rPr lang="ko-KR" altLang="en-US" sz="1400" dirty="0"/>
                        <a:t>감소한 후에 사용</a:t>
                      </a:r>
                      <a:endParaRPr lang="ko-KR" altLang="en-US" sz="1400" dirty="0">
                        <a:solidFill>
                          <a:srgbClr val="000000"/>
                        </a:solidFill>
                        <a:latin typeface="+mj-ea"/>
                        <a:ea typeface="+mj-ea"/>
                      </a:endParaRPr>
                    </a:p>
                  </a:txBody>
                  <a:tcPr marL="64770" marR="64770" marT="17907" marB="17907" anchor="ctr"/>
                </a:tc>
              </a:tr>
            </a:tbl>
          </a:graphicData>
        </a:graphic>
      </p:graphicFrame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46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증감 연산자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ko-KR" altLang="en-US" dirty="0" smtClean="0"/>
              <a:t>증감 연산의 순서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연산자가 </a:t>
            </a:r>
            <a:r>
              <a:rPr lang="ko-KR" altLang="en-US" dirty="0" err="1" smtClean="0"/>
              <a:t>피연산자</a:t>
            </a:r>
            <a:r>
              <a:rPr lang="ko-KR" altLang="en-US" dirty="0" smtClean="0"/>
              <a:t> 뒤에 붙는 경우</a:t>
            </a:r>
            <a:endParaRPr lang="en-US" altLang="ko-KR" dirty="0" smtClean="0"/>
          </a:p>
          <a:p>
            <a:pPr lvl="1"/>
            <a:endParaRPr lang="en-US" altLang="ko-KR" dirty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r>
              <a:rPr lang="ko-KR" altLang="en-US" dirty="0" smtClean="0"/>
              <a:t>연산자가 </a:t>
            </a:r>
            <a:r>
              <a:rPr lang="ko-KR" altLang="en-US" dirty="0" err="1" smtClean="0"/>
              <a:t>피연산자</a:t>
            </a:r>
            <a:r>
              <a:rPr lang="ko-KR" altLang="en-US" dirty="0" smtClean="0"/>
              <a:t> 앞에 붙는 경우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403648" y="2177097"/>
            <a:ext cx="4214810" cy="92333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dirty="0" err="1"/>
              <a:t>int</a:t>
            </a:r>
            <a:r>
              <a:rPr lang="en-US" altLang="ko-KR" dirty="0"/>
              <a:t> a, b = 4;</a:t>
            </a:r>
          </a:p>
          <a:p>
            <a:r>
              <a:rPr lang="en-US" altLang="ko-KR" dirty="0"/>
              <a:t>a = b++;</a:t>
            </a:r>
          </a:p>
          <a:p>
            <a:r>
              <a:rPr lang="en-US" altLang="ko-KR" dirty="0"/>
              <a:t>// </a:t>
            </a:r>
            <a:r>
              <a:rPr lang="ko-KR" altLang="en-US" dirty="0"/>
              <a:t>결과 </a:t>
            </a:r>
            <a:r>
              <a:rPr lang="en-US" altLang="ko-KR" dirty="0"/>
              <a:t>a=4, b=5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403648" y="3801814"/>
            <a:ext cx="4214810" cy="92333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dirty="0" err="1"/>
              <a:t>int</a:t>
            </a:r>
            <a:r>
              <a:rPr lang="en-US" altLang="ko-KR" dirty="0"/>
              <a:t> a, b = 4;</a:t>
            </a:r>
          </a:p>
          <a:p>
            <a:r>
              <a:rPr lang="en-US" altLang="ko-KR" dirty="0"/>
              <a:t>a = ++b;</a:t>
            </a:r>
          </a:p>
          <a:p>
            <a:r>
              <a:rPr lang="en-US" altLang="ko-KR" dirty="0"/>
              <a:t>// </a:t>
            </a:r>
            <a:r>
              <a:rPr lang="ko-KR" altLang="en-US" dirty="0"/>
              <a:t>결과 </a:t>
            </a:r>
            <a:r>
              <a:rPr lang="en-US" altLang="ko-KR" dirty="0"/>
              <a:t>a=5, b=5</a:t>
            </a: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47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1879368271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2-8 : </a:t>
            </a:r>
            <a:r>
              <a:rPr lang="ko-KR" altLang="en-US" dirty="0"/>
              <a:t>대입 연산자와 증감 연산자 </a:t>
            </a:r>
            <a:r>
              <a:rPr lang="ko-KR" altLang="en-US" dirty="0" smtClean="0"/>
              <a:t>사용하기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714474" y="1751816"/>
            <a:ext cx="5072098" cy="406265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2000" dirty="0"/>
              <a:t>public class </a:t>
            </a:r>
            <a:r>
              <a:rPr lang="en-US" altLang="ko-KR" sz="2000" dirty="0" err="1"/>
              <a:t>UnaryOperator</a:t>
            </a:r>
            <a:r>
              <a:rPr lang="en-US" altLang="ko-KR" sz="2000" dirty="0"/>
              <a:t> {</a:t>
            </a:r>
          </a:p>
          <a:p>
            <a:pPr defTabSz="180000"/>
            <a:r>
              <a:rPr lang="en-US" altLang="ko-KR" sz="2000" dirty="0" smtClean="0"/>
              <a:t>	public </a:t>
            </a:r>
            <a:r>
              <a:rPr lang="en-US" altLang="ko-KR" sz="2000" dirty="0"/>
              <a:t>static void main(String[] </a:t>
            </a:r>
            <a:r>
              <a:rPr lang="en-US" altLang="ko-KR" sz="2000" dirty="0" err="1"/>
              <a:t>args</a:t>
            </a:r>
            <a:r>
              <a:rPr lang="en-US" altLang="ko-KR" sz="2000" dirty="0"/>
              <a:t>){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int</a:t>
            </a:r>
            <a:r>
              <a:rPr lang="en-US" altLang="ko-KR" sz="2000" dirty="0" smtClean="0"/>
              <a:t> </a:t>
            </a:r>
            <a:r>
              <a:rPr lang="en-US" altLang="ko-KR" sz="2000" dirty="0" err="1"/>
              <a:t>opr</a:t>
            </a:r>
            <a:r>
              <a:rPr lang="en-US" altLang="ko-KR" sz="2000" dirty="0"/>
              <a:t> = 0;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 smtClean="0"/>
              <a:t>(</a:t>
            </a:r>
            <a:r>
              <a:rPr lang="en-US" altLang="ko-KR" sz="2000" dirty="0" err="1" smtClean="0"/>
              <a:t>opr</a:t>
            </a:r>
            <a:r>
              <a:rPr lang="en-US" altLang="ko-KR" sz="2000" dirty="0"/>
              <a:t>++);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 smtClean="0"/>
              <a:t>(</a:t>
            </a:r>
            <a:r>
              <a:rPr lang="en-US" altLang="ko-KR" sz="2000" dirty="0" err="1" smtClean="0"/>
              <a:t>opr</a:t>
            </a:r>
            <a:r>
              <a:rPr lang="en-US" altLang="ko-KR" sz="2000" dirty="0"/>
              <a:t>);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/>
              <a:t>(++</a:t>
            </a:r>
            <a:r>
              <a:rPr lang="en-US" altLang="ko-KR" sz="2000" dirty="0" err="1"/>
              <a:t>opr</a:t>
            </a:r>
            <a:r>
              <a:rPr lang="en-US" altLang="ko-KR" sz="2000" dirty="0"/>
              <a:t>);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 smtClean="0"/>
              <a:t>(</a:t>
            </a:r>
            <a:r>
              <a:rPr lang="en-US" altLang="ko-KR" sz="2000" dirty="0" err="1" smtClean="0"/>
              <a:t>opr</a:t>
            </a:r>
            <a:r>
              <a:rPr lang="en-US" altLang="ko-KR" sz="2000" dirty="0"/>
              <a:t>);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 smtClean="0"/>
              <a:t>(</a:t>
            </a:r>
            <a:r>
              <a:rPr lang="en-US" altLang="ko-KR" sz="2000" dirty="0" err="1" smtClean="0"/>
              <a:t>opr</a:t>
            </a:r>
            <a:r>
              <a:rPr lang="en-US" altLang="ko-KR" sz="2000" dirty="0" smtClean="0"/>
              <a:t>-</a:t>
            </a:r>
            <a:r>
              <a:rPr lang="en-US" altLang="ko-KR" sz="2000" dirty="0"/>
              <a:t>-);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 smtClean="0"/>
              <a:t>(</a:t>
            </a:r>
            <a:r>
              <a:rPr lang="en-US" altLang="ko-KR" sz="2000" dirty="0" err="1" smtClean="0"/>
              <a:t>opr</a:t>
            </a:r>
            <a:r>
              <a:rPr lang="en-US" altLang="ko-KR" sz="2000" dirty="0"/>
              <a:t>);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/>
              <a:t>(--</a:t>
            </a:r>
            <a:r>
              <a:rPr lang="en-US" altLang="ko-KR" sz="2000" dirty="0" err="1"/>
              <a:t>opr</a:t>
            </a:r>
            <a:r>
              <a:rPr lang="en-US" altLang="ko-KR" sz="2000" dirty="0"/>
              <a:t>);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 smtClean="0"/>
              <a:t>(</a:t>
            </a:r>
            <a:r>
              <a:rPr lang="en-US" altLang="ko-KR" sz="2000" dirty="0" err="1" smtClean="0"/>
              <a:t>opr</a:t>
            </a:r>
            <a:r>
              <a:rPr lang="en-US" altLang="ko-KR" sz="2000" dirty="0"/>
              <a:t>);</a:t>
            </a:r>
          </a:p>
          <a:p>
            <a:pPr defTabSz="180000"/>
            <a:r>
              <a:rPr lang="en-US" altLang="ko-KR" sz="2000" dirty="0" smtClean="0"/>
              <a:t>	}</a:t>
            </a:r>
          </a:p>
          <a:p>
            <a:pPr defTabSz="180000"/>
            <a:r>
              <a:rPr lang="en-US" altLang="ko-KR" sz="2000" dirty="0" smtClean="0"/>
              <a:t>}</a:t>
            </a:r>
            <a:endParaRPr lang="en-US" altLang="ko-KR" sz="2000" dirty="0"/>
          </a:p>
        </p:txBody>
      </p:sp>
      <p:sp>
        <p:nvSpPr>
          <p:cNvPr id="58370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5" name="TextBox 4"/>
          <p:cNvSpPr txBox="1"/>
          <p:nvPr/>
        </p:nvSpPr>
        <p:spPr>
          <a:xfrm>
            <a:off x="683568" y="1268760"/>
            <a:ext cx="38266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다음 소스의 실행 결과는 무엇인가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?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9" name="직사각형 8"/>
          <p:cNvSpPr/>
          <p:nvPr/>
        </p:nvSpPr>
        <p:spPr>
          <a:xfrm>
            <a:off x="6111935" y="3488652"/>
            <a:ext cx="317526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ko-KR" dirty="0"/>
              <a:t>0</a:t>
            </a:r>
          </a:p>
          <a:p>
            <a:r>
              <a:rPr lang="en-US" altLang="ko-KR" dirty="0"/>
              <a:t>1</a:t>
            </a:r>
          </a:p>
          <a:p>
            <a:r>
              <a:rPr lang="en-US" altLang="ko-KR" dirty="0"/>
              <a:t>2</a:t>
            </a:r>
          </a:p>
          <a:p>
            <a:r>
              <a:rPr lang="en-US" altLang="ko-KR" dirty="0"/>
              <a:t>2</a:t>
            </a:r>
          </a:p>
          <a:p>
            <a:r>
              <a:rPr lang="en-US" altLang="ko-KR" dirty="0"/>
              <a:t>2</a:t>
            </a:r>
          </a:p>
          <a:p>
            <a:r>
              <a:rPr lang="en-US" altLang="ko-KR" dirty="0"/>
              <a:t>1</a:t>
            </a:r>
          </a:p>
          <a:p>
            <a:r>
              <a:rPr lang="en-US" altLang="ko-KR" dirty="0"/>
              <a:t>0</a:t>
            </a:r>
          </a:p>
          <a:p>
            <a:r>
              <a:rPr lang="en-US" altLang="ko-KR" dirty="0"/>
              <a:t>0</a:t>
            </a: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48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조건</a:t>
            </a:r>
            <a:r>
              <a:rPr lang="en-US" altLang="ko-KR" dirty="0" smtClean="0"/>
              <a:t> </a:t>
            </a:r>
            <a:r>
              <a:rPr lang="ko-KR" altLang="en-US" dirty="0" smtClean="0"/>
              <a:t>연산자 </a:t>
            </a:r>
            <a:r>
              <a:rPr lang="en-US" altLang="ko-KR" dirty="0" smtClean="0"/>
              <a:t>?: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altLang="ko-KR" dirty="0" smtClean="0"/>
              <a:t>opr1?opr2:opr3</a:t>
            </a:r>
            <a:endParaRPr lang="ko-KR" altLang="en-US" dirty="0" smtClean="0"/>
          </a:p>
          <a:p>
            <a:pPr lvl="1"/>
            <a:r>
              <a:rPr lang="ko-KR" altLang="en-US" dirty="0" smtClean="0"/>
              <a:t>세 개의 </a:t>
            </a:r>
            <a:r>
              <a:rPr lang="ko-KR" altLang="en-US" dirty="0" err="1" smtClean="0"/>
              <a:t>피연산자로</a:t>
            </a:r>
            <a:r>
              <a:rPr lang="ko-KR" altLang="en-US" dirty="0" smtClean="0"/>
              <a:t> 구성되어 </a:t>
            </a:r>
            <a:r>
              <a:rPr lang="ko-KR" altLang="en-US" dirty="0" err="1" smtClean="0"/>
              <a:t>삼항</a:t>
            </a:r>
            <a:r>
              <a:rPr lang="en-US" altLang="ko-KR" dirty="0" smtClean="0"/>
              <a:t>(ternary) </a:t>
            </a:r>
            <a:r>
              <a:rPr lang="ko-KR" altLang="en-US" dirty="0" smtClean="0"/>
              <a:t>연산자</a:t>
            </a:r>
          </a:p>
          <a:p>
            <a:pPr lvl="1"/>
            <a:r>
              <a:rPr lang="en-US" altLang="ko-KR" dirty="0" smtClean="0"/>
              <a:t>opr1</a:t>
            </a:r>
            <a:r>
              <a:rPr lang="ko-KR" altLang="en-US" dirty="0" smtClean="0"/>
              <a:t>이 </a:t>
            </a:r>
            <a:r>
              <a:rPr lang="en-US" altLang="ko-KR" dirty="0" smtClean="0"/>
              <a:t>true</a:t>
            </a:r>
            <a:r>
              <a:rPr lang="ko-KR" altLang="en-US" dirty="0" smtClean="0"/>
              <a:t>이면 값은 </a:t>
            </a:r>
            <a:r>
              <a:rPr lang="en-US" altLang="ko-KR" dirty="0" smtClean="0"/>
              <a:t>opr2, false</a:t>
            </a:r>
            <a:r>
              <a:rPr lang="ko-KR" altLang="en-US" dirty="0" smtClean="0"/>
              <a:t>이면 </a:t>
            </a:r>
            <a:r>
              <a:rPr lang="en-US" altLang="ko-KR" dirty="0" smtClean="0"/>
              <a:t>opr3.</a:t>
            </a:r>
          </a:p>
          <a:p>
            <a:pPr lvl="1"/>
            <a:r>
              <a:rPr lang="ko-KR" altLang="en-US" dirty="0" smtClean="0"/>
              <a:t>조건 연산자를 활용하면 변수에 값을 대입 연산 시 조건에 따라 다른 값을 대입할 수가 있다</a:t>
            </a:r>
            <a:r>
              <a:rPr lang="en-US" altLang="ko-KR" dirty="0" smtClean="0"/>
              <a:t>.</a:t>
            </a:r>
          </a:p>
          <a:p>
            <a:pPr lvl="1"/>
            <a:r>
              <a:rPr lang="en-US" altLang="ko-KR" dirty="0" smtClean="0"/>
              <a:t>if-else</a:t>
            </a:r>
            <a:r>
              <a:rPr lang="ko-KR" altLang="en-US" dirty="0" smtClean="0"/>
              <a:t>에 비행 문장이 간결해짐</a:t>
            </a:r>
            <a:endParaRPr lang="en-US" altLang="ko-KR" dirty="0" smtClean="0"/>
          </a:p>
          <a:p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259632" y="3789040"/>
            <a:ext cx="5112568" cy="92333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dirty="0" err="1"/>
              <a:t>int</a:t>
            </a:r>
            <a:r>
              <a:rPr lang="en-US" altLang="ko-KR" dirty="0"/>
              <a:t> x = 5;</a:t>
            </a:r>
          </a:p>
          <a:p>
            <a:r>
              <a:rPr lang="en-US" altLang="ko-KR" dirty="0" err="1"/>
              <a:t>int</a:t>
            </a:r>
            <a:r>
              <a:rPr lang="en-US" altLang="ko-KR" dirty="0"/>
              <a:t> y = 3;</a:t>
            </a:r>
          </a:p>
          <a:p>
            <a:r>
              <a:rPr lang="en-US" altLang="ko-KR" dirty="0" err="1"/>
              <a:t>int</a:t>
            </a:r>
            <a:r>
              <a:rPr lang="en-US" altLang="ko-KR" dirty="0"/>
              <a:t> s = (x&gt;y)?1:-1; // x</a:t>
            </a:r>
            <a:r>
              <a:rPr lang="ko-KR" altLang="en-US" dirty="0"/>
              <a:t>가 </a:t>
            </a:r>
            <a:r>
              <a:rPr lang="en-US" altLang="ko-KR" dirty="0"/>
              <a:t>y</a:t>
            </a:r>
            <a:r>
              <a:rPr lang="ko-KR" altLang="en-US" dirty="0"/>
              <a:t>보다 크기 때문에 </a:t>
            </a:r>
            <a:r>
              <a:rPr lang="en-US" altLang="ko-KR" dirty="0"/>
              <a:t>1</a:t>
            </a:r>
            <a:r>
              <a:rPr lang="ko-KR" altLang="en-US" dirty="0"/>
              <a:t>이 </a:t>
            </a:r>
            <a:r>
              <a:rPr lang="en-US" altLang="ko-KR" dirty="0"/>
              <a:t>s</a:t>
            </a:r>
            <a:r>
              <a:rPr lang="ko-KR" altLang="en-US" dirty="0"/>
              <a:t>에 대입된다</a:t>
            </a:r>
            <a:r>
              <a:rPr lang="en-US" altLang="ko-KR" dirty="0"/>
              <a:t>.</a:t>
            </a: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49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35895227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내용 개체 틀 5"/>
          <p:cNvSpPr>
            <a:spLocks noGrp="1"/>
          </p:cNvSpPr>
          <p:nvPr>
            <p:ph sz="quarter" idx="2"/>
          </p:nvPr>
        </p:nvSpPr>
        <p:spPr>
          <a:xfrm>
            <a:off x="71406" y="1214422"/>
            <a:ext cx="4356578" cy="5022890"/>
          </a:xfrm>
        </p:spPr>
        <p:txBody>
          <a:bodyPr>
            <a:normAutofit/>
          </a:bodyPr>
          <a:lstStyle/>
          <a:p>
            <a:r>
              <a:rPr lang="ko-KR" altLang="en-US" sz="1400" dirty="0" err="1" smtClean="0"/>
              <a:t>주석문</a:t>
            </a:r>
            <a:endParaRPr lang="en-US" altLang="ko-KR" sz="1200" dirty="0" smtClean="0"/>
          </a:p>
          <a:p>
            <a:pPr lvl="1"/>
            <a:r>
              <a:rPr lang="ko-KR" altLang="en-US" sz="1100" dirty="0" smtClean="0"/>
              <a:t>실행에 영향을 주지 않음</a:t>
            </a:r>
            <a:r>
              <a:rPr lang="en-US" altLang="ko-KR" sz="1100" dirty="0" smtClean="0"/>
              <a:t>. </a:t>
            </a:r>
          </a:p>
          <a:p>
            <a:pPr lvl="1"/>
            <a:r>
              <a:rPr lang="en-US" altLang="ko-KR" sz="1100" dirty="0" smtClean="0"/>
              <a:t>“//”</a:t>
            </a:r>
            <a:r>
              <a:rPr lang="ko-KR" altLang="en-US" sz="1100" dirty="0" smtClean="0"/>
              <a:t>을 만나면 행 끝날 때가지 한 라인을 </a:t>
            </a:r>
            <a:r>
              <a:rPr lang="ko-KR" altLang="en-US" sz="1100" dirty="0" err="1" smtClean="0"/>
              <a:t>주석문</a:t>
            </a:r>
            <a:r>
              <a:rPr lang="ko-KR" altLang="en-US" sz="1100" dirty="0" smtClean="0"/>
              <a:t> 처리</a:t>
            </a:r>
            <a:endParaRPr lang="en-US" altLang="ko-KR" sz="1100" dirty="0" smtClean="0"/>
          </a:p>
          <a:p>
            <a:pPr lvl="1"/>
            <a:endParaRPr lang="en-US" altLang="ko-KR" sz="1100" dirty="0"/>
          </a:p>
          <a:p>
            <a:pPr marL="365760" lvl="1" indent="0">
              <a:buNone/>
            </a:pPr>
            <a:endParaRPr lang="en-US" altLang="ko-KR" sz="1100" dirty="0" smtClean="0"/>
          </a:p>
          <a:p>
            <a:pPr lvl="1"/>
            <a:r>
              <a:rPr lang="en-US" altLang="ko-KR" sz="1100" dirty="0" smtClean="0"/>
              <a:t>“/*”</a:t>
            </a:r>
            <a:r>
              <a:rPr lang="ko-KR" altLang="en-US" sz="1100" dirty="0" smtClean="0"/>
              <a:t>을 만나면 </a:t>
            </a:r>
            <a:r>
              <a:rPr lang="en-US" altLang="ko-KR" sz="1100" dirty="0" smtClean="0"/>
              <a:t>“*/”</a:t>
            </a:r>
            <a:r>
              <a:rPr lang="ko-KR" altLang="en-US" sz="1100" dirty="0" smtClean="0"/>
              <a:t>을 만날 때까지 여러 행을 </a:t>
            </a:r>
            <a:r>
              <a:rPr lang="ko-KR" altLang="en-US" sz="1100" dirty="0" err="1" smtClean="0"/>
              <a:t>주석문</a:t>
            </a:r>
            <a:r>
              <a:rPr lang="ko-KR" altLang="en-US" sz="1100" dirty="0" smtClean="0"/>
              <a:t> 처리</a:t>
            </a:r>
            <a:endParaRPr lang="en-US" altLang="ko-KR" sz="1100" dirty="0" smtClean="0"/>
          </a:p>
          <a:p>
            <a:endParaRPr lang="en-US" altLang="ko-KR" sz="1400" dirty="0" smtClean="0"/>
          </a:p>
          <a:p>
            <a:endParaRPr lang="en-US" altLang="ko-KR" sz="1400" dirty="0"/>
          </a:p>
          <a:p>
            <a:endParaRPr lang="en-US" altLang="ko-KR" sz="1400" dirty="0" smtClean="0"/>
          </a:p>
          <a:p>
            <a:r>
              <a:rPr lang="ko-KR" altLang="en-US" sz="1400" dirty="0" smtClean="0"/>
              <a:t>화면 출력</a:t>
            </a:r>
            <a:endParaRPr lang="en-US" altLang="ko-KR" sz="1100" dirty="0" smtClean="0"/>
          </a:p>
          <a:p>
            <a:pPr lvl="1">
              <a:defRPr/>
            </a:pPr>
            <a:r>
              <a:rPr lang="ko-KR" altLang="en-US" sz="1100" dirty="0" smtClean="0"/>
              <a:t>표준</a:t>
            </a:r>
            <a:r>
              <a:rPr lang="en-US" altLang="ko-KR" sz="1100" dirty="0" smtClean="0"/>
              <a:t> </a:t>
            </a:r>
            <a:r>
              <a:rPr lang="ko-KR" altLang="en-US" sz="1100" dirty="0" smtClean="0"/>
              <a:t>출력 </a:t>
            </a:r>
            <a:r>
              <a:rPr lang="ko-KR" altLang="en-US" sz="1100" dirty="0" err="1" smtClean="0"/>
              <a:t>스트림에</a:t>
            </a:r>
            <a:r>
              <a:rPr lang="ko-KR" altLang="en-US" sz="1100" dirty="0" smtClean="0"/>
              <a:t> 메시지 출력</a:t>
            </a:r>
            <a:endParaRPr lang="en-US" altLang="ko-KR" sz="1100" dirty="0" smtClean="0"/>
          </a:p>
          <a:p>
            <a:pPr lvl="1">
              <a:defRPr/>
            </a:pPr>
            <a:endParaRPr lang="en-US" altLang="ko-KR" sz="1100" dirty="0"/>
          </a:p>
          <a:p>
            <a:pPr lvl="1">
              <a:defRPr/>
            </a:pPr>
            <a:endParaRPr lang="en-US" altLang="ko-KR" sz="1100" dirty="0" smtClean="0"/>
          </a:p>
          <a:p>
            <a:pPr lvl="1">
              <a:defRPr/>
            </a:pPr>
            <a:endParaRPr lang="en-US" altLang="ko-KR" sz="1100" dirty="0" smtClean="0"/>
          </a:p>
          <a:p>
            <a:pPr lvl="1">
              <a:defRPr/>
            </a:pPr>
            <a:r>
              <a:rPr lang="ko-KR" altLang="en-US" sz="1100" dirty="0" smtClean="0"/>
              <a:t>표준 출력 </a:t>
            </a:r>
            <a:r>
              <a:rPr lang="ko-KR" altLang="en-US" sz="1100" dirty="0" err="1" smtClean="0"/>
              <a:t>스트림</a:t>
            </a:r>
            <a:r>
              <a:rPr lang="ko-KR" altLang="en-US" sz="1100" dirty="0" smtClean="0"/>
              <a:t> </a:t>
            </a:r>
            <a:r>
              <a:rPr lang="en-US" altLang="ko-KR" sz="1100" dirty="0" err="1" smtClean="0"/>
              <a:t>System.out</a:t>
            </a:r>
            <a:r>
              <a:rPr lang="ko-KR" altLang="en-US" sz="1100" dirty="0" smtClean="0"/>
              <a:t>의 </a:t>
            </a:r>
            <a:r>
              <a:rPr lang="en-US" altLang="ko-KR" sz="1100" dirty="0" err="1" smtClean="0"/>
              <a:t>println</a:t>
            </a:r>
            <a:r>
              <a:rPr lang="en-US" altLang="ko-KR" sz="1100" dirty="0" smtClean="0"/>
              <a:t> </a:t>
            </a:r>
            <a:r>
              <a:rPr lang="ko-KR" altLang="en-US" sz="1100" dirty="0" err="1" smtClean="0"/>
              <a:t>메소드</a:t>
            </a:r>
            <a:r>
              <a:rPr lang="ko-KR" altLang="en-US" sz="1100" dirty="0" smtClean="0"/>
              <a:t> 호출</a:t>
            </a:r>
            <a:endParaRPr lang="en-US" altLang="ko-KR" sz="1100" dirty="0" smtClean="0"/>
          </a:p>
          <a:p>
            <a:pPr lvl="1">
              <a:defRPr/>
            </a:pPr>
            <a:r>
              <a:rPr lang="en-US" altLang="ko-KR" sz="1100" dirty="0" err="1" smtClean="0"/>
              <a:t>println</a:t>
            </a:r>
            <a:r>
              <a:rPr lang="ko-KR" altLang="en-US" sz="1100" dirty="0" smtClean="0"/>
              <a:t>은 여러가지 데이터 타입 출</a:t>
            </a:r>
            <a:r>
              <a:rPr lang="ko-KR" altLang="en-US" sz="1100" dirty="0"/>
              <a:t>력</a:t>
            </a:r>
            <a:endParaRPr lang="en-US" altLang="ko-KR" sz="1100" dirty="0" smtClean="0"/>
          </a:p>
          <a:p>
            <a:pPr lvl="1">
              <a:defRPr/>
            </a:pPr>
            <a:r>
              <a:rPr lang="en-US" altLang="ko-KR" sz="1100" dirty="0" err="1" smtClean="0"/>
              <a:t>println</a:t>
            </a:r>
            <a:r>
              <a:rPr lang="ko-KR" altLang="en-US" sz="1100" dirty="0" smtClean="0"/>
              <a:t>은 주어진 인자를 출력 후 다음 행으로 커서 이동</a:t>
            </a:r>
          </a:p>
          <a:p>
            <a:endParaRPr lang="en-US" altLang="ko-KR" sz="1400" dirty="0" smtClean="0"/>
          </a:p>
          <a:p>
            <a:endParaRPr lang="en-US" altLang="ko-KR" sz="1200" dirty="0" smtClean="0"/>
          </a:p>
          <a:p>
            <a:pPr lvl="1"/>
            <a:endParaRPr lang="en-US" altLang="ko-KR" sz="1100" dirty="0" smtClean="0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맛보기 </a:t>
            </a:r>
            <a:r>
              <a:rPr lang="ko-KR" altLang="en-US" dirty="0" smtClean="0"/>
              <a:t>예 설명</a:t>
            </a:r>
            <a:r>
              <a:rPr lang="en-US" altLang="ko-KR" dirty="0" smtClean="0"/>
              <a:t>(</a:t>
            </a:r>
            <a:r>
              <a:rPr lang="ko-KR" altLang="en-US" dirty="0" smtClean="0"/>
              <a:t>계속</a:t>
            </a:r>
            <a:r>
              <a:rPr lang="en-US" altLang="ko-KR" dirty="0" smtClean="0"/>
              <a:t>)</a:t>
            </a:r>
            <a:endParaRPr lang="ko-KR" altLang="en-US" dirty="0"/>
          </a:p>
        </p:txBody>
      </p:sp>
      <p:sp>
        <p:nvSpPr>
          <p:cNvPr id="29" name="내용 개체 틀 5"/>
          <p:cNvSpPr>
            <a:spLocks noGrp="1"/>
          </p:cNvSpPr>
          <p:nvPr>
            <p:ph sz="quarter" idx="2"/>
          </p:nvPr>
        </p:nvSpPr>
        <p:spPr>
          <a:xfrm>
            <a:off x="4644009" y="1285860"/>
            <a:ext cx="4176464" cy="4879444"/>
          </a:xfrm>
        </p:spPr>
        <p:txBody>
          <a:bodyPr>
            <a:normAutofit/>
          </a:bodyPr>
          <a:lstStyle/>
          <a:p>
            <a:r>
              <a:rPr lang="ko-KR" altLang="en-US" sz="1200" dirty="0" smtClean="0"/>
              <a:t>문장</a:t>
            </a:r>
            <a:endParaRPr lang="en-US" altLang="ko-KR" sz="1100" dirty="0" smtClean="0"/>
          </a:p>
          <a:p>
            <a:pPr lvl="1"/>
            <a:r>
              <a:rPr lang="en-US" altLang="ko-KR" sz="1100" dirty="0" smtClean="0"/>
              <a:t>;</a:t>
            </a:r>
            <a:r>
              <a:rPr lang="ko-KR" altLang="en-US" sz="1100" dirty="0" smtClean="0"/>
              <a:t>로 한 문장의 끝을 인식</a:t>
            </a:r>
            <a:endParaRPr lang="en-US" altLang="ko-KR" sz="1100" dirty="0" smtClean="0"/>
          </a:p>
          <a:p>
            <a:pPr lvl="1"/>
            <a:endParaRPr lang="en-US" altLang="ko-KR" sz="1100" dirty="0" smtClean="0"/>
          </a:p>
          <a:p>
            <a:pPr lvl="1"/>
            <a:endParaRPr lang="en-US" altLang="ko-KR" sz="1100" dirty="0"/>
          </a:p>
          <a:p>
            <a:pPr lvl="1"/>
            <a:endParaRPr lang="en-US" altLang="ko-KR" sz="1100" dirty="0" smtClean="0"/>
          </a:p>
          <a:p>
            <a:pPr lvl="1"/>
            <a:r>
              <a:rPr lang="ko-KR" altLang="en-US" sz="1100" dirty="0" smtClean="0"/>
              <a:t>한 문장을 여러 줄에 작성해도 무방</a:t>
            </a:r>
            <a:endParaRPr lang="en-US" altLang="ko-KR" sz="1100" dirty="0" smtClean="0"/>
          </a:p>
          <a:p>
            <a:pPr lvl="1"/>
            <a:endParaRPr lang="en-US" altLang="ko-KR" sz="1100" dirty="0"/>
          </a:p>
          <a:p>
            <a:pPr lvl="1"/>
            <a:endParaRPr lang="en-US" altLang="ko-KR" sz="1100" dirty="0" smtClean="0"/>
          </a:p>
          <a:p>
            <a:pPr lvl="1"/>
            <a:r>
              <a:rPr lang="ko-KR" altLang="en-US" sz="1100" dirty="0" err="1"/>
              <a:t>주석문</a:t>
            </a:r>
            <a:r>
              <a:rPr lang="ko-KR" altLang="en-US" sz="1100" dirty="0"/>
              <a:t> </a:t>
            </a:r>
            <a:r>
              <a:rPr lang="ko-KR" altLang="en-US" sz="1100" dirty="0" smtClean="0"/>
              <a:t>끝에는 ‘</a:t>
            </a:r>
            <a:r>
              <a:rPr lang="en-US" altLang="ko-KR" sz="1100" dirty="0"/>
              <a:t>;</a:t>
            </a:r>
            <a:r>
              <a:rPr lang="ko-KR" altLang="en-US" sz="1100" dirty="0"/>
              <a:t>’를 붙이지 </a:t>
            </a:r>
            <a:r>
              <a:rPr lang="ko-KR" altLang="en-US" sz="1100" dirty="0" smtClean="0"/>
              <a:t>않음</a:t>
            </a:r>
            <a:endParaRPr lang="en-US" altLang="ko-KR" sz="1100" dirty="0" smtClean="0"/>
          </a:p>
          <a:p>
            <a:r>
              <a:rPr lang="ko-KR" altLang="en-US" sz="1300" dirty="0" smtClean="0"/>
              <a:t>블록</a:t>
            </a:r>
            <a:endParaRPr lang="en-US" altLang="ko-KR" sz="1100" dirty="0" smtClean="0"/>
          </a:p>
          <a:p>
            <a:pPr lvl="1"/>
            <a:r>
              <a:rPr lang="ko-KR" altLang="en-US" sz="1100" dirty="0" smtClean="0"/>
              <a:t>블록은 </a:t>
            </a:r>
            <a:r>
              <a:rPr lang="en-US" altLang="ko-KR" sz="1100" dirty="0" smtClean="0"/>
              <a:t>{</a:t>
            </a:r>
            <a:r>
              <a:rPr lang="ko-KR" altLang="en-US" sz="1100" dirty="0" smtClean="0"/>
              <a:t>으로 시작하여 </a:t>
            </a:r>
            <a:r>
              <a:rPr lang="en-US" altLang="ko-KR" sz="1100" dirty="0" smtClean="0"/>
              <a:t>}</a:t>
            </a:r>
            <a:r>
              <a:rPr lang="ko-KR" altLang="en-US" sz="1100" dirty="0" smtClean="0"/>
              <a:t>으로 끝남</a:t>
            </a:r>
            <a:endParaRPr lang="en-US" altLang="ko-KR" sz="1100" dirty="0" smtClean="0"/>
          </a:p>
          <a:p>
            <a:pPr lvl="1"/>
            <a:endParaRPr lang="en-US" altLang="ko-KR" sz="1100" dirty="0"/>
          </a:p>
          <a:p>
            <a:pPr lvl="1"/>
            <a:endParaRPr lang="en-US" altLang="ko-KR" sz="1100" dirty="0" smtClean="0"/>
          </a:p>
          <a:p>
            <a:pPr lvl="1"/>
            <a:endParaRPr lang="en-US" altLang="ko-KR" sz="1100" dirty="0"/>
          </a:p>
          <a:p>
            <a:pPr lvl="1"/>
            <a:endParaRPr lang="en-US" altLang="ko-KR" sz="1100" dirty="0" smtClean="0"/>
          </a:p>
          <a:p>
            <a:pPr marL="365760" lvl="1" indent="0">
              <a:buNone/>
            </a:pPr>
            <a:endParaRPr lang="en-US" altLang="ko-KR" sz="1100" dirty="0" smtClean="0"/>
          </a:p>
          <a:p>
            <a:pPr marL="365760" lvl="1" indent="0">
              <a:buNone/>
            </a:pPr>
            <a:endParaRPr lang="en-US" altLang="ko-KR" sz="1100" dirty="0" smtClean="0"/>
          </a:p>
          <a:p>
            <a:pPr lvl="1"/>
            <a:r>
              <a:rPr lang="ko-KR" altLang="en-US" sz="1100" dirty="0" smtClean="0"/>
              <a:t>클래스 선언과 </a:t>
            </a:r>
            <a:r>
              <a:rPr lang="ko-KR" altLang="en-US" sz="1100" dirty="0" err="1" smtClean="0"/>
              <a:t>메소드</a:t>
            </a:r>
            <a:r>
              <a:rPr lang="ko-KR" altLang="en-US" sz="1100" dirty="0" smtClean="0"/>
              <a:t> 선언 등은 블록으로 구성</a:t>
            </a:r>
            <a:endParaRPr lang="en-US" altLang="ko-KR" sz="1100" dirty="0" smtClean="0"/>
          </a:p>
          <a:p>
            <a:pPr lvl="1"/>
            <a:endParaRPr lang="en-US" altLang="ko-KR" sz="1100" dirty="0" smtClean="0"/>
          </a:p>
        </p:txBody>
      </p:sp>
      <p:sp>
        <p:nvSpPr>
          <p:cNvPr id="32" name="TextBox 31"/>
          <p:cNvSpPr txBox="1"/>
          <p:nvPr/>
        </p:nvSpPr>
        <p:spPr>
          <a:xfrm>
            <a:off x="785786" y="4238990"/>
            <a:ext cx="3066134" cy="57708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50" dirty="0" err="1"/>
              <a:t>System.out.println</a:t>
            </a:r>
            <a:r>
              <a:rPr lang="en-US" altLang="ko-KR" sz="1050" dirty="0"/>
              <a:t>(a); // </a:t>
            </a:r>
            <a:r>
              <a:rPr lang="ko-KR" altLang="en-US" sz="1050" dirty="0"/>
              <a:t>문자 </a:t>
            </a:r>
            <a:r>
              <a:rPr lang="en-US" altLang="ko-KR" sz="1050" dirty="0"/>
              <a:t>? </a:t>
            </a:r>
            <a:r>
              <a:rPr lang="ko-KR" altLang="en-US" sz="1050" dirty="0"/>
              <a:t>화면 출력</a:t>
            </a:r>
          </a:p>
          <a:p>
            <a:r>
              <a:rPr lang="en-US" altLang="ko-KR" sz="1050" dirty="0" err="1"/>
              <a:t>System.out.println</a:t>
            </a:r>
            <a:r>
              <a:rPr lang="en-US" altLang="ko-KR" sz="1050" dirty="0"/>
              <a:t>("Hello2"); // "Hello2" </a:t>
            </a:r>
            <a:r>
              <a:rPr lang="ko-KR" altLang="en-US" sz="1050" dirty="0"/>
              <a:t>문자열 화면 출력</a:t>
            </a:r>
          </a:p>
          <a:p>
            <a:r>
              <a:rPr lang="en-US" altLang="ko-KR" sz="1050" dirty="0" err="1"/>
              <a:t>System.out.println</a:t>
            </a:r>
            <a:r>
              <a:rPr lang="en-US" altLang="ko-KR" sz="1050" dirty="0"/>
              <a:t>(s); // </a:t>
            </a:r>
            <a:r>
              <a:rPr lang="ko-KR" altLang="en-US" sz="1050" dirty="0"/>
              <a:t>정수 </a:t>
            </a:r>
            <a:r>
              <a:rPr lang="en-US" altLang="ko-KR" sz="1050" dirty="0"/>
              <a:t>s </a:t>
            </a:r>
            <a:r>
              <a:rPr lang="ko-KR" altLang="en-US" sz="1050" dirty="0"/>
              <a:t>값 화면 출력</a:t>
            </a:r>
            <a:endParaRPr lang="en-US" altLang="ko-KR" sz="1050" dirty="0" smtClean="0"/>
          </a:p>
        </p:txBody>
      </p:sp>
      <p:sp>
        <p:nvSpPr>
          <p:cNvPr id="34" name="TextBox 33"/>
          <p:cNvSpPr txBox="1"/>
          <p:nvPr/>
        </p:nvSpPr>
        <p:spPr>
          <a:xfrm>
            <a:off x="785786" y="2791561"/>
            <a:ext cx="1714512" cy="73866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50" dirty="0"/>
              <a:t>/*</a:t>
            </a:r>
          </a:p>
          <a:p>
            <a:r>
              <a:rPr lang="ko-KR" altLang="en-US" sz="1050" dirty="0"/>
              <a:t>* 맛보기 예제</a:t>
            </a:r>
          </a:p>
          <a:p>
            <a:r>
              <a:rPr lang="ko-KR" altLang="en-US" sz="1050" dirty="0"/>
              <a:t>* 소스 파일 </a:t>
            </a:r>
            <a:r>
              <a:rPr lang="en-US" altLang="ko-KR" sz="1050" dirty="0"/>
              <a:t>: Hello2.java</a:t>
            </a:r>
          </a:p>
          <a:p>
            <a:r>
              <a:rPr lang="ko-KR" altLang="en-US" sz="1050" dirty="0"/>
              <a:t>*</a:t>
            </a:r>
            <a:r>
              <a:rPr lang="en-US" altLang="ko-KR" sz="1050" dirty="0"/>
              <a:t>/</a:t>
            </a:r>
            <a:endParaRPr lang="ko-KR" altLang="en-US" sz="1050" dirty="0" smtClean="0">
              <a:latin typeface="+mj-lt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5572132" y="1843807"/>
            <a:ext cx="1448140" cy="57708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50" dirty="0" err="1"/>
              <a:t>int</a:t>
            </a:r>
            <a:r>
              <a:rPr lang="en-US" altLang="ko-KR" sz="1050" dirty="0"/>
              <a:t> i=20;</a:t>
            </a:r>
          </a:p>
          <a:p>
            <a:r>
              <a:rPr lang="en-US" altLang="ko-KR" sz="1050" dirty="0"/>
              <a:t>b = ’?’;</a:t>
            </a:r>
          </a:p>
          <a:p>
            <a:r>
              <a:rPr lang="en-US" altLang="ko-KR" sz="1050" dirty="0"/>
              <a:t>s = sum(i, 20);</a:t>
            </a:r>
            <a:endParaRPr lang="en-US" altLang="ko-KR" sz="1050" dirty="0" smtClean="0"/>
          </a:p>
        </p:txBody>
      </p:sp>
      <p:sp>
        <p:nvSpPr>
          <p:cNvPr id="37" name="TextBox 36"/>
          <p:cNvSpPr txBox="1"/>
          <p:nvPr/>
        </p:nvSpPr>
        <p:spPr>
          <a:xfrm>
            <a:off x="5572132" y="4079495"/>
            <a:ext cx="2240228" cy="1223412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50" dirty="0"/>
              <a:t>public class Hello2 {</a:t>
            </a:r>
          </a:p>
          <a:p>
            <a:r>
              <a:rPr lang="en-US" altLang="ko-KR" sz="1050" dirty="0"/>
              <a:t>....</a:t>
            </a:r>
          </a:p>
          <a:p>
            <a:r>
              <a:rPr lang="en-US" altLang="ko-KR" sz="1050" dirty="0"/>
              <a:t>} // Hello2 </a:t>
            </a:r>
            <a:r>
              <a:rPr lang="ko-KR" altLang="en-US" sz="1050" dirty="0"/>
              <a:t>클래스 선언문 </a:t>
            </a:r>
            <a:r>
              <a:rPr lang="ko-KR" altLang="en-US" sz="1050" dirty="0" smtClean="0"/>
              <a:t>끝</a:t>
            </a:r>
            <a:endParaRPr lang="en-US" altLang="ko-KR" sz="1050" dirty="0" smtClean="0"/>
          </a:p>
          <a:p>
            <a:endParaRPr lang="ko-KR" altLang="en-US" sz="1050" dirty="0"/>
          </a:p>
          <a:p>
            <a:r>
              <a:rPr lang="en-US" altLang="ko-KR" sz="1050" dirty="0"/>
              <a:t>public static void main(String[] </a:t>
            </a:r>
            <a:r>
              <a:rPr lang="en-US" altLang="ko-KR" sz="1050" dirty="0" err="1"/>
              <a:t>args</a:t>
            </a:r>
            <a:r>
              <a:rPr lang="en-US" altLang="ko-KR" sz="1050" dirty="0"/>
              <a:t>) {</a:t>
            </a:r>
          </a:p>
          <a:p>
            <a:r>
              <a:rPr lang="en-US" altLang="ko-KR" sz="1050" dirty="0"/>
              <a:t>...</a:t>
            </a:r>
          </a:p>
          <a:p>
            <a:r>
              <a:rPr lang="en-US" altLang="ko-KR" sz="1050" dirty="0"/>
              <a:t>} // </a:t>
            </a:r>
            <a:r>
              <a:rPr lang="ko-KR" altLang="en-US" sz="1050" dirty="0" err="1"/>
              <a:t>메소드</a:t>
            </a:r>
            <a:r>
              <a:rPr lang="ko-KR" altLang="en-US" sz="1050" dirty="0"/>
              <a:t> </a:t>
            </a:r>
            <a:r>
              <a:rPr lang="en-US" altLang="ko-KR" sz="1050" dirty="0"/>
              <a:t>main() </a:t>
            </a:r>
            <a:r>
              <a:rPr lang="ko-KR" altLang="en-US" sz="1050" dirty="0"/>
              <a:t>선언문 끝</a:t>
            </a:r>
            <a:endParaRPr lang="en-US" altLang="ko-KR" sz="1050" dirty="0" smtClean="0"/>
          </a:p>
        </p:txBody>
      </p:sp>
      <p:sp>
        <p:nvSpPr>
          <p:cNvPr id="9" name="TextBox 8"/>
          <p:cNvSpPr txBox="1"/>
          <p:nvPr/>
        </p:nvSpPr>
        <p:spPr>
          <a:xfrm>
            <a:off x="798108" y="2066765"/>
            <a:ext cx="1714512" cy="41549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50" dirty="0"/>
              <a:t>// main() </a:t>
            </a:r>
            <a:r>
              <a:rPr lang="ko-KR" altLang="en-US" sz="1050" dirty="0" err="1"/>
              <a:t>메소드에서</a:t>
            </a:r>
            <a:r>
              <a:rPr lang="ko-KR" altLang="en-US" sz="1050" dirty="0"/>
              <a:t> 실행 시작</a:t>
            </a:r>
          </a:p>
          <a:p>
            <a:r>
              <a:rPr lang="en-US" altLang="ko-KR" sz="1050" dirty="0"/>
              <a:t>s=sum(1,10); // </a:t>
            </a:r>
            <a:r>
              <a:rPr lang="ko-KR" altLang="en-US" sz="1050" dirty="0" err="1"/>
              <a:t>메소드</a:t>
            </a:r>
            <a:r>
              <a:rPr lang="ko-KR" altLang="en-US" sz="1050" dirty="0"/>
              <a:t> 호출</a:t>
            </a:r>
            <a:endParaRPr lang="ko-KR" altLang="en-US" sz="1050" dirty="0" smtClean="0">
              <a:latin typeface="+mj-lt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580112" y="2808111"/>
            <a:ext cx="1448140" cy="41549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050" dirty="0"/>
              <a:t>b</a:t>
            </a:r>
          </a:p>
          <a:p>
            <a:r>
              <a:rPr lang="en-US" altLang="ko-KR" sz="1050" dirty="0"/>
              <a:t>= </a:t>
            </a:r>
            <a:r>
              <a:rPr lang="ko-KR" altLang="en-US" sz="1050" dirty="0"/>
              <a:t>’</a:t>
            </a:r>
            <a:r>
              <a:rPr lang="en-US" altLang="ko-KR" sz="1050" dirty="0"/>
              <a:t>?’;</a:t>
            </a:r>
            <a:endParaRPr lang="en-US" altLang="ko-KR" sz="1050" dirty="0" smtClean="0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6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</a:t>
            </a:fld>
            <a:endParaRPr lang="ko-KR" altLang="en-US"/>
          </a:p>
        </p:txBody>
      </p:sp>
      <p:sp>
        <p:nvSpPr>
          <p:cNvPr id="12" name="바닥글 개체 틀 11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r>
              <a:rPr lang="ko-KR" altLang="en-US" smtClean="0"/>
              <a:t>명품 </a:t>
            </a:r>
            <a:r>
              <a:rPr lang="en-US" altLang="ko-KR" smtClean="0"/>
              <a:t>JAVA Programming</a:t>
            </a:r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2-9 : </a:t>
            </a:r>
            <a:r>
              <a:rPr lang="ko-KR" altLang="en-US" dirty="0"/>
              <a:t>조건 연산자 사용하기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755576" y="1772816"/>
            <a:ext cx="5798448" cy="1938992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2000" dirty="0"/>
              <a:t>public class </a:t>
            </a:r>
            <a:r>
              <a:rPr lang="en-US" altLang="ko-KR" sz="2000" dirty="0" err="1"/>
              <a:t>TernaryOperator</a:t>
            </a:r>
            <a:r>
              <a:rPr lang="en-US" altLang="ko-KR" sz="2000" dirty="0"/>
              <a:t> {</a:t>
            </a:r>
          </a:p>
          <a:p>
            <a:pPr defTabSz="180000"/>
            <a:r>
              <a:rPr lang="en-US" altLang="ko-KR" sz="2000" dirty="0" smtClean="0"/>
              <a:t>	public </a:t>
            </a:r>
            <a:r>
              <a:rPr lang="en-US" altLang="ko-KR" sz="2000" dirty="0"/>
              <a:t>static void main (String[] </a:t>
            </a:r>
            <a:r>
              <a:rPr lang="en-US" altLang="ko-KR" sz="2000" dirty="0" err="1"/>
              <a:t>args</a:t>
            </a:r>
            <a:r>
              <a:rPr lang="en-US" altLang="ko-KR" sz="2000" dirty="0"/>
              <a:t>) {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int</a:t>
            </a:r>
            <a:r>
              <a:rPr lang="en-US" altLang="ko-KR" sz="2000" dirty="0" smtClean="0"/>
              <a:t> </a:t>
            </a:r>
            <a:r>
              <a:rPr lang="en-US" altLang="ko-KR" sz="2000" dirty="0"/>
              <a:t>a = 3, b = 5;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/>
              <a:t>("</a:t>
            </a:r>
            <a:r>
              <a:rPr lang="ko-KR" altLang="en-US" sz="2000" dirty="0"/>
              <a:t>두 수의 차는 </a:t>
            </a:r>
            <a:r>
              <a:rPr lang="en-US" altLang="ko-KR" sz="2000" dirty="0"/>
              <a:t>" + ((a&gt;b)?(a-b):(b-a)));</a:t>
            </a:r>
          </a:p>
          <a:p>
            <a:pPr defTabSz="180000"/>
            <a:r>
              <a:rPr lang="en-US" altLang="ko-KR" sz="2000" dirty="0" smtClean="0"/>
              <a:t>	}</a:t>
            </a:r>
            <a:endParaRPr lang="en-US" altLang="ko-KR" sz="2000" dirty="0"/>
          </a:p>
          <a:p>
            <a:pPr defTabSz="180000"/>
            <a:r>
              <a:rPr lang="en-US" altLang="ko-KR" sz="2000" dirty="0"/>
              <a:t>}</a:t>
            </a:r>
          </a:p>
        </p:txBody>
      </p:sp>
      <p:sp>
        <p:nvSpPr>
          <p:cNvPr id="58370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6" name="TextBox 5"/>
          <p:cNvSpPr txBox="1"/>
          <p:nvPr/>
        </p:nvSpPr>
        <p:spPr>
          <a:xfrm>
            <a:off x="683568" y="1268760"/>
            <a:ext cx="38266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다음 소스의 실행 결과는 무엇인가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?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0" name="직사각형 9"/>
          <p:cNvSpPr/>
          <p:nvPr/>
        </p:nvSpPr>
        <p:spPr>
          <a:xfrm>
            <a:off x="755576" y="3933056"/>
            <a:ext cx="1080982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ko-KR" altLang="en-US" dirty="0"/>
              <a:t>두 수의 차는 </a:t>
            </a:r>
            <a:r>
              <a:rPr lang="en-US" altLang="ko-KR" dirty="0"/>
              <a:t>2</a:t>
            </a:r>
          </a:p>
        </p:txBody>
      </p:sp>
      <p:sp>
        <p:nvSpPr>
          <p:cNvPr id="8" name="슬라이드 번호 개체 틀 7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50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731010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 smtClean="0"/>
              <a:t>조건문</a:t>
            </a:r>
            <a:r>
              <a:rPr lang="en-US" altLang="ko-KR" dirty="0"/>
              <a:t> </a:t>
            </a:r>
            <a:r>
              <a:rPr lang="en-US" altLang="ko-KR" dirty="0" smtClean="0"/>
              <a:t>- if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2071702"/>
          </a:xfrm>
        </p:spPr>
        <p:txBody>
          <a:bodyPr>
            <a:normAutofit fontScale="92500" lnSpcReduction="10000"/>
          </a:bodyPr>
          <a:lstStyle/>
          <a:p>
            <a:r>
              <a:rPr lang="ko-KR" altLang="en-US" dirty="0" smtClean="0"/>
              <a:t>단순 </a:t>
            </a:r>
            <a:r>
              <a:rPr lang="en-US" altLang="ko-KR" dirty="0" smtClean="0"/>
              <a:t>if </a:t>
            </a:r>
            <a:r>
              <a:rPr lang="ko-KR" altLang="en-US" dirty="0" smtClean="0"/>
              <a:t>문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if </a:t>
            </a:r>
            <a:r>
              <a:rPr lang="ko-KR" altLang="en-US" dirty="0" smtClean="0"/>
              <a:t>다음의 </a:t>
            </a:r>
            <a:r>
              <a:rPr lang="ko-KR" altLang="en-US" smtClean="0"/>
              <a:t>괄호 안에는 조건식</a:t>
            </a:r>
            <a:r>
              <a:rPr lang="en-US" altLang="ko-KR" smtClean="0"/>
              <a:t>(</a:t>
            </a:r>
            <a:r>
              <a:rPr lang="ko-KR" altLang="en-US" smtClean="0"/>
              <a:t>논리형 </a:t>
            </a:r>
            <a:r>
              <a:rPr lang="ko-KR" altLang="en-US" dirty="0" smtClean="0"/>
              <a:t>변수나 </a:t>
            </a:r>
            <a:r>
              <a:rPr lang="ko-KR" altLang="en-US" smtClean="0"/>
              <a:t>논리 연산</a:t>
            </a:r>
            <a:r>
              <a:rPr lang="en-US" altLang="ko-KR" smtClean="0"/>
              <a:t>)</a:t>
            </a:r>
          </a:p>
          <a:p>
            <a:pPr lvl="1"/>
            <a:r>
              <a:rPr lang="ko-KR" altLang="en-US" smtClean="0"/>
              <a:t>조건식의 값</a:t>
            </a:r>
            <a:endParaRPr lang="en-US" altLang="ko-KR" smtClean="0"/>
          </a:p>
          <a:p>
            <a:pPr lvl="2"/>
            <a:r>
              <a:rPr lang="en-US" altLang="ko-KR" smtClean="0"/>
              <a:t>true</a:t>
            </a:r>
            <a:r>
              <a:rPr lang="ko-KR" altLang="en-US" smtClean="0"/>
              <a:t>인 경우</a:t>
            </a:r>
            <a:r>
              <a:rPr lang="en-US" altLang="ko-KR" smtClean="0"/>
              <a:t>, if</a:t>
            </a:r>
            <a:r>
              <a:rPr lang="ko-KR" altLang="en-US" dirty="0" smtClean="0"/>
              <a:t>문을 벗어나</a:t>
            </a:r>
            <a:r>
              <a:rPr lang="en-US" altLang="ko-KR" dirty="0" smtClean="0"/>
              <a:t> </a:t>
            </a:r>
            <a:r>
              <a:rPr lang="ko-KR" altLang="en-US" dirty="0" smtClean="0"/>
              <a:t>다음 문장이 실행된다</a:t>
            </a:r>
            <a:r>
              <a:rPr lang="en-US" altLang="ko-KR" dirty="0" smtClean="0"/>
              <a:t>.</a:t>
            </a:r>
          </a:p>
          <a:p>
            <a:pPr lvl="2"/>
            <a:r>
              <a:rPr lang="en-US" altLang="ko-KR" dirty="0" smtClean="0"/>
              <a:t>false</a:t>
            </a:r>
            <a:r>
              <a:rPr lang="ko-KR" altLang="en-US" dirty="0" smtClean="0"/>
              <a:t>의 경우에는 </a:t>
            </a:r>
            <a:r>
              <a:rPr lang="en-US" altLang="ko-KR" dirty="0" smtClean="0"/>
              <a:t>if </a:t>
            </a:r>
            <a:r>
              <a:rPr lang="ko-KR" altLang="en-US" dirty="0" smtClean="0"/>
              <a:t>다음의 문장이 실행되지 않고 </a:t>
            </a:r>
            <a:r>
              <a:rPr lang="en-US" altLang="ko-KR" dirty="0" smtClean="0"/>
              <a:t>if </a:t>
            </a:r>
            <a:r>
              <a:rPr lang="ko-KR" altLang="en-US" dirty="0" smtClean="0"/>
              <a:t>문을</a:t>
            </a:r>
            <a:r>
              <a:rPr lang="en-US" altLang="ko-KR" dirty="0" smtClean="0"/>
              <a:t> </a:t>
            </a:r>
            <a:r>
              <a:rPr lang="ko-KR" altLang="en-US" dirty="0" smtClean="0"/>
              <a:t>빠져 나온다</a:t>
            </a:r>
            <a:r>
              <a:rPr lang="en-US" altLang="ko-KR" dirty="0" smtClean="0"/>
              <a:t>.</a:t>
            </a:r>
          </a:p>
          <a:p>
            <a:pPr lvl="1"/>
            <a:r>
              <a:rPr lang="ko-KR" altLang="en-US" smtClean="0"/>
              <a:t>실행문장이 단일 문장인 경우 둘러싸는 </a:t>
            </a:r>
            <a:r>
              <a:rPr lang="en-US" altLang="ko-KR" smtClean="0"/>
              <a:t>{, }</a:t>
            </a:r>
            <a:r>
              <a:rPr lang="ko-KR" altLang="en-US" smtClean="0"/>
              <a:t> 생략 가능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214546" y="4500570"/>
            <a:ext cx="1785950" cy="1015663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2000" dirty="0" smtClean="0"/>
              <a:t>if (</a:t>
            </a:r>
            <a:r>
              <a:rPr lang="ko-KR" altLang="en-US" sz="2000" dirty="0" err="1" smtClean="0"/>
              <a:t>조건식</a:t>
            </a:r>
            <a:r>
              <a:rPr lang="en-US" altLang="ko-KR" sz="2000" dirty="0" smtClean="0"/>
              <a:t>) {</a:t>
            </a:r>
            <a:endParaRPr lang="ko-KR" altLang="en-US" sz="2000" dirty="0" smtClean="0"/>
          </a:p>
          <a:p>
            <a:pPr lvl="1"/>
            <a:r>
              <a:rPr lang="ko-KR" altLang="en-US" sz="2000" dirty="0" smtClean="0"/>
              <a:t>실행문장</a:t>
            </a:r>
          </a:p>
          <a:p>
            <a:r>
              <a:rPr lang="en-US" altLang="ko-KR" sz="2000" dirty="0" smtClean="0"/>
              <a:t>}</a:t>
            </a:r>
            <a:endParaRPr lang="ko-KR" altLang="en-US" sz="2000" dirty="0"/>
          </a:p>
        </p:txBody>
      </p:sp>
      <p:sp>
        <p:nvSpPr>
          <p:cNvPr id="7" name="순서도: 연결자 6"/>
          <p:cNvSpPr/>
          <p:nvPr/>
        </p:nvSpPr>
        <p:spPr>
          <a:xfrm>
            <a:off x="5214942" y="3429000"/>
            <a:ext cx="214314" cy="214314"/>
          </a:xfrm>
          <a:prstGeom prst="flowChartConnector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순서도: 판단 7"/>
          <p:cNvSpPr/>
          <p:nvPr/>
        </p:nvSpPr>
        <p:spPr>
          <a:xfrm>
            <a:off x="4714876" y="4071942"/>
            <a:ext cx="1214446" cy="642966"/>
          </a:xfrm>
          <a:prstGeom prst="flowChartDecision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 err="1" smtClean="0">
                <a:solidFill>
                  <a:schemeClr val="tx1"/>
                </a:solidFill>
              </a:rPr>
              <a:t>조건식</a:t>
            </a:r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9" name="순서도: 처리 8"/>
          <p:cNvSpPr/>
          <p:nvPr/>
        </p:nvSpPr>
        <p:spPr>
          <a:xfrm>
            <a:off x="4714876" y="5357826"/>
            <a:ext cx="1214446" cy="428628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 smtClean="0">
                <a:solidFill>
                  <a:schemeClr val="tx1"/>
                </a:solidFill>
              </a:rPr>
              <a:t>실행문장</a:t>
            </a:r>
            <a:endParaRPr lang="ko-KR" altLang="en-US" dirty="0">
              <a:solidFill>
                <a:schemeClr val="tx1"/>
              </a:solidFill>
            </a:endParaRPr>
          </a:p>
        </p:txBody>
      </p:sp>
      <p:cxnSp>
        <p:nvCxnSpPr>
          <p:cNvPr id="10" name="직선 화살표 연결선 9"/>
          <p:cNvCxnSpPr>
            <a:stCxn id="7" idx="4"/>
            <a:endCxn id="8" idx="0"/>
          </p:cNvCxnSpPr>
          <p:nvPr/>
        </p:nvCxnSpPr>
        <p:spPr>
          <a:xfrm rot="5400000">
            <a:off x="5107785" y="3857628"/>
            <a:ext cx="428628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직선 화살표 연결선 10"/>
          <p:cNvCxnSpPr>
            <a:stCxn id="8" idx="2"/>
            <a:endCxn id="9" idx="0"/>
          </p:cNvCxnSpPr>
          <p:nvPr/>
        </p:nvCxnSpPr>
        <p:spPr>
          <a:xfrm rot="5400000">
            <a:off x="5000640" y="5036367"/>
            <a:ext cx="642918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순서도: 연결자 11"/>
          <p:cNvSpPr/>
          <p:nvPr/>
        </p:nvSpPr>
        <p:spPr>
          <a:xfrm>
            <a:off x="5214942" y="6215082"/>
            <a:ext cx="214314" cy="214314"/>
          </a:xfrm>
          <a:prstGeom prst="flowChartConnector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3" name="직선 화살표 연결선 12"/>
          <p:cNvCxnSpPr>
            <a:stCxn id="9" idx="2"/>
            <a:endCxn id="12" idx="0"/>
          </p:cNvCxnSpPr>
          <p:nvPr/>
        </p:nvCxnSpPr>
        <p:spPr>
          <a:xfrm rot="5400000">
            <a:off x="5107785" y="6000768"/>
            <a:ext cx="428628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꺾인 연결선 13"/>
          <p:cNvCxnSpPr>
            <a:stCxn id="8" idx="3"/>
            <a:endCxn id="12" idx="6"/>
          </p:cNvCxnSpPr>
          <p:nvPr/>
        </p:nvCxnSpPr>
        <p:spPr>
          <a:xfrm flipH="1">
            <a:off x="5429256" y="4393425"/>
            <a:ext cx="500066" cy="1928814"/>
          </a:xfrm>
          <a:prstGeom prst="bentConnector3">
            <a:avLst>
              <a:gd name="adj1" fmla="val -45714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857752" y="4714884"/>
            <a:ext cx="6238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true</a:t>
            </a:r>
            <a:r>
              <a:rPr lang="ko-KR" altLang="en-US" dirty="0" smtClean="0"/>
              <a:t> </a:t>
            </a:r>
            <a:endParaRPr lang="ko-KR" alt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6143636" y="4786322"/>
            <a:ext cx="6960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false</a:t>
            </a:r>
            <a:r>
              <a:rPr lang="ko-KR" altLang="en-US" dirty="0" smtClean="0"/>
              <a:t> </a:t>
            </a:r>
            <a:endParaRPr lang="ko-KR" altLang="en-US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51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2-10 : </a:t>
            </a:r>
            <a:r>
              <a:rPr lang="en-US" altLang="ko-KR" dirty="0"/>
              <a:t>i</a:t>
            </a:r>
            <a:r>
              <a:rPr lang="en-US" altLang="ko-KR" dirty="0" smtClean="0"/>
              <a:t>f</a:t>
            </a:r>
            <a:r>
              <a:rPr lang="ko-KR" altLang="en-US" dirty="0"/>
              <a:t>문 사용하기 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187624" y="1862445"/>
            <a:ext cx="5798448" cy="317009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2000" dirty="0"/>
              <a:t>import </a:t>
            </a:r>
            <a:r>
              <a:rPr lang="en-US" altLang="ko-KR" sz="2000" dirty="0" err="1"/>
              <a:t>java.util.Scanner</a:t>
            </a:r>
            <a:r>
              <a:rPr lang="en-US" altLang="ko-KR" sz="2000" dirty="0"/>
              <a:t>;</a:t>
            </a:r>
          </a:p>
          <a:p>
            <a:pPr defTabSz="180000"/>
            <a:r>
              <a:rPr lang="en-US" altLang="ko-KR" sz="2000" dirty="0"/>
              <a:t>public class </a:t>
            </a:r>
            <a:r>
              <a:rPr lang="en-US" altLang="ko-KR" sz="2000" dirty="0" err="1"/>
              <a:t>SuccessOrFail</a:t>
            </a:r>
            <a:r>
              <a:rPr lang="en-US" altLang="ko-KR" sz="2000" dirty="0"/>
              <a:t> {</a:t>
            </a:r>
          </a:p>
          <a:p>
            <a:pPr defTabSz="180000"/>
            <a:r>
              <a:rPr lang="en-US" altLang="ko-KR" sz="2000" dirty="0" smtClean="0"/>
              <a:t>	public </a:t>
            </a:r>
            <a:r>
              <a:rPr lang="en-US" altLang="ko-KR" sz="2000" dirty="0"/>
              <a:t>static void main (String[] </a:t>
            </a:r>
            <a:r>
              <a:rPr lang="en-US" altLang="ko-KR" sz="2000" dirty="0" err="1"/>
              <a:t>args</a:t>
            </a:r>
            <a:r>
              <a:rPr lang="en-US" altLang="ko-KR" sz="2000" dirty="0"/>
              <a:t>) {</a:t>
            </a:r>
          </a:p>
          <a:p>
            <a:pPr defTabSz="180000"/>
            <a:r>
              <a:rPr lang="en-US" altLang="ko-KR" sz="2000" dirty="0" smtClean="0"/>
              <a:t>		Scanner </a:t>
            </a:r>
            <a:r>
              <a:rPr lang="en-US" altLang="ko-KR" sz="2000" dirty="0"/>
              <a:t>in = new Scanner(System.in);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</a:t>
            </a:r>
            <a:r>
              <a:rPr lang="en-US" altLang="ko-KR" sz="2000" dirty="0"/>
              <a:t>("</a:t>
            </a:r>
            <a:r>
              <a:rPr lang="ko-KR" altLang="en-US" sz="2000" dirty="0"/>
              <a:t>점수를 입력하시오</a:t>
            </a:r>
            <a:r>
              <a:rPr lang="en-US" altLang="ko-KR" sz="2000" dirty="0"/>
              <a:t>: ");</a:t>
            </a:r>
            <a:endParaRPr lang="ko-KR" altLang="en-US" sz="2000" dirty="0"/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int</a:t>
            </a:r>
            <a:r>
              <a:rPr lang="en-US" altLang="ko-KR" sz="2000" dirty="0" smtClean="0"/>
              <a:t> </a:t>
            </a:r>
            <a:r>
              <a:rPr lang="en-US" altLang="ko-KR" sz="2000" dirty="0"/>
              <a:t>score = </a:t>
            </a:r>
            <a:r>
              <a:rPr lang="en-US" altLang="ko-KR" sz="2000" dirty="0" err="1"/>
              <a:t>in.nextInt</a:t>
            </a:r>
            <a:r>
              <a:rPr lang="en-US" altLang="ko-KR" sz="2000" dirty="0"/>
              <a:t>();</a:t>
            </a:r>
          </a:p>
          <a:p>
            <a:pPr defTabSz="180000"/>
            <a:r>
              <a:rPr lang="en-US" altLang="ko-KR" sz="2000" dirty="0" smtClean="0"/>
              <a:t>		if </a:t>
            </a:r>
            <a:r>
              <a:rPr lang="en-US" altLang="ko-KR" sz="2000" dirty="0"/>
              <a:t>(score &gt;= 80)</a:t>
            </a:r>
          </a:p>
          <a:p>
            <a:pPr defTabSz="180000"/>
            <a:r>
              <a:rPr lang="en-US" altLang="ko-KR" sz="2000" dirty="0" smtClean="0"/>
              <a:t>	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/>
              <a:t>("</a:t>
            </a:r>
            <a:r>
              <a:rPr lang="ko-KR" altLang="en-US" sz="2000" dirty="0"/>
              <a:t>축하합니다</a:t>
            </a:r>
            <a:r>
              <a:rPr lang="en-US" altLang="ko-KR" sz="2000" dirty="0"/>
              <a:t>! </a:t>
            </a:r>
            <a:r>
              <a:rPr lang="ko-KR" altLang="en-US" sz="2000" dirty="0"/>
              <a:t>합격입니다</a:t>
            </a:r>
            <a:r>
              <a:rPr lang="en-US" altLang="ko-KR" sz="2000" dirty="0"/>
              <a:t>.");</a:t>
            </a:r>
            <a:endParaRPr lang="ko-KR" altLang="en-US" sz="2000" dirty="0"/>
          </a:p>
          <a:p>
            <a:pPr defTabSz="180000"/>
            <a:r>
              <a:rPr lang="en-US" altLang="ko-KR" sz="2000" dirty="0" smtClean="0"/>
              <a:t>	}</a:t>
            </a:r>
            <a:endParaRPr lang="ko-KR" altLang="en-US" sz="2000" dirty="0"/>
          </a:p>
          <a:p>
            <a:pPr defTabSz="180000"/>
            <a:r>
              <a:rPr lang="en-US" altLang="ko-KR" sz="2000" dirty="0"/>
              <a:t>}</a:t>
            </a:r>
            <a:endParaRPr lang="ko-KR" altLang="en-US" sz="2000" dirty="0"/>
          </a:p>
        </p:txBody>
      </p:sp>
      <p:sp>
        <p:nvSpPr>
          <p:cNvPr id="58370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6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1" name="직사각형 10"/>
          <p:cNvSpPr/>
          <p:nvPr/>
        </p:nvSpPr>
        <p:spPr>
          <a:xfrm>
            <a:off x="539552" y="1340768"/>
            <a:ext cx="756970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시험 점수가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80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점이 이상이면 합격 판별을 하는 프로그램을 작성하시오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2" name="직사각형 11"/>
          <p:cNvSpPr/>
          <p:nvPr/>
        </p:nvSpPr>
        <p:spPr>
          <a:xfrm>
            <a:off x="1187624" y="5246821"/>
            <a:ext cx="1872208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ko-KR" altLang="en-US" dirty="0"/>
              <a:t>점수를 입력하시오</a:t>
            </a:r>
            <a:r>
              <a:rPr lang="en-US" altLang="ko-KR" dirty="0"/>
              <a:t>: </a:t>
            </a:r>
            <a:r>
              <a:rPr lang="en-US" altLang="ko-KR" dirty="0">
                <a:solidFill>
                  <a:srgbClr val="00B050"/>
                </a:solidFill>
              </a:rPr>
              <a:t>95</a:t>
            </a:r>
          </a:p>
          <a:p>
            <a:r>
              <a:rPr lang="ko-KR" altLang="en-US" dirty="0"/>
              <a:t>축하합니다</a:t>
            </a:r>
            <a:r>
              <a:rPr lang="en-US" altLang="ko-KR" dirty="0"/>
              <a:t>! </a:t>
            </a:r>
            <a:r>
              <a:rPr lang="ko-KR" altLang="en-US" dirty="0"/>
              <a:t>합격입니다</a:t>
            </a:r>
            <a:r>
              <a:rPr lang="en-US" altLang="ko-KR" dirty="0"/>
              <a:t>.</a:t>
            </a:r>
          </a:p>
        </p:txBody>
      </p:sp>
      <p:sp>
        <p:nvSpPr>
          <p:cNvPr id="8" name="슬라이드 번호 개체 틀 7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52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6203848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 smtClean="0"/>
              <a:t>조건문</a:t>
            </a:r>
            <a:r>
              <a:rPr lang="ko-KR" altLang="en-US" dirty="0" smtClean="0"/>
              <a:t> </a:t>
            </a:r>
            <a:r>
              <a:rPr lang="en-US" altLang="ko-KR" dirty="0" smtClean="0"/>
              <a:t>– if-else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1785950"/>
          </a:xfrm>
        </p:spPr>
        <p:txBody>
          <a:bodyPr/>
          <a:lstStyle/>
          <a:p>
            <a:r>
              <a:rPr lang="en-US" altLang="ko-KR" smtClean="0"/>
              <a:t>if-else </a:t>
            </a:r>
            <a:r>
              <a:rPr lang="ko-KR" altLang="en-US" dirty="0" smtClean="0"/>
              <a:t>문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조건식이 </a:t>
            </a:r>
            <a:r>
              <a:rPr lang="en-US" altLang="ko-KR" smtClean="0"/>
              <a:t>true</a:t>
            </a:r>
            <a:r>
              <a:rPr lang="ko-KR" altLang="en-US" smtClean="0"/>
              <a:t>면 실행문장</a:t>
            </a:r>
            <a:r>
              <a:rPr lang="en-US" altLang="ko-KR" smtClean="0"/>
              <a:t>1</a:t>
            </a:r>
            <a:r>
              <a:rPr lang="ko-KR" altLang="en-US" smtClean="0"/>
              <a:t> 실행 후</a:t>
            </a:r>
            <a:r>
              <a:rPr lang="en-US" altLang="ko-KR" smtClean="0"/>
              <a:t> </a:t>
            </a:r>
            <a:r>
              <a:rPr lang="en-US" altLang="ko-KR" dirty="0" smtClean="0"/>
              <a:t>if-else</a:t>
            </a:r>
            <a:r>
              <a:rPr lang="ko-KR" altLang="en-US" smtClean="0"/>
              <a:t>문을 벗어남</a:t>
            </a:r>
            <a:endParaRPr lang="en-US" altLang="ko-KR" smtClean="0"/>
          </a:p>
          <a:p>
            <a:pPr lvl="1"/>
            <a:r>
              <a:rPr lang="en-US" altLang="ko-KR" smtClean="0"/>
              <a:t>false</a:t>
            </a:r>
            <a:r>
              <a:rPr lang="ko-KR" altLang="en-US" dirty="0" smtClean="0"/>
              <a:t>인 경우에 </a:t>
            </a:r>
            <a:r>
              <a:rPr lang="ko-KR" altLang="en-US" smtClean="0"/>
              <a:t>실행문장</a:t>
            </a:r>
            <a:r>
              <a:rPr lang="en-US" altLang="ko-KR" smtClean="0"/>
              <a:t>2</a:t>
            </a:r>
            <a:r>
              <a:rPr lang="ko-KR" altLang="en-US" smtClean="0"/>
              <a:t> 실행후</a:t>
            </a:r>
            <a:r>
              <a:rPr lang="en-US" altLang="ko-KR" smtClean="0"/>
              <a:t>,</a:t>
            </a:r>
            <a:r>
              <a:rPr lang="ko-KR" altLang="en-US" smtClean="0"/>
              <a:t> </a:t>
            </a:r>
            <a:r>
              <a:rPr lang="en-US" altLang="ko-KR" dirty="0" smtClean="0"/>
              <a:t>if-else</a:t>
            </a:r>
            <a:r>
              <a:rPr lang="ko-KR" altLang="en-US" smtClean="0"/>
              <a:t>문을 벗어남</a:t>
            </a:r>
            <a:endParaRPr lang="en-US" altLang="ko-KR" dirty="0" smtClean="0"/>
          </a:p>
        </p:txBody>
      </p:sp>
      <p:sp>
        <p:nvSpPr>
          <p:cNvPr id="8" name="순서도: 연결자 7"/>
          <p:cNvSpPr/>
          <p:nvPr/>
        </p:nvSpPr>
        <p:spPr>
          <a:xfrm>
            <a:off x="5429256" y="2857496"/>
            <a:ext cx="214314" cy="214314"/>
          </a:xfrm>
          <a:prstGeom prst="flowChartConnector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순서도: 판단 8"/>
          <p:cNvSpPr/>
          <p:nvPr/>
        </p:nvSpPr>
        <p:spPr>
          <a:xfrm>
            <a:off x="4857752" y="3500438"/>
            <a:ext cx="1357322" cy="642942"/>
          </a:xfrm>
          <a:prstGeom prst="flowChartDecision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 err="1" smtClean="0">
                <a:solidFill>
                  <a:schemeClr val="tx1"/>
                </a:solidFill>
              </a:rPr>
              <a:t>조건식</a:t>
            </a:r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10" name="순서도: 처리 9"/>
          <p:cNvSpPr/>
          <p:nvPr/>
        </p:nvSpPr>
        <p:spPr>
          <a:xfrm>
            <a:off x="5715008" y="4429132"/>
            <a:ext cx="1143008" cy="428628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 smtClean="0">
                <a:solidFill>
                  <a:schemeClr val="tx1"/>
                </a:solidFill>
              </a:rPr>
              <a:t>실행문장</a:t>
            </a:r>
            <a:r>
              <a:rPr lang="en-US" altLang="ko-KR" dirty="0" smtClean="0">
                <a:solidFill>
                  <a:schemeClr val="tx1"/>
                </a:solidFill>
              </a:rPr>
              <a:t>2</a:t>
            </a:r>
            <a:endParaRPr lang="ko-KR" altLang="en-US" dirty="0">
              <a:solidFill>
                <a:schemeClr val="tx1"/>
              </a:solidFill>
            </a:endParaRPr>
          </a:p>
        </p:txBody>
      </p:sp>
      <p:cxnSp>
        <p:nvCxnSpPr>
          <p:cNvPr id="11" name="직선 화살표 연결선 10"/>
          <p:cNvCxnSpPr>
            <a:stCxn id="8" idx="4"/>
            <a:endCxn id="9" idx="0"/>
          </p:cNvCxnSpPr>
          <p:nvPr/>
        </p:nvCxnSpPr>
        <p:spPr>
          <a:xfrm rot="5400000">
            <a:off x="5322099" y="3286124"/>
            <a:ext cx="428628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꺾인 연결선 12"/>
          <p:cNvCxnSpPr>
            <a:stCxn id="9" idx="3"/>
            <a:endCxn id="10" idx="3"/>
          </p:cNvCxnSpPr>
          <p:nvPr/>
        </p:nvCxnSpPr>
        <p:spPr>
          <a:xfrm>
            <a:off x="6215074" y="3821909"/>
            <a:ext cx="642942" cy="821537"/>
          </a:xfrm>
          <a:prstGeom prst="bentConnector3">
            <a:avLst>
              <a:gd name="adj1" fmla="val 135555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4071934" y="3500438"/>
            <a:ext cx="6238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true</a:t>
            </a:r>
            <a:r>
              <a:rPr lang="ko-KR" altLang="en-US" dirty="0" smtClean="0"/>
              <a:t> </a:t>
            </a:r>
            <a:endParaRPr lang="ko-KR" alt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6286512" y="3500438"/>
            <a:ext cx="6960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false</a:t>
            </a:r>
            <a:r>
              <a:rPr lang="ko-KR" altLang="en-US" dirty="0" smtClean="0"/>
              <a:t> </a:t>
            </a:r>
            <a:endParaRPr lang="ko-KR" altLang="en-US" dirty="0"/>
          </a:p>
        </p:txBody>
      </p:sp>
      <p:sp>
        <p:nvSpPr>
          <p:cNvPr id="16" name="순서도: 처리 15"/>
          <p:cNvSpPr/>
          <p:nvPr/>
        </p:nvSpPr>
        <p:spPr>
          <a:xfrm>
            <a:off x="4214810" y="4429132"/>
            <a:ext cx="1143008" cy="428628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 smtClean="0">
                <a:solidFill>
                  <a:schemeClr val="tx1"/>
                </a:solidFill>
              </a:rPr>
              <a:t>실행문장</a:t>
            </a:r>
            <a:r>
              <a:rPr lang="en-US" altLang="ko-KR" dirty="0" smtClean="0">
                <a:solidFill>
                  <a:schemeClr val="tx1"/>
                </a:solidFill>
              </a:rPr>
              <a:t>1</a:t>
            </a:r>
            <a:endParaRPr lang="ko-KR" altLang="en-US" dirty="0">
              <a:solidFill>
                <a:schemeClr val="tx1"/>
              </a:solidFill>
            </a:endParaRPr>
          </a:p>
        </p:txBody>
      </p:sp>
      <p:cxnSp>
        <p:nvCxnSpPr>
          <p:cNvPr id="17" name="꺾인 연결선 16"/>
          <p:cNvCxnSpPr>
            <a:stCxn id="9" idx="1"/>
            <a:endCxn id="16" idx="1"/>
          </p:cNvCxnSpPr>
          <p:nvPr/>
        </p:nvCxnSpPr>
        <p:spPr>
          <a:xfrm rot="10800000" flipV="1">
            <a:off x="4214810" y="3821908"/>
            <a:ext cx="642942" cy="821537"/>
          </a:xfrm>
          <a:prstGeom prst="bentConnector3">
            <a:avLst>
              <a:gd name="adj1" fmla="val 135555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꺾인 연결선 17"/>
          <p:cNvCxnSpPr>
            <a:stCxn id="16" idx="2"/>
            <a:endCxn id="72" idx="2"/>
          </p:cNvCxnSpPr>
          <p:nvPr/>
        </p:nvCxnSpPr>
        <p:spPr>
          <a:xfrm rot="16200000" flipH="1">
            <a:off x="4911331" y="4732743"/>
            <a:ext cx="464347" cy="714380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hape 18"/>
          <p:cNvCxnSpPr>
            <a:stCxn id="10" idx="2"/>
            <a:endCxn id="72" idx="6"/>
          </p:cNvCxnSpPr>
          <p:nvPr/>
        </p:nvCxnSpPr>
        <p:spPr>
          <a:xfrm rot="5400000">
            <a:off x="5768587" y="4804181"/>
            <a:ext cx="464347" cy="571504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직선 화살표 연결선 19"/>
          <p:cNvCxnSpPr>
            <a:stCxn id="72" idx="4"/>
          </p:cNvCxnSpPr>
          <p:nvPr/>
        </p:nvCxnSpPr>
        <p:spPr>
          <a:xfrm>
            <a:off x="5607851" y="5429264"/>
            <a:ext cx="1" cy="37600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1619672" y="3146624"/>
            <a:ext cx="1700262" cy="224676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2000" dirty="0" smtClean="0"/>
              <a:t>if (</a:t>
            </a:r>
            <a:r>
              <a:rPr lang="ko-KR" altLang="en-US" sz="2000" dirty="0" err="1" smtClean="0"/>
              <a:t>조건식</a:t>
            </a:r>
            <a:r>
              <a:rPr lang="en-US" altLang="ko-KR" sz="2000" dirty="0" smtClean="0"/>
              <a:t>) {</a:t>
            </a:r>
            <a:endParaRPr lang="ko-KR" altLang="en-US" sz="2000" dirty="0" smtClean="0"/>
          </a:p>
          <a:p>
            <a:pPr lvl="1"/>
            <a:r>
              <a:rPr lang="ko-KR" altLang="en-US" sz="2000" dirty="0" smtClean="0"/>
              <a:t>실행문장</a:t>
            </a:r>
            <a:r>
              <a:rPr lang="en-US" altLang="ko-KR" sz="2000" dirty="0" smtClean="0"/>
              <a:t>1</a:t>
            </a:r>
            <a:endParaRPr lang="ko-KR" altLang="en-US" sz="2000" dirty="0" smtClean="0"/>
          </a:p>
          <a:p>
            <a:r>
              <a:rPr lang="en-US" altLang="ko-KR" sz="2000" dirty="0" smtClean="0"/>
              <a:t>} </a:t>
            </a:r>
          </a:p>
          <a:p>
            <a:r>
              <a:rPr lang="en-US" altLang="ko-KR" sz="2000" dirty="0" smtClean="0"/>
              <a:t>else</a:t>
            </a:r>
          </a:p>
          <a:p>
            <a:r>
              <a:rPr lang="en-US" altLang="ko-KR" sz="2000" dirty="0" smtClean="0"/>
              <a:t>{</a:t>
            </a:r>
          </a:p>
          <a:p>
            <a:pPr lvl="1"/>
            <a:r>
              <a:rPr lang="ko-KR" altLang="en-US" sz="2000" dirty="0" smtClean="0"/>
              <a:t>실행문장</a:t>
            </a:r>
            <a:r>
              <a:rPr lang="en-US" altLang="ko-KR" sz="2000" dirty="0" smtClean="0"/>
              <a:t>2</a:t>
            </a:r>
          </a:p>
          <a:p>
            <a:r>
              <a:rPr lang="en-US" altLang="ko-KR" sz="2000" dirty="0" smtClean="0"/>
              <a:t>}</a:t>
            </a:r>
            <a:endParaRPr lang="ko-KR" altLang="en-US" sz="2000" dirty="0"/>
          </a:p>
        </p:txBody>
      </p:sp>
      <p:sp>
        <p:nvSpPr>
          <p:cNvPr id="72" name="순서도: 연결자 71"/>
          <p:cNvSpPr/>
          <p:nvPr/>
        </p:nvSpPr>
        <p:spPr>
          <a:xfrm>
            <a:off x="5500694" y="5214950"/>
            <a:ext cx="214314" cy="214314"/>
          </a:xfrm>
          <a:prstGeom prst="flowChartConnector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53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2-11 : if-else</a:t>
            </a:r>
            <a:r>
              <a:rPr lang="ko-KR" altLang="en-US" dirty="0" smtClean="0"/>
              <a:t> </a:t>
            </a:r>
            <a:r>
              <a:rPr lang="ko-KR" altLang="en-US" dirty="0"/>
              <a:t>사용하기 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755576" y="1620638"/>
            <a:ext cx="5798448" cy="3785652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2000" dirty="0"/>
              <a:t>import </a:t>
            </a:r>
            <a:r>
              <a:rPr lang="en-US" altLang="ko-KR" sz="2000" dirty="0" err="1"/>
              <a:t>java.util.Scanner</a:t>
            </a:r>
            <a:r>
              <a:rPr lang="en-US" altLang="ko-KR" sz="2000" dirty="0"/>
              <a:t>;</a:t>
            </a:r>
          </a:p>
          <a:p>
            <a:pPr defTabSz="180000"/>
            <a:r>
              <a:rPr lang="en-US" altLang="ko-KR" sz="2000" dirty="0"/>
              <a:t>public class </a:t>
            </a:r>
            <a:r>
              <a:rPr lang="en-US" altLang="ko-KR" sz="2000" dirty="0" err="1"/>
              <a:t>MultipleOfThree</a:t>
            </a:r>
            <a:r>
              <a:rPr lang="en-US" altLang="ko-KR" sz="2000" dirty="0"/>
              <a:t> {</a:t>
            </a:r>
          </a:p>
          <a:p>
            <a:pPr defTabSz="180000"/>
            <a:r>
              <a:rPr lang="en-US" altLang="ko-KR" sz="2000" dirty="0" smtClean="0"/>
              <a:t>	public </a:t>
            </a:r>
            <a:r>
              <a:rPr lang="en-US" altLang="ko-KR" sz="2000" dirty="0"/>
              <a:t>static void main (String[] </a:t>
            </a:r>
            <a:r>
              <a:rPr lang="en-US" altLang="ko-KR" sz="2000" dirty="0" err="1"/>
              <a:t>args</a:t>
            </a:r>
            <a:r>
              <a:rPr lang="en-US" altLang="ko-KR" sz="2000" dirty="0"/>
              <a:t>) {</a:t>
            </a:r>
          </a:p>
          <a:p>
            <a:pPr defTabSz="180000"/>
            <a:r>
              <a:rPr lang="en-US" altLang="ko-KR" sz="2000" dirty="0" smtClean="0"/>
              <a:t>		Scanner </a:t>
            </a:r>
            <a:r>
              <a:rPr lang="en-US" altLang="ko-KR" sz="2000" dirty="0"/>
              <a:t>in = new Scanner(System.in);</a:t>
            </a:r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System.out.print</a:t>
            </a:r>
            <a:r>
              <a:rPr lang="en-US" altLang="ko-KR" sz="2000" dirty="0"/>
              <a:t>("</a:t>
            </a:r>
            <a:r>
              <a:rPr lang="ko-KR" altLang="en-US" sz="2000" dirty="0"/>
              <a:t>수를 입력하시오</a:t>
            </a:r>
            <a:r>
              <a:rPr lang="en-US" altLang="ko-KR" sz="2000" dirty="0"/>
              <a:t>: ");</a:t>
            </a:r>
            <a:endParaRPr lang="ko-KR" altLang="en-US" sz="2000" dirty="0"/>
          </a:p>
          <a:p>
            <a:pPr defTabSz="180000"/>
            <a:r>
              <a:rPr lang="en-US" altLang="ko-KR" sz="2000" dirty="0" smtClean="0"/>
              <a:t>		</a:t>
            </a:r>
            <a:r>
              <a:rPr lang="en-US" altLang="ko-KR" sz="2000" dirty="0" err="1" smtClean="0"/>
              <a:t>int</a:t>
            </a:r>
            <a:r>
              <a:rPr lang="en-US" altLang="ko-KR" sz="2000" dirty="0" smtClean="0"/>
              <a:t> </a:t>
            </a:r>
            <a:r>
              <a:rPr lang="en-US" altLang="ko-KR" sz="2000" dirty="0"/>
              <a:t>number = </a:t>
            </a:r>
            <a:r>
              <a:rPr lang="en-US" altLang="ko-KR" sz="2000" dirty="0" err="1"/>
              <a:t>in.nextInt</a:t>
            </a:r>
            <a:r>
              <a:rPr lang="en-US" altLang="ko-KR" sz="2000" dirty="0"/>
              <a:t>();</a:t>
            </a:r>
          </a:p>
          <a:p>
            <a:pPr defTabSz="180000"/>
            <a:r>
              <a:rPr lang="en-US" altLang="ko-KR" sz="2000" dirty="0" smtClean="0"/>
              <a:t>		if </a:t>
            </a:r>
            <a:r>
              <a:rPr lang="en-US" altLang="ko-KR" sz="2000" dirty="0"/>
              <a:t>(number % 3 == 0)</a:t>
            </a:r>
          </a:p>
          <a:p>
            <a:pPr defTabSz="180000"/>
            <a:r>
              <a:rPr lang="en-US" altLang="ko-KR" sz="2000" dirty="0" smtClean="0"/>
              <a:t>	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/>
              <a:t>("3</a:t>
            </a:r>
            <a:r>
              <a:rPr lang="ko-KR" altLang="en-US" sz="2000" dirty="0"/>
              <a:t>의 배수입니다</a:t>
            </a:r>
            <a:r>
              <a:rPr lang="en-US" altLang="ko-KR" sz="2000" dirty="0"/>
              <a:t>.");</a:t>
            </a:r>
            <a:endParaRPr lang="ko-KR" altLang="en-US" sz="2000" dirty="0"/>
          </a:p>
          <a:p>
            <a:pPr defTabSz="180000"/>
            <a:r>
              <a:rPr lang="en-US" altLang="ko-KR" sz="2000" dirty="0" smtClean="0"/>
              <a:t>		else </a:t>
            </a:r>
            <a:endParaRPr lang="en-US" altLang="ko-KR" sz="2000" dirty="0"/>
          </a:p>
          <a:p>
            <a:pPr defTabSz="180000"/>
            <a:r>
              <a:rPr lang="en-US" altLang="ko-KR" sz="2000" dirty="0" smtClean="0"/>
              <a:t>			</a:t>
            </a:r>
            <a:r>
              <a:rPr lang="en-US" altLang="ko-KR" sz="2000" dirty="0" err="1" smtClean="0"/>
              <a:t>System.out.println</a:t>
            </a:r>
            <a:r>
              <a:rPr lang="en-US" altLang="ko-KR" sz="2000" dirty="0"/>
              <a:t>("3</a:t>
            </a:r>
            <a:r>
              <a:rPr lang="ko-KR" altLang="en-US" sz="2000" dirty="0"/>
              <a:t>의 배수가 아닙니다</a:t>
            </a:r>
            <a:r>
              <a:rPr lang="en-US" altLang="ko-KR" sz="2000" dirty="0"/>
              <a:t>.");</a:t>
            </a:r>
            <a:endParaRPr lang="ko-KR" altLang="en-US" sz="2000" dirty="0"/>
          </a:p>
          <a:p>
            <a:pPr defTabSz="180000"/>
            <a:r>
              <a:rPr lang="en-US" altLang="ko-KR" sz="2000" dirty="0" smtClean="0"/>
              <a:t>	}</a:t>
            </a:r>
            <a:endParaRPr lang="ko-KR" altLang="en-US" sz="2000" dirty="0"/>
          </a:p>
          <a:p>
            <a:pPr defTabSz="180000"/>
            <a:r>
              <a:rPr lang="en-US" altLang="ko-KR" sz="2000" dirty="0"/>
              <a:t>}</a:t>
            </a:r>
            <a:endParaRPr lang="ko-KR" altLang="en-US" sz="2000" dirty="0"/>
          </a:p>
        </p:txBody>
      </p:sp>
      <p:sp>
        <p:nvSpPr>
          <p:cNvPr id="58370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6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TextBox 9"/>
          <p:cNvSpPr txBox="1"/>
          <p:nvPr/>
        </p:nvSpPr>
        <p:spPr>
          <a:xfrm>
            <a:off x="539552" y="1214422"/>
            <a:ext cx="63690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입력된 수가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3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의 배수인지 판별하는 프로그램을 작성하시오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1" name="직사각형 10"/>
          <p:cNvSpPr/>
          <p:nvPr/>
        </p:nvSpPr>
        <p:spPr>
          <a:xfrm>
            <a:off x="6804248" y="4759959"/>
            <a:ext cx="1656184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ko-KR" altLang="en-US" dirty="0"/>
              <a:t>수를 입력하시오</a:t>
            </a:r>
            <a:r>
              <a:rPr lang="en-US" altLang="ko-KR" dirty="0"/>
              <a:t>: </a:t>
            </a:r>
            <a:r>
              <a:rPr lang="en-US" altLang="ko-KR" dirty="0">
                <a:solidFill>
                  <a:srgbClr val="00B050"/>
                </a:solidFill>
              </a:rPr>
              <a:t>129</a:t>
            </a:r>
          </a:p>
          <a:p>
            <a:r>
              <a:rPr lang="en-US" altLang="ko-KR" dirty="0"/>
              <a:t>3</a:t>
            </a:r>
            <a:r>
              <a:rPr lang="ko-KR" altLang="en-US" dirty="0"/>
              <a:t>의 배수입니다</a:t>
            </a:r>
            <a:r>
              <a:rPr lang="en-US" altLang="ko-KR" dirty="0"/>
              <a:t>.</a:t>
            </a:r>
          </a:p>
        </p:txBody>
      </p:sp>
      <p:sp>
        <p:nvSpPr>
          <p:cNvPr id="8" name="슬라이드 번호 개체 틀 7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54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3320602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 smtClean="0"/>
              <a:t>조건문</a:t>
            </a:r>
            <a:r>
              <a:rPr lang="ko-KR" altLang="en-US" dirty="0" smtClean="0"/>
              <a:t> </a:t>
            </a:r>
            <a:r>
              <a:rPr lang="en-US" altLang="ko-KR" dirty="0" smtClean="0"/>
              <a:t>– </a:t>
            </a:r>
            <a:r>
              <a:rPr lang="ko-KR" altLang="en-US" dirty="0" smtClean="0"/>
              <a:t>다중 </a:t>
            </a:r>
            <a:r>
              <a:rPr lang="en-US" altLang="ko-KR" dirty="0" smtClean="0"/>
              <a:t>if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1500174"/>
          </a:xfrm>
        </p:spPr>
        <p:txBody>
          <a:bodyPr>
            <a:normAutofit fontScale="85000" lnSpcReduction="20000"/>
          </a:bodyPr>
          <a:lstStyle/>
          <a:p>
            <a:r>
              <a:rPr lang="ko-KR" altLang="en-US" dirty="0" smtClean="0"/>
              <a:t>다중 </a:t>
            </a:r>
            <a:r>
              <a:rPr lang="en-US" altLang="ko-KR" dirty="0" smtClean="0"/>
              <a:t>if</a:t>
            </a:r>
            <a:r>
              <a:rPr lang="ko-KR" altLang="en-US" dirty="0" smtClean="0"/>
              <a:t>문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실행문장이 다시 </a:t>
            </a:r>
            <a:r>
              <a:rPr lang="en-US" altLang="ko-KR" dirty="0" smtClean="0"/>
              <a:t>if</a:t>
            </a:r>
            <a:r>
              <a:rPr lang="ko-KR" altLang="en-US" dirty="0" smtClean="0"/>
              <a:t>문 또는 </a:t>
            </a:r>
            <a:r>
              <a:rPr lang="en-US" altLang="ko-KR" dirty="0" smtClean="0"/>
              <a:t>if-else</a:t>
            </a:r>
            <a:r>
              <a:rPr lang="ko-KR" altLang="en-US" dirty="0" smtClean="0"/>
              <a:t>문을 포함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else </a:t>
            </a:r>
            <a:r>
              <a:rPr lang="ko-KR" altLang="en-US" dirty="0" smtClean="0"/>
              <a:t>문은 바로 전의 </a:t>
            </a:r>
            <a:r>
              <a:rPr lang="en-US" altLang="ko-KR" dirty="0" smtClean="0"/>
              <a:t>if</a:t>
            </a:r>
            <a:r>
              <a:rPr lang="ko-KR" altLang="en-US" dirty="0" smtClean="0"/>
              <a:t>문과 짝을 이룬다</a:t>
            </a:r>
            <a:r>
              <a:rPr lang="en-US" altLang="ko-KR" dirty="0" smtClean="0"/>
              <a:t>.</a:t>
            </a:r>
          </a:p>
          <a:p>
            <a:pPr lvl="1"/>
            <a:r>
              <a:rPr lang="ko-KR" altLang="en-US" dirty="0" err="1" smtClean="0"/>
              <a:t>조건문이</a:t>
            </a:r>
            <a:r>
              <a:rPr lang="ko-KR" altLang="en-US" dirty="0" smtClean="0"/>
              <a:t> 너무 많은 경우에는                                                                                                         </a:t>
            </a:r>
            <a:r>
              <a:rPr lang="en-US" altLang="ko-KR" dirty="0" smtClean="0"/>
              <a:t>switch </a:t>
            </a:r>
            <a:r>
              <a:rPr lang="ko-KR" altLang="en-US" dirty="0" smtClean="0"/>
              <a:t>문을 사용하는 것이 좋다</a:t>
            </a:r>
            <a:endParaRPr lang="en-US" altLang="ko-KR" dirty="0" smtClean="0"/>
          </a:p>
          <a:p>
            <a:endParaRPr lang="ko-KR" alt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971600" y="2919548"/>
            <a:ext cx="3216990" cy="304698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1600" dirty="0" smtClean="0"/>
              <a:t>if(</a:t>
            </a:r>
            <a:r>
              <a:rPr lang="ko-KR" altLang="en-US" sz="1600" dirty="0" err="1" smtClean="0"/>
              <a:t>조건식</a:t>
            </a:r>
            <a:r>
              <a:rPr lang="en-US" altLang="ko-KR" sz="1600" dirty="0" smtClean="0"/>
              <a:t>1) { </a:t>
            </a:r>
          </a:p>
          <a:p>
            <a:pPr defTabSz="180000"/>
            <a:r>
              <a:rPr lang="en-US" altLang="ko-KR" sz="1600" dirty="0" smtClean="0"/>
              <a:t>	</a:t>
            </a:r>
            <a:r>
              <a:rPr lang="ko-KR" altLang="en-US" sz="1600" dirty="0" smtClean="0"/>
              <a:t>실행문장</a:t>
            </a:r>
            <a:r>
              <a:rPr lang="en-US" altLang="ko-KR" sz="1600" dirty="0" smtClean="0"/>
              <a:t>1; // </a:t>
            </a:r>
            <a:r>
              <a:rPr lang="ko-KR" altLang="en-US" sz="1600" dirty="0" err="1" smtClean="0"/>
              <a:t>조건식</a:t>
            </a:r>
            <a:r>
              <a:rPr lang="en-US" altLang="ko-KR" sz="1600" dirty="0" smtClean="0"/>
              <a:t>1</a:t>
            </a:r>
            <a:r>
              <a:rPr lang="ko-KR" altLang="en-US" sz="1600" dirty="0" smtClean="0"/>
              <a:t>이 참인 경우</a:t>
            </a:r>
            <a:r>
              <a:rPr lang="en-US" altLang="ko-KR" sz="1600" dirty="0" smtClean="0"/>
              <a:t>. </a:t>
            </a:r>
          </a:p>
          <a:p>
            <a:pPr defTabSz="180000"/>
            <a:r>
              <a:rPr lang="en-US" altLang="ko-KR" sz="1600" dirty="0" smtClean="0"/>
              <a:t>}</a:t>
            </a:r>
            <a:endParaRPr lang="ko-KR" altLang="en-US" sz="1600" dirty="0" smtClean="0"/>
          </a:p>
          <a:p>
            <a:pPr defTabSz="180000"/>
            <a:r>
              <a:rPr lang="en-US" altLang="ko-KR" sz="1600" dirty="0" smtClean="0"/>
              <a:t>else if(</a:t>
            </a:r>
            <a:r>
              <a:rPr lang="ko-KR" altLang="en-US" sz="1600" dirty="0" err="1" smtClean="0"/>
              <a:t>조건식</a:t>
            </a:r>
            <a:r>
              <a:rPr lang="en-US" altLang="ko-KR" sz="1600" dirty="0" smtClean="0"/>
              <a:t>2) {</a:t>
            </a:r>
          </a:p>
          <a:p>
            <a:pPr defTabSz="180000"/>
            <a:r>
              <a:rPr lang="en-US" altLang="ko-KR" sz="1600" dirty="0" smtClean="0"/>
              <a:t>	</a:t>
            </a:r>
            <a:r>
              <a:rPr lang="ko-KR" altLang="en-US" sz="1600" dirty="0" smtClean="0"/>
              <a:t>실행문장</a:t>
            </a:r>
            <a:r>
              <a:rPr lang="en-US" altLang="ko-KR" sz="1600" dirty="0" smtClean="0"/>
              <a:t>2; // </a:t>
            </a:r>
            <a:r>
              <a:rPr lang="ko-KR" altLang="en-US" sz="1600" dirty="0" err="1" smtClean="0"/>
              <a:t>조건식</a:t>
            </a:r>
            <a:r>
              <a:rPr lang="en-US" altLang="ko-KR" sz="1600" dirty="0" smtClean="0"/>
              <a:t>2</a:t>
            </a:r>
            <a:r>
              <a:rPr lang="ko-KR" altLang="en-US" sz="1600" dirty="0" smtClean="0"/>
              <a:t>가 참인 경우</a:t>
            </a:r>
            <a:r>
              <a:rPr lang="en-US" altLang="ko-KR" sz="1600" dirty="0" smtClean="0"/>
              <a:t>.</a:t>
            </a:r>
            <a:r>
              <a:rPr lang="ko-KR" altLang="en-US" sz="1600" dirty="0" smtClean="0"/>
              <a:t> </a:t>
            </a:r>
            <a:endParaRPr lang="en-US" altLang="ko-KR" sz="1600" dirty="0" smtClean="0"/>
          </a:p>
          <a:p>
            <a:pPr defTabSz="180000"/>
            <a:r>
              <a:rPr lang="en-US" altLang="ko-KR" sz="1600" dirty="0" smtClean="0"/>
              <a:t>}</a:t>
            </a:r>
          </a:p>
          <a:p>
            <a:pPr defTabSz="180000"/>
            <a:r>
              <a:rPr lang="en-US" altLang="ko-KR" sz="1600" dirty="0" smtClean="0"/>
              <a:t>else if(</a:t>
            </a:r>
            <a:r>
              <a:rPr lang="ko-KR" altLang="en-US" sz="1600" dirty="0" err="1" smtClean="0"/>
              <a:t>조건식</a:t>
            </a:r>
            <a:r>
              <a:rPr lang="ko-KR" altLang="en-US" sz="1600" dirty="0" smtClean="0"/>
              <a:t> </a:t>
            </a:r>
            <a:r>
              <a:rPr lang="en-US" altLang="ko-KR" sz="1600" dirty="0" smtClean="0"/>
              <a:t>m) {</a:t>
            </a:r>
          </a:p>
          <a:p>
            <a:pPr defTabSz="180000"/>
            <a:r>
              <a:rPr lang="en-US" altLang="ko-KR" sz="1600" dirty="0" smtClean="0"/>
              <a:t>	</a:t>
            </a:r>
            <a:r>
              <a:rPr lang="ko-KR" altLang="en-US" sz="1600" dirty="0" smtClean="0"/>
              <a:t>실행문장</a:t>
            </a:r>
            <a:r>
              <a:rPr lang="en-US" altLang="ko-KR" sz="1600" dirty="0" smtClean="0"/>
              <a:t>m;		// </a:t>
            </a:r>
            <a:r>
              <a:rPr lang="ko-KR" altLang="en-US" sz="1600" dirty="0" err="1" smtClean="0"/>
              <a:t>조건식</a:t>
            </a:r>
            <a:r>
              <a:rPr lang="en-US" altLang="ko-KR" sz="1600" dirty="0" smtClean="0"/>
              <a:t>m</a:t>
            </a:r>
            <a:r>
              <a:rPr lang="ko-KR" altLang="en-US" sz="1600" dirty="0" smtClean="0"/>
              <a:t>이 </a:t>
            </a:r>
            <a:r>
              <a:rPr lang="ko-KR" altLang="en-US" sz="1600" dirty="0" err="1" smtClean="0"/>
              <a:t>참인경우</a:t>
            </a:r>
            <a:r>
              <a:rPr lang="en-US" altLang="ko-KR" sz="1600" dirty="0" smtClean="0"/>
              <a:t>.</a:t>
            </a:r>
          </a:p>
          <a:p>
            <a:pPr defTabSz="180000"/>
            <a:r>
              <a:rPr lang="en-US" altLang="ko-KR" sz="1600" dirty="0" smtClean="0"/>
              <a:t>}</a:t>
            </a:r>
          </a:p>
          <a:p>
            <a:pPr defTabSz="180000"/>
            <a:r>
              <a:rPr lang="en-US" altLang="ko-KR" sz="1600" dirty="0" smtClean="0"/>
              <a:t>else {</a:t>
            </a:r>
          </a:p>
          <a:p>
            <a:pPr defTabSz="180000"/>
            <a:r>
              <a:rPr lang="en-US" altLang="ko-KR" sz="1600" dirty="0" smtClean="0"/>
              <a:t>	</a:t>
            </a:r>
            <a:r>
              <a:rPr lang="ko-KR" altLang="en-US" sz="1600" dirty="0" smtClean="0"/>
              <a:t>실행문장</a:t>
            </a:r>
            <a:r>
              <a:rPr lang="en-US" altLang="ko-KR" sz="1600" dirty="0" smtClean="0"/>
              <a:t>n;	//</a:t>
            </a:r>
            <a:r>
              <a:rPr lang="ko-KR" altLang="en-US" sz="1600" dirty="0" smtClean="0"/>
              <a:t>앞의 모든 조건이 거짓인 경우</a:t>
            </a:r>
            <a:r>
              <a:rPr lang="en-US" altLang="ko-KR" sz="1600" dirty="0" smtClean="0"/>
              <a:t>.</a:t>
            </a:r>
          </a:p>
          <a:p>
            <a:pPr defTabSz="180000"/>
            <a:r>
              <a:rPr lang="en-US" altLang="ko-KR" sz="1600" dirty="0" smtClean="0"/>
              <a:t>}</a:t>
            </a:r>
          </a:p>
        </p:txBody>
      </p:sp>
      <p:sp>
        <p:nvSpPr>
          <p:cNvPr id="53" name="순서도: 판단 52"/>
          <p:cNvSpPr/>
          <p:nvPr/>
        </p:nvSpPr>
        <p:spPr>
          <a:xfrm>
            <a:off x="4786314" y="2560914"/>
            <a:ext cx="1571635" cy="408217"/>
          </a:xfrm>
          <a:prstGeom prst="flowChartDecision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smtClean="0">
                <a:solidFill>
                  <a:schemeClr val="tx1"/>
                </a:solidFill>
              </a:rPr>
              <a:t>조건식</a:t>
            </a:r>
            <a:r>
              <a:rPr lang="en-US" altLang="ko-KR" sz="1400" smtClean="0">
                <a:solidFill>
                  <a:schemeClr val="tx1"/>
                </a:solidFill>
              </a:rPr>
              <a:t>1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54" name="순서도: 판단 53"/>
          <p:cNvSpPr/>
          <p:nvPr/>
        </p:nvSpPr>
        <p:spPr>
          <a:xfrm>
            <a:off x="4786314" y="3418170"/>
            <a:ext cx="1571635" cy="408217"/>
          </a:xfrm>
          <a:prstGeom prst="flowChartDecision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smtClean="0">
                <a:solidFill>
                  <a:schemeClr val="tx1"/>
                </a:solidFill>
              </a:rPr>
              <a:t>조건식</a:t>
            </a:r>
            <a:r>
              <a:rPr lang="en-US" altLang="ko-KR" sz="1400" smtClean="0">
                <a:solidFill>
                  <a:schemeClr val="tx1"/>
                </a:solidFill>
              </a:rPr>
              <a:t>2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55" name="순서도: 판단 54"/>
          <p:cNvSpPr/>
          <p:nvPr/>
        </p:nvSpPr>
        <p:spPr>
          <a:xfrm>
            <a:off x="4786314" y="4489740"/>
            <a:ext cx="1571635" cy="408217"/>
          </a:xfrm>
          <a:prstGeom prst="flowChartDecision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err="1" smtClean="0">
                <a:solidFill>
                  <a:schemeClr val="tx1"/>
                </a:solidFill>
              </a:rPr>
              <a:t>조건식</a:t>
            </a:r>
            <a:r>
              <a:rPr lang="en-US" altLang="ko-KR" sz="1400" dirty="0">
                <a:solidFill>
                  <a:schemeClr val="tx1"/>
                </a:solidFill>
              </a:rPr>
              <a:t>m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56" name="순서도: 처리 55"/>
          <p:cNvSpPr/>
          <p:nvPr/>
        </p:nvSpPr>
        <p:spPr>
          <a:xfrm>
            <a:off x="6929454" y="2632352"/>
            <a:ext cx="1071570" cy="285752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>
                <a:solidFill>
                  <a:schemeClr val="tx1"/>
                </a:solidFill>
              </a:rPr>
              <a:t>실행문장</a:t>
            </a:r>
            <a:r>
              <a:rPr lang="en-US" altLang="ko-KR" sz="1400" dirty="0" smtClean="0">
                <a:solidFill>
                  <a:schemeClr val="tx1"/>
                </a:solidFill>
              </a:rPr>
              <a:t>1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57" name="순서도: 처리 56"/>
          <p:cNvSpPr/>
          <p:nvPr/>
        </p:nvSpPr>
        <p:spPr>
          <a:xfrm>
            <a:off x="6929454" y="3489608"/>
            <a:ext cx="1071570" cy="285752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>
                <a:solidFill>
                  <a:schemeClr val="tx1"/>
                </a:solidFill>
              </a:rPr>
              <a:t>실행문장</a:t>
            </a:r>
            <a:r>
              <a:rPr lang="en-US" altLang="ko-KR" sz="1400" dirty="0" smtClean="0">
                <a:solidFill>
                  <a:schemeClr val="tx1"/>
                </a:solidFill>
              </a:rPr>
              <a:t>2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58" name="순서도: 처리 57"/>
          <p:cNvSpPr/>
          <p:nvPr/>
        </p:nvSpPr>
        <p:spPr>
          <a:xfrm>
            <a:off x="6929454" y="4561178"/>
            <a:ext cx="1071570" cy="285752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>
                <a:solidFill>
                  <a:schemeClr val="tx1"/>
                </a:solidFill>
              </a:rPr>
              <a:t>실행문장</a:t>
            </a:r>
            <a:r>
              <a:rPr lang="en-US" altLang="ko-KR" sz="1400" dirty="0">
                <a:solidFill>
                  <a:schemeClr val="tx1"/>
                </a:solidFill>
              </a:rPr>
              <a:t>m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59" name="순서도: 처리 58"/>
          <p:cNvSpPr/>
          <p:nvPr/>
        </p:nvSpPr>
        <p:spPr>
          <a:xfrm>
            <a:off x="5000628" y="5418434"/>
            <a:ext cx="1143008" cy="357190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>
                <a:solidFill>
                  <a:schemeClr val="tx1"/>
                </a:solidFill>
              </a:rPr>
              <a:t>실행문장</a:t>
            </a:r>
            <a:r>
              <a:rPr lang="en-US" altLang="ko-KR" sz="1400" dirty="0">
                <a:solidFill>
                  <a:schemeClr val="tx1"/>
                </a:solidFill>
              </a:rPr>
              <a:t>n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cxnSp>
        <p:nvCxnSpPr>
          <p:cNvPr id="60" name="직선 화살표 연결선 59"/>
          <p:cNvCxnSpPr>
            <a:stCxn id="53" idx="2"/>
            <a:endCxn id="54" idx="0"/>
          </p:cNvCxnSpPr>
          <p:nvPr/>
        </p:nvCxnSpPr>
        <p:spPr>
          <a:xfrm rot="5400000">
            <a:off x="5347613" y="3193650"/>
            <a:ext cx="449039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직선 화살표 연결선 60"/>
          <p:cNvCxnSpPr>
            <a:stCxn id="55" idx="3"/>
            <a:endCxn id="58" idx="1"/>
          </p:cNvCxnSpPr>
          <p:nvPr/>
        </p:nvCxnSpPr>
        <p:spPr>
          <a:xfrm>
            <a:off x="6357949" y="4693849"/>
            <a:ext cx="571505" cy="1020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직선 화살표 연결선 61"/>
          <p:cNvCxnSpPr>
            <a:stCxn id="54" idx="3"/>
            <a:endCxn id="57" idx="1"/>
          </p:cNvCxnSpPr>
          <p:nvPr/>
        </p:nvCxnSpPr>
        <p:spPr>
          <a:xfrm>
            <a:off x="6357949" y="3622279"/>
            <a:ext cx="571505" cy="1020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직선 화살표 연결선 62"/>
          <p:cNvCxnSpPr/>
          <p:nvPr/>
        </p:nvCxnSpPr>
        <p:spPr>
          <a:xfrm>
            <a:off x="6357950" y="2775228"/>
            <a:ext cx="571505" cy="1020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TextBox 63"/>
          <p:cNvSpPr txBox="1"/>
          <p:nvPr/>
        </p:nvSpPr>
        <p:spPr>
          <a:xfrm>
            <a:off x="5420409" y="4092795"/>
            <a:ext cx="400110" cy="230832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en-US" altLang="ko-KR" sz="1400" dirty="0" smtClean="0"/>
              <a:t>…</a:t>
            </a:r>
            <a:endParaRPr lang="ko-KR" altLang="en-US" sz="1400" dirty="0"/>
          </a:p>
        </p:txBody>
      </p:sp>
      <p:sp>
        <p:nvSpPr>
          <p:cNvPr id="65" name="순서도: 연결자 64"/>
          <p:cNvSpPr/>
          <p:nvPr/>
        </p:nvSpPr>
        <p:spPr>
          <a:xfrm>
            <a:off x="5500694" y="2060848"/>
            <a:ext cx="142876" cy="142876"/>
          </a:xfrm>
          <a:prstGeom prst="flowChartConnector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400"/>
          </a:p>
        </p:txBody>
      </p:sp>
      <p:cxnSp>
        <p:nvCxnSpPr>
          <p:cNvPr id="66" name="직선 화살표 연결선 65"/>
          <p:cNvCxnSpPr>
            <a:stCxn id="65" idx="4"/>
            <a:endCxn id="53" idx="0"/>
          </p:cNvCxnSpPr>
          <p:nvPr/>
        </p:nvCxnSpPr>
        <p:spPr>
          <a:xfrm rot="5400000">
            <a:off x="5393537" y="2382319"/>
            <a:ext cx="357190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직선 화살표 연결선 66"/>
          <p:cNvCxnSpPr>
            <a:stCxn id="55" idx="2"/>
            <a:endCxn id="59" idx="0"/>
          </p:cNvCxnSpPr>
          <p:nvPr/>
        </p:nvCxnSpPr>
        <p:spPr>
          <a:xfrm rot="5400000">
            <a:off x="5311894" y="5158195"/>
            <a:ext cx="520477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꺾인 연결선 67"/>
          <p:cNvCxnSpPr>
            <a:endCxn id="73" idx="0"/>
          </p:cNvCxnSpPr>
          <p:nvPr/>
        </p:nvCxnSpPr>
        <p:spPr>
          <a:xfrm rot="5400000">
            <a:off x="5210822" y="3128298"/>
            <a:ext cx="3714774" cy="3008639"/>
          </a:xfrm>
          <a:prstGeom prst="bentConnector3">
            <a:avLst>
              <a:gd name="adj1" fmla="val 88612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직선 연결선 68"/>
          <p:cNvCxnSpPr>
            <a:stCxn id="56" idx="3"/>
          </p:cNvCxnSpPr>
          <p:nvPr/>
        </p:nvCxnSpPr>
        <p:spPr>
          <a:xfrm>
            <a:off x="8001024" y="2775228"/>
            <a:ext cx="571504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직선 연결선 69"/>
          <p:cNvCxnSpPr>
            <a:stCxn id="57" idx="3"/>
          </p:cNvCxnSpPr>
          <p:nvPr/>
        </p:nvCxnSpPr>
        <p:spPr>
          <a:xfrm flipV="1">
            <a:off x="8001024" y="3630814"/>
            <a:ext cx="586325" cy="167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직선 연결선 70"/>
          <p:cNvCxnSpPr>
            <a:stCxn id="58" idx="3"/>
          </p:cNvCxnSpPr>
          <p:nvPr/>
        </p:nvCxnSpPr>
        <p:spPr>
          <a:xfrm>
            <a:off x="8001024" y="4704054"/>
            <a:ext cx="571504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직선 화살표 연결선 71"/>
          <p:cNvCxnSpPr>
            <a:stCxn id="59" idx="2"/>
            <a:endCxn id="73" idx="0"/>
          </p:cNvCxnSpPr>
          <p:nvPr/>
        </p:nvCxnSpPr>
        <p:spPr>
          <a:xfrm rot="5400000">
            <a:off x="5210821" y="6128693"/>
            <a:ext cx="714380" cy="824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순서도: 연결자 72"/>
          <p:cNvSpPr/>
          <p:nvPr/>
        </p:nvSpPr>
        <p:spPr>
          <a:xfrm>
            <a:off x="5500694" y="6490004"/>
            <a:ext cx="126390" cy="142876"/>
          </a:xfrm>
          <a:prstGeom prst="flowChartConnector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400"/>
          </a:p>
        </p:txBody>
      </p:sp>
      <p:sp>
        <p:nvSpPr>
          <p:cNvPr id="74" name="TextBox 73"/>
          <p:cNvSpPr txBox="1"/>
          <p:nvPr/>
        </p:nvSpPr>
        <p:spPr>
          <a:xfrm>
            <a:off x="6357950" y="2489476"/>
            <a:ext cx="3169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참</a:t>
            </a:r>
            <a:endParaRPr lang="ko-KR" altLang="en-US" sz="1400" dirty="0"/>
          </a:p>
        </p:txBody>
      </p:sp>
      <p:sp>
        <p:nvSpPr>
          <p:cNvPr id="77" name="TextBox 76"/>
          <p:cNvSpPr txBox="1"/>
          <p:nvPr/>
        </p:nvSpPr>
        <p:spPr>
          <a:xfrm>
            <a:off x="5508104" y="2987856"/>
            <a:ext cx="5300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smtClean="0"/>
              <a:t>거짓</a:t>
            </a:r>
            <a:endParaRPr lang="ko-KR" altLang="en-US" sz="1400" dirty="0"/>
          </a:p>
        </p:txBody>
      </p:sp>
      <p:sp>
        <p:nvSpPr>
          <p:cNvPr id="80" name="TextBox 79"/>
          <p:cNvSpPr txBox="1"/>
          <p:nvPr/>
        </p:nvSpPr>
        <p:spPr>
          <a:xfrm>
            <a:off x="6372200" y="3347896"/>
            <a:ext cx="3169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참</a:t>
            </a:r>
            <a:endParaRPr lang="ko-KR" altLang="en-US" sz="1400" dirty="0"/>
          </a:p>
        </p:txBody>
      </p:sp>
      <p:sp>
        <p:nvSpPr>
          <p:cNvPr id="81" name="TextBox 80"/>
          <p:cNvSpPr txBox="1"/>
          <p:nvPr/>
        </p:nvSpPr>
        <p:spPr>
          <a:xfrm>
            <a:off x="6372200" y="4428016"/>
            <a:ext cx="3169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참</a:t>
            </a:r>
            <a:endParaRPr lang="ko-KR" altLang="en-US" sz="1400" dirty="0"/>
          </a:p>
        </p:txBody>
      </p:sp>
      <p:sp>
        <p:nvSpPr>
          <p:cNvPr id="82" name="TextBox 81"/>
          <p:cNvSpPr txBox="1"/>
          <p:nvPr/>
        </p:nvSpPr>
        <p:spPr>
          <a:xfrm>
            <a:off x="5508104" y="3779944"/>
            <a:ext cx="5300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smtClean="0"/>
              <a:t>거짓</a:t>
            </a:r>
            <a:endParaRPr lang="ko-KR" altLang="en-US" sz="1400" dirty="0"/>
          </a:p>
        </p:txBody>
      </p:sp>
      <p:sp>
        <p:nvSpPr>
          <p:cNvPr id="83" name="TextBox 82"/>
          <p:cNvSpPr txBox="1"/>
          <p:nvPr/>
        </p:nvSpPr>
        <p:spPr>
          <a:xfrm>
            <a:off x="5580112" y="4860064"/>
            <a:ext cx="5300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smtClean="0"/>
              <a:t>거짓</a:t>
            </a:r>
            <a:endParaRPr lang="ko-KR" altLang="en-US" sz="1400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55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2-12 : </a:t>
            </a:r>
            <a:r>
              <a:rPr lang="ko-KR" altLang="en-US" dirty="0" smtClean="0"/>
              <a:t>학점 매기기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528869" y="1860753"/>
            <a:ext cx="5801298" cy="461664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1400" dirty="0" smtClean="0"/>
              <a:t>import </a:t>
            </a:r>
            <a:r>
              <a:rPr lang="en-US" altLang="ko-KR" sz="1400" dirty="0" err="1"/>
              <a:t>java.util.Scanner</a:t>
            </a:r>
            <a:r>
              <a:rPr lang="en-US" altLang="ko-KR" sz="1400" dirty="0"/>
              <a:t>;</a:t>
            </a:r>
            <a:endParaRPr lang="en-US" altLang="ko-KR" sz="1400" dirty="0" smtClean="0"/>
          </a:p>
          <a:p>
            <a:pPr defTabSz="180000"/>
            <a:r>
              <a:rPr lang="en-US" altLang="ko-KR" sz="1400" dirty="0" smtClean="0"/>
              <a:t>public </a:t>
            </a:r>
            <a:r>
              <a:rPr lang="en-US" altLang="ko-KR" sz="1400" dirty="0"/>
              <a:t>class Grading {</a:t>
            </a:r>
          </a:p>
          <a:p>
            <a:pPr defTabSz="180000"/>
            <a:r>
              <a:rPr lang="en-US" altLang="ko-KR" sz="1400" dirty="0" smtClean="0"/>
              <a:t>	public </a:t>
            </a:r>
            <a:r>
              <a:rPr lang="en-US" altLang="ko-KR" sz="1400" dirty="0"/>
              <a:t>static void main (String[] </a:t>
            </a:r>
            <a:r>
              <a:rPr lang="en-US" altLang="ko-KR" sz="1400" dirty="0" err="1"/>
              <a:t>args</a:t>
            </a:r>
            <a:r>
              <a:rPr lang="en-US" altLang="ko-KR" sz="1400" dirty="0"/>
              <a:t>) {</a:t>
            </a:r>
          </a:p>
          <a:p>
            <a:pPr defTabSz="180000"/>
            <a:r>
              <a:rPr lang="en-US" altLang="ko-KR" sz="1400" dirty="0" smtClean="0"/>
              <a:t>		char </a:t>
            </a:r>
            <a:r>
              <a:rPr lang="en-US" altLang="ko-KR" sz="1400" dirty="0"/>
              <a:t>grade;</a:t>
            </a:r>
          </a:p>
          <a:p>
            <a:pPr defTabSz="180000"/>
            <a:r>
              <a:rPr lang="en-US" altLang="ko-KR" sz="1400" dirty="0" smtClean="0"/>
              <a:t>		Scanner </a:t>
            </a:r>
            <a:r>
              <a:rPr lang="en-US" altLang="ko-KR" sz="1400" dirty="0"/>
              <a:t>a = new Scanner(System.in);</a:t>
            </a:r>
          </a:p>
          <a:p>
            <a:pPr defTabSz="180000"/>
            <a:r>
              <a:rPr lang="en-US" altLang="ko-KR" sz="1400" dirty="0" smtClean="0"/>
              <a:t>		while </a:t>
            </a:r>
            <a:r>
              <a:rPr lang="en-US" altLang="ko-KR" sz="1400" dirty="0"/>
              <a:t>(</a:t>
            </a:r>
            <a:r>
              <a:rPr lang="en-US" altLang="ko-KR" sz="1400" dirty="0" err="1"/>
              <a:t>a.hasNext</a:t>
            </a:r>
            <a:r>
              <a:rPr lang="en-US" altLang="ko-KR" sz="1400" dirty="0"/>
              <a:t>()) {</a:t>
            </a:r>
          </a:p>
          <a:p>
            <a:pPr defTabSz="180000"/>
            <a:r>
              <a:rPr lang="en-US" altLang="ko-KR" sz="1400" dirty="0" smtClean="0"/>
              <a:t>			</a:t>
            </a:r>
            <a:r>
              <a:rPr lang="en-US" altLang="ko-KR" sz="1400" dirty="0" err="1" smtClean="0"/>
              <a:t>int</a:t>
            </a:r>
            <a:r>
              <a:rPr lang="en-US" altLang="ko-KR" sz="1400" dirty="0" smtClean="0"/>
              <a:t> </a:t>
            </a:r>
            <a:r>
              <a:rPr lang="en-US" altLang="ko-KR" sz="1400" dirty="0"/>
              <a:t>score = </a:t>
            </a:r>
            <a:r>
              <a:rPr lang="en-US" altLang="ko-KR" sz="1400" dirty="0" err="1"/>
              <a:t>a.nextInt</a:t>
            </a:r>
            <a:r>
              <a:rPr lang="en-US" altLang="ko-KR" sz="1400" dirty="0"/>
              <a:t>();</a:t>
            </a:r>
          </a:p>
          <a:p>
            <a:pPr defTabSz="180000"/>
            <a:r>
              <a:rPr lang="en-US" altLang="ko-KR" sz="1400" dirty="0" smtClean="0"/>
              <a:t>			if(score </a:t>
            </a:r>
            <a:r>
              <a:rPr lang="en-US" altLang="ko-KR" sz="1400" dirty="0"/>
              <a:t>&gt;= 90.0) // score</a:t>
            </a:r>
            <a:r>
              <a:rPr lang="ko-KR" altLang="en-US" sz="1400" dirty="0"/>
              <a:t>가 </a:t>
            </a:r>
            <a:r>
              <a:rPr lang="en-US" altLang="ko-KR" sz="1400" dirty="0"/>
              <a:t>90.0 </a:t>
            </a:r>
            <a:r>
              <a:rPr lang="ko-KR" altLang="en-US" sz="1400" dirty="0"/>
              <a:t>이상인 경우</a:t>
            </a:r>
            <a:endParaRPr lang="en-US" altLang="ko-KR" sz="1400" dirty="0"/>
          </a:p>
          <a:p>
            <a:pPr defTabSz="180000"/>
            <a:r>
              <a:rPr lang="en-US" altLang="ko-KR" sz="1400" dirty="0" smtClean="0"/>
              <a:t>				grade </a:t>
            </a:r>
            <a:r>
              <a:rPr lang="en-US" altLang="ko-KR" sz="1400" dirty="0"/>
              <a:t>= 'A';</a:t>
            </a:r>
          </a:p>
          <a:p>
            <a:pPr defTabSz="180000"/>
            <a:r>
              <a:rPr lang="en-US" altLang="ko-KR" sz="1400" dirty="0" smtClean="0"/>
              <a:t>			else </a:t>
            </a:r>
            <a:r>
              <a:rPr lang="en-US" altLang="ko-KR" sz="1400" dirty="0"/>
              <a:t>if(score &gt;= 80.0) // score</a:t>
            </a:r>
            <a:r>
              <a:rPr lang="ko-KR" altLang="en-US" sz="1400" dirty="0"/>
              <a:t>가 </a:t>
            </a:r>
            <a:r>
              <a:rPr lang="en-US" altLang="ko-KR" sz="1400" dirty="0"/>
              <a:t>80.0 </a:t>
            </a:r>
            <a:r>
              <a:rPr lang="ko-KR" altLang="en-US" sz="1400" dirty="0"/>
              <a:t>이상이면서 </a:t>
            </a:r>
            <a:r>
              <a:rPr lang="en-US" altLang="ko-KR" sz="1400" dirty="0"/>
              <a:t>90.0 </a:t>
            </a:r>
            <a:r>
              <a:rPr lang="ko-KR" altLang="en-US" sz="1400" dirty="0"/>
              <a:t>미만인 경우</a:t>
            </a:r>
          </a:p>
          <a:p>
            <a:pPr defTabSz="180000"/>
            <a:r>
              <a:rPr lang="en-US" altLang="ko-KR" sz="1400" dirty="0" smtClean="0"/>
              <a:t>				grade </a:t>
            </a:r>
            <a:r>
              <a:rPr lang="en-US" altLang="ko-KR" sz="1400" dirty="0"/>
              <a:t>= 'B';</a:t>
            </a:r>
          </a:p>
          <a:p>
            <a:pPr defTabSz="180000"/>
            <a:r>
              <a:rPr lang="en-US" altLang="ko-KR" sz="1400" dirty="0" smtClean="0"/>
              <a:t>			else </a:t>
            </a:r>
            <a:r>
              <a:rPr lang="en-US" altLang="ko-KR" sz="1400" dirty="0"/>
              <a:t>if(score &gt;= 70.0) // score</a:t>
            </a:r>
            <a:r>
              <a:rPr lang="ko-KR" altLang="en-US" sz="1400" dirty="0"/>
              <a:t>가 </a:t>
            </a:r>
            <a:r>
              <a:rPr lang="en-US" altLang="ko-KR" sz="1400" dirty="0"/>
              <a:t>70.0 </a:t>
            </a:r>
            <a:r>
              <a:rPr lang="ko-KR" altLang="en-US" sz="1400" dirty="0"/>
              <a:t>이상이면서 </a:t>
            </a:r>
            <a:r>
              <a:rPr lang="en-US" altLang="ko-KR" sz="1400" dirty="0"/>
              <a:t>80.0 </a:t>
            </a:r>
            <a:r>
              <a:rPr lang="ko-KR" altLang="en-US" sz="1400" dirty="0"/>
              <a:t>이만인 경우</a:t>
            </a:r>
          </a:p>
          <a:p>
            <a:pPr defTabSz="180000"/>
            <a:r>
              <a:rPr lang="en-US" altLang="ko-KR" sz="1400" dirty="0" smtClean="0"/>
              <a:t>				grade </a:t>
            </a:r>
            <a:r>
              <a:rPr lang="en-US" altLang="ko-KR" sz="1400" dirty="0"/>
              <a:t>= 'C';</a:t>
            </a:r>
          </a:p>
          <a:p>
            <a:pPr defTabSz="180000"/>
            <a:r>
              <a:rPr lang="en-US" altLang="ko-KR" sz="1400" dirty="0" smtClean="0"/>
              <a:t>			else </a:t>
            </a:r>
            <a:r>
              <a:rPr lang="en-US" altLang="ko-KR" sz="1400" dirty="0"/>
              <a:t>if(score &gt;= 60.0) // score</a:t>
            </a:r>
            <a:r>
              <a:rPr lang="ko-KR" altLang="en-US" sz="1400" dirty="0"/>
              <a:t>가 </a:t>
            </a:r>
            <a:r>
              <a:rPr lang="en-US" altLang="ko-KR" sz="1400" dirty="0"/>
              <a:t>60.0 </a:t>
            </a:r>
            <a:r>
              <a:rPr lang="ko-KR" altLang="en-US" sz="1400" dirty="0"/>
              <a:t>이상이면서 </a:t>
            </a:r>
            <a:r>
              <a:rPr lang="en-US" altLang="ko-KR" sz="1400" dirty="0"/>
              <a:t>70.0 </a:t>
            </a:r>
            <a:r>
              <a:rPr lang="ko-KR" altLang="en-US" sz="1400" dirty="0"/>
              <a:t>이만인 경우</a:t>
            </a:r>
          </a:p>
          <a:p>
            <a:pPr defTabSz="180000"/>
            <a:r>
              <a:rPr lang="en-US" altLang="ko-KR" sz="1400" dirty="0" smtClean="0"/>
              <a:t>				grade </a:t>
            </a:r>
            <a:r>
              <a:rPr lang="en-US" altLang="ko-KR" sz="1400" dirty="0"/>
              <a:t>= 'D';</a:t>
            </a:r>
          </a:p>
          <a:p>
            <a:pPr defTabSz="180000"/>
            <a:r>
              <a:rPr lang="en-US" altLang="ko-KR" sz="1400" dirty="0" smtClean="0"/>
              <a:t>			else </a:t>
            </a:r>
            <a:r>
              <a:rPr lang="en-US" altLang="ko-KR" sz="1400" dirty="0"/>
              <a:t>// score</a:t>
            </a:r>
            <a:r>
              <a:rPr lang="ko-KR" altLang="en-US" sz="1400" dirty="0"/>
              <a:t>가 </a:t>
            </a:r>
            <a:r>
              <a:rPr lang="en-US" altLang="ko-KR" sz="1400" dirty="0"/>
              <a:t>60.0 </a:t>
            </a:r>
            <a:r>
              <a:rPr lang="ko-KR" altLang="en-US" sz="1400" dirty="0"/>
              <a:t>이만인 경우</a:t>
            </a:r>
          </a:p>
          <a:p>
            <a:pPr defTabSz="180000"/>
            <a:r>
              <a:rPr lang="en-US" altLang="ko-KR" sz="1400" dirty="0" smtClean="0"/>
              <a:t>				grade </a:t>
            </a:r>
            <a:r>
              <a:rPr lang="en-US" altLang="ko-KR" sz="1400" dirty="0"/>
              <a:t>= 'F';</a:t>
            </a:r>
          </a:p>
          <a:p>
            <a:pPr defTabSz="180000"/>
            <a:r>
              <a:rPr lang="en-US" altLang="ko-KR" sz="1400" dirty="0" smtClean="0"/>
              <a:t>			</a:t>
            </a:r>
            <a:r>
              <a:rPr lang="en-US" altLang="ko-KR" sz="1400" dirty="0" err="1" smtClean="0"/>
              <a:t>System.out.println</a:t>
            </a:r>
            <a:r>
              <a:rPr lang="en-US" altLang="ko-KR" sz="1400" dirty="0"/>
              <a:t>(“</a:t>
            </a:r>
            <a:r>
              <a:rPr lang="ko-KR" altLang="en-US" sz="1400" dirty="0" smtClean="0"/>
              <a:t>학점은 </a:t>
            </a:r>
            <a:r>
              <a:rPr lang="en-US" altLang="ko-KR" sz="1400" dirty="0" smtClean="0"/>
              <a:t>“+</a:t>
            </a:r>
            <a:r>
              <a:rPr lang="en-US" altLang="ko-KR" sz="1400" dirty="0"/>
              <a:t>grade+"</a:t>
            </a:r>
            <a:r>
              <a:rPr lang="ko-KR" altLang="en-US" sz="1400" dirty="0" smtClean="0"/>
              <a:t>입니다</a:t>
            </a:r>
            <a:r>
              <a:rPr lang="en-US" altLang="ko-KR" sz="1400" dirty="0" smtClean="0"/>
              <a:t>”);</a:t>
            </a:r>
            <a:endParaRPr lang="ko-KR" altLang="en-US" sz="1400" dirty="0"/>
          </a:p>
          <a:p>
            <a:pPr defTabSz="180000"/>
            <a:r>
              <a:rPr lang="en-US" altLang="ko-KR" sz="1400" dirty="0" smtClean="0"/>
              <a:t>		}</a:t>
            </a:r>
          </a:p>
          <a:p>
            <a:pPr defTabSz="180000"/>
            <a:r>
              <a:rPr lang="en-US" altLang="ko-KR" sz="1400" dirty="0"/>
              <a:t>	</a:t>
            </a:r>
            <a:r>
              <a:rPr lang="en-US" altLang="ko-KR" sz="1400" dirty="0" smtClean="0"/>
              <a:t>}</a:t>
            </a:r>
            <a:endParaRPr lang="ko-KR" altLang="en-US" sz="1400" dirty="0"/>
          </a:p>
          <a:p>
            <a:pPr defTabSz="180000"/>
            <a:r>
              <a:rPr lang="en-US" altLang="ko-KR" sz="1400" dirty="0"/>
              <a:t>}</a:t>
            </a:r>
            <a:endParaRPr lang="ko-KR" altLang="en-US" sz="1400" dirty="0"/>
          </a:p>
        </p:txBody>
      </p:sp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9" name="TextBox 8"/>
          <p:cNvSpPr txBox="1"/>
          <p:nvPr/>
        </p:nvSpPr>
        <p:spPr>
          <a:xfrm>
            <a:off x="467544" y="1214422"/>
            <a:ext cx="516359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if-else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문을 이용하여 키보드 입력된 성적에 대해 </a:t>
            </a:r>
            <a:endParaRPr lang="en-US" altLang="ko-KR" dirty="0" smtClean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  <a:p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학점을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부여하는 프로그램을 작성해보자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 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0" name="직사각형 9"/>
          <p:cNvSpPr/>
          <p:nvPr/>
        </p:nvSpPr>
        <p:spPr>
          <a:xfrm>
            <a:off x="6565417" y="4698454"/>
            <a:ext cx="1296144" cy="175432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ko-KR" dirty="0">
                <a:solidFill>
                  <a:srgbClr val="00B050"/>
                </a:solidFill>
              </a:rPr>
              <a:t>80</a:t>
            </a:r>
          </a:p>
          <a:p>
            <a:r>
              <a:rPr lang="ko-KR" altLang="en-US" dirty="0"/>
              <a:t>학점은 </a:t>
            </a:r>
            <a:r>
              <a:rPr lang="en-US" altLang="ko-KR" dirty="0"/>
              <a:t>B</a:t>
            </a:r>
            <a:r>
              <a:rPr lang="ko-KR" altLang="en-US" dirty="0" smtClean="0"/>
              <a:t>입니다</a:t>
            </a:r>
            <a:endParaRPr lang="en-US" altLang="ko-KR" dirty="0"/>
          </a:p>
          <a:p>
            <a:r>
              <a:rPr lang="en-US" altLang="ko-KR" dirty="0">
                <a:solidFill>
                  <a:srgbClr val="00B050"/>
                </a:solidFill>
              </a:rPr>
              <a:t>90</a:t>
            </a:r>
          </a:p>
          <a:p>
            <a:r>
              <a:rPr lang="ko-KR" altLang="en-US" dirty="0"/>
              <a:t>학점은 </a:t>
            </a:r>
            <a:r>
              <a:rPr lang="en-US" altLang="ko-KR" dirty="0"/>
              <a:t>A</a:t>
            </a:r>
            <a:r>
              <a:rPr lang="ko-KR" altLang="en-US" dirty="0" smtClean="0"/>
              <a:t>입니다</a:t>
            </a:r>
            <a:endParaRPr lang="en-US" altLang="ko-KR" dirty="0"/>
          </a:p>
          <a:p>
            <a:r>
              <a:rPr lang="en-US" altLang="ko-KR" dirty="0">
                <a:solidFill>
                  <a:srgbClr val="00B050"/>
                </a:solidFill>
              </a:rPr>
              <a:t>76</a:t>
            </a:r>
          </a:p>
          <a:p>
            <a:r>
              <a:rPr lang="ko-KR" altLang="en-US" dirty="0"/>
              <a:t>학점은 </a:t>
            </a:r>
            <a:r>
              <a:rPr lang="en-US" altLang="ko-KR" dirty="0"/>
              <a:t>C</a:t>
            </a:r>
            <a:r>
              <a:rPr lang="ko-KR" altLang="en-US" dirty="0" smtClean="0"/>
              <a:t>입니다</a:t>
            </a:r>
            <a:endParaRPr lang="en-US" altLang="ko-KR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56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Tip: if</a:t>
            </a:r>
            <a:r>
              <a:rPr lang="ko-KR" altLang="en-US" dirty="0" smtClean="0"/>
              <a:t>문과 조건</a:t>
            </a:r>
            <a:r>
              <a:rPr lang="en-US" altLang="ko-KR" dirty="0" smtClean="0"/>
              <a:t> </a:t>
            </a:r>
            <a:r>
              <a:rPr lang="ko-KR" altLang="en-US" dirty="0" smtClean="0"/>
              <a:t>연산자 </a:t>
            </a:r>
            <a:r>
              <a:rPr lang="en-US" altLang="ko-KR" dirty="0" smtClean="0"/>
              <a:t>?: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ko-KR" altLang="en-US" dirty="0" smtClean="0"/>
              <a:t>조건 연산자 </a:t>
            </a:r>
            <a:r>
              <a:rPr lang="en-US" altLang="ko-KR" dirty="0" smtClean="0"/>
              <a:t>?:</a:t>
            </a:r>
            <a:r>
              <a:rPr lang="ko-KR" altLang="en-US" dirty="0" smtClean="0"/>
              <a:t>는 </a:t>
            </a:r>
            <a:r>
              <a:rPr lang="en-US" altLang="ko-KR" dirty="0" smtClean="0"/>
              <a:t>if-else</a:t>
            </a:r>
            <a:r>
              <a:rPr lang="ko-KR" altLang="en-US" dirty="0" smtClean="0"/>
              <a:t>로 바꿀 수 있다</a:t>
            </a:r>
            <a:r>
              <a:rPr lang="en-US" altLang="ko-KR" dirty="0" smtClean="0"/>
              <a:t>.</a:t>
            </a:r>
          </a:p>
          <a:p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291938" y="3573016"/>
            <a:ext cx="2000142" cy="132343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2000" dirty="0" smtClean="0">
                <a:solidFill>
                  <a:prstClr val="black"/>
                </a:solidFill>
              </a:rPr>
              <a:t>if (a&gt;b)</a:t>
            </a:r>
          </a:p>
          <a:p>
            <a:pPr lvl="1"/>
            <a:r>
              <a:rPr lang="en-US" altLang="ko-KR" sz="2000" dirty="0" err="1" smtClean="0">
                <a:solidFill>
                  <a:prstClr val="black"/>
                </a:solidFill>
              </a:rPr>
              <a:t>i</a:t>
            </a:r>
            <a:r>
              <a:rPr lang="en-US" altLang="ko-KR" sz="2000" dirty="0" smtClean="0">
                <a:solidFill>
                  <a:prstClr val="black"/>
                </a:solidFill>
              </a:rPr>
              <a:t> = a – b;</a:t>
            </a:r>
          </a:p>
          <a:p>
            <a:r>
              <a:rPr lang="en-US" altLang="ko-KR" sz="2000" dirty="0" smtClean="0">
                <a:solidFill>
                  <a:prstClr val="black"/>
                </a:solidFill>
              </a:rPr>
              <a:t>else</a:t>
            </a:r>
          </a:p>
          <a:p>
            <a:pPr lvl="1"/>
            <a:r>
              <a:rPr lang="en-US" altLang="ko-KR" sz="2000" dirty="0" err="1" smtClean="0">
                <a:solidFill>
                  <a:prstClr val="black"/>
                </a:solidFill>
              </a:rPr>
              <a:t>i</a:t>
            </a:r>
            <a:r>
              <a:rPr lang="en-US" altLang="ko-KR" sz="2000" dirty="0" smtClean="0">
                <a:solidFill>
                  <a:prstClr val="black"/>
                </a:solidFill>
              </a:rPr>
              <a:t> = b – a;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220378" y="2248327"/>
            <a:ext cx="2071702" cy="40011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2000" dirty="0" err="1" smtClean="0">
                <a:solidFill>
                  <a:prstClr val="black"/>
                </a:solidFill>
              </a:rPr>
              <a:t>i</a:t>
            </a:r>
            <a:r>
              <a:rPr lang="en-US" altLang="ko-KR" sz="2000" dirty="0" smtClean="0">
                <a:solidFill>
                  <a:prstClr val="black"/>
                </a:solidFill>
              </a:rPr>
              <a:t> = a&gt;</a:t>
            </a:r>
            <a:r>
              <a:rPr lang="en-US" altLang="ko-KR" sz="2000" dirty="0" err="1" smtClean="0">
                <a:solidFill>
                  <a:prstClr val="black"/>
                </a:solidFill>
              </a:rPr>
              <a:t>b?a</a:t>
            </a:r>
            <a:r>
              <a:rPr lang="en-US" altLang="ko-KR" sz="2000" dirty="0" smtClean="0">
                <a:solidFill>
                  <a:prstClr val="black"/>
                </a:solidFill>
              </a:rPr>
              <a:t>-b:b-a;</a:t>
            </a:r>
          </a:p>
        </p:txBody>
      </p:sp>
      <p:sp>
        <p:nvSpPr>
          <p:cNvPr id="6" name="아래쪽 화살표 5"/>
          <p:cNvSpPr/>
          <p:nvPr/>
        </p:nvSpPr>
        <p:spPr>
          <a:xfrm>
            <a:off x="3979383" y="2843513"/>
            <a:ext cx="280052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57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4242347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switch</a:t>
            </a:r>
            <a:r>
              <a:rPr lang="ko-KR" altLang="en-US" dirty="0" smtClean="0"/>
              <a:t>문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1428736"/>
          </a:xfrm>
        </p:spPr>
        <p:txBody>
          <a:bodyPr>
            <a:normAutofit fontScale="62500" lnSpcReduction="20000"/>
          </a:bodyPr>
          <a:lstStyle/>
          <a:p>
            <a:r>
              <a:rPr lang="en-US" altLang="ko-KR" dirty="0" smtClean="0"/>
              <a:t>switch</a:t>
            </a:r>
            <a:r>
              <a:rPr lang="ko-KR" altLang="en-US" dirty="0" smtClean="0"/>
              <a:t>문은 하나의 식에  대해</a:t>
            </a:r>
            <a:r>
              <a:rPr lang="en-US" altLang="ko-KR" dirty="0" smtClean="0"/>
              <a:t> </a:t>
            </a:r>
            <a:r>
              <a:rPr lang="ko-KR" altLang="en-US" dirty="0" smtClean="0"/>
              <a:t>결과값만 비교할 수 있다</a:t>
            </a:r>
            <a:r>
              <a:rPr lang="en-US" altLang="ko-KR" dirty="0" smtClean="0"/>
              <a:t>.</a:t>
            </a:r>
          </a:p>
          <a:p>
            <a:pPr lvl="1"/>
            <a:r>
              <a:rPr lang="en-US" altLang="ko-KR" dirty="0" smtClean="0"/>
              <a:t>case</a:t>
            </a:r>
            <a:r>
              <a:rPr lang="ko-KR" altLang="en-US" dirty="0" smtClean="0"/>
              <a:t>문의 비교 값은 정수형 또는 </a:t>
            </a:r>
            <a:r>
              <a:rPr lang="en-US" altLang="ko-KR" dirty="0" err="1" smtClean="0"/>
              <a:t>enum</a:t>
            </a:r>
            <a:r>
              <a:rPr lang="ko-KR" altLang="en-US" dirty="0" smtClean="0"/>
              <a:t>만이 될 수 있다</a:t>
            </a:r>
            <a:r>
              <a:rPr lang="en-US" altLang="ko-KR" dirty="0" smtClean="0"/>
              <a:t>.</a:t>
            </a:r>
          </a:p>
          <a:p>
            <a:r>
              <a:rPr lang="ko-KR" altLang="en-US" dirty="0" err="1" smtClean="0"/>
              <a:t>비교값과</a:t>
            </a:r>
            <a:r>
              <a:rPr lang="ko-KR" altLang="en-US" dirty="0" smtClean="0"/>
              <a:t> 일치하면 해당 </a:t>
            </a:r>
            <a:r>
              <a:rPr lang="en-US" altLang="ko-KR" dirty="0" smtClean="0"/>
              <a:t>case</a:t>
            </a:r>
            <a:r>
              <a:rPr lang="ko-KR" altLang="en-US" dirty="0" smtClean="0"/>
              <a:t>문의 실행문장 수행</a:t>
            </a:r>
            <a:r>
              <a:rPr lang="en-US" altLang="ko-KR" dirty="0" smtClean="0"/>
              <a:t>.</a:t>
            </a:r>
            <a:r>
              <a:rPr lang="ko-KR" altLang="en-US" dirty="0" smtClean="0"/>
              <a:t> </a:t>
            </a:r>
            <a:r>
              <a:rPr lang="en-US" altLang="ko-KR" dirty="0" smtClean="0"/>
              <a:t>break</a:t>
            </a:r>
            <a:r>
              <a:rPr lang="ko-KR" altLang="en-US" dirty="0" smtClean="0"/>
              <a:t>를 만나면 </a:t>
            </a:r>
            <a:r>
              <a:rPr lang="en-US" altLang="ko-KR" dirty="0" smtClean="0"/>
              <a:t>switch</a:t>
            </a:r>
            <a:r>
              <a:rPr lang="ko-KR" altLang="en-US" dirty="0" smtClean="0"/>
              <a:t>문을 벗어남</a:t>
            </a:r>
            <a:endParaRPr lang="en-US" altLang="ko-KR" dirty="0" smtClean="0"/>
          </a:p>
          <a:p>
            <a:r>
              <a:rPr lang="ko-KR" altLang="en-US" dirty="0" smtClean="0"/>
              <a:t>일치하는 </a:t>
            </a:r>
            <a:r>
              <a:rPr lang="ko-KR" altLang="en-US" dirty="0" err="1" smtClean="0"/>
              <a:t>비교값이</a:t>
            </a:r>
            <a:r>
              <a:rPr lang="ko-KR" altLang="en-US" dirty="0" smtClean="0"/>
              <a:t> 없으면 </a:t>
            </a:r>
            <a:r>
              <a:rPr lang="en-US" altLang="ko-KR" dirty="0" smtClean="0"/>
              <a:t>default</a:t>
            </a:r>
            <a:r>
              <a:rPr lang="ko-KR" altLang="en-US" dirty="0" smtClean="0"/>
              <a:t> 문 실행</a:t>
            </a:r>
            <a:r>
              <a:rPr lang="en-US" altLang="ko-KR" dirty="0" smtClean="0"/>
              <a:t>. </a:t>
            </a:r>
          </a:p>
          <a:p>
            <a:r>
              <a:rPr lang="en-US" altLang="ko-KR" dirty="0" smtClean="0"/>
              <a:t>default</a:t>
            </a:r>
            <a:r>
              <a:rPr lang="ko-KR" altLang="en-US" dirty="0" smtClean="0"/>
              <a:t>문은 생략 가능</a:t>
            </a:r>
          </a:p>
          <a:p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851913" y="2812508"/>
            <a:ext cx="2571768" cy="353943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600" dirty="0" smtClean="0"/>
              <a:t>switch (</a:t>
            </a:r>
            <a:r>
              <a:rPr lang="ko-KR" altLang="en-US" sz="1600" dirty="0" smtClean="0"/>
              <a:t>식</a:t>
            </a:r>
            <a:r>
              <a:rPr lang="en-US" altLang="ko-KR" sz="1600" dirty="0" smtClean="0"/>
              <a:t>) {</a:t>
            </a:r>
            <a:endParaRPr lang="ko-KR" altLang="en-US" sz="1600" dirty="0" smtClean="0"/>
          </a:p>
          <a:p>
            <a:pPr lvl="1"/>
            <a:r>
              <a:rPr lang="en-US" altLang="ko-KR" sz="1600" dirty="0" smtClean="0"/>
              <a:t>case </a:t>
            </a:r>
            <a:r>
              <a:rPr lang="ko-KR" altLang="en-US" sz="1600" dirty="0" smtClean="0"/>
              <a:t>값</a:t>
            </a:r>
            <a:r>
              <a:rPr lang="en-US" altLang="ko-KR" sz="1600" dirty="0" smtClean="0"/>
              <a:t>1: </a:t>
            </a:r>
            <a:endParaRPr lang="ko-KR" altLang="en-US" sz="1600" dirty="0" smtClean="0"/>
          </a:p>
          <a:p>
            <a:pPr lvl="2"/>
            <a:r>
              <a:rPr lang="ko-KR" altLang="en-US" sz="1600" dirty="0" smtClean="0"/>
              <a:t>실행문장</a:t>
            </a:r>
            <a:r>
              <a:rPr lang="en-US" altLang="ko-KR" sz="1600" dirty="0" smtClean="0"/>
              <a:t>1</a:t>
            </a:r>
          </a:p>
          <a:p>
            <a:pPr lvl="2"/>
            <a:r>
              <a:rPr lang="en-US" altLang="ko-KR" sz="1600" dirty="0" smtClean="0"/>
              <a:t>break;</a:t>
            </a:r>
          </a:p>
          <a:p>
            <a:pPr lvl="1"/>
            <a:r>
              <a:rPr lang="en-US" altLang="ko-KR" sz="1600" dirty="0" smtClean="0"/>
              <a:t>case </a:t>
            </a:r>
            <a:r>
              <a:rPr lang="ko-KR" altLang="en-US" sz="1600" dirty="0" smtClean="0"/>
              <a:t>값</a:t>
            </a:r>
            <a:r>
              <a:rPr lang="en-US" altLang="ko-KR" sz="1600" dirty="0" smtClean="0"/>
              <a:t>2:</a:t>
            </a:r>
            <a:endParaRPr lang="ko-KR" altLang="en-US" sz="1600" dirty="0" smtClean="0"/>
          </a:p>
          <a:p>
            <a:pPr lvl="2"/>
            <a:r>
              <a:rPr lang="ko-KR" altLang="en-US" sz="1600" dirty="0" smtClean="0"/>
              <a:t>실행문장</a:t>
            </a:r>
            <a:r>
              <a:rPr lang="en-US" altLang="ko-KR" sz="1600" dirty="0" smtClean="0"/>
              <a:t>1</a:t>
            </a:r>
          </a:p>
          <a:p>
            <a:pPr lvl="2"/>
            <a:r>
              <a:rPr lang="en-US" altLang="ko-KR" sz="1600" dirty="0" smtClean="0"/>
              <a:t>break;</a:t>
            </a:r>
          </a:p>
          <a:p>
            <a:pPr lvl="1"/>
            <a:r>
              <a:rPr lang="en-US" altLang="ko-KR" sz="1600" dirty="0" smtClean="0"/>
              <a:t>...</a:t>
            </a:r>
          </a:p>
          <a:p>
            <a:pPr lvl="1"/>
            <a:r>
              <a:rPr lang="en-US" altLang="ko-KR" sz="1600" dirty="0" smtClean="0"/>
              <a:t>case </a:t>
            </a:r>
            <a:r>
              <a:rPr lang="ko-KR" altLang="en-US" sz="1600" dirty="0" smtClean="0"/>
              <a:t>값</a:t>
            </a:r>
            <a:r>
              <a:rPr lang="en-US" altLang="ko-KR" sz="1600" dirty="0" smtClean="0"/>
              <a:t>m:</a:t>
            </a:r>
          </a:p>
          <a:p>
            <a:pPr lvl="2"/>
            <a:r>
              <a:rPr lang="ko-KR" altLang="en-US" sz="1600" dirty="0" smtClean="0"/>
              <a:t>실행문장</a:t>
            </a:r>
            <a:r>
              <a:rPr lang="en-US" altLang="ko-KR" sz="1600" dirty="0" smtClean="0"/>
              <a:t>m</a:t>
            </a:r>
          </a:p>
          <a:p>
            <a:pPr lvl="2"/>
            <a:r>
              <a:rPr lang="en-US" altLang="ko-KR" sz="1600" dirty="0" smtClean="0"/>
              <a:t>break;</a:t>
            </a:r>
          </a:p>
          <a:p>
            <a:pPr lvl="1"/>
            <a:r>
              <a:rPr lang="en-US" altLang="ko-KR" sz="1600" dirty="0" smtClean="0"/>
              <a:t>default:</a:t>
            </a:r>
          </a:p>
          <a:p>
            <a:pPr lvl="2"/>
            <a:r>
              <a:rPr lang="ko-KR" altLang="en-US" sz="1600" dirty="0" smtClean="0"/>
              <a:t>실행문장</a:t>
            </a:r>
            <a:r>
              <a:rPr lang="en-US" altLang="ko-KR" sz="1600" dirty="0" smtClean="0"/>
              <a:t>n</a:t>
            </a:r>
          </a:p>
          <a:p>
            <a:r>
              <a:rPr lang="en-US" altLang="ko-KR" sz="1600" dirty="0" smtClean="0"/>
              <a:t>}</a:t>
            </a:r>
            <a:endParaRPr lang="en-US" altLang="ko-KR" sz="1600" dirty="0"/>
          </a:p>
        </p:txBody>
      </p:sp>
      <p:sp>
        <p:nvSpPr>
          <p:cNvPr id="5" name="순서도: 판단 4"/>
          <p:cNvSpPr/>
          <p:nvPr/>
        </p:nvSpPr>
        <p:spPr>
          <a:xfrm>
            <a:off x="4786314" y="2786034"/>
            <a:ext cx="1571635" cy="408217"/>
          </a:xfrm>
          <a:prstGeom prst="flowChartDecision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smtClean="0">
                <a:solidFill>
                  <a:schemeClr val="tx1"/>
                </a:solidFill>
              </a:rPr>
              <a:t>식</a:t>
            </a:r>
            <a:r>
              <a:rPr lang="en-US" altLang="ko-KR" sz="1400" smtClean="0">
                <a:solidFill>
                  <a:schemeClr val="tx1"/>
                </a:solidFill>
              </a:rPr>
              <a:t>==</a:t>
            </a:r>
            <a:r>
              <a:rPr lang="ko-KR" altLang="en-US" sz="1400" smtClean="0">
                <a:solidFill>
                  <a:schemeClr val="tx1"/>
                </a:solidFill>
              </a:rPr>
              <a:t>값</a:t>
            </a:r>
            <a:r>
              <a:rPr lang="en-US" altLang="ko-KR" sz="1400" dirty="0" smtClean="0">
                <a:solidFill>
                  <a:schemeClr val="tx1"/>
                </a:solidFill>
              </a:rPr>
              <a:t>1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7" name="순서도: 판단 6"/>
          <p:cNvSpPr/>
          <p:nvPr/>
        </p:nvSpPr>
        <p:spPr>
          <a:xfrm>
            <a:off x="4786314" y="3643290"/>
            <a:ext cx="1571635" cy="408217"/>
          </a:xfrm>
          <a:prstGeom prst="flowChartDecision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smtClean="0">
                <a:solidFill>
                  <a:schemeClr val="tx1"/>
                </a:solidFill>
              </a:rPr>
              <a:t>식</a:t>
            </a:r>
            <a:r>
              <a:rPr lang="en-US" altLang="ko-KR" sz="1400" smtClean="0">
                <a:solidFill>
                  <a:schemeClr val="tx1"/>
                </a:solidFill>
              </a:rPr>
              <a:t>==</a:t>
            </a:r>
            <a:r>
              <a:rPr lang="ko-KR" altLang="en-US" sz="1400" smtClean="0">
                <a:solidFill>
                  <a:schemeClr val="tx1"/>
                </a:solidFill>
              </a:rPr>
              <a:t>값</a:t>
            </a:r>
            <a:r>
              <a:rPr lang="en-US" altLang="ko-KR" sz="1400" dirty="0" smtClean="0">
                <a:solidFill>
                  <a:schemeClr val="tx1"/>
                </a:solidFill>
              </a:rPr>
              <a:t>2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8" name="순서도: 판단 7"/>
          <p:cNvSpPr/>
          <p:nvPr/>
        </p:nvSpPr>
        <p:spPr>
          <a:xfrm>
            <a:off x="4786314" y="4714860"/>
            <a:ext cx="1571635" cy="408217"/>
          </a:xfrm>
          <a:prstGeom prst="flowChartDecision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>
                <a:solidFill>
                  <a:schemeClr val="tx1"/>
                </a:solidFill>
              </a:rPr>
              <a:t>식</a:t>
            </a:r>
            <a:r>
              <a:rPr lang="en-US" altLang="ko-KR" sz="1400" dirty="0" smtClean="0">
                <a:solidFill>
                  <a:schemeClr val="tx1"/>
                </a:solidFill>
              </a:rPr>
              <a:t>==</a:t>
            </a:r>
            <a:r>
              <a:rPr lang="ko-KR" altLang="en-US" sz="1400" dirty="0" smtClean="0">
                <a:solidFill>
                  <a:schemeClr val="tx1"/>
                </a:solidFill>
              </a:rPr>
              <a:t>값</a:t>
            </a:r>
            <a:r>
              <a:rPr lang="en-US" altLang="ko-KR" sz="1400" dirty="0">
                <a:solidFill>
                  <a:schemeClr val="tx1"/>
                </a:solidFill>
              </a:rPr>
              <a:t>m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10" name="순서도: 처리 9"/>
          <p:cNvSpPr/>
          <p:nvPr/>
        </p:nvSpPr>
        <p:spPr>
          <a:xfrm>
            <a:off x="6929454" y="2857472"/>
            <a:ext cx="1071570" cy="285752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>
                <a:solidFill>
                  <a:schemeClr val="tx1"/>
                </a:solidFill>
              </a:rPr>
              <a:t>실행문장</a:t>
            </a:r>
            <a:r>
              <a:rPr lang="en-US" altLang="ko-KR" sz="1400" dirty="0" smtClean="0">
                <a:solidFill>
                  <a:schemeClr val="tx1"/>
                </a:solidFill>
              </a:rPr>
              <a:t>1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11" name="순서도: 처리 10"/>
          <p:cNvSpPr/>
          <p:nvPr/>
        </p:nvSpPr>
        <p:spPr>
          <a:xfrm>
            <a:off x="6929454" y="3714728"/>
            <a:ext cx="1071570" cy="285752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>
                <a:solidFill>
                  <a:schemeClr val="tx1"/>
                </a:solidFill>
              </a:rPr>
              <a:t>실행문장</a:t>
            </a:r>
            <a:r>
              <a:rPr lang="en-US" altLang="ko-KR" sz="1400" dirty="0" smtClean="0">
                <a:solidFill>
                  <a:schemeClr val="tx1"/>
                </a:solidFill>
              </a:rPr>
              <a:t>2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12" name="순서도: 처리 11"/>
          <p:cNvSpPr/>
          <p:nvPr/>
        </p:nvSpPr>
        <p:spPr>
          <a:xfrm>
            <a:off x="6929454" y="4786298"/>
            <a:ext cx="1071570" cy="285752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>
                <a:solidFill>
                  <a:schemeClr val="tx1"/>
                </a:solidFill>
              </a:rPr>
              <a:t>실행문장</a:t>
            </a:r>
            <a:r>
              <a:rPr lang="en-US" altLang="ko-KR" sz="1400" dirty="0">
                <a:solidFill>
                  <a:schemeClr val="tx1"/>
                </a:solidFill>
              </a:rPr>
              <a:t>m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sp>
        <p:nvSpPr>
          <p:cNvPr id="13" name="순서도: 처리 12"/>
          <p:cNvSpPr/>
          <p:nvPr/>
        </p:nvSpPr>
        <p:spPr>
          <a:xfrm>
            <a:off x="5000628" y="5643554"/>
            <a:ext cx="1143008" cy="357190"/>
          </a:xfrm>
          <a:prstGeom prst="flowChartProcess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400" dirty="0" smtClean="0">
                <a:solidFill>
                  <a:schemeClr val="tx1"/>
                </a:solidFill>
              </a:rPr>
              <a:t>실행문장</a:t>
            </a:r>
            <a:r>
              <a:rPr lang="en-US" altLang="ko-KR" sz="1400" dirty="0">
                <a:solidFill>
                  <a:schemeClr val="tx1"/>
                </a:solidFill>
              </a:rPr>
              <a:t>n</a:t>
            </a:r>
            <a:endParaRPr lang="ko-KR" altLang="en-US" sz="1400" dirty="0">
              <a:solidFill>
                <a:schemeClr val="tx1"/>
              </a:solidFill>
            </a:endParaRPr>
          </a:p>
        </p:txBody>
      </p:sp>
      <p:cxnSp>
        <p:nvCxnSpPr>
          <p:cNvPr id="15" name="직선 화살표 연결선 14"/>
          <p:cNvCxnSpPr>
            <a:stCxn id="5" idx="2"/>
            <a:endCxn id="7" idx="0"/>
          </p:cNvCxnSpPr>
          <p:nvPr/>
        </p:nvCxnSpPr>
        <p:spPr>
          <a:xfrm rot="5400000">
            <a:off x="5347613" y="3418770"/>
            <a:ext cx="449039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직선 화살표 연결선 16"/>
          <p:cNvCxnSpPr>
            <a:stCxn id="8" idx="3"/>
            <a:endCxn id="12" idx="1"/>
          </p:cNvCxnSpPr>
          <p:nvPr/>
        </p:nvCxnSpPr>
        <p:spPr>
          <a:xfrm>
            <a:off x="6357949" y="4918969"/>
            <a:ext cx="571505" cy="1020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직선 화살표 연결선 18"/>
          <p:cNvCxnSpPr>
            <a:stCxn id="7" idx="3"/>
            <a:endCxn id="11" idx="1"/>
          </p:cNvCxnSpPr>
          <p:nvPr/>
        </p:nvCxnSpPr>
        <p:spPr>
          <a:xfrm>
            <a:off x="6357949" y="3847399"/>
            <a:ext cx="571505" cy="1020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직선 화살표 연결선 20"/>
          <p:cNvCxnSpPr/>
          <p:nvPr/>
        </p:nvCxnSpPr>
        <p:spPr>
          <a:xfrm>
            <a:off x="6357950" y="3000348"/>
            <a:ext cx="571505" cy="1020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5743526" y="4286233"/>
            <a:ext cx="400110" cy="230832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en-US" altLang="ko-KR" sz="1400" dirty="0" smtClean="0"/>
              <a:t>…</a:t>
            </a:r>
            <a:endParaRPr lang="ko-KR" altLang="en-US" sz="1400" dirty="0"/>
          </a:p>
        </p:txBody>
      </p:sp>
      <p:sp>
        <p:nvSpPr>
          <p:cNvPr id="25" name="순서도: 연결자 24"/>
          <p:cNvSpPr/>
          <p:nvPr/>
        </p:nvSpPr>
        <p:spPr>
          <a:xfrm>
            <a:off x="5500694" y="2285968"/>
            <a:ext cx="142876" cy="142876"/>
          </a:xfrm>
          <a:prstGeom prst="flowChartConnector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400"/>
          </a:p>
        </p:txBody>
      </p:sp>
      <p:cxnSp>
        <p:nvCxnSpPr>
          <p:cNvPr id="26" name="직선 화살표 연결선 25"/>
          <p:cNvCxnSpPr>
            <a:stCxn id="25" idx="4"/>
            <a:endCxn id="5" idx="0"/>
          </p:cNvCxnSpPr>
          <p:nvPr/>
        </p:nvCxnSpPr>
        <p:spPr>
          <a:xfrm rot="5400000">
            <a:off x="5393537" y="2607439"/>
            <a:ext cx="357190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직선 화살표 연결선 28"/>
          <p:cNvCxnSpPr>
            <a:stCxn id="8" idx="2"/>
            <a:endCxn id="13" idx="0"/>
          </p:cNvCxnSpPr>
          <p:nvPr/>
        </p:nvCxnSpPr>
        <p:spPr>
          <a:xfrm rot="5400000">
            <a:off x="5311894" y="5383315"/>
            <a:ext cx="520477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꺾인 연결선 32"/>
          <p:cNvCxnSpPr>
            <a:endCxn id="47" idx="0"/>
          </p:cNvCxnSpPr>
          <p:nvPr/>
        </p:nvCxnSpPr>
        <p:spPr>
          <a:xfrm rot="5400000">
            <a:off x="5210822" y="3353418"/>
            <a:ext cx="3714774" cy="3008639"/>
          </a:xfrm>
          <a:prstGeom prst="bentConnector3">
            <a:avLst>
              <a:gd name="adj1" fmla="val 88612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직선 연결선 35"/>
          <p:cNvCxnSpPr>
            <a:stCxn id="10" idx="3"/>
          </p:cNvCxnSpPr>
          <p:nvPr/>
        </p:nvCxnSpPr>
        <p:spPr>
          <a:xfrm>
            <a:off x="8001024" y="3000348"/>
            <a:ext cx="571504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직선 연결선 37"/>
          <p:cNvCxnSpPr>
            <a:stCxn id="11" idx="3"/>
          </p:cNvCxnSpPr>
          <p:nvPr/>
        </p:nvCxnSpPr>
        <p:spPr>
          <a:xfrm flipV="1">
            <a:off x="8001024" y="3855934"/>
            <a:ext cx="586325" cy="167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직선 연결선 39"/>
          <p:cNvCxnSpPr>
            <a:stCxn id="12" idx="3"/>
          </p:cNvCxnSpPr>
          <p:nvPr/>
        </p:nvCxnSpPr>
        <p:spPr>
          <a:xfrm>
            <a:off x="8001024" y="4929174"/>
            <a:ext cx="571504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직선 화살표 연결선 45"/>
          <p:cNvCxnSpPr>
            <a:stCxn id="13" idx="2"/>
            <a:endCxn id="47" idx="0"/>
          </p:cNvCxnSpPr>
          <p:nvPr/>
        </p:nvCxnSpPr>
        <p:spPr>
          <a:xfrm rot="5400000">
            <a:off x="5210821" y="6353813"/>
            <a:ext cx="714380" cy="824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순서도: 연결자 46"/>
          <p:cNvSpPr/>
          <p:nvPr/>
        </p:nvSpPr>
        <p:spPr>
          <a:xfrm>
            <a:off x="5500694" y="6715124"/>
            <a:ext cx="126390" cy="142876"/>
          </a:xfrm>
          <a:prstGeom prst="flowChartConnector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400"/>
          </a:p>
        </p:txBody>
      </p:sp>
      <p:sp>
        <p:nvSpPr>
          <p:cNvPr id="53" name="TextBox 52"/>
          <p:cNvSpPr txBox="1"/>
          <p:nvPr/>
        </p:nvSpPr>
        <p:spPr>
          <a:xfrm>
            <a:off x="6357950" y="2714596"/>
            <a:ext cx="3169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예</a:t>
            </a:r>
            <a:endParaRPr lang="ko-KR" altLang="en-US" sz="1400" dirty="0"/>
          </a:p>
        </p:txBody>
      </p:sp>
      <p:sp>
        <p:nvSpPr>
          <p:cNvPr id="75" name="TextBox 74"/>
          <p:cNvSpPr txBox="1"/>
          <p:nvPr/>
        </p:nvSpPr>
        <p:spPr>
          <a:xfrm>
            <a:off x="6357950" y="3631148"/>
            <a:ext cx="3169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예</a:t>
            </a:r>
            <a:endParaRPr lang="ko-KR" altLang="en-US" sz="1400" dirty="0"/>
          </a:p>
        </p:txBody>
      </p:sp>
      <p:sp>
        <p:nvSpPr>
          <p:cNvPr id="76" name="TextBox 75"/>
          <p:cNvSpPr txBox="1"/>
          <p:nvPr/>
        </p:nvSpPr>
        <p:spPr>
          <a:xfrm>
            <a:off x="6357950" y="4714860"/>
            <a:ext cx="3169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예</a:t>
            </a:r>
            <a:endParaRPr lang="ko-KR" altLang="en-US" sz="1400" dirty="0"/>
          </a:p>
        </p:txBody>
      </p:sp>
      <p:sp>
        <p:nvSpPr>
          <p:cNvPr id="77" name="TextBox 76"/>
          <p:cNvSpPr txBox="1"/>
          <p:nvPr/>
        </p:nvSpPr>
        <p:spPr>
          <a:xfrm>
            <a:off x="5357818" y="3214662"/>
            <a:ext cx="5300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아니오</a:t>
            </a:r>
            <a:endParaRPr lang="ko-KR" altLang="en-US" sz="1400" dirty="0"/>
          </a:p>
        </p:txBody>
      </p:sp>
      <p:sp>
        <p:nvSpPr>
          <p:cNvPr id="78" name="TextBox 77"/>
          <p:cNvSpPr txBox="1"/>
          <p:nvPr/>
        </p:nvSpPr>
        <p:spPr>
          <a:xfrm>
            <a:off x="5357818" y="5143488"/>
            <a:ext cx="5300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아니오</a:t>
            </a:r>
            <a:endParaRPr lang="ko-KR" altLang="en-US" sz="1400" dirty="0"/>
          </a:p>
        </p:txBody>
      </p:sp>
      <p:sp>
        <p:nvSpPr>
          <p:cNvPr id="96" name="TextBox 95"/>
          <p:cNvSpPr txBox="1"/>
          <p:nvPr/>
        </p:nvSpPr>
        <p:spPr>
          <a:xfrm>
            <a:off x="5357818" y="4000480"/>
            <a:ext cx="5300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dirty="0" smtClean="0"/>
              <a:t>아니오</a:t>
            </a:r>
            <a:endParaRPr lang="ko-KR" altLang="en-US" sz="1400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58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그룹 3"/>
          <p:cNvGrpSpPr/>
          <p:nvPr/>
        </p:nvGrpSpPr>
        <p:grpSpPr>
          <a:xfrm>
            <a:off x="1403648" y="3017276"/>
            <a:ext cx="4572000" cy="3416320"/>
            <a:chOff x="1403648" y="3017276"/>
            <a:chExt cx="4572000" cy="3416320"/>
          </a:xfrm>
        </p:grpSpPr>
        <p:sp>
          <p:nvSpPr>
            <p:cNvPr id="13" name="직사각형 12"/>
            <p:cNvSpPr/>
            <p:nvPr/>
          </p:nvSpPr>
          <p:spPr>
            <a:xfrm>
              <a:off x="1403648" y="3017276"/>
              <a:ext cx="4572000" cy="341632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accent1">
                  <a:lumMod val="75000"/>
                </a:schemeClr>
              </a:solidFill>
            </a:ln>
          </p:spPr>
          <p:txBody>
            <a:bodyPr>
              <a:spAutoFit/>
            </a:bodyPr>
            <a:lstStyle/>
            <a:p>
              <a:pPr defTabSz="180000"/>
              <a:r>
                <a:rPr lang="en-US" altLang="ko-KR" dirty="0" smtClean="0"/>
                <a:t>char grade='A';</a:t>
              </a:r>
            </a:p>
            <a:p>
              <a:pPr defTabSz="180000"/>
              <a:r>
                <a:rPr lang="en-US" altLang="ko-KR" dirty="0" smtClean="0"/>
                <a:t>switch (grade) {</a:t>
              </a:r>
            </a:p>
            <a:p>
              <a:pPr defTabSz="180000"/>
              <a:r>
                <a:rPr lang="en-US" altLang="ko-KR" dirty="0" smtClean="0"/>
                <a:t>	case 'A': </a:t>
              </a:r>
            </a:p>
            <a:p>
              <a:pPr defTabSz="180000"/>
              <a:r>
                <a:rPr lang="en-US" altLang="ko-KR" dirty="0" smtClean="0"/>
                <a:t>		</a:t>
              </a:r>
              <a:r>
                <a:rPr lang="en-US" altLang="ko-KR" dirty="0" err="1" smtClean="0"/>
                <a:t>System.out.println</a:t>
              </a:r>
              <a:r>
                <a:rPr lang="en-US" altLang="ko-KR" dirty="0" smtClean="0"/>
                <a:t>("90 ~ 100</a:t>
              </a:r>
              <a:r>
                <a:rPr lang="ko-KR" altLang="en-US" dirty="0" smtClean="0"/>
                <a:t>점입니다</a:t>
              </a:r>
              <a:r>
                <a:rPr lang="en-US" altLang="ko-KR" dirty="0" smtClean="0"/>
                <a:t>.“);</a:t>
              </a:r>
            </a:p>
            <a:p>
              <a:pPr defTabSz="180000"/>
              <a:r>
                <a:rPr lang="en-US" altLang="ko-KR" dirty="0" smtClean="0"/>
                <a:t>		</a:t>
              </a:r>
              <a:r>
                <a:rPr lang="en-US" altLang="ko-KR" strike="sngStrike" dirty="0" smtClean="0"/>
                <a:t>break;</a:t>
              </a:r>
            </a:p>
            <a:p>
              <a:pPr defTabSz="180000"/>
              <a:r>
                <a:rPr lang="en-US" altLang="ko-KR" dirty="0" smtClean="0"/>
                <a:t>	case 'B':</a:t>
              </a:r>
            </a:p>
            <a:p>
              <a:pPr defTabSz="180000"/>
              <a:r>
                <a:rPr lang="en-US" altLang="ko-KR" dirty="0" smtClean="0"/>
                <a:t>		</a:t>
              </a:r>
              <a:r>
                <a:rPr lang="en-US" altLang="ko-KR" dirty="0" err="1" smtClean="0"/>
                <a:t>System.out.println</a:t>
              </a:r>
              <a:r>
                <a:rPr lang="en-US" altLang="ko-KR" dirty="0" smtClean="0"/>
                <a:t>("80 ~ 89</a:t>
              </a:r>
              <a:r>
                <a:rPr lang="ko-KR" altLang="en-US" dirty="0" smtClean="0"/>
                <a:t>점입니다</a:t>
              </a:r>
              <a:r>
                <a:rPr lang="en-US" altLang="ko-KR" dirty="0" smtClean="0"/>
                <a:t>.“);</a:t>
              </a:r>
            </a:p>
            <a:p>
              <a:pPr defTabSz="180000"/>
              <a:r>
                <a:rPr lang="en-US" altLang="ko-KR" dirty="0" smtClean="0"/>
                <a:t>		break;</a:t>
              </a:r>
            </a:p>
            <a:p>
              <a:pPr defTabSz="180000"/>
              <a:r>
                <a:rPr lang="en-US" altLang="ko-KR" dirty="0" smtClean="0"/>
                <a:t>	case 'C':</a:t>
              </a:r>
            </a:p>
            <a:p>
              <a:pPr defTabSz="180000"/>
              <a:r>
                <a:rPr lang="en-US" altLang="ko-KR" dirty="0" smtClean="0"/>
                <a:t>		</a:t>
              </a:r>
              <a:r>
                <a:rPr lang="en-US" altLang="ko-KR" dirty="0" err="1" smtClean="0"/>
                <a:t>System.out.println</a:t>
              </a:r>
              <a:r>
                <a:rPr lang="en-US" altLang="ko-KR" dirty="0" smtClean="0"/>
                <a:t>("70 ~ 79</a:t>
              </a:r>
              <a:r>
                <a:rPr lang="ko-KR" altLang="en-US" dirty="0" smtClean="0"/>
                <a:t>점입니다</a:t>
              </a:r>
              <a:r>
                <a:rPr lang="en-US" altLang="ko-KR" dirty="0" smtClean="0"/>
                <a:t>.“);</a:t>
              </a:r>
            </a:p>
            <a:p>
              <a:pPr defTabSz="180000"/>
              <a:r>
                <a:rPr lang="en-US" altLang="ko-KR" dirty="0" smtClean="0"/>
                <a:t>		break;</a:t>
              </a:r>
            </a:p>
            <a:p>
              <a:pPr defTabSz="180000"/>
              <a:r>
                <a:rPr lang="en-US" altLang="ko-KR" dirty="0" smtClean="0"/>
                <a:t>}</a:t>
              </a:r>
              <a:endParaRPr lang="en-US" altLang="ko-KR" dirty="0"/>
            </a:p>
          </p:txBody>
        </p:sp>
        <p:sp>
          <p:nvSpPr>
            <p:cNvPr id="15" name="타원 14"/>
            <p:cNvSpPr/>
            <p:nvPr/>
          </p:nvSpPr>
          <p:spPr>
            <a:xfrm>
              <a:off x="1772038" y="4174603"/>
              <a:ext cx="720080" cy="288032"/>
            </a:xfrm>
            <a:prstGeom prst="ellipse">
              <a:avLst/>
            </a:prstGeom>
            <a:noFill/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6" name="자유형 15"/>
            <p:cNvSpPr/>
            <p:nvPr/>
          </p:nvSpPr>
          <p:spPr>
            <a:xfrm>
              <a:off x="2492118" y="4174603"/>
              <a:ext cx="1276709" cy="224287"/>
            </a:xfrm>
            <a:custGeom>
              <a:avLst/>
              <a:gdLst>
                <a:gd name="connsiteX0" fmla="*/ 0 w 1276709"/>
                <a:gd name="connsiteY0" fmla="*/ 129396 h 224287"/>
                <a:gd name="connsiteX1" fmla="*/ 51758 w 1276709"/>
                <a:gd name="connsiteY1" fmla="*/ 86264 h 224287"/>
                <a:gd name="connsiteX2" fmla="*/ 77637 w 1276709"/>
                <a:gd name="connsiteY2" fmla="*/ 77638 h 224287"/>
                <a:gd name="connsiteX3" fmla="*/ 112143 w 1276709"/>
                <a:gd name="connsiteY3" fmla="*/ 60385 h 224287"/>
                <a:gd name="connsiteX4" fmla="*/ 163902 w 1276709"/>
                <a:gd name="connsiteY4" fmla="*/ 51759 h 224287"/>
                <a:gd name="connsiteX5" fmla="*/ 284671 w 1276709"/>
                <a:gd name="connsiteY5" fmla="*/ 60385 h 224287"/>
                <a:gd name="connsiteX6" fmla="*/ 319177 w 1276709"/>
                <a:gd name="connsiteY6" fmla="*/ 69012 h 224287"/>
                <a:gd name="connsiteX7" fmla="*/ 379562 w 1276709"/>
                <a:gd name="connsiteY7" fmla="*/ 103517 h 224287"/>
                <a:gd name="connsiteX8" fmla="*/ 327803 w 1276709"/>
                <a:gd name="connsiteY8" fmla="*/ 146649 h 224287"/>
                <a:gd name="connsiteX9" fmla="*/ 336430 w 1276709"/>
                <a:gd name="connsiteY9" fmla="*/ 112144 h 224287"/>
                <a:gd name="connsiteX10" fmla="*/ 388188 w 1276709"/>
                <a:gd name="connsiteY10" fmla="*/ 77638 h 224287"/>
                <a:gd name="connsiteX11" fmla="*/ 414068 w 1276709"/>
                <a:gd name="connsiteY11" fmla="*/ 60385 h 224287"/>
                <a:gd name="connsiteX12" fmla="*/ 439947 w 1276709"/>
                <a:gd name="connsiteY12" fmla="*/ 43132 h 224287"/>
                <a:gd name="connsiteX13" fmla="*/ 491705 w 1276709"/>
                <a:gd name="connsiteY13" fmla="*/ 34506 h 224287"/>
                <a:gd name="connsiteX14" fmla="*/ 543464 w 1276709"/>
                <a:gd name="connsiteY14" fmla="*/ 60385 h 224287"/>
                <a:gd name="connsiteX15" fmla="*/ 552090 w 1276709"/>
                <a:gd name="connsiteY15" fmla="*/ 86264 h 224287"/>
                <a:gd name="connsiteX16" fmla="*/ 526211 w 1276709"/>
                <a:gd name="connsiteY16" fmla="*/ 94891 h 224287"/>
                <a:gd name="connsiteX17" fmla="*/ 508958 w 1276709"/>
                <a:gd name="connsiteY17" fmla="*/ 43132 h 224287"/>
                <a:gd name="connsiteX18" fmla="*/ 560717 w 1276709"/>
                <a:gd name="connsiteY18" fmla="*/ 0 h 224287"/>
                <a:gd name="connsiteX19" fmla="*/ 638354 w 1276709"/>
                <a:gd name="connsiteY19" fmla="*/ 8627 h 224287"/>
                <a:gd name="connsiteX20" fmla="*/ 664234 w 1276709"/>
                <a:gd name="connsiteY20" fmla="*/ 25880 h 224287"/>
                <a:gd name="connsiteX21" fmla="*/ 698739 w 1276709"/>
                <a:gd name="connsiteY21" fmla="*/ 43132 h 224287"/>
                <a:gd name="connsiteX22" fmla="*/ 707366 w 1276709"/>
                <a:gd name="connsiteY22" fmla="*/ 172529 h 224287"/>
                <a:gd name="connsiteX23" fmla="*/ 681486 w 1276709"/>
                <a:gd name="connsiteY23" fmla="*/ 189781 h 224287"/>
                <a:gd name="connsiteX24" fmla="*/ 664234 w 1276709"/>
                <a:gd name="connsiteY24" fmla="*/ 163902 h 224287"/>
                <a:gd name="connsiteX25" fmla="*/ 672860 w 1276709"/>
                <a:gd name="connsiteY25" fmla="*/ 129396 h 224287"/>
                <a:gd name="connsiteX26" fmla="*/ 724619 w 1276709"/>
                <a:gd name="connsiteY26" fmla="*/ 77638 h 224287"/>
                <a:gd name="connsiteX27" fmla="*/ 785003 w 1276709"/>
                <a:gd name="connsiteY27" fmla="*/ 69012 h 224287"/>
                <a:gd name="connsiteX28" fmla="*/ 836762 w 1276709"/>
                <a:gd name="connsiteY28" fmla="*/ 60385 h 224287"/>
                <a:gd name="connsiteX29" fmla="*/ 897147 w 1276709"/>
                <a:gd name="connsiteY29" fmla="*/ 69012 h 224287"/>
                <a:gd name="connsiteX30" fmla="*/ 905773 w 1276709"/>
                <a:gd name="connsiteY30" fmla="*/ 94891 h 224287"/>
                <a:gd name="connsiteX31" fmla="*/ 897147 w 1276709"/>
                <a:gd name="connsiteY31" fmla="*/ 189781 h 224287"/>
                <a:gd name="connsiteX32" fmla="*/ 871268 w 1276709"/>
                <a:gd name="connsiteY32" fmla="*/ 181155 h 224287"/>
                <a:gd name="connsiteX33" fmla="*/ 871268 w 1276709"/>
                <a:gd name="connsiteY33" fmla="*/ 112144 h 224287"/>
                <a:gd name="connsiteX34" fmla="*/ 879894 w 1276709"/>
                <a:gd name="connsiteY34" fmla="*/ 86264 h 224287"/>
                <a:gd name="connsiteX35" fmla="*/ 948905 w 1276709"/>
                <a:gd name="connsiteY35" fmla="*/ 60385 h 224287"/>
                <a:gd name="connsiteX36" fmla="*/ 1026543 w 1276709"/>
                <a:gd name="connsiteY36" fmla="*/ 69012 h 224287"/>
                <a:gd name="connsiteX37" fmla="*/ 1069675 w 1276709"/>
                <a:gd name="connsiteY37" fmla="*/ 112144 h 224287"/>
                <a:gd name="connsiteX38" fmla="*/ 1095554 w 1276709"/>
                <a:gd name="connsiteY38" fmla="*/ 138023 h 224287"/>
                <a:gd name="connsiteX39" fmla="*/ 1104181 w 1276709"/>
                <a:gd name="connsiteY39" fmla="*/ 163902 h 224287"/>
                <a:gd name="connsiteX40" fmla="*/ 1086928 w 1276709"/>
                <a:gd name="connsiteY40" fmla="*/ 224287 h 224287"/>
                <a:gd name="connsiteX41" fmla="*/ 1078302 w 1276709"/>
                <a:gd name="connsiteY41" fmla="*/ 129396 h 224287"/>
                <a:gd name="connsiteX42" fmla="*/ 1112807 w 1276709"/>
                <a:gd name="connsiteY42" fmla="*/ 103517 h 224287"/>
                <a:gd name="connsiteX43" fmla="*/ 1164566 w 1276709"/>
                <a:gd name="connsiteY43" fmla="*/ 51759 h 224287"/>
                <a:gd name="connsiteX44" fmla="*/ 1199071 w 1276709"/>
                <a:gd name="connsiteY44" fmla="*/ 43132 h 224287"/>
                <a:gd name="connsiteX45" fmla="*/ 1250830 w 1276709"/>
                <a:gd name="connsiteY45" fmla="*/ 25880 h 224287"/>
                <a:gd name="connsiteX46" fmla="*/ 1276709 w 1276709"/>
                <a:gd name="connsiteY46" fmla="*/ 17253 h 224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1276709" h="224287">
                  <a:moveTo>
                    <a:pt x="0" y="129396"/>
                  </a:moveTo>
                  <a:cubicBezTo>
                    <a:pt x="19077" y="110319"/>
                    <a:pt x="27739" y="98273"/>
                    <a:pt x="51758" y="86264"/>
                  </a:cubicBezTo>
                  <a:cubicBezTo>
                    <a:pt x="59891" y="82198"/>
                    <a:pt x="69279" y="81220"/>
                    <a:pt x="77637" y="77638"/>
                  </a:cubicBezTo>
                  <a:cubicBezTo>
                    <a:pt x="89457" y="72572"/>
                    <a:pt x="99826" y="64080"/>
                    <a:pt x="112143" y="60385"/>
                  </a:cubicBezTo>
                  <a:cubicBezTo>
                    <a:pt x="128896" y="55359"/>
                    <a:pt x="146649" y="54634"/>
                    <a:pt x="163902" y="51759"/>
                  </a:cubicBezTo>
                  <a:cubicBezTo>
                    <a:pt x="204158" y="54634"/>
                    <a:pt x="244559" y="55928"/>
                    <a:pt x="284671" y="60385"/>
                  </a:cubicBezTo>
                  <a:cubicBezTo>
                    <a:pt x="296455" y="61694"/>
                    <a:pt x="308573" y="63710"/>
                    <a:pt x="319177" y="69012"/>
                  </a:cubicBezTo>
                  <a:cubicBezTo>
                    <a:pt x="423619" y="121233"/>
                    <a:pt x="300413" y="77135"/>
                    <a:pt x="379562" y="103517"/>
                  </a:cubicBezTo>
                  <a:cubicBezTo>
                    <a:pt x="378940" y="107249"/>
                    <a:pt x="379357" y="211091"/>
                    <a:pt x="327803" y="146649"/>
                  </a:cubicBezTo>
                  <a:cubicBezTo>
                    <a:pt x="320397" y="137391"/>
                    <a:pt x="328623" y="121066"/>
                    <a:pt x="336430" y="112144"/>
                  </a:cubicBezTo>
                  <a:cubicBezTo>
                    <a:pt x="350084" y="96539"/>
                    <a:pt x="370935" y="89140"/>
                    <a:pt x="388188" y="77638"/>
                  </a:cubicBezTo>
                  <a:lnTo>
                    <a:pt x="414068" y="60385"/>
                  </a:lnTo>
                  <a:cubicBezTo>
                    <a:pt x="422694" y="54634"/>
                    <a:pt x="429720" y="44836"/>
                    <a:pt x="439947" y="43132"/>
                  </a:cubicBezTo>
                  <a:lnTo>
                    <a:pt x="491705" y="34506"/>
                  </a:lnTo>
                  <a:cubicBezTo>
                    <a:pt x="508754" y="40189"/>
                    <a:pt x="531301" y="45181"/>
                    <a:pt x="543464" y="60385"/>
                  </a:cubicBezTo>
                  <a:cubicBezTo>
                    <a:pt x="549144" y="67485"/>
                    <a:pt x="549215" y="77638"/>
                    <a:pt x="552090" y="86264"/>
                  </a:cubicBezTo>
                  <a:cubicBezTo>
                    <a:pt x="543464" y="89140"/>
                    <a:pt x="535304" y="94891"/>
                    <a:pt x="526211" y="94891"/>
                  </a:cubicBezTo>
                  <a:cubicBezTo>
                    <a:pt x="488418" y="94891"/>
                    <a:pt x="495331" y="73793"/>
                    <a:pt x="508958" y="43132"/>
                  </a:cubicBezTo>
                  <a:cubicBezTo>
                    <a:pt x="525306" y="6348"/>
                    <a:pt x="530677" y="10014"/>
                    <a:pt x="560717" y="0"/>
                  </a:cubicBezTo>
                  <a:cubicBezTo>
                    <a:pt x="586596" y="2876"/>
                    <a:pt x="613093" y="2312"/>
                    <a:pt x="638354" y="8627"/>
                  </a:cubicBezTo>
                  <a:cubicBezTo>
                    <a:pt x="648412" y="11142"/>
                    <a:pt x="655232" y="20736"/>
                    <a:pt x="664234" y="25880"/>
                  </a:cubicBezTo>
                  <a:cubicBezTo>
                    <a:pt x="675399" y="32260"/>
                    <a:pt x="687237" y="37381"/>
                    <a:pt x="698739" y="43132"/>
                  </a:cubicBezTo>
                  <a:cubicBezTo>
                    <a:pt x="716152" y="95372"/>
                    <a:pt x="729560" y="111496"/>
                    <a:pt x="707366" y="172529"/>
                  </a:cubicBezTo>
                  <a:cubicBezTo>
                    <a:pt x="703823" y="182272"/>
                    <a:pt x="690113" y="184030"/>
                    <a:pt x="681486" y="189781"/>
                  </a:cubicBezTo>
                  <a:cubicBezTo>
                    <a:pt x="675735" y="181155"/>
                    <a:pt x="665700" y="174165"/>
                    <a:pt x="664234" y="163902"/>
                  </a:cubicBezTo>
                  <a:cubicBezTo>
                    <a:pt x="662557" y="152165"/>
                    <a:pt x="668190" y="140293"/>
                    <a:pt x="672860" y="129396"/>
                  </a:cubicBezTo>
                  <a:cubicBezTo>
                    <a:pt x="681360" y="109561"/>
                    <a:pt x="705016" y="84766"/>
                    <a:pt x="724619" y="77638"/>
                  </a:cubicBezTo>
                  <a:cubicBezTo>
                    <a:pt x="743727" y="70690"/>
                    <a:pt x="764907" y="72104"/>
                    <a:pt x="785003" y="69012"/>
                  </a:cubicBezTo>
                  <a:cubicBezTo>
                    <a:pt x="802291" y="66352"/>
                    <a:pt x="819509" y="63261"/>
                    <a:pt x="836762" y="60385"/>
                  </a:cubicBezTo>
                  <a:cubicBezTo>
                    <a:pt x="856890" y="63261"/>
                    <a:pt x="878961" y="59919"/>
                    <a:pt x="897147" y="69012"/>
                  </a:cubicBezTo>
                  <a:cubicBezTo>
                    <a:pt x="905280" y="73079"/>
                    <a:pt x="905773" y="85798"/>
                    <a:pt x="905773" y="94891"/>
                  </a:cubicBezTo>
                  <a:cubicBezTo>
                    <a:pt x="905773" y="126651"/>
                    <a:pt x="900022" y="158151"/>
                    <a:pt x="897147" y="189781"/>
                  </a:cubicBezTo>
                  <a:cubicBezTo>
                    <a:pt x="888521" y="186906"/>
                    <a:pt x="876948" y="188255"/>
                    <a:pt x="871268" y="181155"/>
                  </a:cubicBezTo>
                  <a:cubicBezTo>
                    <a:pt x="854317" y="159966"/>
                    <a:pt x="865214" y="133333"/>
                    <a:pt x="871268" y="112144"/>
                  </a:cubicBezTo>
                  <a:cubicBezTo>
                    <a:pt x="873766" y="103401"/>
                    <a:pt x="873464" y="92694"/>
                    <a:pt x="879894" y="86264"/>
                  </a:cubicBezTo>
                  <a:cubicBezTo>
                    <a:pt x="894928" y="71230"/>
                    <a:pt x="929653" y="65198"/>
                    <a:pt x="948905" y="60385"/>
                  </a:cubicBezTo>
                  <a:cubicBezTo>
                    <a:pt x="974784" y="63261"/>
                    <a:pt x="1001282" y="62697"/>
                    <a:pt x="1026543" y="69012"/>
                  </a:cubicBezTo>
                  <a:cubicBezTo>
                    <a:pt x="1053180" y="75671"/>
                    <a:pt x="1054540" y="93982"/>
                    <a:pt x="1069675" y="112144"/>
                  </a:cubicBezTo>
                  <a:cubicBezTo>
                    <a:pt x="1077485" y="121516"/>
                    <a:pt x="1086928" y="129397"/>
                    <a:pt x="1095554" y="138023"/>
                  </a:cubicBezTo>
                  <a:cubicBezTo>
                    <a:pt x="1098430" y="146649"/>
                    <a:pt x="1104181" y="154809"/>
                    <a:pt x="1104181" y="163902"/>
                  </a:cubicBezTo>
                  <a:cubicBezTo>
                    <a:pt x="1104181" y="174731"/>
                    <a:pt x="1090995" y="212085"/>
                    <a:pt x="1086928" y="224287"/>
                  </a:cubicBezTo>
                  <a:cubicBezTo>
                    <a:pt x="1063764" y="189542"/>
                    <a:pt x="1052851" y="185389"/>
                    <a:pt x="1078302" y="129396"/>
                  </a:cubicBezTo>
                  <a:cubicBezTo>
                    <a:pt x="1084251" y="116308"/>
                    <a:pt x="1102641" y="113683"/>
                    <a:pt x="1112807" y="103517"/>
                  </a:cubicBezTo>
                  <a:cubicBezTo>
                    <a:pt x="1147832" y="68492"/>
                    <a:pt x="1108180" y="79952"/>
                    <a:pt x="1164566" y="51759"/>
                  </a:cubicBezTo>
                  <a:cubicBezTo>
                    <a:pt x="1175170" y="46457"/>
                    <a:pt x="1187715" y="46539"/>
                    <a:pt x="1199071" y="43132"/>
                  </a:cubicBezTo>
                  <a:cubicBezTo>
                    <a:pt x="1216490" y="37906"/>
                    <a:pt x="1233577" y="31631"/>
                    <a:pt x="1250830" y="25880"/>
                  </a:cubicBezTo>
                  <a:lnTo>
                    <a:pt x="1276709" y="17253"/>
                  </a:lnTo>
                </a:path>
              </a:pathLst>
            </a:custGeom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7" name="자유형 16"/>
            <p:cNvSpPr/>
            <p:nvPr/>
          </p:nvSpPr>
          <p:spPr>
            <a:xfrm>
              <a:off x="1533045" y="3848770"/>
              <a:ext cx="267418" cy="198408"/>
            </a:xfrm>
            <a:custGeom>
              <a:avLst/>
              <a:gdLst>
                <a:gd name="connsiteX0" fmla="*/ 112143 w 267418"/>
                <a:gd name="connsiteY0" fmla="*/ 0 h 198408"/>
                <a:gd name="connsiteX1" fmla="*/ 25879 w 267418"/>
                <a:gd name="connsiteY1" fmla="*/ 129396 h 198408"/>
                <a:gd name="connsiteX2" fmla="*/ 267418 w 267418"/>
                <a:gd name="connsiteY2" fmla="*/ 198408 h 1984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67418" h="198408">
                  <a:moveTo>
                    <a:pt x="112143" y="0"/>
                  </a:moveTo>
                  <a:cubicBezTo>
                    <a:pt x="56071" y="48164"/>
                    <a:pt x="0" y="96328"/>
                    <a:pt x="25879" y="129396"/>
                  </a:cubicBezTo>
                  <a:cubicBezTo>
                    <a:pt x="51758" y="162464"/>
                    <a:pt x="159588" y="180436"/>
                    <a:pt x="267418" y="198408"/>
                  </a:cubicBezTo>
                </a:path>
              </a:pathLst>
            </a:custGeom>
            <a:ln>
              <a:solidFill>
                <a:schemeClr val="accent1">
                  <a:lumMod val="75000"/>
                </a:schemeClr>
              </a:solidFill>
              <a:headEnd type="none" w="med" len="med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8" name="자유형 17"/>
            <p:cNvSpPr/>
            <p:nvPr/>
          </p:nvSpPr>
          <p:spPr>
            <a:xfrm>
              <a:off x="1566112" y="4073057"/>
              <a:ext cx="217098" cy="785004"/>
            </a:xfrm>
            <a:custGeom>
              <a:avLst/>
              <a:gdLst>
                <a:gd name="connsiteX0" fmla="*/ 217098 w 217098"/>
                <a:gd name="connsiteY0" fmla="*/ 0 h 785004"/>
                <a:gd name="connsiteX1" fmla="*/ 1438 w 217098"/>
                <a:gd name="connsiteY1" fmla="*/ 422694 h 785004"/>
                <a:gd name="connsiteX2" fmla="*/ 208472 w 217098"/>
                <a:gd name="connsiteY2" fmla="*/ 785004 h 7850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17098" h="785004">
                  <a:moveTo>
                    <a:pt x="217098" y="0"/>
                  </a:moveTo>
                  <a:cubicBezTo>
                    <a:pt x="109987" y="145930"/>
                    <a:pt x="2876" y="291860"/>
                    <a:pt x="1438" y="422694"/>
                  </a:cubicBezTo>
                  <a:cubicBezTo>
                    <a:pt x="0" y="553528"/>
                    <a:pt x="104236" y="669266"/>
                    <a:pt x="208472" y="785004"/>
                  </a:cubicBezTo>
                </a:path>
              </a:pathLst>
            </a:custGeom>
            <a:ln>
              <a:solidFill>
                <a:schemeClr val="accent1">
                  <a:lumMod val="75000"/>
                </a:schemeClr>
              </a:solidFill>
              <a:headEnd type="none" w="med" len="med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9" name="자유형 18"/>
            <p:cNvSpPr/>
            <p:nvPr/>
          </p:nvSpPr>
          <p:spPr>
            <a:xfrm>
              <a:off x="1672504" y="4909819"/>
              <a:ext cx="145212" cy="241540"/>
            </a:xfrm>
            <a:custGeom>
              <a:avLst/>
              <a:gdLst>
                <a:gd name="connsiteX0" fmla="*/ 145212 w 145212"/>
                <a:gd name="connsiteY0" fmla="*/ 0 h 241540"/>
                <a:gd name="connsiteX1" fmla="*/ 7189 w 145212"/>
                <a:gd name="connsiteY1" fmla="*/ 138023 h 241540"/>
                <a:gd name="connsiteX2" fmla="*/ 102080 w 145212"/>
                <a:gd name="connsiteY2" fmla="*/ 241540 h 241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45212" h="241540">
                  <a:moveTo>
                    <a:pt x="145212" y="0"/>
                  </a:moveTo>
                  <a:cubicBezTo>
                    <a:pt x="79795" y="48883"/>
                    <a:pt x="14378" y="97767"/>
                    <a:pt x="7189" y="138023"/>
                  </a:cubicBezTo>
                  <a:cubicBezTo>
                    <a:pt x="0" y="178279"/>
                    <a:pt x="51040" y="209909"/>
                    <a:pt x="102080" y="241540"/>
                  </a:cubicBezTo>
                </a:path>
              </a:pathLst>
            </a:custGeom>
            <a:ln>
              <a:solidFill>
                <a:schemeClr val="accent1">
                  <a:lumMod val="75000"/>
                </a:schemeClr>
              </a:solidFill>
              <a:headEnd type="none" w="med" len="med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0" name="자유형 19"/>
            <p:cNvSpPr/>
            <p:nvPr/>
          </p:nvSpPr>
          <p:spPr>
            <a:xfrm>
              <a:off x="1403648" y="5194491"/>
              <a:ext cx="414068" cy="1173192"/>
            </a:xfrm>
            <a:custGeom>
              <a:avLst/>
              <a:gdLst>
                <a:gd name="connsiteX0" fmla="*/ 414068 w 414068"/>
                <a:gd name="connsiteY0" fmla="*/ 0 h 1173192"/>
                <a:gd name="connsiteX1" fmla="*/ 69011 w 414068"/>
                <a:gd name="connsiteY1" fmla="*/ 293298 h 1173192"/>
                <a:gd name="connsiteX2" fmla="*/ 0 w 414068"/>
                <a:gd name="connsiteY2" fmla="*/ 1173192 h 11731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14068" h="1173192">
                  <a:moveTo>
                    <a:pt x="414068" y="0"/>
                  </a:moveTo>
                  <a:cubicBezTo>
                    <a:pt x="276045" y="48883"/>
                    <a:pt x="138022" y="97766"/>
                    <a:pt x="69011" y="293298"/>
                  </a:cubicBezTo>
                  <a:cubicBezTo>
                    <a:pt x="0" y="488830"/>
                    <a:pt x="0" y="831011"/>
                    <a:pt x="0" y="1173192"/>
                  </a:cubicBezTo>
                </a:path>
              </a:pathLst>
            </a:custGeom>
            <a:ln>
              <a:solidFill>
                <a:schemeClr val="accent1">
                  <a:lumMod val="75000"/>
                </a:schemeClr>
              </a:solidFill>
              <a:headEnd type="none" w="med" len="med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" name="자유형 20"/>
            <p:cNvSpPr/>
            <p:nvPr/>
          </p:nvSpPr>
          <p:spPr>
            <a:xfrm>
              <a:off x="1462433" y="3573016"/>
              <a:ext cx="267418" cy="198408"/>
            </a:xfrm>
            <a:custGeom>
              <a:avLst/>
              <a:gdLst>
                <a:gd name="connsiteX0" fmla="*/ 112143 w 267418"/>
                <a:gd name="connsiteY0" fmla="*/ 0 h 198408"/>
                <a:gd name="connsiteX1" fmla="*/ 25879 w 267418"/>
                <a:gd name="connsiteY1" fmla="*/ 129396 h 198408"/>
                <a:gd name="connsiteX2" fmla="*/ 267418 w 267418"/>
                <a:gd name="connsiteY2" fmla="*/ 198408 h 1984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67418" h="198408">
                  <a:moveTo>
                    <a:pt x="112143" y="0"/>
                  </a:moveTo>
                  <a:cubicBezTo>
                    <a:pt x="56071" y="48164"/>
                    <a:pt x="0" y="96328"/>
                    <a:pt x="25879" y="129396"/>
                  </a:cubicBezTo>
                  <a:cubicBezTo>
                    <a:pt x="51758" y="162464"/>
                    <a:pt x="159588" y="180436"/>
                    <a:pt x="267418" y="198408"/>
                  </a:cubicBezTo>
                </a:path>
              </a:pathLst>
            </a:custGeom>
            <a:ln>
              <a:solidFill>
                <a:schemeClr val="accent1">
                  <a:lumMod val="75000"/>
                </a:schemeClr>
              </a:solidFill>
              <a:headEnd type="none" w="med" len="med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switch</a:t>
            </a:r>
            <a:r>
              <a:rPr lang="ko-KR" altLang="en-US" dirty="0" smtClean="0"/>
              <a:t>문에서 벗어나기</a:t>
            </a:r>
            <a:endParaRPr lang="ko-KR" altLang="en-US" dirty="0"/>
          </a:p>
        </p:txBody>
      </p:sp>
      <p:sp>
        <p:nvSpPr>
          <p:cNvPr id="14" name="내용 개체 틀 2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1999124"/>
          </a:xfrm>
        </p:spPr>
        <p:txBody>
          <a:bodyPr>
            <a:normAutofit/>
          </a:bodyPr>
          <a:lstStyle/>
          <a:p>
            <a:r>
              <a:rPr lang="en-US" altLang="ko-KR" dirty="0" smtClean="0"/>
              <a:t>switch</a:t>
            </a:r>
            <a:r>
              <a:rPr lang="ko-KR" altLang="en-US" dirty="0" smtClean="0"/>
              <a:t>문 내의 </a:t>
            </a:r>
            <a:r>
              <a:rPr lang="en-US" altLang="ko-KR" dirty="0" smtClean="0"/>
              <a:t>break</a:t>
            </a:r>
            <a:r>
              <a:rPr lang="ko-KR" altLang="en-US" dirty="0" smtClean="0"/>
              <a:t>문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break </a:t>
            </a:r>
            <a:r>
              <a:rPr lang="ko-KR" altLang="en-US" dirty="0"/>
              <a:t>문장을 만나면 </a:t>
            </a:r>
            <a:r>
              <a:rPr lang="en-US" altLang="ko-KR" dirty="0"/>
              <a:t>switch</a:t>
            </a:r>
            <a:r>
              <a:rPr lang="ko-KR" altLang="en-US" dirty="0"/>
              <a:t>문을 벗어나도록 지시</a:t>
            </a:r>
          </a:p>
          <a:p>
            <a:pPr lvl="1"/>
            <a:r>
              <a:rPr lang="ko-KR" altLang="en-US" dirty="0"/>
              <a:t>만일 </a:t>
            </a:r>
            <a:r>
              <a:rPr lang="en-US" altLang="ko-KR" dirty="0" smtClean="0"/>
              <a:t>case </a:t>
            </a:r>
            <a:r>
              <a:rPr lang="ko-KR" altLang="en-US" dirty="0"/>
              <a:t>문에 </a:t>
            </a:r>
            <a:r>
              <a:rPr lang="en-US" altLang="ko-KR" dirty="0"/>
              <a:t>break</a:t>
            </a:r>
            <a:r>
              <a:rPr lang="ko-KR" altLang="en-US" dirty="0"/>
              <a:t>문이 없다면 다음 </a:t>
            </a:r>
            <a:r>
              <a:rPr lang="en-US" altLang="ko-KR" dirty="0"/>
              <a:t>case</a:t>
            </a:r>
            <a:r>
              <a:rPr lang="ko-KR" altLang="en-US" dirty="0"/>
              <a:t>문의 실행문장으로 실행을 계속하게 되며 언젠가 </a:t>
            </a:r>
            <a:r>
              <a:rPr lang="en-US" altLang="ko-KR" dirty="0"/>
              <a:t>break</a:t>
            </a:r>
            <a:r>
              <a:rPr lang="ko-KR" altLang="en-US" dirty="0"/>
              <a:t>를 만날 때까지 계속 </a:t>
            </a:r>
            <a:r>
              <a:rPr lang="ko-KR" altLang="en-US" dirty="0" smtClean="0"/>
              <a:t>내려감</a:t>
            </a:r>
            <a:endParaRPr lang="ko-KR" altLang="en-US" dirty="0"/>
          </a:p>
          <a:p>
            <a:pPr lvl="1"/>
            <a:endParaRPr lang="en-US" altLang="ko-KR" dirty="0" smtClean="0"/>
          </a:p>
          <a:p>
            <a:endParaRPr lang="ko-KR" altLang="en-US" dirty="0"/>
          </a:p>
        </p:txBody>
      </p:sp>
      <p:sp>
        <p:nvSpPr>
          <p:cNvPr id="22" name="직사각형 21"/>
          <p:cNvSpPr/>
          <p:nvPr/>
        </p:nvSpPr>
        <p:spPr>
          <a:xfrm>
            <a:off x="6208923" y="5787265"/>
            <a:ext cx="1669554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ko-KR" dirty="0"/>
              <a:t>90 ~ 100</a:t>
            </a:r>
            <a:r>
              <a:rPr lang="ko-KR" altLang="en-US" dirty="0"/>
              <a:t>점입니다</a:t>
            </a:r>
            <a:r>
              <a:rPr lang="en-US" altLang="ko-KR" dirty="0" smtClean="0"/>
              <a:t>.</a:t>
            </a:r>
          </a:p>
          <a:p>
            <a:r>
              <a:rPr lang="en-US" altLang="ko-KR" dirty="0"/>
              <a:t>80 ~ 89</a:t>
            </a:r>
            <a:r>
              <a:rPr lang="ko-KR" altLang="en-US" dirty="0" smtClean="0"/>
              <a:t>점입니다</a:t>
            </a:r>
            <a:r>
              <a:rPr lang="en-US" altLang="ko-KR" dirty="0" smtClean="0"/>
              <a:t>.</a:t>
            </a:r>
            <a:endParaRPr lang="en-US" altLang="ko-KR" dirty="0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59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 smtClean="0"/>
              <a:t>식별자</a:t>
            </a:r>
            <a:r>
              <a:rPr lang="ko-KR" altLang="en-US" dirty="0" smtClean="0"/>
              <a:t> </a:t>
            </a:r>
            <a:r>
              <a:rPr lang="en-US" altLang="ko-KR" dirty="0" smtClean="0"/>
              <a:t>(identifier)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ko-KR" altLang="en-US" dirty="0" smtClean="0"/>
              <a:t>식별자란</a:t>
            </a:r>
            <a:r>
              <a:rPr lang="en-US" altLang="ko-KR" dirty="0" smtClean="0"/>
              <a:t>?</a:t>
            </a:r>
          </a:p>
          <a:p>
            <a:pPr lvl="1"/>
            <a:r>
              <a:rPr lang="ko-KR" altLang="en-US" dirty="0" smtClean="0"/>
              <a:t>클래스</a:t>
            </a:r>
            <a:r>
              <a:rPr lang="en-US" altLang="ko-KR" dirty="0" smtClean="0"/>
              <a:t>, </a:t>
            </a:r>
            <a:r>
              <a:rPr lang="ko-KR" altLang="en-US" dirty="0" smtClean="0"/>
              <a:t>변수</a:t>
            </a:r>
            <a:r>
              <a:rPr lang="en-US" altLang="ko-KR" dirty="0" smtClean="0"/>
              <a:t>, </a:t>
            </a:r>
            <a:r>
              <a:rPr lang="ko-KR" altLang="en-US" dirty="0" smtClean="0"/>
              <a:t>상수</a:t>
            </a:r>
            <a:r>
              <a:rPr lang="en-US" altLang="ko-KR" dirty="0" smtClean="0"/>
              <a:t>, </a:t>
            </a:r>
            <a:r>
              <a:rPr lang="ko-KR" altLang="en-US" dirty="0" err="1" smtClean="0"/>
              <a:t>메소드</a:t>
            </a:r>
            <a:r>
              <a:rPr lang="ko-KR" altLang="en-US" dirty="0" smtClean="0"/>
              <a:t> 등에 붙이는 이름</a:t>
            </a:r>
            <a:endParaRPr lang="en-US" altLang="ko-KR" dirty="0" smtClean="0"/>
          </a:p>
          <a:p>
            <a:r>
              <a:rPr lang="ko-KR" altLang="en-US" dirty="0" smtClean="0"/>
              <a:t>식별자의 원칙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‘</a:t>
            </a:r>
            <a:r>
              <a:rPr lang="en-US" altLang="ko-KR" dirty="0" smtClean="0"/>
              <a:t>@’, ‘#’, ‘!’</a:t>
            </a:r>
            <a:r>
              <a:rPr lang="ko-KR" altLang="en-US" dirty="0" smtClean="0"/>
              <a:t>와 같은 특수 문자</a:t>
            </a:r>
            <a:r>
              <a:rPr lang="en-US" altLang="ko-KR" dirty="0" smtClean="0"/>
              <a:t>, </a:t>
            </a:r>
            <a:r>
              <a:rPr lang="ko-KR" altLang="en-US" dirty="0" smtClean="0"/>
              <a:t>공백 또는 탭은 </a:t>
            </a:r>
            <a:r>
              <a:rPr lang="ko-KR" altLang="en-US" dirty="0" err="1" smtClean="0"/>
              <a:t>식별자로</a:t>
            </a:r>
            <a:r>
              <a:rPr lang="ko-KR" altLang="en-US" dirty="0" smtClean="0"/>
              <a:t> 사용할 수 없으나 </a:t>
            </a:r>
            <a:r>
              <a:rPr lang="en-US" altLang="ko-KR" dirty="0" smtClean="0"/>
              <a:t>‘_’, ‘$’</a:t>
            </a:r>
            <a:r>
              <a:rPr lang="ko-KR" altLang="en-US" dirty="0" smtClean="0"/>
              <a:t>는 사용 가능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유니코드 문자 사용 가능</a:t>
            </a:r>
            <a:r>
              <a:rPr lang="en-US" altLang="ko-KR" dirty="0" smtClean="0"/>
              <a:t>. </a:t>
            </a:r>
            <a:r>
              <a:rPr lang="ko-KR" altLang="en-US" dirty="0" smtClean="0"/>
              <a:t>한글 사용 가능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자바 언어의 키워드는 </a:t>
            </a:r>
            <a:r>
              <a:rPr lang="ko-KR" altLang="en-US" dirty="0" err="1" smtClean="0"/>
              <a:t>식별자로</a:t>
            </a:r>
            <a:r>
              <a:rPr lang="ko-KR" altLang="en-US" dirty="0" smtClean="0"/>
              <a:t> 사용할 수 없음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식별자의 첫 번째 문자로 숫자는 사용할 수 없음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‘_’ </a:t>
            </a:r>
            <a:r>
              <a:rPr lang="ko-KR" altLang="en-US" dirty="0" smtClean="0"/>
              <a:t>또는 </a:t>
            </a:r>
            <a:r>
              <a:rPr lang="en-US" altLang="ko-KR" dirty="0" smtClean="0"/>
              <a:t>‘$’</a:t>
            </a:r>
            <a:r>
              <a:rPr lang="ko-KR" altLang="en-US" dirty="0" smtClean="0"/>
              <a:t>를 </a:t>
            </a:r>
            <a:r>
              <a:rPr lang="ko-KR" altLang="en-US" dirty="0" err="1" smtClean="0"/>
              <a:t>식별자</a:t>
            </a:r>
            <a:r>
              <a:rPr lang="ko-KR" altLang="en-US" dirty="0" smtClean="0"/>
              <a:t> 첫 번째 문자로 사용할 수 있으나 일반적으로 잘 사용하지 않는다</a:t>
            </a:r>
            <a:r>
              <a:rPr lang="en-US" altLang="ko-KR" dirty="0" smtClean="0"/>
              <a:t>.</a:t>
            </a:r>
          </a:p>
          <a:p>
            <a:pPr lvl="1"/>
            <a:r>
              <a:rPr lang="ko-KR" altLang="en-US" dirty="0" smtClean="0"/>
              <a:t>불린 </a:t>
            </a:r>
            <a:r>
              <a:rPr lang="ko-KR" altLang="en-US" dirty="0" err="1" smtClean="0"/>
              <a:t>리터럴</a:t>
            </a:r>
            <a:r>
              <a:rPr lang="ko-KR" altLang="en-US" dirty="0" smtClean="0"/>
              <a:t> </a:t>
            </a:r>
            <a:r>
              <a:rPr lang="en-US" altLang="ko-KR" dirty="0" smtClean="0"/>
              <a:t>(true, false)</a:t>
            </a:r>
            <a:r>
              <a:rPr lang="ko-KR" altLang="en-US" dirty="0" smtClean="0"/>
              <a:t>와 널 리터럴</a:t>
            </a:r>
            <a:r>
              <a:rPr lang="en-US" altLang="ko-KR" dirty="0" smtClean="0"/>
              <a:t>(null)</a:t>
            </a:r>
            <a:r>
              <a:rPr lang="ko-KR" altLang="en-US" dirty="0" smtClean="0"/>
              <a:t>은 식별자로 사용할 수 없음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길이 제한 없음</a:t>
            </a:r>
            <a:endParaRPr lang="en-US" altLang="ko-KR" dirty="0" smtClean="0"/>
          </a:p>
          <a:p>
            <a:r>
              <a:rPr lang="ko-KR" altLang="en-US" dirty="0" smtClean="0"/>
              <a:t>대소문자 구별</a:t>
            </a:r>
            <a:endParaRPr lang="en-US" altLang="ko-KR" dirty="0" smtClean="0"/>
          </a:p>
          <a:p>
            <a:pPr lvl="1"/>
            <a:r>
              <a:rPr lang="en-US" altLang="ko-KR" dirty="0" smtClean="0"/>
              <a:t>Test</a:t>
            </a:r>
            <a:r>
              <a:rPr lang="ko-KR" altLang="en-US" dirty="0" smtClean="0"/>
              <a:t>와 </a:t>
            </a:r>
            <a:r>
              <a:rPr lang="en-US" altLang="ko-KR" dirty="0" smtClean="0"/>
              <a:t>test</a:t>
            </a:r>
            <a:r>
              <a:rPr lang="ko-KR" altLang="en-US" dirty="0" smtClean="0"/>
              <a:t>는 별개의 식별자</a:t>
            </a:r>
            <a:endParaRPr lang="en-US" altLang="ko-KR" dirty="0" smtClean="0"/>
          </a:p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6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2-13 : </a:t>
            </a:r>
            <a:r>
              <a:rPr lang="en-US" altLang="ko-KR" dirty="0"/>
              <a:t>switch</a:t>
            </a:r>
            <a:r>
              <a:rPr lang="ko-KR" altLang="en-US" dirty="0"/>
              <a:t>문의 </a:t>
            </a:r>
            <a:r>
              <a:rPr lang="en-US" altLang="ko-KR" dirty="0"/>
              <a:t>break </a:t>
            </a:r>
            <a:r>
              <a:rPr lang="ko-KR" altLang="en-US" dirty="0"/>
              <a:t>사용하기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134355" y="2217095"/>
            <a:ext cx="5801298" cy="440120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1400" dirty="0"/>
              <a:t>public class </a:t>
            </a:r>
            <a:r>
              <a:rPr lang="en-US" altLang="ko-KR" sz="1400" dirty="0" err="1"/>
              <a:t>GradeSwitch</a:t>
            </a:r>
            <a:r>
              <a:rPr lang="en-US" altLang="ko-KR" sz="1400" dirty="0"/>
              <a:t> {</a:t>
            </a:r>
          </a:p>
          <a:p>
            <a:pPr defTabSz="180000"/>
            <a:r>
              <a:rPr lang="en-US" altLang="ko-KR" sz="1400" dirty="0" smtClean="0"/>
              <a:t>	public </a:t>
            </a:r>
            <a:r>
              <a:rPr lang="en-US" altLang="ko-KR" sz="1400" dirty="0"/>
              <a:t>static void main(String[] </a:t>
            </a:r>
            <a:r>
              <a:rPr lang="en-US" altLang="ko-KR" sz="1400" dirty="0" err="1"/>
              <a:t>args</a:t>
            </a:r>
            <a:r>
              <a:rPr lang="en-US" altLang="ko-KR" sz="1400" dirty="0"/>
              <a:t>) {</a:t>
            </a:r>
          </a:p>
          <a:p>
            <a:pPr defTabSz="180000"/>
            <a:r>
              <a:rPr lang="en-US" altLang="ko-KR" sz="1400" dirty="0" smtClean="0"/>
              <a:t>		char </a:t>
            </a:r>
            <a:r>
              <a:rPr lang="en-US" altLang="ko-KR" sz="1400" dirty="0"/>
              <a:t>grade='C';</a:t>
            </a:r>
          </a:p>
          <a:p>
            <a:pPr defTabSz="180000"/>
            <a:r>
              <a:rPr lang="en-US" altLang="ko-KR" sz="1400" dirty="0" smtClean="0"/>
              <a:t>		switch </a:t>
            </a:r>
            <a:r>
              <a:rPr lang="en-US" altLang="ko-KR" sz="1400" dirty="0"/>
              <a:t>(grade) {</a:t>
            </a:r>
          </a:p>
          <a:p>
            <a:pPr defTabSz="180000"/>
            <a:r>
              <a:rPr lang="en-US" altLang="ko-KR" sz="1400" dirty="0" smtClean="0"/>
              <a:t>			case </a:t>
            </a:r>
            <a:r>
              <a:rPr lang="en-US" altLang="ko-KR" sz="1400" dirty="0"/>
              <a:t>'A': </a:t>
            </a:r>
          </a:p>
          <a:p>
            <a:pPr defTabSz="180000"/>
            <a:r>
              <a:rPr lang="en-US" altLang="ko-KR" sz="1400" dirty="0" smtClean="0"/>
              <a:t>			case </a:t>
            </a:r>
            <a:r>
              <a:rPr lang="en-US" altLang="ko-KR" sz="1400" dirty="0"/>
              <a:t>'B':</a:t>
            </a:r>
          </a:p>
          <a:p>
            <a:pPr defTabSz="180000"/>
            <a:r>
              <a:rPr lang="en-US" altLang="ko-KR" sz="1400" dirty="0" smtClean="0"/>
              <a:t>				</a:t>
            </a:r>
            <a:r>
              <a:rPr lang="en-US" altLang="ko-KR" sz="1400" dirty="0" err="1" smtClean="0"/>
              <a:t>System.out.println</a:t>
            </a:r>
            <a:r>
              <a:rPr lang="en-US" altLang="ko-KR" sz="1400" dirty="0"/>
              <a:t>("</a:t>
            </a:r>
            <a:r>
              <a:rPr lang="ko-KR" altLang="en-US" sz="1400" dirty="0"/>
              <a:t>참 잘하였습니다</a:t>
            </a:r>
            <a:r>
              <a:rPr lang="en-US" altLang="ko-KR" sz="1400" dirty="0"/>
              <a:t>.“);</a:t>
            </a:r>
            <a:endParaRPr lang="ko-KR" altLang="en-US" sz="1400" dirty="0"/>
          </a:p>
          <a:p>
            <a:pPr defTabSz="180000"/>
            <a:r>
              <a:rPr lang="en-US" altLang="ko-KR" sz="1400" dirty="0" smtClean="0"/>
              <a:t>				break</a:t>
            </a:r>
            <a:r>
              <a:rPr lang="en-US" altLang="ko-KR" sz="1400" dirty="0"/>
              <a:t>;</a:t>
            </a:r>
          </a:p>
          <a:p>
            <a:pPr defTabSz="180000"/>
            <a:r>
              <a:rPr lang="en-US" altLang="ko-KR" sz="1400" dirty="0" smtClean="0"/>
              <a:t>			case </a:t>
            </a:r>
            <a:r>
              <a:rPr lang="en-US" altLang="ko-KR" sz="1400" dirty="0"/>
              <a:t>'C':</a:t>
            </a:r>
          </a:p>
          <a:p>
            <a:pPr defTabSz="180000"/>
            <a:r>
              <a:rPr lang="en-US" altLang="ko-KR" sz="1400" dirty="0" smtClean="0"/>
              <a:t>			case </a:t>
            </a:r>
            <a:r>
              <a:rPr lang="en-US" altLang="ko-KR" sz="1400" dirty="0"/>
              <a:t>'D':</a:t>
            </a:r>
          </a:p>
          <a:p>
            <a:pPr defTabSz="180000"/>
            <a:r>
              <a:rPr lang="en-US" altLang="ko-KR" sz="1400" dirty="0" smtClean="0"/>
              <a:t>				</a:t>
            </a:r>
            <a:r>
              <a:rPr lang="en-US" altLang="ko-KR" sz="1400" dirty="0" err="1" smtClean="0"/>
              <a:t>System.out.println</a:t>
            </a:r>
            <a:r>
              <a:rPr lang="en-US" altLang="ko-KR" sz="1400" dirty="0"/>
              <a:t>("</a:t>
            </a:r>
            <a:r>
              <a:rPr lang="ko-KR" altLang="en-US" sz="1400" dirty="0"/>
              <a:t>좀 더 노력하세요</a:t>
            </a:r>
            <a:r>
              <a:rPr lang="en-US" altLang="ko-KR" sz="1400" dirty="0"/>
              <a:t>.“);</a:t>
            </a:r>
            <a:endParaRPr lang="ko-KR" altLang="en-US" sz="1400" dirty="0"/>
          </a:p>
          <a:p>
            <a:pPr defTabSz="180000"/>
            <a:r>
              <a:rPr lang="en-US" altLang="ko-KR" sz="1400" dirty="0" smtClean="0"/>
              <a:t>				break</a:t>
            </a:r>
            <a:r>
              <a:rPr lang="en-US" altLang="ko-KR" sz="1400" dirty="0"/>
              <a:t>;</a:t>
            </a:r>
          </a:p>
          <a:p>
            <a:pPr defTabSz="180000"/>
            <a:r>
              <a:rPr lang="en-US" altLang="ko-KR" sz="1400" dirty="0" smtClean="0"/>
              <a:t>			case </a:t>
            </a:r>
            <a:r>
              <a:rPr lang="en-US" altLang="ko-KR" sz="1400" dirty="0"/>
              <a:t>'F':</a:t>
            </a:r>
          </a:p>
          <a:p>
            <a:pPr defTabSz="180000"/>
            <a:r>
              <a:rPr lang="en-US" altLang="ko-KR" sz="1400" dirty="0" smtClean="0"/>
              <a:t>				</a:t>
            </a:r>
            <a:r>
              <a:rPr lang="en-US" altLang="ko-KR" sz="1400" dirty="0" err="1" smtClean="0"/>
              <a:t>System.out.println</a:t>
            </a:r>
            <a:r>
              <a:rPr lang="en-US" altLang="ko-KR" sz="1400" dirty="0"/>
              <a:t>("</a:t>
            </a:r>
            <a:r>
              <a:rPr lang="ko-KR" altLang="en-US" sz="1400" dirty="0"/>
              <a:t>다음 학기에 다시 수강하세요</a:t>
            </a:r>
            <a:r>
              <a:rPr lang="en-US" altLang="ko-KR" sz="1400" dirty="0"/>
              <a:t>.“);</a:t>
            </a:r>
            <a:endParaRPr lang="ko-KR" altLang="en-US" sz="1400" dirty="0"/>
          </a:p>
          <a:p>
            <a:pPr defTabSz="180000"/>
            <a:r>
              <a:rPr lang="en-US" altLang="ko-KR" sz="1400" dirty="0" smtClean="0"/>
              <a:t>				break</a:t>
            </a:r>
            <a:r>
              <a:rPr lang="en-US" altLang="ko-KR" sz="1400" dirty="0"/>
              <a:t>;</a:t>
            </a:r>
          </a:p>
          <a:p>
            <a:pPr defTabSz="180000"/>
            <a:r>
              <a:rPr lang="en-US" altLang="ko-KR" sz="1400" dirty="0" smtClean="0"/>
              <a:t>			default</a:t>
            </a:r>
            <a:r>
              <a:rPr lang="en-US" altLang="ko-KR" sz="1400" dirty="0"/>
              <a:t>:</a:t>
            </a:r>
          </a:p>
          <a:p>
            <a:pPr defTabSz="180000"/>
            <a:r>
              <a:rPr lang="en-US" altLang="ko-KR" sz="1400" dirty="0" smtClean="0"/>
              <a:t>				</a:t>
            </a:r>
            <a:r>
              <a:rPr lang="en-US" altLang="ko-KR" sz="1400" dirty="0" err="1" smtClean="0"/>
              <a:t>System.out.println</a:t>
            </a:r>
            <a:r>
              <a:rPr lang="en-US" altLang="ko-KR" sz="1400" dirty="0"/>
              <a:t>("</a:t>
            </a:r>
            <a:r>
              <a:rPr lang="ko-KR" altLang="en-US" sz="1400" dirty="0"/>
              <a:t>잘못된 학점입니다</a:t>
            </a:r>
            <a:r>
              <a:rPr lang="en-US" altLang="ko-KR" sz="1400" dirty="0"/>
              <a:t>.“);</a:t>
            </a:r>
            <a:endParaRPr lang="ko-KR" altLang="en-US" sz="1400" dirty="0"/>
          </a:p>
          <a:p>
            <a:pPr defTabSz="180000"/>
            <a:r>
              <a:rPr lang="en-US" altLang="ko-KR" sz="1400" dirty="0" smtClean="0"/>
              <a:t>		}</a:t>
            </a:r>
            <a:endParaRPr lang="ko-KR" altLang="en-US" sz="1400" dirty="0"/>
          </a:p>
          <a:p>
            <a:pPr defTabSz="180000"/>
            <a:r>
              <a:rPr lang="en-US" altLang="ko-KR" sz="1400" dirty="0" smtClean="0"/>
              <a:t>	}</a:t>
            </a:r>
            <a:endParaRPr lang="ko-KR" altLang="en-US" sz="1400" dirty="0"/>
          </a:p>
          <a:p>
            <a:pPr defTabSz="180000"/>
            <a:r>
              <a:rPr lang="en-US" altLang="ko-KR" sz="1400" dirty="0"/>
              <a:t>}</a:t>
            </a:r>
            <a:endParaRPr lang="ko-KR" altLang="en-US" sz="1400" dirty="0"/>
          </a:p>
        </p:txBody>
      </p:sp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9" name="TextBox 8"/>
          <p:cNvSpPr txBox="1"/>
          <p:nvPr/>
        </p:nvSpPr>
        <p:spPr>
          <a:xfrm>
            <a:off x="467544" y="1214422"/>
            <a:ext cx="828092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학점이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A, B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인 학생에게는 “참 잘하였습니다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.",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학점이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C, D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인 학생에게는 ”좀 더 노력하세요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.“,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학점이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F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인 학생에게는 ”다음 학기에 다시 수강하세요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.“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를 출력하는 프로그램을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switch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문의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break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를 잘 활용하여 작성하여라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" name="직사각형 9"/>
          <p:cNvSpPr/>
          <p:nvPr/>
        </p:nvSpPr>
        <p:spPr>
          <a:xfrm>
            <a:off x="7236296" y="6248968"/>
            <a:ext cx="1296144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ko-KR" altLang="en-US" dirty="0"/>
              <a:t>좀 더 노력하세요</a:t>
            </a:r>
            <a:r>
              <a:rPr lang="en-US" altLang="ko-KR" dirty="0"/>
              <a:t>.</a:t>
            </a: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60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34178716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case</a:t>
            </a:r>
            <a:r>
              <a:rPr lang="ko-KR" altLang="en-US" dirty="0" smtClean="0"/>
              <a:t>문의 값</a:t>
            </a:r>
            <a:endParaRPr lang="ko-KR" altLang="en-US" dirty="0"/>
          </a:p>
        </p:txBody>
      </p:sp>
      <p:sp>
        <p:nvSpPr>
          <p:cNvPr id="4" name="직사각형 3"/>
          <p:cNvSpPr/>
          <p:nvPr/>
        </p:nvSpPr>
        <p:spPr>
          <a:xfrm>
            <a:off x="899592" y="2780929"/>
            <a:ext cx="3312368" cy="313932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>
            <a:spAutoFit/>
          </a:bodyPr>
          <a:lstStyle/>
          <a:p>
            <a:r>
              <a:rPr lang="en-US" altLang="ko-KR" dirty="0" err="1"/>
              <a:t>int</a:t>
            </a:r>
            <a:r>
              <a:rPr lang="en-US" altLang="ko-KR" dirty="0"/>
              <a:t> a = 0;</a:t>
            </a:r>
          </a:p>
          <a:p>
            <a:r>
              <a:rPr lang="en-US" altLang="ko-KR" dirty="0" err="1"/>
              <a:t>int</a:t>
            </a:r>
            <a:r>
              <a:rPr lang="en-US" altLang="ko-KR" dirty="0"/>
              <a:t> b = 1;</a:t>
            </a:r>
          </a:p>
          <a:p>
            <a:r>
              <a:rPr lang="en-US" altLang="ko-KR" dirty="0" err="1"/>
              <a:t>int</a:t>
            </a:r>
            <a:r>
              <a:rPr lang="en-US" altLang="ko-KR" dirty="0"/>
              <a:t> c = 25;</a:t>
            </a:r>
          </a:p>
          <a:p>
            <a:pPr defTabSz="180000"/>
            <a:r>
              <a:rPr lang="en-US" altLang="ko-KR" dirty="0"/>
              <a:t>switch(c%2) {</a:t>
            </a:r>
          </a:p>
          <a:p>
            <a:pPr defTabSz="180000"/>
            <a:r>
              <a:rPr lang="en-US" altLang="ko-KR" dirty="0" smtClean="0"/>
              <a:t>	case </a:t>
            </a:r>
            <a:r>
              <a:rPr lang="en-US" altLang="ko-KR" dirty="0"/>
              <a:t>a : // </a:t>
            </a:r>
            <a:r>
              <a:rPr lang="ko-KR" altLang="en-US" dirty="0"/>
              <a:t>오류</a:t>
            </a:r>
            <a:r>
              <a:rPr lang="en-US" altLang="ko-KR" dirty="0"/>
              <a:t>, </a:t>
            </a:r>
            <a:r>
              <a:rPr lang="ko-KR" altLang="en-US" dirty="0"/>
              <a:t>변수를 사용할 수 없음</a:t>
            </a:r>
          </a:p>
          <a:p>
            <a:pPr defTabSz="180000"/>
            <a:r>
              <a:rPr lang="en-US" altLang="ko-KR" dirty="0" smtClean="0"/>
              <a:t>	...; </a:t>
            </a:r>
            <a:endParaRPr lang="ko-KR" altLang="en-US" dirty="0"/>
          </a:p>
          <a:p>
            <a:pPr defTabSz="180000"/>
            <a:r>
              <a:rPr lang="en-US" altLang="ko-KR" dirty="0" smtClean="0"/>
              <a:t>	break</a:t>
            </a:r>
            <a:r>
              <a:rPr lang="en-US" altLang="ko-KR" dirty="0"/>
              <a:t>;</a:t>
            </a:r>
          </a:p>
          <a:p>
            <a:pPr defTabSz="180000"/>
            <a:r>
              <a:rPr lang="en-US" altLang="ko-KR" dirty="0" smtClean="0"/>
              <a:t>	case </a:t>
            </a:r>
            <a:r>
              <a:rPr lang="en-US" altLang="ko-KR" dirty="0"/>
              <a:t>1 : // </a:t>
            </a:r>
            <a:r>
              <a:rPr lang="ko-KR" altLang="en-US" dirty="0"/>
              <a:t>정상</a:t>
            </a:r>
          </a:p>
          <a:p>
            <a:pPr defTabSz="180000"/>
            <a:r>
              <a:rPr lang="en-US" altLang="ko-KR" dirty="0" smtClean="0"/>
              <a:t>	...; </a:t>
            </a:r>
            <a:endParaRPr lang="ko-KR" altLang="en-US" dirty="0"/>
          </a:p>
          <a:p>
            <a:pPr defTabSz="180000"/>
            <a:r>
              <a:rPr lang="en-US" altLang="ko-KR" dirty="0" smtClean="0"/>
              <a:t>	break</a:t>
            </a:r>
            <a:r>
              <a:rPr lang="en-US" altLang="ko-KR" dirty="0"/>
              <a:t>;</a:t>
            </a:r>
          </a:p>
          <a:p>
            <a:pPr defTabSz="180000"/>
            <a:r>
              <a:rPr lang="en-US" altLang="ko-KR" dirty="0"/>
              <a:t>}</a:t>
            </a:r>
          </a:p>
        </p:txBody>
      </p:sp>
      <p:sp>
        <p:nvSpPr>
          <p:cNvPr id="14" name="내용 개체 틀 2"/>
          <p:cNvSpPr>
            <a:spLocks noGrp="1"/>
          </p:cNvSpPr>
          <p:nvPr>
            <p:ph sz="quarter" idx="1"/>
          </p:nvPr>
        </p:nvSpPr>
        <p:spPr>
          <a:xfrm>
            <a:off x="612648" y="1285860"/>
            <a:ext cx="8153400" cy="1999124"/>
          </a:xfrm>
        </p:spPr>
        <p:txBody>
          <a:bodyPr>
            <a:normAutofit/>
          </a:bodyPr>
          <a:lstStyle/>
          <a:p>
            <a:r>
              <a:rPr lang="en-US" altLang="ko-KR" dirty="0" smtClean="0"/>
              <a:t>case</a:t>
            </a:r>
            <a:r>
              <a:rPr lang="ko-KR" altLang="en-US" dirty="0" smtClean="0"/>
              <a:t>문의 값의 특징</a:t>
            </a:r>
            <a:endParaRPr lang="en-US" altLang="ko-KR" dirty="0" smtClean="0"/>
          </a:p>
          <a:p>
            <a:pPr lvl="1"/>
            <a:r>
              <a:rPr lang="en-US" altLang="ko-KR" dirty="0"/>
              <a:t>switch</a:t>
            </a:r>
            <a:r>
              <a:rPr lang="ko-KR" altLang="en-US" dirty="0"/>
              <a:t>문은 식의 결과 값을 </a:t>
            </a:r>
            <a:r>
              <a:rPr lang="en-US" altLang="ko-KR" dirty="0"/>
              <a:t>case </a:t>
            </a:r>
            <a:r>
              <a:rPr lang="ko-KR" altLang="en-US" dirty="0"/>
              <a:t>문과 비교</a:t>
            </a:r>
          </a:p>
          <a:p>
            <a:pPr lvl="1"/>
            <a:r>
              <a:rPr lang="en-US" altLang="ko-KR" dirty="0"/>
              <a:t>case</a:t>
            </a:r>
            <a:r>
              <a:rPr lang="ko-KR" altLang="en-US" dirty="0"/>
              <a:t>문에 지정하는 비교 값은 정수 타입 </a:t>
            </a:r>
            <a:r>
              <a:rPr lang="ko-KR" altLang="en-US" dirty="0" err="1"/>
              <a:t>리터럴</a:t>
            </a:r>
            <a:r>
              <a:rPr lang="ko-KR" altLang="en-US" dirty="0"/>
              <a:t> 만 될 수 </a:t>
            </a:r>
            <a:r>
              <a:rPr lang="ko-KR" altLang="en-US" dirty="0" smtClean="0"/>
              <a:t>있음</a:t>
            </a:r>
            <a:endParaRPr lang="ko-KR" altLang="en-US" dirty="0"/>
          </a:p>
          <a:p>
            <a:pPr lvl="1"/>
            <a:endParaRPr lang="en-US" altLang="ko-KR" dirty="0" smtClean="0"/>
          </a:p>
          <a:p>
            <a:endParaRPr lang="ko-KR" altLang="en-US" dirty="0"/>
          </a:p>
        </p:txBody>
      </p:sp>
      <p:sp>
        <p:nvSpPr>
          <p:cNvPr id="13" name="직사각형 12"/>
          <p:cNvSpPr/>
          <p:nvPr/>
        </p:nvSpPr>
        <p:spPr>
          <a:xfrm>
            <a:off x="4572000" y="2780928"/>
            <a:ext cx="3312368" cy="120032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>
            <a:spAutoFit/>
          </a:bodyPr>
          <a:lstStyle/>
          <a:p>
            <a:pPr defTabSz="180000"/>
            <a:r>
              <a:rPr lang="en-US" altLang="ko-KR" dirty="0"/>
              <a:t>switch(a) {</a:t>
            </a:r>
          </a:p>
          <a:p>
            <a:pPr defTabSz="180000"/>
            <a:r>
              <a:rPr lang="en-US" altLang="ko-KR" dirty="0" smtClean="0"/>
              <a:t>	case </a:t>
            </a:r>
            <a:r>
              <a:rPr lang="en-US" altLang="ko-KR" dirty="0"/>
              <a:t>a &gt; 3 : // </a:t>
            </a:r>
            <a:r>
              <a:rPr lang="ko-KR" altLang="en-US" dirty="0"/>
              <a:t>오류</a:t>
            </a:r>
          </a:p>
          <a:p>
            <a:pPr defTabSz="180000"/>
            <a:r>
              <a:rPr lang="en-US" altLang="ko-KR" dirty="0" smtClean="0"/>
              <a:t>	case </a:t>
            </a:r>
            <a:r>
              <a:rPr lang="en-US" altLang="ko-KR" dirty="0"/>
              <a:t>a == 1 : // </a:t>
            </a:r>
            <a:r>
              <a:rPr lang="ko-KR" altLang="en-US" dirty="0"/>
              <a:t>오류</a:t>
            </a:r>
          </a:p>
          <a:p>
            <a:pPr defTabSz="180000"/>
            <a:r>
              <a:rPr lang="en-US" altLang="ko-KR" dirty="0"/>
              <a:t>}</a:t>
            </a:r>
            <a:endParaRPr lang="ko-KR" altLang="en-US" dirty="0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61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2537923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예제 </a:t>
            </a:r>
            <a:r>
              <a:rPr lang="en-US" altLang="ko-KR" dirty="0" smtClean="0"/>
              <a:t>2-14 : </a:t>
            </a:r>
            <a:r>
              <a:rPr lang="ko-KR" altLang="en-US" dirty="0"/>
              <a:t>성적 분류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779912" y="1292420"/>
            <a:ext cx="4536504" cy="526297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defTabSz="180000"/>
            <a:r>
              <a:rPr lang="en-US" altLang="ko-KR" sz="1200" dirty="0"/>
              <a:t>import </a:t>
            </a:r>
            <a:r>
              <a:rPr lang="en-US" altLang="ko-KR" sz="1200" dirty="0" err="1"/>
              <a:t>java.util.Scanner</a:t>
            </a:r>
            <a:r>
              <a:rPr lang="en-US" altLang="ko-KR" sz="1200" dirty="0"/>
              <a:t>;</a:t>
            </a:r>
          </a:p>
          <a:p>
            <a:pPr defTabSz="180000"/>
            <a:r>
              <a:rPr lang="en-US" altLang="ko-KR" sz="1200" dirty="0"/>
              <a:t>public class Grading2 {</a:t>
            </a:r>
          </a:p>
          <a:p>
            <a:pPr defTabSz="180000"/>
            <a:r>
              <a:rPr lang="en-US" altLang="ko-KR" sz="1200" dirty="0" smtClean="0"/>
              <a:t>	public </a:t>
            </a:r>
            <a:r>
              <a:rPr lang="en-US" altLang="ko-KR" sz="1200" dirty="0"/>
              <a:t>static void main (String[] </a:t>
            </a:r>
            <a:r>
              <a:rPr lang="en-US" altLang="ko-KR" sz="1200" dirty="0" err="1"/>
              <a:t>args</a:t>
            </a:r>
            <a:r>
              <a:rPr lang="en-US" altLang="ko-KR" sz="1200" dirty="0"/>
              <a:t>) {</a:t>
            </a:r>
          </a:p>
          <a:p>
            <a:pPr defTabSz="180000"/>
            <a:r>
              <a:rPr lang="en-US" altLang="ko-KR" sz="1200" dirty="0" smtClean="0"/>
              <a:t>		char </a:t>
            </a:r>
            <a:r>
              <a:rPr lang="en-US" altLang="ko-KR" sz="1200" dirty="0"/>
              <a:t>grade;</a:t>
            </a:r>
          </a:p>
          <a:p>
            <a:pPr defTabSz="180000"/>
            <a:r>
              <a:rPr lang="en-US" altLang="ko-KR" sz="1200" dirty="0" smtClean="0"/>
              <a:t>		Scanner </a:t>
            </a:r>
            <a:r>
              <a:rPr lang="en-US" altLang="ko-KR" sz="1200" dirty="0"/>
              <a:t>a = new Scanner(System.in);</a:t>
            </a:r>
          </a:p>
          <a:p>
            <a:pPr defTabSz="180000"/>
            <a:r>
              <a:rPr lang="en-US" altLang="ko-KR" sz="1200" dirty="0" smtClean="0"/>
              <a:t>		while </a:t>
            </a:r>
            <a:r>
              <a:rPr lang="en-US" altLang="ko-KR" sz="1200" dirty="0"/>
              <a:t>(</a:t>
            </a:r>
            <a:r>
              <a:rPr lang="en-US" altLang="ko-KR" sz="1200" dirty="0" err="1"/>
              <a:t>a.hasNext</a:t>
            </a:r>
            <a:r>
              <a:rPr lang="en-US" altLang="ko-KR" sz="1200" dirty="0"/>
              <a:t>()) {</a:t>
            </a:r>
          </a:p>
          <a:p>
            <a:pPr defTabSz="180000"/>
            <a:r>
              <a:rPr lang="en-US" altLang="ko-KR" sz="1200" dirty="0" smtClean="0"/>
              <a:t>			</a:t>
            </a:r>
            <a:r>
              <a:rPr lang="en-US" altLang="ko-KR" sz="1200" dirty="0" err="1" smtClean="0"/>
              <a:t>int</a:t>
            </a:r>
            <a:r>
              <a:rPr lang="en-US" altLang="ko-KR" sz="1200" dirty="0" smtClean="0"/>
              <a:t> </a:t>
            </a:r>
            <a:r>
              <a:rPr lang="en-US" altLang="ko-KR" sz="1200" dirty="0"/>
              <a:t>score = </a:t>
            </a:r>
            <a:r>
              <a:rPr lang="en-US" altLang="ko-KR" sz="1200" dirty="0" err="1"/>
              <a:t>a.nextInt</a:t>
            </a:r>
            <a:r>
              <a:rPr lang="en-US" altLang="ko-KR" sz="1200" dirty="0"/>
              <a:t>();</a:t>
            </a:r>
          </a:p>
          <a:p>
            <a:pPr defTabSz="180000"/>
            <a:r>
              <a:rPr lang="en-US" altLang="ko-KR" sz="1200" dirty="0" smtClean="0"/>
              <a:t>			switch </a:t>
            </a:r>
            <a:r>
              <a:rPr lang="en-US" altLang="ko-KR" sz="1200" dirty="0"/>
              <a:t>(score/10) {</a:t>
            </a:r>
          </a:p>
          <a:p>
            <a:pPr defTabSz="180000"/>
            <a:r>
              <a:rPr lang="en-US" altLang="ko-KR" sz="1200" dirty="0" smtClean="0"/>
              <a:t>				case </a:t>
            </a:r>
            <a:r>
              <a:rPr lang="en-US" altLang="ko-KR" sz="1200" dirty="0"/>
              <a:t>10:</a:t>
            </a:r>
          </a:p>
          <a:p>
            <a:pPr defTabSz="180000"/>
            <a:r>
              <a:rPr lang="en-US" altLang="ko-KR" sz="1200" dirty="0" smtClean="0"/>
              <a:t>				case </a:t>
            </a:r>
            <a:r>
              <a:rPr lang="en-US" altLang="ko-KR" sz="1200" dirty="0"/>
              <a:t>9:</a:t>
            </a:r>
          </a:p>
          <a:p>
            <a:pPr defTabSz="180000"/>
            <a:r>
              <a:rPr lang="en-US" altLang="ko-KR" sz="1200" dirty="0" smtClean="0"/>
              <a:t>					grade </a:t>
            </a:r>
            <a:r>
              <a:rPr lang="en-US" altLang="ko-KR" sz="1200" dirty="0"/>
              <a:t>= 'A';</a:t>
            </a:r>
          </a:p>
          <a:p>
            <a:pPr defTabSz="180000"/>
            <a:r>
              <a:rPr lang="en-US" altLang="ko-KR" sz="1200" dirty="0" smtClean="0"/>
              <a:t>					break</a:t>
            </a:r>
            <a:r>
              <a:rPr lang="en-US" altLang="ko-KR" sz="1200" dirty="0"/>
              <a:t>;</a:t>
            </a:r>
          </a:p>
          <a:p>
            <a:pPr defTabSz="180000"/>
            <a:r>
              <a:rPr lang="en-US" altLang="ko-KR" sz="1200" dirty="0" smtClean="0"/>
              <a:t>				case </a:t>
            </a:r>
            <a:r>
              <a:rPr lang="en-US" altLang="ko-KR" sz="1200" dirty="0"/>
              <a:t>8:</a:t>
            </a:r>
          </a:p>
          <a:p>
            <a:pPr defTabSz="180000"/>
            <a:r>
              <a:rPr lang="en-US" altLang="ko-KR" sz="1200" dirty="0" smtClean="0"/>
              <a:t>					grade </a:t>
            </a:r>
            <a:r>
              <a:rPr lang="en-US" altLang="ko-KR" sz="1200" dirty="0"/>
              <a:t>= 'B';</a:t>
            </a:r>
          </a:p>
          <a:p>
            <a:pPr defTabSz="180000"/>
            <a:r>
              <a:rPr lang="en-US" altLang="ko-KR" sz="1200" dirty="0" smtClean="0"/>
              <a:t>					break</a:t>
            </a:r>
            <a:r>
              <a:rPr lang="en-US" altLang="ko-KR" sz="1200" dirty="0"/>
              <a:t>;</a:t>
            </a:r>
          </a:p>
          <a:p>
            <a:pPr defTabSz="180000"/>
            <a:r>
              <a:rPr lang="en-US" altLang="ko-KR" sz="1200" dirty="0" smtClean="0"/>
              <a:t>				case </a:t>
            </a:r>
            <a:r>
              <a:rPr lang="en-US" altLang="ko-KR" sz="1200" dirty="0"/>
              <a:t>7:</a:t>
            </a:r>
          </a:p>
          <a:p>
            <a:pPr defTabSz="180000"/>
            <a:r>
              <a:rPr lang="en-US" altLang="ko-KR" sz="1200" dirty="0" smtClean="0"/>
              <a:t>					grade </a:t>
            </a:r>
            <a:r>
              <a:rPr lang="en-US" altLang="ko-KR" sz="1200" dirty="0"/>
              <a:t>= 'C';</a:t>
            </a:r>
          </a:p>
          <a:p>
            <a:pPr defTabSz="180000"/>
            <a:r>
              <a:rPr lang="en-US" altLang="ko-KR" sz="1200" dirty="0" smtClean="0"/>
              <a:t>					break</a:t>
            </a:r>
            <a:r>
              <a:rPr lang="en-US" altLang="ko-KR" sz="1200" dirty="0"/>
              <a:t>;</a:t>
            </a:r>
          </a:p>
          <a:p>
            <a:pPr defTabSz="180000"/>
            <a:r>
              <a:rPr lang="en-US" altLang="ko-KR" sz="1200" dirty="0" smtClean="0"/>
              <a:t>				case </a:t>
            </a:r>
            <a:r>
              <a:rPr lang="en-US" altLang="ko-KR" sz="1200" dirty="0"/>
              <a:t>6:</a:t>
            </a:r>
          </a:p>
          <a:p>
            <a:pPr defTabSz="180000"/>
            <a:r>
              <a:rPr lang="en-US" altLang="ko-KR" sz="1200" dirty="0" smtClean="0"/>
              <a:t>					grade </a:t>
            </a:r>
            <a:r>
              <a:rPr lang="en-US" altLang="ko-KR" sz="1200" dirty="0"/>
              <a:t>= 'D';</a:t>
            </a:r>
          </a:p>
          <a:p>
            <a:pPr defTabSz="180000"/>
            <a:r>
              <a:rPr lang="en-US" altLang="ko-KR" sz="1200" dirty="0" smtClean="0"/>
              <a:t>					break</a:t>
            </a:r>
            <a:r>
              <a:rPr lang="en-US" altLang="ko-KR" sz="1200" dirty="0"/>
              <a:t>;</a:t>
            </a:r>
          </a:p>
          <a:p>
            <a:pPr defTabSz="180000"/>
            <a:r>
              <a:rPr lang="en-US" altLang="ko-KR" sz="1200" dirty="0" smtClean="0"/>
              <a:t>				default</a:t>
            </a:r>
            <a:r>
              <a:rPr lang="en-US" altLang="ko-KR" sz="1200" dirty="0"/>
              <a:t>:</a:t>
            </a:r>
          </a:p>
          <a:p>
            <a:pPr defTabSz="180000"/>
            <a:r>
              <a:rPr lang="en-US" altLang="ko-KR" sz="1200" dirty="0" smtClean="0"/>
              <a:t>					grade </a:t>
            </a:r>
            <a:r>
              <a:rPr lang="en-US" altLang="ko-KR" sz="1200" dirty="0"/>
              <a:t>= 'F';</a:t>
            </a:r>
          </a:p>
          <a:p>
            <a:pPr defTabSz="180000"/>
            <a:r>
              <a:rPr lang="en-US" altLang="ko-KR" sz="1200" dirty="0" smtClean="0"/>
              <a:t>			}</a:t>
            </a:r>
            <a:endParaRPr lang="en-US" altLang="ko-KR" sz="1200" dirty="0"/>
          </a:p>
          <a:p>
            <a:pPr defTabSz="180000"/>
            <a:r>
              <a:rPr lang="en-US" altLang="ko-KR" sz="1200" dirty="0" smtClean="0"/>
              <a:t>			</a:t>
            </a:r>
            <a:r>
              <a:rPr lang="en-US" altLang="ko-KR" sz="1200" dirty="0" err="1" smtClean="0"/>
              <a:t>System.out.println</a:t>
            </a:r>
            <a:r>
              <a:rPr lang="en-US" altLang="ko-KR" sz="1200" dirty="0"/>
              <a:t>("</a:t>
            </a:r>
            <a:r>
              <a:rPr lang="ko-KR" altLang="en-US" sz="1200" dirty="0"/>
              <a:t>학점은 </a:t>
            </a:r>
            <a:r>
              <a:rPr lang="en-US" altLang="ko-KR" sz="1200" dirty="0"/>
              <a:t>"+grade+"</a:t>
            </a:r>
            <a:r>
              <a:rPr lang="ko-KR" altLang="en-US" sz="1200" dirty="0"/>
              <a:t>입니다</a:t>
            </a:r>
            <a:r>
              <a:rPr lang="en-US" altLang="ko-KR" sz="1200" dirty="0"/>
              <a:t>");</a:t>
            </a:r>
            <a:endParaRPr lang="ko-KR" altLang="en-US" sz="1200" dirty="0"/>
          </a:p>
          <a:p>
            <a:pPr defTabSz="180000"/>
            <a:r>
              <a:rPr lang="en-US" altLang="ko-KR" sz="1200" dirty="0" smtClean="0"/>
              <a:t>		}</a:t>
            </a:r>
            <a:endParaRPr lang="ko-KR" altLang="en-US" sz="1200" dirty="0"/>
          </a:p>
          <a:p>
            <a:pPr defTabSz="180000"/>
            <a:r>
              <a:rPr lang="en-US" altLang="ko-KR" sz="1200" dirty="0" smtClean="0"/>
              <a:t>	}</a:t>
            </a:r>
            <a:endParaRPr lang="ko-KR" altLang="en-US" sz="1200" dirty="0"/>
          </a:p>
          <a:p>
            <a:pPr defTabSz="180000"/>
            <a:r>
              <a:rPr lang="en-US" altLang="ko-KR" sz="1200" dirty="0"/>
              <a:t>}</a:t>
            </a:r>
            <a:endParaRPr lang="ko-KR" altLang="en-US" sz="1200" dirty="0"/>
          </a:p>
        </p:txBody>
      </p:sp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9" name="TextBox 8"/>
          <p:cNvSpPr txBox="1"/>
          <p:nvPr/>
        </p:nvSpPr>
        <p:spPr>
          <a:xfrm>
            <a:off x="624688" y="1292420"/>
            <a:ext cx="286719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앞의 다중 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if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문을 이용한 </a:t>
            </a:r>
            <a:endParaRPr lang="en-US" altLang="ko-KR" dirty="0" smtClean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  <a:p>
            <a:r>
              <a:rPr lang="ko-KR" altLang="en-US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성적 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분류 프로그램을 </a:t>
            </a:r>
            <a:endParaRPr lang="en-US" altLang="ko-KR" dirty="0" smtClean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  <a:p>
            <a:r>
              <a:rPr lang="en-US" altLang="ko-KR" dirty="0" smtClean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switch</a:t>
            </a:r>
            <a:r>
              <a:rPr lang="ko-KR" altLang="en-US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문으로 바꾸시오</a:t>
            </a:r>
            <a:r>
              <a:rPr lang="en-US" altLang="ko-KR" dirty="0">
                <a:solidFill>
                  <a:schemeClr val="accent2">
                    <a:lumMod val="75000"/>
                  </a:schemeClr>
                </a:solidFill>
                <a:latin typeface="HY강B" pitchFamily="18" charset="-127"/>
                <a:ea typeface="HY강B" pitchFamily="18" charset="-127"/>
              </a:rPr>
              <a:t>.</a:t>
            </a:r>
            <a:endParaRPr lang="ko-KR" altLang="en-US" dirty="0">
              <a:solidFill>
                <a:schemeClr val="accent2">
                  <a:lumMod val="75000"/>
                </a:schemeClr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7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1" name="직사각형 10"/>
          <p:cNvSpPr/>
          <p:nvPr/>
        </p:nvSpPr>
        <p:spPr>
          <a:xfrm>
            <a:off x="2280872" y="4801073"/>
            <a:ext cx="1296144" cy="175432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en-US" altLang="ko-KR" dirty="0" smtClean="0">
                <a:solidFill>
                  <a:srgbClr val="00B050"/>
                </a:solidFill>
              </a:rPr>
              <a:t>100</a:t>
            </a:r>
            <a:endParaRPr lang="en-US" altLang="ko-KR" dirty="0">
              <a:solidFill>
                <a:srgbClr val="00B050"/>
              </a:solidFill>
            </a:endParaRPr>
          </a:p>
          <a:p>
            <a:r>
              <a:rPr lang="ko-KR" altLang="en-US" dirty="0"/>
              <a:t>학점은 </a:t>
            </a:r>
            <a:r>
              <a:rPr lang="en-US" altLang="ko-KR" dirty="0" smtClean="0"/>
              <a:t>A</a:t>
            </a:r>
            <a:r>
              <a:rPr lang="ko-KR" altLang="en-US" dirty="0" smtClean="0"/>
              <a:t>입니다</a:t>
            </a:r>
            <a:endParaRPr lang="en-US" altLang="ko-KR" dirty="0"/>
          </a:p>
          <a:p>
            <a:r>
              <a:rPr lang="en-US" altLang="ko-KR" dirty="0" smtClean="0">
                <a:solidFill>
                  <a:srgbClr val="00B050"/>
                </a:solidFill>
              </a:rPr>
              <a:t>55</a:t>
            </a:r>
            <a:endParaRPr lang="en-US" altLang="ko-KR" dirty="0">
              <a:solidFill>
                <a:srgbClr val="00B050"/>
              </a:solidFill>
            </a:endParaRPr>
          </a:p>
          <a:p>
            <a:r>
              <a:rPr lang="ko-KR" altLang="en-US" dirty="0"/>
              <a:t>학점은 </a:t>
            </a:r>
            <a:r>
              <a:rPr lang="en-US" altLang="ko-KR" dirty="0"/>
              <a:t>F</a:t>
            </a:r>
            <a:r>
              <a:rPr lang="ko-KR" altLang="en-US" dirty="0" smtClean="0"/>
              <a:t>입니다</a:t>
            </a:r>
            <a:endParaRPr lang="en-US" altLang="ko-KR" dirty="0"/>
          </a:p>
          <a:p>
            <a:r>
              <a:rPr lang="en-US" altLang="ko-KR" dirty="0">
                <a:solidFill>
                  <a:srgbClr val="00B050"/>
                </a:solidFill>
              </a:rPr>
              <a:t>76</a:t>
            </a:r>
          </a:p>
          <a:p>
            <a:r>
              <a:rPr lang="ko-KR" altLang="en-US" dirty="0"/>
              <a:t>학점은 </a:t>
            </a:r>
            <a:r>
              <a:rPr lang="en-US" altLang="ko-KR" dirty="0"/>
              <a:t>C</a:t>
            </a:r>
            <a:r>
              <a:rPr lang="ko-KR" altLang="en-US" dirty="0" smtClean="0"/>
              <a:t>입니다</a:t>
            </a:r>
            <a:endParaRPr lang="en-US" altLang="ko-KR" dirty="0"/>
          </a:p>
        </p:txBody>
      </p:sp>
      <p:sp>
        <p:nvSpPr>
          <p:cNvPr id="8" name="슬라이드 번호 개체 틀 7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62</a:t>
            </a:fld>
            <a:endParaRPr lang="ko-KR" altLang="en-US"/>
          </a:p>
        </p:txBody>
      </p:sp>
    </p:spTree>
    <p:extLst>
      <p:ext uri="{BB962C8B-B14F-4D97-AF65-F5344CB8AC3E}">
        <p14:creationId xmlns="" xmlns:p14="http://schemas.microsoft.com/office/powerpoint/2010/main" val="4981056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식별자 이름 사례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ko-KR" altLang="en-US" dirty="0" smtClean="0"/>
              <a:t>사용 가능한 예</a:t>
            </a:r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endParaRPr lang="en-US" altLang="ko-KR" dirty="0" smtClean="0"/>
          </a:p>
          <a:p>
            <a:r>
              <a:rPr lang="ko-KR" altLang="en-US" dirty="0" smtClean="0"/>
              <a:t>잘못된 예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755576" y="1785927"/>
            <a:ext cx="7820942" cy="203132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dirty="0" err="1"/>
              <a:t>int</a:t>
            </a:r>
            <a:r>
              <a:rPr lang="en-US" altLang="ko-KR" dirty="0"/>
              <a:t> name;</a:t>
            </a:r>
          </a:p>
          <a:p>
            <a:r>
              <a:rPr lang="en-US" altLang="ko-KR" dirty="0" err="1"/>
              <a:t>charstudent_ID</a:t>
            </a:r>
            <a:r>
              <a:rPr lang="en-US" altLang="ko-KR" dirty="0" smtClean="0"/>
              <a:t>;			// </a:t>
            </a:r>
            <a:r>
              <a:rPr lang="en-US" altLang="ko-KR" dirty="0"/>
              <a:t>'_' </a:t>
            </a:r>
            <a:r>
              <a:rPr lang="ko-KR" altLang="en-US" dirty="0"/>
              <a:t>사용 가능</a:t>
            </a:r>
          </a:p>
          <a:p>
            <a:r>
              <a:rPr lang="en-US" altLang="ko-KR" dirty="0" err="1"/>
              <a:t>void$func</a:t>
            </a:r>
            <a:r>
              <a:rPr lang="en-US" altLang="ko-KR" dirty="0"/>
              <a:t>() { </a:t>
            </a:r>
            <a:r>
              <a:rPr lang="en-US" altLang="ko-KR" dirty="0" smtClean="0"/>
              <a:t>}			// </a:t>
            </a:r>
            <a:r>
              <a:rPr lang="en-US" altLang="ko-KR" dirty="0"/>
              <a:t>'$' </a:t>
            </a:r>
            <a:r>
              <a:rPr lang="ko-KR" altLang="en-US" dirty="0"/>
              <a:t>사용 가능</a:t>
            </a:r>
          </a:p>
          <a:p>
            <a:r>
              <a:rPr lang="en-US" altLang="ko-KR" dirty="0"/>
              <a:t>classMonster3 { } </a:t>
            </a:r>
            <a:r>
              <a:rPr lang="en-US" altLang="ko-KR" dirty="0" smtClean="0"/>
              <a:t>			// </a:t>
            </a:r>
            <a:r>
              <a:rPr lang="ko-KR" altLang="en-US" dirty="0"/>
              <a:t>숫자 사용 가능</a:t>
            </a:r>
          </a:p>
          <a:p>
            <a:r>
              <a:rPr lang="en-US" altLang="ko-KR" dirty="0" err="1"/>
              <a:t>int</a:t>
            </a:r>
            <a:r>
              <a:rPr lang="en-US" altLang="ko-KR" dirty="0"/>
              <a:t> </a:t>
            </a:r>
            <a:r>
              <a:rPr lang="en-US" altLang="ko-KR" dirty="0" err="1"/>
              <a:t>whatsyournamemynameiskitae</a:t>
            </a:r>
            <a:r>
              <a:rPr lang="en-US" altLang="ko-KR" dirty="0"/>
              <a:t>; </a:t>
            </a:r>
            <a:r>
              <a:rPr lang="en-US" altLang="ko-KR" dirty="0" smtClean="0"/>
              <a:t>	// </a:t>
            </a:r>
            <a:r>
              <a:rPr lang="ko-KR" altLang="en-US" dirty="0"/>
              <a:t>길이 제한 없음</a:t>
            </a:r>
          </a:p>
          <a:p>
            <a:r>
              <a:rPr lang="en-US" altLang="ko-KR" dirty="0" err="1"/>
              <a:t>int</a:t>
            </a:r>
            <a:r>
              <a:rPr lang="en-US" altLang="ko-KR" dirty="0"/>
              <a:t> </a:t>
            </a:r>
            <a:r>
              <a:rPr lang="en-US" altLang="ko-KR" dirty="0" err="1"/>
              <a:t>barChart</a:t>
            </a:r>
            <a:r>
              <a:rPr lang="en-US" altLang="ko-KR" dirty="0"/>
              <a:t>; </a:t>
            </a:r>
            <a:r>
              <a:rPr lang="en-US" altLang="ko-KR" dirty="0" err="1"/>
              <a:t>int</a:t>
            </a:r>
            <a:r>
              <a:rPr lang="en-US" altLang="ko-KR" dirty="0"/>
              <a:t> </a:t>
            </a:r>
            <a:r>
              <a:rPr lang="en-US" altLang="ko-KR" dirty="0" err="1"/>
              <a:t>barchart</a:t>
            </a:r>
            <a:r>
              <a:rPr lang="en-US" altLang="ko-KR" dirty="0"/>
              <a:t>; </a:t>
            </a:r>
            <a:r>
              <a:rPr lang="en-US" altLang="ko-KR" dirty="0" smtClean="0"/>
              <a:t>		// </a:t>
            </a:r>
            <a:r>
              <a:rPr lang="ko-KR" altLang="en-US" dirty="0"/>
              <a:t>대소문자 구분</a:t>
            </a:r>
            <a:r>
              <a:rPr lang="en-US" altLang="ko-KR" dirty="0"/>
              <a:t>. </a:t>
            </a:r>
            <a:r>
              <a:rPr lang="en-US" altLang="ko-KR" dirty="0" err="1"/>
              <a:t>barChart</a:t>
            </a:r>
            <a:r>
              <a:rPr lang="ko-KR" altLang="en-US" dirty="0"/>
              <a:t>와 </a:t>
            </a:r>
            <a:r>
              <a:rPr lang="en-US" altLang="ko-KR" dirty="0" err="1"/>
              <a:t>barchart</a:t>
            </a:r>
            <a:r>
              <a:rPr lang="ko-KR" altLang="en-US" dirty="0"/>
              <a:t>는 다른 이름임</a:t>
            </a:r>
          </a:p>
          <a:p>
            <a:r>
              <a:rPr lang="en-US" altLang="ko-KR" dirty="0" err="1"/>
              <a:t>int</a:t>
            </a:r>
            <a:r>
              <a:rPr lang="en-US" altLang="ko-KR" dirty="0"/>
              <a:t> </a:t>
            </a:r>
            <a:r>
              <a:rPr lang="ko-KR" altLang="en-US" dirty="0"/>
              <a:t>가격</a:t>
            </a:r>
            <a:r>
              <a:rPr lang="en-US" altLang="ko-KR" dirty="0"/>
              <a:t>; </a:t>
            </a:r>
            <a:r>
              <a:rPr lang="en-US" altLang="ko-KR" dirty="0" smtClean="0"/>
              <a:t>				// </a:t>
            </a:r>
            <a:r>
              <a:rPr lang="ko-KR" altLang="en-US" dirty="0"/>
              <a:t>한글 이름 사용 가능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827584" y="4539817"/>
            <a:ext cx="7820942" cy="147732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dirty="0" err="1"/>
              <a:t>int</a:t>
            </a:r>
            <a:r>
              <a:rPr lang="en-US" altLang="ko-KR" dirty="0"/>
              <a:t> 3Chapter; </a:t>
            </a:r>
            <a:r>
              <a:rPr lang="en-US" altLang="ko-KR" dirty="0" smtClean="0"/>
              <a:t>	// </a:t>
            </a:r>
            <a:r>
              <a:rPr lang="ko-KR" altLang="en-US" dirty="0"/>
              <a:t>숫자로 사용하였기 때문</a:t>
            </a:r>
          </a:p>
          <a:p>
            <a:r>
              <a:rPr lang="en-US" altLang="ko-KR" dirty="0"/>
              <a:t>class if { } </a:t>
            </a:r>
            <a:r>
              <a:rPr lang="en-US" altLang="ko-KR" dirty="0" smtClean="0"/>
              <a:t>	// </a:t>
            </a:r>
            <a:r>
              <a:rPr lang="en-US" altLang="ko-KR" dirty="0"/>
              <a:t>if</a:t>
            </a:r>
            <a:r>
              <a:rPr lang="ko-KR" altLang="en-US" dirty="0"/>
              <a:t>는 자바의 </a:t>
            </a:r>
            <a:r>
              <a:rPr lang="ko-KR" altLang="en-US" dirty="0" err="1"/>
              <a:t>예약어임</a:t>
            </a:r>
            <a:endParaRPr lang="ko-KR" altLang="en-US" dirty="0"/>
          </a:p>
          <a:p>
            <a:r>
              <a:rPr lang="en-US" altLang="ko-KR" dirty="0"/>
              <a:t>char false; </a:t>
            </a:r>
            <a:r>
              <a:rPr lang="en-US" altLang="ko-KR" dirty="0" smtClean="0"/>
              <a:t>	// </a:t>
            </a:r>
            <a:r>
              <a:rPr lang="en-US" altLang="ko-KR" dirty="0"/>
              <a:t>false</a:t>
            </a:r>
            <a:r>
              <a:rPr lang="ko-KR" altLang="en-US" dirty="0"/>
              <a:t>는 사용 불가</a:t>
            </a:r>
          </a:p>
          <a:p>
            <a:r>
              <a:rPr lang="en-US" altLang="ko-KR" dirty="0"/>
              <a:t>void null() { } </a:t>
            </a:r>
            <a:r>
              <a:rPr lang="en-US" altLang="ko-KR" dirty="0" smtClean="0"/>
              <a:t>	// </a:t>
            </a:r>
            <a:r>
              <a:rPr lang="en-US" altLang="ko-KR" dirty="0"/>
              <a:t>null </a:t>
            </a:r>
            <a:r>
              <a:rPr lang="ko-KR" altLang="en-US" dirty="0"/>
              <a:t>사용 불가</a:t>
            </a:r>
          </a:p>
          <a:p>
            <a:r>
              <a:rPr lang="en-US" altLang="ko-KR" dirty="0"/>
              <a:t>class %</a:t>
            </a:r>
            <a:r>
              <a:rPr lang="en-US" altLang="ko-KR" dirty="0" err="1"/>
              <a:t>calc</a:t>
            </a:r>
            <a:r>
              <a:rPr lang="en-US" altLang="ko-KR" dirty="0"/>
              <a:t> { } </a:t>
            </a:r>
            <a:r>
              <a:rPr lang="en-US" altLang="ko-KR" dirty="0" smtClean="0"/>
              <a:t>	// </a:t>
            </a:r>
            <a:r>
              <a:rPr lang="en-US" altLang="ko-KR" dirty="0"/>
              <a:t>'%'</a:t>
            </a:r>
            <a:r>
              <a:rPr lang="ko-KR" altLang="en-US" dirty="0"/>
              <a:t>는 특수문자</a:t>
            </a: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7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자바 키워드</a:t>
            </a:r>
            <a:endParaRPr lang="ko-KR" altLang="en-US" dirty="0"/>
          </a:p>
        </p:txBody>
      </p:sp>
      <p:graphicFrame>
        <p:nvGraphicFramePr>
          <p:cNvPr id="9" name="표 8"/>
          <p:cNvGraphicFramePr>
            <a:graphicFrameLocks noGrp="1"/>
          </p:cNvGraphicFramePr>
          <p:nvPr/>
        </p:nvGraphicFramePr>
        <p:xfrm>
          <a:off x="928660" y="1428740"/>
          <a:ext cx="7215240" cy="4572030"/>
        </p:xfrm>
        <a:graphic>
          <a:graphicData uri="http://schemas.openxmlformats.org/drawingml/2006/table">
            <a:tbl>
              <a:tblPr/>
              <a:tblGrid>
                <a:gridCol w="1443048"/>
                <a:gridCol w="1443048"/>
                <a:gridCol w="1443048"/>
                <a:gridCol w="1443048"/>
                <a:gridCol w="1443048"/>
              </a:tblGrid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abstract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continue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for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new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switch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assert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default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if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package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synchronized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boolean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do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goto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private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this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break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double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implements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protected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throw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byte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else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import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public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throws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case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enum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instanceof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return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transient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catch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extends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int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short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try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char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final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interface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static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void 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class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finally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long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strictfp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volatile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7203"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const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float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native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1">
                          <a:solidFill>
                            <a:srgbClr val="FF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super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rgbClr val="000000"/>
                          </a:solidFill>
                          <a:latin typeface="맑은 고딕" pitchFamily="50" charset="-127"/>
                          <a:ea typeface="맑은 고딕" pitchFamily="50" charset="-127"/>
                          <a:cs typeface="Verdana" pitchFamily="34" charset="0"/>
                        </a:rPr>
                        <a:t>while 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3" name="슬라이드 번호 개체 틀 2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8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 smtClean="0"/>
              <a:t>식별자</a:t>
            </a:r>
            <a:r>
              <a:rPr lang="ko-KR" altLang="en-US" dirty="0" smtClean="0"/>
              <a:t> 이름 붙이는 관습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ko-KR" altLang="en-US" sz="2000" dirty="0" smtClean="0"/>
              <a:t>기본 </a:t>
            </a:r>
            <a:r>
              <a:rPr lang="en-US" altLang="ko-KR" sz="2000" dirty="0" smtClean="0"/>
              <a:t>: </a:t>
            </a:r>
            <a:r>
              <a:rPr lang="ko-KR" altLang="en-US" sz="2000" dirty="0" err="1" smtClean="0"/>
              <a:t>헝그리안</a:t>
            </a:r>
            <a:r>
              <a:rPr lang="ko-KR" altLang="en-US" sz="2000" dirty="0" smtClean="0"/>
              <a:t> </a:t>
            </a:r>
            <a:r>
              <a:rPr lang="ko-KR" altLang="en-US" sz="2000" dirty="0" err="1" smtClean="0"/>
              <a:t>이름붙이기</a:t>
            </a:r>
            <a:r>
              <a:rPr lang="ko-KR" altLang="en-US" sz="2000" dirty="0" smtClean="0"/>
              <a:t> 관습</a:t>
            </a:r>
            <a:endParaRPr lang="en-US" altLang="ko-KR" sz="2000" dirty="0" smtClean="0"/>
          </a:p>
          <a:p>
            <a:r>
              <a:rPr lang="ko-KR" altLang="en-US" sz="2000" dirty="0" smtClean="0"/>
              <a:t>클래스 이름</a:t>
            </a:r>
            <a:endParaRPr lang="en-US" altLang="ko-KR" sz="2000" dirty="0" smtClean="0"/>
          </a:p>
          <a:p>
            <a:endParaRPr lang="en-US" altLang="ko-KR" sz="2000" dirty="0" smtClean="0"/>
          </a:p>
          <a:p>
            <a:endParaRPr lang="en-US" altLang="ko-KR" sz="2000" dirty="0" smtClean="0"/>
          </a:p>
          <a:p>
            <a:pPr>
              <a:buNone/>
            </a:pPr>
            <a:endParaRPr lang="en-US" altLang="ko-KR" sz="2000" dirty="0" smtClean="0"/>
          </a:p>
          <a:p>
            <a:pPr lvl="1"/>
            <a:r>
              <a:rPr lang="ko-KR" altLang="en-US" sz="1800" dirty="0" smtClean="0"/>
              <a:t>첫 번째 문자는 대문자로 시작</a:t>
            </a:r>
            <a:endParaRPr lang="en-US" altLang="ko-KR" sz="1800" dirty="0" smtClean="0"/>
          </a:p>
          <a:p>
            <a:pPr lvl="1"/>
            <a:r>
              <a:rPr lang="ko-KR" altLang="en-US" sz="1800" dirty="0" smtClean="0"/>
              <a:t>여러 단어가 복합되어 있을 때는 각 단어의 첫 번째 문자만 대문자로 표시</a:t>
            </a:r>
            <a:endParaRPr lang="en-US" altLang="ko-KR" sz="1800" dirty="0" smtClean="0"/>
          </a:p>
          <a:p>
            <a:r>
              <a:rPr lang="ko-KR" altLang="en-US" sz="2000" dirty="0" smtClean="0"/>
              <a:t>변수</a:t>
            </a:r>
            <a:r>
              <a:rPr lang="en-US" altLang="ko-KR" sz="2000" dirty="0" smtClean="0"/>
              <a:t>, </a:t>
            </a:r>
            <a:r>
              <a:rPr lang="ko-KR" altLang="en-US" sz="2000" dirty="0" err="1" smtClean="0"/>
              <a:t>메소드</a:t>
            </a:r>
            <a:r>
              <a:rPr lang="ko-KR" altLang="en-US" sz="2000" dirty="0" smtClean="0"/>
              <a:t> 이름</a:t>
            </a:r>
            <a:endParaRPr lang="en-US" altLang="ko-KR" sz="2000" dirty="0" smtClean="0"/>
          </a:p>
          <a:p>
            <a:endParaRPr lang="en-US" altLang="ko-KR" sz="2000" dirty="0" smtClean="0"/>
          </a:p>
          <a:p>
            <a:endParaRPr lang="en-US" altLang="ko-KR" sz="2000" dirty="0" smtClean="0"/>
          </a:p>
          <a:p>
            <a:endParaRPr lang="en-US" altLang="ko-KR" sz="2000" dirty="0" smtClean="0"/>
          </a:p>
          <a:p>
            <a:pPr lvl="1"/>
            <a:endParaRPr lang="en-US" altLang="ko-KR" sz="1800" dirty="0" smtClean="0"/>
          </a:p>
          <a:p>
            <a:pPr lvl="1"/>
            <a:r>
              <a:rPr lang="ko-KR" altLang="en-US" sz="1800" dirty="0" smtClean="0"/>
              <a:t>첫 단어 이후 각</a:t>
            </a:r>
            <a:r>
              <a:rPr lang="en-US" altLang="ko-KR" sz="1800" dirty="0" smtClean="0"/>
              <a:t> </a:t>
            </a:r>
            <a:r>
              <a:rPr lang="ko-KR" altLang="en-US" sz="1800" dirty="0" smtClean="0"/>
              <a:t>단어의 첫 번째 문자는 대문자로 시작</a:t>
            </a:r>
            <a:endParaRPr lang="en-US" altLang="ko-KR" sz="1800" dirty="0" smtClean="0"/>
          </a:p>
          <a:p>
            <a:r>
              <a:rPr lang="ko-KR" altLang="en-US" sz="2000" dirty="0" smtClean="0"/>
              <a:t>상수</a:t>
            </a:r>
            <a:r>
              <a:rPr lang="en-US" altLang="ko-KR" sz="2000" dirty="0" smtClean="0"/>
              <a:t> </a:t>
            </a:r>
            <a:r>
              <a:rPr lang="ko-KR" altLang="en-US" sz="2000" dirty="0" smtClean="0"/>
              <a:t>이름</a:t>
            </a:r>
            <a:endParaRPr lang="en-US" altLang="ko-KR" sz="2000" dirty="0" smtClean="0"/>
          </a:p>
          <a:p>
            <a:endParaRPr lang="en-US" altLang="ko-KR" sz="2000" dirty="0" smtClean="0"/>
          </a:p>
          <a:p>
            <a:endParaRPr lang="en-US" altLang="ko-KR" sz="1800" dirty="0" smtClean="0"/>
          </a:p>
          <a:p>
            <a:pPr lvl="1"/>
            <a:r>
              <a:rPr lang="ko-KR" altLang="en-US" sz="1800" dirty="0" smtClean="0"/>
              <a:t>모든 문자를 대문자로 표시</a:t>
            </a:r>
            <a:endParaRPr lang="en-US" altLang="ko-KR" sz="1600" dirty="0" smtClean="0"/>
          </a:p>
          <a:p>
            <a:pPr lvl="1"/>
            <a:endParaRPr lang="en-US" altLang="ko-KR" sz="1800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1357290" y="1956781"/>
            <a:ext cx="3214710" cy="73866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400" dirty="0" smtClean="0"/>
              <a:t>public class </a:t>
            </a:r>
            <a:r>
              <a:rPr lang="en-US" altLang="ko-KR" sz="1400" dirty="0" err="1" smtClean="0">
                <a:solidFill>
                  <a:srgbClr val="FF0000"/>
                </a:solidFill>
              </a:rPr>
              <a:t>HelloWorld</a:t>
            </a:r>
            <a:r>
              <a:rPr lang="en-US" altLang="ko-KR" sz="1400" dirty="0" smtClean="0"/>
              <a:t> {}</a:t>
            </a:r>
          </a:p>
          <a:p>
            <a:r>
              <a:rPr lang="en-US" altLang="ko-KR" sz="1400" dirty="0" smtClean="0"/>
              <a:t>class </a:t>
            </a:r>
            <a:r>
              <a:rPr lang="en-US" altLang="ko-KR" sz="1400" dirty="0" smtClean="0">
                <a:solidFill>
                  <a:srgbClr val="FF0000"/>
                </a:solidFill>
              </a:rPr>
              <a:t>Vehicle</a:t>
            </a:r>
            <a:r>
              <a:rPr lang="en-US" altLang="ko-KR" sz="1400" dirty="0" smtClean="0"/>
              <a:t> {}</a:t>
            </a:r>
          </a:p>
          <a:p>
            <a:r>
              <a:rPr lang="en-US" altLang="ko-KR" sz="1400" dirty="0" smtClean="0"/>
              <a:t>class </a:t>
            </a:r>
            <a:r>
              <a:rPr lang="en-US" altLang="ko-KR" sz="1400" dirty="0" err="1" smtClean="0">
                <a:solidFill>
                  <a:srgbClr val="FF0000"/>
                </a:solidFill>
              </a:rPr>
              <a:t>AutoVendingMachine</a:t>
            </a:r>
            <a:r>
              <a:rPr lang="en-US" altLang="ko-KR" sz="1400" dirty="0" smtClean="0"/>
              <a:t> {}</a:t>
            </a:r>
            <a:endParaRPr lang="en-US" altLang="ko-KR" sz="1400" dirty="0"/>
          </a:p>
        </p:txBody>
      </p:sp>
      <p:sp>
        <p:nvSpPr>
          <p:cNvPr id="5" name="TextBox 4"/>
          <p:cNvSpPr txBox="1"/>
          <p:nvPr/>
        </p:nvSpPr>
        <p:spPr>
          <a:xfrm>
            <a:off x="1357290" y="3857628"/>
            <a:ext cx="5286412" cy="95410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400" dirty="0" err="1" smtClean="0"/>
              <a:t>int</a:t>
            </a:r>
            <a:r>
              <a:rPr lang="en-US" altLang="ko-KR" sz="1400" dirty="0" smtClean="0"/>
              <a:t> </a:t>
            </a:r>
            <a:r>
              <a:rPr lang="en-US" altLang="ko-KR" sz="1400" dirty="0" err="1" smtClean="0">
                <a:solidFill>
                  <a:srgbClr val="FF0000"/>
                </a:solidFill>
              </a:rPr>
              <a:t>iAge</a:t>
            </a:r>
            <a:r>
              <a:rPr lang="en-US" altLang="ko-KR" sz="1400" smtClean="0"/>
              <a:t>; 		// </a:t>
            </a:r>
            <a:r>
              <a:rPr lang="en-US" altLang="ko-KR" sz="1400" dirty="0" err="1" smtClean="0"/>
              <a:t>iAge</a:t>
            </a:r>
            <a:r>
              <a:rPr lang="ko-KR" altLang="en-US" sz="1400" dirty="0" smtClean="0"/>
              <a:t>의 </a:t>
            </a:r>
            <a:r>
              <a:rPr lang="en-US" altLang="ko-KR" sz="1400" dirty="0" err="1" smtClean="0"/>
              <a:t>i</a:t>
            </a:r>
            <a:r>
              <a:rPr lang="ko-KR" altLang="en-US" sz="1400" dirty="0" smtClean="0"/>
              <a:t>는 </a:t>
            </a:r>
            <a:r>
              <a:rPr lang="en-US" altLang="ko-KR" sz="1400" dirty="0" err="1" smtClean="0"/>
              <a:t>int</a:t>
            </a:r>
            <a:r>
              <a:rPr lang="ko-KR" altLang="en-US" sz="1400" dirty="0" smtClean="0"/>
              <a:t>의 </a:t>
            </a:r>
            <a:r>
              <a:rPr lang="en-US" altLang="ko-KR" sz="1400" dirty="0" err="1" smtClean="0"/>
              <a:t>i</a:t>
            </a:r>
            <a:r>
              <a:rPr lang="ko-KR" altLang="en-US" sz="1400" dirty="0" err="1" smtClean="0"/>
              <a:t>를</a:t>
            </a:r>
            <a:r>
              <a:rPr lang="ko-KR" altLang="en-US" sz="1400" dirty="0" smtClean="0"/>
              <a:t> 표시</a:t>
            </a:r>
          </a:p>
          <a:p>
            <a:r>
              <a:rPr lang="en-US" altLang="ko-KR" sz="1400" dirty="0" err="1" smtClean="0"/>
              <a:t>boolean</a:t>
            </a:r>
            <a:r>
              <a:rPr lang="en-US" altLang="ko-KR" sz="1400" dirty="0" smtClean="0"/>
              <a:t> </a:t>
            </a:r>
            <a:r>
              <a:rPr lang="en-US" altLang="ko-KR" sz="1400" dirty="0" err="1" smtClean="0">
                <a:solidFill>
                  <a:srgbClr val="FF0000"/>
                </a:solidFill>
              </a:rPr>
              <a:t>bIsSingle</a:t>
            </a:r>
            <a:r>
              <a:rPr lang="en-US" altLang="ko-KR" sz="1400" smtClean="0"/>
              <a:t>; 	// </a:t>
            </a:r>
            <a:r>
              <a:rPr lang="en-US" altLang="ko-KR" sz="1400" dirty="0" err="1" smtClean="0"/>
              <a:t>bIsSingle</a:t>
            </a:r>
            <a:r>
              <a:rPr lang="ko-KR" altLang="en-US" sz="1400" dirty="0" smtClean="0"/>
              <a:t>의 처음 </a:t>
            </a:r>
            <a:r>
              <a:rPr lang="en-US" altLang="ko-KR" sz="1400" dirty="0" smtClean="0"/>
              <a:t>b</a:t>
            </a:r>
            <a:r>
              <a:rPr lang="ko-KR" altLang="en-US" sz="1400" dirty="0" smtClean="0"/>
              <a:t>는 </a:t>
            </a:r>
            <a:r>
              <a:rPr lang="en-US" altLang="ko-KR" sz="1400" dirty="0" err="1" smtClean="0"/>
              <a:t>boolean</a:t>
            </a:r>
            <a:r>
              <a:rPr lang="ko-KR" altLang="en-US" sz="1400" dirty="0" smtClean="0"/>
              <a:t>의 </a:t>
            </a:r>
            <a:r>
              <a:rPr lang="en-US" altLang="ko-KR" sz="1400" dirty="0" smtClean="0"/>
              <a:t>b</a:t>
            </a:r>
            <a:r>
              <a:rPr lang="ko-KR" altLang="en-US" sz="1400" dirty="0" smtClean="0"/>
              <a:t>를 표시</a:t>
            </a:r>
          </a:p>
          <a:p>
            <a:r>
              <a:rPr lang="en-US" altLang="ko-KR" sz="1400" dirty="0" smtClean="0"/>
              <a:t>String </a:t>
            </a:r>
            <a:r>
              <a:rPr lang="en-US" altLang="ko-KR" sz="1400" dirty="0" err="1" smtClean="0">
                <a:solidFill>
                  <a:srgbClr val="FF0000"/>
                </a:solidFill>
              </a:rPr>
              <a:t>strName</a:t>
            </a:r>
            <a:r>
              <a:rPr lang="en-US" altLang="ko-KR" sz="1400" smtClean="0"/>
              <a:t>; 	//</a:t>
            </a:r>
            <a:r>
              <a:rPr lang="en-US" altLang="ko-KR" sz="1400" dirty="0" err="1" smtClean="0"/>
              <a:t>strName</a:t>
            </a:r>
            <a:r>
              <a:rPr lang="ko-KR" altLang="en-US" sz="1400" dirty="0" smtClean="0"/>
              <a:t>의 </a:t>
            </a:r>
            <a:r>
              <a:rPr lang="en-US" altLang="ko-KR" sz="1400" dirty="0" err="1" smtClean="0"/>
              <a:t>str</a:t>
            </a:r>
            <a:r>
              <a:rPr lang="ko-KR" altLang="en-US" sz="1400" dirty="0" smtClean="0"/>
              <a:t>은 </a:t>
            </a:r>
            <a:r>
              <a:rPr lang="en-US" altLang="ko-KR" sz="1400" dirty="0" smtClean="0"/>
              <a:t>String</a:t>
            </a:r>
            <a:r>
              <a:rPr lang="ko-KR" altLang="en-US" sz="1400" dirty="0" smtClean="0"/>
              <a:t>의 </a:t>
            </a:r>
            <a:r>
              <a:rPr lang="en-US" altLang="ko-KR" sz="1400" dirty="0" err="1" smtClean="0"/>
              <a:t>str</a:t>
            </a:r>
            <a:r>
              <a:rPr lang="ko-KR" altLang="en-US" sz="1400" dirty="0" smtClean="0"/>
              <a:t>을 표시</a:t>
            </a:r>
          </a:p>
          <a:p>
            <a:r>
              <a:rPr lang="en-US" altLang="ko-KR" sz="1400" dirty="0" smtClean="0"/>
              <a:t>public </a:t>
            </a:r>
            <a:r>
              <a:rPr lang="en-US" altLang="ko-KR" sz="1400" dirty="0" err="1" smtClean="0"/>
              <a:t>int</a:t>
            </a:r>
            <a:r>
              <a:rPr lang="en-US" altLang="ko-KR" sz="1400" dirty="0" smtClean="0"/>
              <a:t> </a:t>
            </a:r>
            <a:r>
              <a:rPr lang="en-US" altLang="ko-KR" sz="1400" dirty="0" err="1" smtClean="0">
                <a:solidFill>
                  <a:srgbClr val="FF0000"/>
                </a:solidFill>
              </a:rPr>
              <a:t>iGetAge</a:t>
            </a:r>
            <a:r>
              <a:rPr lang="en-US" altLang="ko-KR" sz="1400" dirty="0" smtClean="0"/>
              <a:t>()</a:t>
            </a:r>
            <a:r>
              <a:rPr lang="en-US" altLang="ko-KR" sz="1400" dirty="0" smtClean="0">
                <a:solidFill>
                  <a:srgbClr val="FF0000"/>
                </a:solidFill>
              </a:rPr>
              <a:t> </a:t>
            </a:r>
            <a:r>
              <a:rPr lang="en-US" altLang="ko-KR" sz="1400" smtClean="0"/>
              <a:t>{} 	//</a:t>
            </a:r>
            <a:r>
              <a:rPr lang="en-US" altLang="ko-KR" sz="1400" dirty="0" err="1" smtClean="0"/>
              <a:t>iGetAge</a:t>
            </a:r>
            <a:r>
              <a:rPr lang="ko-KR" altLang="en-US" sz="1400" dirty="0" smtClean="0"/>
              <a:t>의 </a:t>
            </a:r>
            <a:r>
              <a:rPr lang="en-US" altLang="ko-KR" sz="1400" dirty="0" err="1" smtClean="0"/>
              <a:t>i</a:t>
            </a:r>
            <a:r>
              <a:rPr lang="ko-KR" altLang="en-US" sz="1400" dirty="0" smtClean="0"/>
              <a:t>는 </a:t>
            </a:r>
            <a:r>
              <a:rPr lang="en-US" altLang="ko-KR" sz="1400" dirty="0" err="1" smtClean="0"/>
              <a:t>int</a:t>
            </a:r>
            <a:r>
              <a:rPr lang="ko-KR" altLang="en-US" sz="1400" dirty="0" smtClean="0"/>
              <a:t>의 </a:t>
            </a:r>
            <a:r>
              <a:rPr lang="en-US" altLang="ko-KR" sz="1400" dirty="0" err="1" smtClean="0"/>
              <a:t>i</a:t>
            </a:r>
            <a:r>
              <a:rPr lang="ko-KR" altLang="en-US" sz="1400" dirty="0" err="1" smtClean="0"/>
              <a:t>를</a:t>
            </a:r>
            <a:r>
              <a:rPr lang="ko-KR" altLang="en-US" sz="1400" dirty="0" smtClean="0"/>
              <a:t> 표시</a:t>
            </a:r>
            <a:endParaRPr lang="ko-KR" altLang="en-US" sz="1400" dirty="0"/>
          </a:p>
        </p:txBody>
      </p:sp>
      <p:sp>
        <p:nvSpPr>
          <p:cNvPr id="6" name="TextBox 5"/>
          <p:cNvSpPr txBox="1"/>
          <p:nvPr/>
        </p:nvSpPr>
        <p:spPr>
          <a:xfrm>
            <a:off x="1428728" y="5715016"/>
            <a:ext cx="2714644" cy="30777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1400" dirty="0" smtClean="0"/>
              <a:t>final static double </a:t>
            </a:r>
            <a:r>
              <a:rPr lang="en-US" altLang="ko-KR" sz="1400" b="1" dirty="0" smtClean="0">
                <a:solidFill>
                  <a:srgbClr val="FF0000"/>
                </a:solidFill>
              </a:rPr>
              <a:t>PI</a:t>
            </a:r>
            <a:r>
              <a:rPr lang="en-US" altLang="ko-KR" sz="1400" dirty="0" smtClean="0"/>
              <a:t> = 3.141592;</a:t>
            </a:r>
            <a:endParaRPr lang="en-US" altLang="ko-KR" sz="1400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>
            <a:normAutofit fontScale="85000" lnSpcReduction="20000"/>
          </a:bodyPr>
          <a:lstStyle/>
          <a:p>
            <a:fld id="{1A6BD2C2-3D3B-4E94-BD92-61B02C5F4DEE}" type="slidenum">
              <a:rPr lang="ko-KR" altLang="en-US" smtClean="0"/>
              <a:pPr/>
              <a:t>9</a:t>
            </a:fld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가을">
  <a:themeElements>
    <a:clrScheme name="가을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가을">
      <a:maj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가을">
      <a:fillStyleLst>
        <a:solidFill>
          <a:schemeClr val="phClr"/>
        </a:solidFill>
        <a:solidFill>
          <a:schemeClr val="phClr">
            <a:tint val="50000"/>
          </a:schemeClr>
        </a:solidFill>
        <a:solidFill>
          <a:schemeClr val="phClr"/>
        </a:soli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4762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  <a:scene3d>
            <a:camera prst="isometricTopDown" fov="0">
              <a:rot lat="0" lon="0" rev="0"/>
            </a:camera>
            <a:lightRig rig="balanced" dir="t">
              <a:rot lat="0" lon="0" rev="13800000"/>
            </a:lightRig>
          </a:scene3d>
          <a:sp3d extrusionH="12700" prstMaterial="plastic">
            <a:bevelT w="38100" h="25400" prst="softRound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  <a:blipFill>
          <a:blip xmlns:r="http://schemas.openxmlformats.org/officeDocument/2006/relationships" r:embed="rId2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Median</Template>
  <TotalTime>8321</TotalTime>
  <Words>4484</Words>
  <Application>Microsoft Office PowerPoint</Application>
  <PresentationFormat>화면 슬라이드 쇼(4:3)</PresentationFormat>
  <Paragraphs>1457</Paragraphs>
  <Slides>62</Slides>
  <Notes>4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62</vt:i4>
      </vt:variant>
    </vt:vector>
  </HeadingPairs>
  <TitlesOfParts>
    <vt:vector size="63" baseType="lpstr">
      <vt:lpstr>가을</vt:lpstr>
      <vt:lpstr>제 2 장 자바 기본 프로그래밍</vt:lpstr>
      <vt:lpstr>자바 프로그램 구조 - 맛보기 예제</vt:lpstr>
      <vt:lpstr>맛보기 예제 설명</vt:lpstr>
      <vt:lpstr>sum() 메소드 호출과 리턴</vt:lpstr>
      <vt:lpstr>맛보기 예 설명(계속)</vt:lpstr>
      <vt:lpstr>식별자 (identifier)</vt:lpstr>
      <vt:lpstr>식별자 이름 사례</vt:lpstr>
      <vt:lpstr>자바 키워드</vt:lpstr>
      <vt:lpstr>식별자 이름 붙이는 관습</vt:lpstr>
      <vt:lpstr>자바의 데이터 타입</vt:lpstr>
      <vt:lpstr>자바의 기본 데이터 타입</vt:lpstr>
      <vt:lpstr>변수와 선언</vt:lpstr>
      <vt:lpstr>변수와 선언</vt:lpstr>
      <vt:lpstr>정수타입 리터럴</vt:lpstr>
      <vt:lpstr>실수타입 리터럴</vt:lpstr>
      <vt:lpstr>문자타입 리터럴</vt:lpstr>
      <vt:lpstr>논리타입 리터럴</vt:lpstr>
      <vt:lpstr>Tip: 기본 데이터 타입 이외 리터럴</vt:lpstr>
      <vt:lpstr>상수</vt:lpstr>
      <vt:lpstr>예제 2-1 : 변수, 리터럴, 상수 사용하기</vt:lpstr>
      <vt:lpstr>자동 타입 변환</vt:lpstr>
      <vt:lpstr>강제 타입 변환</vt:lpstr>
      <vt:lpstr>byte 타입이 int 타입으로 자동 변환되는 사례</vt:lpstr>
      <vt:lpstr>int에서 byte 타입으로, double 타입이 int 타입으로 강제 변환되는 사례</vt:lpstr>
      <vt:lpstr>예제 2-2 : 자동 타입 변환, 강제 타입 변환</vt:lpstr>
      <vt:lpstr>자바에서 키 입력, System.in</vt:lpstr>
      <vt:lpstr>예제 2-3 : 표준 입력 스트림을 이용한 키 입력</vt:lpstr>
      <vt:lpstr>Scanner를 이용한 키 입력</vt:lpstr>
      <vt:lpstr>Scanner를 이용한 키 입력</vt:lpstr>
      <vt:lpstr>Scanner 주요 메소드</vt:lpstr>
      <vt:lpstr>예제 2-4 : Scanner를 이용한 키 입력 연습</vt:lpstr>
      <vt:lpstr>식과 연산자</vt:lpstr>
      <vt:lpstr>연산자 우선 순위</vt:lpstr>
      <vt:lpstr>산술 연산자</vt:lpstr>
      <vt:lpstr>예제 2-5 : 산술 연산 예제</vt:lpstr>
      <vt:lpstr>비트 연산자</vt:lpstr>
      <vt:lpstr>비트 연산자의 사례</vt:lpstr>
      <vt:lpstr>시프트 연산자</vt:lpstr>
      <vt:lpstr>시프트 연산자의 사례</vt:lpstr>
      <vt:lpstr>Tip: 산술적 시프트와 논리적 시프트</vt:lpstr>
      <vt:lpstr>예제 2-6 : 비트 연산자와 시프트 연산자 사용 예</vt:lpstr>
      <vt:lpstr>비교연산자</vt:lpstr>
      <vt:lpstr>논리 연산자 1</vt:lpstr>
      <vt:lpstr>논리 연산자 2</vt:lpstr>
      <vt:lpstr>예제 2-7 : 비교 연산자와 논리 연산자 사용하기</vt:lpstr>
      <vt:lpstr>대입 연산자, 증감 연산자</vt:lpstr>
      <vt:lpstr>증감 연산자</vt:lpstr>
      <vt:lpstr>예제 2-8 : 대입 연산자와 증감 연산자 사용하기</vt:lpstr>
      <vt:lpstr>조건 연산자 ?:</vt:lpstr>
      <vt:lpstr>예제 2-9 : 조건 연산자 사용하기</vt:lpstr>
      <vt:lpstr>조건문 - if</vt:lpstr>
      <vt:lpstr>예제 2-10 : if문 사용하기 </vt:lpstr>
      <vt:lpstr>조건문 – if-else</vt:lpstr>
      <vt:lpstr>예제 2-11 : if-else 사용하기 </vt:lpstr>
      <vt:lpstr>조건문 – 다중 if</vt:lpstr>
      <vt:lpstr>예제 2-12 : 학점 매기기</vt:lpstr>
      <vt:lpstr>Tip: if문과 조건 연산자 ?:</vt:lpstr>
      <vt:lpstr>switch문</vt:lpstr>
      <vt:lpstr>switch문에서 벗어나기</vt:lpstr>
      <vt:lpstr>예제 2-13 : switch문의 break 사용하기</vt:lpstr>
      <vt:lpstr>case문의 값</vt:lpstr>
      <vt:lpstr>예제 2-14 : 성적 분류</vt:lpstr>
    </vt:vector>
  </TitlesOfParts>
  <Company>한성대학교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황기태</dc:creator>
  <cp:lastModifiedBy>Windows User</cp:lastModifiedBy>
  <cp:revision>1174</cp:revision>
  <dcterms:created xsi:type="dcterms:W3CDTF">2009-09-01T01:24:33Z</dcterms:created>
  <dcterms:modified xsi:type="dcterms:W3CDTF">2011-07-31T20:05:25Z</dcterms:modified>
</cp:coreProperties>
</file>

<file path=docProps/thumbnail.jpeg>
</file>