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56" r:id="rId2"/>
    <p:sldId id="303" r:id="rId3"/>
    <p:sldId id="307" r:id="rId4"/>
    <p:sldId id="305" r:id="rId5"/>
    <p:sldId id="320" r:id="rId6"/>
    <p:sldId id="304" r:id="rId7"/>
    <p:sldId id="306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8" r:id="rId19"/>
    <p:sldId id="289" r:id="rId20"/>
    <p:sldId id="287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308" r:id="rId29"/>
    <p:sldId id="309" r:id="rId30"/>
    <p:sldId id="297" r:id="rId31"/>
    <p:sldId id="298" r:id="rId32"/>
    <p:sldId id="310" r:id="rId33"/>
    <p:sldId id="299" r:id="rId34"/>
    <p:sldId id="312" r:id="rId35"/>
    <p:sldId id="311" r:id="rId36"/>
    <p:sldId id="300" r:id="rId37"/>
    <p:sldId id="301" r:id="rId38"/>
    <p:sldId id="313" r:id="rId39"/>
    <p:sldId id="314" r:id="rId40"/>
    <p:sldId id="316" r:id="rId41"/>
    <p:sldId id="302" r:id="rId42"/>
    <p:sldId id="317" r:id="rId43"/>
    <p:sldId id="319" r:id="rId4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DCE6F0"/>
    <a:srgbClr val="FDFDA9"/>
    <a:srgbClr val="ADA5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22" autoAdjust="0"/>
  </p:normalViewPr>
  <p:slideViewPr>
    <p:cSldViewPr>
      <p:cViewPr varScale="1">
        <p:scale>
          <a:sx n="106" d="100"/>
          <a:sy n="106" d="100"/>
        </p:scale>
        <p:origin x="-2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35428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A5B27CB-BAC2-4313-BCA7-D688382CE533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F4D3C9C9-2E8F-4F80-8D3A-8729BDAC891E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126348EC-19D5-44A5-97BF-6DA6FF068CA9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8551F709-E4FB-44FB-82E9-F2DF782243E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19D572DA-A27D-4082-9F98-9F5A01C7B64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8BC4D83B-A69E-4D7C-934C-88EB54B478F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F9D1E419-6CE8-43C6-839E-6EE7C7689754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6E20F83B-D8B8-4892-AA80-C040B48A478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0E06C0EE-BDA2-45E9-AA45-CF742C6D2A1F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3BD98D8D-48B9-4F3F-8EF1-B20BB1383AE9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71538" y="4038600"/>
            <a:ext cx="7767662" cy="1828800"/>
          </a:xfrm>
        </p:spPr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17 </a:t>
            </a:r>
            <a:r>
              <a:rPr lang="ko-KR" altLang="en-US" dirty="0" smtClean="0"/>
              <a:t>장 </a:t>
            </a:r>
            <a:r>
              <a:rPr lang="en-US" altLang="ko-KR" dirty="0" smtClean="0"/>
              <a:t>JDBC </a:t>
            </a:r>
            <a:r>
              <a:rPr lang="ko-KR" altLang="en-US" dirty="0" smtClean="0"/>
              <a:t>프로그래밍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설치 시작</a:t>
            </a: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48006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Typical </a:t>
            </a:r>
            <a:r>
              <a:rPr lang="ko-KR" altLang="en-US" dirty="0" smtClean="0"/>
              <a:t>타입으로 설치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48006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타원 4"/>
          <p:cNvSpPr/>
          <p:nvPr/>
        </p:nvSpPr>
        <p:spPr>
          <a:xfrm>
            <a:off x="1547664" y="3212976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63888" y="2996952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실습용으로는 </a:t>
            </a:r>
            <a:r>
              <a:rPr lang="en-US" altLang="ko-KR" dirty="0" smtClean="0"/>
              <a:t>typical</a:t>
            </a:r>
            <a:r>
              <a:rPr lang="ko-KR" altLang="en-US" dirty="0" smtClean="0"/>
              <a:t>이면 충분</a:t>
            </a:r>
            <a:endParaRPr lang="ko-KR" altLang="en-US" dirty="0"/>
          </a:p>
        </p:txBody>
      </p:sp>
      <p:cxnSp>
        <p:nvCxnSpPr>
          <p:cNvPr id="8" name="구부러진 연결선 7"/>
          <p:cNvCxnSpPr>
            <a:stCxn id="6" idx="1"/>
            <a:endCxn id="5" idx="6"/>
          </p:cNvCxnSpPr>
          <p:nvPr/>
        </p:nvCxnSpPr>
        <p:spPr>
          <a:xfrm rot="10800000" flipV="1">
            <a:off x="2339752" y="3181618"/>
            <a:ext cx="1224136" cy="17537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158" y="1954656"/>
            <a:ext cx="48006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설치 완료 및 서버 </a:t>
            </a:r>
            <a:r>
              <a:rPr lang="ko-KR" altLang="en-US" dirty="0" smtClean="0"/>
              <a:t>설정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3131840" y="3212976"/>
            <a:ext cx="23042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076056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서버 설정 선택</a:t>
            </a:r>
            <a:endParaRPr lang="ko-KR" altLang="en-US" dirty="0"/>
          </a:p>
        </p:txBody>
      </p:sp>
      <p:cxnSp>
        <p:nvCxnSpPr>
          <p:cNvPr id="7" name="구부러진 연결선 6"/>
          <p:cNvCxnSpPr>
            <a:stCxn id="6" idx="1"/>
            <a:endCxn id="5" idx="6"/>
          </p:cNvCxnSpPr>
          <p:nvPr/>
        </p:nvCxnSpPr>
        <p:spPr>
          <a:xfrm rot="10800000" flipH="1" flipV="1">
            <a:off x="5076056" y="2893586"/>
            <a:ext cx="360040" cy="463406"/>
          </a:xfrm>
          <a:prstGeom prst="curvedConnector5">
            <a:avLst>
              <a:gd name="adj1" fmla="val -63493"/>
              <a:gd name="adj2" fmla="val 54386"/>
              <a:gd name="adj3" fmla="val 16349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306" y="1969765"/>
            <a:ext cx="48006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표준 서버 설정</a:t>
            </a:r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1691680" y="4077072"/>
            <a:ext cx="165618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707904" y="37890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표준 설정 선택</a:t>
            </a:r>
            <a:endParaRPr lang="ko-KR" altLang="en-US" dirty="0"/>
          </a:p>
        </p:txBody>
      </p:sp>
      <p:cxnSp>
        <p:nvCxnSpPr>
          <p:cNvPr id="7" name="구부러진 연결선 6"/>
          <p:cNvCxnSpPr>
            <a:stCxn id="6" idx="1"/>
            <a:endCxn id="5" idx="6"/>
          </p:cNvCxnSpPr>
          <p:nvPr/>
        </p:nvCxnSpPr>
        <p:spPr>
          <a:xfrm rot="10800000" flipV="1">
            <a:off x="3347864" y="3973706"/>
            <a:ext cx="360040" cy="21137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684" y="2107218"/>
            <a:ext cx="48006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서버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설정</a:t>
            </a:r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1691680" y="3140968"/>
            <a:ext cx="18002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707904" y="29249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MySQL</a:t>
            </a:r>
            <a:r>
              <a:rPr lang="ko-KR" altLang="en-US" dirty="0" smtClean="0"/>
              <a:t>서버가 윈도우 서비스로 동작</a:t>
            </a:r>
            <a:endParaRPr lang="ko-KR" altLang="en-US" dirty="0"/>
          </a:p>
        </p:txBody>
      </p:sp>
      <p:cxnSp>
        <p:nvCxnSpPr>
          <p:cNvPr id="7" name="구부러진 연결선 6"/>
          <p:cNvCxnSpPr>
            <a:stCxn id="6" idx="1"/>
            <a:endCxn id="5" idx="6"/>
          </p:cNvCxnSpPr>
          <p:nvPr/>
        </p:nvCxnSpPr>
        <p:spPr>
          <a:xfrm rot="10800000" flipV="1">
            <a:off x="3491880" y="3109610"/>
            <a:ext cx="216024" cy="17537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타원 11"/>
          <p:cNvSpPr/>
          <p:nvPr/>
        </p:nvSpPr>
        <p:spPr>
          <a:xfrm>
            <a:off x="1691680" y="4365104"/>
            <a:ext cx="24482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716016" y="43651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환경변수에 경로 포함</a:t>
            </a:r>
            <a:endParaRPr lang="ko-KR" altLang="en-US" dirty="0"/>
          </a:p>
        </p:txBody>
      </p:sp>
      <p:cxnSp>
        <p:nvCxnSpPr>
          <p:cNvPr id="14" name="구부러진 연결선 13"/>
          <p:cNvCxnSpPr>
            <a:stCxn id="13" idx="1"/>
            <a:endCxn id="12" idx="6"/>
          </p:cNvCxnSpPr>
          <p:nvPr/>
        </p:nvCxnSpPr>
        <p:spPr>
          <a:xfrm rot="10800000">
            <a:off x="4139952" y="4509120"/>
            <a:ext cx="576064" cy="4065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타원 21"/>
          <p:cNvSpPr/>
          <p:nvPr/>
        </p:nvSpPr>
        <p:spPr>
          <a:xfrm>
            <a:off x="3203848" y="4077072"/>
            <a:ext cx="24482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4644008" y="35730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수동으로 서버 시작 시킴</a:t>
            </a:r>
            <a:endParaRPr lang="ko-KR" altLang="en-US" dirty="0"/>
          </a:p>
        </p:txBody>
      </p:sp>
      <p:cxnSp>
        <p:nvCxnSpPr>
          <p:cNvPr id="24" name="구부러진 연결선 23"/>
          <p:cNvCxnSpPr>
            <a:stCxn id="23" idx="1"/>
            <a:endCxn id="22" idx="6"/>
          </p:cNvCxnSpPr>
          <p:nvPr/>
        </p:nvCxnSpPr>
        <p:spPr>
          <a:xfrm rot="10800000" flipH="1" flipV="1">
            <a:off x="4644008" y="3757682"/>
            <a:ext cx="1008112" cy="463406"/>
          </a:xfrm>
          <a:prstGeom prst="curvedConnector5">
            <a:avLst>
              <a:gd name="adj1" fmla="val -22676"/>
              <a:gd name="adj2" fmla="val 54386"/>
              <a:gd name="adj3" fmla="val 122676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016" y="1887228"/>
            <a:ext cx="48006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익명 계정 생성</a:t>
            </a:r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1475656" y="4293096"/>
            <a:ext cx="18002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491880" y="40770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실습용으로 익명 계정 생성</a:t>
            </a:r>
            <a:endParaRPr lang="ko-KR" altLang="en-US" dirty="0"/>
          </a:p>
        </p:txBody>
      </p:sp>
      <p:cxnSp>
        <p:nvCxnSpPr>
          <p:cNvPr id="7" name="구부러진 연결선 6"/>
          <p:cNvCxnSpPr>
            <a:stCxn id="6" idx="1"/>
            <a:endCxn id="5" idx="6"/>
          </p:cNvCxnSpPr>
          <p:nvPr/>
        </p:nvCxnSpPr>
        <p:spPr>
          <a:xfrm rot="10800000" flipV="1">
            <a:off x="3275856" y="4261738"/>
            <a:ext cx="216024" cy="17537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044" y="2015173"/>
            <a:ext cx="4800600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설정 적용</a:t>
            </a:r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4355976" y="5301208"/>
            <a:ext cx="100811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851920" y="44371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Execute </a:t>
            </a:r>
            <a:r>
              <a:rPr lang="ko-KR" altLang="en-US" dirty="0" smtClean="0"/>
              <a:t>클릭하여 설정 적용</a:t>
            </a:r>
            <a:endParaRPr lang="ko-KR" altLang="en-US" dirty="0"/>
          </a:p>
        </p:txBody>
      </p:sp>
      <p:cxnSp>
        <p:nvCxnSpPr>
          <p:cNvPr id="7" name="구부러진 연결선 6"/>
          <p:cNvCxnSpPr>
            <a:stCxn id="6" idx="1"/>
            <a:endCxn id="5" idx="0"/>
          </p:cNvCxnSpPr>
          <p:nvPr/>
        </p:nvCxnSpPr>
        <p:spPr>
          <a:xfrm rot="10800000" flipH="1" flipV="1">
            <a:off x="3851920" y="4621778"/>
            <a:ext cx="1008112" cy="679430"/>
          </a:xfrm>
          <a:prstGeom prst="curvedConnector4">
            <a:avLst>
              <a:gd name="adj1" fmla="val -22676"/>
              <a:gd name="adj2" fmla="val 6359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설정 </a:t>
            </a:r>
            <a:r>
              <a:rPr lang="ko-KR" altLang="en-US" dirty="0" smtClean="0"/>
              <a:t>완료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76872"/>
            <a:ext cx="48958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00" y="928670"/>
            <a:ext cx="7495452" cy="575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JDBC </a:t>
            </a:r>
            <a:r>
              <a:rPr lang="ko-KR" altLang="en-US" dirty="0" smtClean="0"/>
              <a:t>드라이버 설치</a:t>
            </a:r>
            <a:endParaRPr lang="ko-KR" altLang="en-US" dirty="0"/>
          </a:p>
        </p:txBody>
      </p:sp>
      <p:sp>
        <p:nvSpPr>
          <p:cNvPr id="7" name="타원 6"/>
          <p:cNvSpPr/>
          <p:nvPr/>
        </p:nvSpPr>
        <p:spPr>
          <a:xfrm>
            <a:off x="3111455" y="4169030"/>
            <a:ext cx="10081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199687" y="395300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MySQL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다운로드 페이지에서 </a:t>
            </a:r>
            <a:r>
              <a:rPr lang="en-US" altLang="ko-KR" dirty="0" smtClean="0"/>
              <a:t>Java</a:t>
            </a:r>
            <a:r>
              <a:rPr lang="ko-KR" altLang="en-US" dirty="0" smtClean="0"/>
              <a:t>용 </a:t>
            </a:r>
            <a:r>
              <a:rPr lang="en-US" altLang="ko-KR" dirty="0" smtClean="0"/>
              <a:t>Connector </a:t>
            </a:r>
            <a:r>
              <a:rPr lang="ko-KR" altLang="en-US" dirty="0" smtClean="0"/>
              <a:t>선택</a:t>
            </a:r>
            <a:endParaRPr lang="ko-KR" altLang="en-US" dirty="0"/>
          </a:p>
        </p:txBody>
      </p:sp>
      <p:cxnSp>
        <p:nvCxnSpPr>
          <p:cNvPr id="9" name="구부러진 연결선 6"/>
          <p:cNvCxnSpPr>
            <a:stCxn id="8" idx="1"/>
            <a:endCxn id="7" idx="6"/>
          </p:cNvCxnSpPr>
          <p:nvPr/>
        </p:nvCxnSpPr>
        <p:spPr>
          <a:xfrm rot="10800000" flipV="1">
            <a:off x="4119567" y="4276172"/>
            <a:ext cx="1080120" cy="7287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다운로드 후 압축 해제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139" y="1071546"/>
            <a:ext cx="7782951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타원 4"/>
          <p:cNvSpPr/>
          <p:nvPr/>
        </p:nvSpPr>
        <p:spPr>
          <a:xfrm>
            <a:off x="7054843" y="4601679"/>
            <a:ext cx="10081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0667" y="308777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TAR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ZIP </a:t>
            </a:r>
            <a:r>
              <a:rPr lang="ko-KR" altLang="en-US" dirty="0" err="1" smtClean="0"/>
              <a:t>아카이브</a:t>
            </a:r>
            <a:r>
              <a:rPr lang="ko-KR" altLang="en-US" dirty="0" smtClean="0"/>
              <a:t> 선택</a:t>
            </a:r>
            <a:endParaRPr lang="ko-KR" altLang="en-US" dirty="0"/>
          </a:p>
        </p:txBody>
      </p:sp>
      <p:cxnSp>
        <p:nvCxnSpPr>
          <p:cNvPr id="7" name="구부러진 연결선 6"/>
          <p:cNvCxnSpPr>
            <a:stCxn id="6" idx="1"/>
            <a:endCxn id="5" idx="6"/>
          </p:cNvCxnSpPr>
          <p:nvPr/>
        </p:nvCxnSpPr>
        <p:spPr>
          <a:xfrm rot="10800000" flipH="1" flipV="1">
            <a:off x="5470667" y="3272435"/>
            <a:ext cx="2592288" cy="1509263"/>
          </a:xfrm>
          <a:prstGeom prst="curvedConnector5">
            <a:avLst>
              <a:gd name="adj1" fmla="val -8818"/>
              <a:gd name="adj2" fmla="val 50154"/>
              <a:gd name="adj3" fmla="val 10881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데이터베이스의 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데이터베이스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여러 응용 시스템들의 통합된 정보들을 저장하여 운영할 수 있는 공용 데이터들의 집합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데이터의 저장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검색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갱신을 효율적으로 수행할 수 있도록 데이터를 고도로 조직화하여 저장</a:t>
            </a:r>
            <a:endParaRPr lang="en-US" altLang="ko-KR" dirty="0" smtClean="0"/>
          </a:p>
          <a:p>
            <a:r>
              <a:rPr lang="en-US" altLang="ko-KR" dirty="0" smtClean="0"/>
              <a:t>DBMS</a:t>
            </a:r>
          </a:p>
          <a:p>
            <a:pPr lvl="1"/>
            <a:r>
              <a:rPr lang="ko-KR" altLang="en-US" dirty="0" smtClean="0"/>
              <a:t>데이터베이스 관리 시스템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DataBase</a:t>
            </a:r>
            <a:r>
              <a:rPr lang="en-US" altLang="ko-KR" dirty="0" smtClean="0"/>
              <a:t> Management System)</a:t>
            </a:r>
          </a:p>
          <a:p>
            <a:pPr lvl="2"/>
            <a:r>
              <a:rPr lang="ko-KR" altLang="en-US" dirty="0" err="1" smtClean="0"/>
              <a:t>오라클</a:t>
            </a:r>
            <a:r>
              <a:rPr lang="en-US" altLang="ko-KR" dirty="0" smtClean="0"/>
              <a:t>(Oracle), </a:t>
            </a:r>
            <a:r>
              <a:rPr lang="ko-KR" altLang="en-US" dirty="0" smtClean="0"/>
              <a:t>마이크로소프트의 </a:t>
            </a:r>
            <a:r>
              <a:rPr lang="en-US" altLang="ko-KR" dirty="0" smtClean="0"/>
              <a:t>SQL Server, </a:t>
            </a:r>
            <a:r>
              <a:rPr lang="en-US" altLang="ko-KR" dirty="0" err="1" smtClean="0"/>
              <a:t>MySQL</a:t>
            </a:r>
            <a:r>
              <a:rPr lang="en-US" altLang="ko-KR" dirty="0" smtClean="0"/>
              <a:t>, IBM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DB2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r>
              <a:rPr lang="ko-KR" altLang="en-US" dirty="0" smtClean="0"/>
              <a:t>데이터베이스 종류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관계형</a:t>
            </a:r>
            <a:r>
              <a:rPr lang="ko-KR" altLang="en-US" dirty="0" smtClean="0"/>
              <a:t> 데이터베이스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키</a:t>
            </a:r>
            <a:r>
              <a:rPr lang="en-US" altLang="ko-KR" dirty="0" smtClean="0"/>
              <a:t>(key)</a:t>
            </a:r>
            <a:r>
              <a:rPr lang="ko-KR" altLang="en-US" dirty="0" smtClean="0"/>
              <a:t>와 값</a:t>
            </a:r>
            <a:r>
              <a:rPr lang="en-US" altLang="ko-KR" dirty="0" smtClean="0"/>
              <a:t>(value)</a:t>
            </a:r>
            <a:r>
              <a:rPr lang="ko-KR" altLang="en-US" dirty="0" smtClean="0"/>
              <a:t>들의 관계를 테이블로 표현한 데이터베이스 모델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키는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테이블의 열</a:t>
            </a:r>
            <a:r>
              <a:rPr lang="en-US" altLang="ko-KR" dirty="0" smtClean="0"/>
              <a:t>(column)</a:t>
            </a:r>
            <a:r>
              <a:rPr lang="ko-KR" altLang="en-US" dirty="0" smtClean="0"/>
              <a:t>이 되며 테이블의 행</a:t>
            </a:r>
            <a:r>
              <a:rPr lang="en-US" altLang="ko-KR" dirty="0" smtClean="0"/>
              <a:t>(row)</a:t>
            </a:r>
            <a:r>
              <a:rPr lang="ko-KR" altLang="en-US" dirty="0" smtClean="0"/>
              <a:t>은 하나의 레코드</a:t>
            </a:r>
            <a:r>
              <a:rPr lang="en-US" altLang="ko-KR" dirty="0" smtClean="0"/>
              <a:t>(record)</a:t>
            </a:r>
            <a:r>
              <a:rPr lang="ko-KR" altLang="en-US" dirty="0" smtClean="0"/>
              <a:t>를 표현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현재 사용되는 대부분의 데이터베이스는 </a:t>
            </a:r>
            <a:r>
              <a:rPr lang="ko-KR" altLang="en-US" dirty="0" err="1" smtClean="0"/>
              <a:t>관계형</a:t>
            </a:r>
            <a:r>
              <a:rPr lang="ko-KR" altLang="en-US" dirty="0" smtClean="0"/>
              <a:t> 데이터베이스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객체 지향 데이터베이스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객체 지향 프로그래밍에 쓰이는 것으로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정보를 객체의 형태로 표현하는 데이터베이스 모델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오브젝트 데이터베이스</a:t>
            </a:r>
            <a:r>
              <a:rPr lang="en-US" altLang="ko-KR" dirty="0" smtClean="0"/>
              <a:t>(object database)</a:t>
            </a:r>
            <a:r>
              <a:rPr lang="ko-KR" altLang="en-US" dirty="0" smtClean="0"/>
              <a:t>라고도 부른다</a:t>
            </a:r>
            <a:r>
              <a:rPr lang="en-US" altLang="ko-KR" dirty="0" smtClean="0"/>
              <a:t>.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JDBC </a:t>
            </a:r>
            <a:r>
              <a:rPr lang="ko-KR" altLang="en-US" dirty="0"/>
              <a:t>드라이버 설치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711092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Java</a:t>
            </a:r>
            <a:r>
              <a:rPr lang="ko-KR" altLang="en-US" dirty="0" smtClean="0"/>
              <a:t>용 드라이버 복사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ZIP</a:t>
            </a:r>
            <a:r>
              <a:rPr lang="ko-KR" altLang="en-US" dirty="0" smtClean="0"/>
              <a:t>을 풀어 </a:t>
            </a:r>
            <a:r>
              <a:rPr lang="en-US" altLang="ko-KR" dirty="0" smtClean="0"/>
              <a:t>JAR </a:t>
            </a:r>
            <a:r>
              <a:rPr lang="ko-KR" altLang="en-US" dirty="0" smtClean="0"/>
              <a:t>파일을 </a:t>
            </a:r>
            <a:r>
              <a:rPr lang="en-US" altLang="ko-KR" dirty="0" smtClean="0"/>
              <a:t>JDK </a:t>
            </a:r>
            <a:r>
              <a:rPr lang="ko-KR" altLang="en-US" dirty="0" smtClean="0"/>
              <a:t>설치 디렉터리 밑의 </a:t>
            </a:r>
            <a:r>
              <a:rPr lang="en-US" altLang="ko-KR" dirty="0" smtClean="0"/>
              <a:t>JRE\LIB\EXT </a:t>
            </a:r>
            <a:r>
              <a:rPr lang="ko-KR" altLang="en-US" dirty="0" smtClean="0"/>
              <a:t>디렉터리에 복사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JRE</a:t>
            </a:r>
            <a:r>
              <a:rPr lang="ko-KR" altLang="en-US" dirty="0" smtClean="0"/>
              <a:t>만 설치한 경우는 </a:t>
            </a:r>
            <a:r>
              <a:rPr lang="en-US" altLang="ko-KR" dirty="0" smtClean="0"/>
              <a:t>JRE </a:t>
            </a:r>
            <a:r>
              <a:rPr lang="ko-KR" altLang="en-US" dirty="0" smtClean="0"/>
              <a:t>설치 디렉터리 밑의 </a:t>
            </a:r>
            <a:r>
              <a:rPr lang="en-US" altLang="ko-KR" dirty="0" smtClean="0"/>
              <a:t>LIB\EXT </a:t>
            </a:r>
            <a:r>
              <a:rPr lang="ko-KR" altLang="en-US" dirty="0" smtClean="0"/>
              <a:t>디렉터리에 복사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8675687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394" y="2780928"/>
            <a:ext cx="6596244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MySQL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서버 실행</a:t>
            </a:r>
            <a:endParaRPr lang="ko-KR" altLang="en-US" dirty="0"/>
          </a:p>
        </p:txBody>
      </p:sp>
      <p:sp>
        <p:nvSpPr>
          <p:cNvPr id="6" name="타원 5"/>
          <p:cNvSpPr/>
          <p:nvPr/>
        </p:nvSpPr>
        <p:spPr>
          <a:xfrm>
            <a:off x="4635462" y="5119368"/>
            <a:ext cx="345638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서비스 관리자 이용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윈도우 서비스로 동작하게 설정하였으므로 제어판</a:t>
            </a:r>
            <a:r>
              <a:rPr lang="en-US" altLang="ko-KR" dirty="0" smtClean="0"/>
              <a:t>\</a:t>
            </a:r>
            <a:r>
              <a:rPr lang="ko-KR" altLang="en-US" dirty="0" smtClean="0"/>
              <a:t>시스템 및 보안</a:t>
            </a:r>
            <a:r>
              <a:rPr lang="en-US" altLang="ko-KR" dirty="0" smtClean="0"/>
              <a:t>\</a:t>
            </a:r>
            <a:r>
              <a:rPr lang="ko-KR" altLang="en-US" dirty="0" smtClean="0"/>
              <a:t>관리 도구에서 서비스 관리자를 실행하여 실행 상태 확인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서비스 관리자에서 수동으로 실행 시작 및 중지 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실습용 데이터베이스 생성하기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데이터베이스 생성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MySQL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설치 디렉터리의</a:t>
            </a:r>
            <a:r>
              <a:rPr lang="en-US" altLang="ko-KR" dirty="0" smtClean="0"/>
              <a:t> bin\mysqladmin.exe </a:t>
            </a:r>
            <a:r>
              <a:rPr lang="ko-KR" altLang="en-US" dirty="0" smtClean="0"/>
              <a:t>프로그램 이용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r>
              <a:rPr lang="en-US" altLang="ko-KR" dirty="0" smtClean="0"/>
              <a:t>-u </a:t>
            </a:r>
            <a:r>
              <a:rPr lang="ko-KR" altLang="en-US" dirty="0" smtClean="0"/>
              <a:t>옵션은 </a:t>
            </a:r>
            <a:r>
              <a:rPr lang="en-US" altLang="ko-KR" dirty="0" smtClean="0"/>
              <a:t>root </a:t>
            </a:r>
            <a:r>
              <a:rPr lang="ko-KR" altLang="en-US" dirty="0" smtClean="0"/>
              <a:t>계정으로 명령 수행을 의미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create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DB </a:t>
            </a:r>
            <a:r>
              <a:rPr lang="ko-KR" altLang="en-US" dirty="0" smtClean="0"/>
              <a:t>생성 명령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sampledb</a:t>
            </a:r>
            <a:r>
              <a:rPr lang="ko-KR" altLang="en-US" dirty="0" smtClean="0"/>
              <a:t>는 생성할 </a:t>
            </a:r>
            <a:r>
              <a:rPr lang="en-US" altLang="ko-KR" dirty="0" smtClean="0"/>
              <a:t>DB </a:t>
            </a:r>
            <a:r>
              <a:rPr lang="ko-KR" altLang="en-US" dirty="0" smtClean="0"/>
              <a:t>이름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99096464" descr="EMB000023e81ec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02" y="2204864"/>
            <a:ext cx="4350902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베이스 접속 및 사용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DB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MySQL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설치 디렉터리의</a:t>
            </a:r>
            <a:r>
              <a:rPr lang="en-US" altLang="ko-KR" dirty="0" smtClean="0"/>
              <a:t> bin\mysql.exe</a:t>
            </a:r>
            <a:r>
              <a:rPr lang="ko-KR" altLang="en-US" dirty="0" smtClean="0"/>
              <a:t>로 생성된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접속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 smtClean="0"/>
              <a:t>-u </a:t>
            </a:r>
            <a:r>
              <a:rPr lang="ko-KR" altLang="en-US" dirty="0" smtClean="0"/>
              <a:t>옵션은 </a:t>
            </a:r>
            <a:r>
              <a:rPr lang="en-US" altLang="ko-KR" dirty="0" smtClean="0"/>
              <a:t>root </a:t>
            </a:r>
            <a:r>
              <a:rPr lang="ko-KR" altLang="en-US" dirty="0" smtClean="0"/>
              <a:t>계정으로 명령 수행을 의미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use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DB </a:t>
            </a:r>
            <a:r>
              <a:rPr lang="ko-KR" altLang="en-US" dirty="0" smtClean="0"/>
              <a:t>사용 명령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sampledb</a:t>
            </a:r>
            <a:r>
              <a:rPr lang="ko-KR" altLang="en-US" dirty="0" smtClean="0"/>
              <a:t>는 사용할 </a:t>
            </a:r>
            <a:r>
              <a:rPr lang="en-US" altLang="ko-KR" dirty="0" smtClean="0"/>
              <a:t>DB </a:t>
            </a:r>
            <a:r>
              <a:rPr lang="ko-KR" altLang="en-US" dirty="0" smtClean="0"/>
              <a:t>이름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65216192" descr="EMB000023e81ec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204864"/>
            <a:ext cx="6624737" cy="2839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테이블 </a:t>
            </a:r>
            <a:r>
              <a:rPr lang="ko-KR" altLang="en-US" dirty="0" smtClean="0"/>
              <a:t>생성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데이터 저장을 위해 테이블을 생성</a:t>
            </a:r>
            <a:endParaRPr lang="en-US" altLang="ko-KR" dirty="0" smtClean="0"/>
          </a:p>
          <a:p>
            <a:r>
              <a:rPr lang="ko-KR" altLang="en-US" dirty="0" smtClean="0"/>
              <a:t>다음과 같은 구조의 </a:t>
            </a:r>
            <a:r>
              <a:rPr lang="en-US" altLang="ko-KR" dirty="0" smtClean="0"/>
              <a:t>student </a:t>
            </a:r>
            <a:r>
              <a:rPr lang="ko-KR" altLang="en-US" dirty="0" smtClean="0"/>
              <a:t>테이블 생성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name</a:t>
            </a:r>
            <a:r>
              <a:rPr lang="ko-KR" altLang="en-US" dirty="0" smtClean="0"/>
              <a:t>은 </a:t>
            </a:r>
            <a:r>
              <a:rPr lang="en-US" altLang="ko-KR" dirty="0" err="1" smtClean="0"/>
              <a:t>varchar</a:t>
            </a:r>
            <a:r>
              <a:rPr lang="en-US" altLang="ko-KR" dirty="0" smtClean="0"/>
              <a:t> </a:t>
            </a:r>
            <a:r>
              <a:rPr lang="ko-KR" altLang="en-US" dirty="0" smtClean="0"/>
              <a:t>타입으로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자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dept</a:t>
            </a:r>
            <a:r>
              <a:rPr lang="ko-KR" altLang="en-US" dirty="0" smtClean="0"/>
              <a:t>는 </a:t>
            </a:r>
            <a:r>
              <a:rPr lang="en-US" altLang="ko-KR" dirty="0" err="1" smtClean="0"/>
              <a:t>varchar</a:t>
            </a:r>
            <a:r>
              <a:rPr lang="en-US" altLang="ko-KR" dirty="0" smtClean="0"/>
              <a:t> </a:t>
            </a:r>
            <a:r>
              <a:rPr lang="ko-KR" altLang="en-US" dirty="0" smtClean="0"/>
              <a:t>타입으로 </a:t>
            </a:r>
            <a:r>
              <a:rPr lang="en-US" altLang="ko-KR" dirty="0" smtClean="0"/>
              <a:t>20</a:t>
            </a:r>
            <a:r>
              <a:rPr lang="ko-KR" altLang="en-US" dirty="0" smtClean="0"/>
              <a:t>자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id</a:t>
            </a:r>
            <a:r>
              <a:rPr lang="ko-KR" altLang="en-US" dirty="0" smtClean="0"/>
              <a:t>은 </a:t>
            </a:r>
            <a:r>
              <a:rPr lang="en-US" altLang="ko-KR" dirty="0" smtClean="0"/>
              <a:t>char </a:t>
            </a:r>
            <a:r>
              <a:rPr lang="ko-KR" altLang="en-US" dirty="0" smtClean="0"/>
              <a:t>타입으로 </a:t>
            </a:r>
            <a:r>
              <a:rPr lang="en-US" altLang="ko-KR" dirty="0" smtClean="0"/>
              <a:t>7</a:t>
            </a:r>
            <a:r>
              <a:rPr lang="ko-KR" altLang="en-US" dirty="0" smtClean="0"/>
              <a:t>자</a:t>
            </a:r>
            <a:endParaRPr lang="en-US" altLang="ko-KR" dirty="0" smtClean="0"/>
          </a:p>
          <a:p>
            <a:r>
              <a:rPr lang="ko-KR" altLang="en-US" dirty="0" smtClean="0"/>
              <a:t>저장할 데이터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01636363"/>
              </p:ext>
            </p:extLst>
          </p:nvPr>
        </p:nvGraphicFramePr>
        <p:xfrm>
          <a:off x="971600" y="5085184"/>
          <a:ext cx="43204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name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dept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1091011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김철수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컴퓨터시스템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0792012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최고봉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멀티미디어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0494013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이기자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컴퓨터공학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13005022"/>
              </p:ext>
            </p:extLst>
          </p:nvPr>
        </p:nvGraphicFramePr>
        <p:xfrm>
          <a:off x="971600" y="2348880"/>
          <a:ext cx="43204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name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dept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char(7)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varchar</a:t>
                      </a:r>
                      <a:r>
                        <a:rPr lang="en-US" altLang="ko-KR" dirty="0" smtClean="0"/>
                        <a:t>(10)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varchar</a:t>
                      </a:r>
                      <a:r>
                        <a:rPr lang="en-US" altLang="ko-KR" dirty="0" smtClean="0"/>
                        <a:t>(20)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테이블 생성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455508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create </a:t>
            </a:r>
            <a:r>
              <a:rPr lang="ko-KR" altLang="en-US" dirty="0" smtClean="0"/>
              <a:t>문으로 테이블 생성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en-US" altLang="ko-KR" sz="2100" dirty="0" smtClean="0"/>
              <a:t>create </a:t>
            </a:r>
            <a:r>
              <a:rPr lang="en-US" altLang="ko-KR" sz="2100" dirty="0"/>
              <a:t>table </a:t>
            </a:r>
            <a:r>
              <a:rPr lang="ko-KR" altLang="en-US" dirty="0"/>
              <a:t>다음에 테이블 이름 지정</a:t>
            </a:r>
          </a:p>
          <a:p>
            <a:pPr lvl="1"/>
            <a:r>
              <a:rPr lang="ko-KR" altLang="en-US" dirty="0" smtClean="0"/>
              <a:t>열 </a:t>
            </a:r>
            <a:r>
              <a:rPr lang="ko-KR" altLang="en-US" dirty="0"/>
              <a:t>이름 데이터 타입</a:t>
            </a:r>
            <a:r>
              <a:rPr lang="en-US" altLang="ko-KR" dirty="0"/>
              <a:t>(</a:t>
            </a:r>
            <a:r>
              <a:rPr lang="ko-KR" altLang="en-US" dirty="0"/>
              <a:t>데이터 크기</a:t>
            </a:r>
            <a:r>
              <a:rPr lang="en-US" altLang="ko-KR" dirty="0"/>
              <a:t>)</a:t>
            </a:r>
            <a:r>
              <a:rPr lang="ko-KR" altLang="en-US" dirty="0"/>
              <a:t>을 콤마로 분리하여 나열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not null</a:t>
            </a:r>
            <a:r>
              <a:rPr lang="ko-KR" altLang="en-US" dirty="0" smtClean="0"/>
              <a:t>은 행의 데이터에 </a:t>
            </a:r>
            <a:r>
              <a:rPr lang="en-US" altLang="ko-KR" dirty="0" smtClean="0"/>
              <a:t>null</a:t>
            </a:r>
            <a:r>
              <a:rPr lang="ko-KR" altLang="en-US" dirty="0" smtClean="0"/>
              <a:t>값이 올 수 없음을 의미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primary key</a:t>
            </a:r>
            <a:r>
              <a:rPr lang="ko-KR" altLang="en-US" dirty="0" smtClean="0"/>
              <a:t>는 키로 사용될 행 지정</a:t>
            </a:r>
            <a:endParaRPr lang="en-US" altLang="ko-KR" dirty="0" smtClean="0"/>
          </a:p>
          <a:p>
            <a:r>
              <a:rPr lang="en-US" altLang="ko-KR" dirty="0" err="1" smtClean="0"/>
              <a:t>desc</a:t>
            </a:r>
            <a:r>
              <a:rPr lang="ko-KR" altLang="en-US" dirty="0" smtClean="0"/>
              <a:t>명령</a:t>
            </a:r>
            <a:r>
              <a:rPr lang="ko-KR" altLang="en-US" dirty="0"/>
              <a:t>은</a:t>
            </a:r>
            <a:r>
              <a:rPr lang="ko-KR" altLang="en-US" dirty="0" smtClean="0"/>
              <a:t> 생성된 테이블의 구조 표시</a:t>
            </a:r>
            <a:endParaRPr lang="en-US" altLang="ko-KR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628800"/>
            <a:ext cx="6370637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데이터 </a:t>
            </a:r>
            <a:r>
              <a:rPr lang="ko-KR" altLang="en-US" dirty="0" smtClean="0"/>
              <a:t>추가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insert </a:t>
            </a:r>
            <a:r>
              <a:rPr lang="ko-KR" altLang="en-US" dirty="0"/>
              <a:t>문으로 테이블의 데이터 추가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en-US" altLang="ko-KR" dirty="0"/>
              <a:t>insert into </a:t>
            </a:r>
            <a:r>
              <a:rPr lang="ko-KR" altLang="en-US" dirty="0"/>
              <a:t>다음에 테이블 이름 지정</a:t>
            </a:r>
          </a:p>
          <a:p>
            <a:pPr lvl="1"/>
            <a:r>
              <a:rPr lang="ko-KR" altLang="en-US" dirty="0" smtClean="0"/>
              <a:t>테이블 </a:t>
            </a:r>
            <a:r>
              <a:rPr lang="ko-KR" altLang="en-US" dirty="0"/>
              <a:t>이름 다음 괄호 안에 열 이름을 콤마로 구분하여 나열</a:t>
            </a:r>
          </a:p>
          <a:p>
            <a:pPr lvl="1"/>
            <a:r>
              <a:rPr lang="en-US" altLang="ko-KR" dirty="0" smtClean="0"/>
              <a:t>values </a:t>
            </a:r>
            <a:r>
              <a:rPr lang="ko-KR" altLang="en-US" dirty="0"/>
              <a:t>다음 괄호 안에 열의 값들을 콤마로 구분하여 나열</a:t>
            </a:r>
          </a:p>
          <a:p>
            <a:pPr lvl="1"/>
            <a:r>
              <a:rPr lang="ko-KR" altLang="en-US" dirty="0" smtClean="0"/>
              <a:t>문자 </a:t>
            </a:r>
            <a:r>
              <a:rPr lang="ko-KR" altLang="en-US" dirty="0"/>
              <a:t>타입의 데이터는 단일 인용 부호로 묶어서 표시함에 유의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75846552" descr="EMB000023e81e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34" y="1844824"/>
            <a:ext cx="6815908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데이터 </a:t>
            </a:r>
            <a:r>
              <a:rPr lang="ko-KR" altLang="en-US" dirty="0" smtClean="0"/>
              <a:t>검색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select</a:t>
            </a:r>
            <a:r>
              <a:rPr lang="ko-KR" altLang="en-US" dirty="0" smtClean="0"/>
              <a:t>문으로 테이블 내의 데이터 검색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en-US" altLang="ko-KR" dirty="0"/>
              <a:t>select </a:t>
            </a:r>
            <a:r>
              <a:rPr lang="ko-KR" altLang="en-US" dirty="0"/>
              <a:t>다음에는 데이터를 추출할 열 이름을 콤마로 분리하여 나열</a:t>
            </a:r>
          </a:p>
          <a:p>
            <a:pPr lvl="1"/>
            <a:r>
              <a:rPr lang="ko-KR" altLang="en-US" dirty="0" smtClean="0"/>
              <a:t>모든 </a:t>
            </a:r>
            <a:r>
              <a:rPr lang="ko-KR" altLang="en-US" dirty="0"/>
              <a:t>열에 대해 데이터를 추출할 때는 *</a:t>
            </a:r>
            <a:r>
              <a:rPr lang="ko-KR" altLang="en-US" dirty="0" err="1"/>
              <a:t>를</a:t>
            </a:r>
            <a:r>
              <a:rPr lang="ko-KR" altLang="en-US" dirty="0"/>
              <a:t> 열 이름 대신 사용</a:t>
            </a:r>
          </a:p>
          <a:p>
            <a:pPr lvl="1"/>
            <a:r>
              <a:rPr lang="en-US" altLang="ko-KR" dirty="0" smtClean="0"/>
              <a:t>from </a:t>
            </a:r>
            <a:r>
              <a:rPr lang="ko-KR" altLang="en-US" dirty="0"/>
              <a:t>다음에 테이블 이름을 지정</a:t>
            </a:r>
          </a:p>
          <a:p>
            <a:pPr lvl="1"/>
            <a:r>
              <a:rPr lang="en-US" altLang="ko-KR" dirty="0" smtClean="0"/>
              <a:t>where </a:t>
            </a:r>
            <a:r>
              <a:rPr lang="ko-KR" altLang="en-US" dirty="0"/>
              <a:t>다음에 검색 조건 지정</a:t>
            </a:r>
            <a:r>
              <a:rPr lang="en-US" altLang="ko-KR" dirty="0"/>
              <a:t>. </a:t>
            </a:r>
            <a:r>
              <a:rPr lang="ko-KR" altLang="en-US" dirty="0"/>
              <a:t>위의 예에서 </a:t>
            </a:r>
            <a:r>
              <a:rPr lang="en-US" altLang="ko-KR" dirty="0" err="1"/>
              <a:t>dept</a:t>
            </a:r>
            <a:r>
              <a:rPr lang="en-US" altLang="ko-KR" dirty="0"/>
              <a:t> </a:t>
            </a:r>
            <a:r>
              <a:rPr lang="ko-KR" altLang="en-US" dirty="0"/>
              <a:t>값이‘컴퓨터공학’인 레코드 검색</a:t>
            </a:r>
          </a:p>
          <a:p>
            <a:pPr lvl="1"/>
            <a:r>
              <a:rPr lang="en-US" altLang="ko-KR" dirty="0" smtClean="0"/>
              <a:t>where</a:t>
            </a:r>
            <a:r>
              <a:rPr lang="ko-KR" altLang="en-US" dirty="0"/>
              <a:t>는 생략 가능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5562376" cy="301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데이터 </a:t>
            </a:r>
            <a:r>
              <a:rPr lang="ko-KR" altLang="en-US" dirty="0" smtClean="0"/>
              <a:t>수정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update</a:t>
            </a:r>
            <a:r>
              <a:rPr lang="ko-KR" altLang="en-US" dirty="0" smtClean="0"/>
              <a:t>문을 이용하여 데이터 수정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en-US" altLang="ko-KR" dirty="0" smtClean="0"/>
              <a:t>update </a:t>
            </a:r>
            <a:r>
              <a:rPr lang="ko-KR" altLang="en-US" dirty="0"/>
              <a:t>다음에는 테이블 이름 지정</a:t>
            </a:r>
          </a:p>
          <a:p>
            <a:pPr lvl="1"/>
            <a:r>
              <a:rPr lang="en-US" altLang="ko-KR" dirty="0" smtClean="0"/>
              <a:t>set </a:t>
            </a:r>
            <a:r>
              <a:rPr lang="ko-KR" altLang="en-US" dirty="0"/>
              <a:t>다음에 수정할 열의 이름과 값을 콤마로 분리하여 나열</a:t>
            </a:r>
          </a:p>
          <a:p>
            <a:pPr lvl="1"/>
            <a:r>
              <a:rPr lang="en-US" altLang="ko-KR" dirty="0" smtClean="0"/>
              <a:t>where </a:t>
            </a:r>
            <a:r>
              <a:rPr lang="ko-KR" altLang="en-US" dirty="0"/>
              <a:t>다음에는 검색 조건을 지정</a:t>
            </a:r>
            <a:r>
              <a:rPr lang="en-US" altLang="ko-KR" dirty="0"/>
              <a:t>. </a:t>
            </a:r>
            <a:r>
              <a:rPr lang="ko-KR" altLang="en-US" dirty="0"/>
              <a:t>위의 예에서는 </a:t>
            </a:r>
            <a:r>
              <a:rPr lang="en-US" altLang="ko-KR" dirty="0"/>
              <a:t>name </a:t>
            </a:r>
            <a:r>
              <a:rPr lang="ko-KR" altLang="en-US" dirty="0"/>
              <a:t>값이‘최고봉’인 </a:t>
            </a:r>
            <a:r>
              <a:rPr lang="ko-KR" altLang="en-US" dirty="0" smtClean="0"/>
              <a:t>레코드의 데이터 </a:t>
            </a:r>
            <a:r>
              <a:rPr lang="ko-KR" altLang="en-US" dirty="0"/>
              <a:t>수정</a:t>
            </a:r>
          </a:p>
          <a:p>
            <a:pPr lvl="1"/>
            <a:r>
              <a:rPr lang="en-US" altLang="ko-KR" dirty="0" smtClean="0"/>
              <a:t>where</a:t>
            </a:r>
            <a:r>
              <a:rPr lang="ko-KR" altLang="en-US" dirty="0"/>
              <a:t>는 생략 가능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59" y="1772816"/>
            <a:ext cx="6370637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레코드 </a:t>
            </a:r>
            <a:r>
              <a:rPr lang="ko-KR" altLang="en-US" dirty="0" smtClean="0"/>
              <a:t>삭제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delete</a:t>
            </a:r>
            <a:r>
              <a:rPr lang="ko-KR" altLang="en-US" dirty="0" smtClean="0"/>
              <a:t>문을 이용하여 데이터 삭제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1"/>
            <a:r>
              <a:rPr lang="en-US" altLang="ko-KR" dirty="0"/>
              <a:t>delete from </a:t>
            </a:r>
            <a:r>
              <a:rPr lang="ko-KR" altLang="en-US" dirty="0"/>
              <a:t>다음에는 테이블 이름 </a:t>
            </a:r>
            <a:r>
              <a:rPr lang="ko-KR" altLang="en-US" dirty="0" smtClean="0"/>
              <a:t>지정</a:t>
            </a:r>
            <a:endParaRPr lang="en-US" altLang="ko-KR" dirty="0" smtClean="0"/>
          </a:p>
          <a:p>
            <a:pPr lvl="1"/>
            <a:r>
              <a:rPr lang="en-US" altLang="ko-KR" dirty="0"/>
              <a:t>where </a:t>
            </a:r>
            <a:r>
              <a:rPr lang="ko-KR" altLang="en-US" dirty="0"/>
              <a:t>다음에는 검색 조건을 지정</a:t>
            </a:r>
            <a:r>
              <a:rPr lang="en-US" altLang="ko-KR" dirty="0"/>
              <a:t>. </a:t>
            </a:r>
            <a:r>
              <a:rPr lang="ko-KR" altLang="en-US" dirty="0"/>
              <a:t>위의 예에서는 </a:t>
            </a:r>
            <a:r>
              <a:rPr lang="en-US" altLang="ko-KR" dirty="0"/>
              <a:t>name </a:t>
            </a:r>
            <a:r>
              <a:rPr lang="ko-KR" altLang="en-US" dirty="0"/>
              <a:t>값이‘최고봉’인 </a:t>
            </a:r>
            <a:r>
              <a:rPr lang="ko-KR" altLang="en-US" dirty="0" smtClean="0"/>
              <a:t>레코드 삭제</a:t>
            </a:r>
            <a:endParaRPr lang="en-US" altLang="ko-KR" dirty="0" smtClean="0"/>
          </a:p>
          <a:p>
            <a:pPr lvl="1"/>
            <a:r>
              <a:rPr lang="en-US" altLang="ko-KR" dirty="0"/>
              <a:t>where</a:t>
            </a:r>
            <a:r>
              <a:rPr lang="ko-KR" altLang="en-US" dirty="0"/>
              <a:t>는 생략 가능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7" y="1916832"/>
            <a:ext cx="6370637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기업 </a:t>
            </a:r>
            <a:r>
              <a:rPr lang="ko-KR" altLang="en-US" dirty="0"/>
              <a:t>내의 여러 </a:t>
            </a:r>
            <a:r>
              <a:rPr lang="ko-KR" altLang="en-US" dirty="0" smtClean="0"/>
              <a:t>데이터베이스 사례</a:t>
            </a:r>
            <a:endParaRPr lang="ko-KR" altLang="en-US" dirty="0"/>
          </a:p>
        </p:txBody>
      </p:sp>
      <p:pic>
        <p:nvPicPr>
          <p:cNvPr id="1029" name="Picture 5" descr="C:\Users\secthk\AppData\Local\Microsoft\Windows\Temporary Internet Files\Content.IE5\A1JA73HP\MC9003514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88840"/>
            <a:ext cx="738857" cy="1111562"/>
          </a:xfrm>
          <a:prstGeom prst="rect">
            <a:avLst/>
          </a:prstGeom>
          <a:noFill/>
        </p:spPr>
      </p:pic>
      <p:pic>
        <p:nvPicPr>
          <p:cNvPr id="8" name="Picture 5" descr="C:\Users\secthk\AppData\Local\Microsoft\Windows\Temporary Internet Files\Content.IE5\A1JA73HP\MC9003514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988840"/>
            <a:ext cx="738857" cy="1111562"/>
          </a:xfrm>
          <a:prstGeom prst="rect">
            <a:avLst/>
          </a:prstGeom>
          <a:noFill/>
        </p:spPr>
      </p:pic>
      <p:pic>
        <p:nvPicPr>
          <p:cNvPr id="9" name="Picture 5" descr="C:\Users\secthk\AppData\Local\Microsoft\Windows\Temporary Internet Files\Content.IE5\A1JA73HP\MC9003514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16832"/>
            <a:ext cx="738857" cy="1111562"/>
          </a:xfrm>
          <a:prstGeom prst="rect">
            <a:avLst/>
          </a:prstGeom>
          <a:noFill/>
        </p:spPr>
      </p:pic>
      <p:sp>
        <p:nvSpPr>
          <p:cNvPr id="10" name="원통 9"/>
          <p:cNvSpPr/>
          <p:nvPr/>
        </p:nvSpPr>
        <p:spPr>
          <a:xfrm>
            <a:off x="2051720" y="5661248"/>
            <a:ext cx="4680520" cy="108012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347864" y="6165304"/>
            <a:ext cx="8640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인사 정보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6165304"/>
            <a:ext cx="8640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급여 정보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99992" y="6165304"/>
            <a:ext cx="8640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근태 정보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580112" y="6165304"/>
            <a:ext cx="100811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mtClean="0"/>
              <a:t>복리후생 정보</a:t>
            </a:r>
            <a:endParaRPr lang="ko-KR" altLang="en-US" dirty="0"/>
          </a:p>
        </p:txBody>
      </p:sp>
      <p:sp>
        <p:nvSpPr>
          <p:cNvPr id="1030" name="server"/>
          <p:cNvSpPr>
            <a:spLocks noEditPoints="1" noChangeArrowheads="1"/>
          </p:cNvSpPr>
          <p:nvPr/>
        </p:nvSpPr>
        <p:spPr bwMode="auto">
          <a:xfrm>
            <a:off x="3491880" y="3429000"/>
            <a:ext cx="1480939" cy="155294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cxnSp>
        <p:nvCxnSpPr>
          <p:cNvPr id="44" name="직선 화살표 연결선 43"/>
          <p:cNvCxnSpPr>
            <a:stCxn id="1030" idx="1"/>
          </p:cNvCxnSpPr>
          <p:nvPr/>
        </p:nvCxnSpPr>
        <p:spPr>
          <a:xfrm flipH="1" flipV="1">
            <a:off x="3059832" y="3068960"/>
            <a:ext cx="1172517" cy="36004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>
            <a:stCxn id="1030" idx="1"/>
            <a:endCxn id="8" idx="2"/>
          </p:cNvCxnSpPr>
          <p:nvPr/>
        </p:nvCxnSpPr>
        <p:spPr>
          <a:xfrm flipV="1">
            <a:off x="4232349" y="3100402"/>
            <a:ext cx="133016" cy="32859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1030" idx="1"/>
            <a:endCxn id="9" idx="2"/>
          </p:cNvCxnSpPr>
          <p:nvPr/>
        </p:nvCxnSpPr>
        <p:spPr>
          <a:xfrm flipV="1">
            <a:off x="4232349" y="3028394"/>
            <a:ext cx="1717192" cy="40060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>
            <a:stCxn id="1030" idx="5"/>
            <a:endCxn id="10" idx="1"/>
          </p:cNvCxnSpPr>
          <p:nvPr/>
        </p:nvCxnSpPr>
        <p:spPr>
          <a:xfrm>
            <a:off x="4232349" y="4981947"/>
            <a:ext cx="159631" cy="679301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076056" y="414908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서버</a:t>
            </a:r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6948264" y="602128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데이터베이스</a:t>
            </a:r>
            <a:endParaRPr lang="ko-KR" alt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051720" y="1556792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급여관리 시스템</a:t>
            </a:r>
            <a:endParaRPr lang="ko-KR" alt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707904" y="1556792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근태관리 </a:t>
            </a:r>
            <a:r>
              <a:rPr lang="ko-KR" altLang="en-US" dirty="0" smtClean="0"/>
              <a:t>시스템</a:t>
            </a:r>
            <a:endParaRPr lang="ko-KR" alt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292080" y="1556792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복리후생 관리 시스템</a:t>
            </a:r>
            <a:endParaRPr lang="ko-KR" altLang="en-US" dirty="0"/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JDBC</a:t>
            </a:r>
            <a:r>
              <a:rPr lang="ko-KR" altLang="en-US" dirty="0" smtClean="0"/>
              <a:t> 프로그래밍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DB </a:t>
            </a:r>
            <a:r>
              <a:rPr lang="ko-KR" altLang="en-US" dirty="0" smtClean="0"/>
              <a:t>연결 설정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JDBC </a:t>
            </a:r>
            <a:r>
              <a:rPr lang="ko-KR" altLang="en-US" dirty="0" smtClean="0"/>
              <a:t>드라이버 로드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 err="1" smtClean="0"/>
              <a:t>Class.forName</a:t>
            </a:r>
            <a:r>
              <a:rPr lang="en-US" altLang="ko-KR" dirty="0" smtClean="0"/>
              <a:t>()</a:t>
            </a:r>
            <a:r>
              <a:rPr lang="ko-KR" altLang="en-US" dirty="0" smtClean="0"/>
              <a:t>은 동적으로 자바 클래스 로딩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MySQL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JDBC </a:t>
            </a:r>
            <a:r>
              <a:rPr lang="ko-KR" altLang="en-US" dirty="0" smtClean="0"/>
              <a:t>드라이버 클래스인 </a:t>
            </a:r>
            <a:r>
              <a:rPr lang="en-US" altLang="ko-KR" i="1" dirty="0" err="1" smtClean="0"/>
              <a:t>com.mysql.jdbc.Driver</a:t>
            </a:r>
            <a:r>
              <a:rPr lang="en-US" altLang="ko-KR" i="1" dirty="0" smtClean="0"/>
              <a:t> </a:t>
            </a:r>
            <a:r>
              <a:rPr lang="ko-KR" altLang="en-US" dirty="0" smtClean="0"/>
              <a:t>로드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드라이버의 클래스 이름은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의 드라이버마다 다를 수 있으므로 </a:t>
            </a:r>
            <a:r>
              <a:rPr lang="en-US" altLang="ko-KR" dirty="0" smtClean="0"/>
              <a:t>JDBC </a:t>
            </a:r>
            <a:r>
              <a:rPr lang="ko-KR" altLang="en-US" dirty="0" smtClean="0"/>
              <a:t>드라이버 문서 참조할 것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자동으로 드라이버 </a:t>
            </a:r>
            <a:r>
              <a:rPr lang="ko-KR" altLang="en-US" dirty="0" err="1" smtClean="0"/>
              <a:t>인스턴스를</a:t>
            </a:r>
            <a:r>
              <a:rPr lang="ko-KR" altLang="en-US" dirty="0" smtClean="0"/>
              <a:t> 생성하여 </a:t>
            </a:r>
            <a:r>
              <a:rPr lang="en-US" altLang="ko-KR" dirty="0" err="1" smtClean="0"/>
              <a:t>DriverManager</a:t>
            </a:r>
            <a:r>
              <a:rPr lang="ko-KR" altLang="en-US" dirty="0" smtClean="0"/>
              <a:t>에 등록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해당 드라이버가 없으면 </a:t>
            </a:r>
            <a:r>
              <a:rPr lang="en-US" altLang="ko-KR" dirty="0" err="1" smtClean="0"/>
              <a:t>ClassNotFoundException</a:t>
            </a:r>
            <a:r>
              <a:rPr lang="en-US" altLang="ko-KR" dirty="0" smtClean="0"/>
              <a:t> </a:t>
            </a:r>
            <a:r>
              <a:rPr lang="ko-KR" altLang="en-US" dirty="0" smtClean="0"/>
              <a:t>발생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2132856"/>
            <a:ext cx="3672408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try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Class.</a:t>
            </a:r>
            <a:r>
              <a:rPr lang="en-US" altLang="ko-KR" sz="1600" i="1" dirty="0" err="1" smtClean="0"/>
              <a:t>forName</a:t>
            </a:r>
            <a:r>
              <a:rPr lang="en-US" altLang="ko-KR" sz="1600" i="1" dirty="0" smtClean="0"/>
              <a:t>("</a:t>
            </a:r>
            <a:r>
              <a:rPr lang="en-US" altLang="ko-KR" sz="1600" i="1" dirty="0" err="1" smtClean="0"/>
              <a:t>com.mysql.jdbc.Driver</a:t>
            </a:r>
            <a:r>
              <a:rPr lang="en-US" altLang="ko-KR" sz="1600" i="1" dirty="0" smtClean="0"/>
              <a:t>");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} catch (</a:t>
            </a:r>
            <a:r>
              <a:rPr lang="en-US" altLang="ko-KR" sz="1600" dirty="0" err="1" smtClean="0"/>
              <a:t>ClassNotFoundException</a:t>
            </a:r>
            <a:r>
              <a:rPr lang="en-US" altLang="ko-KR" sz="1600" dirty="0" smtClean="0"/>
              <a:t> e)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e.printStackTrace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자바 응용프로그램과 </a:t>
            </a:r>
            <a:r>
              <a:rPr lang="en-US" altLang="ko-KR" dirty="0"/>
              <a:t>JDBC</a:t>
            </a:r>
            <a:r>
              <a:rPr lang="ko-KR" altLang="en-US" dirty="0"/>
              <a:t>의 연결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연결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 err="1" smtClean="0"/>
              <a:t>DriverManager</a:t>
            </a:r>
            <a:r>
              <a:rPr lang="ko-KR" altLang="en-US" dirty="0" smtClean="0"/>
              <a:t>는 자바 어플리케이션을 </a:t>
            </a:r>
            <a:r>
              <a:rPr lang="en-US" altLang="ko-KR" dirty="0" smtClean="0"/>
              <a:t>JDBC </a:t>
            </a:r>
            <a:r>
              <a:rPr lang="ko-KR" altLang="en-US" dirty="0" smtClean="0"/>
              <a:t>드라이버에 연결시켜주는 클래스로서 </a:t>
            </a:r>
            <a:r>
              <a:rPr lang="en-US" altLang="ko-KR" dirty="0" err="1" smtClean="0"/>
              <a:t>getConnection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연결하여 </a:t>
            </a:r>
            <a:r>
              <a:rPr lang="en-US" altLang="ko-KR" dirty="0" smtClean="0"/>
              <a:t>Connection </a:t>
            </a:r>
            <a:r>
              <a:rPr lang="ko-KR" altLang="en-US" dirty="0" smtClean="0"/>
              <a:t>객체 반환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getConnection</a:t>
            </a:r>
            <a:r>
              <a:rPr lang="ko-KR" altLang="en-US" dirty="0" smtClean="0"/>
              <a:t>에서 </a:t>
            </a:r>
            <a:r>
              <a:rPr lang="en-US" altLang="ko-KR" dirty="0" err="1" smtClean="0"/>
              <a:t>jdbc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이후에 지정되는 </a:t>
            </a:r>
            <a:r>
              <a:rPr lang="en-US" altLang="ko-KR" dirty="0" smtClean="0"/>
              <a:t>URL</a:t>
            </a:r>
            <a:r>
              <a:rPr lang="ko-KR" altLang="en-US" dirty="0" smtClean="0"/>
              <a:t>의 형식은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따라 다르므로 </a:t>
            </a:r>
            <a:r>
              <a:rPr lang="en-US" altLang="ko-KR" dirty="0" smtClean="0"/>
              <a:t>JDBC </a:t>
            </a:r>
            <a:r>
              <a:rPr lang="ko-KR" altLang="en-US" dirty="0" smtClean="0"/>
              <a:t>문서를 참조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MySQL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서버가 같은 컴퓨터에서 동작하므로 서버 주소를 </a:t>
            </a:r>
            <a:r>
              <a:rPr lang="en-US" altLang="ko-KR" dirty="0" err="1" smtClean="0"/>
              <a:t>localhost</a:t>
            </a:r>
            <a:r>
              <a:rPr lang="ko-KR" altLang="en-US" dirty="0" smtClean="0"/>
              <a:t>로 지정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MySQL</a:t>
            </a:r>
            <a:r>
              <a:rPr lang="ko-KR" altLang="en-US" dirty="0" smtClean="0"/>
              <a:t>의 경우 디폴트로 </a:t>
            </a:r>
            <a:r>
              <a:rPr lang="en-US" altLang="ko-KR" dirty="0" smtClean="0"/>
              <a:t>3306 </a:t>
            </a:r>
            <a:r>
              <a:rPr lang="ko-KR" altLang="en-US" dirty="0" smtClean="0"/>
              <a:t>포트를 사용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sampledb</a:t>
            </a:r>
            <a:r>
              <a:rPr lang="ko-KR" altLang="en-US" dirty="0" smtClean="0"/>
              <a:t>는 앞서 생성한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의 이름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“root”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로그인할 계정 이름이며</a:t>
            </a:r>
            <a:r>
              <a:rPr lang="en-US" altLang="ko-KR" dirty="0" smtClean="0"/>
              <a:t>, “”</a:t>
            </a:r>
            <a:r>
              <a:rPr lang="ko-KR" altLang="en-US" dirty="0" smtClean="0"/>
              <a:t>는 계정 패스워드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772816"/>
            <a:ext cx="8604448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try {</a:t>
            </a:r>
          </a:p>
          <a:p>
            <a:pPr defTabSz="180000"/>
            <a:r>
              <a:rPr lang="en-US" altLang="ko-KR" sz="1600" dirty="0" smtClean="0"/>
              <a:t>	 Connection </a:t>
            </a:r>
            <a:r>
              <a:rPr lang="en-US" altLang="ko-KR" sz="1600" dirty="0" err="1" smtClean="0"/>
              <a:t>conn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DriverManager.</a:t>
            </a:r>
            <a:r>
              <a:rPr lang="en-US" altLang="ko-KR" sz="1600" i="1" dirty="0" err="1" smtClean="0"/>
              <a:t>getConnection</a:t>
            </a:r>
            <a:r>
              <a:rPr lang="en-US" altLang="ko-KR" sz="1600" i="1" dirty="0" smtClean="0"/>
              <a:t>("</a:t>
            </a:r>
            <a:r>
              <a:rPr lang="en-US" altLang="ko-KR" sz="1600" i="1" dirty="0" err="1" smtClean="0"/>
              <a:t>jdbc:mysql</a:t>
            </a:r>
            <a:r>
              <a:rPr lang="en-US" altLang="ko-KR" sz="1600" i="1" dirty="0" smtClean="0"/>
              <a:t>://localhost:3306/</a:t>
            </a:r>
            <a:r>
              <a:rPr lang="en-US" altLang="ko-KR" sz="1600" i="1" dirty="0" err="1" smtClean="0"/>
              <a:t>sampledb</a:t>
            </a:r>
            <a:r>
              <a:rPr lang="en-US" altLang="ko-KR" sz="1600" i="1" dirty="0" smtClean="0"/>
              <a:t>", "root","");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} catch (</a:t>
            </a:r>
            <a:r>
              <a:rPr lang="en-US" altLang="ko-KR" sz="1600" dirty="0" err="1" smtClean="0"/>
              <a:t>SQLException</a:t>
            </a:r>
            <a:r>
              <a:rPr lang="en-US" altLang="ko-KR" sz="1600" dirty="0" smtClean="0"/>
              <a:t> e)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e.printStackTrace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17-1 : </a:t>
            </a:r>
            <a:r>
              <a:rPr lang="en-US" altLang="ko-KR" dirty="0" err="1" smtClean="0"/>
              <a:t>sampledb</a:t>
            </a:r>
            <a:r>
              <a:rPr lang="ko-KR" altLang="en-US" dirty="0"/>
              <a:t>의 데이터베이스 연결하는 </a:t>
            </a:r>
            <a:r>
              <a:rPr lang="en-US" altLang="ko-KR" dirty="0"/>
              <a:t>JDBC </a:t>
            </a:r>
            <a:r>
              <a:rPr lang="ko-KR" altLang="en-US" dirty="0"/>
              <a:t>프로그램 </a:t>
            </a:r>
            <a:r>
              <a:rPr lang="ko-KR" altLang="en-US" dirty="0" smtClean="0"/>
              <a:t>작성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928802"/>
            <a:ext cx="8064896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</a:t>
            </a:r>
            <a:r>
              <a:rPr lang="en-US" altLang="ko-KR" sz="1400" dirty="0" err="1"/>
              <a:t>java.sql.Connection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/>
              <a:t>import </a:t>
            </a:r>
            <a:r>
              <a:rPr lang="en-US" altLang="ko-KR" sz="1400" dirty="0" err="1"/>
              <a:t>java.sql.DriverManager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/>
              <a:t>import </a:t>
            </a:r>
            <a:r>
              <a:rPr lang="en-US" altLang="ko-KR" sz="1400" dirty="0" err="1"/>
              <a:t>java.sql.SQLException</a:t>
            </a:r>
            <a:r>
              <a:rPr lang="en-US" altLang="ko-KR" sz="1400" dirty="0"/>
              <a:t>;</a:t>
            </a:r>
          </a:p>
          <a:p>
            <a:pPr defTabSz="180000"/>
            <a:endParaRPr lang="en-US" altLang="ko-KR" sz="1400" dirty="0"/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public class JDBC_Ex1 {</a:t>
            </a:r>
          </a:p>
          <a:p>
            <a:pPr defTabSz="180000"/>
            <a:r>
              <a:rPr lang="en-US" altLang="ko-KR" sz="1400" dirty="0"/>
              <a:t>	public static void main 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try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Class.forName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com.mysql.jdbc.Driver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	Connection conn = </a:t>
            </a:r>
            <a:r>
              <a:rPr lang="en-US" altLang="ko-KR" sz="1400" dirty="0" err="1"/>
              <a:t>DriverManager.getConnection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jdbc:mysql</a:t>
            </a:r>
            <a:r>
              <a:rPr lang="en-US" altLang="ko-KR" sz="1400" dirty="0"/>
              <a:t>://localhost:3306/</a:t>
            </a:r>
            <a:r>
              <a:rPr lang="en-US" altLang="ko-KR" sz="1400" dirty="0" err="1"/>
              <a:t>sampledb</a:t>
            </a:r>
            <a:r>
              <a:rPr lang="en-US" altLang="ko-KR" sz="1400" dirty="0"/>
              <a:t>", "root","");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("DB </a:t>
            </a:r>
            <a:r>
              <a:rPr lang="ko-KR" altLang="en-US" sz="1400" dirty="0"/>
              <a:t>연결 완료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} catch (</a:t>
            </a:r>
            <a:r>
              <a:rPr lang="en-US" altLang="ko-KR" sz="1400" dirty="0" err="1"/>
              <a:t>ClassNotFoundException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("JDBC </a:t>
            </a:r>
            <a:r>
              <a:rPr lang="ko-KR" altLang="en-US" sz="1400" dirty="0"/>
              <a:t>드라이버 로드 에러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/>
              <a:t>		} catch (</a:t>
            </a:r>
            <a:r>
              <a:rPr lang="en-US" altLang="ko-KR" sz="1400" dirty="0" err="1"/>
              <a:t>SQLException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("DB </a:t>
            </a:r>
            <a:r>
              <a:rPr lang="ko-KR" altLang="en-US" sz="1400" dirty="0"/>
              <a:t>연결 </a:t>
            </a:r>
            <a:r>
              <a:rPr lang="ko-KR" altLang="en-US" sz="1400" dirty="0" smtClean="0"/>
              <a:t>오류</a:t>
            </a:r>
            <a:r>
              <a:rPr lang="en-US" altLang="ko-KR" sz="1400" dirty="0" smtClean="0"/>
              <a:t>");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		}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61088" y="600076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또는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6000768"/>
            <a:ext cx="12241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DB </a:t>
            </a:r>
            <a:r>
              <a:rPr lang="ko-KR" altLang="en-US" dirty="0"/>
              <a:t>연결 오류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69818" y="6000768"/>
            <a:ext cx="12241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DB </a:t>
            </a:r>
            <a:r>
              <a:rPr lang="ko-KR" altLang="en-US" dirty="0"/>
              <a:t>연결 </a:t>
            </a:r>
            <a:r>
              <a:rPr lang="ko-KR" altLang="en-US" dirty="0" smtClean="0"/>
              <a:t>완료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571472" y="128586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JDBC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이용하여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sampledb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데이터베이스에 연결하는 자바 응용프로그램을 작성하라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9224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데이터베이스 사용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Stetement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/>
              <a:t>SQL</a:t>
            </a:r>
            <a:r>
              <a:rPr lang="ko-KR" altLang="en-US" dirty="0"/>
              <a:t>문을 실행하기 위해서는 </a:t>
            </a:r>
            <a:r>
              <a:rPr lang="en-US" altLang="ko-KR" dirty="0"/>
              <a:t>Statement </a:t>
            </a:r>
            <a:r>
              <a:rPr lang="ko-KR" altLang="en-US" dirty="0"/>
              <a:t>클래스를 이용</a:t>
            </a:r>
          </a:p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1"/>
            <a:r>
              <a:rPr lang="ko-KR" altLang="en-US" dirty="0" smtClean="0"/>
              <a:t>데이터 검색을 위해 </a:t>
            </a:r>
            <a:r>
              <a:rPr lang="en-US" altLang="ko-KR" dirty="0" err="1"/>
              <a:t>executeQuery</a:t>
            </a:r>
            <a:r>
              <a:rPr lang="en-US" altLang="ko-KR" dirty="0"/>
              <a:t>() </a:t>
            </a:r>
            <a:r>
              <a:rPr lang="ko-KR" altLang="en-US" dirty="0" err="1"/>
              <a:t>메소드를</a:t>
            </a:r>
            <a:r>
              <a:rPr lang="ko-KR" altLang="en-US" dirty="0"/>
              <a:t>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추가</a:t>
            </a:r>
            <a:r>
              <a:rPr lang="en-US" altLang="ko-KR" dirty="0"/>
              <a:t>, </a:t>
            </a:r>
            <a:r>
              <a:rPr lang="ko-KR" altLang="en-US" dirty="0"/>
              <a:t>수정</a:t>
            </a:r>
            <a:r>
              <a:rPr lang="en-US" altLang="ko-KR" dirty="0"/>
              <a:t>, </a:t>
            </a:r>
            <a:r>
              <a:rPr lang="ko-KR" altLang="en-US" dirty="0"/>
              <a:t>삭제와 </a:t>
            </a:r>
            <a:r>
              <a:rPr lang="ko-KR" altLang="en-US" dirty="0" smtClean="0"/>
              <a:t>같은 </a:t>
            </a:r>
            <a:r>
              <a:rPr lang="ko-KR" altLang="en-US" dirty="0"/>
              <a:t>데이터 변경은 </a:t>
            </a:r>
            <a:r>
              <a:rPr lang="en-US" altLang="ko-KR" dirty="0" err="1"/>
              <a:t>executeUpdate</a:t>
            </a:r>
            <a:r>
              <a:rPr lang="en-US" altLang="ko-KR" dirty="0"/>
              <a:t>()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사용</a:t>
            </a:r>
            <a:endParaRPr lang="ko-KR" altLang="en-US" dirty="0"/>
          </a:p>
          <a:p>
            <a:pPr lvl="2"/>
            <a:endParaRPr lang="en-US" altLang="ko-KR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41290542"/>
              </p:ext>
            </p:extLst>
          </p:nvPr>
        </p:nvGraphicFramePr>
        <p:xfrm>
          <a:off x="755576" y="2780928"/>
          <a:ext cx="7416824" cy="209397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308172"/>
                <a:gridCol w="4108652"/>
              </a:tblGrid>
              <a:tr h="26261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effectLst/>
                        </a:rPr>
                        <a:t>메소드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effectLst/>
                        </a:rPr>
                        <a:t>설명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6261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ResultSet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executeQuery</a:t>
                      </a:r>
                      <a:r>
                        <a:rPr lang="en-US" sz="1600" dirty="0">
                          <a:effectLst/>
                        </a:rPr>
                        <a:t>(String </a:t>
                      </a:r>
                      <a:r>
                        <a:rPr lang="en-US" sz="1600" dirty="0" err="1">
                          <a:effectLst/>
                        </a:rPr>
                        <a:t>sql</a:t>
                      </a:r>
                      <a:r>
                        <a:rPr lang="en-US" sz="1600" dirty="0">
                          <a:effectLst/>
                        </a:rPr>
                        <a:t>)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effectLst/>
                        </a:rPr>
                        <a:t>주어진 </a:t>
                      </a:r>
                      <a:r>
                        <a:rPr lang="en-US" altLang="ko-KR" sz="1600">
                          <a:effectLst/>
                        </a:rPr>
                        <a:t>SQL</a:t>
                      </a:r>
                      <a:r>
                        <a:rPr lang="ko-KR" altLang="en-US" sz="1600">
                          <a:effectLst/>
                        </a:rPr>
                        <a:t>문을 실행하고 결과는 </a:t>
                      </a:r>
                      <a:r>
                        <a:rPr lang="en-US" altLang="ko-KR" sz="1600">
                          <a:effectLst/>
                        </a:rPr>
                        <a:t>ResultSet </a:t>
                      </a:r>
                      <a:r>
                        <a:rPr lang="ko-KR" altLang="en-US" sz="1600">
                          <a:effectLst/>
                        </a:rPr>
                        <a:t>객체에 반환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5031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int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executeUpdate</a:t>
                      </a:r>
                      <a:r>
                        <a:rPr lang="en-US" sz="1600" dirty="0">
                          <a:effectLst/>
                        </a:rPr>
                        <a:t>(String </a:t>
                      </a:r>
                      <a:r>
                        <a:rPr lang="en-US" sz="1600" dirty="0" err="1">
                          <a:effectLst/>
                        </a:rPr>
                        <a:t>sql</a:t>
                      </a:r>
                      <a:r>
                        <a:rPr lang="en-US" sz="1600" dirty="0">
                          <a:effectLst/>
                        </a:rPr>
                        <a:t>)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</a:rPr>
                        <a:t>INSERT, UPDATE, </a:t>
                      </a:r>
                      <a:r>
                        <a:rPr lang="ko-KR" altLang="en-US" sz="1600" dirty="0">
                          <a:effectLst/>
                        </a:rPr>
                        <a:t>또는 </a:t>
                      </a:r>
                      <a:r>
                        <a:rPr lang="en-US" altLang="ko-KR" sz="1600" dirty="0">
                          <a:effectLst/>
                        </a:rPr>
                        <a:t>DELETE</a:t>
                      </a:r>
                      <a:r>
                        <a:rPr lang="ko-KR" altLang="en-US" sz="1600" dirty="0">
                          <a:effectLst/>
                        </a:rPr>
                        <a:t>과 같은 </a:t>
                      </a:r>
                      <a:r>
                        <a:rPr lang="en-US" altLang="ko-KR" sz="1600" dirty="0">
                          <a:effectLst/>
                        </a:rPr>
                        <a:t>SQL</a:t>
                      </a:r>
                      <a:r>
                        <a:rPr lang="ko-KR" altLang="en-US" sz="1600" dirty="0">
                          <a:effectLst/>
                        </a:rPr>
                        <a:t>문을 실행하고</a:t>
                      </a:r>
                      <a:r>
                        <a:rPr lang="en-US" altLang="ko-KR" sz="1600" dirty="0">
                          <a:effectLst/>
                        </a:rPr>
                        <a:t>, SQL</a:t>
                      </a:r>
                      <a:r>
                        <a:rPr lang="ko-KR" altLang="en-US" sz="1600" dirty="0">
                          <a:effectLst/>
                        </a:rPr>
                        <a:t>문 실행으로 영향을 받은 행의 개수나 </a:t>
                      </a:r>
                      <a:r>
                        <a:rPr lang="en-US" altLang="ko-KR" sz="1600" dirty="0">
                          <a:effectLst/>
                        </a:rPr>
                        <a:t>0</a:t>
                      </a:r>
                      <a:r>
                        <a:rPr lang="ko-KR" altLang="en-US" sz="1600" dirty="0">
                          <a:effectLst/>
                        </a:rPr>
                        <a:t>을 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6261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void close()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effectLst/>
                        </a:rPr>
                        <a:t>Statement </a:t>
                      </a:r>
                      <a:r>
                        <a:rPr lang="ko-KR" altLang="en-US" sz="1600" dirty="0">
                          <a:effectLst/>
                        </a:rPr>
                        <a:t>객체의 데이터베이스와 </a:t>
                      </a:r>
                      <a:r>
                        <a:rPr lang="en-US" altLang="ko-KR" sz="1600" dirty="0">
                          <a:effectLst/>
                        </a:rPr>
                        <a:t>JDBC </a:t>
                      </a:r>
                      <a:r>
                        <a:rPr lang="ko-KR" altLang="en-US" sz="1600" dirty="0">
                          <a:effectLst/>
                        </a:rPr>
                        <a:t>리소스를 즉시 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25650" y="30400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데이터베이스 사용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279044"/>
          </a:xfrm>
        </p:spPr>
        <p:txBody>
          <a:bodyPr>
            <a:normAutofit fontScale="62500" lnSpcReduction="20000"/>
          </a:bodyPr>
          <a:lstStyle/>
          <a:p>
            <a:r>
              <a:rPr lang="en-US" altLang="ko-KR" dirty="0" err="1" smtClean="0"/>
              <a:t>ResultSet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/>
              <a:t>SQL</a:t>
            </a:r>
            <a:r>
              <a:rPr lang="ko-KR" altLang="en-US" dirty="0"/>
              <a:t>문 실행 결과를 얻어오기 위해서는 </a:t>
            </a:r>
            <a:r>
              <a:rPr lang="en-US" altLang="ko-KR" dirty="0" err="1"/>
              <a:t>ResultSet</a:t>
            </a:r>
            <a:r>
              <a:rPr lang="en-US" altLang="ko-KR" dirty="0"/>
              <a:t> </a:t>
            </a:r>
            <a:r>
              <a:rPr lang="ko-KR" altLang="en-US" dirty="0"/>
              <a:t>클래스를 이용</a:t>
            </a:r>
          </a:p>
          <a:p>
            <a:pPr lvl="1"/>
            <a:r>
              <a:rPr lang="ko-KR" altLang="en-US" dirty="0"/>
              <a:t>현재 데이터의 행</a:t>
            </a:r>
            <a:r>
              <a:rPr lang="en-US" altLang="ko-KR" dirty="0"/>
              <a:t>(</a:t>
            </a:r>
            <a:r>
              <a:rPr lang="ko-KR" altLang="en-US" dirty="0"/>
              <a:t>레코드 위치</a:t>
            </a:r>
            <a:r>
              <a:rPr lang="en-US" altLang="ko-KR" dirty="0"/>
              <a:t>)</a:t>
            </a:r>
            <a:r>
              <a:rPr lang="ko-KR" altLang="en-US" dirty="0"/>
              <a:t>을 가리키는 커서</a:t>
            </a:r>
            <a:r>
              <a:rPr lang="en-US" altLang="ko-KR" dirty="0"/>
              <a:t>(cursor)</a:t>
            </a:r>
            <a:r>
              <a:rPr lang="ko-KR" altLang="en-US" dirty="0"/>
              <a:t>를 </a:t>
            </a:r>
            <a:r>
              <a:rPr lang="ko-KR" altLang="en-US" dirty="0" smtClean="0"/>
              <a:t>관리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커서의 초기 </a:t>
            </a:r>
            <a:r>
              <a:rPr lang="ko-KR" altLang="en-US" dirty="0"/>
              <a:t>값은 첫 번째 행 이전을 </a:t>
            </a:r>
            <a:r>
              <a:rPr lang="ko-KR" altLang="en-US" dirty="0" smtClean="0"/>
              <a:t>가리킴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  <a:p>
            <a:pPr lvl="2"/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68869689"/>
              </p:ext>
            </p:extLst>
          </p:nvPr>
        </p:nvGraphicFramePr>
        <p:xfrm>
          <a:off x="323528" y="2528411"/>
          <a:ext cx="8106124" cy="41978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77754"/>
                <a:gridCol w="5828370"/>
              </a:tblGrid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 err="1">
                          <a:effectLst/>
                        </a:rPr>
                        <a:t>메소드</a:t>
                      </a:r>
                      <a:endParaRPr lang="ko-KR" alt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effectLst/>
                        </a:rPr>
                        <a:t>설명</a:t>
                      </a:r>
                      <a:endParaRPr lang="ko-KR" alt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boolean</a:t>
                      </a:r>
                      <a:r>
                        <a:rPr lang="en-US" sz="1200" dirty="0">
                          <a:effectLst/>
                        </a:rPr>
                        <a:t> first()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effectLst/>
                        </a:rPr>
                        <a:t>커서를 첫 번째 행으로 이동</a:t>
                      </a:r>
                      <a:endParaRPr lang="ko-KR" alt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boolean</a:t>
                      </a:r>
                      <a:r>
                        <a:rPr lang="en-US" sz="1200" dirty="0">
                          <a:effectLst/>
                        </a:rPr>
                        <a:t> last()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effectLst/>
                        </a:rPr>
                        <a:t>커서를 마지막 행으로 이동</a:t>
                      </a:r>
                      <a:endParaRPr lang="ko-KR" alt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boolean</a:t>
                      </a:r>
                      <a:r>
                        <a:rPr lang="en-US" sz="1200" dirty="0">
                          <a:effectLst/>
                        </a:rPr>
                        <a:t> next()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effectLst/>
                        </a:rPr>
                        <a:t>커서를 다음 행으로 이동</a:t>
                      </a:r>
                      <a:endParaRPr lang="ko-KR" alt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boolean</a:t>
                      </a:r>
                      <a:r>
                        <a:rPr lang="en-US" sz="1200" dirty="0">
                          <a:effectLst/>
                        </a:rPr>
                        <a:t> previous()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effectLst/>
                        </a:rPr>
                        <a:t>커서를 이전 행으로 이동</a:t>
                      </a:r>
                      <a:endParaRPr lang="ko-KR" alt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boolean absolute(int row)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effectLst/>
                        </a:rPr>
                        <a:t>커서를 지정된 행으로 이동</a:t>
                      </a:r>
                      <a:endParaRPr lang="ko-KR" alt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boolean isFirst()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effectLst/>
                        </a:rPr>
                        <a:t>첫 번째 행이면 </a:t>
                      </a:r>
                      <a:r>
                        <a:rPr lang="en-US" altLang="ko-KR" sz="1200">
                          <a:effectLst/>
                        </a:rPr>
                        <a:t>true </a:t>
                      </a:r>
                      <a:r>
                        <a:rPr lang="ko-KR" altLang="en-US" sz="1200">
                          <a:effectLst/>
                        </a:rPr>
                        <a:t>반환</a:t>
                      </a:r>
                      <a:endParaRPr lang="ko-KR" alt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boolean isLast()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effectLst/>
                        </a:rPr>
                        <a:t>마지막 행이면 </a:t>
                      </a:r>
                      <a:r>
                        <a:rPr lang="en-US" altLang="ko-KR" sz="1200" dirty="0">
                          <a:effectLst/>
                        </a:rPr>
                        <a:t>true </a:t>
                      </a:r>
                      <a:r>
                        <a:rPr lang="ko-KR" altLang="en-US" sz="1200" dirty="0">
                          <a:effectLst/>
                        </a:rPr>
                        <a:t>반환</a:t>
                      </a:r>
                      <a:endParaRPr lang="ko-KR" alt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2157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void close()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effectLst/>
                        </a:rPr>
                        <a:t>ResultSet </a:t>
                      </a:r>
                      <a:r>
                        <a:rPr lang="ko-KR" altLang="en-US" sz="1200">
                          <a:effectLst/>
                        </a:rPr>
                        <a:t>객체의 데이터베이스와 </a:t>
                      </a:r>
                      <a:r>
                        <a:rPr lang="en-US" altLang="ko-KR" sz="1200">
                          <a:effectLst/>
                        </a:rPr>
                        <a:t>JDBC </a:t>
                      </a:r>
                      <a:r>
                        <a:rPr lang="ko-KR" altLang="en-US" sz="1200">
                          <a:effectLst/>
                        </a:rPr>
                        <a:t>리소스를 즉시 반환</a:t>
                      </a:r>
                      <a:endParaRPr lang="ko-KR" alt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4080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Xxx getXxx(String columnLable)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Xxx</a:t>
                      </a:r>
                      <a:r>
                        <a:rPr lang="ko-KR" altLang="en-US" sz="1200" dirty="0">
                          <a:effectLst/>
                        </a:rPr>
                        <a:t>는 해당 데이터 타입을 나타내며 현재 행에서 지정된 열 이름에 해당하는 데이터를 </a:t>
                      </a:r>
                      <a:r>
                        <a:rPr lang="ko-KR" altLang="en-US" sz="1200" dirty="0" smtClean="0">
                          <a:effectLst/>
                        </a:rPr>
                        <a:t>반환</a:t>
                      </a:r>
                      <a:r>
                        <a:rPr lang="en-US" altLang="ko-KR" sz="1200" dirty="0" smtClean="0">
                          <a:effectLst/>
                        </a:rPr>
                        <a:t>. </a:t>
                      </a:r>
                      <a:r>
                        <a:rPr lang="ko-KR" altLang="en-US" sz="1200" dirty="0">
                          <a:effectLst/>
                        </a:rPr>
                        <a:t>예를 들어</a:t>
                      </a:r>
                      <a:r>
                        <a:rPr lang="en-US" altLang="ko-KR" sz="1200" dirty="0">
                          <a:effectLst/>
                        </a:rPr>
                        <a:t>, </a:t>
                      </a:r>
                      <a:r>
                        <a:rPr lang="en-US" altLang="ko-KR" sz="1200" dirty="0" err="1">
                          <a:effectLst/>
                        </a:rPr>
                        <a:t>int</a:t>
                      </a:r>
                      <a:r>
                        <a:rPr lang="ko-KR" altLang="en-US" sz="1200" dirty="0">
                          <a:effectLst/>
                        </a:rPr>
                        <a:t>형 데이터를 읽는 </a:t>
                      </a:r>
                      <a:r>
                        <a:rPr lang="ko-KR" altLang="en-US" sz="1200" dirty="0" err="1">
                          <a:effectLst/>
                        </a:rPr>
                        <a:t>메소드는</a:t>
                      </a:r>
                      <a:r>
                        <a:rPr lang="ko-KR" altLang="en-US" sz="1200" dirty="0">
                          <a:effectLst/>
                        </a:rPr>
                        <a:t> </a:t>
                      </a:r>
                      <a:r>
                        <a:rPr lang="en-US" altLang="ko-KR" sz="1200" dirty="0" err="1">
                          <a:effectLst/>
                        </a:rPr>
                        <a:t>getInt</a:t>
                      </a:r>
                      <a:r>
                        <a:rPr lang="en-US" altLang="ko-KR" sz="1200" dirty="0">
                          <a:effectLst/>
                        </a:rPr>
                        <a:t>()</a:t>
                      </a:r>
                      <a:r>
                        <a:rPr lang="ko-KR" altLang="en-US" sz="1200" dirty="0">
                          <a:effectLst/>
                        </a:rPr>
                        <a:t>이다</a:t>
                      </a:r>
                      <a:r>
                        <a:rPr lang="en-US" altLang="ko-KR" sz="1200" dirty="0">
                          <a:effectLst/>
                        </a:rPr>
                        <a:t>.</a:t>
                      </a:r>
                      <a:endParaRPr lang="ko-KR" alt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  <a:tr h="4080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Xxx </a:t>
                      </a:r>
                      <a:r>
                        <a:rPr lang="en-US" sz="1200" dirty="0" err="1">
                          <a:effectLst/>
                        </a:rPr>
                        <a:t>getXxx</a:t>
                      </a: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err="1">
                          <a:effectLst/>
                        </a:rPr>
                        <a:t>int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columnIndex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Xxx</a:t>
                      </a:r>
                      <a:r>
                        <a:rPr lang="ko-KR" altLang="en-US" sz="1200" dirty="0">
                          <a:effectLst/>
                        </a:rPr>
                        <a:t>는 해당 데이터 타입을 나타내며 현재 행에서 지정된 열 인덱스에 해당하는 데이터를 </a:t>
                      </a:r>
                      <a:r>
                        <a:rPr lang="ko-KR" altLang="en-US" sz="1200" dirty="0" smtClean="0">
                          <a:effectLst/>
                        </a:rPr>
                        <a:t>반환</a:t>
                      </a:r>
                      <a:r>
                        <a:rPr lang="en-US" altLang="ko-KR" sz="1200" dirty="0" smtClean="0">
                          <a:effectLst/>
                        </a:rPr>
                        <a:t>. </a:t>
                      </a:r>
                      <a:r>
                        <a:rPr lang="ko-KR" altLang="en-US" sz="1200" dirty="0">
                          <a:effectLst/>
                        </a:rPr>
                        <a:t>예를 들어</a:t>
                      </a:r>
                      <a:r>
                        <a:rPr lang="en-US" altLang="ko-KR" sz="1200" dirty="0">
                          <a:effectLst/>
                        </a:rPr>
                        <a:t>, </a:t>
                      </a:r>
                      <a:r>
                        <a:rPr lang="en-US" altLang="ko-KR" sz="1200" dirty="0" err="1">
                          <a:effectLst/>
                        </a:rPr>
                        <a:t>int</a:t>
                      </a:r>
                      <a:r>
                        <a:rPr lang="ko-KR" altLang="en-US" sz="1200" dirty="0">
                          <a:effectLst/>
                        </a:rPr>
                        <a:t>형 데이터를 읽는 </a:t>
                      </a:r>
                      <a:r>
                        <a:rPr lang="ko-KR" altLang="en-US" sz="1200" dirty="0" err="1">
                          <a:effectLst/>
                        </a:rPr>
                        <a:t>메소드는</a:t>
                      </a:r>
                      <a:r>
                        <a:rPr lang="ko-KR" altLang="en-US" sz="1200" dirty="0">
                          <a:effectLst/>
                        </a:rPr>
                        <a:t> </a:t>
                      </a:r>
                      <a:r>
                        <a:rPr lang="en-US" altLang="ko-KR" sz="1200" dirty="0" err="1">
                          <a:effectLst/>
                        </a:rPr>
                        <a:t>getInt</a:t>
                      </a:r>
                      <a:r>
                        <a:rPr lang="en-US" altLang="ko-KR" sz="1200" dirty="0">
                          <a:effectLst/>
                        </a:rPr>
                        <a:t>()</a:t>
                      </a:r>
                      <a:r>
                        <a:rPr lang="ko-KR" altLang="en-US" sz="1200" dirty="0">
                          <a:effectLst/>
                        </a:rPr>
                        <a:t>이다</a:t>
                      </a:r>
                      <a:r>
                        <a:rPr lang="en-US" altLang="ko-KR" sz="1200" dirty="0">
                          <a:effectLst/>
                        </a:rPr>
                        <a:t>.</a:t>
                      </a:r>
                      <a:endParaRPr lang="ko-KR" altLang="en-US" sz="120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25650" y="1573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3476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데이터베이스 사용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테이블의 </a:t>
            </a:r>
            <a:r>
              <a:rPr lang="ko-KR" altLang="en-US" dirty="0"/>
              <a:t>모든 데이터 검색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Statement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executeQuery</a:t>
            </a:r>
            <a:r>
              <a:rPr lang="en-US" altLang="ko-KR" dirty="0" smtClean="0"/>
              <a:t>()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문의 실행하여 실행 결과를 넘겨줌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위의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문의 </a:t>
            </a:r>
            <a:r>
              <a:rPr lang="en-US" altLang="ko-KR" dirty="0" smtClean="0"/>
              <a:t>student </a:t>
            </a:r>
            <a:r>
              <a:rPr lang="ko-KR" altLang="en-US" dirty="0" smtClean="0"/>
              <a:t>테이블에서 모든 행의 모든 열을 읽어 결과를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rs</a:t>
            </a:r>
            <a:r>
              <a:rPr lang="ko-KR" altLang="en-US" dirty="0" smtClean="0"/>
              <a:t>에 저장</a:t>
            </a:r>
            <a:endParaRPr lang="en-US" altLang="ko-KR" dirty="0" smtClean="0"/>
          </a:p>
          <a:p>
            <a:r>
              <a:rPr lang="ko-KR" altLang="en-US" dirty="0" smtClean="0"/>
              <a:t>특정 열만 검색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특정 열만 읽을 경우는 </a:t>
            </a:r>
            <a:r>
              <a:rPr lang="en-US" altLang="ko-KR" dirty="0" smtClean="0"/>
              <a:t>select</a:t>
            </a:r>
            <a:r>
              <a:rPr lang="ko-KR" altLang="en-US" dirty="0" smtClean="0"/>
              <a:t>문을 이용하여 특정 열의 이름 지정</a:t>
            </a:r>
            <a:endParaRPr lang="en-US" altLang="ko-KR" dirty="0" smtClean="0"/>
          </a:p>
          <a:p>
            <a:r>
              <a:rPr lang="ko-KR" altLang="en-US" dirty="0" smtClean="0"/>
              <a:t>조건 검색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select</a:t>
            </a:r>
            <a:r>
              <a:rPr lang="ko-KR" altLang="en-US" dirty="0"/>
              <a:t>문에서 </a:t>
            </a:r>
            <a:r>
              <a:rPr lang="en-US" altLang="ko-KR" dirty="0"/>
              <a:t>where</a:t>
            </a:r>
            <a:r>
              <a:rPr lang="ko-KR" altLang="en-US" dirty="0"/>
              <a:t>절을 이용하여 조건에 맞는 데이터 검색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4824536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Statement stmt = </a:t>
            </a:r>
            <a:r>
              <a:rPr lang="en-US" altLang="ko-KR" sz="1600" dirty="0" err="1" smtClean="0"/>
              <a:t>conn.createStatement</a:t>
            </a:r>
            <a:r>
              <a:rPr lang="en-US" altLang="ko-KR" sz="1600" dirty="0" smtClean="0"/>
              <a:t>();</a:t>
            </a:r>
          </a:p>
          <a:p>
            <a:r>
              <a:rPr lang="en-US" altLang="ko-KR" sz="1600" dirty="0" err="1" smtClean="0"/>
              <a:t>ResultSet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rs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stmt.executeQuery</a:t>
            </a:r>
            <a:r>
              <a:rPr lang="en-US" altLang="ko-KR" sz="1600" dirty="0" smtClean="0"/>
              <a:t>("select * from student");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4365104"/>
            <a:ext cx="554461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ResultSet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rs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stmt.executeQuery</a:t>
            </a:r>
            <a:r>
              <a:rPr lang="en-US" altLang="ko-KR" sz="1600" dirty="0" smtClean="0"/>
              <a:t>("select name, id from student");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5589240"/>
            <a:ext cx="698477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rs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stmt.executeQuery</a:t>
            </a:r>
            <a:r>
              <a:rPr lang="en-US" altLang="ko-KR" sz="1600" dirty="0" smtClean="0"/>
              <a:t>("select name, id, dept from student where id='0494013'");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850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데이터베이스 사용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351840" cy="5286412"/>
          </a:xfrm>
        </p:spPr>
        <p:txBody>
          <a:bodyPr/>
          <a:lstStyle/>
          <a:p>
            <a:r>
              <a:rPr lang="ko-KR" altLang="en-US" dirty="0" smtClean="0"/>
              <a:t>검색된 데이터의 사용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>
              <a:buNone/>
            </a:pPr>
            <a:endParaRPr lang="en-US" altLang="ko-KR" dirty="0"/>
          </a:p>
          <a:p>
            <a:pPr lvl="1">
              <a:buNone/>
            </a:pPr>
            <a:endParaRPr lang="en-US" altLang="ko-KR" dirty="0" smtClean="0"/>
          </a:p>
          <a:p>
            <a:pPr lvl="1"/>
            <a:r>
              <a:rPr lang="en-US" altLang="ko-KR" dirty="0" smtClean="0"/>
              <a:t>Statement</a:t>
            </a:r>
            <a:r>
              <a:rPr lang="ko-KR" altLang="en-US" dirty="0" smtClean="0"/>
              <a:t>객체의 </a:t>
            </a:r>
            <a:r>
              <a:rPr lang="en-US" altLang="ko-KR" dirty="0" err="1" smtClean="0"/>
              <a:t>executeQuery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메소드는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ResultSet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객체를 반환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ResultSet</a:t>
            </a:r>
            <a:r>
              <a:rPr lang="en-US" altLang="ko-KR" dirty="0" smtClean="0"/>
              <a:t> </a:t>
            </a:r>
            <a:r>
              <a:rPr lang="ko-KR" altLang="en-US" dirty="0" smtClean="0"/>
              <a:t>인터페이스는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에서 읽어온 데이터를 추출 및 조작할 수는 방법을 제공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next()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메소드로</a:t>
            </a:r>
            <a:r>
              <a:rPr lang="ko-KR" altLang="en-US" dirty="0" smtClean="0"/>
              <a:t> 다음 행으로 이동</a:t>
            </a:r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844824"/>
            <a:ext cx="3600400" cy="160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 smtClean="0"/>
              <a:t>while (</a:t>
            </a:r>
            <a:r>
              <a:rPr lang="en-US" altLang="ko-KR" sz="1600" dirty="0" err="1" smtClean="0"/>
              <a:t>rs.next</a:t>
            </a:r>
            <a:r>
              <a:rPr lang="en-US" altLang="ko-KR" sz="1600" dirty="0" smtClean="0"/>
              <a:t>())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rs.getString</a:t>
            </a:r>
            <a:r>
              <a:rPr lang="en-US" altLang="ko-KR" sz="1600" dirty="0" smtClean="0"/>
              <a:t>("name"));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rs.getString</a:t>
            </a:r>
            <a:r>
              <a:rPr lang="en-US" altLang="ko-KR" sz="1600" dirty="0" smtClean="0"/>
              <a:t>("id"));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rs.getString</a:t>
            </a:r>
            <a:r>
              <a:rPr lang="en-US" altLang="ko-KR" sz="1600" dirty="0" smtClean="0"/>
              <a:t>("dept"));</a:t>
            </a:r>
          </a:p>
          <a:p>
            <a:pPr defTabSz="180000"/>
            <a:r>
              <a:rPr lang="en-US" altLang="ko-KR" sz="1600" dirty="0" smtClean="0"/>
              <a:t>}</a:t>
            </a:r>
          </a:p>
          <a:p>
            <a:pPr defTabSz="180000"/>
            <a:r>
              <a:rPr lang="en-US" altLang="ko-KR" sz="1600" dirty="0" err="1" smtClean="0"/>
              <a:t>rs.close</a:t>
            </a:r>
            <a:r>
              <a:rPr lang="en-US" altLang="ko-KR" sz="1600" dirty="0" smtClean="0"/>
              <a:t>();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17142442"/>
              </p:ext>
            </p:extLst>
          </p:nvPr>
        </p:nvGraphicFramePr>
        <p:xfrm>
          <a:off x="1907705" y="5589241"/>
          <a:ext cx="2736303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2101"/>
                <a:gridCol w="912101"/>
                <a:gridCol w="912101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김철수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컴퓨터시스템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1091011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최고봉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멀티미디어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0792012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이기자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컴퓨터공학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0494013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구부러진 연결선 8"/>
          <p:cNvCxnSpPr>
            <a:stCxn id="10" idx="1"/>
          </p:cNvCxnSpPr>
          <p:nvPr/>
        </p:nvCxnSpPr>
        <p:spPr>
          <a:xfrm rot="10800000" flipV="1">
            <a:off x="4572001" y="5254461"/>
            <a:ext cx="1584176" cy="19076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56177" y="5085185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next() : true</a:t>
            </a:r>
            <a:endParaRPr lang="ko-KR" altLang="en-US" sz="1600" dirty="0"/>
          </a:p>
        </p:txBody>
      </p:sp>
      <p:cxnSp>
        <p:nvCxnSpPr>
          <p:cNvPr id="13" name="구부러진 연결선 12"/>
          <p:cNvCxnSpPr>
            <a:stCxn id="14" idx="1"/>
          </p:cNvCxnSpPr>
          <p:nvPr/>
        </p:nvCxnSpPr>
        <p:spPr>
          <a:xfrm rot="10800000" flipV="1">
            <a:off x="4644009" y="5605209"/>
            <a:ext cx="1571114" cy="20005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15123" y="5435933"/>
            <a:ext cx="1237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next() : true</a:t>
            </a:r>
            <a:endParaRPr lang="ko-KR" altLang="en-US" sz="1600" dirty="0"/>
          </a:p>
        </p:txBody>
      </p:sp>
      <p:cxnSp>
        <p:nvCxnSpPr>
          <p:cNvPr id="16" name="구부러진 연결선 15"/>
          <p:cNvCxnSpPr>
            <a:stCxn id="17" idx="1"/>
          </p:cNvCxnSpPr>
          <p:nvPr/>
        </p:nvCxnSpPr>
        <p:spPr>
          <a:xfrm rot="10800000" flipV="1">
            <a:off x="4644010" y="5965248"/>
            <a:ext cx="1571114" cy="20005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15124" y="5795972"/>
            <a:ext cx="1237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next() : true</a:t>
            </a:r>
            <a:endParaRPr lang="ko-KR" altLang="en-US" sz="1600" dirty="0"/>
          </a:p>
        </p:txBody>
      </p:sp>
      <p:cxnSp>
        <p:nvCxnSpPr>
          <p:cNvPr id="18" name="구부러진 연결선 17"/>
          <p:cNvCxnSpPr>
            <a:stCxn id="19" idx="1"/>
          </p:cNvCxnSpPr>
          <p:nvPr/>
        </p:nvCxnSpPr>
        <p:spPr>
          <a:xfrm rot="10800000" flipV="1">
            <a:off x="4644010" y="6325288"/>
            <a:ext cx="1571114" cy="20005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15124" y="6156012"/>
            <a:ext cx="1237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next() : true</a:t>
            </a:r>
            <a:endParaRPr lang="ko-KR" altLang="en-US" sz="1600" dirty="0"/>
          </a:p>
        </p:txBody>
      </p:sp>
      <p:cxnSp>
        <p:nvCxnSpPr>
          <p:cNvPr id="20" name="구부러진 연결선 19"/>
          <p:cNvCxnSpPr>
            <a:stCxn id="21" idx="1"/>
          </p:cNvCxnSpPr>
          <p:nvPr/>
        </p:nvCxnSpPr>
        <p:spPr>
          <a:xfrm rot="10800000" flipV="1">
            <a:off x="4644017" y="6613320"/>
            <a:ext cx="1571107" cy="20005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15123" y="6444044"/>
            <a:ext cx="181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next() : false</a:t>
            </a:r>
            <a:endParaRPr lang="ko-KR" altLang="en-US" sz="1600" dirty="0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데이터베이스 사용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altLang="ko-KR" dirty="0" err="1" smtClean="0"/>
              <a:t>ResultSet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getXXX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메소드로</a:t>
            </a:r>
            <a:r>
              <a:rPr lang="ko-KR" altLang="en-US" dirty="0" smtClean="0"/>
              <a:t> 해당 데이터 타입으로 열 값을 읽어옴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인자로 열의 이름이나 인덱스를 줄 수 있음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DB</a:t>
            </a:r>
            <a:r>
              <a:rPr lang="ko-KR" altLang="en-US" dirty="0" smtClean="0"/>
              <a:t>의 데이터 타입에 해당하는 자바 데이터 타입으로 데이터를 읽어야 함</a:t>
            </a:r>
            <a:r>
              <a:rPr lang="en-US" altLang="ko-KR" dirty="0" smtClean="0"/>
              <a:t>. </a:t>
            </a:r>
          </a:p>
          <a:p>
            <a:pPr lvl="2"/>
            <a:r>
              <a:rPr lang="ko-KR" altLang="en-US" dirty="0" smtClean="0"/>
              <a:t>모든 데이터 타입에 대해 </a:t>
            </a:r>
            <a:r>
              <a:rPr lang="en-US" altLang="ko-KR" dirty="0" err="1" smtClean="0"/>
              <a:t>getString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메소드로</a:t>
            </a:r>
            <a:r>
              <a:rPr lang="ko-KR" altLang="en-US" dirty="0" smtClean="0"/>
              <a:t> 읽을 수 있으나 사용할 때는 해당 데이터 타입으로 변환해서 사용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ResultSet</a:t>
            </a:r>
            <a:r>
              <a:rPr lang="ko-KR" altLang="en-US" dirty="0" smtClean="0"/>
              <a:t>에서 모든 데이터를 다 읽어들인 후에는 </a:t>
            </a:r>
            <a:r>
              <a:rPr lang="en-US" altLang="ko-KR" dirty="0" smtClean="0"/>
              <a:t>close()</a:t>
            </a:r>
            <a:r>
              <a:rPr lang="ko-KR" altLang="en-US" dirty="0" smtClean="0"/>
              <a:t>를 호출하여 자원 해제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한글 처리 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문자열 코드 문제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MySQL</a:t>
            </a:r>
            <a:r>
              <a:rPr lang="ko-KR" altLang="en-US" dirty="0"/>
              <a:t>은 문자 집합으로 </a:t>
            </a:r>
            <a:r>
              <a:rPr lang="en-US" altLang="ko-KR" dirty="0"/>
              <a:t>ISO-8859-1</a:t>
            </a:r>
            <a:r>
              <a:rPr lang="ko-KR" altLang="en-US" dirty="0"/>
              <a:t>을 사용하므로 </a:t>
            </a:r>
            <a:r>
              <a:rPr lang="en-US" altLang="ko-KR" dirty="0"/>
              <a:t>Unicode</a:t>
            </a:r>
            <a:r>
              <a:rPr lang="ko-KR" altLang="en-US" dirty="0"/>
              <a:t>를 사용하는 자바에서 한글은 깨져서 출력됨</a:t>
            </a:r>
            <a:endParaRPr lang="en-US" altLang="ko-KR" dirty="0"/>
          </a:p>
          <a:p>
            <a:pPr lvl="1"/>
            <a:r>
              <a:rPr lang="ko-KR" altLang="en-US" dirty="0"/>
              <a:t>따라서</a:t>
            </a:r>
            <a:r>
              <a:rPr lang="en-US" altLang="ko-KR" dirty="0"/>
              <a:t>, ISO-8859-1</a:t>
            </a:r>
            <a:r>
              <a:rPr lang="ko-KR" altLang="en-US" dirty="0"/>
              <a:t>를 </a:t>
            </a:r>
            <a:r>
              <a:rPr lang="en-US" altLang="ko-KR" dirty="0"/>
              <a:t>Unicode</a:t>
            </a:r>
            <a:r>
              <a:rPr lang="ko-KR" altLang="en-US" dirty="0"/>
              <a:t>로 변환하여 출력하여야 한글이 제대로 </a:t>
            </a:r>
            <a:r>
              <a:rPr lang="ko-KR" altLang="en-US" dirty="0" smtClean="0"/>
              <a:t>출력됨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marL="411480" lvl="1" indent="0">
              <a:buNone/>
            </a:pPr>
            <a:endParaRPr lang="en-US" altLang="ko-KR" dirty="0"/>
          </a:p>
          <a:p>
            <a:pPr lvl="1"/>
            <a:r>
              <a:rPr lang="ko-KR" altLang="en-US" dirty="0"/>
              <a:t>반대로 </a:t>
            </a:r>
            <a:r>
              <a:rPr lang="en-US" altLang="ko-KR" dirty="0"/>
              <a:t>MySQL</a:t>
            </a:r>
            <a:r>
              <a:rPr lang="ko-KR" altLang="en-US" dirty="0"/>
              <a:t>에서 사용될 한글이 포함된 문자열은 </a:t>
            </a:r>
            <a:r>
              <a:rPr lang="en-US" altLang="ko-KR" dirty="0"/>
              <a:t>Unicode</a:t>
            </a:r>
            <a:r>
              <a:rPr lang="ko-KR" altLang="en-US" dirty="0"/>
              <a:t>에서 </a:t>
            </a:r>
            <a:r>
              <a:rPr lang="en-US" altLang="ko-KR" dirty="0"/>
              <a:t>ISO-8859-1</a:t>
            </a:r>
            <a:r>
              <a:rPr lang="ko-KR" altLang="en-US" dirty="0"/>
              <a:t>로 변환해야 </a:t>
            </a:r>
            <a:r>
              <a:rPr lang="en-US" altLang="ko-KR" dirty="0"/>
              <a:t>MySQL</a:t>
            </a:r>
            <a:r>
              <a:rPr lang="ko-KR" altLang="en-US" dirty="0"/>
              <a:t>에서 정상적으로 처리됨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1714488"/>
            <a:ext cx="583264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String ISO_8859_1String = </a:t>
            </a:r>
            <a:r>
              <a:rPr lang="en-US" altLang="ko-KR" sz="1600" dirty="0" err="1"/>
              <a:t>rs.getString</a:t>
            </a:r>
            <a:r>
              <a:rPr lang="en-US" altLang="ko-KR" sz="1600" dirty="0"/>
              <a:t>("name"); </a:t>
            </a:r>
            <a:endParaRPr lang="en-US" altLang="ko-KR" sz="1600" dirty="0" smtClean="0"/>
          </a:p>
          <a:p>
            <a:r>
              <a:rPr lang="en-US" altLang="ko-KR" sz="1600" dirty="0" smtClean="0"/>
              <a:t>byte </a:t>
            </a:r>
            <a:r>
              <a:rPr lang="en-US" altLang="ko-KR" sz="1600" dirty="0"/>
              <a:t>[] </a:t>
            </a:r>
            <a:r>
              <a:rPr lang="en-US" altLang="ko-KR" sz="1600" dirty="0" err="1"/>
              <a:t>UnicodeBytes</a:t>
            </a:r>
            <a:r>
              <a:rPr lang="en-US" altLang="ko-KR" sz="1600" dirty="0"/>
              <a:t> = ISO_8859_1String.getBytes("ISO-8859-1"); </a:t>
            </a:r>
            <a:endParaRPr lang="ko-KR" altLang="en-US" sz="1600" dirty="0"/>
          </a:p>
          <a:p>
            <a:r>
              <a:rPr lang="en-US" altLang="ko-KR" sz="1600" dirty="0"/>
              <a:t>String </a:t>
            </a:r>
            <a:r>
              <a:rPr lang="en-US" altLang="ko-KR" sz="1600" dirty="0" err="1"/>
              <a:t>UnicodeString</a:t>
            </a:r>
            <a:r>
              <a:rPr lang="en-US" altLang="ko-KR" sz="1600" dirty="0"/>
              <a:t> = new String(</a:t>
            </a:r>
            <a:r>
              <a:rPr lang="en-US" altLang="ko-KR" sz="1600" dirty="0" err="1"/>
              <a:t>UnicodeBytes</a:t>
            </a:r>
            <a:r>
              <a:rPr lang="en-US" altLang="ko-KR" sz="1600" dirty="0"/>
              <a:t>);</a:t>
            </a:r>
          </a:p>
          <a:p>
            <a:r>
              <a:rPr lang="en-US" altLang="ko-KR" sz="1600" dirty="0" err="1"/>
              <a:t>System.out.print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UnicodeString</a:t>
            </a:r>
            <a:r>
              <a:rPr lang="en-US" altLang="ko-KR" sz="1600" dirty="0"/>
              <a:t>);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398203"/>
            <a:ext cx="8568952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byte [] </a:t>
            </a:r>
            <a:r>
              <a:rPr lang="en-US" altLang="ko-KR" sz="1600" dirty="0" err="1"/>
              <a:t>UnicodeBytes</a:t>
            </a:r>
            <a:r>
              <a:rPr lang="en-US" altLang="ko-KR" sz="1600" dirty="0"/>
              <a:t> = "</a:t>
            </a:r>
            <a:r>
              <a:rPr lang="ko-KR" altLang="en-US" sz="1600" dirty="0"/>
              <a:t>홍길동</a:t>
            </a:r>
            <a:r>
              <a:rPr lang="en-US" altLang="ko-KR" sz="1600" dirty="0"/>
              <a:t>".</a:t>
            </a:r>
            <a:r>
              <a:rPr lang="en-US" altLang="ko-KR" sz="1600" dirty="0" err="1"/>
              <a:t>getBytes</a:t>
            </a:r>
            <a:r>
              <a:rPr lang="en-US" altLang="ko-KR" sz="1600" dirty="0" smtClean="0"/>
              <a:t>();</a:t>
            </a:r>
            <a:endParaRPr lang="ko-KR" altLang="en-US" sz="1600" dirty="0"/>
          </a:p>
          <a:p>
            <a:r>
              <a:rPr lang="en-US" altLang="ko-KR" sz="1600" dirty="0"/>
              <a:t>String IOS_8859_1String = new String(</a:t>
            </a:r>
            <a:r>
              <a:rPr lang="en-US" altLang="ko-KR" sz="1600" dirty="0" err="1"/>
              <a:t>UnicodeBytes</a:t>
            </a:r>
            <a:r>
              <a:rPr lang="en-US" altLang="ko-KR" sz="1600" dirty="0"/>
              <a:t>, "ISO-8859-1"); </a:t>
            </a:r>
            <a:endParaRPr lang="ko-KR" altLang="en-US" sz="1600" dirty="0"/>
          </a:p>
          <a:p>
            <a:r>
              <a:rPr lang="en-US" altLang="ko-KR" sz="1600" dirty="0" err="1"/>
              <a:t>stmt.executeQuery</a:t>
            </a:r>
            <a:r>
              <a:rPr lang="en-US" altLang="ko-KR" sz="1600" dirty="0"/>
              <a:t>("select name, id, </a:t>
            </a:r>
            <a:r>
              <a:rPr lang="en-US" altLang="ko-KR" sz="1600" dirty="0" err="1"/>
              <a:t>dept</a:t>
            </a:r>
            <a:r>
              <a:rPr lang="en-US" altLang="ko-KR" sz="1600" dirty="0"/>
              <a:t> from student where name='"+ IOS_8859_1String +"'");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6690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17-2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/>
              <a:t>데이터 검색과 </a:t>
            </a:r>
            <a:r>
              <a:rPr lang="ko-KR" altLang="en-US" dirty="0" smtClean="0"/>
              <a:t>출력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71472" y="128586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앞서 생성한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sampledb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student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테이블의 모든 데이터를 출력하는 프로그램과 이름이 “이기자”인 학생의 데이터를 출력하는 프로그램을 작성하시오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976519"/>
            <a:ext cx="8572560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dirty="0"/>
              <a:t>import </a:t>
            </a:r>
            <a:r>
              <a:rPr lang="en-US" altLang="ko-KR" sz="1200" dirty="0" err="1"/>
              <a:t>java.io.UnsupportedEncodingException</a:t>
            </a:r>
            <a:r>
              <a:rPr lang="en-US" altLang="ko-KR" sz="1200" dirty="0"/>
              <a:t>;</a:t>
            </a:r>
          </a:p>
          <a:p>
            <a:pPr defTabSz="180000"/>
            <a:r>
              <a:rPr lang="en-US" altLang="ko-KR" sz="1200" dirty="0"/>
              <a:t>import </a:t>
            </a:r>
            <a:r>
              <a:rPr lang="en-US" altLang="ko-KR" sz="1200" dirty="0" err="1"/>
              <a:t>java.sql</a:t>
            </a:r>
            <a:r>
              <a:rPr lang="en-US" altLang="ko-KR" sz="1200" dirty="0" smtClean="0"/>
              <a:t>.*;</a:t>
            </a:r>
            <a:endParaRPr lang="en-US" altLang="ko-KR" sz="1200" dirty="0"/>
          </a:p>
          <a:p>
            <a:pPr defTabSz="180000"/>
            <a:endParaRPr lang="en-US" altLang="ko-KR" sz="1200" dirty="0"/>
          </a:p>
          <a:p>
            <a:pPr defTabSz="180000"/>
            <a:r>
              <a:rPr lang="en-US" altLang="ko-KR" sz="1200" dirty="0"/>
              <a:t>public class JDBC_Ex2 {</a:t>
            </a:r>
          </a:p>
          <a:p>
            <a:pPr defTabSz="180000"/>
            <a:r>
              <a:rPr lang="en-US" altLang="ko-KR" sz="1200" dirty="0"/>
              <a:t>	public static void main (String[] </a:t>
            </a:r>
            <a:r>
              <a:rPr lang="en-US" altLang="ko-KR" sz="1200" dirty="0" err="1"/>
              <a:t>args</a:t>
            </a:r>
            <a:r>
              <a:rPr lang="en-US" altLang="ko-KR" sz="1200" dirty="0"/>
              <a:t>) {</a:t>
            </a:r>
          </a:p>
          <a:p>
            <a:pPr defTabSz="180000"/>
            <a:r>
              <a:rPr lang="en-US" altLang="ko-KR" sz="1200" dirty="0"/>
              <a:t>		Connection conn;</a:t>
            </a:r>
          </a:p>
          <a:p>
            <a:pPr defTabSz="180000"/>
            <a:r>
              <a:rPr lang="en-US" altLang="ko-KR" sz="1200" dirty="0"/>
              <a:t>		Statement </a:t>
            </a:r>
            <a:r>
              <a:rPr lang="en-US" altLang="ko-KR" sz="1200" dirty="0" err="1"/>
              <a:t>stmt</a:t>
            </a:r>
            <a:r>
              <a:rPr lang="en-US" altLang="ko-KR" sz="1200" dirty="0"/>
              <a:t> = null;</a:t>
            </a:r>
          </a:p>
          <a:p>
            <a:pPr defTabSz="180000"/>
            <a:r>
              <a:rPr lang="en-US" altLang="ko-KR" sz="1200" dirty="0"/>
              <a:t>		try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Class.forName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com.mysql.jdbc.Driver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	conn = </a:t>
            </a:r>
            <a:r>
              <a:rPr lang="en-US" altLang="ko-KR" sz="1200" dirty="0" err="1"/>
              <a:t>DriverManager.getConnection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jdbc:mysql</a:t>
            </a:r>
            <a:r>
              <a:rPr lang="en-US" altLang="ko-KR" sz="1200" dirty="0"/>
              <a:t>://localhost:3306/</a:t>
            </a:r>
            <a:r>
              <a:rPr lang="en-US" altLang="ko-KR" sz="1200" dirty="0" err="1"/>
              <a:t>sampledb</a:t>
            </a:r>
            <a:r>
              <a:rPr lang="en-US" altLang="ko-KR" sz="1200" dirty="0"/>
              <a:t>", "root","");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("DB </a:t>
            </a:r>
            <a:r>
              <a:rPr lang="ko-KR" altLang="en-US" sz="1200" dirty="0"/>
              <a:t>연결 완료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stmt</a:t>
            </a:r>
            <a:r>
              <a:rPr lang="en-US" altLang="ko-KR" sz="1200" dirty="0"/>
              <a:t> = </a:t>
            </a:r>
            <a:r>
              <a:rPr lang="en-US" altLang="ko-KR" sz="1200" dirty="0" err="1"/>
              <a:t>conn.createStatement</a:t>
            </a:r>
            <a:r>
              <a:rPr lang="en-US" altLang="ko-KR" sz="1200" dirty="0"/>
              <a:t>();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ResultSet</a:t>
            </a:r>
            <a:r>
              <a:rPr lang="en-US" altLang="ko-KR" sz="1200" dirty="0"/>
              <a:t> </a:t>
            </a:r>
            <a:r>
              <a:rPr lang="en-US" altLang="ko-KR" sz="1200" dirty="0" err="1"/>
              <a:t>srs</a:t>
            </a:r>
            <a:r>
              <a:rPr lang="en-US" altLang="ko-KR" sz="1200" dirty="0"/>
              <a:t> = </a:t>
            </a:r>
            <a:r>
              <a:rPr lang="en-US" altLang="ko-KR" sz="1200" dirty="0" err="1"/>
              <a:t>stmt.executeQuery</a:t>
            </a:r>
            <a:r>
              <a:rPr lang="en-US" altLang="ko-KR" sz="1200" dirty="0"/>
              <a:t>("select * from student");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printData</a:t>
            </a:r>
            <a:r>
              <a:rPr lang="en-US" altLang="ko-KR" sz="1200" dirty="0"/>
              <a:t>(</a:t>
            </a:r>
            <a:r>
              <a:rPr lang="en-US" altLang="ko-KR" sz="1200" dirty="0" err="1"/>
              <a:t>srs</a:t>
            </a:r>
            <a:r>
              <a:rPr lang="en-US" altLang="ko-KR" sz="1200" dirty="0"/>
              <a:t>, "name", "id", "</a:t>
            </a:r>
            <a:r>
              <a:rPr lang="en-US" altLang="ko-KR" sz="1200" dirty="0" err="1"/>
              <a:t>dept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srs</a:t>
            </a:r>
            <a:r>
              <a:rPr lang="en-US" altLang="ko-KR" sz="1200" dirty="0"/>
              <a:t> = </a:t>
            </a:r>
            <a:r>
              <a:rPr lang="en-US" altLang="ko-KR" sz="1200" dirty="0" err="1"/>
              <a:t>stmt.executeQuery</a:t>
            </a:r>
            <a:r>
              <a:rPr lang="en-US" altLang="ko-KR" sz="1200" dirty="0"/>
              <a:t>("select name, id, </a:t>
            </a:r>
            <a:r>
              <a:rPr lang="en-US" altLang="ko-KR" sz="1200" dirty="0" err="1"/>
              <a:t>dept</a:t>
            </a:r>
            <a:r>
              <a:rPr lang="en-US" altLang="ko-KR" sz="1200" dirty="0"/>
              <a:t> from student where name='"+ new String("</a:t>
            </a:r>
            <a:r>
              <a:rPr lang="ko-KR" altLang="en-US" sz="1200" dirty="0"/>
              <a:t>이기자</a:t>
            </a:r>
            <a:r>
              <a:rPr lang="en-US" altLang="ko-KR" sz="1200" dirty="0"/>
              <a:t>".</a:t>
            </a:r>
            <a:r>
              <a:rPr lang="en-US" altLang="ko-KR" sz="1200" dirty="0" err="1"/>
              <a:t>getBytes</a:t>
            </a:r>
            <a:r>
              <a:rPr lang="en-US" altLang="ko-KR" sz="1200" dirty="0"/>
              <a:t>(), "ISO-8859-1") +"'");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printData</a:t>
            </a:r>
            <a:r>
              <a:rPr lang="en-US" altLang="ko-KR" sz="1200" dirty="0"/>
              <a:t>(</a:t>
            </a:r>
            <a:r>
              <a:rPr lang="en-US" altLang="ko-KR" sz="1200" dirty="0" err="1"/>
              <a:t>srs</a:t>
            </a:r>
            <a:r>
              <a:rPr lang="en-US" altLang="ko-KR" sz="1200" dirty="0"/>
              <a:t>, "name", "id", "</a:t>
            </a:r>
            <a:r>
              <a:rPr lang="en-US" altLang="ko-KR" sz="1200" dirty="0" err="1"/>
              <a:t>dept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ClassNotFoundException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("JDBC </a:t>
            </a:r>
            <a:r>
              <a:rPr lang="ko-KR" altLang="en-US" sz="1200" dirty="0"/>
              <a:t>드라이버 로드 에러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SQLException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("SQL </a:t>
            </a:r>
            <a:r>
              <a:rPr lang="ko-KR" altLang="en-US" sz="1200" dirty="0"/>
              <a:t>실행 에러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UnsupportedEncodingException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지원되지 않는 </a:t>
            </a:r>
            <a:r>
              <a:rPr lang="ko-KR" altLang="en-US" sz="1200" dirty="0" err="1"/>
              <a:t>인코딩</a:t>
            </a:r>
            <a:r>
              <a:rPr lang="ko-KR" altLang="en-US" sz="1200" dirty="0"/>
              <a:t> 타입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</a:t>
            </a:r>
          </a:p>
          <a:p>
            <a:pPr defTabSz="180000"/>
            <a:r>
              <a:rPr lang="en-US" altLang="ko-KR" sz="1200" dirty="0"/>
              <a:t>	</a:t>
            </a:r>
            <a:r>
              <a:rPr lang="en-US" altLang="ko-KR" sz="1200" dirty="0" smtClean="0"/>
              <a:t>}</a:t>
            </a:r>
            <a:endParaRPr lang="en-US" altLang="ko-KR" sz="12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5154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571744"/>
            <a:ext cx="534470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관계형</a:t>
            </a:r>
            <a:r>
              <a:rPr lang="en-US" altLang="ko-KR" dirty="0"/>
              <a:t> </a:t>
            </a:r>
            <a:r>
              <a:rPr lang="ko-KR" altLang="en-US" dirty="0"/>
              <a:t>데이터베이스 </a:t>
            </a:r>
            <a:r>
              <a:rPr lang="ko-KR" altLang="en-US" dirty="0" smtClean="0"/>
              <a:t>구조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711324" y="1309409"/>
            <a:ext cx="4575056" cy="3548351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err="1" smtClean="0"/>
              <a:t>관계형</a:t>
            </a:r>
            <a:r>
              <a:rPr lang="ko-KR" altLang="en-US" dirty="0" smtClean="0"/>
              <a:t> 데이터 베이스</a:t>
            </a:r>
            <a:endParaRPr lang="en-US" altLang="ko-KR" dirty="0" smtClean="0"/>
          </a:p>
          <a:p>
            <a:pPr lvl="1"/>
            <a:r>
              <a:rPr lang="ko-KR" altLang="en-US" dirty="0"/>
              <a:t>데이터들이 </a:t>
            </a:r>
            <a:r>
              <a:rPr lang="ko-KR" altLang="en-US" dirty="0" smtClean="0"/>
              <a:t>다수의 </a:t>
            </a:r>
            <a:r>
              <a:rPr lang="ko-KR" altLang="en-US" dirty="0"/>
              <a:t>테이블로 </a:t>
            </a:r>
            <a:r>
              <a:rPr lang="ko-KR" altLang="en-US" dirty="0" smtClean="0"/>
              <a:t>구성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각 행은 </a:t>
            </a:r>
            <a:r>
              <a:rPr lang="ko-KR" altLang="en-US" dirty="0"/>
              <a:t>하나의 </a:t>
            </a:r>
            <a:r>
              <a:rPr lang="ko-KR" altLang="en-US" dirty="0" smtClean="0"/>
              <a:t>레코드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각 </a:t>
            </a:r>
            <a:r>
              <a:rPr lang="ko-KR" altLang="en-US" dirty="0"/>
              <a:t>테이블은 키</a:t>
            </a:r>
            <a:r>
              <a:rPr lang="en-US" altLang="ko-KR" dirty="0"/>
              <a:t>(</a:t>
            </a:r>
            <a:r>
              <a:rPr lang="en-US" altLang="ko-KR" sz="1600" dirty="0"/>
              <a:t>key</a:t>
            </a:r>
            <a:r>
              <a:rPr lang="en-US" altLang="ko-KR" dirty="0"/>
              <a:t>)</a:t>
            </a:r>
            <a:r>
              <a:rPr lang="ko-KR" altLang="en-US" dirty="0"/>
              <a:t>와 값</a:t>
            </a:r>
            <a:r>
              <a:rPr lang="en-US" altLang="ko-KR" dirty="0"/>
              <a:t>(</a:t>
            </a:r>
            <a:r>
              <a:rPr lang="en-US" altLang="ko-KR" sz="1600" dirty="0"/>
              <a:t>value</a:t>
            </a:r>
            <a:r>
              <a:rPr lang="en-US" altLang="ko-KR" dirty="0" smtClean="0"/>
              <a:t>) </a:t>
            </a:r>
            <a:r>
              <a:rPr lang="ko-KR" altLang="en-US" dirty="0" smtClean="0"/>
              <a:t>들의 </a:t>
            </a:r>
            <a:r>
              <a:rPr lang="ko-KR" altLang="en-US" dirty="0"/>
              <a:t>관계로 </a:t>
            </a:r>
            <a:r>
              <a:rPr lang="ko-KR" altLang="en-US" dirty="0" smtClean="0"/>
              <a:t>표현</a:t>
            </a:r>
            <a:endParaRPr lang="en-US" altLang="ko-KR" dirty="0" smtClean="0"/>
          </a:p>
          <a:p>
            <a:pPr lvl="1"/>
            <a:r>
              <a:rPr lang="ko-KR" altLang="en-US" dirty="0"/>
              <a:t>여러 테이블 </a:t>
            </a:r>
            <a:r>
              <a:rPr lang="ko-KR" altLang="en-US" dirty="0" smtClean="0"/>
              <a:t>간에 </a:t>
            </a:r>
            <a:r>
              <a:rPr lang="ko-KR" altLang="en-US" dirty="0"/>
              <a:t>공통된 이름의 열을 </a:t>
            </a:r>
            <a:r>
              <a:rPr lang="ko-KR" altLang="en-US" dirty="0" smtClean="0"/>
              <a:t>포함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이런 </a:t>
            </a:r>
            <a:r>
              <a:rPr lang="ko-KR" altLang="en-US" dirty="0"/>
              <a:t>경우 서로 다른 테이블 간에 관계</a:t>
            </a:r>
            <a:r>
              <a:rPr lang="en-US" altLang="ko-KR" dirty="0"/>
              <a:t>(</a:t>
            </a:r>
            <a:r>
              <a:rPr lang="en-US" altLang="ko-KR" sz="1800" dirty="0"/>
              <a:t>relation</a:t>
            </a:r>
            <a:r>
              <a:rPr lang="en-US" altLang="ko-KR" dirty="0"/>
              <a:t>)</a:t>
            </a:r>
            <a:r>
              <a:rPr lang="ko-KR" altLang="en-US" dirty="0"/>
              <a:t>가 </a:t>
            </a:r>
            <a:r>
              <a:rPr lang="ko-KR" altLang="en-US" dirty="0" smtClean="0"/>
              <a:t>성립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대부분의 데이터베이스는 </a:t>
            </a:r>
            <a:r>
              <a:rPr lang="ko-KR" altLang="en-US" dirty="0" err="1"/>
              <a:t>관계형</a:t>
            </a:r>
            <a:r>
              <a:rPr lang="ko-KR" altLang="en-US" dirty="0"/>
              <a:t> </a:t>
            </a:r>
            <a:r>
              <a:rPr lang="ko-KR" altLang="en-US" dirty="0" smtClean="0"/>
              <a:t>데이터베이스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 </a:t>
            </a:r>
            <a:r>
              <a:rPr lang="en-US" altLang="ko-KR" sz="1900" dirty="0"/>
              <a:t>JDBC </a:t>
            </a:r>
            <a:r>
              <a:rPr lang="en-US" altLang="ko-KR" sz="1900" dirty="0" smtClean="0"/>
              <a:t>API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17-2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데이터 검색과 출력</a:t>
            </a:r>
            <a:r>
              <a:rPr lang="en-US" altLang="ko-KR" dirty="0" smtClean="0"/>
              <a:t>(</a:t>
            </a:r>
            <a:r>
              <a:rPr lang="ko-KR" altLang="en-US" dirty="0" smtClean="0"/>
              <a:t>소스 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6369" y="1340768"/>
            <a:ext cx="7236296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	private static void </a:t>
            </a:r>
            <a:r>
              <a:rPr lang="en-US" altLang="ko-KR" sz="1400" dirty="0" err="1"/>
              <a:t>printData</a:t>
            </a:r>
            <a:r>
              <a:rPr lang="en-US" altLang="ko-KR" sz="1400" dirty="0"/>
              <a:t>(</a:t>
            </a:r>
            <a:r>
              <a:rPr lang="en-US" altLang="ko-KR" sz="1400" dirty="0" err="1"/>
              <a:t>ResultSet</a:t>
            </a:r>
            <a:r>
              <a:rPr lang="en-US" altLang="ko-KR" sz="1400" dirty="0"/>
              <a:t> </a:t>
            </a:r>
            <a:r>
              <a:rPr lang="en-US" altLang="ko-KR" sz="1400" dirty="0" err="1"/>
              <a:t>srs</a:t>
            </a:r>
            <a:r>
              <a:rPr lang="en-US" altLang="ko-KR" sz="1400" dirty="0"/>
              <a:t>, String col1, String col2, String col3) throws </a:t>
            </a:r>
            <a:r>
              <a:rPr lang="en-US" altLang="ko-KR" sz="1400" dirty="0" err="1"/>
              <a:t>UnsupportedEncodingException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SQLException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	while (</a:t>
            </a:r>
            <a:r>
              <a:rPr lang="en-US" altLang="ko-KR" sz="1400" dirty="0" err="1"/>
              <a:t>srs.next</a:t>
            </a:r>
            <a:r>
              <a:rPr lang="en-US" altLang="ko-KR" sz="1400" dirty="0"/>
              <a:t>()) {</a:t>
            </a:r>
          </a:p>
          <a:p>
            <a:pPr defTabSz="180000"/>
            <a:r>
              <a:rPr lang="en-US" altLang="ko-KR" sz="1400" dirty="0"/>
              <a:t>			if </a:t>
            </a:r>
            <a:r>
              <a:rPr lang="en-US" altLang="ko-KR" sz="1400" dirty="0" smtClean="0"/>
              <a:t>(!col1.equals(“”))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(new String(</a:t>
            </a:r>
            <a:r>
              <a:rPr lang="en-US" altLang="ko-KR" sz="1400" dirty="0" err="1"/>
              <a:t>srs.getString</a:t>
            </a:r>
            <a:r>
              <a:rPr lang="en-US" altLang="ko-KR" sz="1400" dirty="0"/>
              <a:t>("name").</a:t>
            </a:r>
            <a:r>
              <a:rPr lang="en-US" altLang="ko-KR" sz="1400" dirty="0" err="1"/>
              <a:t>getBytes</a:t>
            </a:r>
            <a:r>
              <a:rPr lang="en-US" altLang="ko-KR" sz="1400" dirty="0"/>
              <a:t>("ISO-8859-1")));</a:t>
            </a:r>
          </a:p>
          <a:p>
            <a:pPr defTabSz="180000"/>
            <a:r>
              <a:rPr lang="en-US" altLang="ko-KR" sz="1400" dirty="0"/>
              <a:t>			if ((!</a:t>
            </a:r>
            <a:r>
              <a:rPr lang="en-US" altLang="ko-KR" sz="1400" dirty="0" smtClean="0"/>
              <a:t>col2.equals</a:t>
            </a:r>
            <a:r>
              <a:rPr lang="en-US" altLang="ko-KR" sz="1400" dirty="0"/>
              <a:t>(“”))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("\t|\t" + </a:t>
            </a:r>
            <a:r>
              <a:rPr lang="en-US" altLang="ko-KR" sz="1400" dirty="0" err="1"/>
              <a:t>srs.getString</a:t>
            </a:r>
            <a:r>
              <a:rPr lang="en-US" altLang="ko-KR" sz="1400" dirty="0"/>
              <a:t>("id"));</a:t>
            </a:r>
          </a:p>
          <a:p>
            <a:pPr defTabSz="180000"/>
            <a:r>
              <a:rPr lang="en-US" altLang="ko-KR" sz="1400" dirty="0"/>
              <a:t>			if ((!</a:t>
            </a:r>
            <a:r>
              <a:rPr lang="en-US" altLang="ko-KR" sz="1400" dirty="0" smtClean="0"/>
              <a:t>col3.equals</a:t>
            </a:r>
            <a:r>
              <a:rPr lang="en-US" altLang="ko-KR" sz="1400" dirty="0"/>
              <a:t>(“”))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("\t|\t" + new String(</a:t>
            </a:r>
            <a:r>
              <a:rPr lang="en-US" altLang="ko-KR" sz="1400" dirty="0" err="1"/>
              <a:t>srs.getString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dept</a:t>
            </a:r>
            <a:r>
              <a:rPr lang="en-US" altLang="ko-KR" sz="1400" dirty="0"/>
              <a:t>").</a:t>
            </a:r>
            <a:r>
              <a:rPr lang="en-US" altLang="ko-KR" sz="1400" dirty="0" err="1"/>
              <a:t>getBytes</a:t>
            </a:r>
            <a:r>
              <a:rPr lang="en-US" altLang="ko-KR" sz="1400" dirty="0"/>
              <a:t>("ISO-8859-1")));</a:t>
            </a:r>
          </a:p>
          <a:p>
            <a:pPr defTabSz="180000"/>
            <a:r>
              <a:rPr lang="en-US" altLang="ko-KR" sz="1400" dirty="0"/>
              <a:t>			else 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/>
              <a:t>		}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1472" y="4572008"/>
            <a:ext cx="348973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dirty="0"/>
              <a:t>DB </a:t>
            </a:r>
            <a:r>
              <a:rPr lang="ko-KR" altLang="en-US" dirty="0"/>
              <a:t>연결 완료</a:t>
            </a:r>
          </a:p>
          <a:p>
            <a:pPr defTabSz="180000"/>
            <a:r>
              <a:rPr lang="ko-KR" altLang="en-US" dirty="0" smtClean="0"/>
              <a:t>이기자</a:t>
            </a:r>
            <a:r>
              <a:rPr lang="en-US" altLang="ko-KR" dirty="0" smtClean="0"/>
              <a:t>		|		0494013		|		</a:t>
            </a:r>
            <a:r>
              <a:rPr lang="ko-KR" altLang="en-US" dirty="0" smtClean="0"/>
              <a:t>컴퓨터공학</a:t>
            </a:r>
            <a:endParaRPr lang="ko-KR" altLang="en-US" dirty="0"/>
          </a:p>
          <a:p>
            <a:pPr defTabSz="180000"/>
            <a:r>
              <a:rPr lang="ko-KR" altLang="en-US" dirty="0" smtClean="0"/>
              <a:t>김철수</a:t>
            </a:r>
            <a:r>
              <a:rPr lang="en-US" altLang="ko-KR" dirty="0" smtClean="0"/>
              <a:t>		|		1091011		|		</a:t>
            </a:r>
            <a:r>
              <a:rPr lang="ko-KR" altLang="en-US" dirty="0" smtClean="0"/>
              <a:t>컴퓨터시스템</a:t>
            </a:r>
            <a:endParaRPr lang="ko-KR" altLang="en-US" dirty="0"/>
          </a:p>
          <a:p>
            <a:pPr defTabSz="180000"/>
            <a:r>
              <a:rPr lang="ko-KR" altLang="en-US" dirty="0"/>
              <a:t>이기자 </a:t>
            </a:r>
            <a:r>
              <a:rPr lang="en-US" altLang="ko-KR" dirty="0" smtClean="0"/>
              <a:t>		|		0494013		|		 </a:t>
            </a:r>
            <a:r>
              <a:rPr lang="ko-KR" altLang="en-US" dirty="0"/>
              <a:t>컴퓨터공학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3849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데이터의 변경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레코드 추가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DB</a:t>
            </a:r>
            <a:r>
              <a:rPr lang="ko-KR" altLang="en-US" dirty="0" smtClean="0"/>
              <a:t>에 변경을 가하는 조작은 </a:t>
            </a:r>
            <a:r>
              <a:rPr lang="en-US" altLang="ko-KR" dirty="0" err="1" smtClean="0"/>
              <a:t>executeUpdate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사용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SQL</a:t>
            </a:r>
            <a:r>
              <a:rPr lang="ko-KR" altLang="en-US" dirty="0" smtClean="0"/>
              <a:t>문 수행으로 영향을 받은 행의 개수 반환</a:t>
            </a:r>
            <a:endParaRPr lang="en-US" altLang="ko-KR" dirty="0" smtClean="0"/>
          </a:p>
          <a:p>
            <a:r>
              <a:rPr lang="ko-KR" altLang="en-US" dirty="0" smtClean="0"/>
              <a:t>데이터 수정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where</a:t>
            </a:r>
            <a:r>
              <a:rPr lang="ko-KR" altLang="en-US" dirty="0" smtClean="0"/>
              <a:t>문의 </a:t>
            </a:r>
            <a:r>
              <a:rPr lang="en-US" altLang="ko-KR" dirty="0" err="1" smtClean="0"/>
              <a:t>MySQL</a:t>
            </a:r>
            <a:r>
              <a:rPr lang="ko-KR" altLang="en-US" dirty="0" smtClean="0"/>
              <a:t>에서 처리되므로 문자열을 </a:t>
            </a:r>
            <a:r>
              <a:rPr lang="en-US" altLang="ko-KR" dirty="0" smtClean="0"/>
              <a:t>Unicode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ISO-8859-1</a:t>
            </a:r>
            <a:r>
              <a:rPr lang="ko-KR" altLang="en-US" dirty="0" smtClean="0"/>
              <a:t>로 변환에 주의</a:t>
            </a:r>
            <a:endParaRPr lang="en-US" altLang="ko-KR" dirty="0" smtClean="0"/>
          </a:p>
          <a:p>
            <a:r>
              <a:rPr lang="ko-KR" altLang="en-US" dirty="0" smtClean="0"/>
              <a:t>데이터 삭제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1775718"/>
            <a:ext cx="583264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stmt.executeUpdate</a:t>
            </a:r>
            <a:r>
              <a:rPr lang="en-US" altLang="ko-KR" sz="1600" dirty="0" smtClean="0"/>
              <a:t>("insert into student (name, id, dept) values('" + </a:t>
            </a:r>
          </a:p>
          <a:p>
            <a:r>
              <a:rPr lang="en-US" altLang="ko-KR" sz="1600" dirty="0" smtClean="0"/>
              <a:t>	new String("</a:t>
            </a:r>
            <a:r>
              <a:rPr lang="ko-KR" altLang="en-US" sz="1600" dirty="0" smtClean="0"/>
              <a:t>아무개</a:t>
            </a:r>
            <a:r>
              <a:rPr lang="en-US" altLang="ko-KR" sz="1600" dirty="0" smtClean="0"/>
              <a:t>".</a:t>
            </a:r>
            <a:r>
              <a:rPr lang="en-US" altLang="ko-KR" sz="1600" dirty="0" err="1" smtClean="0"/>
              <a:t>getBytes</a:t>
            </a:r>
            <a:r>
              <a:rPr lang="en-US" altLang="ko-KR" sz="1600" dirty="0" smtClean="0"/>
              <a:t>(), "ISO-8859-1") + </a:t>
            </a:r>
          </a:p>
          <a:p>
            <a:r>
              <a:rPr lang="en-US" altLang="ko-KR" sz="1600" dirty="0" smtClean="0"/>
              <a:t>	"', '0893012', '" + </a:t>
            </a:r>
          </a:p>
          <a:p>
            <a:r>
              <a:rPr lang="en-US" altLang="ko-KR" sz="1600" dirty="0" smtClean="0"/>
              <a:t>	new String("</a:t>
            </a:r>
            <a:r>
              <a:rPr lang="ko-KR" altLang="en-US" sz="1600" dirty="0" smtClean="0"/>
              <a:t>컴퓨터공학</a:t>
            </a:r>
            <a:r>
              <a:rPr lang="en-US" altLang="ko-KR" sz="1600" dirty="0" smtClean="0"/>
              <a:t>".</a:t>
            </a:r>
            <a:r>
              <a:rPr lang="en-US" altLang="ko-KR" sz="1600" dirty="0" err="1" smtClean="0"/>
              <a:t>getBytes</a:t>
            </a:r>
            <a:r>
              <a:rPr lang="en-US" altLang="ko-KR" sz="1600" dirty="0" smtClean="0"/>
              <a:t>(),"ISO-8859-1") +"');");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212377"/>
            <a:ext cx="604867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stmt.executeUpdate</a:t>
            </a:r>
            <a:r>
              <a:rPr lang="en-US" altLang="ko-KR" sz="1600" dirty="0" smtClean="0"/>
              <a:t>("update student set id='0189011' where name='"+</a:t>
            </a:r>
          </a:p>
          <a:p>
            <a:r>
              <a:rPr lang="en-US" altLang="ko-KR" sz="1600" dirty="0" smtClean="0"/>
              <a:t>	new String("</a:t>
            </a:r>
            <a:r>
              <a:rPr lang="ko-KR" altLang="en-US" sz="1600" dirty="0" smtClean="0"/>
              <a:t>아무개</a:t>
            </a:r>
            <a:r>
              <a:rPr lang="en-US" altLang="ko-KR" sz="1600" dirty="0" smtClean="0"/>
              <a:t>".</a:t>
            </a:r>
            <a:r>
              <a:rPr lang="en-US" altLang="ko-KR" sz="1600" dirty="0" err="1" smtClean="0"/>
              <a:t>getBytes</a:t>
            </a:r>
            <a:r>
              <a:rPr lang="en-US" altLang="ko-KR" sz="1600" dirty="0" smtClean="0"/>
              <a:t>(), "ISO-8859-1") +"'");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9632" y="6093296"/>
            <a:ext cx="604867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stmt.executeUpdate</a:t>
            </a:r>
            <a:r>
              <a:rPr lang="en-US" altLang="ko-KR" sz="1600" dirty="0" smtClean="0"/>
              <a:t>("delete from student where name='"+</a:t>
            </a:r>
          </a:p>
          <a:p>
            <a:r>
              <a:rPr lang="en-US" altLang="ko-KR" sz="1600" dirty="0" smtClean="0"/>
              <a:t>	new String("</a:t>
            </a:r>
            <a:r>
              <a:rPr lang="ko-KR" altLang="en-US" sz="1600" dirty="0" smtClean="0"/>
              <a:t>아무개</a:t>
            </a:r>
            <a:r>
              <a:rPr lang="en-US" altLang="ko-KR" sz="1600" dirty="0" smtClean="0"/>
              <a:t>".</a:t>
            </a:r>
            <a:r>
              <a:rPr lang="en-US" altLang="ko-KR" sz="1600" dirty="0" err="1" smtClean="0"/>
              <a:t>getBytes</a:t>
            </a:r>
            <a:r>
              <a:rPr lang="en-US" altLang="ko-KR" sz="1600" dirty="0" smtClean="0"/>
              <a:t>(), "ISO-8859-1") +"'");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17-3 : </a:t>
            </a:r>
            <a:r>
              <a:rPr lang="ko-KR" altLang="en-US" dirty="0"/>
              <a:t>데이터의 변경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571472" y="1000108"/>
            <a:ext cx="814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앞서 생성한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sampledb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student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테이블에 새로운 학생 정보를 추가하고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새로 생성된 학생의 정보를 수정한 후에 다시 삭제하는 코드를 작성하시오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데이터가 변경될 때마다 모든 테이블의 내용을 출력하도록 하시오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98" y="1964377"/>
            <a:ext cx="9036496" cy="4893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dirty="0"/>
              <a:t>import </a:t>
            </a:r>
            <a:r>
              <a:rPr lang="en-US" altLang="ko-KR" sz="1200" dirty="0" smtClean="0"/>
              <a:t>java.io.*;</a:t>
            </a:r>
            <a:endParaRPr lang="en-US" altLang="ko-KR" sz="1200" dirty="0"/>
          </a:p>
          <a:p>
            <a:pPr defTabSz="180000"/>
            <a:r>
              <a:rPr lang="en-US" altLang="ko-KR" sz="1200" dirty="0"/>
              <a:t>import </a:t>
            </a:r>
            <a:r>
              <a:rPr lang="en-US" altLang="ko-KR" sz="1200" dirty="0" err="1"/>
              <a:t>java.sql</a:t>
            </a:r>
            <a:r>
              <a:rPr lang="en-US" altLang="ko-KR" sz="1200" dirty="0" smtClean="0"/>
              <a:t>.*;</a:t>
            </a:r>
            <a:endParaRPr lang="en-US" altLang="ko-KR" sz="1200" dirty="0"/>
          </a:p>
          <a:p>
            <a:pPr defTabSz="180000"/>
            <a:r>
              <a:rPr lang="en-US" altLang="ko-KR" sz="1200" dirty="0"/>
              <a:t>public class JDBC_Ex3 {</a:t>
            </a:r>
          </a:p>
          <a:p>
            <a:pPr defTabSz="180000"/>
            <a:r>
              <a:rPr lang="en-US" altLang="ko-KR" sz="1200" dirty="0"/>
              <a:t>	public static void main (String[] </a:t>
            </a:r>
            <a:r>
              <a:rPr lang="en-US" altLang="ko-KR" sz="1200" dirty="0" err="1"/>
              <a:t>args</a:t>
            </a:r>
            <a:r>
              <a:rPr lang="en-US" altLang="ko-KR" sz="1200" dirty="0"/>
              <a:t>) {</a:t>
            </a:r>
          </a:p>
          <a:p>
            <a:pPr defTabSz="180000"/>
            <a:r>
              <a:rPr lang="en-US" altLang="ko-KR" sz="1200" dirty="0"/>
              <a:t>		Connection conn;</a:t>
            </a:r>
          </a:p>
          <a:p>
            <a:pPr defTabSz="180000"/>
            <a:r>
              <a:rPr lang="en-US" altLang="ko-KR" sz="1200" dirty="0"/>
              <a:t>		Statement </a:t>
            </a:r>
            <a:r>
              <a:rPr lang="en-US" altLang="ko-KR" sz="1200" dirty="0" err="1"/>
              <a:t>stmt</a:t>
            </a:r>
            <a:r>
              <a:rPr lang="en-US" altLang="ko-KR" sz="1200" dirty="0"/>
              <a:t> = null</a:t>
            </a:r>
            <a:r>
              <a:rPr lang="en-US" altLang="ko-KR" sz="1200" dirty="0" smtClean="0"/>
              <a:t>;</a:t>
            </a:r>
            <a:endParaRPr lang="en-US" altLang="ko-KR" sz="1200" dirty="0"/>
          </a:p>
          <a:p>
            <a:pPr defTabSz="180000"/>
            <a:r>
              <a:rPr lang="en-US" altLang="ko-KR" sz="1200" dirty="0"/>
              <a:t>		try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Class.forName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com.mysql.jdbc.Driver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	conn = </a:t>
            </a:r>
            <a:r>
              <a:rPr lang="en-US" altLang="ko-KR" sz="1200" dirty="0" err="1"/>
              <a:t>DriverManager.getConnection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jdbc:mysql</a:t>
            </a:r>
            <a:r>
              <a:rPr lang="en-US" altLang="ko-KR" sz="1200" dirty="0"/>
              <a:t>://localhost:3306/</a:t>
            </a:r>
            <a:r>
              <a:rPr lang="en-US" altLang="ko-KR" sz="1200" dirty="0" err="1"/>
              <a:t>sampledb</a:t>
            </a:r>
            <a:r>
              <a:rPr lang="en-US" altLang="ko-KR" sz="1200" dirty="0"/>
              <a:t>", "root","");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("DB </a:t>
            </a:r>
            <a:r>
              <a:rPr lang="ko-KR" altLang="en-US" sz="1200" dirty="0"/>
              <a:t>연결 완료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stmt</a:t>
            </a:r>
            <a:r>
              <a:rPr lang="en-US" altLang="ko-KR" sz="1200" dirty="0"/>
              <a:t> = </a:t>
            </a:r>
            <a:r>
              <a:rPr lang="en-US" altLang="ko-KR" sz="1200" dirty="0" err="1"/>
              <a:t>conn.createStatement</a:t>
            </a:r>
            <a:r>
              <a:rPr lang="en-US" altLang="ko-KR" sz="1200" dirty="0"/>
              <a:t>();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stmt.executeUpdate</a:t>
            </a:r>
            <a:r>
              <a:rPr lang="en-US" altLang="ko-KR" sz="1200" dirty="0"/>
              <a:t>("insert into student (name, id, </a:t>
            </a:r>
            <a:r>
              <a:rPr lang="en-US" altLang="ko-KR" sz="1200" dirty="0" err="1"/>
              <a:t>dept</a:t>
            </a:r>
            <a:r>
              <a:rPr lang="en-US" altLang="ko-KR" sz="1200" dirty="0"/>
              <a:t>) values('" + new String("</a:t>
            </a:r>
            <a:r>
              <a:rPr lang="ko-KR" altLang="en-US" sz="1200" dirty="0"/>
              <a:t>아무개</a:t>
            </a:r>
            <a:r>
              <a:rPr lang="en-US" altLang="ko-KR" sz="1200" dirty="0"/>
              <a:t>".</a:t>
            </a:r>
            <a:r>
              <a:rPr lang="en-US" altLang="ko-KR" sz="1200" dirty="0" err="1"/>
              <a:t>getBytes</a:t>
            </a:r>
            <a:r>
              <a:rPr lang="en-US" altLang="ko-KR" sz="1200" dirty="0"/>
              <a:t>(), "ISO-8859-1</a:t>
            </a:r>
            <a:r>
              <a:rPr lang="en-US" altLang="ko-KR" sz="1200" dirty="0" smtClean="0"/>
              <a:t>")</a:t>
            </a:r>
          </a:p>
          <a:p>
            <a:pPr defTabSz="180000"/>
            <a:r>
              <a:rPr lang="en-US" altLang="ko-KR" sz="1200" dirty="0" smtClean="0"/>
              <a:t>								 </a:t>
            </a:r>
            <a:r>
              <a:rPr lang="en-US" altLang="ko-KR" sz="1200" dirty="0"/>
              <a:t>+ "', '0893012', '" + new String("</a:t>
            </a:r>
            <a:r>
              <a:rPr lang="ko-KR" altLang="en-US" sz="1200" dirty="0"/>
              <a:t>컴퓨터공학</a:t>
            </a:r>
            <a:r>
              <a:rPr lang="en-US" altLang="ko-KR" sz="1200" dirty="0"/>
              <a:t>".</a:t>
            </a:r>
            <a:r>
              <a:rPr lang="en-US" altLang="ko-KR" sz="1200" dirty="0" err="1"/>
              <a:t>getBytes</a:t>
            </a:r>
            <a:r>
              <a:rPr lang="en-US" altLang="ko-KR" sz="1200" dirty="0"/>
              <a:t>(),"ISO-8859-1") +"');");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printTable</a:t>
            </a:r>
            <a:r>
              <a:rPr lang="en-US" altLang="ko-KR" sz="1200" dirty="0"/>
              <a:t>(</a:t>
            </a:r>
            <a:r>
              <a:rPr lang="en-US" altLang="ko-KR" sz="1200" dirty="0" err="1"/>
              <a:t>stmt</a:t>
            </a:r>
            <a:r>
              <a:rPr lang="en-US" altLang="ko-KR" sz="1200" dirty="0"/>
              <a:t>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stmt.executeUpdate</a:t>
            </a:r>
            <a:r>
              <a:rPr lang="en-US" altLang="ko-KR" sz="1200" dirty="0"/>
              <a:t>("update student set id='0189011' where name='"+ new String("</a:t>
            </a:r>
            <a:r>
              <a:rPr lang="ko-KR" altLang="en-US" sz="1200" dirty="0"/>
              <a:t>아무개</a:t>
            </a:r>
            <a:r>
              <a:rPr lang="en-US" altLang="ko-KR" sz="1200" dirty="0"/>
              <a:t>".</a:t>
            </a:r>
            <a:r>
              <a:rPr lang="en-US" altLang="ko-KR" sz="1200" dirty="0" err="1"/>
              <a:t>getBytes</a:t>
            </a:r>
            <a:r>
              <a:rPr lang="en-US" altLang="ko-KR" sz="1200" dirty="0"/>
              <a:t>(), "ISO-8859-1") +"'");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printTable</a:t>
            </a:r>
            <a:r>
              <a:rPr lang="en-US" altLang="ko-KR" sz="1200" dirty="0"/>
              <a:t>(</a:t>
            </a:r>
            <a:r>
              <a:rPr lang="en-US" altLang="ko-KR" sz="1200" dirty="0" err="1"/>
              <a:t>stmt</a:t>
            </a:r>
            <a:r>
              <a:rPr lang="en-US" altLang="ko-KR" sz="1200" dirty="0"/>
              <a:t>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stmt.executeUpdate</a:t>
            </a:r>
            <a:r>
              <a:rPr lang="en-US" altLang="ko-KR" sz="1200" dirty="0"/>
              <a:t>("delete from student where name='"+ new String("</a:t>
            </a:r>
            <a:r>
              <a:rPr lang="ko-KR" altLang="en-US" sz="1200" dirty="0"/>
              <a:t>아무개</a:t>
            </a:r>
            <a:r>
              <a:rPr lang="en-US" altLang="ko-KR" sz="1200" dirty="0"/>
              <a:t>".</a:t>
            </a:r>
            <a:r>
              <a:rPr lang="en-US" altLang="ko-KR" sz="1200" dirty="0" err="1"/>
              <a:t>getBytes</a:t>
            </a:r>
            <a:r>
              <a:rPr lang="en-US" altLang="ko-KR" sz="1200" dirty="0"/>
              <a:t>(), "ISO-8859-1") +"'");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printTable</a:t>
            </a:r>
            <a:r>
              <a:rPr lang="en-US" altLang="ko-KR" sz="1200" dirty="0"/>
              <a:t>(</a:t>
            </a:r>
            <a:r>
              <a:rPr lang="en-US" altLang="ko-KR" sz="1200" dirty="0" err="1"/>
              <a:t>stmt</a:t>
            </a:r>
            <a:r>
              <a:rPr lang="en-US" altLang="ko-KR" sz="1200" dirty="0"/>
              <a:t>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ClassNotFoundException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("JDBC </a:t>
            </a:r>
            <a:r>
              <a:rPr lang="ko-KR" altLang="en-US" sz="1200" dirty="0"/>
              <a:t>드라이버 로드 에러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SQLException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("SQL </a:t>
            </a:r>
            <a:r>
              <a:rPr lang="ko-KR" altLang="en-US" sz="1200" dirty="0"/>
              <a:t>실행 에러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 catch (</a:t>
            </a:r>
            <a:r>
              <a:rPr lang="en-US" altLang="ko-KR" sz="1200" dirty="0" err="1"/>
              <a:t>UnsupportedEncodingException</a:t>
            </a:r>
            <a:r>
              <a:rPr lang="en-US" altLang="ko-KR" sz="1200" dirty="0"/>
              <a:t> e)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지원되지 않는 </a:t>
            </a:r>
            <a:r>
              <a:rPr lang="ko-KR" altLang="en-US" sz="1200" dirty="0" err="1"/>
              <a:t>인코딩</a:t>
            </a:r>
            <a:r>
              <a:rPr lang="ko-KR" altLang="en-US" sz="1200" dirty="0"/>
              <a:t> 타입</a:t>
            </a:r>
            <a:r>
              <a:rPr lang="en-US" altLang="ko-KR" sz="1200" dirty="0"/>
              <a:t>");</a:t>
            </a:r>
          </a:p>
          <a:p>
            <a:pPr defTabSz="180000"/>
            <a:r>
              <a:rPr lang="en-US" altLang="ko-KR" sz="1200" dirty="0"/>
              <a:t>		}</a:t>
            </a:r>
          </a:p>
          <a:p>
            <a:pPr defTabSz="180000"/>
            <a:r>
              <a:rPr lang="en-US" altLang="ko-KR" sz="1200" dirty="0"/>
              <a:t>	</a:t>
            </a:r>
            <a:r>
              <a:rPr lang="en-US" altLang="ko-KR" sz="1200" dirty="0" smtClean="0"/>
              <a:t>}</a:t>
            </a:r>
            <a:endParaRPr lang="en-US" altLang="ko-KR" sz="12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57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17-3 : </a:t>
            </a:r>
            <a:r>
              <a:rPr lang="ko-KR" altLang="en-US" dirty="0" smtClean="0"/>
              <a:t>데이터의 변경</a:t>
            </a:r>
            <a:r>
              <a:rPr lang="en-US" altLang="ko-KR" dirty="0" smtClean="0"/>
              <a:t>(</a:t>
            </a:r>
            <a:r>
              <a:rPr lang="ko-KR" altLang="en-US" dirty="0" smtClean="0"/>
              <a:t>소스 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6369" y="1340768"/>
            <a:ext cx="7236296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private static void </a:t>
            </a:r>
            <a:r>
              <a:rPr lang="en-US" altLang="ko-KR" sz="1400" dirty="0" err="1"/>
              <a:t>printTable</a:t>
            </a:r>
            <a:r>
              <a:rPr lang="en-US" altLang="ko-KR" sz="1400" dirty="0"/>
              <a:t>(Statement </a:t>
            </a:r>
            <a:r>
              <a:rPr lang="en-US" altLang="ko-KR" sz="1400" dirty="0" err="1"/>
              <a:t>stmt</a:t>
            </a:r>
            <a:r>
              <a:rPr lang="en-US" altLang="ko-KR" sz="1400" dirty="0"/>
              <a:t>) throws </a:t>
            </a:r>
            <a:r>
              <a:rPr lang="en-US" altLang="ko-KR" sz="1400" dirty="0" err="1"/>
              <a:t>SQLException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UnsupportedEncodingException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err="1"/>
              <a:t>ResultSet</a:t>
            </a:r>
            <a:r>
              <a:rPr lang="en-US" altLang="ko-KR" sz="1400" dirty="0"/>
              <a:t> </a:t>
            </a:r>
            <a:r>
              <a:rPr lang="en-US" altLang="ko-KR" sz="1400" dirty="0" err="1"/>
              <a:t>srs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stmt.executeQuery</a:t>
            </a:r>
            <a:r>
              <a:rPr lang="en-US" altLang="ko-KR" sz="1400" dirty="0"/>
              <a:t>("select * from student");</a:t>
            </a:r>
          </a:p>
          <a:p>
            <a:pPr defTabSz="180000"/>
            <a:r>
              <a:rPr lang="en-US" altLang="ko-KR" sz="1400" dirty="0"/>
              <a:t>		while (</a:t>
            </a:r>
            <a:r>
              <a:rPr lang="en-US" altLang="ko-KR" sz="1400" dirty="0" err="1"/>
              <a:t>srs.next</a:t>
            </a:r>
            <a:r>
              <a:rPr lang="en-US" altLang="ko-KR" sz="1400" dirty="0"/>
              <a:t>())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(new String(</a:t>
            </a:r>
            <a:r>
              <a:rPr lang="en-US" altLang="ko-KR" sz="1400" dirty="0" err="1"/>
              <a:t>srs.getString</a:t>
            </a:r>
            <a:r>
              <a:rPr lang="en-US" altLang="ko-KR" sz="1400" dirty="0"/>
              <a:t>("name").</a:t>
            </a:r>
            <a:r>
              <a:rPr lang="en-US" altLang="ko-KR" sz="1400" dirty="0" err="1"/>
              <a:t>getBytes</a:t>
            </a:r>
            <a:r>
              <a:rPr lang="en-US" altLang="ko-KR" sz="1400" dirty="0"/>
              <a:t>("ISO-8859-1")));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("\t|\t" + </a:t>
            </a:r>
            <a:r>
              <a:rPr lang="en-US" altLang="ko-KR" sz="1400" dirty="0" err="1"/>
              <a:t>srs.getString</a:t>
            </a:r>
            <a:r>
              <a:rPr lang="en-US" altLang="ko-KR" sz="1400" dirty="0"/>
              <a:t>("id"));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("\t|\t" + new String(</a:t>
            </a:r>
            <a:r>
              <a:rPr lang="en-US" altLang="ko-KR" sz="1400" dirty="0" err="1"/>
              <a:t>srs.getString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dept</a:t>
            </a:r>
            <a:r>
              <a:rPr lang="en-US" altLang="ko-KR" sz="1400" dirty="0"/>
              <a:t>").</a:t>
            </a:r>
            <a:r>
              <a:rPr lang="en-US" altLang="ko-KR" sz="1400" dirty="0" err="1"/>
              <a:t>getBytes</a:t>
            </a:r>
            <a:r>
              <a:rPr lang="en-US" altLang="ko-KR" sz="1400" dirty="0"/>
              <a:t>("ISO-8859-1")));</a:t>
            </a:r>
          </a:p>
          <a:p>
            <a:pPr defTabSz="180000"/>
            <a:r>
              <a:rPr lang="en-US" altLang="ko-KR" sz="1400" dirty="0"/>
              <a:t>		}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42910" y="3643314"/>
            <a:ext cx="3489738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dirty="0"/>
              <a:t>DB </a:t>
            </a:r>
            <a:r>
              <a:rPr lang="ko-KR" altLang="en-US" dirty="0"/>
              <a:t>연결 완료</a:t>
            </a:r>
          </a:p>
          <a:p>
            <a:pPr defTabSz="180000"/>
            <a:r>
              <a:rPr lang="ko-KR" altLang="en-US" dirty="0" smtClean="0"/>
              <a:t>이기자</a:t>
            </a:r>
            <a:r>
              <a:rPr lang="en-US" altLang="ko-KR" dirty="0" smtClean="0"/>
              <a:t>		|		0494013		|		</a:t>
            </a:r>
            <a:r>
              <a:rPr lang="ko-KR" altLang="en-US" dirty="0" smtClean="0"/>
              <a:t>컴퓨터공학</a:t>
            </a:r>
            <a:endParaRPr lang="ko-KR" altLang="en-US" dirty="0"/>
          </a:p>
          <a:p>
            <a:pPr defTabSz="180000"/>
            <a:r>
              <a:rPr lang="ko-KR" altLang="en-US" dirty="0" smtClean="0"/>
              <a:t>아무개</a:t>
            </a:r>
            <a:r>
              <a:rPr lang="en-US" altLang="ko-KR" dirty="0" smtClean="0"/>
              <a:t>		|		0893012		|		</a:t>
            </a:r>
            <a:r>
              <a:rPr lang="ko-KR" altLang="en-US" dirty="0" smtClean="0"/>
              <a:t>컴퓨터공학</a:t>
            </a:r>
            <a:endParaRPr lang="ko-KR" altLang="en-US" dirty="0"/>
          </a:p>
          <a:p>
            <a:pPr defTabSz="180000"/>
            <a:r>
              <a:rPr lang="ko-KR" altLang="en-US" dirty="0" smtClean="0"/>
              <a:t>김철수</a:t>
            </a:r>
            <a:r>
              <a:rPr lang="en-US" altLang="ko-KR" dirty="0" smtClean="0"/>
              <a:t>		|		1091011		|		</a:t>
            </a:r>
            <a:r>
              <a:rPr lang="ko-KR" altLang="en-US" dirty="0" smtClean="0"/>
              <a:t>컴퓨터시스템</a:t>
            </a:r>
            <a:endParaRPr lang="ko-KR" altLang="en-US" dirty="0"/>
          </a:p>
          <a:p>
            <a:pPr defTabSz="180000"/>
            <a:r>
              <a:rPr lang="ko-KR" altLang="en-US" dirty="0" smtClean="0"/>
              <a:t>아무개</a:t>
            </a:r>
            <a:r>
              <a:rPr lang="en-US" altLang="ko-KR" dirty="0" smtClean="0"/>
              <a:t>		|		0189011		|		</a:t>
            </a:r>
            <a:r>
              <a:rPr lang="ko-KR" altLang="en-US" dirty="0" smtClean="0"/>
              <a:t>컴퓨터공학</a:t>
            </a:r>
            <a:endParaRPr lang="ko-KR" altLang="en-US" dirty="0"/>
          </a:p>
          <a:p>
            <a:pPr defTabSz="180000"/>
            <a:r>
              <a:rPr lang="ko-KR" altLang="en-US" dirty="0" smtClean="0"/>
              <a:t>이기자</a:t>
            </a:r>
            <a:r>
              <a:rPr lang="en-US" altLang="ko-KR" dirty="0" smtClean="0"/>
              <a:t>		|		0494013		|		</a:t>
            </a:r>
            <a:r>
              <a:rPr lang="ko-KR" altLang="en-US" dirty="0" smtClean="0"/>
              <a:t>컴퓨터공학</a:t>
            </a:r>
            <a:endParaRPr lang="ko-KR" altLang="en-US" dirty="0"/>
          </a:p>
          <a:p>
            <a:pPr defTabSz="180000"/>
            <a:r>
              <a:rPr lang="ko-KR" altLang="en-US" dirty="0" smtClean="0"/>
              <a:t>김철수</a:t>
            </a:r>
            <a:r>
              <a:rPr lang="en-US" altLang="ko-KR" dirty="0" smtClean="0"/>
              <a:t>		|		1091011		|		</a:t>
            </a:r>
            <a:r>
              <a:rPr lang="ko-KR" altLang="en-US" dirty="0" smtClean="0"/>
              <a:t>컴퓨터시스템</a:t>
            </a:r>
            <a:endParaRPr lang="ko-KR" altLang="en-US" dirty="0"/>
          </a:p>
          <a:p>
            <a:pPr defTabSz="180000"/>
            <a:r>
              <a:rPr lang="ko-KR" altLang="en-US" dirty="0" smtClean="0"/>
              <a:t>이기자</a:t>
            </a:r>
            <a:r>
              <a:rPr lang="en-US" altLang="ko-KR" dirty="0" smtClean="0"/>
              <a:t>		|		0494013		|		</a:t>
            </a:r>
            <a:r>
              <a:rPr lang="ko-KR" altLang="en-US" dirty="0" smtClean="0"/>
              <a:t>컴퓨터공학</a:t>
            </a:r>
            <a:endParaRPr lang="ko-KR" altLang="en-US" dirty="0"/>
          </a:p>
          <a:p>
            <a:pPr defTabSz="180000"/>
            <a:r>
              <a:rPr lang="ko-KR" altLang="en-US" dirty="0" smtClean="0"/>
              <a:t>김철수</a:t>
            </a:r>
            <a:r>
              <a:rPr lang="en-US" altLang="ko-KR" dirty="0" smtClean="0"/>
              <a:t>		|		1091011		|		</a:t>
            </a:r>
            <a:r>
              <a:rPr lang="ko-KR" altLang="en-US" dirty="0" smtClean="0"/>
              <a:t>컴퓨터시스템</a:t>
            </a: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4541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겍체지향</a:t>
            </a:r>
            <a:r>
              <a:rPr lang="ko-KR" altLang="en-US" dirty="0" smtClean="0"/>
              <a:t> 데이터베이스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객체지향 데이터 베이스</a:t>
            </a:r>
            <a:endParaRPr lang="en-US" altLang="ko-KR" dirty="0" smtClean="0"/>
          </a:p>
          <a:p>
            <a:pPr lvl="1"/>
            <a:r>
              <a:rPr lang="ko-KR" altLang="en-US" dirty="0"/>
              <a:t>객체 지향 프로그래밍에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1"/>
            <a:r>
              <a:rPr lang="ko-KR" altLang="en-US" dirty="0"/>
              <a:t>정보를 객체의 </a:t>
            </a:r>
            <a:r>
              <a:rPr lang="ko-KR" altLang="en-US" dirty="0" smtClean="0"/>
              <a:t>형태로 표현</a:t>
            </a:r>
            <a:endParaRPr lang="en-US" altLang="ko-KR" dirty="0"/>
          </a:p>
          <a:p>
            <a:pPr lvl="1"/>
            <a:r>
              <a:rPr lang="ko-KR" altLang="en-US" dirty="0" smtClean="0"/>
              <a:t>오브젝트 </a:t>
            </a:r>
            <a:r>
              <a:rPr lang="ko-KR" altLang="en-US" dirty="0"/>
              <a:t>데이터베이스</a:t>
            </a:r>
            <a:r>
              <a:rPr lang="en-US" altLang="ko-KR" dirty="0"/>
              <a:t>(</a:t>
            </a:r>
            <a:r>
              <a:rPr lang="en-US" altLang="ko-KR" sz="2000" dirty="0"/>
              <a:t>object database</a:t>
            </a:r>
            <a:r>
              <a:rPr lang="en-US" altLang="ko-KR" dirty="0"/>
              <a:t>)</a:t>
            </a:r>
            <a:r>
              <a:rPr lang="ko-KR" altLang="en-US" dirty="0"/>
              <a:t>라고도 </a:t>
            </a:r>
            <a:r>
              <a:rPr lang="ko-KR" altLang="en-US" dirty="0" smtClean="0"/>
              <a:t>부름</a:t>
            </a:r>
            <a:endParaRPr lang="en-US" altLang="ko-KR" dirty="0" smtClean="0"/>
          </a:p>
          <a:p>
            <a:pPr lvl="1"/>
            <a:r>
              <a:rPr lang="ko-KR" altLang="en-US" dirty="0"/>
              <a:t>객체 모델이 그대로 데이터베이스에도 적용되므로 응용프로그램의 </a:t>
            </a:r>
            <a:r>
              <a:rPr lang="ko-KR" altLang="en-US" dirty="0" smtClean="0"/>
              <a:t>객체 </a:t>
            </a:r>
            <a:r>
              <a:rPr lang="ko-KR" altLang="en-US" dirty="0"/>
              <a:t>모델과 데이터베이스의 모델이 </a:t>
            </a:r>
            <a:r>
              <a:rPr lang="ko-KR" altLang="en-US" dirty="0" smtClean="0"/>
              <a:t>부합됨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3004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SQL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JDBC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SQL(Structured Query Language)</a:t>
            </a:r>
          </a:p>
          <a:p>
            <a:pPr lvl="1"/>
            <a:r>
              <a:rPr lang="ko-KR" altLang="en-US" dirty="0" err="1" smtClean="0"/>
              <a:t>관계형</a:t>
            </a:r>
            <a:r>
              <a:rPr lang="ko-KR" altLang="en-US" dirty="0" smtClean="0"/>
              <a:t> 데이터베이스 관리 시스템에서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데이터베이스 스키마 생성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자료의 검색</a:t>
            </a:r>
            <a:r>
              <a:rPr lang="en-US" altLang="ko-KR" dirty="0" smtClean="0"/>
              <a:t>,</a:t>
            </a:r>
            <a:r>
              <a:rPr lang="ko-KR" altLang="en-US" dirty="0" smtClean="0"/>
              <a:t> 관리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그리고 데이터베이스 객체 접근 관리를 위해 고안된 언어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데이터베이스로부터 정보를 추출하거나 갱신하기 위한 표준 대화식 프로그래밍 언어</a:t>
            </a:r>
            <a:r>
              <a:rPr lang="en-US" altLang="ko-KR" dirty="0" smtClean="0"/>
              <a:t> </a:t>
            </a:r>
          </a:p>
          <a:p>
            <a:pPr lvl="2"/>
            <a:r>
              <a:rPr lang="ko-KR" altLang="en-US" dirty="0" smtClean="0"/>
              <a:t>다수의 데이터베이스 관련 프로그램들이 </a:t>
            </a:r>
            <a:r>
              <a:rPr lang="en-US" altLang="ko-KR" dirty="0" smtClean="0"/>
              <a:t>SQL</a:t>
            </a:r>
            <a:r>
              <a:rPr lang="ko-KR" altLang="en-US" dirty="0" smtClean="0"/>
              <a:t>을 표준으로 채택</a:t>
            </a:r>
            <a:endParaRPr lang="en-US" altLang="ko-KR" dirty="0" smtClean="0"/>
          </a:p>
          <a:p>
            <a:r>
              <a:rPr lang="en-US" altLang="ko-KR" dirty="0" smtClean="0"/>
              <a:t>JDBC (Java </a:t>
            </a:r>
            <a:r>
              <a:rPr lang="en-US" altLang="ko-KR" dirty="0" err="1" smtClean="0"/>
              <a:t>DataBase</a:t>
            </a:r>
            <a:r>
              <a:rPr lang="en-US" altLang="ko-KR" dirty="0" smtClean="0"/>
              <a:t> Connectivity)</a:t>
            </a:r>
          </a:p>
          <a:p>
            <a:pPr lvl="1"/>
            <a:r>
              <a:rPr lang="ko-KR" altLang="en-US" dirty="0" err="1" smtClean="0"/>
              <a:t>관계형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데이터베이스에 저장된 데이터를 접근 및 조작할 수 있게 하는 </a:t>
            </a:r>
            <a:r>
              <a:rPr lang="en-US" altLang="ko-KR" dirty="0" smtClean="0"/>
              <a:t>API</a:t>
            </a:r>
          </a:p>
          <a:p>
            <a:pPr lvl="1"/>
            <a:r>
              <a:rPr lang="ko-KR" altLang="en-US" dirty="0" smtClean="0"/>
              <a:t>다양한 </a:t>
            </a:r>
            <a:r>
              <a:rPr lang="en-US" altLang="ko-KR" dirty="0" smtClean="0"/>
              <a:t>DBMS</a:t>
            </a:r>
            <a:r>
              <a:rPr lang="ko-KR" altLang="en-US" dirty="0" smtClean="0"/>
              <a:t>에 대해 일관된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로 데이터베이스 연결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검색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관리 등을 할 수 있게 함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JDBC </a:t>
            </a:r>
            <a:r>
              <a:rPr lang="ko-KR" altLang="en-US" dirty="0"/>
              <a:t>구조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42844" y="4857760"/>
            <a:ext cx="8798043" cy="1847698"/>
          </a:xfrm>
        </p:spPr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JDBC </a:t>
            </a:r>
            <a:r>
              <a:rPr lang="ko-KR" altLang="en-US" dirty="0"/>
              <a:t>드라이버 매니저 </a:t>
            </a:r>
            <a:endParaRPr lang="en-US" altLang="ko-KR" dirty="0"/>
          </a:p>
          <a:p>
            <a:pPr lvl="1"/>
            <a:r>
              <a:rPr lang="ko-KR" altLang="en-US" dirty="0" smtClean="0"/>
              <a:t>자바 </a:t>
            </a:r>
            <a:r>
              <a:rPr lang="en-US" altLang="ko-KR" dirty="0"/>
              <a:t>API</a:t>
            </a:r>
            <a:r>
              <a:rPr lang="ko-KR" altLang="en-US" dirty="0"/>
              <a:t>에서 지원하며 </a:t>
            </a:r>
            <a:r>
              <a:rPr lang="en-US" altLang="ko-KR" dirty="0"/>
              <a:t>DBMS</a:t>
            </a:r>
            <a:r>
              <a:rPr lang="ko-KR" altLang="en-US" dirty="0"/>
              <a:t>를 접근할 수 있는 </a:t>
            </a:r>
            <a:r>
              <a:rPr lang="en-US" altLang="ko-KR" dirty="0"/>
              <a:t>JDBC </a:t>
            </a:r>
            <a:r>
              <a:rPr lang="ko-KR" altLang="en-US" dirty="0" smtClean="0"/>
              <a:t>드라이버 </a:t>
            </a:r>
            <a:r>
              <a:rPr lang="ko-KR" altLang="en-US" dirty="0"/>
              <a:t>로드</a:t>
            </a:r>
          </a:p>
          <a:p>
            <a:r>
              <a:rPr lang="en-US" altLang="ko-KR" dirty="0" smtClean="0"/>
              <a:t>JDBC </a:t>
            </a:r>
            <a:r>
              <a:rPr lang="ko-KR" altLang="en-US" dirty="0" smtClean="0"/>
              <a:t>드라이버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DBMS</a:t>
            </a:r>
            <a:r>
              <a:rPr lang="ko-KR" altLang="en-US" dirty="0"/>
              <a:t>마다 고유한 </a:t>
            </a:r>
            <a:r>
              <a:rPr lang="en-US" altLang="ko-KR" dirty="0"/>
              <a:t>JDBC </a:t>
            </a:r>
            <a:r>
              <a:rPr lang="ko-KR" altLang="en-US" dirty="0"/>
              <a:t>드라이버를 제공하며</a:t>
            </a:r>
            <a:r>
              <a:rPr lang="en-US" altLang="ko-KR" dirty="0"/>
              <a:t>, JDBC </a:t>
            </a:r>
            <a:r>
              <a:rPr lang="ko-KR" altLang="en-US" dirty="0" smtClean="0"/>
              <a:t>드라이버와</a:t>
            </a:r>
            <a:r>
              <a:rPr lang="en-US" altLang="ko-KR" dirty="0" smtClean="0"/>
              <a:t>DBMS</a:t>
            </a:r>
            <a:r>
              <a:rPr lang="ko-KR" altLang="en-US" dirty="0"/>
              <a:t>는 전용 프로토콜을 이용하여 데이터베이스 처리</a:t>
            </a:r>
          </a:p>
          <a:p>
            <a:r>
              <a:rPr lang="en-US" altLang="ko-KR" dirty="0" smtClean="0"/>
              <a:t>DBMS</a:t>
            </a:r>
          </a:p>
          <a:p>
            <a:pPr lvl="1"/>
            <a:r>
              <a:rPr lang="ko-KR" altLang="en-US" dirty="0" smtClean="0"/>
              <a:t>데이터베이스 </a:t>
            </a:r>
            <a:r>
              <a:rPr lang="ko-KR" altLang="en-US" dirty="0"/>
              <a:t>관리 시스템으로 데이터베이스 생성</a:t>
            </a:r>
            <a:r>
              <a:rPr lang="en-US" altLang="ko-KR" dirty="0"/>
              <a:t>·</a:t>
            </a:r>
            <a:r>
              <a:rPr lang="ko-KR" altLang="en-US" dirty="0"/>
              <a:t>삭제</a:t>
            </a:r>
            <a:r>
              <a:rPr lang="en-US" altLang="ko-KR" dirty="0"/>
              <a:t>, </a:t>
            </a:r>
            <a:r>
              <a:rPr lang="ko-KR" altLang="en-US" dirty="0"/>
              <a:t>데이터 생성</a:t>
            </a:r>
            <a:r>
              <a:rPr lang="en-US" altLang="ko-KR" dirty="0" smtClean="0"/>
              <a:t>·</a:t>
            </a:r>
            <a:r>
              <a:rPr lang="ko-KR" altLang="en-US" dirty="0" smtClean="0"/>
              <a:t>검색</a:t>
            </a:r>
            <a:r>
              <a:rPr lang="en-US" altLang="ko-KR" dirty="0"/>
              <a:t>·</a:t>
            </a:r>
            <a:r>
              <a:rPr lang="ko-KR" altLang="en-US" dirty="0"/>
              <a:t>삭제 등을 전담하는 소프트웨어 시스템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69229" y="1340768"/>
            <a:ext cx="1584176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자바 응용프로그램</a:t>
            </a:r>
            <a:endParaRPr lang="ko-KR" altLang="en-US" sz="1600" dirty="0"/>
          </a:p>
        </p:txBody>
      </p:sp>
      <p:sp>
        <p:nvSpPr>
          <p:cNvPr id="6" name="원통 5"/>
          <p:cNvSpPr/>
          <p:nvPr/>
        </p:nvSpPr>
        <p:spPr>
          <a:xfrm>
            <a:off x="925213" y="3861048"/>
            <a:ext cx="1800200" cy="648072"/>
          </a:xfrm>
          <a:prstGeom prst="ca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</a:t>
            </a:r>
            <a:r>
              <a:rPr lang="ko-KR" altLang="en-US" dirty="0" smtClean="0"/>
              <a:t>사 </a:t>
            </a:r>
            <a:r>
              <a:rPr lang="en-US" altLang="ko-KR" dirty="0" smtClean="0"/>
              <a:t>DBMS</a:t>
            </a:r>
            <a:endParaRPr lang="ko-KR" altLang="en-US" dirty="0"/>
          </a:p>
        </p:txBody>
      </p:sp>
      <p:sp>
        <p:nvSpPr>
          <p:cNvPr id="7" name="위쪽/아래쪽 화살표 6"/>
          <p:cNvSpPr/>
          <p:nvPr/>
        </p:nvSpPr>
        <p:spPr>
          <a:xfrm>
            <a:off x="1717301" y="2780928"/>
            <a:ext cx="144016" cy="936104"/>
          </a:xfrm>
          <a:prstGeom prst="up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66445" y="170080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클라이언트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69429" y="3995772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서버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61317" y="3059668"/>
            <a:ext cx="14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</a:t>
            </a:r>
            <a:r>
              <a:rPr lang="ko-KR" altLang="en-US" sz="1400" dirty="0" smtClean="0"/>
              <a:t>사 </a:t>
            </a:r>
            <a:r>
              <a:rPr lang="en-US" altLang="ko-KR" sz="1400" dirty="0" smtClean="0"/>
              <a:t>DMBS </a:t>
            </a:r>
            <a:r>
              <a:rPr lang="ko-KR" altLang="en-US" sz="1400" dirty="0" smtClean="0"/>
              <a:t>전용 프로토콜</a:t>
            </a:r>
            <a:endParaRPr lang="ko-KR" altLang="en-US" sz="1400" dirty="0"/>
          </a:p>
        </p:txBody>
      </p:sp>
      <p:sp>
        <p:nvSpPr>
          <p:cNvPr id="11" name="직사각형 10"/>
          <p:cNvSpPr/>
          <p:nvPr/>
        </p:nvSpPr>
        <p:spPr>
          <a:xfrm>
            <a:off x="1069229" y="1772816"/>
            <a:ext cx="1584176" cy="43204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JDBC </a:t>
            </a:r>
            <a:r>
              <a:rPr lang="ko-KR" altLang="en-US" sz="1600" dirty="0" smtClean="0"/>
              <a:t>드라이버 매니저</a:t>
            </a:r>
            <a:endParaRPr lang="ko-KR" altLang="en-US" sz="1600" dirty="0"/>
          </a:p>
        </p:txBody>
      </p:sp>
      <p:sp>
        <p:nvSpPr>
          <p:cNvPr id="5" name="직사각형 4"/>
          <p:cNvSpPr/>
          <p:nvPr/>
        </p:nvSpPr>
        <p:spPr>
          <a:xfrm>
            <a:off x="1069229" y="2204864"/>
            <a:ext cx="1584176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A</a:t>
            </a:r>
            <a:r>
              <a:rPr lang="ko-KR" altLang="en-US" sz="1600" dirty="0" smtClean="0"/>
              <a:t>사 </a:t>
            </a:r>
            <a:r>
              <a:rPr lang="en-US" altLang="ko-KR" sz="1600" dirty="0" smtClean="0"/>
              <a:t>JDBC </a:t>
            </a:r>
            <a:r>
              <a:rPr lang="ko-KR" altLang="en-US" sz="1600" dirty="0" smtClean="0"/>
              <a:t>드라이버</a:t>
            </a:r>
            <a:endParaRPr lang="ko-KR" altLang="en-US" sz="1600" dirty="0"/>
          </a:p>
        </p:txBody>
      </p:sp>
      <p:sp>
        <p:nvSpPr>
          <p:cNvPr id="12" name="직사각형 11"/>
          <p:cNvSpPr/>
          <p:nvPr/>
        </p:nvSpPr>
        <p:spPr>
          <a:xfrm>
            <a:off x="5986026" y="1340768"/>
            <a:ext cx="1584176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자바 응용프로그램</a:t>
            </a:r>
            <a:endParaRPr lang="ko-KR" altLang="en-US" sz="1600" dirty="0"/>
          </a:p>
        </p:txBody>
      </p:sp>
      <p:sp>
        <p:nvSpPr>
          <p:cNvPr id="13" name="원통 12"/>
          <p:cNvSpPr/>
          <p:nvPr/>
        </p:nvSpPr>
        <p:spPr>
          <a:xfrm>
            <a:off x="5842010" y="3861048"/>
            <a:ext cx="1800200" cy="648072"/>
          </a:xfrm>
          <a:prstGeom prst="can">
            <a:avLst/>
          </a:prstGeom>
          <a:solidFill>
            <a:srgbClr val="6633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B</a:t>
            </a:r>
            <a:r>
              <a:rPr lang="ko-KR" altLang="en-US" dirty="0" smtClean="0"/>
              <a:t>사 </a:t>
            </a:r>
            <a:r>
              <a:rPr lang="en-US" altLang="ko-KR" dirty="0" smtClean="0"/>
              <a:t>DBMS</a:t>
            </a:r>
            <a:endParaRPr lang="ko-KR" altLang="en-US" dirty="0"/>
          </a:p>
        </p:txBody>
      </p:sp>
      <p:sp>
        <p:nvSpPr>
          <p:cNvPr id="14" name="위쪽/아래쪽 화살표 13"/>
          <p:cNvSpPr/>
          <p:nvPr/>
        </p:nvSpPr>
        <p:spPr>
          <a:xfrm>
            <a:off x="6634098" y="2780928"/>
            <a:ext cx="144016" cy="936104"/>
          </a:xfrm>
          <a:prstGeom prst="up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655277" y="177281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클라이언트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786226" y="3995772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서버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78114" y="3059668"/>
            <a:ext cx="1454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B</a:t>
            </a:r>
            <a:r>
              <a:rPr lang="ko-KR" altLang="en-US" sz="1400" dirty="0" smtClean="0"/>
              <a:t>사 </a:t>
            </a:r>
            <a:r>
              <a:rPr lang="en-US" altLang="ko-KR" sz="1400" dirty="0" smtClean="0"/>
              <a:t>DMBS </a:t>
            </a:r>
            <a:r>
              <a:rPr lang="ko-KR" altLang="en-US" sz="1400" dirty="0" smtClean="0"/>
              <a:t>전용 프로토콜</a:t>
            </a:r>
            <a:endParaRPr lang="ko-KR" altLang="en-US" sz="1400" dirty="0"/>
          </a:p>
        </p:txBody>
      </p:sp>
      <p:sp>
        <p:nvSpPr>
          <p:cNvPr id="18" name="직사각형 17"/>
          <p:cNvSpPr/>
          <p:nvPr/>
        </p:nvSpPr>
        <p:spPr>
          <a:xfrm>
            <a:off x="5986026" y="1772816"/>
            <a:ext cx="1584176" cy="43204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JDBC </a:t>
            </a:r>
            <a:r>
              <a:rPr lang="ko-KR" altLang="en-US" sz="1600" dirty="0" smtClean="0"/>
              <a:t>드라이버 매니저</a:t>
            </a:r>
            <a:endParaRPr lang="ko-KR" altLang="en-US" sz="1600" dirty="0"/>
          </a:p>
        </p:txBody>
      </p:sp>
      <p:sp>
        <p:nvSpPr>
          <p:cNvPr id="19" name="직사각형 18"/>
          <p:cNvSpPr/>
          <p:nvPr/>
        </p:nvSpPr>
        <p:spPr>
          <a:xfrm>
            <a:off x="5986026" y="2204864"/>
            <a:ext cx="1584176" cy="43204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B</a:t>
            </a:r>
            <a:r>
              <a:rPr lang="ko-KR" altLang="en-US" sz="1600" dirty="0" smtClean="0"/>
              <a:t>사 </a:t>
            </a:r>
            <a:r>
              <a:rPr lang="en-US" altLang="ko-KR" sz="1600" dirty="0" smtClean="0"/>
              <a:t>JDBC </a:t>
            </a:r>
            <a:r>
              <a:rPr lang="ko-KR" altLang="en-US" sz="1600" dirty="0" smtClean="0"/>
              <a:t>드라이버</a:t>
            </a:r>
            <a:endParaRPr lang="ko-KR" alt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694837" y="1268760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DBMS</a:t>
            </a:r>
            <a:r>
              <a:rPr lang="ko-KR" altLang="en-US" dirty="0" smtClean="0"/>
              <a:t>가 바뀌어도 자바 응용프로그램은 변하지 않음</a:t>
            </a:r>
            <a:endParaRPr lang="en-US" altLang="ko-KR" dirty="0" smtClean="0"/>
          </a:p>
        </p:txBody>
      </p:sp>
      <p:cxnSp>
        <p:nvCxnSpPr>
          <p:cNvPr id="22" name="구부러진 연결선 21"/>
          <p:cNvCxnSpPr>
            <a:stCxn id="4" idx="3"/>
            <a:endCxn id="20" idx="1"/>
          </p:cNvCxnSpPr>
          <p:nvPr/>
        </p:nvCxnSpPr>
        <p:spPr>
          <a:xfrm>
            <a:off x="2653405" y="1556792"/>
            <a:ext cx="1041432" cy="17363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구부러진 연결선 23"/>
          <p:cNvCxnSpPr>
            <a:stCxn id="12" idx="1"/>
            <a:endCxn id="20" idx="3"/>
          </p:cNvCxnSpPr>
          <p:nvPr/>
        </p:nvCxnSpPr>
        <p:spPr>
          <a:xfrm rot="10800000" flipV="1">
            <a:off x="5207006" y="1556791"/>
            <a:ext cx="779021" cy="17363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098" y="1785926"/>
            <a:ext cx="6463050" cy="495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MySQL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서버 설치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개인용 무료 데이터베이스 서버</a:t>
            </a:r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3241558" y="5583137"/>
            <a:ext cx="7200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393686" y="5799161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클릭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cxnSp>
        <p:nvCxnSpPr>
          <p:cNvPr id="12" name="구부러진 연결선 11"/>
          <p:cNvCxnSpPr>
            <a:stCxn id="6" idx="1"/>
            <a:endCxn id="5" idx="6"/>
          </p:cNvCxnSpPr>
          <p:nvPr/>
        </p:nvCxnSpPr>
        <p:spPr>
          <a:xfrm rot="10800000">
            <a:off x="3961638" y="5727153"/>
            <a:ext cx="432048" cy="25667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1000108"/>
            <a:ext cx="7289824" cy="559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플랫폼 선택 후 다운로드</a:t>
            </a:r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2815877" y="2786560"/>
            <a:ext cx="144016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832101" y="2498528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플랫폼 선택</a:t>
            </a:r>
            <a:endParaRPr lang="ko-KR" altLang="en-US" dirty="0"/>
          </a:p>
        </p:txBody>
      </p:sp>
      <p:cxnSp>
        <p:nvCxnSpPr>
          <p:cNvPr id="8" name="구부러진 연결선 7"/>
          <p:cNvCxnSpPr>
            <a:stCxn id="6" idx="1"/>
            <a:endCxn id="5" idx="6"/>
          </p:cNvCxnSpPr>
          <p:nvPr/>
        </p:nvCxnSpPr>
        <p:spPr>
          <a:xfrm rot="10800000" flipV="1">
            <a:off x="4256037" y="2683194"/>
            <a:ext cx="576064" cy="24738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타원 9"/>
          <p:cNvSpPr/>
          <p:nvPr/>
        </p:nvSpPr>
        <p:spPr>
          <a:xfrm>
            <a:off x="6704309" y="3290616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136357" y="264254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다운로드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cxnSp>
        <p:nvCxnSpPr>
          <p:cNvPr id="12" name="구부러진 연결선 11"/>
          <p:cNvCxnSpPr>
            <a:stCxn id="11" idx="1"/>
            <a:endCxn id="10" idx="6"/>
          </p:cNvCxnSpPr>
          <p:nvPr/>
        </p:nvCxnSpPr>
        <p:spPr>
          <a:xfrm rot="10800000" flipH="1" flipV="1">
            <a:off x="7136357" y="2827210"/>
            <a:ext cx="360040" cy="607422"/>
          </a:xfrm>
          <a:prstGeom prst="curvedConnector5">
            <a:avLst>
              <a:gd name="adj1" fmla="val -63493"/>
              <a:gd name="adj2" fmla="val 53346"/>
              <a:gd name="adj3" fmla="val 16349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8733</TotalTime>
  <Words>1888</Words>
  <Application>Microsoft Office PowerPoint</Application>
  <PresentationFormat>화면 슬라이드 쇼(4:3)</PresentationFormat>
  <Paragraphs>574</Paragraphs>
  <Slides>43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4" baseType="lpstr">
      <vt:lpstr>가을</vt:lpstr>
      <vt:lpstr>제 17 장 JDBC 프로그래밍</vt:lpstr>
      <vt:lpstr>데이터베이스의 개념</vt:lpstr>
      <vt:lpstr>기업 내의 여러 데이터베이스 사례</vt:lpstr>
      <vt:lpstr>관계형 데이터베이스 구조</vt:lpstr>
      <vt:lpstr>겍체지향 데이터베이스</vt:lpstr>
      <vt:lpstr>SQL과 JDBC</vt:lpstr>
      <vt:lpstr>JDBC 구조</vt:lpstr>
      <vt:lpstr>MySQL 서버 설치</vt:lpstr>
      <vt:lpstr>플랫폼 선택 후 다운로드</vt:lpstr>
      <vt:lpstr>설치 시작</vt:lpstr>
      <vt:lpstr>Typical 타입으로 설치</vt:lpstr>
      <vt:lpstr>설치 완료 및 서버 설정</vt:lpstr>
      <vt:lpstr>표준 서버 설정</vt:lpstr>
      <vt:lpstr>서버 인스턴스 설정</vt:lpstr>
      <vt:lpstr>익명 계정 생성</vt:lpstr>
      <vt:lpstr>설정 적용</vt:lpstr>
      <vt:lpstr>설정 완료</vt:lpstr>
      <vt:lpstr>JDBC 드라이버 설치</vt:lpstr>
      <vt:lpstr>다운로드 후 압축 해제</vt:lpstr>
      <vt:lpstr>JDBC 드라이버 설치</vt:lpstr>
      <vt:lpstr>MySQL 서버 실행</vt:lpstr>
      <vt:lpstr>실습용 데이터베이스 생성하기</vt:lpstr>
      <vt:lpstr>데이터 베이스 접속 및 사용</vt:lpstr>
      <vt:lpstr>테이블 생성</vt:lpstr>
      <vt:lpstr>테이블 생성</vt:lpstr>
      <vt:lpstr>데이터 추가</vt:lpstr>
      <vt:lpstr>데이터 검색</vt:lpstr>
      <vt:lpstr>데이터 수정</vt:lpstr>
      <vt:lpstr>레코드 삭제</vt:lpstr>
      <vt:lpstr>JDBC 프로그래밍</vt:lpstr>
      <vt:lpstr>자바 응용프로그램과 JDBC의 연결</vt:lpstr>
      <vt:lpstr>예제 17-1 : sampledb의 데이터베이스 연결하는 JDBC 프로그램 작성</vt:lpstr>
      <vt:lpstr>데이터베이스 사용</vt:lpstr>
      <vt:lpstr>데이터베이스 사용</vt:lpstr>
      <vt:lpstr>데이터베이스 사용</vt:lpstr>
      <vt:lpstr>데이터베이스 사용</vt:lpstr>
      <vt:lpstr>데이터베이스 사용</vt:lpstr>
      <vt:lpstr>한글 처리 문제</vt:lpstr>
      <vt:lpstr>예제 17-2 : 데이터 검색과 출력</vt:lpstr>
      <vt:lpstr>예제 17-2 : 데이터 검색과 출력(소스 계속)</vt:lpstr>
      <vt:lpstr>데이터의 변경</vt:lpstr>
      <vt:lpstr>예제 17-3 : 데이터의 변경</vt:lpstr>
      <vt:lpstr>예제 17-3 : 데이터의 변경(소스 계속)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2209</cp:revision>
  <dcterms:created xsi:type="dcterms:W3CDTF">2009-09-01T01:24:33Z</dcterms:created>
  <dcterms:modified xsi:type="dcterms:W3CDTF">2011-07-31T20:19:54Z</dcterms:modified>
</cp:coreProperties>
</file>