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58" r:id="rId3"/>
    <p:sldId id="289" r:id="rId4"/>
    <p:sldId id="291" r:id="rId5"/>
    <p:sldId id="292" r:id="rId6"/>
    <p:sldId id="293" r:id="rId7"/>
    <p:sldId id="260" r:id="rId8"/>
    <p:sldId id="261" r:id="rId9"/>
    <p:sldId id="257" r:id="rId10"/>
    <p:sldId id="263" r:id="rId11"/>
    <p:sldId id="264" r:id="rId12"/>
    <p:sldId id="265" r:id="rId13"/>
    <p:sldId id="266" r:id="rId14"/>
    <p:sldId id="269" r:id="rId15"/>
    <p:sldId id="267" r:id="rId16"/>
    <p:sldId id="268" r:id="rId17"/>
    <p:sldId id="270" r:id="rId18"/>
    <p:sldId id="288" r:id="rId19"/>
    <p:sldId id="272" r:id="rId20"/>
    <p:sldId id="294" r:id="rId21"/>
    <p:sldId id="274" r:id="rId22"/>
    <p:sldId id="275" r:id="rId23"/>
    <p:sldId id="277" r:id="rId24"/>
    <p:sldId id="276" r:id="rId25"/>
    <p:sldId id="295" r:id="rId26"/>
    <p:sldId id="278" r:id="rId27"/>
    <p:sldId id="285" r:id="rId28"/>
    <p:sldId id="279" r:id="rId29"/>
    <p:sldId id="280" r:id="rId30"/>
    <p:sldId id="290" r:id="rId31"/>
    <p:sldId id="286" r:id="rId32"/>
    <p:sldId id="281" r:id="rId33"/>
    <p:sldId id="282" r:id="rId34"/>
    <p:sldId id="287" r:id="rId35"/>
    <p:sldId id="283" r:id="rId36"/>
    <p:sldId id="284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A3C7"/>
    <a:srgbClr val="3FB3FB"/>
    <a:srgbClr val="83CFFD"/>
    <a:srgbClr val="6CC5FC"/>
    <a:srgbClr val="26A9FA"/>
    <a:srgbClr val="00FF00"/>
    <a:srgbClr val="DCE6F0"/>
    <a:srgbClr val="FDFDA9"/>
    <a:srgbClr val="ADA5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076" autoAdjust="0"/>
  </p:normalViewPr>
  <p:slideViewPr>
    <p:cSldViewPr>
      <p:cViewPr varScale="1">
        <p:scale>
          <a:sx n="108" d="100"/>
          <a:sy n="108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57342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4361B65-1847-491B-A07E-E13FD251F4D3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40CE4E2A-18A7-480B-9E8A-11BBB94A51E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EBC85B7F-B1C0-460B-8087-CAE2C555F88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A86C5327-B35A-4B4B-B5CA-32056E606762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58783758-81AC-4509-B2C0-C1F893E8B44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7000298D-BC0D-4927-BCBF-D7246743309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FAD0C340-AE3B-43C6-9099-C6000EA87D61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A0C0B937-A950-4710-926C-5437FC9C600F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B31592FF-B450-4121-89AE-7B425AE213B5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8C32E521-CE7C-4B98-8993-DEC9DF6C3B94}" type="datetime1">
              <a:rPr lang="ko-KR" altLang="en-US" smtClean="0"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제 </a:t>
            </a:r>
            <a:r>
              <a:rPr lang="en-US" altLang="ko-KR" dirty="0" smtClean="0"/>
              <a:t>9 </a:t>
            </a:r>
            <a:r>
              <a:rPr lang="ko-KR" altLang="en-US" dirty="0" smtClean="0"/>
              <a:t>장 자바의 </a:t>
            </a:r>
            <a:r>
              <a:rPr lang="en-US" altLang="ko-KR" dirty="0" smtClean="0"/>
              <a:t>GUI, AWT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Swing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Swing </a:t>
            </a:r>
            <a:r>
              <a:rPr lang="ko-KR" altLang="en-US" smtClean="0"/>
              <a:t>클래스의 특징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클래스명</a:t>
            </a:r>
            <a:r>
              <a:rPr lang="ko-KR" altLang="en-US" dirty="0" smtClean="0"/>
              <a:t> </a:t>
            </a:r>
            <a:r>
              <a:rPr lang="en-US" altLang="ko-KR" dirty="0" smtClean="0"/>
              <a:t>J </a:t>
            </a:r>
            <a:r>
              <a:rPr lang="ko-KR" altLang="en-US" dirty="0" smtClean="0"/>
              <a:t>자로 시작</a:t>
            </a:r>
            <a:endParaRPr lang="en-US" altLang="ko-KR" dirty="0" smtClean="0"/>
          </a:p>
          <a:p>
            <a:r>
              <a:rPr lang="ko-KR" altLang="en-US" dirty="0" smtClean="0"/>
              <a:t>화려하고 다양한 컴포넌트로 쉽게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프로그래밍</a:t>
            </a:r>
            <a:endParaRPr lang="en-US" altLang="ko-KR" dirty="0" smtClean="0"/>
          </a:p>
          <a:p>
            <a:r>
              <a:rPr lang="ko-KR" altLang="en-US" dirty="0" smtClean="0"/>
              <a:t>스윙 컴포넌트는 </a:t>
            </a:r>
            <a:r>
              <a:rPr lang="en-US" altLang="ko-KR" dirty="0" smtClean="0"/>
              <a:t>2 </a:t>
            </a:r>
            <a:r>
              <a:rPr lang="ko-KR" altLang="en-US" dirty="0" smtClean="0"/>
              <a:t>가지 유형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JComponent</a:t>
            </a:r>
            <a:r>
              <a:rPr lang="ko-KR" altLang="en-US" dirty="0" smtClean="0"/>
              <a:t>는 상속받는 클래스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AWT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Container</a:t>
            </a:r>
            <a:r>
              <a:rPr lang="ko-KR" altLang="en-US" dirty="0" smtClean="0"/>
              <a:t>를 상속받는 클래스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JApplet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JDialog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JFrame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r>
              <a:rPr lang="en-US" altLang="ko-KR" dirty="0" err="1" smtClean="0"/>
              <a:t>JComponent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매우</a:t>
            </a:r>
            <a:r>
              <a:rPr lang="en-US" altLang="ko-KR" dirty="0" smtClean="0"/>
              <a:t> </a:t>
            </a:r>
            <a:r>
              <a:rPr lang="ko-KR" altLang="en-US" dirty="0" smtClean="0"/>
              <a:t>중요한 추상 클래스 </a:t>
            </a:r>
            <a:endParaRPr lang="en-US" altLang="ko-KR" dirty="0" smtClean="0"/>
          </a:p>
          <a:p>
            <a:pPr lvl="2"/>
            <a:r>
              <a:rPr lang="ko-KR" altLang="en-US" dirty="0"/>
              <a:t>스윙 컴포넌트의 공통적인 속성 구현</a:t>
            </a:r>
            <a:endParaRPr lang="en-US" altLang="ko-KR" dirty="0"/>
          </a:p>
          <a:p>
            <a:pPr lvl="2"/>
            <a:r>
              <a:rPr lang="en-US" altLang="ko-KR" strike="sngStrike" dirty="0" smtClean="0"/>
              <a:t>new </a:t>
            </a:r>
            <a:r>
              <a:rPr lang="en-US" altLang="ko-KR" strike="sngStrike" dirty="0" err="1" smtClean="0"/>
              <a:t>JComponent</a:t>
            </a:r>
            <a:r>
              <a:rPr lang="en-US" altLang="ko-KR" strike="sngStrike" dirty="0" smtClean="0"/>
              <a:t>()</a:t>
            </a:r>
            <a:r>
              <a:rPr lang="en-US" altLang="ko-KR" dirty="0" smtClean="0"/>
              <a:t>  </a:t>
            </a:r>
            <a:r>
              <a:rPr lang="ko-KR" altLang="en-US" dirty="0" err="1" smtClean="0"/>
              <a:t>인스턴스를</a:t>
            </a:r>
            <a:r>
              <a:rPr lang="ko-KR" altLang="en-US" dirty="0" smtClean="0"/>
              <a:t> 생성할 수 없음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AWT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Component</a:t>
            </a:r>
            <a:r>
              <a:rPr lang="ko-KR" altLang="en-US" dirty="0" smtClean="0"/>
              <a:t>를 상속받음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컨테이너와 컴포넌트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컨테이너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다른</a:t>
            </a:r>
            <a:r>
              <a:rPr lang="en-US" altLang="ko-KR" dirty="0" smtClean="0"/>
              <a:t> </a:t>
            </a:r>
            <a:r>
              <a:rPr lang="ko-KR" altLang="en-US" dirty="0" smtClean="0"/>
              <a:t>컴포넌트를 포함할 수 있는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컴포넌트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java.awt.Container</a:t>
            </a:r>
            <a:r>
              <a:rPr lang="ko-KR" altLang="en-US" dirty="0" smtClean="0"/>
              <a:t>를 상속받아야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컨테이너 객체는 다른 컨테이너에 포함될 수 있는 컴포넌트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AWT </a:t>
            </a:r>
            <a:r>
              <a:rPr lang="ko-KR" altLang="en-US" dirty="0" smtClean="0"/>
              <a:t>컨테이너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Panel, Frame, Applet, Dialog, Window</a:t>
            </a:r>
          </a:p>
          <a:p>
            <a:pPr lvl="2"/>
            <a:r>
              <a:rPr lang="en-US" altLang="ko-KR" dirty="0" smtClean="0"/>
              <a:t>Swing </a:t>
            </a:r>
            <a:r>
              <a:rPr lang="ko-KR" altLang="en-US" dirty="0" smtClean="0"/>
              <a:t>컨테이너</a:t>
            </a:r>
            <a:endParaRPr lang="en-US" altLang="ko-KR" dirty="0" smtClean="0"/>
          </a:p>
          <a:p>
            <a:pPr lvl="3"/>
            <a:r>
              <a:rPr lang="en-US" altLang="ko-KR" dirty="0" err="1" smtClean="0"/>
              <a:t>JPanel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JFrame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JApplet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JDialog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JWindow</a:t>
            </a:r>
            <a:endParaRPr lang="en-US" altLang="ko-KR" dirty="0" smtClean="0"/>
          </a:p>
          <a:p>
            <a:r>
              <a:rPr lang="ko-KR" altLang="en-US" dirty="0" smtClean="0"/>
              <a:t>최상위 컨테이너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다른 컨테이너에 속하지 않고도 독립적으로 존재하고 화면에 </a:t>
            </a:r>
            <a:r>
              <a:rPr lang="ko-KR" altLang="en-US" dirty="0" err="1" smtClean="0"/>
              <a:t>출력가능한</a:t>
            </a:r>
            <a:r>
              <a:rPr lang="ko-KR" altLang="en-US" dirty="0" smtClean="0"/>
              <a:t> 컨테이너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JFrame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JDialog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JApplet</a:t>
            </a:r>
            <a:endParaRPr lang="ko-KR" altLang="en-US" dirty="0" smtClean="0"/>
          </a:p>
          <a:p>
            <a:r>
              <a:rPr lang="ko-KR" altLang="en-US" dirty="0" smtClean="0"/>
              <a:t>컴포넌트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컨테이너에 포함되어야 비로소 화면에 출력될 수 있는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객체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컴포넌트의 최상위 클래스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java.awt.Component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스윙 컴포넌트의 최상위 클래스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javax.swing.JComponent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35759"/>
            <a:ext cx="4049384" cy="289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142844" y="1571612"/>
            <a:ext cx="4143404" cy="3857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컨테이너와 컴포넌트의 포함관계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8596" y="1928802"/>
            <a:ext cx="3556025" cy="30718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714348" y="2143116"/>
            <a:ext cx="1428760" cy="21431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4643446"/>
            <a:ext cx="78581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JPanel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4348" y="3929066"/>
            <a:ext cx="92869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JPanel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2844" y="5072074"/>
            <a:ext cx="214314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JFrame</a:t>
            </a:r>
            <a:r>
              <a:rPr lang="en-US" altLang="ko-KR" dirty="0" smtClean="0"/>
              <a:t>(</a:t>
            </a:r>
            <a:r>
              <a:rPr lang="ko-KR" altLang="en-US" dirty="0" smtClean="0"/>
              <a:t>최상위 컨테이너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2357422" y="2143116"/>
            <a:ext cx="1357323" cy="21431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6" name="모서리가 둥근 직사각형 5"/>
          <p:cNvSpPr/>
          <p:nvPr/>
        </p:nvSpPr>
        <p:spPr>
          <a:xfrm>
            <a:off x="2571736" y="300037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JCheckBox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2571736" y="264318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JCheckBox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571736" y="228599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JLabel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928662" y="300037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JLabel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928662" y="264318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JTextField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928662" y="228599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JLabel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8662" y="3357562"/>
            <a:ext cx="1000132" cy="214314"/>
          </a:xfrm>
          <a:prstGeom prst="roundRect">
            <a:avLst/>
          </a:prstGeom>
          <a:solidFill>
            <a:srgbClr val="77A3C7"/>
          </a:solidFill>
          <a:ln w="12700"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bg1"/>
                </a:solidFill>
              </a:rPr>
              <a:t>JTextField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14480" y="4429132"/>
            <a:ext cx="1000132" cy="35719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solidFill>
                  <a:schemeClr val="tx1"/>
                </a:solidFill>
              </a:rPr>
              <a:t>JButton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57422" y="3929066"/>
            <a:ext cx="92869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JPanel</a:t>
            </a:r>
            <a:endParaRPr lang="ko-KR" altLang="en-US" dirty="0"/>
          </a:p>
        </p:txBody>
      </p:sp>
      <p:sp>
        <p:nvSpPr>
          <p:cNvPr id="32" name="자유형 31"/>
          <p:cNvSpPr/>
          <p:nvPr/>
        </p:nvSpPr>
        <p:spPr>
          <a:xfrm>
            <a:off x="3794234" y="5108028"/>
            <a:ext cx="1481959" cy="157655"/>
          </a:xfrm>
          <a:custGeom>
            <a:avLst/>
            <a:gdLst>
              <a:gd name="connsiteX0" fmla="*/ 1481959 w 1481959"/>
              <a:gd name="connsiteY0" fmla="*/ 0 h 157655"/>
              <a:gd name="connsiteX1" fmla="*/ 1229711 w 1481959"/>
              <a:gd name="connsiteY1" fmla="*/ 115613 h 157655"/>
              <a:gd name="connsiteX2" fmla="*/ 504497 w 1481959"/>
              <a:gd name="connsiteY2" fmla="*/ 94593 h 157655"/>
              <a:gd name="connsiteX3" fmla="*/ 0 w 1481959"/>
              <a:gd name="connsiteY3" fmla="*/ 157655 h 15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959" h="157655">
                <a:moveTo>
                  <a:pt x="1481959" y="0"/>
                </a:moveTo>
                <a:cubicBezTo>
                  <a:pt x="1437290" y="49924"/>
                  <a:pt x="1392621" y="99848"/>
                  <a:pt x="1229711" y="115613"/>
                </a:cubicBezTo>
                <a:cubicBezTo>
                  <a:pt x="1066801" y="131378"/>
                  <a:pt x="709449" y="87586"/>
                  <a:pt x="504497" y="94593"/>
                </a:cubicBezTo>
                <a:cubicBezTo>
                  <a:pt x="299545" y="101600"/>
                  <a:pt x="149772" y="129627"/>
                  <a:pt x="0" y="157655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자유형 33"/>
          <p:cNvSpPr/>
          <p:nvPr/>
        </p:nvSpPr>
        <p:spPr>
          <a:xfrm>
            <a:off x="3657600" y="4635152"/>
            <a:ext cx="1513490" cy="126033"/>
          </a:xfrm>
          <a:custGeom>
            <a:avLst/>
            <a:gdLst>
              <a:gd name="connsiteX0" fmla="*/ 1492469 w 1492469"/>
              <a:gd name="connsiteY0" fmla="*/ 52551 h 325820"/>
              <a:gd name="connsiteX1" fmla="*/ 1008993 w 1492469"/>
              <a:gd name="connsiteY1" fmla="*/ 31531 h 325820"/>
              <a:gd name="connsiteX2" fmla="*/ 641131 w 1492469"/>
              <a:gd name="connsiteY2" fmla="*/ 241737 h 325820"/>
              <a:gd name="connsiteX3" fmla="*/ 0 w 1492469"/>
              <a:gd name="connsiteY3" fmla="*/ 325820 h 32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2469" h="325820">
                <a:moveTo>
                  <a:pt x="1492469" y="52551"/>
                </a:moveTo>
                <a:cubicBezTo>
                  <a:pt x="1321676" y="26275"/>
                  <a:pt x="1150883" y="0"/>
                  <a:pt x="1008993" y="31531"/>
                </a:cubicBezTo>
                <a:cubicBezTo>
                  <a:pt x="867103" y="63062"/>
                  <a:pt x="809296" y="192689"/>
                  <a:pt x="641131" y="241737"/>
                </a:cubicBezTo>
                <a:cubicBezTo>
                  <a:pt x="472966" y="290785"/>
                  <a:pt x="108607" y="310054"/>
                  <a:pt x="0" y="325820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자유형 35"/>
          <p:cNvSpPr/>
          <p:nvPr/>
        </p:nvSpPr>
        <p:spPr>
          <a:xfrm>
            <a:off x="3247696" y="3894082"/>
            <a:ext cx="4115937" cy="141890"/>
          </a:xfrm>
          <a:custGeom>
            <a:avLst/>
            <a:gdLst>
              <a:gd name="connsiteX0" fmla="*/ 4088524 w 4088524"/>
              <a:gd name="connsiteY0" fmla="*/ 0 h 283779"/>
              <a:gd name="connsiteX1" fmla="*/ 3121572 w 4088524"/>
              <a:gd name="connsiteY1" fmla="*/ 210207 h 283779"/>
              <a:gd name="connsiteX2" fmla="*/ 1797269 w 4088524"/>
              <a:gd name="connsiteY2" fmla="*/ 241738 h 283779"/>
              <a:gd name="connsiteX3" fmla="*/ 693682 w 4088524"/>
              <a:gd name="connsiteY3" fmla="*/ 189186 h 283779"/>
              <a:gd name="connsiteX4" fmla="*/ 0 w 4088524"/>
              <a:gd name="connsiteY4" fmla="*/ 283779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524" h="283779">
                <a:moveTo>
                  <a:pt x="4088524" y="0"/>
                </a:moveTo>
                <a:cubicBezTo>
                  <a:pt x="3795986" y="84958"/>
                  <a:pt x="3503448" y="169917"/>
                  <a:pt x="3121572" y="210207"/>
                </a:cubicBezTo>
                <a:cubicBezTo>
                  <a:pt x="2739696" y="250497"/>
                  <a:pt x="2201917" y="245241"/>
                  <a:pt x="1797269" y="241738"/>
                </a:cubicBezTo>
                <a:cubicBezTo>
                  <a:pt x="1392621" y="238235"/>
                  <a:pt x="993227" y="182179"/>
                  <a:pt x="693682" y="189186"/>
                </a:cubicBezTo>
                <a:cubicBezTo>
                  <a:pt x="394137" y="196193"/>
                  <a:pt x="197068" y="239986"/>
                  <a:pt x="0" y="283779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자유형 36"/>
          <p:cNvSpPr/>
          <p:nvPr/>
        </p:nvSpPr>
        <p:spPr>
          <a:xfrm>
            <a:off x="1629103" y="3464718"/>
            <a:ext cx="3541987" cy="487171"/>
          </a:xfrm>
          <a:custGeom>
            <a:avLst/>
            <a:gdLst>
              <a:gd name="connsiteX0" fmla="*/ 3541987 w 3541987"/>
              <a:gd name="connsiteY0" fmla="*/ 0 h 851338"/>
              <a:gd name="connsiteX1" fmla="*/ 3090042 w 3541987"/>
              <a:gd name="connsiteY1" fmla="*/ 31531 h 851338"/>
              <a:gd name="connsiteX2" fmla="*/ 2375338 w 3541987"/>
              <a:gd name="connsiteY2" fmla="*/ 189186 h 851338"/>
              <a:gd name="connsiteX3" fmla="*/ 1513490 w 3541987"/>
              <a:gd name="connsiteY3" fmla="*/ 504496 h 851338"/>
              <a:gd name="connsiteX4" fmla="*/ 273269 w 3541987"/>
              <a:gd name="connsiteY4" fmla="*/ 777765 h 851338"/>
              <a:gd name="connsiteX5" fmla="*/ 0 w 3541987"/>
              <a:gd name="connsiteY5" fmla="*/ 851338 h 8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41987" h="851338">
                <a:moveTo>
                  <a:pt x="3541987" y="0"/>
                </a:moveTo>
                <a:cubicBezTo>
                  <a:pt x="3413235" y="0"/>
                  <a:pt x="3284484" y="0"/>
                  <a:pt x="3090042" y="31531"/>
                </a:cubicBezTo>
                <a:cubicBezTo>
                  <a:pt x="2895601" y="63062"/>
                  <a:pt x="2638097" y="110359"/>
                  <a:pt x="2375338" y="189186"/>
                </a:cubicBezTo>
                <a:cubicBezTo>
                  <a:pt x="2112579" y="268013"/>
                  <a:pt x="1863835" y="406400"/>
                  <a:pt x="1513490" y="504496"/>
                </a:cubicBezTo>
                <a:cubicBezTo>
                  <a:pt x="1163145" y="602592"/>
                  <a:pt x="525517" y="719958"/>
                  <a:pt x="273269" y="777765"/>
                </a:cubicBezTo>
                <a:cubicBezTo>
                  <a:pt x="21021" y="835572"/>
                  <a:pt x="10510" y="843455"/>
                  <a:pt x="0" y="851338"/>
                </a:cubicBez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6000760" y="5429264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스윙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프로그램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71472" y="5572140"/>
            <a:ext cx="273504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스윙의 컨테이너와 컴포넌트의 포함 관계</a:t>
            </a:r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스윙 </a:t>
            </a:r>
            <a:r>
              <a:rPr lang="en-US" altLang="ko-KR" smtClean="0"/>
              <a:t>GUI </a:t>
            </a:r>
            <a:r>
              <a:rPr lang="ko-KR" altLang="en-US" smtClean="0"/>
              <a:t>프로그램 만들기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프레임 만들기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프레임에 스윙 컴포넌트 붙이기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3. main() </a:t>
            </a:r>
            <a:r>
              <a:rPr lang="ko-KR" altLang="en-US" dirty="0" smtClean="0"/>
              <a:t>함수</a:t>
            </a:r>
            <a:r>
              <a:rPr lang="en-US" altLang="ko-KR" dirty="0" smtClean="0"/>
              <a:t> </a:t>
            </a:r>
            <a:r>
              <a:rPr lang="ko-KR" altLang="en-US" dirty="0" smtClean="0"/>
              <a:t>만들기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r>
              <a:rPr lang="ko-KR" altLang="en-US" dirty="0" smtClean="0"/>
              <a:t>스윙 프로그램을 작성하기 위한 </a:t>
            </a:r>
            <a:r>
              <a:rPr lang="en-US" altLang="ko-KR" dirty="0" smtClean="0"/>
              <a:t>import</a:t>
            </a:r>
            <a:r>
              <a:rPr lang="ko-KR" altLang="en-US" dirty="0" smtClean="0"/>
              <a:t>문</a:t>
            </a:r>
            <a:endParaRPr lang="en-US" altLang="ko-KR" dirty="0"/>
          </a:p>
          <a:p>
            <a:pPr lvl="1"/>
            <a:r>
              <a:rPr lang="en-US" altLang="ko-KR" dirty="0"/>
              <a:t>import </a:t>
            </a:r>
            <a:r>
              <a:rPr lang="en-US" altLang="ko-KR" dirty="0" err="1"/>
              <a:t>java.awt</a:t>
            </a:r>
            <a:r>
              <a:rPr lang="en-US" altLang="ko-KR" dirty="0"/>
              <a:t>.*; // </a:t>
            </a:r>
            <a:r>
              <a:rPr lang="ko-KR" altLang="en-US" dirty="0"/>
              <a:t>그래픽 처리를 위한 클래스들의 경로명</a:t>
            </a:r>
          </a:p>
          <a:p>
            <a:pPr lvl="1"/>
            <a:r>
              <a:rPr lang="en-US" altLang="ko-KR" dirty="0"/>
              <a:t>import </a:t>
            </a:r>
            <a:r>
              <a:rPr lang="en-US" altLang="ko-KR" dirty="0" err="1"/>
              <a:t>java.awt.event</a:t>
            </a:r>
            <a:r>
              <a:rPr lang="en-US" altLang="ko-KR" dirty="0"/>
              <a:t>.*; // AWT </a:t>
            </a:r>
            <a:r>
              <a:rPr lang="ko-KR" altLang="en-US" dirty="0"/>
              <a:t>이벤트 사용을 위한 경로명</a:t>
            </a:r>
          </a:p>
          <a:p>
            <a:pPr lvl="1"/>
            <a:r>
              <a:rPr lang="en-US" altLang="ko-KR" dirty="0"/>
              <a:t>import </a:t>
            </a:r>
            <a:r>
              <a:rPr lang="en-US" altLang="ko-KR" dirty="0" err="1"/>
              <a:t>javax.swing</a:t>
            </a:r>
            <a:r>
              <a:rPr lang="en-US" altLang="ko-KR" dirty="0"/>
              <a:t>.*; // </a:t>
            </a:r>
            <a:r>
              <a:rPr lang="ko-KR" altLang="en-US" dirty="0"/>
              <a:t>스윙 컴포넌트 클래스들의 경로명</a:t>
            </a:r>
          </a:p>
          <a:p>
            <a:pPr lvl="1"/>
            <a:r>
              <a:rPr lang="en-US" altLang="ko-KR" dirty="0"/>
              <a:t>import </a:t>
            </a:r>
            <a:r>
              <a:rPr lang="en-US" altLang="ko-KR" dirty="0" err="1"/>
              <a:t>javax.swing.event</a:t>
            </a:r>
            <a:r>
              <a:rPr lang="en-US" altLang="ko-KR" dirty="0"/>
              <a:t>.*; // </a:t>
            </a:r>
            <a:r>
              <a:rPr lang="ko-KR" altLang="en-US" dirty="0"/>
              <a:t>스윙 이벤트를 위한 경로명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스윙 프레임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모든 스윙 컴포넌트를 담는 최상위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컨테이너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JFrame</a:t>
            </a:r>
            <a:endParaRPr lang="en-US" altLang="ko-KR" dirty="0" smtClean="0"/>
          </a:p>
          <a:p>
            <a:r>
              <a:rPr lang="ko-KR" altLang="en-US" dirty="0" smtClean="0"/>
              <a:t>하나의 스윙 응용프로그램에 하나의 프레임 존재</a:t>
            </a:r>
            <a:endParaRPr lang="en-US" altLang="ko-KR" dirty="0" smtClean="0"/>
          </a:p>
          <a:p>
            <a:r>
              <a:rPr lang="ko-KR" altLang="en-US" dirty="0" smtClean="0"/>
              <a:t>프레임이 닫히면 프레임 내의 모든 컴포넌트도 사멸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화면에서 사라짐</a:t>
            </a:r>
            <a:endParaRPr lang="en-US" altLang="ko-KR" dirty="0" smtClean="0"/>
          </a:p>
          <a:p>
            <a:r>
              <a:rPr lang="ko-KR" altLang="en-US" dirty="0" smtClean="0"/>
              <a:t>스윙 프레임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JFrame</a:t>
            </a:r>
            <a:r>
              <a:rPr lang="en-US" altLang="ko-KR" dirty="0" smtClean="0"/>
              <a:t>)</a:t>
            </a:r>
            <a:r>
              <a:rPr lang="ko-KR" altLang="en-US" dirty="0" smtClean="0"/>
              <a:t> 기본 구성</a:t>
            </a:r>
            <a:endParaRPr lang="en-US" altLang="ko-KR" dirty="0" smtClean="0"/>
          </a:p>
          <a:p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683568" y="3714752"/>
            <a:ext cx="7817522" cy="2928958"/>
            <a:chOff x="683568" y="3714752"/>
            <a:chExt cx="7817522" cy="292895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332232"/>
              <a:ext cx="2857500" cy="1905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정육면체 6"/>
            <p:cNvSpPr/>
            <p:nvPr/>
          </p:nvSpPr>
          <p:spPr>
            <a:xfrm>
              <a:off x="5572132" y="4143380"/>
              <a:ext cx="2714644" cy="2000264"/>
            </a:xfrm>
            <a:prstGeom prst="cube">
              <a:avLst>
                <a:gd name="adj" fmla="val 4629"/>
              </a:avLst>
            </a:prstGeom>
            <a:solidFill>
              <a:schemeClr val="bg2">
                <a:lumMod val="2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mtClean="0"/>
                <a:t>Frame</a:t>
              </a:r>
            </a:p>
            <a:p>
              <a:pPr algn="ctr"/>
              <a:endParaRPr lang="en-US" altLang="ko-KR" smtClean="0"/>
            </a:p>
            <a:p>
              <a:pPr algn="ctr"/>
              <a:endParaRPr lang="en-US" altLang="ko-KR" smtClean="0"/>
            </a:p>
            <a:p>
              <a:pPr algn="ctr"/>
              <a:endParaRPr lang="en-US" altLang="ko-KR" smtClean="0"/>
            </a:p>
            <a:p>
              <a:pPr algn="ctr"/>
              <a:endParaRPr lang="en-US" altLang="ko-KR" smtClean="0"/>
            </a:p>
            <a:p>
              <a:pPr algn="ctr"/>
              <a:endParaRPr lang="en-US" altLang="ko-KR" smtClean="0"/>
            </a:p>
            <a:p>
              <a:pPr algn="ctr"/>
              <a:endParaRPr lang="ko-KR" altLang="en-US"/>
            </a:p>
          </p:txBody>
        </p:sp>
        <p:sp>
          <p:nvSpPr>
            <p:cNvPr id="4" name="정육면체 3"/>
            <p:cNvSpPr/>
            <p:nvPr/>
          </p:nvSpPr>
          <p:spPr>
            <a:xfrm>
              <a:off x="5143504" y="4786322"/>
              <a:ext cx="2714644" cy="1714512"/>
            </a:xfrm>
            <a:prstGeom prst="cube">
              <a:avLst>
                <a:gd name="adj" fmla="val 6245"/>
              </a:avLst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mtClean="0"/>
                <a:t>Content Pane</a:t>
              </a:r>
              <a:endParaRPr lang="ko-KR" altLang="en-US"/>
            </a:p>
          </p:txBody>
        </p:sp>
        <p:sp>
          <p:nvSpPr>
            <p:cNvPr id="5" name="정육면체 4"/>
            <p:cNvSpPr/>
            <p:nvPr/>
          </p:nvSpPr>
          <p:spPr>
            <a:xfrm>
              <a:off x="5143504" y="4643446"/>
              <a:ext cx="2714644" cy="285752"/>
            </a:xfrm>
            <a:prstGeom prst="cube">
              <a:avLst>
                <a:gd name="adj" fmla="val 35549"/>
              </a:avLst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mtClean="0"/>
                <a:t>Menu Bar</a:t>
              </a:r>
              <a:endParaRPr lang="ko-KR" altLang="en-US"/>
            </a:p>
          </p:txBody>
        </p:sp>
        <p:cxnSp>
          <p:nvCxnSpPr>
            <p:cNvPr id="10" name="직선 화살표 연결선 9"/>
            <p:cNvCxnSpPr/>
            <p:nvPr/>
          </p:nvCxnSpPr>
          <p:spPr>
            <a:xfrm flipV="1">
              <a:off x="2285984" y="4286256"/>
              <a:ext cx="3286148" cy="21431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/>
            <p:nvPr/>
          </p:nvCxnSpPr>
          <p:spPr>
            <a:xfrm>
              <a:off x="3143240" y="4714884"/>
              <a:ext cx="1928826" cy="14287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화살표 연결선 13"/>
            <p:cNvCxnSpPr>
              <a:endCxn id="4" idx="2"/>
            </p:cNvCxnSpPr>
            <p:nvPr/>
          </p:nvCxnSpPr>
          <p:spPr>
            <a:xfrm>
              <a:off x="3286116" y="5286388"/>
              <a:ext cx="1857388" cy="4107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071802" y="4000504"/>
              <a:ext cx="1892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/>
                <a:t>타이틀 바를 </a:t>
              </a:r>
              <a:r>
                <a:rPr lang="ko-KR" altLang="en-US" dirty="0" smtClean="0"/>
                <a:t>가진 </a:t>
              </a:r>
              <a:r>
                <a:rPr lang="en-US" altLang="ko-KR" dirty="0" smtClean="0"/>
                <a:t>Frame</a:t>
              </a:r>
              <a:endParaRPr lang="ko-KR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00496" y="4786322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 smtClean="0"/>
                <a:t>메뉴바</a:t>
              </a:r>
              <a:endParaRPr lang="ko-KR" alt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86182" y="5500702"/>
              <a:ext cx="114646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/>
                <a:t>화면에 출력된</a:t>
              </a:r>
              <a:endParaRPr lang="en-US" altLang="ko-KR" smtClean="0"/>
            </a:p>
            <a:p>
              <a:r>
                <a:rPr lang="ko-KR" altLang="en-US" smtClean="0"/>
                <a:t>모든 컴포넌트들이</a:t>
              </a:r>
              <a:endParaRPr lang="en-US" altLang="ko-KR" smtClean="0"/>
            </a:p>
            <a:p>
              <a:r>
                <a:rPr lang="ko-KR" altLang="en-US" smtClean="0"/>
                <a:t>부착되는 공간</a:t>
              </a: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4929190" y="4000504"/>
              <a:ext cx="3571900" cy="264320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15140" y="3714752"/>
              <a:ext cx="84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mtClean="0"/>
                <a:t>JFrame</a:t>
              </a:r>
              <a:endParaRPr lang="ko-KR" altLang="en-US"/>
            </a:p>
          </p:txBody>
        </p:sp>
      </p:grpSp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프레임 만들기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두 가지 방법</a:t>
            </a:r>
            <a:r>
              <a:rPr lang="en-US" altLang="ko-KR" dirty="0" smtClean="0"/>
              <a:t>(</a:t>
            </a:r>
            <a:r>
              <a:rPr lang="ko-KR" altLang="en-US" dirty="0" smtClean="0"/>
              <a:t>두 번째 방법이 선호됨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03822" y="3379587"/>
            <a:ext cx="3566426" cy="32932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javax.swing</a:t>
            </a:r>
            <a:r>
              <a:rPr lang="en-US" altLang="ko-KR" sz="1600" dirty="0" smtClean="0"/>
              <a:t>.*;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MyFrame</a:t>
            </a:r>
            <a:r>
              <a:rPr lang="en-US" altLang="ko-KR" sz="1600" dirty="0" smtClean="0"/>
              <a:t> extends </a:t>
            </a:r>
            <a:r>
              <a:rPr lang="en-US" altLang="ko-KR" sz="1600" dirty="0" err="1" smtClean="0"/>
              <a:t>JFrame</a:t>
            </a:r>
            <a:r>
              <a:rPr lang="en-US" altLang="ko-KR" sz="1600" dirty="0" smtClean="0"/>
              <a:t> {</a:t>
            </a:r>
          </a:p>
          <a:p>
            <a:pPr defTabSz="271463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MyFrame</a:t>
            </a:r>
            <a:r>
              <a:rPr lang="en-US" altLang="ko-KR" sz="1600" dirty="0" smtClean="0"/>
              <a:t>() {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setTitle</a:t>
            </a:r>
            <a:r>
              <a:rPr lang="en-US" altLang="ko-KR" sz="1600" dirty="0" smtClean="0"/>
              <a:t>("</a:t>
            </a:r>
            <a:r>
              <a:rPr lang="ko-KR" altLang="en-US" sz="1600" dirty="0" err="1" smtClean="0"/>
              <a:t>첫번째</a:t>
            </a:r>
            <a:r>
              <a:rPr lang="ko-KR" altLang="en-US" sz="1600" dirty="0" smtClean="0"/>
              <a:t> 프레임</a:t>
            </a:r>
            <a:r>
              <a:rPr lang="en-US" altLang="ko-KR" sz="1600" dirty="0" smtClean="0"/>
              <a:t>");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setSize</a:t>
            </a:r>
            <a:r>
              <a:rPr lang="en-US" altLang="ko-KR" sz="1600" dirty="0" smtClean="0"/>
              <a:t>(300,300);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setVisible</a:t>
            </a:r>
            <a:r>
              <a:rPr lang="en-US" altLang="ko-KR" sz="1600" dirty="0" smtClean="0"/>
              <a:t>(true);</a:t>
            </a:r>
          </a:p>
          <a:p>
            <a:pPr defTabSz="271463"/>
            <a:r>
              <a:rPr lang="en-US" altLang="ko-KR" sz="1600" dirty="0" smtClean="0"/>
              <a:t>	}</a:t>
            </a:r>
          </a:p>
          <a:p>
            <a:pPr defTabSz="271463"/>
            <a:endParaRPr lang="en-US" altLang="ko-KR" sz="1600" dirty="0" smtClean="0"/>
          </a:p>
          <a:p>
            <a:pPr defTabSz="271463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MyFrame</a:t>
            </a:r>
            <a:r>
              <a:rPr lang="en-US" altLang="ko-KR" sz="1600" dirty="0" smtClean="0"/>
              <a:t> mf = new </a:t>
            </a:r>
            <a:r>
              <a:rPr lang="en-US" altLang="ko-KR" sz="1600" dirty="0" err="1" smtClean="0"/>
              <a:t>MyFrame</a:t>
            </a:r>
            <a:r>
              <a:rPr lang="en-US" altLang="ko-KR" sz="1600" dirty="0" smtClean="0"/>
              <a:t>();</a:t>
            </a:r>
          </a:p>
          <a:p>
            <a:pPr defTabSz="271463"/>
            <a:r>
              <a:rPr lang="en-US" altLang="ko-KR" sz="1600" dirty="0" smtClean="0"/>
              <a:t>	}</a:t>
            </a:r>
          </a:p>
          <a:p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3" y="3400115"/>
            <a:ext cx="3947427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javax.swing</a:t>
            </a:r>
            <a:r>
              <a:rPr lang="en-US" altLang="ko-KR" sz="1600" dirty="0" smtClean="0"/>
              <a:t>.*;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MyApp</a:t>
            </a:r>
            <a:r>
              <a:rPr lang="en-US" altLang="ko-KR" sz="1600" dirty="0" smtClean="0"/>
              <a:t> {</a:t>
            </a:r>
          </a:p>
          <a:p>
            <a:pPr defTabSz="271463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JFrame</a:t>
            </a:r>
            <a:r>
              <a:rPr lang="en-US" altLang="ko-KR" sz="1600" dirty="0" smtClean="0"/>
              <a:t> f = new </a:t>
            </a:r>
            <a:r>
              <a:rPr lang="en-US" altLang="ko-KR" sz="1600" dirty="0" err="1" smtClean="0"/>
              <a:t>JFrame</a:t>
            </a:r>
            <a:r>
              <a:rPr lang="en-US" altLang="ko-KR" sz="1600" dirty="0" smtClean="0"/>
              <a:t>();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f.setTitle</a:t>
            </a:r>
            <a:r>
              <a:rPr lang="en-US" altLang="ko-KR" sz="1600" dirty="0" smtClean="0"/>
              <a:t>("</a:t>
            </a:r>
            <a:r>
              <a:rPr lang="ko-KR" altLang="en-US" sz="1600" dirty="0" err="1" smtClean="0"/>
              <a:t>첫번째</a:t>
            </a:r>
            <a:r>
              <a:rPr lang="ko-KR" altLang="en-US" sz="1600" dirty="0" smtClean="0"/>
              <a:t> 프레임</a:t>
            </a:r>
            <a:r>
              <a:rPr lang="en-US" altLang="ko-KR" sz="1600" dirty="0" smtClean="0"/>
              <a:t>");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f.setSize</a:t>
            </a:r>
            <a:r>
              <a:rPr lang="en-US" altLang="ko-KR" sz="1600" dirty="0" smtClean="0"/>
              <a:t>(300,300);</a:t>
            </a:r>
          </a:p>
          <a:p>
            <a:pPr defTabSz="271463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f.setVisible</a:t>
            </a:r>
            <a:r>
              <a:rPr lang="en-US" altLang="ko-KR" sz="1600" dirty="0" smtClean="0"/>
              <a:t>(true);</a:t>
            </a:r>
          </a:p>
          <a:p>
            <a:pPr defTabSz="271463"/>
            <a:r>
              <a:rPr lang="en-US" altLang="ko-KR" sz="1600" dirty="0" smtClean="0"/>
              <a:t>	}</a:t>
            </a:r>
          </a:p>
          <a:p>
            <a:r>
              <a:rPr lang="en-US" altLang="ko-KR" sz="1600" dirty="0" smtClean="0"/>
              <a:t>}</a:t>
            </a:r>
          </a:p>
          <a:p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459832"/>
            <a:ext cx="33028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main() </a:t>
            </a:r>
            <a:r>
              <a:rPr lang="ko-KR" altLang="en-US" dirty="0" err="1" smtClean="0">
                <a:solidFill>
                  <a:schemeClr val="bg1">
                    <a:lumMod val="50000"/>
                  </a:schemeClr>
                </a:solidFill>
              </a:rPr>
              <a:t>메소드에서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dirty="0" err="1" smtClean="0">
                <a:solidFill>
                  <a:schemeClr val="bg1">
                    <a:lumMod val="50000"/>
                  </a:schemeClr>
                </a:solidFill>
              </a:rPr>
              <a:t>JFrame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객체를 생성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멤버를 이용하여 프레임 생성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 출력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ko-KR" altLang="en-US" dirty="0" err="1" smtClean="0">
                <a:solidFill>
                  <a:schemeClr val="bg1">
                    <a:lumMod val="50000"/>
                  </a:schemeClr>
                </a:solidFill>
              </a:rPr>
              <a:t>확장성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융통성 결여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3822" y="2808083"/>
            <a:ext cx="3743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dirty="0" err="1" smtClean="0">
                <a:solidFill>
                  <a:schemeClr val="bg1">
                    <a:lumMod val="50000"/>
                  </a:schemeClr>
                </a:solidFill>
              </a:rPr>
              <a:t>JFrame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을 상속받은 클래스를 만들어 프레임을 생성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main()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은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단순히 프레임 객체를 생성하는 역할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5206" y="0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타이틀</a:t>
            </a:r>
            <a:endParaRPr lang="ko-KR" altLang="en-US" dirty="0"/>
          </a:p>
        </p:txBody>
      </p:sp>
      <p:cxnSp>
        <p:nvCxnSpPr>
          <p:cNvPr id="12" name="직선 화살표 연결선 11"/>
          <p:cNvCxnSpPr>
            <a:stCxn id="10" idx="1"/>
          </p:cNvCxnSpPr>
          <p:nvPr/>
        </p:nvCxnSpPr>
        <p:spPr>
          <a:xfrm rot="10800000" flipV="1">
            <a:off x="6858016" y="184666"/>
            <a:ext cx="357190" cy="172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왼쪽 중괄호 13"/>
          <p:cNvSpPr/>
          <p:nvPr/>
        </p:nvSpPr>
        <p:spPr>
          <a:xfrm>
            <a:off x="6143636" y="357166"/>
            <a:ext cx="285752" cy="2071702"/>
          </a:xfrm>
          <a:prstGeom prst="leftBrace">
            <a:avLst>
              <a:gd name="adj1" fmla="val 72500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500694" y="2000240"/>
            <a:ext cx="768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300 </a:t>
            </a:r>
            <a:r>
              <a:rPr lang="ko-KR" altLang="en-US" sz="1400" dirty="0" smtClean="0"/>
              <a:t>픽셀</a:t>
            </a:r>
            <a:endParaRPr lang="ko-KR" altLang="en-US" sz="1400" dirty="0"/>
          </a:p>
        </p:txBody>
      </p:sp>
      <p:sp>
        <p:nvSpPr>
          <p:cNvPr id="19" name="왼쪽 중괄호 18"/>
          <p:cNvSpPr/>
          <p:nvPr/>
        </p:nvSpPr>
        <p:spPr>
          <a:xfrm rot="16200000">
            <a:off x="7465227" y="1535905"/>
            <a:ext cx="142900" cy="2071702"/>
          </a:xfrm>
          <a:prstGeom prst="leftBrace">
            <a:avLst>
              <a:gd name="adj1" fmla="val 181250"/>
              <a:gd name="adj2" fmla="val 5051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8215338" y="2500306"/>
            <a:ext cx="768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300 </a:t>
            </a:r>
            <a:r>
              <a:rPr lang="ko-KR" altLang="en-US" sz="1400" dirty="0" smtClean="0"/>
              <a:t>픽셀</a:t>
            </a:r>
            <a:endParaRPr lang="ko-KR" altLang="en-US" sz="1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777" y="369332"/>
            <a:ext cx="2059536" cy="205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main()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위치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2912" y="3357562"/>
            <a:ext cx="3214710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MyFrame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defTabSz="271463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MyFrame</a:t>
            </a:r>
            <a:r>
              <a:rPr lang="en-US" altLang="ko-KR" sz="1400" dirty="0" smtClean="0"/>
              <a:t>() {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첫번째</a:t>
            </a:r>
            <a:r>
              <a:rPr lang="ko-KR" altLang="en-US" sz="1400" dirty="0" smtClean="0"/>
              <a:t> 프레임</a:t>
            </a:r>
            <a:r>
              <a:rPr lang="en-US" altLang="ko-KR" sz="1400" dirty="0" smtClean="0"/>
              <a:t>");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(300,300);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defTabSz="271463"/>
            <a:r>
              <a:rPr lang="en-US" altLang="ko-KR" sz="1400" dirty="0" smtClean="0"/>
              <a:t>	}</a:t>
            </a:r>
          </a:p>
          <a:p>
            <a:pPr defTabSz="271463"/>
            <a:endParaRPr lang="en-US" altLang="ko-KR" sz="1400" dirty="0" smtClean="0"/>
          </a:p>
          <a:p>
            <a:pPr defTabSz="271463"/>
            <a:r>
              <a:rPr lang="en-US" altLang="ko-KR" sz="1400" dirty="0" smtClean="0"/>
              <a:t>	</a:t>
            </a:r>
            <a:r>
              <a:rPr lang="en-US" altLang="ko-KR" sz="1400" dirty="0" smtClean="0">
                <a:solidFill>
                  <a:srgbClr val="FF0000"/>
                </a:solidFill>
              </a:rPr>
              <a:t>public static void main(String []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args</a:t>
            </a:r>
            <a:r>
              <a:rPr lang="en-US" altLang="ko-KR" sz="1400" dirty="0" smtClean="0">
                <a:solidFill>
                  <a:srgbClr val="FF0000"/>
                </a:solidFill>
              </a:rPr>
              <a:t>) {</a:t>
            </a:r>
          </a:p>
          <a:p>
            <a:pPr defTabSz="271463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MyFrame</a:t>
            </a:r>
            <a:r>
              <a:rPr lang="en-US" altLang="ko-KR" sz="1400" dirty="0" smtClean="0">
                <a:solidFill>
                  <a:srgbClr val="FF0000"/>
                </a:solidFill>
              </a:rPr>
              <a:t> mf=new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MyFrame</a:t>
            </a:r>
            <a:r>
              <a:rPr lang="en-US" altLang="ko-KR" sz="1400" dirty="0" smtClean="0">
                <a:solidFill>
                  <a:srgbClr val="FF0000"/>
                </a:solidFill>
              </a:rPr>
              <a:t>();</a:t>
            </a:r>
          </a:p>
          <a:p>
            <a:pPr defTabSz="271463"/>
            <a:r>
              <a:rPr lang="en-US" altLang="ko-KR" sz="1400" dirty="0" smtClean="0">
                <a:solidFill>
                  <a:srgbClr val="FF0000"/>
                </a:solidFill>
              </a:rPr>
              <a:t>	}</a:t>
            </a:r>
          </a:p>
          <a:p>
            <a:r>
              <a:rPr lang="en-US" altLang="ko-KR" sz="1400" dirty="0" smtClean="0"/>
              <a:t>}</a:t>
            </a:r>
          </a:p>
          <a:p>
            <a:endParaRPr lang="ko-KR" alt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658008"/>
            <a:ext cx="3214710" cy="2462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MyApp</a:t>
            </a:r>
            <a:r>
              <a:rPr lang="en-US" altLang="ko-KR" sz="1400" dirty="0" smtClean="0"/>
              <a:t> {</a:t>
            </a:r>
          </a:p>
          <a:p>
            <a:pPr defTabSz="271463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f = new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();</a:t>
            </a:r>
          </a:p>
          <a:p>
            <a:pPr defTabSz="271463"/>
            <a:r>
              <a:rPr lang="en-US" altLang="ko-KR" sz="1400" dirty="0" smtClean="0"/>
              <a:t>		f. 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첫번째</a:t>
            </a:r>
            <a:r>
              <a:rPr lang="ko-KR" altLang="en-US" sz="1400" dirty="0" smtClean="0"/>
              <a:t> 프레임</a:t>
            </a:r>
            <a:r>
              <a:rPr lang="en-US" altLang="ko-KR" sz="1400" dirty="0" smtClean="0"/>
              <a:t>");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f.setSize</a:t>
            </a:r>
            <a:r>
              <a:rPr lang="en-US" altLang="ko-KR" sz="1400" dirty="0" smtClean="0"/>
              <a:t>(300,300);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f.setVisible</a:t>
            </a:r>
            <a:r>
              <a:rPr lang="en-US" altLang="ko-KR" sz="1400" dirty="0" smtClean="0"/>
              <a:t>(true);</a:t>
            </a:r>
          </a:p>
          <a:p>
            <a:pPr defTabSz="271463"/>
            <a:r>
              <a:rPr lang="en-US" altLang="ko-KR" sz="1400" dirty="0" smtClean="0"/>
              <a:t>	}</a:t>
            </a:r>
          </a:p>
          <a:p>
            <a:r>
              <a:rPr lang="en-US" altLang="ko-KR" sz="1400" dirty="0" smtClean="0"/>
              <a:t>}</a:t>
            </a:r>
          </a:p>
          <a:p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291510" y="3372652"/>
            <a:ext cx="3174202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class </a:t>
            </a:r>
            <a:r>
              <a:rPr lang="en-US" altLang="ko-KR" sz="1400" dirty="0" err="1" smtClean="0"/>
              <a:t>MyFrame</a:t>
            </a:r>
            <a:r>
              <a:rPr lang="en-US" altLang="ko-KR" sz="1400" dirty="0" smtClean="0"/>
              <a:t> extends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{</a:t>
            </a:r>
          </a:p>
          <a:p>
            <a:pPr defTabSz="271463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MyFrame</a:t>
            </a:r>
            <a:r>
              <a:rPr lang="en-US" altLang="ko-KR" sz="1400" dirty="0" smtClean="0"/>
              <a:t>() {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첫번째</a:t>
            </a:r>
            <a:r>
              <a:rPr lang="ko-KR" altLang="en-US" sz="1400" dirty="0" smtClean="0"/>
              <a:t> 프레임</a:t>
            </a:r>
            <a:r>
              <a:rPr lang="en-US" altLang="ko-KR" sz="1400" dirty="0" smtClean="0"/>
              <a:t>");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(300,300);</a:t>
            </a:r>
          </a:p>
          <a:p>
            <a:pPr defTabSz="271463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defTabSz="271463"/>
            <a:r>
              <a:rPr lang="en-US" altLang="ko-KR" sz="1400" dirty="0" smtClean="0"/>
              <a:t>	}</a:t>
            </a:r>
          </a:p>
          <a:p>
            <a:pPr defTabSz="271463"/>
            <a:r>
              <a:rPr lang="en-US" altLang="ko-KR" sz="1400" dirty="0" smtClean="0"/>
              <a:t>}</a:t>
            </a:r>
          </a:p>
          <a:p>
            <a:pPr defTabSz="271463"/>
            <a:r>
              <a:rPr lang="en-US" altLang="ko-KR" sz="1400" dirty="0" smtClean="0">
                <a:solidFill>
                  <a:srgbClr val="FF0000"/>
                </a:solidFill>
              </a:rPr>
              <a:t>public class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MyApp</a:t>
            </a:r>
            <a:r>
              <a:rPr lang="en-US" altLang="ko-KR" sz="1400" dirty="0" smtClean="0">
                <a:solidFill>
                  <a:srgbClr val="FF0000"/>
                </a:solidFill>
              </a:rPr>
              <a:t> {</a:t>
            </a:r>
          </a:p>
          <a:p>
            <a:pPr defTabSz="271463"/>
            <a:r>
              <a:rPr lang="en-US" altLang="ko-KR" sz="1400" dirty="0" smtClean="0">
                <a:solidFill>
                  <a:srgbClr val="FF0000"/>
                </a:solidFill>
              </a:rPr>
              <a:t>	public static void main(String []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args</a:t>
            </a:r>
            <a:r>
              <a:rPr lang="en-US" altLang="ko-KR" sz="1400" dirty="0" smtClean="0">
                <a:solidFill>
                  <a:srgbClr val="FF0000"/>
                </a:solidFill>
              </a:rPr>
              <a:t>) {</a:t>
            </a:r>
          </a:p>
          <a:p>
            <a:pPr defTabSz="271463"/>
            <a:r>
              <a:rPr lang="en-US" altLang="ko-KR" sz="1400" dirty="0" smtClean="0">
                <a:solidFill>
                  <a:srgbClr val="FF0000"/>
                </a:solidFill>
              </a:rPr>
              <a:t>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MyFrame</a:t>
            </a:r>
            <a:r>
              <a:rPr lang="en-US" altLang="ko-KR" sz="1400" dirty="0" smtClean="0">
                <a:solidFill>
                  <a:srgbClr val="FF0000"/>
                </a:solidFill>
              </a:rPr>
              <a:t> mf = new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MyFrame</a:t>
            </a:r>
            <a:r>
              <a:rPr lang="en-US" altLang="ko-KR" sz="1400" dirty="0" smtClean="0">
                <a:solidFill>
                  <a:srgbClr val="FF0000"/>
                </a:solidFill>
              </a:rPr>
              <a:t>();</a:t>
            </a:r>
          </a:p>
          <a:p>
            <a:pPr defTabSz="271463"/>
            <a:r>
              <a:rPr lang="en-US" altLang="ko-KR" sz="1400" dirty="0" smtClean="0">
                <a:solidFill>
                  <a:srgbClr val="FF0000"/>
                </a:solidFill>
              </a:rPr>
              <a:t>	}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}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358" y="836712"/>
            <a:ext cx="23762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프레임에 컴포넌트 붙이기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1560" y="1212510"/>
            <a:ext cx="8153400" cy="5286412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타이틀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프레임 영역의 타이틀 바에 부착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메뉴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메뉴바</a:t>
            </a:r>
            <a:r>
              <a:rPr lang="ko-KR" altLang="en-US" dirty="0" smtClean="0"/>
              <a:t> 공간</a:t>
            </a:r>
            <a:r>
              <a:rPr lang="en-US" altLang="ko-KR" dirty="0" smtClean="0"/>
              <a:t>, 14</a:t>
            </a:r>
            <a:r>
              <a:rPr lang="ko-KR" altLang="en-US" dirty="0" smtClean="0"/>
              <a:t>장에서 다룸</a:t>
            </a:r>
            <a:endParaRPr lang="en-US" altLang="ko-KR" dirty="0" smtClean="0"/>
          </a:p>
          <a:p>
            <a:r>
              <a:rPr lang="ko-KR" altLang="en-US" dirty="0" smtClean="0"/>
              <a:t>스윙 컴포넌트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컨텐트팬</a:t>
            </a:r>
            <a:r>
              <a:rPr lang="en-US" altLang="ko-KR" dirty="0" smtClean="0"/>
              <a:t>(Content Pane)</a:t>
            </a:r>
            <a:r>
              <a:rPr lang="ko-KR" altLang="en-US" dirty="0" smtClean="0"/>
              <a:t>에 부착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컨텐트팬</a:t>
            </a:r>
            <a:r>
              <a:rPr lang="ko-KR" altLang="en-US" dirty="0" smtClean="0"/>
              <a:t> 알아내기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컨텐트팬에</a:t>
            </a:r>
            <a:r>
              <a:rPr lang="ko-KR" altLang="en-US" dirty="0" smtClean="0"/>
              <a:t> 컴포넌트 달기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컨텐트팬</a:t>
            </a:r>
            <a:r>
              <a:rPr lang="en-US" altLang="ko-KR" dirty="0" smtClean="0"/>
              <a:t> </a:t>
            </a:r>
            <a:r>
              <a:rPr lang="ko-KR" altLang="en-US" dirty="0" smtClean="0"/>
              <a:t>변경</a:t>
            </a:r>
            <a:endParaRPr lang="en-US" altLang="ko-KR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82492" y="4509120"/>
            <a:ext cx="3214710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// JDK 1.5 </a:t>
            </a:r>
            <a:r>
              <a:rPr lang="ko-KR" altLang="en-US" sz="1400" dirty="0" smtClean="0"/>
              <a:t>버전 아래</a:t>
            </a:r>
            <a:endParaRPr lang="en-US" altLang="ko-KR" sz="1400" dirty="0" smtClean="0"/>
          </a:p>
          <a:p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frame = new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();</a:t>
            </a:r>
          </a:p>
          <a:p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 b = new </a:t>
            </a:r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("Click");</a:t>
            </a:r>
          </a:p>
          <a:p>
            <a:r>
              <a:rPr lang="en-US" altLang="ko-KR" sz="1400" dirty="0" smtClean="0"/>
              <a:t>Container c = </a:t>
            </a:r>
            <a:r>
              <a:rPr lang="en-US" altLang="ko-KR" sz="1400" dirty="0" err="1" smtClean="0"/>
              <a:t>frame.getContentPane</a:t>
            </a:r>
            <a:r>
              <a:rPr lang="en-US" altLang="ko-KR" sz="1400" dirty="0" smtClean="0"/>
              <a:t>();</a:t>
            </a:r>
          </a:p>
          <a:p>
            <a:r>
              <a:rPr lang="en-US" altLang="ko-KR" sz="1400" dirty="0" err="1" smtClean="0"/>
              <a:t>c.add</a:t>
            </a:r>
            <a:r>
              <a:rPr lang="en-US" altLang="ko-KR" sz="1400" dirty="0" smtClean="0"/>
              <a:t>(b);</a:t>
            </a:r>
            <a:endParaRPr lang="ko-KR" alt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943259" y="4509120"/>
            <a:ext cx="321471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// JDK 1.5 </a:t>
            </a:r>
            <a:r>
              <a:rPr lang="ko-KR" altLang="en-US" sz="1400" dirty="0" smtClean="0"/>
              <a:t>버전부터는 다음과 같이도 가능함</a:t>
            </a:r>
            <a:endParaRPr lang="en-US" altLang="ko-KR" sz="1400" dirty="0" smtClean="0"/>
          </a:p>
          <a:p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 frame = new </a:t>
            </a:r>
            <a:r>
              <a:rPr lang="en-US" altLang="ko-KR" sz="1400" dirty="0" err="1" smtClean="0"/>
              <a:t>JFrame</a:t>
            </a:r>
            <a:r>
              <a:rPr lang="en-US" altLang="ko-KR" sz="1400" dirty="0" smtClean="0"/>
              <a:t>();</a:t>
            </a:r>
          </a:p>
          <a:p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 b = new </a:t>
            </a:r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("Click");</a:t>
            </a:r>
          </a:p>
          <a:p>
            <a:r>
              <a:rPr lang="en-US" altLang="ko-KR" sz="1400" dirty="0" err="1" smtClean="0"/>
              <a:t>frame.add</a:t>
            </a:r>
            <a:r>
              <a:rPr lang="en-US" altLang="ko-KR" sz="1400" dirty="0" smtClean="0"/>
              <a:t>(b);</a:t>
            </a:r>
            <a:endParaRPr lang="ko-KR" alt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5859072"/>
            <a:ext cx="321471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JPanel p = new JPanel();</a:t>
            </a:r>
          </a:p>
          <a:p>
            <a:r>
              <a:rPr lang="en-US" altLang="ko-KR" sz="1400" smtClean="0"/>
              <a:t>frame.setContentPane(p);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355214" y="1729615"/>
            <a:ext cx="559305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err="1">
                <a:latin typeface="+mj-lt"/>
              </a:rPr>
              <a:t>JFrame</a:t>
            </a:r>
            <a:r>
              <a:rPr lang="en-US" altLang="ko-KR" sz="1400" dirty="0">
                <a:latin typeface="+mj-lt"/>
              </a:rPr>
              <a:t> frame = new </a:t>
            </a:r>
            <a:r>
              <a:rPr lang="en-US" altLang="ko-KR" sz="1400" dirty="0" err="1">
                <a:latin typeface="+mj-lt"/>
              </a:rPr>
              <a:t>JFrame</a:t>
            </a:r>
            <a:r>
              <a:rPr lang="en-US" altLang="ko-KR" sz="1400" dirty="0">
                <a:latin typeface="+mj-lt"/>
              </a:rPr>
              <a:t>("</a:t>
            </a:r>
            <a:r>
              <a:rPr lang="ko-KR" altLang="en-US" sz="1400" dirty="0">
                <a:latin typeface="+mj-lt"/>
              </a:rPr>
              <a:t>타이틀문자열</a:t>
            </a:r>
            <a:r>
              <a:rPr lang="en-US" altLang="ko-KR" sz="1400" dirty="0">
                <a:latin typeface="+mj-lt"/>
              </a:rPr>
              <a:t>"); // </a:t>
            </a:r>
            <a:r>
              <a:rPr lang="en-US" altLang="ko-KR" sz="1400" dirty="0" err="1">
                <a:latin typeface="+mj-lt"/>
              </a:rPr>
              <a:t>JFrame</a:t>
            </a:r>
            <a:r>
              <a:rPr lang="ko-KR" altLang="en-US" sz="1400" dirty="0">
                <a:latin typeface="+mj-lt"/>
              </a:rPr>
              <a:t>의 </a:t>
            </a:r>
            <a:r>
              <a:rPr lang="ko-KR" altLang="en-US" sz="1400" dirty="0" err="1">
                <a:latin typeface="+mj-lt"/>
              </a:rPr>
              <a:t>생성자에</a:t>
            </a:r>
            <a:r>
              <a:rPr lang="ko-KR" altLang="en-US" sz="1400" dirty="0">
                <a:latin typeface="+mj-lt"/>
              </a:rPr>
              <a:t> 타이틀 달기</a:t>
            </a:r>
          </a:p>
          <a:p>
            <a:r>
              <a:rPr lang="en-US" altLang="ko-KR" sz="1400" dirty="0" err="1">
                <a:latin typeface="+mj-lt"/>
              </a:rPr>
              <a:t>frame.setTitle</a:t>
            </a:r>
            <a:r>
              <a:rPr lang="en-US" altLang="ko-KR" sz="1400" dirty="0">
                <a:latin typeface="+mj-lt"/>
              </a:rPr>
              <a:t>("</a:t>
            </a:r>
            <a:r>
              <a:rPr lang="ko-KR" altLang="en-US" sz="1400" dirty="0">
                <a:latin typeface="+mj-lt"/>
              </a:rPr>
              <a:t>타이틀문자열</a:t>
            </a:r>
            <a:r>
              <a:rPr lang="en-US" altLang="ko-KR" sz="1400" dirty="0">
                <a:latin typeface="+mj-lt"/>
              </a:rPr>
              <a:t>"); // </a:t>
            </a:r>
            <a:r>
              <a:rPr lang="en-US" altLang="ko-KR" sz="1400" dirty="0" err="1">
                <a:latin typeface="+mj-lt"/>
              </a:rPr>
              <a:t>JFrame</a:t>
            </a:r>
            <a:r>
              <a:rPr lang="ko-KR" altLang="en-US" sz="1400" dirty="0">
                <a:latin typeface="+mj-lt"/>
              </a:rPr>
              <a:t>의 </a:t>
            </a:r>
            <a:r>
              <a:rPr lang="en-US" altLang="ko-KR" sz="1400" dirty="0" err="1">
                <a:latin typeface="+mj-lt"/>
              </a:rPr>
              <a:t>setTitle</a:t>
            </a:r>
            <a:r>
              <a:rPr lang="en-US" altLang="ko-KR" sz="1400" dirty="0">
                <a:latin typeface="+mj-lt"/>
              </a:rPr>
              <a:t>() </a:t>
            </a:r>
            <a:r>
              <a:rPr lang="ko-KR" altLang="en-US" sz="1400" dirty="0" err="1">
                <a:latin typeface="+mj-lt"/>
              </a:rPr>
              <a:t>메소드를</a:t>
            </a:r>
            <a:r>
              <a:rPr lang="ko-KR" altLang="en-US" sz="1400" dirty="0">
                <a:latin typeface="+mj-lt"/>
              </a:rPr>
              <a:t> 이용하는 방법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382492" y="3501008"/>
            <a:ext cx="6235658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err="1"/>
              <a:t>JFrame</a:t>
            </a:r>
            <a:r>
              <a:rPr lang="en-US" altLang="ko-KR" sz="1400" dirty="0"/>
              <a:t> frame = new </a:t>
            </a:r>
            <a:r>
              <a:rPr lang="en-US" altLang="ko-KR" sz="1400" dirty="0" err="1"/>
              <a:t>JFrame</a:t>
            </a:r>
            <a:r>
              <a:rPr lang="en-US" altLang="ko-KR" sz="1400" dirty="0"/>
              <a:t>();</a:t>
            </a:r>
          </a:p>
          <a:p>
            <a:r>
              <a:rPr lang="en-US" altLang="ko-KR" sz="1400" dirty="0"/>
              <a:t>Container </a:t>
            </a:r>
            <a:r>
              <a:rPr lang="en-US" altLang="ko-KR" sz="1400" dirty="0" err="1"/>
              <a:t>contentPane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frame.getContentPane</a:t>
            </a:r>
            <a:r>
              <a:rPr lang="en-US" altLang="ko-KR" sz="1400" dirty="0"/>
              <a:t>(); // </a:t>
            </a:r>
            <a:r>
              <a:rPr lang="ko-KR" altLang="en-US" sz="1400" dirty="0"/>
              <a:t>프레임의 </a:t>
            </a:r>
            <a:r>
              <a:rPr lang="ko-KR" altLang="en-US" sz="1400" dirty="0" err="1"/>
              <a:t>컨텐트팬을</a:t>
            </a:r>
            <a:r>
              <a:rPr lang="ko-KR" altLang="en-US" sz="1400" dirty="0"/>
              <a:t> 알아낸다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9-1 : </a:t>
            </a:r>
            <a:r>
              <a:rPr lang="ko-KR" altLang="en-US" dirty="0" smtClean="0"/>
              <a:t>컴포넌트를 부착한 프레임 예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8596" y="928670"/>
            <a:ext cx="5072098" cy="57554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javax.swing</a:t>
            </a:r>
            <a:r>
              <a:rPr lang="en-US" altLang="ko-KR" sz="1600" dirty="0" smtClean="0"/>
              <a:t>.*;</a:t>
            </a:r>
          </a:p>
          <a:p>
            <a:pPr defTabSz="180000"/>
            <a:r>
              <a:rPr lang="en-US" altLang="ko-KR" sz="1600" dirty="0" smtClean="0"/>
              <a:t>import java.awt.*;</a:t>
            </a:r>
          </a:p>
          <a:p>
            <a:pPr defTabSz="180000"/>
            <a:endParaRPr lang="ko-KR" altLang="en-US" sz="1600" dirty="0" smtClean="0"/>
          </a:p>
          <a:p>
            <a:pPr defTabSz="180000"/>
            <a:r>
              <a:rPr lang="en-US" altLang="ko-KR" sz="1600" b="1" dirty="0" smtClean="0"/>
              <a:t>public class </a:t>
            </a:r>
            <a:r>
              <a:rPr lang="en-US" altLang="ko-KR" sz="1600" b="1" dirty="0" err="1" smtClean="0"/>
              <a:t>ContentPaneEx</a:t>
            </a:r>
            <a:r>
              <a:rPr lang="en-US" altLang="ko-KR" sz="1600" b="1" dirty="0" smtClean="0"/>
              <a:t> extends </a:t>
            </a:r>
            <a:r>
              <a:rPr lang="en-US" altLang="ko-KR" sz="1600" b="1" dirty="0" err="1" smtClean="0"/>
              <a:t>JFrame</a:t>
            </a:r>
            <a:r>
              <a:rPr lang="en-US" altLang="ko-KR" sz="1600" b="1" dirty="0" smtClean="0"/>
              <a:t> {</a:t>
            </a:r>
          </a:p>
          <a:p>
            <a:pPr defTabSz="180000"/>
            <a:r>
              <a:rPr lang="en-US" altLang="ko-KR" sz="1600" dirty="0" smtClean="0"/>
              <a:t>	</a:t>
            </a:r>
            <a:r>
              <a:rPr lang="en-US" altLang="ko-KR" sz="1600" dirty="0" err="1" smtClean="0"/>
              <a:t>ContentPaneEx</a:t>
            </a:r>
            <a:r>
              <a:rPr lang="en-US" altLang="ko-KR" sz="1600" dirty="0" smtClean="0"/>
              <a:t>()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setTitle</a:t>
            </a:r>
            <a:r>
              <a:rPr lang="en-US" altLang="ko-KR" sz="1600" dirty="0" smtClean="0"/>
              <a:t>("</a:t>
            </a:r>
            <a:r>
              <a:rPr lang="en-US" altLang="ko-KR" sz="1600" dirty="0" err="1" smtClean="0"/>
              <a:t>ContentPane</a:t>
            </a:r>
            <a:r>
              <a:rPr lang="ko-KR" altLang="en-US" sz="1600" dirty="0" smtClean="0"/>
              <a:t>과 </a:t>
            </a:r>
            <a:r>
              <a:rPr lang="en-US" altLang="ko-KR" sz="1600" dirty="0" err="1" smtClean="0"/>
              <a:t>JFrame</a:t>
            </a:r>
            <a:r>
              <a:rPr lang="en-US" altLang="ko-KR" sz="1600" dirty="0" smtClean="0"/>
              <a:t>");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setDefaultCloseOperation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JFrame.</a:t>
            </a:r>
            <a:r>
              <a:rPr lang="en-US" altLang="ko-KR" sz="1600" i="1" dirty="0" err="1" smtClean="0"/>
              <a:t>EXIT_ON_CLOSE</a:t>
            </a:r>
            <a:r>
              <a:rPr lang="en-US" altLang="ko-KR" sz="1600" i="1" dirty="0" smtClean="0"/>
              <a:t>);</a:t>
            </a:r>
          </a:p>
          <a:p>
            <a:pPr defTabSz="180000"/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b="1" dirty="0" smtClean="0"/>
              <a:t>Container </a:t>
            </a:r>
            <a:r>
              <a:rPr lang="en-US" altLang="ko-KR" sz="1600" b="1" dirty="0" err="1" smtClean="0"/>
              <a:t>contentPane</a:t>
            </a:r>
            <a:r>
              <a:rPr lang="en-US" altLang="ko-KR" sz="1600" b="1" dirty="0" smtClean="0"/>
              <a:t> = </a:t>
            </a:r>
            <a:r>
              <a:rPr lang="en-US" altLang="ko-KR" sz="1600" b="1" dirty="0" err="1" smtClean="0"/>
              <a:t>getContentPane</a:t>
            </a:r>
            <a:r>
              <a:rPr lang="en-US" altLang="ko-KR" sz="1600" b="1" dirty="0" smtClean="0"/>
              <a:t>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b="1" dirty="0" err="1" smtClean="0"/>
              <a:t>contentPane</a:t>
            </a:r>
            <a:r>
              <a:rPr lang="en-US" altLang="ko-KR" sz="1600" dirty="0" err="1" smtClean="0"/>
              <a:t>.setBackground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Color.</a:t>
            </a:r>
            <a:r>
              <a:rPr lang="en-US" altLang="ko-KR" sz="1600" i="1" dirty="0" err="1" smtClean="0"/>
              <a:t>ORANGE</a:t>
            </a:r>
            <a:r>
              <a:rPr lang="en-US" altLang="ko-KR" sz="1600" i="1" dirty="0" smtClean="0"/>
              <a:t>);</a:t>
            </a:r>
            <a:endParaRPr lang="en-US" altLang="ko-KR" sz="1600" b="1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contentPane.</a:t>
            </a:r>
            <a:r>
              <a:rPr lang="en-US" altLang="ko-KR" sz="1600" dirty="0" err="1" smtClean="0"/>
              <a:t>setLayout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FlowLayout</a:t>
            </a:r>
            <a:r>
              <a:rPr lang="en-US" altLang="ko-KR" sz="1600" b="1" dirty="0" smtClean="0"/>
              <a:t>());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contentPane.</a:t>
            </a:r>
            <a:r>
              <a:rPr lang="en-US" altLang="ko-KR" sz="1600" dirty="0" err="1" smtClean="0"/>
              <a:t>add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("OK"));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contentPane.</a:t>
            </a:r>
            <a:r>
              <a:rPr lang="en-US" altLang="ko-KR" sz="1600" dirty="0" err="1" smtClean="0"/>
              <a:t>add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("Cancel"));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b="1" dirty="0" smtClean="0"/>
              <a:t> </a:t>
            </a:r>
            <a:r>
              <a:rPr lang="en-US" altLang="ko-KR" sz="1600" b="1" dirty="0" err="1" smtClean="0"/>
              <a:t>contentPane.</a:t>
            </a:r>
            <a:r>
              <a:rPr lang="en-US" altLang="ko-KR" sz="1600" dirty="0" err="1" smtClean="0"/>
              <a:t>add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("Ignore"));</a:t>
            </a:r>
          </a:p>
          <a:p>
            <a:pPr defTabSz="180000"/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setSize</a:t>
            </a:r>
            <a:r>
              <a:rPr lang="en-US" altLang="ko-KR" sz="1600" dirty="0" smtClean="0"/>
              <a:t>(350, 150);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setVisible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true);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endParaRPr lang="ko-KR" altLang="en-US" sz="1600" dirty="0" smtClean="0"/>
          </a:p>
          <a:p>
            <a:pPr defTabSz="180000"/>
            <a:r>
              <a:rPr lang="en-US" altLang="ko-KR" sz="1600" b="1" dirty="0" smtClean="0"/>
              <a:t>	public static void main(String[] </a:t>
            </a:r>
            <a:r>
              <a:rPr lang="en-US" altLang="ko-KR" sz="1600" b="1" dirty="0" err="1" smtClean="0"/>
              <a:t>args</a:t>
            </a:r>
            <a:r>
              <a:rPr lang="en-US" altLang="ko-KR" sz="1600" b="1" dirty="0" smtClean="0"/>
              <a:t>) {</a:t>
            </a:r>
          </a:p>
          <a:p>
            <a:pPr defTabSz="180000"/>
            <a:r>
              <a:rPr lang="en-US" altLang="ko-KR" sz="1600" b="1" dirty="0" smtClean="0"/>
              <a:t>		new </a:t>
            </a:r>
            <a:r>
              <a:rPr lang="en-US" altLang="ko-KR" sz="1600" b="1" dirty="0" err="1" smtClean="0"/>
              <a:t>ContentPaneEx</a:t>
            </a:r>
            <a:r>
              <a:rPr lang="en-US" altLang="ko-KR" sz="1600" b="1" dirty="0" smtClean="0"/>
              <a:t>();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916832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스윙 응용프로그램의 종료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프로그램에서 무조건 종료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언제 어디서나 프로그램 종료</a:t>
            </a:r>
            <a:endParaRPr lang="en-US" altLang="ko-KR" dirty="0" smtClean="0"/>
          </a:p>
          <a:p>
            <a:r>
              <a:rPr lang="ko-KR" altLang="en-US" dirty="0" smtClean="0"/>
              <a:t>프레임 종료버튼</a:t>
            </a:r>
            <a:r>
              <a:rPr lang="en-US" altLang="ko-KR" dirty="0" smtClean="0"/>
              <a:t>(X)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클릭시</a:t>
            </a:r>
            <a:r>
              <a:rPr lang="ko-KR" altLang="en-US" dirty="0" smtClean="0"/>
              <a:t> 발생하는 현상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프레임을 종료하여 프레임 윈도우가 닫히게 됨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화면에서 보이지 않게 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프로그램이 종료되지는 않음</a:t>
            </a:r>
            <a:endParaRPr lang="en-US" altLang="ko-KR" dirty="0" smtClean="0"/>
          </a:p>
          <a:p>
            <a:r>
              <a:rPr lang="ko-KR" altLang="en-US" dirty="0" smtClean="0"/>
              <a:t>프레임 종료버튼 </a:t>
            </a:r>
            <a:r>
              <a:rPr lang="ko-KR" altLang="en-US" dirty="0" err="1" smtClean="0"/>
              <a:t>클릭시</a:t>
            </a:r>
            <a:r>
              <a:rPr lang="ko-KR" altLang="en-US" dirty="0" smtClean="0"/>
              <a:t> 프로그램이 종료 되게 하는 방법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프레임이 닫히면 자동으로 자바 프로그램도 함께 종료된다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339839" y="1772816"/>
            <a:ext cx="371876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err="1" smtClean="0"/>
              <a:t>System.exit</a:t>
            </a:r>
            <a:r>
              <a:rPr lang="en-US" altLang="ko-KR" dirty="0" smtClean="0"/>
              <a:t>(0</a:t>
            </a:r>
            <a:r>
              <a:rPr lang="en-US" altLang="ko-KR" dirty="0"/>
              <a:t>);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339839" y="4518412"/>
            <a:ext cx="63904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err="1"/>
              <a:t>frame.setDefaultCloseOperation</a:t>
            </a:r>
            <a:r>
              <a:rPr lang="en-US" altLang="ko-KR" dirty="0"/>
              <a:t>(</a:t>
            </a:r>
            <a:r>
              <a:rPr lang="en-US" altLang="ko-KR" dirty="0" err="1"/>
              <a:t>JFrame.EXIT_ON_CLOSE</a:t>
            </a:r>
            <a:r>
              <a:rPr lang="en-US" altLang="ko-KR" dirty="0"/>
              <a:t>);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자바의 </a:t>
            </a:r>
            <a:r>
              <a:rPr lang="en-US" altLang="ko-KR" dirty="0" smtClean="0"/>
              <a:t>GUI(Graphic User Interface)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GUI </a:t>
            </a:r>
            <a:r>
              <a:rPr lang="ko-KR" altLang="en-US" dirty="0" smtClean="0"/>
              <a:t>목적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그래픽 이용</a:t>
            </a:r>
            <a:r>
              <a:rPr lang="en-US" altLang="ko-KR" dirty="0" smtClean="0"/>
              <a:t>,</a:t>
            </a:r>
            <a:r>
              <a:rPr lang="ko-KR" altLang="en-US" dirty="0" smtClean="0"/>
              <a:t> 사용자에게 이해하기 쉬운 모양으로 정보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사용자는 마우스나 키보드를 이용하여 쉽게 입력</a:t>
            </a:r>
            <a:endParaRPr lang="en-US" altLang="ko-KR" dirty="0" smtClean="0"/>
          </a:p>
          <a:p>
            <a:r>
              <a:rPr lang="ko-KR" altLang="en-US" dirty="0" smtClean="0"/>
              <a:t>자바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강력한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컴포넌트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쉬운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프로그래밍</a:t>
            </a:r>
            <a:endParaRPr lang="en-US" altLang="ko-KR" dirty="0" smtClean="0"/>
          </a:p>
          <a:p>
            <a:r>
              <a:rPr lang="ko-KR" altLang="en-US" dirty="0" smtClean="0"/>
              <a:t>자바의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프로그래밍 방법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GUI </a:t>
            </a:r>
            <a:r>
              <a:rPr lang="ko-KR" altLang="en-US" dirty="0" smtClean="0"/>
              <a:t>컴포넌트 이용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AWT </a:t>
            </a:r>
            <a:r>
              <a:rPr lang="ko-KR" altLang="en-US" dirty="0" smtClean="0"/>
              <a:t>패키지와 </a:t>
            </a:r>
            <a:r>
              <a:rPr lang="en-US" altLang="ko-KR" dirty="0" smtClean="0"/>
              <a:t>Swing </a:t>
            </a:r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AWT</a:t>
            </a:r>
          </a:p>
          <a:p>
            <a:pPr lvl="3"/>
            <a:r>
              <a:rPr lang="en-US" altLang="ko-KR" dirty="0" err="1" smtClean="0"/>
              <a:t>java.awt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Swing</a:t>
            </a:r>
          </a:p>
          <a:p>
            <a:pPr lvl="3"/>
            <a:r>
              <a:rPr lang="en-US" altLang="ko-KR" dirty="0" err="1" smtClean="0"/>
              <a:t>javax.swing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main()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종료 뒤에도 프레임이 살아 있는 이유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main()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실행하는 </a:t>
            </a:r>
            <a:r>
              <a:rPr lang="ko-KR" altLang="en-US" dirty="0" err="1" smtClean="0"/>
              <a:t>스레드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메인스레드</a:t>
            </a:r>
            <a:r>
              <a:rPr lang="en-US" altLang="ko-KR" dirty="0" smtClean="0"/>
              <a:t>(main </a:t>
            </a:r>
            <a:r>
              <a:rPr lang="ko-KR" altLang="en-US" dirty="0" err="1" smtClean="0"/>
              <a:t>스레드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스윙 프로그램의 생명 사이클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메인 </a:t>
            </a:r>
            <a:r>
              <a:rPr lang="ko-KR" altLang="en-US" dirty="0" err="1" smtClean="0"/>
              <a:t>스레드외에</a:t>
            </a:r>
            <a:r>
              <a:rPr lang="ko-KR" altLang="en-US" dirty="0" smtClean="0"/>
              <a:t> 다른 </a:t>
            </a:r>
            <a:r>
              <a:rPr lang="ko-KR" altLang="en-US" dirty="0" err="1" smtClean="0"/>
              <a:t>스레드가</a:t>
            </a:r>
            <a:r>
              <a:rPr lang="ko-KR" altLang="en-US" dirty="0" smtClean="0"/>
              <a:t> 생성되어 살아 있으면 메인 </a:t>
            </a:r>
            <a:r>
              <a:rPr lang="ko-KR" altLang="en-US" dirty="0" err="1" smtClean="0"/>
              <a:t>스레드가</a:t>
            </a:r>
            <a:r>
              <a:rPr lang="ko-KR" altLang="en-US" dirty="0" smtClean="0"/>
              <a:t> 종료되어도 자바 응용프로그램은 종료되지 않음</a:t>
            </a:r>
            <a:endParaRPr lang="en-US" altLang="ko-KR" dirty="0" smtClean="0"/>
          </a:p>
          <a:p>
            <a:r>
              <a:rPr lang="ko-KR" altLang="en-US" dirty="0" smtClean="0"/>
              <a:t>스윙 응용프로그램이 실행되면 자동으로 이벤트 처리 </a:t>
            </a:r>
            <a:r>
              <a:rPr lang="ko-KR" altLang="en-US" dirty="0" err="1" smtClean="0"/>
              <a:t>스레드가</a:t>
            </a:r>
            <a:r>
              <a:rPr lang="ko-KR" altLang="en-US" dirty="0" smtClean="0"/>
              <a:t> 보이지 않게 실행됨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메인 </a:t>
            </a:r>
            <a:r>
              <a:rPr lang="ko-KR" altLang="en-US" dirty="0" err="1" smtClean="0"/>
              <a:t>스레드가</a:t>
            </a:r>
            <a:r>
              <a:rPr lang="ko-KR" altLang="en-US" dirty="0" smtClean="0"/>
              <a:t> 종료해도 스윙 응용프로그램이 종료되지 않음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178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컨테이너와 배치 개념</a:t>
            </a:r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096426" y="1293871"/>
            <a:ext cx="36446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>
                <a:solidFill>
                  <a:srgbClr val="0070C0"/>
                </a:solidFill>
              </a:rPr>
              <a:t>컨테이너마</a:t>
            </a:r>
            <a:r>
              <a:rPr lang="ko-KR" altLang="en-US" dirty="0">
                <a:solidFill>
                  <a:srgbClr val="0070C0"/>
                </a:solidFill>
              </a:rPr>
              <a:t>다</a:t>
            </a:r>
            <a:r>
              <a:rPr lang="ko-KR" altLang="en-US" dirty="0" smtClean="0">
                <a:solidFill>
                  <a:srgbClr val="0070C0"/>
                </a:solidFill>
              </a:rPr>
              <a:t> 하나의 배치관리자가 존재하며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</a:rPr>
              <a:t>삽입되는 모든 컴포넌트의 위치와 크기를   결정하고  적절히 배치한다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</a:p>
          <a:p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en-US" altLang="ko-KR" dirty="0" smtClean="0">
                <a:solidFill>
                  <a:srgbClr val="0070C0"/>
                </a:solidFill>
              </a:rPr>
              <a:t>2. </a:t>
            </a:r>
            <a:r>
              <a:rPr lang="ko-KR" altLang="en-US" dirty="0" smtClean="0">
                <a:solidFill>
                  <a:srgbClr val="0070C0"/>
                </a:solidFill>
              </a:rPr>
              <a:t>컨테이너의 크기가 변하면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ko-KR" altLang="en-US" dirty="0" smtClean="0">
                <a:solidFill>
                  <a:srgbClr val="0070C0"/>
                </a:solidFill>
              </a:rPr>
              <a:t>     내부 컴포넌트들의 위치와 크기를 모두 재조절하고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ko-KR" altLang="en-US" dirty="0" smtClean="0">
                <a:solidFill>
                  <a:srgbClr val="0070C0"/>
                </a:solidFill>
              </a:rPr>
              <a:t>     재배치한다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  <a:endParaRPr lang="ko-KR" altLang="en-US" dirty="0">
              <a:solidFill>
                <a:srgbClr val="0070C0"/>
              </a:solidFill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564877" y="1924804"/>
            <a:ext cx="5492750" cy="4391735"/>
            <a:chOff x="1564877" y="1924804"/>
            <a:chExt cx="5492750" cy="439173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6885" y="2521856"/>
              <a:ext cx="3791027" cy="3486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1721570" y="1924804"/>
              <a:ext cx="1774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컨테이너</a:t>
              </a:r>
              <a:r>
                <a:rPr lang="en-US" altLang="ko-KR" dirty="0" smtClean="0"/>
                <a:t>(Container)</a:t>
              </a:r>
              <a:endParaRPr lang="ko-KR" alt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39565" y="4869160"/>
              <a:ext cx="18180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/>
                <a:t>배치관리자</a:t>
              </a:r>
              <a:endParaRPr lang="en-US" altLang="ko-KR" dirty="0" smtClean="0"/>
            </a:p>
            <a:p>
              <a:r>
                <a:rPr lang="en-US" altLang="ko-KR" dirty="0" smtClean="0"/>
                <a:t>(Layout Manager)</a:t>
              </a:r>
              <a:endParaRPr lang="ko-KR" altLang="en-US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564877" y="2309534"/>
              <a:ext cx="2088232" cy="37945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532398" y="4180344"/>
              <a:ext cx="288032" cy="13212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41141" y="3367822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이쪽으로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 가세요</a:t>
              </a:r>
              <a:r>
                <a:rPr lang="en-US" altLang="ko-KR" sz="1200" dirty="0" smtClean="0"/>
                <a:t>.</a:t>
              </a:r>
              <a:endParaRPr lang="ko-KR" alt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76414" y="5670208"/>
              <a:ext cx="13404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 smtClean="0"/>
                <a:t>컴포넌트</a:t>
              </a:r>
              <a:endParaRPr lang="en-US" altLang="ko-KR" dirty="0" smtClean="0"/>
            </a:p>
            <a:p>
              <a:pPr algn="ctr"/>
              <a:r>
                <a:rPr lang="en-US" altLang="ko-KR" dirty="0" smtClean="0"/>
                <a:t>(Component)</a:t>
              </a:r>
              <a:endParaRPr lang="ko-KR" altLang="en-US" dirty="0"/>
            </a:p>
          </p:txBody>
        </p:sp>
      </p:grp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배치 관리자 대표 유형 </a:t>
            </a:r>
            <a:r>
              <a:rPr lang="en-US" altLang="ko-KR" dirty="0" smtClean="0"/>
              <a:t>4 </a:t>
            </a:r>
            <a:r>
              <a:rPr lang="ko-KR" altLang="en-US" dirty="0" smtClean="0"/>
              <a:t>가지</a:t>
            </a:r>
            <a:endParaRPr lang="ko-KR" altLang="en-US" dirty="0"/>
          </a:p>
        </p:txBody>
      </p:sp>
      <p:sp>
        <p:nvSpPr>
          <p:cNvPr id="52" name="내용 개체 틀 51"/>
          <p:cNvSpPr>
            <a:spLocks noGrp="1"/>
          </p:cNvSpPr>
          <p:nvPr>
            <p:ph sz="quarter" idx="1"/>
          </p:nvPr>
        </p:nvSpPr>
        <p:spPr>
          <a:xfrm>
            <a:off x="642910" y="1285860"/>
            <a:ext cx="8153400" cy="57150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java.awt </a:t>
            </a:r>
            <a:r>
              <a:rPr lang="ko-KR" altLang="en-US" dirty="0" smtClean="0"/>
              <a:t>패키지에 구현되어 있음</a:t>
            </a:r>
            <a:endParaRPr lang="en-US" altLang="ko-KR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5652120" y="1691515"/>
            <a:ext cx="140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BorderLayout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755576" y="1772816"/>
            <a:ext cx="7472630" cy="4464496"/>
            <a:chOff x="755576" y="1772816"/>
            <a:chExt cx="7472630" cy="446449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060847"/>
              <a:ext cx="7472630" cy="4176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6" name="TextBox 65"/>
            <p:cNvSpPr txBox="1"/>
            <p:nvPr/>
          </p:nvSpPr>
          <p:spPr>
            <a:xfrm>
              <a:off x="3405417" y="328498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이쪽으로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 가세요</a:t>
              </a:r>
              <a:r>
                <a:rPr lang="en-US" altLang="ko-KR" sz="1200" dirty="0" smtClean="0"/>
                <a:t>.</a:t>
              </a:r>
              <a:endParaRPr lang="ko-KR" alt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491880" y="5516679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이쪽으로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 가세요</a:t>
              </a:r>
              <a:r>
                <a:rPr lang="en-US" altLang="ko-KR" sz="1200" dirty="0" smtClean="0"/>
                <a:t>.</a:t>
              </a:r>
              <a:endParaRPr lang="ko-KR" altLang="en-US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524328" y="3206551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이쪽으로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 가세요</a:t>
              </a:r>
              <a:r>
                <a:rPr lang="en-US" altLang="ko-KR" sz="1200" dirty="0" smtClean="0"/>
                <a:t>.</a:t>
              </a:r>
              <a:endParaRPr lang="ko-KR" alt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596336" y="550370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이쪽으로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 가세요</a:t>
              </a:r>
              <a:r>
                <a:rPr lang="en-US" altLang="ko-KR" sz="1200" dirty="0" smtClean="0"/>
                <a:t>.</a:t>
              </a:r>
              <a:endParaRPr lang="ko-KR" alt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547664" y="1772816"/>
              <a:ext cx="1197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/>
                <a:t>FlowLayout</a:t>
              </a:r>
              <a:endParaRPr lang="ko-KR" alt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547663" y="4149079"/>
              <a:ext cx="1215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/>
                <a:t>GridLayout</a:t>
              </a:r>
              <a:endParaRPr lang="ko-KR" alt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758142" y="4157627"/>
              <a:ext cx="1252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/>
                <a:t>CardLayout</a:t>
              </a:r>
              <a:endParaRPr lang="ko-KR" altLang="en-US" dirty="0"/>
            </a:p>
          </p:txBody>
        </p:sp>
      </p:grp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컨테이너와 배치관리자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컨테이너의 디폴트 배치관리자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컨테이너는 생성시 디폴트 배치관리자 설정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marL="365760" lvl="1" indent="0">
              <a:buNone/>
            </a:pPr>
            <a:endParaRPr lang="en-US" altLang="ko-KR" dirty="0" smtClean="0"/>
          </a:p>
          <a:p>
            <a:r>
              <a:rPr lang="ko-KR" altLang="en-US" dirty="0" smtClean="0"/>
              <a:t>컨테이너에 새로운 배치관리자 설정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Container.setLayout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LayoutManager</a:t>
            </a:r>
            <a:r>
              <a:rPr lang="en-US" altLang="ko-KR" dirty="0" smtClean="0"/>
              <a:t> lm)</a:t>
            </a:r>
          </a:p>
          <a:p>
            <a:pPr lvl="2"/>
            <a:r>
              <a:rPr lang="en-US" altLang="ko-KR" dirty="0" smtClean="0"/>
              <a:t>lm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Container</a:t>
            </a:r>
            <a:r>
              <a:rPr lang="ko-KR" altLang="en-US" dirty="0" smtClean="0"/>
              <a:t>의 새로운 배치관리자로 설정</a:t>
            </a:r>
          </a:p>
          <a:p>
            <a:pPr lvl="1"/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80438149"/>
              </p:ext>
            </p:extLst>
          </p:nvPr>
        </p:nvGraphicFramePr>
        <p:xfrm>
          <a:off x="1763688" y="2214554"/>
          <a:ext cx="576104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520"/>
                <a:gridCol w="2880520"/>
              </a:tblGrid>
              <a:tr h="27441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AWT</a:t>
                      </a:r>
                      <a:r>
                        <a:rPr lang="ko-KR" altLang="en-US" sz="1400" dirty="0" smtClean="0"/>
                        <a:t>와 스윙의 컨테이너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디폴트 배치관리자</a:t>
                      </a:r>
                      <a:endParaRPr lang="ko-KR" altLang="en-US" sz="1400" dirty="0"/>
                    </a:p>
                  </a:txBody>
                  <a:tcPr/>
                </a:tc>
              </a:tr>
              <a:tr h="27441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Window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BorderLayout</a:t>
                      </a:r>
                      <a:endParaRPr lang="ko-KR" altLang="en-US" sz="1400"/>
                    </a:p>
                  </a:txBody>
                  <a:tcPr/>
                </a:tc>
              </a:tr>
              <a:tr h="27441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Frame, JFrame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BorderLayout</a:t>
                      </a:r>
                      <a:endParaRPr lang="ko-KR" altLang="en-US" sz="1400"/>
                    </a:p>
                  </a:txBody>
                  <a:tcPr/>
                </a:tc>
              </a:tr>
              <a:tr h="27441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Dialog, JDialog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/>
                        <a:t>BorderLayout</a:t>
                      </a:r>
                      <a:endParaRPr lang="ko-KR" altLang="en-US" sz="1400" dirty="0"/>
                    </a:p>
                  </a:txBody>
                  <a:tcPr/>
                </a:tc>
              </a:tr>
              <a:tr h="27441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Panel, </a:t>
                      </a:r>
                      <a:r>
                        <a:rPr lang="en-US" altLang="ko-KR" sz="1400" dirty="0" err="1" smtClean="0"/>
                        <a:t>JPanel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/>
                        <a:t>FlowLayout</a:t>
                      </a:r>
                      <a:endParaRPr lang="ko-KR" altLang="en-US" sz="1400" dirty="0"/>
                    </a:p>
                  </a:txBody>
                  <a:tcPr/>
                </a:tc>
              </a:tr>
              <a:tr h="27441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smtClean="0"/>
                        <a:t>Applet, JApplet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err="1" smtClean="0"/>
                        <a:t>FlowLayout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7" y="5457974"/>
            <a:ext cx="374441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// </a:t>
            </a:r>
            <a:r>
              <a:rPr lang="en-US" altLang="ko-KR" sz="1400" dirty="0" err="1" smtClean="0"/>
              <a:t>JPanel</a:t>
            </a:r>
            <a:r>
              <a:rPr lang="ko-KR" altLang="en-US" sz="1400" dirty="0" smtClean="0"/>
              <a:t> 패</a:t>
            </a:r>
            <a:r>
              <a:rPr lang="ko-KR" altLang="en-US" sz="1400" dirty="0"/>
              <a:t>널</a:t>
            </a:r>
            <a:r>
              <a:rPr lang="ko-KR" altLang="en-US" sz="1400" dirty="0" smtClean="0"/>
              <a:t>에 </a:t>
            </a:r>
            <a:r>
              <a:rPr lang="en-US" altLang="ko-KR" sz="1400" dirty="0" err="1" smtClean="0"/>
              <a:t>BorderLayout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배치관리자를 설정하는 예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p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r>
              <a:rPr lang="en-US" altLang="ko-KR" sz="1400" dirty="0" err="1" smtClean="0"/>
              <a:t>p.setLayout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BorderLayout</a:t>
            </a:r>
            <a:r>
              <a:rPr lang="en-US" altLang="ko-KR" sz="1400" dirty="0" smtClean="0"/>
              <a:t>());</a:t>
            </a:r>
            <a:endParaRPr lang="ko-KR" altLang="en-US" sz="1400" dirty="0"/>
          </a:p>
        </p:txBody>
      </p:sp>
      <p:sp>
        <p:nvSpPr>
          <p:cNvPr id="4" name="직사각형 3"/>
          <p:cNvSpPr/>
          <p:nvPr/>
        </p:nvSpPr>
        <p:spPr>
          <a:xfrm>
            <a:off x="4355976" y="5242530"/>
            <a:ext cx="4392488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err="1"/>
              <a:t>JFrame</a:t>
            </a:r>
            <a:r>
              <a:rPr lang="en-US" altLang="ko-KR" sz="1400" dirty="0"/>
              <a:t> frame = new </a:t>
            </a:r>
            <a:r>
              <a:rPr lang="en-US" altLang="ko-KR" sz="1400" dirty="0" err="1"/>
              <a:t>JFrame</a:t>
            </a:r>
            <a:r>
              <a:rPr lang="en-US" altLang="ko-KR" sz="1400" dirty="0"/>
              <a:t>();</a:t>
            </a:r>
          </a:p>
          <a:p>
            <a:r>
              <a:rPr lang="en-US" altLang="ko-KR" sz="1400" dirty="0"/>
              <a:t>Container c = </a:t>
            </a:r>
            <a:r>
              <a:rPr lang="en-US" altLang="ko-KR" sz="1400" dirty="0" err="1"/>
              <a:t>frame.getConentPane</a:t>
            </a:r>
            <a:r>
              <a:rPr lang="en-US" altLang="ko-KR" sz="1400" dirty="0"/>
              <a:t>(); // </a:t>
            </a:r>
            <a:r>
              <a:rPr lang="ko-KR" altLang="en-US" sz="1400" dirty="0"/>
              <a:t>프레임의 </a:t>
            </a:r>
            <a:r>
              <a:rPr lang="ko-KR" altLang="en-US" sz="1400" dirty="0" err="1"/>
              <a:t>컨텐트팬</a:t>
            </a:r>
            <a:endParaRPr lang="ko-KR" altLang="en-US" sz="1400" dirty="0"/>
          </a:p>
          <a:p>
            <a:r>
              <a:rPr lang="en-US" altLang="ko-KR" sz="1400" dirty="0" err="1"/>
              <a:t>c.setLayout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FlowLayout</a:t>
            </a:r>
            <a:r>
              <a:rPr lang="en-US" altLang="ko-KR" sz="1400" dirty="0"/>
              <a:t>()); // </a:t>
            </a:r>
            <a:r>
              <a:rPr lang="ko-KR" altLang="en-US" sz="1400" dirty="0" err="1"/>
              <a:t>컨텐트팬에</a:t>
            </a:r>
            <a:r>
              <a:rPr lang="ko-KR" altLang="en-US" sz="1400" dirty="0"/>
              <a:t> </a:t>
            </a:r>
            <a:r>
              <a:rPr lang="en-US" altLang="ko-KR" sz="1400" dirty="0" err="1"/>
              <a:t>FlowLayout</a:t>
            </a:r>
            <a:r>
              <a:rPr lang="en-US" altLang="ko-KR" sz="1400" dirty="0"/>
              <a:t> </a:t>
            </a:r>
            <a:r>
              <a:rPr lang="ko-KR" altLang="en-US" sz="1400" dirty="0"/>
              <a:t>설정</a:t>
            </a:r>
          </a:p>
          <a:p>
            <a:r>
              <a:rPr lang="ko-KR" altLang="en-US" sz="1400" dirty="0"/>
              <a:t>혹은</a:t>
            </a:r>
          </a:p>
          <a:p>
            <a:r>
              <a:rPr lang="en-US" altLang="ko-KR" sz="1400" dirty="0" err="1"/>
              <a:t>frame.setLayout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FlowLayout</a:t>
            </a:r>
            <a:r>
              <a:rPr lang="en-US" altLang="ko-KR" sz="1400" dirty="0"/>
              <a:t>()); // JDK 1.5 </a:t>
            </a:r>
            <a:r>
              <a:rPr lang="ko-KR" altLang="en-US" sz="1400" dirty="0"/>
              <a:t>이후 버전에서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FlowLayout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배치방법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컨테이너 공간 내에 왼쪽에서 오른쪽으로 배치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다시 위에서 아래로 순서대로 컴포넌트를 배치한다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15377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293096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382" y="4291762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907704" y="2564904"/>
            <a:ext cx="457200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altLang="ko-KR" sz="1400" dirty="0" err="1"/>
              <a:t>container.setLayout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FlowLayout</a:t>
            </a:r>
            <a:r>
              <a:rPr lang="en-US" altLang="ko-KR" sz="1400" dirty="0"/>
              <a:t>());</a:t>
            </a:r>
          </a:p>
          <a:p>
            <a:r>
              <a:rPr lang="en-US" altLang="ko-KR" sz="1400" dirty="0" err="1"/>
              <a:t>container.add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("add"));</a:t>
            </a:r>
          </a:p>
          <a:p>
            <a:r>
              <a:rPr lang="en-US" altLang="ko-KR" sz="1400" dirty="0" err="1"/>
              <a:t>container.add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("sub"));</a:t>
            </a:r>
          </a:p>
          <a:p>
            <a:r>
              <a:rPr lang="en-US" altLang="ko-KR" sz="1400" dirty="0" err="1"/>
              <a:t>container.add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mul</a:t>
            </a:r>
            <a:r>
              <a:rPr lang="en-US" altLang="ko-KR" sz="1400" dirty="0"/>
              <a:t>"));</a:t>
            </a:r>
          </a:p>
          <a:p>
            <a:r>
              <a:rPr lang="en-US" altLang="ko-KR" sz="1400" dirty="0" err="1"/>
              <a:t>container.add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("div"));</a:t>
            </a:r>
          </a:p>
          <a:p>
            <a:r>
              <a:rPr lang="en-US" altLang="ko-KR" sz="1400" dirty="0" err="1"/>
              <a:t>container.add</a:t>
            </a:r>
            <a:r>
              <a:rPr lang="en-US" altLang="ko-KR" sz="1400" dirty="0"/>
              <a:t>(new </a:t>
            </a:r>
            <a:r>
              <a:rPr lang="en-US" altLang="ko-KR" sz="1400" dirty="0" err="1"/>
              <a:t>JButton</a:t>
            </a:r>
            <a:r>
              <a:rPr lang="en-US" altLang="ko-KR" sz="1400" dirty="0"/>
              <a:t>("Calculate"));</a:t>
            </a:r>
            <a:endParaRPr lang="ko-KR" altLang="en-US" sz="14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ko-KR" altLang="en-US" dirty="0"/>
              <a:t>컨테이너의 크기가 변하면 재배치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오른쪽 화살표 3"/>
          <p:cNvSpPr/>
          <p:nvPr/>
        </p:nvSpPr>
        <p:spPr>
          <a:xfrm>
            <a:off x="3362114" y="2834084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362114" y="3750612"/>
            <a:ext cx="263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프레임의 크기를 바꾸면 배치도 변한다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2" y="2094302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2276872"/>
            <a:ext cx="48196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2084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FlowLayout - </a:t>
            </a:r>
            <a:r>
              <a:rPr lang="ko-KR" altLang="en-US" smtClean="0"/>
              <a:t>생성자와 속성</a:t>
            </a:r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428892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FlowLayout</a:t>
            </a:r>
            <a:r>
              <a:rPr lang="en-US" altLang="ko-KR" dirty="0" smtClean="0"/>
              <a:t>()</a:t>
            </a:r>
          </a:p>
          <a:p>
            <a:pPr lvl="1"/>
            <a:r>
              <a:rPr lang="en-US" altLang="ko-KR" dirty="0" err="1" smtClean="0"/>
              <a:t>FlowLayout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align)</a:t>
            </a:r>
          </a:p>
          <a:p>
            <a:pPr lvl="1"/>
            <a:r>
              <a:rPr lang="en-US" altLang="ko-KR" dirty="0" err="1" smtClean="0"/>
              <a:t>FlowLayout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align,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hGap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vGap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align : </a:t>
            </a:r>
            <a:r>
              <a:rPr lang="ko-KR" altLang="en-US" dirty="0" smtClean="0"/>
              <a:t>컴포넌트의 정렬</a:t>
            </a:r>
            <a:r>
              <a:rPr lang="en-US" altLang="ko-KR" dirty="0" smtClean="0"/>
              <a:t>(5 </a:t>
            </a:r>
            <a:r>
              <a:rPr lang="ko-KR" altLang="en-US" dirty="0" err="1" smtClean="0"/>
              <a:t>가지중</a:t>
            </a:r>
            <a:r>
              <a:rPr lang="en-US" altLang="ko-KR" dirty="0" smtClean="0"/>
              <a:t> </a:t>
            </a:r>
            <a:r>
              <a:rPr lang="ko-KR" altLang="en-US" dirty="0" smtClean="0"/>
              <a:t>많이 사용되는 </a:t>
            </a:r>
            <a:r>
              <a:rPr lang="en-US" altLang="ko-KR" dirty="0" smtClean="0"/>
              <a:t>3 </a:t>
            </a:r>
            <a:r>
              <a:rPr lang="ko-KR" altLang="en-US" dirty="0" smtClean="0"/>
              <a:t>가지</a:t>
            </a:r>
            <a:r>
              <a:rPr lang="en-US" altLang="ko-KR" dirty="0" smtClean="0"/>
              <a:t>)</a:t>
            </a:r>
          </a:p>
          <a:p>
            <a:pPr lvl="3"/>
            <a:r>
              <a:rPr lang="en-US" altLang="ko-KR" dirty="0" err="1" smtClean="0"/>
              <a:t>FlowLayout.LEFT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FlowLayout.RIGHT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FlowLayout.CENTER</a:t>
            </a:r>
            <a:r>
              <a:rPr lang="en-US" altLang="ko-KR" dirty="0" smtClean="0"/>
              <a:t>(</a:t>
            </a:r>
            <a:r>
              <a:rPr lang="ko-KR" altLang="en-US" dirty="0" smtClean="0"/>
              <a:t>디폴트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err="1" smtClean="0"/>
              <a:t>hGap</a:t>
            </a:r>
            <a:r>
              <a:rPr lang="en-US" altLang="ko-KR" dirty="0" smtClean="0"/>
              <a:t> : </a:t>
            </a:r>
            <a:r>
              <a:rPr lang="ko-KR" altLang="en-US" dirty="0" smtClean="0"/>
              <a:t>좌우 두 컴포넌트 사이의 수평 간격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픽셀 단위</a:t>
            </a:r>
            <a:r>
              <a:rPr lang="en-US" altLang="ko-KR" dirty="0" smtClean="0"/>
              <a:t>(</a:t>
            </a:r>
            <a:r>
              <a:rPr lang="ko-KR" altLang="en-US" dirty="0" smtClean="0"/>
              <a:t>디폴트 </a:t>
            </a:r>
            <a:r>
              <a:rPr lang="en-US" altLang="ko-KR" dirty="0" smtClean="0"/>
              <a:t>: 5)</a:t>
            </a:r>
          </a:p>
          <a:p>
            <a:pPr lvl="2"/>
            <a:r>
              <a:rPr lang="en-US" altLang="ko-KR" dirty="0" err="1" smtClean="0"/>
              <a:t>vGap</a:t>
            </a:r>
            <a:r>
              <a:rPr lang="en-US" altLang="ko-KR" dirty="0" smtClean="0"/>
              <a:t> : </a:t>
            </a:r>
            <a:r>
              <a:rPr lang="ko-KR" altLang="en-US" dirty="0" smtClean="0"/>
              <a:t>상하 두 컴포넌트 사이의 수직 간격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픽셀 단위</a:t>
            </a:r>
            <a:r>
              <a:rPr lang="en-US" altLang="ko-KR" dirty="0" smtClean="0"/>
              <a:t>(</a:t>
            </a:r>
            <a:r>
              <a:rPr lang="ko-KR" altLang="en-US" dirty="0" smtClean="0"/>
              <a:t>디폴트 </a:t>
            </a:r>
            <a:r>
              <a:rPr lang="en-US" altLang="ko-KR" dirty="0" smtClean="0"/>
              <a:t>: 5)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2357422" y="3692534"/>
            <a:ext cx="4089782" cy="2861102"/>
            <a:chOff x="2357422" y="3692534"/>
            <a:chExt cx="4089782" cy="2861102"/>
          </a:xfrm>
        </p:grpSpPr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519" y="3692534"/>
              <a:ext cx="2857500" cy="1905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57422" y="6215082"/>
              <a:ext cx="20038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err="1" smtClean="0"/>
                <a:t>FlowLayout.LEFT</a:t>
              </a:r>
              <a:r>
                <a:rPr lang="ko-KR" altLang="en-US" sz="1600" dirty="0" smtClean="0"/>
                <a:t>로 정렬됨</a:t>
              </a:r>
              <a:endParaRPr lang="ko-KR" altLang="en-US" sz="1600" dirty="0"/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 rot="5400000" flipH="1" flipV="1">
              <a:off x="2548488" y="5809702"/>
              <a:ext cx="1071570" cy="2494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화살표 연결선 8"/>
            <p:cNvCxnSpPr/>
            <p:nvPr/>
          </p:nvCxnSpPr>
          <p:spPr>
            <a:xfrm>
              <a:off x="3571868" y="5786454"/>
              <a:ext cx="285752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428992" y="5857892"/>
              <a:ext cx="6607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err="1" smtClean="0"/>
                <a:t>hGap</a:t>
              </a:r>
              <a:endParaRPr lang="ko-KR" altLang="en-US" sz="1600" dirty="0"/>
            </a:p>
          </p:txBody>
        </p:sp>
        <p:cxnSp>
          <p:nvCxnSpPr>
            <p:cNvPr id="11" name="직선 화살표 연결선 10"/>
            <p:cNvCxnSpPr/>
            <p:nvPr/>
          </p:nvCxnSpPr>
          <p:spPr>
            <a:xfrm rot="5400000">
              <a:off x="5488329" y="4822041"/>
              <a:ext cx="35719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86446" y="4714884"/>
              <a:ext cx="6607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err="1" smtClean="0"/>
                <a:t>vGap</a:t>
              </a:r>
              <a:endParaRPr lang="ko-KR" altLang="en-US" sz="1600" dirty="0"/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5214942" y="4643446"/>
              <a:ext cx="5715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4714876" y="5000636"/>
              <a:ext cx="107157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5400000">
              <a:off x="3321835" y="5536421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5400000">
              <a:off x="3607587" y="5536421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슬라이드 번호 개체 틀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85720" y="1348800"/>
            <a:ext cx="5786478" cy="550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javax.swing</a:t>
            </a:r>
            <a:r>
              <a:rPr lang="en-US" altLang="ko-KR" sz="1600" dirty="0" smtClean="0"/>
              <a:t>.*;</a:t>
            </a:r>
          </a:p>
          <a:p>
            <a:pPr defTabSz="180000"/>
            <a:r>
              <a:rPr lang="en-US" altLang="ko-KR" sz="1600" dirty="0" smtClean="0"/>
              <a:t>import java.awt.*;</a:t>
            </a:r>
          </a:p>
          <a:p>
            <a:pPr defTabSz="180000"/>
            <a:endParaRPr lang="ko-KR" altLang="en-US" sz="1600" dirty="0" smtClean="0"/>
          </a:p>
          <a:p>
            <a:pPr defTabSz="180000"/>
            <a:r>
              <a:rPr lang="en-US" altLang="ko-KR" sz="1600" b="1" dirty="0" smtClean="0"/>
              <a:t>public class </a:t>
            </a:r>
            <a:r>
              <a:rPr lang="en-US" altLang="ko-KR" sz="1600" b="1" dirty="0" err="1" smtClean="0"/>
              <a:t>FlowLayoutEx</a:t>
            </a:r>
            <a:r>
              <a:rPr lang="en-US" altLang="ko-KR" sz="1600" b="1" dirty="0" smtClean="0"/>
              <a:t> extends </a:t>
            </a:r>
            <a:r>
              <a:rPr lang="en-US" altLang="ko-KR" sz="1600" b="1" dirty="0" err="1" smtClean="0"/>
              <a:t>JFrame</a:t>
            </a:r>
            <a:r>
              <a:rPr lang="en-US" altLang="ko-KR" sz="1600" b="1" dirty="0" smtClean="0"/>
              <a:t> {</a:t>
            </a:r>
          </a:p>
          <a:p>
            <a:pPr lvl="1" defTabSz="180000"/>
            <a:r>
              <a:rPr lang="en-US" altLang="ko-KR" sz="1600" dirty="0" err="1" smtClean="0"/>
              <a:t>FlowLayoutEx</a:t>
            </a:r>
            <a:r>
              <a:rPr lang="en-US" altLang="ko-KR" sz="1600" dirty="0" smtClean="0"/>
              <a:t>() {</a:t>
            </a:r>
          </a:p>
          <a:p>
            <a:pPr lvl="2" defTabSz="180000"/>
            <a:r>
              <a:rPr lang="en-US" altLang="ko-KR" sz="1600" dirty="0" err="1" smtClean="0"/>
              <a:t>setTitle</a:t>
            </a:r>
            <a:r>
              <a:rPr lang="en-US" altLang="ko-KR" sz="1600" dirty="0" smtClean="0"/>
              <a:t>("</a:t>
            </a:r>
            <a:r>
              <a:rPr lang="en-US" altLang="ko-KR" sz="1600" dirty="0" err="1" smtClean="0"/>
              <a:t>FlowLayout</a:t>
            </a:r>
            <a:r>
              <a:rPr lang="en-US" altLang="ko-KR" sz="1600" dirty="0" smtClean="0"/>
              <a:t> Sample");</a:t>
            </a:r>
          </a:p>
          <a:p>
            <a:pPr lvl="2" defTabSz="180000"/>
            <a:r>
              <a:rPr lang="en-US" altLang="ko-KR" sz="1600" dirty="0" err="1" smtClean="0"/>
              <a:t>setDefaultCloseOperation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JFrame.</a:t>
            </a:r>
            <a:r>
              <a:rPr lang="en-US" altLang="ko-KR" sz="1600" i="1" dirty="0" err="1" smtClean="0"/>
              <a:t>EXIT_ON_CLOSE</a:t>
            </a:r>
            <a:r>
              <a:rPr lang="en-US" altLang="ko-KR" sz="1600" i="1" dirty="0" smtClean="0"/>
              <a:t>);</a:t>
            </a:r>
          </a:p>
          <a:p>
            <a:pPr lvl="2" defTabSz="180000"/>
            <a:endParaRPr lang="ko-KR" altLang="en-US" sz="1600" dirty="0" smtClean="0"/>
          </a:p>
          <a:p>
            <a:pPr lvl="2" defTabSz="180000"/>
            <a:r>
              <a:rPr lang="en-US" altLang="ko-KR" sz="1600" dirty="0" err="1" smtClean="0"/>
              <a:t>setLayout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FlowLayout</a:t>
            </a:r>
            <a:r>
              <a:rPr lang="en-US" altLang="ko-KR" sz="1600" b="1" dirty="0" smtClean="0"/>
              <a:t>(</a:t>
            </a:r>
            <a:r>
              <a:rPr lang="en-US" altLang="ko-KR" sz="1600" b="1" dirty="0" err="1" smtClean="0"/>
              <a:t>FlowLayout.</a:t>
            </a:r>
            <a:r>
              <a:rPr lang="en-US" altLang="ko-KR" sz="1600" b="1" i="1" dirty="0" err="1" smtClean="0"/>
              <a:t>LEFT</a:t>
            </a:r>
            <a:r>
              <a:rPr lang="en-US" altLang="ko-KR" sz="1600" b="1" i="1" dirty="0" smtClean="0"/>
              <a:t>, 30, 40));</a:t>
            </a:r>
          </a:p>
          <a:p>
            <a:pPr lvl="2" defTabSz="180000"/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("add"));</a:t>
            </a:r>
          </a:p>
          <a:p>
            <a:pPr lvl="2" defTabSz="180000"/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("sub"));</a:t>
            </a:r>
          </a:p>
          <a:p>
            <a:pPr lvl="2" defTabSz="180000"/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</a:t>
            </a:r>
            <a:r>
              <a:rPr lang="en-US" altLang="ko-KR" sz="1600" b="1" dirty="0" err="1" smtClean="0"/>
              <a:t>mul</a:t>
            </a:r>
            <a:r>
              <a:rPr lang="en-US" altLang="ko-KR" sz="1600" b="1" dirty="0" smtClean="0"/>
              <a:t>"));</a:t>
            </a:r>
          </a:p>
          <a:p>
            <a:pPr lvl="2" defTabSz="180000"/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("div"));</a:t>
            </a:r>
          </a:p>
          <a:p>
            <a:pPr lvl="2" defTabSz="180000"/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("Calculate"));</a:t>
            </a:r>
          </a:p>
          <a:p>
            <a:pPr lvl="2" defTabSz="180000"/>
            <a:endParaRPr lang="ko-KR" altLang="en-US" sz="1600" dirty="0" smtClean="0"/>
          </a:p>
          <a:p>
            <a:pPr lvl="2" defTabSz="180000"/>
            <a:r>
              <a:rPr lang="en-US" altLang="ko-KR" sz="1600" dirty="0" err="1" smtClean="0"/>
              <a:t>setSize</a:t>
            </a:r>
            <a:r>
              <a:rPr lang="en-US" altLang="ko-KR" sz="1600" dirty="0" smtClean="0"/>
              <a:t>(300, 250);</a:t>
            </a:r>
          </a:p>
          <a:p>
            <a:pPr lvl="2" defTabSz="180000"/>
            <a:r>
              <a:rPr lang="en-US" altLang="ko-KR" sz="1600" dirty="0" err="1" smtClean="0"/>
              <a:t>setVisible</a:t>
            </a:r>
            <a:r>
              <a:rPr lang="en-US" altLang="ko-KR" sz="1600" dirty="0" smtClean="0"/>
              <a:t>(true);</a:t>
            </a:r>
          </a:p>
          <a:p>
            <a:pPr lvl="1" defTabSz="180000"/>
            <a:r>
              <a:rPr lang="en-US" altLang="ko-KR" sz="1600" dirty="0" smtClean="0"/>
              <a:t>}</a:t>
            </a:r>
          </a:p>
          <a:p>
            <a:pPr lvl="1" defTabSz="180000"/>
            <a:r>
              <a:rPr lang="en-US" altLang="ko-KR" sz="1600" dirty="0" smtClean="0"/>
              <a:t>public static void main(String[]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lvl="2" defTabSz="180000"/>
            <a:r>
              <a:rPr lang="en-US" altLang="ko-KR" sz="1600" dirty="0" smtClean="0"/>
              <a:t>new </a:t>
            </a:r>
            <a:r>
              <a:rPr lang="en-US" altLang="ko-KR" sz="1600" dirty="0" err="1" smtClean="0"/>
              <a:t>FlowLayoutEx</a:t>
            </a:r>
            <a:r>
              <a:rPr lang="en-US" altLang="ko-KR" sz="1600" dirty="0" smtClean="0"/>
              <a:t>();</a:t>
            </a:r>
          </a:p>
          <a:p>
            <a:pPr lvl="1" defTabSz="180000"/>
            <a:r>
              <a:rPr lang="en-US" altLang="ko-KR" sz="1600" dirty="0" smtClean="0"/>
              <a:t>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61" y="3835410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9-2 : LEFT</a:t>
            </a:r>
            <a:r>
              <a:rPr lang="ko-KR" altLang="en-US" dirty="0" smtClean="0"/>
              <a:t>로 정렬되는 수평 간격이 </a:t>
            </a:r>
            <a:r>
              <a:rPr lang="en-US" altLang="ko-KR" dirty="0" smtClean="0"/>
              <a:t>30 </a:t>
            </a:r>
            <a:r>
              <a:rPr lang="ko-KR" altLang="en-US" dirty="0" smtClean="0"/>
              <a:t>픽셀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수직 간격이  </a:t>
            </a:r>
            <a:r>
              <a:rPr lang="en-US" altLang="ko-KR" dirty="0" smtClean="0"/>
              <a:t>40 </a:t>
            </a:r>
            <a:r>
              <a:rPr lang="ko-KR" altLang="en-US" dirty="0" smtClean="0"/>
              <a:t>픽셀인 </a:t>
            </a:r>
            <a:r>
              <a:rPr lang="en-US" altLang="ko-KR" dirty="0" err="1" smtClean="0"/>
              <a:t>FlowLayout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 예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6286520"/>
            <a:ext cx="2003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FlowLayout.LEFT</a:t>
            </a:r>
            <a:r>
              <a:rPr lang="ko-KR" altLang="en-US" sz="1600" dirty="0" smtClean="0"/>
              <a:t>로 정렬됨</a:t>
            </a:r>
            <a:endParaRPr lang="ko-KR" altLang="en-US" sz="1600" dirty="0"/>
          </a:p>
        </p:txBody>
      </p:sp>
      <p:cxnSp>
        <p:nvCxnSpPr>
          <p:cNvPr id="8" name="직선 화살표 연결선 7"/>
          <p:cNvCxnSpPr/>
          <p:nvPr/>
        </p:nvCxnSpPr>
        <p:spPr>
          <a:xfrm rot="5400000" flipH="1" flipV="1">
            <a:off x="5287174" y="5857098"/>
            <a:ext cx="85725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>
            <a:off x="6191720" y="5929330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48844" y="6000768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hGap</a:t>
            </a:r>
            <a:r>
              <a:rPr lang="en-US" altLang="ko-KR" sz="1600" dirty="0" smtClean="0"/>
              <a:t> , 30 </a:t>
            </a:r>
            <a:r>
              <a:rPr lang="ko-KR" altLang="en-US" sz="1600" dirty="0" smtClean="0"/>
              <a:t>픽셀</a:t>
            </a:r>
            <a:endParaRPr lang="ko-KR" altLang="en-US" sz="1600" dirty="0"/>
          </a:p>
        </p:txBody>
      </p:sp>
      <p:cxnSp>
        <p:nvCxnSpPr>
          <p:cNvPr id="20" name="직선 화살표 연결선 19"/>
          <p:cNvCxnSpPr/>
          <p:nvPr/>
        </p:nvCxnSpPr>
        <p:spPr>
          <a:xfrm rot="5400000">
            <a:off x="8108181" y="4964917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406298" y="4857760"/>
            <a:ext cx="73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vGap</a:t>
            </a:r>
            <a:r>
              <a:rPr lang="en-US" altLang="ko-KR" sz="1600" dirty="0" smtClean="0"/>
              <a:t>,</a:t>
            </a:r>
          </a:p>
          <a:p>
            <a:r>
              <a:rPr lang="en-US" altLang="ko-KR" sz="1600" dirty="0" smtClean="0"/>
              <a:t>40 </a:t>
            </a:r>
            <a:r>
              <a:rPr lang="ko-KR" altLang="en-US" sz="1600" dirty="0" smtClean="0"/>
              <a:t>픽셀</a:t>
            </a:r>
            <a:endParaRPr lang="ko-KR" altLang="en-US" sz="1600" dirty="0"/>
          </a:p>
        </p:txBody>
      </p:sp>
      <p:cxnSp>
        <p:nvCxnSpPr>
          <p:cNvPr id="23" name="직선 연결선 22"/>
          <p:cNvCxnSpPr/>
          <p:nvPr/>
        </p:nvCxnSpPr>
        <p:spPr>
          <a:xfrm>
            <a:off x="7834794" y="478632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7334728" y="514351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 rot="5400000">
            <a:off x="5941687" y="5679297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>
            <a:off x="6227439" y="5679297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381500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BorderLayout</a:t>
            </a:r>
            <a:endParaRPr lang="ko-KR" altLang="en-US"/>
          </a:p>
        </p:txBody>
      </p:sp>
      <p:sp>
        <p:nvSpPr>
          <p:cNvPr id="4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2575188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배치방법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컨테이너 공간을 </a:t>
            </a:r>
            <a:r>
              <a:rPr lang="en-US" altLang="ko-KR" dirty="0" smtClean="0"/>
              <a:t>5 </a:t>
            </a:r>
            <a:r>
              <a:rPr lang="ko-KR" altLang="en-US" dirty="0" smtClean="0"/>
              <a:t>구역으로 분할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배치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East, West, South, North, Center</a:t>
            </a:r>
          </a:p>
          <a:p>
            <a:pPr lvl="1"/>
            <a:r>
              <a:rPr lang="ko-KR" altLang="en-US" dirty="0" smtClean="0"/>
              <a:t>배치</a:t>
            </a:r>
            <a:r>
              <a:rPr lang="en-US" altLang="ko-KR" dirty="0" smtClean="0"/>
              <a:t> </a:t>
            </a:r>
            <a:r>
              <a:rPr lang="ko-KR" altLang="en-US" dirty="0" smtClean="0"/>
              <a:t>방법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add(Component comp,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index)</a:t>
            </a:r>
          </a:p>
          <a:p>
            <a:pPr lvl="3"/>
            <a:r>
              <a:rPr lang="en-US" altLang="ko-KR" dirty="0" smtClean="0"/>
              <a:t>comp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index</a:t>
            </a:r>
            <a:r>
              <a:rPr lang="ko-KR" altLang="en-US" dirty="0" smtClean="0"/>
              <a:t>의 공간에 배치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index</a:t>
            </a:r>
          </a:p>
          <a:p>
            <a:pPr lvl="4"/>
            <a:r>
              <a:rPr lang="en-US" altLang="ko-KR" dirty="0" err="1" smtClean="0"/>
              <a:t>BorderLayout.EAST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BorderLayout.WEST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BorderLayout.SOUTH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BorderLayout.NORTH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BorderLayout.CENTER</a:t>
            </a:r>
            <a:r>
              <a:rPr lang="en-US" altLang="ko-KR" dirty="0" smtClean="0"/>
              <a:t>,</a:t>
            </a:r>
          </a:p>
          <a:p>
            <a:pPr lvl="1"/>
            <a:r>
              <a:rPr lang="ko-KR" altLang="en-US" dirty="0" smtClean="0"/>
              <a:t>컨테이너의 크기가 변하면 재배치</a:t>
            </a:r>
            <a:endParaRPr lang="en-US" altLang="ko-KR" dirty="0" smtClean="0"/>
          </a:p>
        </p:txBody>
      </p:sp>
      <p:sp>
        <p:nvSpPr>
          <p:cNvPr id="7" name="직사각형 6"/>
          <p:cNvSpPr/>
          <p:nvPr/>
        </p:nvSpPr>
        <p:spPr>
          <a:xfrm>
            <a:off x="4447039" y="4004901"/>
            <a:ext cx="14947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err="1" smtClean="0"/>
              <a:t>BorderLayout.NORTH</a:t>
            </a:r>
            <a:endParaRPr lang="ko-KR" altLang="en-US" sz="1200" dirty="0"/>
          </a:p>
        </p:txBody>
      </p:sp>
      <p:sp>
        <p:nvSpPr>
          <p:cNvPr id="8" name="직사각형 7"/>
          <p:cNvSpPr/>
          <p:nvPr/>
        </p:nvSpPr>
        <p:spPr>
          <a:xfrm>
            <a:off x="2722022" y="6453336"/>
            <a:ext cx="13408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err="1" smtClean="0"/>
              <a:t>BorderLayout.EAST</a:t>
            </a:r>
            <a:endParaRPr lang="ko-KR" altLang="en-US" sz="1200" dirty="0"/>
          </a:p>
        </p:txBody>
      </p:sp>
      <p:sp>
        <p:nvSpPr>
          <p:cNvPr id="9" name="직사각형 8"/>
          <p:cNvSpPr/>
          <p:nvPr/>
        </p:nvSpPr>
        <p:spPr>
          <a:xfrm>
            <a:off x="4337784" y="6465053"/>
            <a:ext cx="14850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err="1" smtClean="0"/>
              <a:t>BorderLayout.SOUTH</a:t>
            </a:r>
            <a:endParaRPr lang="ko-KR" altLang="en-US" sz="1200" dirty="0"/>
          </a:p>
        </p:txBody>
      </p:sp>
      <p:sp>
        <p:nvSpPr>
          <p:cNvPr id="10" name="직사각형 9"/>
          <p:cNvSpPr/>
          <p:nvPr/>
        </p:nvSpPr>
        <p:spPr>
          <a:xfrm>
            <a:off x="7552985" y="5286388"/>
            <a:ext cx="1401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smtClean="0"/>
              <a:t>BorderLayout.WEST</a:t>
            </a:r>
            <a:endParaRPr lang="ko-KR" altLang="en-US" sz="1200"/>
          </a:p>
        </p:txBody>
      </p:sp>
      <p:sp>
        <p:nvSpPr>
          <p:cNvPr id="11" name="직사각형 10"/>
          <p:cNvSpPr/>
          <p:nvPr/>
        </p:nvSpPr>
        <p:spPr>
          <a:xfrm>
            <a:off x="7552985" y="5572140"/>
            <a:ext cx="15107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smtClean="0"/>
              <a:t>BorderLayout.CENTER</a:t>
            </a:r>
            <a:endParaRPr lang="ko-KR" altLang="en-US" sz="1200"/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4793724" y="4281900"/>
            <a:ext cx="0" cy="50601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flipV="1">
            <a:off x="4793724" y="6073794"/>
            <a:ext cx="0" cy="37954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>
            <a:off x="7079740" y="5429264"/>
            <a:ext cx="542277" cy="158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>
            <a:off x="6293922" y="5715016"/>
            <a:ext cx="1328095" cy="158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107504" y="3888574"/>
            <a:ext cx="400166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200" dirty="0" err="1"/>
              <a:t>container.setLayout</a:t>
            </a:r>
            <a:r>
              <a:rPr lang="en-US" altLang="ko-KR" sz="1200" dirty="0"/>
              <a:t>(new </a:t>
            </a:r>
            <a:r>
              <a:rPr lang="en-US" altLang="ko-KR" sz="1200" dirty="0" err="1"/>
              <a:t>BorderLayout</a:t>
            </a:r>
            <a:r>
              <a:rPr lang="en-US" altLang="ko-KR" sz="1200" dirty="0"/>
              <a:t>());</a:t>
            </a:r>
          </a:p>
          <a:p>
            <a:r>
              <a:rPr lang="en-US" altLang="ko-KR" sz="1200" dirty="0" err="1"/>
              <a:t>container.add</a:t>
            </a:r>
            <a:r>
              <a:rPr lang="en-US" altLang="ko-KR" sz="1200" dirty="0"/>
              <a:t>(new </a:t>
            </a:r>
            <a:r>
              <a:rPr lang="en-US" altLang="ko-KR" sz="1200" dirty="0" err="1"/>
              <a:t>JButton</a:t>
            </a:r>
            <a:r>
              <a:rPr lang="en-US" altLang="ko-KR" sz="1200" dirty="0"/>
              <a:t>("div"), </a:t>
            </a:r>
            <a:r>
              <a:rPr lang="en-US" altLang="ko-KR" sz="1200" dirty="0" err="1"/>
              <a:t>BorderLayout.WEST</a:t>
            </a:r>
            <a:r>
              <a:rPr lang="en-US" altLang="ko-KR" sz="1200" dirty="0"/>
              <a:t>);</a:t>
            </a:r>
          </a:p>
          <a:p>
            <a:r>
              <a:rPr lang="en-US" altLang="ko-KR" sz="1200" dirty="0" err="1"/>
              <a:t>container.add</a:t>
            </a:r>
            <a:r>
              <a:rPr lang="en-US" altLang="ko-KR" sz="1200" dirty="0"/>
              <a:t>(new </a:t>
            </a:r>
            <a:r>
              <a:rPr lang="en-US" altLang="ko-KR" sz="1200" dirty="0" err="1"/>
              <a:t>JButton</a:t>
            </a:r>
            <a:r>
              <a:rPr lang="en-US" altLang="ko-KR" sz="1200" dirty="0"/>
              <a:t>("Calculate"), </a:t>
            </a:r>
            <a:r>
              <a:rPr lang="en-US" altLang="ko-KR" sz="1200" dirty="0" err="1"/>
              <a:t>BorderLayout.CENTER</a:t>
            </a:r>
            <a:r>
              <a:rPr lang="en-US" altLang="ko-KR" sz="1200" dirty="0"/>
              <a:t>);</a:t>
            </a:r>
            <a:endParaRPr lang="ko-KR" altLang="en-US" sz="1200" dirty="0"/>
          </a:p>
        </p:txBody>
      </p:sp>
      <p:cxnSp>
        <p:nvCxnSpPr>
          <p:cNvPr id="14" name="꺾인 연결선 13"/>
          <p:cNvCxnSpPr>
            <a:stCxn id="8" idx="0"/>
          </p:cNvCxnSpPr>
          <p:nvPr/>
        </p:nvCxnSpPr>
        <p:spPr>
          <a:xfrm rot="5400000" flipH="1" flipV="1">
            <a:off x="3626689" y="5482345"/>
            <a:ext cx="736732" cy="1205251"/>
          </a:xfrm>
          <a:prstGeom prst="bentConnector2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BorderLayout </a:t>
            </a:r>
            <a:r>
              <a:rPr lang="ko-KR" altLang="en-US" smtClean="0"/>
              <a:t>생성자와 속성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smtClean="0"/>
              <a:t>생성자</a:t>
            </a:r>
            <a:endParaRPr lang="en-US" altLang="ko-KR" smtClean="0"/>
          </a:p>
          <a:p>
            <a:pPr lvl="1"/>
            <a:r>
              <a:rPr lang="en-US" altLang="ko-KR" smtClean="0"/>
              <a:t>BorderLayout()</a:t>
            </a:r>
          </a:p>
          <a:p>
            <a:pPr lvl="1"/>
            <a:r>
              <a:rPr lang="en-US" altLang="ko-KR" smtClean="0"/>
              <a:t>BorderLayout(int hGap, int vGap)</a:t>
            </a:r>
          </a:p>
          <a:p>
            <a:pPr lvl="2"/>
            <a:r>
              <a:rPr lang="en-US" altLang="ko-KR" smtClean="0"/>
              <a:t>hGap : </a:t>
            </a:r>
            <a:r>
              <a:rPr lang="ko-KR" altLang="en-US" smtClean="0"/>
              <a:t>좌우 두 컴포넌트 사이의 수평 간격</a:t>
            </a:r>
            <a:r>
              <a:rPr lang="en-US" altLang="ko-KR" smtClean="0"/>
              <a:t>, </a:t>
            </a:r>
            <a:r>
              <a:rPr lang="ko-KR" altLang="en-US" smtClean="0"/>
              <a:t>픽셀 단위</a:t>
            </a:r>
            <a:r>
              <a:rPr lang="en-US" altLang="ko-KR" smtClean="0"/>
              <a:t>(</a:t>
            </a:r>
            <a:r>
              <a:rPr lang="ko-KR" altLang="en-US" smtClean="0"/>
              <a:t>디폴트 </a:t>
            </a:r>
            <a:r>
              <a:rPr lang="en-US" altLang="ko-KR" smtClean="0"/>
              <a:t>: 0)</a:t>
            </a:r>
          </a:p>
          <a:p>
            <a:pPr lvl="2"/>
            <a:r>
              <a:rPr lang="en-US" altLang="ko-KR" smtClean="0"/>
              <a:t>vGap : </a:t>
            </a:r>
            <a:r>
              <a:rPr lang="ko-KR" altLang="en-US" smtClean="0"/>
              <a:t>상하 두 컴포넌트 사이의 수직 간격</a:t>
            </a:r>
            <a:r>
              <a:rPr lang="en-US" altLang="ko-KR" smtClean="0"/>
              <a:t>, </a:t>
            </a:r>
            <a:r>
              <a:rPr lang="ko-KR" altLang="en-US" smtClean="0"/>
              <a:t>픽셀 단위</a:t>
            </a:r>
            <a:r>
              <a:rPr lang="en-US" altLang="ko-KR" smtClean="0"/>
              <a:t>(</a:t>
            </a:r>
            <a:r>
              <a:rPr lang="ko-KR" altLang="en-US" smtClean="0"/>
              <a:t>디폴트 </a:t>
            </a:r>
            <a:r>
              <a:rPr lang="en-US" altLang="ko-KR" smtClean="0"/>
              <a:t>: 0)</a:t>
            </a:r>
            <a:endParaRPr lang="ko-KR" altLang="en-US" smtClean="0"/>
          </a:p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스윙 컴포넌트 예시</a:t>
            </a:r>
            <a:endParaRPr lang="ko-KR" altLang="en-US"/>
          </a:p>
        </p:txBody>
      </p:sp>
      <p:pic>
        <p:nvPicPr>
          <p:cNvPr id="4" name="그림 3" descr="JButt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8364" y="1575602"/>
            <a:ext cx="571500" cy="266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988840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JButton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그림 5" descr="JCheckBox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84784"/>
            <a:ext cx="1857375" cy="685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02055" y="2252362"/>
            <a:ext cx="1053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JCheckBox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그림 7" descr="JComboBox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4293096"/>
            <a:ext cx="161925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6165304"/>
            <a:ext cx="1143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JComboBox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그림 9" descr="JList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4293096"/>
            <a:ext cx="476250" cy="1914525"/>
          </a:xfrm>
          <a:prstGeom prst="rect">
            <a:avLst/>
          </a:prstGeom>
        </p:spPr>
      </p:pic>
      <p:pic>
        <p:nvPicPr>
          <p:cNvPr id="11" name="그림 10" descr="JList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7689" y="4364534"/>
            <a:ext cx="638175" cy="1724025"/>
          </a:xfrm>
          <a:prstGeom prst="rect">
            <a:avLst/>
          </a:prstGeom>
        </p:spPr>
      </p:pic>
      <p:pic>
        <p:nvPicPr>
          <p:cNvPr id="12" name="그림 11" descr="JList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91206" y="4435972"/>
            <a:ext cx="790575" cy="15525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20272" y="6165304"/>
            <a:ext cx="511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JList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그림 13" descr="JSlider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24128" y="1484784"/>
            <a:ext cx="2781300" cy="6953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04248" y="2204864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JSlider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" name="그림 15" descr="JRadioButton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51920" y="1412776"/>
            <a:ext cx="1762125" cy="685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034429" y="2259196"/>
            <a:ext cx="1229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JRadioButton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" name="그림 17" descr="JTextField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2996952"/>
            <a:ext cx="3009900" cy="5238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59632" y="3645024"/>
            <a:ext cx="987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JTextField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" name="그림 19" descr="JTextArea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99592" y="4509120"/>
            <a:ext cx="2114550" cy="1219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331640" y="5733256"/>
            <a:ext cx="1000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JTextArea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2" name="그림 21" descr="JSpinner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228184" y="2996952"/>
            <a:ext cx="1885950" cy="2667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660232" y="3356992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JSpinner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4" name="그림 23" descr="JPasswordFiel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35896" y="2996952"/>
            <a:ext cx="2247900" cy="27622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995936" y="3429000"/>
            <a:ext cx="141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JPasswordField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612" y="3880803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BorderLayout</a:t>
            </a:r>
            <a:r>
              <a:rPr lang="ko-KR" altLang="en-US" smtClean="0"/>
              <a:t>의 사용예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85720" y="3357562"/>
            <a:ext cx="2008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CENTER</a:t>
            </a:r>
            <a:r>
              <a:rPr lang="ko-KR" altLang="en-US" sz="1400" smtClean="0"/>
              <a:t>에 컴포넌트가 삽입될 때</a:t>
            </a:r>
            <a:endParaRPr lang="ko-KR" alt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3143240" y="3357562"/>
            <a:ext cx="2717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CENTER</a:t>
            </a:r>
            <a:r>
              <a:rPr lang="ko-KR" altLang="en-US" sz="1400" smtClean="0"/>
              <a:t>와 </a:t>
            </a:r>
            <a:r>
              <a:rPr lang="en-US" altLang="ko-KR" sz="1400" smtClean="0"/>
              <a:t>NORTH</a:t>
            </a:r>
            <a:r>
              <a:rPr lang="ko-KR" altLang="en-US" sz="1400" smtClean="0"/>
              <a:t>에 컴포넌트가 삽입될 때</a:t>
            </a:r>
            <a:endParaRPr lang="ko-KR" altLang="en-US" sz="1400"/>
          </a:p>
        </p:txBody>
      </p:sp>
      <p:sp>
        <p:nvSpPr>
          <p:cNvPr id="10" name="TextBox 9"/>
          <p:cNvSpPr txBox="1"/>
          <p:nvPr/>
        </p:nvSpPr>
        <p:spPr>
          <a:xfrm>
            <a:off x="6643702" y="3357562"/>
            <a:ext cx="2101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CENTER,</a:t>
            </a:r>
            <a:r>
              <a:rPr lang="ko-KR" altLang="en-US" sz="1400" smtClean="0"/>
              <a:t> </a:t>
            </a:r>
            <a:r>
              <a:rPr lang="en-US" altLang="ko-KR" sz="1400" smtClean="0"/>
              <a:t>NORTH, SOUTH</a:t>
            </a:r>
            <a:r>
              <a:rPr lang="ko-KR" altLang="en-US" sz="1400" smtClean="0"/>
              <a:t>에</a:t>
            </a:r>
            <a:endParaRPr lang="en-US" altLang="ko-KR" sz="1400" smtClean="0"/>
          </a:p>
          <a:p>
            <a:r>
              <a:rPr lang="ko-KR" altLang="en-US" sz="1400" smtClean="0"/>
              <a:t> 컴포넌트가 삽입될 때</a:t>
            </a:r>
            <a:endParaRPr lang="ko-KR" altLang="en-US" sz="1400"/>
          </a:p>
        </p:txBody>
      </p:sp>
      <p:cxnSp>
        <p:nvCxnSpPr>
          <p:cNvPr id="15" name="직선 화살표 연결선 14"/>
          <p:cNvCxnSpPr/>
          <p:nvPr/>
        </p:nvCxnSpPr>
        <p:spPr>
          <a:xfrm rot="5400000">
            <a:off x="6299572" y="4486716"/>
            <a:ext cx="258838" cy="794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72264" y="4214818"/>
            <a:ext cx="73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vGap</a:t>
            </a:r>
            <a:r>
              <a:rPr lang="en-US" altLang="ko-KR" sz="1600" dirty="0" smtClean="0"/>
              <a:t>,</a:t>
            </a:r>
          </a:p>
          <a:p>
            <a:r>
              <a:rPr lang="en-US" altLang="ko-KR" sz="1600" dirty="0" smtClean="0"/>
              <a:t>2</a:t>
            </a:r>
            <a:r>
              <a:rPr lang="en-US" altLang="ko-KR" sz="1600" smtClean="0"/>
              <a:t>0 </a:t>
            </a:r>
            <a:r>
              <a:rPr lang="ko-KR" altLang="en-US" sz="1600" dirty="0" smtClean="0"/>
              <a:t>픽셀</a:t>
            </a:r>
            <a:endParaRPr lang="ko-KR" altLang="en-US" sz="1600" dirty="0"/>
          </a:p>
        </p:txBody>
      </p:sp>
      <p:cxnSp>
        <p:nvCxnSpPr>
          <p:cNvPr id="17" name="직선 연결선 16"/>
          <p:cNvCxnSpPr/>
          <p:nvPr/>
        </p:nvCxnSpPr>
        <p:spPr>
          <a:xfrm>
            <a:off x="5429256" y="440907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5500694" y="4622524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4643438" y="5929330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99992" y="594928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hGap</a:t>
            </a:r>
            <a:r>
              <a:rPr lang="en-US" altLang="ko-KR" sz="1600" dirty="0" smtClean="0"/>
              <a:t> , 30 </a:t>
            </a:r>
            <a:r>
              <a:rPr lang="ko-KR" altLang="en-US" sz="1600" dirty="0" smtClean="0"/>
              <a:t>픽셀</a:t>
            </a:r>
            <a:endParaRPr lang="ko-KR" altLang="en-US" sz="1600" dirty="0"/>
          </a:p>
        </p:txBody>
      </p:sp>
      <p:cxnSp>
        <p:nvCxnSpPr>
          <p:cNvPr id="19" name="직선 연결선 18"/>
          <p:cNvCxnSpPr/>
          <p:nvPr/>
        </p:nvCxnSpPr>
        <p:spPr>
          <a:xfrm rot="5400000">
            <a:off x="4287042" y="5642784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rot="5400000">
            <a:off x="4572794" y="5642784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94603" y="6334780"/>
            <a:ext cx="4509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new </a:t>
            </a:r>
            <a:r>
              <a:rPr lang="en-US" altLang="ko-KR" sz="1400" dirty="0" err="1" smtClean="0"/>
              <a:t>BorderLayout</a:t>
            </a:r>
            <a:r>
              <a:rPr lang="en-US" altLang="ko-KR" sz="1400" dirty="0" smtClean="0"/>
              <a:t>(30,20); </a:t>
            </a:r>
            <a:r>
              <a:rPr lang="ko-KR" altLang="en-US" sz="1400" dirty="0" smtClean="0"/>
              <a:t>으로 배치관리자를 생성하였을 때</a:t>
            </a:r>
            <a:endParaRPr lang="ko-KR" altLang="en-US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48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541" y="1484748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84748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9-3 : </a:t>
            </a:r>
            <a:r>
              <a:rPr lang="en-US" altLang="ko-KR" dirty="0" err="1" smtClean="0"/>
              <a:t>BorderLayout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사용 예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42844" y="1142984"/>
            <a:ext cx="5857916" cy="550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180000" algn="l"/>
              </a:tabLst>
            </a:pPr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javax.swing</a:t>
            </a:r>
            <a:r>
              <a:rPr lang="en-US" altLang="ko-KR" sz="1600" dirty="0" smtClean="0"/>
              <a:t>.*;</a:t>
            </a:r>
          </a:p>
          <a:p>
            <a:pPr>
              <a:tabLst>
                <a:tab pos="180000" algn="l"/>
              </a:tabLst>
            </a:pPr>
            <a:r>
              <a:rPr lang="en-US" altLang="ko-KR" sz="1600" dirty="0" smtClean="0"/>
              <a:t>import java.awt.*;</a:t>
            </a:r>
          </a:p>
          <a:p>
            <a:pPr defTabSz="179388">
              <a:tabLst>
                <a:tab pos="180000" algn="l"/>
              </a:tabLst>
            </a:pPr>
            <a:endParaRPr lang="ko-KR" altLang="en-US" sz="1600" dirty="0" smtClean="0"/>
          </a:p>
          <a:p>
            <a:pPr>
              <a:tabLst>
                <a:tab pos="180000" algn="l"/>
              </a:tabLst>
            </a:pPr>
            <a:r>
              <a:rPr lang="en-US" altLang="ko-KR" sz="1600" b="1" dirty="0" smtClean="0"/>
              <a:t>public class </a:t>
            </a:r>
            <a:r>
              <a:rPr lang="en-US" altLang="ko-KR" sz="1600" b="1" dirty="0" err="1" smtClean="0"/>
              <a:t>BorderLayoutEx</a:t>
            </a:r>
            <a:r>
              <a:rPr lang="en-US" altLang="ko-KR" sz="1600" b="1" dirty="0" smtClean="0"/>
              <a:t> extends </a:t>
            </a:r>
            <a:r>
              <a:rPr lang="en-US" altLang="ko-KR" sz="1600" b="1" dirty="0" err="1" smtClean="0"/>
              <a:t>JFrame</a:t>
            </a:r>
            <a:r>
              <a:rPr lang="en-US" altLang="ko-KR" sz="1600" b="1" dirty="0" smtClean="0"/>
              <a:t> {</a:t>
            </a:r>
          </a:p>
          <a:p>
            <a:pPr lvl="1">
              <a:tabLst>
                <a:tab pos="180000" algn="l"/>
              </a:tabLst>
            </a:pPr>
            <a:r>
              <a:rPr lang="en-US" altLang="ko-KR" sz="1600" dirty="0" err="1" smtClean="0"/>
              <a:t>BorderLayoutEx</a:t>
            </a:r>
            <a:r>
              <a:rPr lang="en-US" altLang="ko-KR" sz="1600" dirty="0" smtClean="0"/>
              <a:t>() {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err="1" smtClean="0"/>
              <a:t>setTitle</a:t>
            </a:r>
            <a:r>
              <a:rPr lang="en-US" altLang="ko-KR" sz="1600" dirty="0" smtClean="0"/>
              <a:t>("</a:t>
            </a:r>
            <a:r>
              <a:rPr lang="en-US" altLang="ko-KR" sz="1600" dirty="0" err="1" smtClean="0"/>
              <a:t>BorderLayout</a:t>
            </a:r>
            <a:r>
              <a:rPr lang="en-US" altLang="ko-KR" sz="1600" dirty="0" smtClean="0"/>
              <a:t> Sample");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err="1" smtClean="0"/>
              <a:t>setDefaultCloseOperation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JFrame.</a:t>
            </a:r>
            <a:r>
              <a:rPr lang="en-US" altLang="ko-KR" sz="1600" i="1" dirty="0" err="1" smtClean="0"/>
              <a:t>EXIT_ON_CLOSE</a:t>
            </a:r>
            <a:r>
              <a:rPr lang="en-US" altLang="ko-KR" sz="1600" i="1" dirty="0" smtClean="0"/>
              <a:t>);</a:t>
            </a:r>
          </a:p>
          <a:p>
            <a:pPr lvl="2">
              <a:tabLst>
                <a:tab pos="180000" algn="l"/>
              </a:tabLst>
            </a:pPr>
            <a:endParaRPr lang="ko-KR" altLang="en-US" sz="1600" dirty="0" smtClean="0"/>
          </a:p>
          <a:p>
            <a:pPr lvl="2">
              <a:tabLst>
                <a:tab pos="180000" algn="l"/>
              </a:tabLst>
            </a:pPr>
            <a:r>
              <a:rPr lang="en-US" altLang="ko-KR" sz="1600" dirty="0" err="1" smtClean="0"/>
              <a:t>setLayout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BorderLayout</a:t>
            </a:r>
            <a:r>
              <a:rPr lang="en-US" altLang="ko-KR" sz="1600" b="1" dirty="0" smtClean="0"/>
              <a:t>());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("add"), </a:t>
            </a:r>
            <a:r>
              <a:rPr lang="en-US" altLang="ko-KR" sz="1600" b="1" dirty="0" err="1" smtClean="0"/>
              <a:t>BorderLayout.</a:t>
            </a:r>
            <a:r>
              <a:rPr lang="en-US" altLang="ko-KR" sz="1600" b="1" i="1" dirty="0" err="1" smtClean="0"/>
              <a:t>NORTH</a:t>
            </a:r>
            <a:r>
              <a:rPr lang="en-US" altLang="ko-KR" sz="1600" b="1" i="1" dirty="0" smtClean="0"/>
              <a:t>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("sub"), </a:t>
            </a:r>
            <a:r>
              <a:rPr lang="en-US" altLang="ko-KR" sz="1600" b="1" dirty="0" err="1" smtClean="0"/>
              <a:t>BorderLayout.</a:t>
            </a:r>
            <a:r>
              <a:rPr lang="en-US" altLang="ko-KR" sz="1600" b="1" i="1" dirty="0" err="1" smtClean="0"/>
              <a:t>SOUTH</a:t>
            </a:r>
            <a:r>
              <a:rPr lang="en-US" altLang="ko-KR" sz="1600" b="1" i="1" dirty="0" smtClean="0"/>
              <a:t>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</a:t>
            </a:r>
            <a:r>
              <a:rPr lang="en-US" altLang="ko-KR" sz="1600" b="1" dirty="0" err="1" smtClean="0"/>
              <a:t>mul</a:t>
            </a:r>
            <a:r>
              <a:rPr lang="en-US" altLang="ko-KR" sz="1600" b="1" dirty="0" smtClean="0"/>
              <a:t>"), </a:t>
            </a:r>
            <a:r>
              <a:rPr lang="en-US" altLang="ko-KR" sz="1600" b="1" dirty="0" err="1" smtClean="0"/>
              <a:t>BorderLayout.</a:t>
            </a:r>
            <a:r>
              <a:rPr lang="en-US" altLang="ko-KR" sz="1600" b="1" i="1" dirty="0" err="1" smtClean="0"/>
              <a:t>EAST</a:t>
            </a:r>
            <a:r>
              <a:rPr lang="en-US" altLang="ko-KR" sz="1600" b="1" i="1" dirty="0" smtClean="0"/>
              <a:t>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("div"), </a:t>
            </a:r>
            <a:r>
              <a:rPr lang="en-US" altLang="ko-KR" sz="1600" b="1" dirty="0" err="1" smtClean="0"/>
              <a:t>BorderLayout.</a:t>
            </a:r>
            <a:r>
              <a:rPr lang="en-US" altLang="ko-KR" sz="1600" b="1" i="1" dirty="0" err="1" smtClean="0"/>
              <a:t>WEST</a:t>
            </a:r>
            <a:r>
              <a:rPr lang="en-US" altLang="ko-KR" sz="1600" b="1" i="1" dirty="0" smtClean="0"/>
              <a:t>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smtClean="0"/>
              <a:t>add(</a:t>
            </a: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JButton</a:t>
            </a:r>
            <a:r>
              <a:rPr lang="en-US" altLang="ko-KR" sz="1600" b="1" dirty="0" smtClean="0"/>
              <a:t>("Calculate"), </a:t>
            </a:r>
            <a:r>
              <a:rPr lang="en-US" altLang="ko-KR" sz="1600" b="1" dirty="0" err="1" smtClean="0"/>
              <a:t>BorderLayout.</a:t>
            </a:r>
            <a:r>
              <a:rPr lang="en-US" altLang="ko-KR" sz="1600" b="1" i="1" dirty="0" err="1" smtClean="0"/>
              <a:t>CENTER</a:t>
            </a:r>
            <a:r>
              <a:rPr lang="en-US" altLang="ko-KR" sz="1600" b="1" i="1" dirty="0" smtClean="0"/>
              <a:t>);</a:t>
            </a:r>
          </a:p>
          <a:p>
            <a:pPr lvl="2">
              <a:tabLst>
                <a:tab pos="180000" algn="l"/>
              </a:tabLst>
            </a:pPr>
            <a:endParaRPr lang="ko-KR" altLang="en-US" sz="1600" dirty="0" smtClean="0"/>
          </a:p>
          <a:p>
            <a:pPr lvl="2">
              <a:tabLst>
                <a:tab pos="180000" algn="l"/>
              </a:tabLst>
            </a:pPr>
            <a:r>
              <a:rPr lang="en-US" altLang="ko-KR" sz="1600" dirty="0" err="1" smtClean="0"/>
              <a:t>setSize</a:t>
            </a:r>
            <a:r>
              <a:rPr lang="en-US" altLang="ko-KR" sz="1600" dirty="0" smtClean="0"/>
              <a:t>(300, 200);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dirty="0" err="1" smtClean="0"/>
              <a:t>setVisible</a:t>
            </a:r>
            <a:r>
              <a:rPr lang="en-US" altLang="ko-KR" sz="1600" dirty="0" smtClean="0"/>
              <a:t>(</a:t>
            </a:r>
            <a:r>
              <a:rPr lang="en-US" altLang="ko-KR" sz="1600" b="1" dirty="0" smtClean="0"/>
              <a:t>true);</a:t>
            </a:r>
          </a:p>
          <a:p>
            <a:pPr lvl="1">
              <a:tabLst>
                <a:tab pos="180000" algn="l"/>
              </a:tabLst>
            </a:pPr>
            <a:r>
              <a:rPr lang="en-US" altLang="ko-KR" sz="1600" dirty="0" smtClean="0"/>
              <a:t>}</a:t>
            </a:r>
          </a:p>
          <a:p>
            <a:pPr lvl="1">
              <a:tabLst>
                <a:tab pos="180000" algn="l"/>
              </a:tabLst>
            </a:pPr>
            <a:r>
              <a:rPr lang="en-US" altLang="ko-KR" sz="1600" b="1" dirty="0" smtClean="0"/>
              <a:t>public static void main(String[] </a:t>
            </a:r>
            <a:r>
              <a:rPr lang="en-US" altLang="ko-KR" sz="1600" b="1" dirty="0" err="1" smtClean="0"/>
              <a:t>args</a:t>
            </a:r>
            <a:r>
              <a:rPr lang="en-US" altLang="ko-KR" sz="1600" b="1" dirty="0" smtClean="0"/>
              <a:t>) {</a:t>
            </a:r>
          </a:p>
          <a:p>
            <a:pPr lvl="2">
              <a:tabLst>
                <a:tab pos="180000" algn="l"/>
              </a:tabLst>
            </a:pPr>
            <a:r>
              <a:rPr lang="en-US" altLang="ko-KR" sz="1600" b="1" dirty="0" smtClean="0"/>
              <a:t>new </a:t>
            </a:r>
            <a:r>
              <a:rPr lang="en-US" altLang="ko-KR" sz="1600" b="1" dirty="0" err="1" smtClean="0"/>
              <a:t>BorderLayoutEx</a:t>
            </a:r>
            <a:r>
              <a:rPr lang="en-US" altLang="ko-KR" sz="1600" b="1" dirty="0" smtClean="0"/>
              <a:t>();</a:t>
            </a:r>
          </a:p>
          <a:p>
            <a:pPr lvl="1">
              <a:tabLst>
                <a:tab pos="180000" algn="l"/>
              </a:tabLst>
            </a:pPr>
            <a:r>
              <a:rPr lang="en-US" altLang="ko-KR" sz="1600" dirty="0" smtClean="0"/>
              <a:t>}</a:t>
            </a:r>
          </a:p>
          <a:p>
            <a:pPr>
              <a:tabLst>
                <a:tab pos="180000" algn="l"/>
              </a:tabLst>
            </a:pPr>
            <a:r>
              <a:rPr lang="en-US" altLang="ko-KR" sz="1600" dirty="0" smtClean="0"/>
              <a:t>}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53461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06559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GridLayout</a:t>
            </a:r>
            <a:endParaRPr lang="ko-KR" altLang="en-US"/>
          </a:p>
        </p:txBody>
      </p:sp>
      <p:sp>
        <p:nvSpPr>
          <p:cNvPr id="4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/>
          <a:p>
            <a:r>
              <a:rPr lang="ko-KR" altLang="en-US" dirty="0" smtClean="0"/>
              <a:t>배치방법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컨테이너 공간을 동일한 사각형 격자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그리드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 분할하고 각 셀에 하나의 컴포넌트 배치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격자 구성은 </a:t>
            </a:r>
            <a:r>
              <a:rPr lang="ko-KR" altLang="en-US" dirty="0" err="1" smtClean="0"/>
              <a:t>생성자에서</a:t>
            </a:r>
            <a:r>
              <a:rPr lang="ko-KR" altLang="en-US" dirty="0" smtClean="0"/>
              <a:t> 행수와 열수로 지정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셀에 왼쪽에서 오른쪽으로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다시 위에서 아래로 순서대로 배치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컨테이너의 크기가 변하면 재배치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크기 재조정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44532" y="4380562"/>
            <a:ext cx="18790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1200" smtClean="0"/>
              <a:t> 4x3 </a:t>
            </a:r>
            <a:r>
              <a:rPr lang="ko-KR" altLang="en-US" sz="1200" smtClean="0"/>
              <a:t>그리드 레이아웃 설정</a:t>
            </a:r>
            <a:endParaRPr lang="en-US" altLang="ko-KR" sz="1200" smtClean="0"/>
          </a:p>
          <a:p>
            <a:pPr>
              <a:buFont typeface="Arial" pitchFamily="34" charset="0"/>
              <a:buChar char="•"/>
            </a:pPr>
            <a:r>
              <a:rPr lang="ko-KR" altLang="en-US" sz="1200" smtClean="0"/>
              <a:t> 총 </a:t>
            </a:r>
            <a:r>
              <a:rPr lang="en-US" altLang="ko-KR" sz="1200" smtClean="0"/>
              <a:t>11 </a:t>
            </a:r>
            <a:r>
              <a:rPr lang="ko-KR" altLang="en-US" sz="1200" smtClean="0"/>
              <a:t>개의 버튼이 순서대로 </a:t>
            </a:r>
            <a:r>
              <a:rPr lang="en-US" altLang="ko-KR" sz="1200" smtClean="0"/>
              <a:t>add </a:t>
            </a:r>
            <a:r>
              <a:rPr lang="ko-KR" altLang="en-US" sz="1200" smtClean="0"/>
              <a:t>됨</a:t>
            </a:r>
            <a:endParaRPr lang="en-US" altLang="ko-KR" sz="1200" smtClean="0"/>
          </a:p>
          <a:p>
            <a:pPr>
              <a:buFont typeface="Arial" pitchFamily="34" charset="0"/>
              <a:buChar char="•"/>
            </a:pPr>
            <a:r>
              <a:rPr lang="ko-KR" altLang="en-US" sz="1200" smtClean="0"/>
              <a:t> 수직 간격 </a:t>
            </a:r>
            <a:r>
              <a:rPr lang="en-US" altLang="ko-KR" sz="1200" smtClean="0"/>
              <a:t>vGap : 5 </a:t>
            </a:r>
            <a:r>
              <a:rPr lang="ko-KR" altLang="en-US" sz="1200" smtClean="0"/>
              <a:t>픽셀</a:t>
            </a:r>
            <a:endParaRPr lang="en-US" altLang="ko-KR" sz="1200" smtClean="0"/>
          </a:p>
          <a:p>
            <a:pPr>
              <a:buFont typeface="Arial" pitchFamily="34" charset="0"/>
              <a:buChar char="•"/>
            </a:pPr>
            <a:r>
              <a:rPr lang="ko-KR" altLang="en-US" sz="1200" smtClean="0"/>
              <a:t> 수평 간격 </a:t>
            </a:r>
            <a:r>
              <a:rPr lang="en-US" altLang="ko-KR" sz="1200" smtClean="0"/>
              <a:t>hGap : 5 </a:t>
            </a:r>
            <a:r>
              <a:rPr lang="ko-KR" altLang="en-US" sz="1200" smtClean="0"/>
              <a:t>픽셀</a:t>
            </a:r>
            <a:endParaRPr lang="ko-KR" altLang="en-US" sz="1200" dirty="0" smtClean="0"/>
          </a:p>
        </p:txBody>
      </p:sp>
      <p:sp>
        <p:nvSpPr>
          <p:cNvPr id="7" name="자유형 6"/>
          <p:cNvSpPr/>
          <p:nvPr/>
        </p:nvSpPr>
        <p:spPr>
          <a:xfrm>
            <a:off x="1544117" y="3662039"/>
            <a:ext cx="2591947" cy="1270000"/>
          </a:xfrm>
          <a:custGeom>
            <a:avLst/>
            <a:gdLst>
              <a:gd name="connsiteX0" fmla="*/ 310054 w 2806261"/>
              <a:gd name="connsiteY0" fmla="*/ 19269 h 1270000"/>
              <a:gd name="connsiteX1" fmla="*/ 2212427 w 2806261"/>
              <a:gd name="connsiteY1" fmla="*/ 19269 h 1270000"/>
              <a:gd name="connsiteX2" fmla="*/ 2496206 w 2806261"/>
              <a:gd name="connsiteY2" fmla="*/ 134883 h 1270000"/>
              <a:gd name="connsiteX3" fmla="*/ 352096 w 2806261"/>
              <a:gd name="connsiteY3" fmla="*/ 345090 h 1270000"/>
              <a:gd name="connsiteX4" fmla="*/ 667406 w 2806261"/>
              <a:gd name="connsiteY4" fmla="*/ 471214 h 1270000"/>
              <a:gd name="connsiteX5" fmla="*/ 2191406 w 2806261"/>
              <a:gd name="connsiteY5" fmla="*/ 460704 h 1270000"/>
              <a:gd name="connsiteX6" fmla="*/ 2391102 w 2806261"/>
              <a:gd name="connsiteY6" fmla="*/ 618359 h 1270000"/>
              <a:gd name="connsiteX7" fmla="*/ 331075 w 2806261"/>
              <a:gd name="connsiteY7" fmla="*/ 744483 h 1270000"/>
              <a:gd name="connsiteX8" fmla="*/ 541282 w 2806261"/>
              <a:gd name="connsiteY8" fmla="*/ 860097 h 1270000"/>
              <a:gd name="connsiteX9" fmla="*/ 2233447 w 2806261"/>
              <a:gd name="connsiteY9" fmla="*/ 870607 h 1270000"/>
              <a:gd name="connsiteX10" fmla="*/ 2412123 w 2806261"/>
              <a:gd name="connsiteY10" fmla="*/ 1017752 h 1270000"/>
              <a:gd name="connsiteX11" fmla="*/ 320565 w 2806261"/>
              <a:gd name="connsiteY11" fmla="*/ 1133366 h 1270000"/>
              <a:gd name="connsiteX12" fmla="*/ 488730 w 2806261"/>
              <a:gd name="connsiteY12" fmla="*/ 1217449 h 1270000"/>
              <a:gd name="connsiteX13" fmla="*/ 2065282 w 2806261"/>
              <a:gd name="connsiteY13" fmla="*/ 127000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06261" h="1270000">
                <a:moveTo>
                  <a:pt x="310054" y="19269"/>
                </a:moveTo>
                <a:cubicBezTo>
                  <a:pt x="1079061" y="9634"/>
                  <a:pt x="1848068" y="0"/>
                  <a:pt x="2212427" y="19269"/>
                </a:cubicBezTo>
                <a:cubicBezTo>
                  <a:pt x="2576786" y="38538"/>
                  <a:pt x="2806261" y="80580"/>
                  <a:pt x="2496206" y="134883"/>
                </a:cubicBezTo>
                <a:cubicBezTo>
                  <a:pt x="2186151" y="189186"/>
                  <a:pt x="656896" y="289035"/>
                  <a:pt x="352096" y="345090"/>
                </a:cubicBezTo>
                <a:cubicBezTo>
                  <a:pt x="47296" y="401145"/>
                  <a:pt x="360854" y="451945"/>
                  <a:pt x="667406" y="471214"/>
                </a:cubicBezTo>
                <a:cubicBezTo>
                  <a:pt x="973958" y="490483"/>
                  <a:pt x="1904123" y="436180"/>
                  <a:pt x="2191406" y="460704"/>
                </a:cubicBezTo>
                <a:cubicBezTo>
                  <a:pt x="2478689" y="485228"/>
                  <a:pt x="2701157" y="571063"/>
                  <a:pt x="2391102" y="618359"/>
                </a:cubicBezTo>
                <a:cubicBezTo>
                  <a:pt x="2081047" y="665655"/>
                  <a:pt x="639378" y="704193"/>
                  <a:pt x="331075" y="744483"/>
                </a:cubicBezTo>
                <a:cubicBezTo>
                  <a:pt x="22772" y="784773"/>
                  <a:pt x="224220" y="839076"/>
                  <a:pt x="541282" y="860097"/>
                </a:cubicBezTo>
                <a:cubicBezTo>
                  <a:pt x="858344" y="881118"/>
                  <a:pt x="1921640" y="844331"/>
                  <a:pt x="2233447" y="870607"/>
                </a:cubicBezTo>
                <a:cubicBezTo>
                  <a:pt x="2545254" y="896883"/>
                  <a:pt x="2730937" y="973959"/>
                  <a:pt x="2412123" y="1017752"/>
                </a:cubicBezTo>
                <a:cubicBezTo>
                  <a:pt x="2093309" y="1061545"/>
                  <a:pt x="641130" y="1100083"/>
                  <a:pt x="320565" y="1133366"/>
                </a:cubicBezTo>
                <a:cubicBezTo>
                  <a:pt x="0" y="1166649"/>
                  <a:pt x="197944" y="1194677"/>
                  <a:pt x="488730" y="1217449"/>
                </a:cubicBezTo>
                <a:cubicBezTo>
                  <a:pt x="779516" y="1240221"/>
                  <a:pt x="1422399" y="1255110"/>
                  <a:pt x="2065282" y="1270000"/>
                </a:cubicBezTo>
              </a:path>
            </a:pathLst>
          </a:cu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4165670" y="3338873"/>
            <a:ext cx="458279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200" dirty="0" err="1"/>
              <a:t>container.setLayout</a:t>
            </a:r>
            <a:r>
              <a:rPr lang="en-US" altLang="ko-KR" sz="1200" dirty="0"/>
              <a:t>(new </a:t>
            </a:r>
            <a:r>
              <a:rPr lang="en-US" altLang="ko-KR" sz="1200" dirty="0" err="1" smtClean="0"/>
              <a:t>GridLayout</a:t>
            </a:r>
            <a:r>
              <a:rPr lang="en-US" altLang="ko-KR" sz="1200" dirty="0" smtClean="0"/>
              <a:t>(4,3,5,5)); </a:t>
            </a:r>
            <a:r>
              <a:rPr lang="en-US" altLang="ko-KR" sz="1200" dirty="0"/>
              <a:t>// 4×3 </a:t>
            </a:r>
            <a:r>
              <a:rPr lang="ko-KR" altLang="en-US" sz="1200" dirty="0"/>
              <a:t>분할로 컴포넌트 배치</a:t>
            </a:r>
          </a:p>
          <a:p>
            <a:r>
              <a:rPr lang="en-US" altLang="ko-KR" sz="1200" dirty="0" err="1"/>
              <a:t>container.add</a:t>
            </a:r>
            <a:r>
              <a:rPr lang="en-US" altLang="ko-KR" sz="1200" dirty="0"/>
              <a:t>(new </a:t>
            </a:r>
            <a:r>
              <a:rPr lang="en-US" altLang="ko-KR" sz="1200" dirty="0" err="1"/>
              <a:t>JButton</a:t>
            </a:r>
            <a:r>
              <a:rPr lang="en-US" altLang="ko-KR" sz="1200" dirty="0"/>
              <a:t>("1")); // </a:t>
            </a:r>
            <a:r>
              <a:rPr lang="ko-KR" altLang="en-US" sz="1200" dirty="0"/>
              <a:t>상단 왼쪽 첫 번째 셀에 버튼 배치</a:t>
            </a:r>
          </a:p>
          <a:p>
            <a:r>
              <a:rPr lang="en-US" altLang="ko-KR" sz="1200" dirty="0" err="1"/>
              <a:t>container.add</a:t>
            </a:r>
            <a:r>
              <a:rPr lang="en-US" altLang="ko-KR" sz="1200" dirty="0"/>
              <a:t>(new </a:t>
            </a:r>
            <a:r>
              <a:rPr lang="en-US" altLang="ko-KR" sz="1200" dirty="0" err="1"/>
              <a:t>JButton</a:t>
            </a:r>
            <a:r>
              <a:rPr lang="en-US" altLang="ko-KR" sz="1200" dirty="0"/>
              <a:t>("2")); // </a:t>
            </a:r>
            <a:r>
              <a:rPr lang="ko-KR" altLang="en-US" sz="1200" dirty="0"/>
              <a:t>그 옆 셀에 버튼 배치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GridLayout </a:t>
            </a:r>
            <a:r>
              <a:rPr lang="ko-KR" altLang="en-US" smtClean="0"/>
              <a:t>생성자와 속성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생성자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GridLayout</a:t>
            </a:r>
            <a:r>
              <a:rPr lang="en-US" altLang="ko-KR" dirty="0" smtClean="0"/>
              <a:t>()</a:t>
            </a:r>
          </a:p>
          <a:p>
            <a:pPr lvl="1"/>
            <a:r>
              <a:rPr lang="en-US" altLang="ko-KR" dirty="0" err="1" smtClean="0"/>
              <a:t>GridLayout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rows,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cols)</a:t>
            </a:r>
          </a:p>
          <a:p>
            <a:pPr lvl="1"/>
            <a:r>
              <a:rPr lang="en-US" altLang="ko-KR" dirty="0" err="1" smtClean="0"/>
              <a:t>GridLayout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rows,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cols,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hGap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vGap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rows : </a:t>
            </a:r>
            <a:r>
              <a:rPr lang="ko-KR" altLang="en-US" dirty="0" smtClean="0"/>
              <a:t>격자의 행수</a:t>
            </a:r>
            <a:r>
              <a:rPr lang="en-US" altLang="ko-KR" dirty="0" smtClean="0"/>
              <a:t> (</a:t>
            </a:r>
            <a:r>
              <a:rPr lang="ko-KR" altLang="en-US" dirty="0" smtClean="0"/>
              <a:t>디폴트 </a:t>
            </a:r>
            <a:r>
              <a:rPr lang="en-US" altLang="ko-KR" dirty="0" smtClean="0"/>
              <a:t>: 1)</a:t>
            </a:r>
          </a:p>
          <a:p>
            <a:pPr lvl="2"/>
            <a:r>
              <a:rPr lang="en-US" altLang="ko-KR" dirty="0" smtClean="0"/>
              <a:t>cols : </a:t>
            </a:r>
            <a:r>
              <a:rPr lang="ko-KR" altLang="en-US" dirty="0" smtClean="0"/>
              <a:t>격자의 열수</a:t>
            </a:r>
            <a:r>
              <a:rPr lang="en-US" altLang="ko-KR" dirty="0" smtClean="0"/>
              <a:t> (</a:t>
            </a:r>
            <a:r>
              <a:rPr lang="ko-KR" altLang="en-US" dirty="0" smtClean="0"/>
              <a:t>디폴트 </a:t>
            </a:r>
            <a:r>
              <a:rPr lang="en-US" altLang="ko-KR" dirty="0" smtClean="0"/>
              <a:t>: 1)</a:t>
            </a:r>
          </a:p>
          <a:p>
            <a:pPr lvl="2"/>
            <a:r>
              <a:rPr lang="en-US" altLang="ko-KR" dirty="0" err="1" smtClean="0"/>
              <a:t>hGap</a:t>
            </a:r>
            <a:r>
              <a:rPr lang="en-US" altLang="ko-KR" dirty="0" smtClean="0"/>
              <a:t> : </a:t>
            </a:r>
            <a:r>
              <a:rPr lang="ko-KR" altLang="en-US" dirty="0" smtClean="0"/>
              <a:t>좌우 두 컴포넌트 사이의 수평 간격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픽셀 단위</a:t>
            </a:r>
            <a:r>
              <a:rPr lang="en-US" altLang="ko-KR" dirty="0" smtClean="0"/>
              <a:t>(</a:t>
            </a:r>
            <a:r>
              <a:rPr lang="ko-KR" altLang="en-US" dirty="0" smtClean="0"/>
              <a:t>디폴트 </a:t>
            </a:r>
            <a:r>
              <a:rPr lang="en-US" altLang="ko-KR" dirty="0" smtClean="0"/>
              <a:t>: 0)</a:t>
            </a:r>
          </a:p>
          <a:p>
            <a:pPr lvl="2"/>
            <a:r>
              <a:rPr lang="en-US" altLang="ko-KR" dirty="0" err="1" smtClean="0"/>
              <a:t>vGap</a:t>
            </a:r>
            <a:r>
              <a:rPr lang="en-US" altLang="ko-KR" dirty="0" smtClean="0"/>
              <a:t> : </a:t>
            </a:r>
            <a:r>
              <a:rPr lang="ko-KR" altLang="en-US" dirty="0" smtClean="0"/>
              <a:t>상하 두 컴포넌트 사이의 수직 간격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픽셀 단위</a:t>
            </a:r>
            <a:r>
              <a:rPr lang="en-US" altLang="ko-KR" dirty="0" smtClean="0"/>
              <a:t>(</a:t>
            </a:r>
            <a:r>
              <a:rPr lang="ko-KR" altLang="en-US" dirty="0" smtClean="0"/>
              <a:t>디폴트 </a:t>
            </a:r>
            <a:r>
              <a:rPr lang="en-US" altLang="ko-KR" dirty="0" smtClean="0"/>
              <a:t>: 0)</a:t>
            </a:r>
          </a:p>
          <a:p>
            <a:pPr lvl="2"/>
            <a:r>
              <a:rPr lang="en-US" altLang="ko-KR" dirty="0" smtClean="0"/>
              <a:t>rows x cols </a:t>
            </a:r>
            <a:r>
              <a:rPr lang="ko-KR" altLang="en-US" dirty="0" smtClean="0"/>
              <a:t>만큼의 셀을 가진 격자로 컨테이너 공간을 분할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배치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43" y="1441057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9-4 : </a:t>
            </a:r>
            <a:r>
              <a:rPr lang="en-US" altLang="ko-KR" dirty="0" err="1" smtClean="0"/>
              <a:t>GridLayout</a:t>
            </a:r>
            <a:r>
              <a:rPr lang="ko-KR" altLang="en-US" dirty="0" smtClean="0"/>
              <a:t>으로 입력 폼 만들기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071934" y="785794"/>
            <a:ext cx="4929190" cy="59093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r>
              <a:rPr lang="en-US" altLang="ko-KR" sz="1400" dirty="0" smtClean="0"/>
              <a:t>import java.awt.*;</a:t>
            </a:r>
          </a:p>
          <a:p>
            <a:endParaRPr lang="ko-KR" altLang="en-US" sz="1400" dirty="0" smtClean="0"/>
          </a:p>
          <a:p>
            <a:r>
              <a:rPr lang="en-US" altLang="ko-KR" sz="1400" b="1" dirty="0" smtClean="0"/>
              <a:t>public class </a:t>
            </a:r>
            <a:r>
              <a:rPr lang="en-US" altLang="ko-KR" sz="1400" b="1" dirty="0" err="1" smtClean="0"/>
              <a:t>GridLayoutEx</a:t>
            </a:r>
            <a:r>
              <a:rPr lang="en-US" altLang="ko-KR" sz="1400" b="1" dirty="0" smtClean="0"/>
              <a:t> extends </a:t>
            </a:r>
            <a:r>
              <a:rPr lang="en-US" altLang="ko-KR" sz="1400" b="1" dirty="0" err="1" smtClean="0"/>
              <a:t>JFrame</a:t>
            </a:r>
            <a:r>
              <a:rPr lang="en-US" altLang="ko-KR" sz="1400" b="1" dirty="0" smtClean="0"/>
              <a:t> {</a:t>
            </a:r>
          </a:p>
          <a:p>
            <a:pPr lvl="1"/>
            <a:r>
              <a:rPr lang="en-US" altLang="ko-KR" sz="1400" dirty="0" err="1" smtClean="0"/>
              <a:t>GridLayoutEx</a:t>
            </a:r>
            <a:r>
              <a:rPr lang="en-US" altLang="ko-KR" sz="1400" dirty="0" smtClean="0"/>
              <a:t>() {</a:t>
            </a:r>
          </a:p>
          <a:p>
            <a:pPr lvl="2"/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GridLayout</a:t>
            </a:r>
            <a:r>
              <a:rPr lang="en-US" altLang="ko-KR" sz="1400" dirty="0" smtClean="0"/>
              <a:t> Sample");</a:t>
            </a:r>
          </a:p>
          <a:p>
            <a:pPr lvl="2"/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  <a:endParaRPr lang="ko-KR" altLang="en-US" sz="1400" dirty="0" smtClean="0"/>
          </a:p>
          <a:p>
            <a:pPr lvl="2"/>
            <a:r>
              <a:rPr lang="en-US" altLang="ko-KR" sz="1400" b="1" dirty="0" err="1" smtClean="0"/>
              <a:t>GridLayout</a:t>
            </a:r>
            <a:r>
              <a:rPr lang="en-US" altLang="ko-KR" sz="1400" b="1" dirty="0" smtClean="0"/>
              <a:t> grid = new </a:t>
            </a:r>
            <a:r>
              <a:rPr lang="en-US" altLang="ko-KR" sz="1400" b="1" dirty="0" err="1" smtClean="0"/>
              <a:t>GridLayout</a:t>
            </a:r>
            <a:r>
              <a:rPr lang="en-US" altLang="ko-KR" sz="1400" b="1" dirty="0" smtClean="0"/>
              <a:t>(4, 2);</a:t>
            </a:r>
          </a:p>
          <a:p>
            <a:pPr lvl="2"/>
            <a:r>
              <a:rPr lang="en-US" altLang="ko-KR" sz="1400" b="1" dirty="0" err="1" smtClean="0"/>
              <a:t>grid.setVgap</a:t>
            </a:r>
            <a:r>
              <a:rPr lang="en-US" altLang="ko-KR" sz="1400" b="1" dirty="0" smtClean="0"/>
              <a:t>(5);</a:t>
            </a:r>
          </a:p>
          <a:p>
            <a:pPr lvl="2"/>
            <a:r>
              <a:rPr lang="en-US" altLang="ko-KR" sz="1400" b="1" dirty="0" err="1" smtClean="0"/>
              <a:t>setLayout</a:t>
            </a:r>
            <a:r>
              <a:rPr lang="en-US" altLang="ko-KR" sz="1400" b="1" dirty="0" smtClean="0"/>
              <a:t>(grid);</a:t>
            </a:r>
            <a:endParaRPr lang="ko-KR" altLang="en-US" sz="1400" b="1" dirty="0" smtClean="0"/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JLabel</a:t>
            </a:r>
            <a:r>
              <a:rPr lang="en-US" altLang="ko-KR" sz="1400" b="1" dirty="0" smtClean="0"/>
              <a:t>(" </a:t>
            </a:r>
            <a:r>
              <a:rPr lang="ko-KR" altLang="en-US" sz="1400" b="1" dirty="0" smtClean="0"/>
              <a:t>이름</a:t>
            </a:r>
            <a:r>
              <a:rPr lang="en-US" altLang="ko-KR" sz="1400" b="1" dirty="0" smtClean="0"/>
              <a:t>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JTextField</a:t>
            </a:r>
            <a:r>
              <a:rPr lang="en-US" altLang="ko-KR" sz="1400" b="1" dirty="0" smtClean="0"/>
              <a:t>(""));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JLabel</a:t>
            </a:r>
            <a:r>
              <a:rPr lang="en-US" altLang="ko-KR" sz="1400" b="1" dirty="0" smtClean="0"/>
              <a:t>(" </a:t>
            </a:r>
            <a:r>
              <a:rPr lang="ko-KR" altLang="en-US" sz="1400" b="1" dirty="0" smtClean="0"/>
              <a:t>학번</a:t>
            </a:r>
            <a:r>
              <a:rPr lang="en-US" altLang="ko-KR" sz="1400" b="1" dirty="0" smtClean="0"/>
              <a:t>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JTextField</a:t>
            </a:r>
            <a:r>
              <a:rPr lang="en-US" altLang="ko-KR" sz="1400" b="1" dirty="0" smtClean="0"/>
              <a:t>(""));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JLabel</a:t>
            </a:r>
            <a:r>
              <a:rPr lang="en-US" altLang="ko-KR" sz="1400" b="1" dirty="0" smtClean="0"/>
              <a:t>(" </a:t>
            </a:r>
            <a:r>
              <a:rPr lang="ko-KR" altLang="en-US" sz="1400" b="1" dirty="0" smtClean="0"/>
              <a:t>학과</a:t>
            </a:r>
            <a:r>
              <a:rPr lang="en-US" altLang="ko-KR" sz="1400" b="1" dirty="0" smtClean="0"/>
              <a:t>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JTextField</a:t>
            </a:r>
            <a:r>
              <a:rPr lang="en-US" altLang="ko-KR" sz="1400" b="1" dirty="0" smtClean="0"/>
              <a:t>(""));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JLabel</a:t>
            </a:r>
            <a:r>
              <a:rPr lang="en-US" altLang="ko-KR" sz="1400" b="1" dirty="0" smtClean="0"/>
              <a:t>(" </a:t>
            </a:r>
            <a:r>
              <a:rPr lang="ko-KR" altLang="en-US" sz="1400" b="1" dirty="0" smtClean="0"/>
              <a:t>과목</a:t>
            </a:r>
            <a:r>
              <a:rPr lang="en-US" altLang="ko-KR" sz="1400" b="1" dirty="0" smtClean="0"/>
              <a:t>"));</a:t>
            </a:r>
          </a:p>
          <a:p>
            <a:pPr lvl="2"/>
            <a:r>
              <a:rPr lang="en-US" altLang="ko-KR" sz="1400" dirty="0" smtClean="0"/>
              <a:t>add(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JTextField</a:t>
            </a:r>
            <a:r>
              <a:rPr lang="en-US" altLang="ko-KR" sz="1400" b="1" dirty="0" smtClean="0"/>
              <a:t>(""));</a:t>
            </a:r>
          </a:p>
          <a:p>
            <a:pPr lvl="2"/>
            <a:endParaRPr lang="ko-KR" altLang="en-US" sz="1400" dirty="0" smtClean="0"/>
          </a:p>
          <a:p>
            <a:pPr lvl="2"/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 200);</a:t>
            </a:r>
          </a:p>
          <a:p>
            <a:pPr lvl="2"/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pPr lvl="1"/>
            <a:r>
              <a:rPr lang="en-US" altLang="ko-KR" sz="1400" b="1" dirty="0" smtClean="0"/>
              <a:t>public static void main(String[] </a:t>
            </a:r>
            <a:r>
              <a:rPr lang="en-US" altLang="ko-KR" sz="1400" b="1" dirty="0" err="1" smtClean="0"/>
              <a:t>args</a:t>
            </a:r>
            <a:r>
              <a:rPr lang="en-US" altLang="ko-KR" sz="1400" b="1" dirty="0" smtClean="0"/>
              <a:t>) {</a:t>
            </a:r>
          </a:p>
          <a:p>
            <a:pPr lvl="2"/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GridLayoutEx</a:t>
            </a:r>
            <a:r>
              <a:rPr lang="en-US" altLang="ko-KR" sz="1400" b="1" dirty="0" smtClean="0"/>
              <a:t>();</a:t>
            </a:r>
          </a:p>
          <a:p>
            <a:pPr lvl="1"/>
            <a:r>
              <a:rPr lang="en-US" altLang="ko-KR" sz="1400" b="1" dirty="0" smtClean="0"/>
              <a:t>}</a:t>
            </a:r>
          </a:p>
          <a:p>
            <a:r>
              <a:rPr lang="en-US" altLang="ko-KR" sz="1400" dirty="0" smtClean="0"/>
              <a:t>}</a:t>
            </a:r>
          </a:p>
        </p:txBody>
      </p:sp>
      <p:sp>
        <p:nvSpPr>
          <p:cNvPr id="7" name="자유형 6"/>
          <p:cNvSpPr/>
          <p:nvPr/>
        </p:nvSpPr>
        <p:spPr>
          <a:xfrm>
            <a:off x="1417145" y="2850055"/>
            <a:ext cx="506248" cy="722961"/>
          </a:xfrm>
          <a:custGeom>
            <a:avLst/>
            <a:gdLst>
              <a:gd name="connsiteX0" fmla="*/ 117365 w 506248"/>
              <a:gd name="connsiteY0" fmla="*/ 1206938 h 1206938"/>
              <a:gd name="connsiteX1" fmla="*/ 12262 w 506248"/>
              <a:gd name="connsiteY1" fmla="*/ 797035 h 1206938"/>
              <a:gd name="connsiteX2" fmla="*/ 43793 w 506248"/>
              <a:gd name="connsiteY2" fmla="*/ 271517 h 1206938"/>
              <a:gd name="connsiteX3" fmla="*/ 232979 w 506248"/>
              <a:gd name="connsiteY3" fmla="*/ 40290 h 1206938"/>
              <a:gd name="connsiteX4" fmla="*/ 506248 w 506248"/>
              <a:gd name="connsiteY4" fmla="*/ 29779 h 120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48" h="1206938">
                <a:moveTo>
                  <a:pt x="117365" y="1206938"/>
                </a:moveTo>
                <a:cubicBezTo>
                  <a:pt x="70944" y="1079938"/>
                  <a:pt x="24524" y="952938"/>
                  <a:pt x="12262" y="797035"/>
                </a:cubicBezTo>
                <a:cubicBezTo>
                  <a:pt x="0" y="641132"/>
                  <a:pt x="7007" y="397641"/>
                  <a:pt x="43793" y="271517"/>
                </a:cubicBezTo>
                <a:cubicBezTo>
                  <a:pt x="80579" y="145393"/>
                  <a:pt x="155903" y="80580"/>
                  <a:pt x="232979" y="40290"/>
                </a:cubicBezTo>
                <a:cubicBezTo>
                  <a:pt x="310055" y="0"/>
                  <a:pt x="408151" y="14889"/>
                  <a:pt x="506248" y="29779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3573016"/>
            <a:ext cx="354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두 행 사이의 수직 간격 </a:t>
            </a:r>
            <a:r>
              <a:rPr lang="en-US" altLang="ko-KR" smtClean="0"/>
              <a:t>vGap</a:t>
            </a:r>
            <a:r>
              <a:rPr lang="ko-KR" altLang="en-US" smtClean="0"/>
              <a:t>이 </a:t>
            </a:r>
            <a:r>
              <a:rPr lang="en-US" altLang="ko-KR" smtClean="0"/>
              <a:t>5 </a:t>
            </a:r>
            <a:r>
              <a:rPr lang="ko-KR" altLang="en-US" smtClean="0"/>
              <a:t>픽셀로 설정됨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배치관리자 없는 컨테이너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배치관리자가 없는 컨테이너 개념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응용프로그램에서 컴포넌트의 절대 크기와 절대 위치를 스스로 결정</a:t>
            </a:r>
            <a:endParaRPr lang="en-US" altLang="ko-KR" dirty="0" smtClean="0"/>
          </a:p>
          <a:p>
            <a:r>
              <a:rPr lang="ko-KR" altLang="en-US" dirty="0" smtClean="0"/>
              <a:t>용도</a:t>
            </a:r>
            <a:endParaRPr lang="en-US" altLang="ko-KR" dirty="0" smtClean="0"/>
          </a:p>
          <a:p>
            <a:pPr lvl="1"/>
            <a:r>
              <a:rPr lang="ko-KR" altLang="en-US" dirty="0"/>
              <a:t>컴포넌트의 크기나 위치를 개발자 임의로 결정하고자 하는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lvl="1"/>
            <a:r>
              <a:rPr lang="ko-KR" altLang="en-US" dirty="0"/>
              <a:t>게임 프로그램과 같이 시간이나 마우스</a:t>
            </a:r>
            <a:r>
              <a:rPr lang="en-US" altLang="ko-KR" dirty="0"/>
              <a:t>/</a:t>
            </a:r>
            <a:r>
              <a:rPr lang="ko-KR" altLang="en-US" dirty="0"/>
              <a:t>키보드의 입력에 따라 컴포넌트들의 </a:t>
            </a:r>
            <a:r>
              <a:rPr lang="ko-KR" altLang="en-US" dirty="0" smtClean="0"/>
              <a:t>위치와 </a:t>
            </a:r>
            <a:r>
              <a:rPr lang="ko-KR" altLang="en-US" dirty="0"/>
              <a:t>크기가 수시로 변하는 </a:t>
            </a:r>
            <a:r>
              <a:rPr lang="ko-KR" altLang="en-US" dirty="0" smtClean="0"/>
              <a:t>경우</a:t>
            </a:r>
            <a:endParaRPr lang="en-US" altLang="ko-KR" dirty="0" smtClean="0"/>
          </a:p>
          <a:p>
            <a:pPr lvl="1"/>
            <a:r>
              <a:rPr lang="ko-KR" altLang="en-US" dirty="0"/>
              <a:t>여러 컴포넌트들이 서로 겹치는 효과를 연출하고자 하는 </a:t>
            </a:r>
            <a:r>
              <a:rPr lang="ko-KR" altLang="en-US" dirty="0" smtClean="0"/>
              <a:t>경우</a:t>
            </a:r>
            <a:endParaRPr lang="en-US" altLang="ko-KR" dirty="0"/>
          </a:p>
          <a:p>
            <a:r>
              <a:rPr lang="ko-KR" altLang="en-US" dirty="0" smtClean="0"/>
              <a:t>컨테이너의 배치 관리자 제거 방법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Container.setLayout</a:t>
            </a:r>
            <a:r>
              <a:rPr lang="en-US" altLang="ko-KR" dirty="0" smtClean="0"/>
              <a:t>(null);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컴포넌트의 크기와 위치 설정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 내에서 이루어져야 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컴포넌트들이 서로 겹치는 효과 연출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다음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이용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컴포넌트 크기 설정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Component.setSize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width,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height);</a:t>
            </a:r>
          </a:p>
          <a:p>
            <a:pPr lvl="2"/>
            <a:r>
              <a:rPr lang="ko-KR" altLang="en-US" dirty="0" smtClean="0"/>
              <a:t>컴포넌트 위치 설정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Component.setLocation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y);</a:t>
            </a:r>
          </a:p>
          <a:p>
            <a:pPr lvl="2"/>
            <a:r>
              <a:rPr lang="ko-KR" altLang="en-US" dirty="0" smtClean="0"/>
              <a:t>컴포넌트 위치와 크기 동시 설정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Component.setBounds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x,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y,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width, 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height);</a:t>
            </a:r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3356992"/>
            <a:ext cx="357532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// </a:t>
            </a:r>
            <a:r>
              <a:rPr lang="en-US" altLang="ko-KR" sz="1400" dirty="0" err="1" smtClean="0"/>
              <a:t>JPanel</a:t>
            </a:r>
            <a:r>
              <a:rPr lang="ko-KR" altLang="en-US" sz="1400" dirty="0" smtClean="0"/>
              <a:t> 에 배치관리자를 삭제하는 예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 p = new </a:t>
            </a:r>
            <a:r>
              <a:rPr lang="en-US" altLang="ko-KR" sz="1400" dirty="0" err="1" smtClean="0"/>
              <a:t>JPanel</a:t>
            </a:r>
            <a:r>
              <a:rPr lang="en-US" altLang="ko-KR" sz="1400" dirty="0" smtClean="0"/>
              <a:t>();</a:t>
            </a:r>
          </a:p>
          <a:p>
            <a:r>
              <a:rPr lang="en-US" altLang="ko-KR" sz="1400" dirty="0" err="1" smtClean="0"/>
              <a:t>p.setLayout</a:t>
            </a:r>
            <a:r>
              <a:rPr lang="en-US" altLang="ko-KR" sz="1400" dirty="0" smtClean="0"/>
              <a:t>(null);</a:t>
            </a:r>
            <a:endParaRPr lang="ko-KR" altLang="en-US" sz="14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9-5 : </a:t>
            </a:r>
            <a:r>
              <a:rPr lang="ko-KR" altLang="en-US" dirty="0" smtClean="0"/>
              <a:t>배치관리자 없는 컨테이너에 컴포넌트 위치와 크기를 절대적으로 지정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3857620" y="1020720"/>
            <a:ext cx="5072066" cy="56938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import </a:t>
            </a:r>
            <a:r>
              <a:rPr lang="en-US" altLang="ko-KR" sz="1400" dirty="0" err="1" smtClean="0"/>
              <a:t>javax.swing</a:t>
            </a:r>
            <a:r>
              <a:rPr lang="en-US" altLang="ko-KR" sz="1400" dirty="0" smtClean="0"/>
              <a:t>.*;</a:t>
            </a:r>
          </a:p>
          <a:p>
            <a:r>
              <a:rPr lang="en-US" altLang="ko-KR" sz="1400" dirty="0" smtClean="0"/>
              <a:t>import java.awt.*;</a:t>
            </a:r>
          </a:p>
          <a:p>
            <a:endParaRPr lang="ko-KR" altLang="en-US" sz="1400" dirty="0" smtClean="0"/>
          </a:p>
          <a:p>
            <a:r>
              <a:rPr lang="en-US" altLang="ko-KR" sz="1400" b="1" dirty="0" smtClean="0"/>
              <a:t>public class </a:t>
            </a:r>
            <a:r>
              <a:rPr lang="en-US" altLang="ko-KR" sz="1400" b="1" dirty="0" err="1" smtClean="0"/>
              <a:t>NullContainerEx</a:t>
            </a:r>
            <a:r>
              <a:rPr lang="en-US" altLang="ko-KR" sz="1400" b="1" dirty="0" smtClean="0"/>
              <a:t> extends </a:t>
            </a:r>
            <a:r>
              <a:rPr lang="en-US" altLang="ko-KR" sz="1400" b="1" dirty="0" err="1" smtClean="0"/>
              <a:t>JFrame</a:t>
            </a:r>
            <a:r>
              <a:rPr lang="en-US" altLang="ko-KR" sz="1400" b="1" dirty="0" smtClean="0"/>
              <a:t> {</a:t>
            </a:r>
          </a:p>
          <a:p>
            <a:pPr lvl="1"/>
            <a:r>
              <a:rPr lang="en-US" altLang="ko-KR" sz="1400" dirty="0" err="1" smtClean="0"/>
              <a:t>NullContainerEx</a:t>
            </a:r>
            <a:r>
              <a:rPr lang="en-US" altLang="ko-KR" sz="1400" dirty="0" smtClean="0"/>
              <a:t>() {</a:t>
            </a:r>
          </a:p>
          <a:p>
            <a:pPr lvl="2"/>
            <a:r>
              <a:rPr lang="en-US" altLang="ko-KR" sz="1400" dirty="0" err="1" smtClean="0"/>
              <a:t>setTitle</a:t>
            </a:r>
            <a:r>
              <a:rPr lang="en-US" altLang="ko-KR" sz="1400" dirty="0" smtClean="0"/>
              <a:t>("Null Container Sample");</a:t>
            </a:r>
          </a:p>
          <a:p>
            <a:pPr lvl="2"/>
            <a:r>
              <a:rPr lang="en-US" altLang="ko-KR" sz="1400" dirty="0" err="1" smtClean="0"/>
              <a:t>setDefaultCloseOperation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JFrame.</a:t>
            </a:r>
            <a:r>
              <a:rPr lang="en-US" altLang="ko-KR" sz="1400" i="1" dirty="0" err="1" smtClean="0"/>
              <a:t>EXIT_ON_CLOSE</a:t>
            </a:r>
            <a:r>
              <a:rPr lang="en-US" altLang="ko-KR" sz="1400" i="1" dirty="0" smtClean="0"/>
              <a:t>);</a:t>
            </a:r>
          </a:p>
          <a:p>
            <a:pPr lvl="2"/>
            <a:r>
              <a:rPr lang="en-US" altLang="ko-KR" sz="1400" dirty="0" err="1" smtClean="0">
                <a:solidFill>
                  <a:srgbClr val="FF0000"/>
                </a:solidFill>
              </a:rPr>
              <a:t>setLayout</a:t>
            </a:r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null);</a:t>
            </a:r>
          </a:p>
          <a:p>
            <a:pPr lvl="2"/>
            <a:endParaRPr lang="ko-KR" altLang="en-US" sz="1400" dirty="0" smtClean="0"/>
          </a:p>
          <a:p>
            <a:pPr lvl="2"/>
            <a:r>
              <a:rPr lang="en-US" altLang="ko-KR" sz="1400" dirty="0" err="1" smtClean="0"/>
              <a:t>JLabel</a:t>
            </a:r>
            <a:r>
              <a:rPr lang="en-US" altLang="ko-KR" sz="1400" dirty="0" smtClean="0"/>
              <a:t> la = 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JLabel</a:t>
            </a:r>
            <a:r>
              <a:rPr lang="en-US" altLang="ko-KR" sz="1400" b="1" dirty="0" smtClean="0"/>
              <a:t>("Hello, Press Buttons!");</a:t>
            </a:r>
          </a:p>
          <a:p>
            <a:pPr lvl="2"/>
            <a:r>
              <a:rPr lang="en-US" altLang="ko-KR" sz="1400" dirty="0" err="1" smtClean="0">
                <a:solidFill>
                  <a:srgbClr val="FF0000"/>
                </a:solidFill>
              </a:rPr>
              <a:t>la.setLocation</a:t>
            </a:r>
            <a:r>
              <a:rPr lang="en-US" altLang="ko-KR" sz="1400" dirty="0" smtClean="0">
                <a:solidFill>
                  <a:srgbClr val="FF0000"/>
                </a:solidFill>
              </a:rPr>
              <a:t>(130, 50);</a:t>
            </a:r>
          </a:p>
          <a:p>
            <a:pPr lvl="2"/>
            <a:r>
              <a:rPr lang="en-US" altLang="ko-KR" sz="1400" dirty="0" err="1" smtClean="0">
                <a:solidFill>
                  <a:srgbClr val="FF0000"/>
                </a:solidFill>
              </a:rPr>
              <a:t>la.setSize</a:t>
            </a:r>
            <a:r>
              <a:rPr lang="en-US" altLang="ko-KR" sz="1400" dirty="0" smtClean="0">
                <a:solidFill>
                  <a:srgbClr val="FF0000"/>
                </a:solidFill>
              </a:rPr>
              <a:t>(200, 20);</a:t>
            </a:r>
          </a:p>
          <a:p>
            <a:pPr lvl="2"/>
            <a:r>
              <a:rPr lang="en-US" altLang="ko-KR" sz="1400" dirty="0" smtClean="0"/>
              <a:t>add(la);</a:t>
            </a:r>
            <a:endParaRPr lang="ko-KR" altLang="en-US" sz="1400" dirty="0" smtClean="0"/>
          </a:p>
          <a:p>
            <a:pPr lvl="2"/>
            <a:r>
              <a:rPr lang="nn-NO" altLang="ko-KR" sz="1400" b="1" dirty="0" smtClean="0"/>
              <a:t>for(int i=1; i&lt;=9; i++) {</a:t>
            </a:r>
          </a:p>
          <a:p>
            <a:pPr lvl="3"/>
            <a:r>
              <a:rPr lang="en-US" altLang="ko-KR" sz="1400" dirty="0" err="1" smtClean="0"/>
              <a:t>JButton</a:t>
            </a:r>
            <a:r>
              <a:rPr lang="en-US" altLang="ko-KR" sz="1400" dirty="0" smtClean="0"/>
              <a:t> b = 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JButton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Integer.</a:t>
            </a:r>
            <a:r>
              <a:rPr lang="en-US" altLang="ko-KR" sz="1400" b="1" i="1" dirty="0" err="1" smtClean="0"/>
              <a:t>toString</a:t>
            </a:r>
            <a:r>
              <a:rPr lang="en-US" altLang="ko-KR" sz="1400" b="1" i="1" dirty="0" smtClean="0"/>
              <a:t>(</a:t>
            </a:r>
            <a:r>
              <a:rPr lang="en-US" altLang="ko-KR" sz="1400" b="1" i="1" dirty="0" err="1" smtClean="0"/>
              <a:t>i</a:t>
            </a:r>
            <a:r>
              <a:rPr lang="en-US" altLang="ko-KR" sz="1400" b="1" i="1" dirty="0" smtClean="0"/>
              <a:t>));</a:t>
            </a:r>
          </a:p>
          <a:p>
            <a:pPr lvl="3"/>
            <a:r>
              <a:rPr lang="en-US" altLang="ko-KR" sz="1400" dirty="0" err="1" smtClean="0">
                <a:solidFill>
                  <a:srgbClr val="FF0000"/>
                </a:solidFill>
              </a:rPr>
              <a:t>b.setLocation</a:t>
            </a:r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400" dirty="0" smtClean="0">
                <a:solidFill>
                  <a:srgbClr val="FF0000"/>
                </a:solidFill>
              </a:rPr>
              <a:t>*15, 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400" dirty="0" smtClean="0">
                <a:solidFill>
                  <a:srgbClr val="FF0000"/>
                </a:solidFill>
              </a:rPr>
              <a:t>*15);</a:t>
            </a:r>
          </a:p>
          <a:p>
            <a:pPr lvl="3"/>
            <a:r>
              <a:rPr lang="en-US" altLang="ko-KR" sz="1400" dirty="0" err="1" smtClean="0">
                <a:solidFill>
                  <a:srgbClr val="FF0000"/>
                </a:solidFill>
              </a:rPr>
              <a:t>b.setSize</a:t>
            </a:r>
            <a:r>
              <a:rPr lang="en-US" altLang="ko-KR" sz="1400" dirty="0" smtClean="0">
                <a:solidFill>
                  <a:srgbClr val="FF0000"/>
                </a:solidFill>
              </a:rPr>
              <a:t>(50, 20);</a:t>
            </a:r>
          </a:p>
          <a:p>
            <a:pPr lvl="3"/>
            <a:r>
              <a:rPr lang="en-US" altLang="ko-KR" sz="1400" dirty="0" smtClean="0"/>
              <a:t>add(b);</a:t>
            </a:r>
          </a:p>
          <a:p>
            <a:pPr lvl="1"/>
            <a:r>
              <a:rPr lang="en-US" altLang="ko-KR" sz="1400" dirty="0" smtClean="0"/>
              <a:t>	}</a:t>
            </a:r>
          </a:p>
          <a:p>
            <a:pPr lvl="2"/>
            <a:r>
              <a:rPr lang="en-US" altLang="ko-KR" sz="1400" dirty="0" err="1" smtClean="0"/>
              <a:t>setSize</a:t>
            </a:r>
            <a:r>
              <a:rPr lang="en-US" altLang="ko-KR" sz="1400" dirty="0" smtClean="0"/>
              <a:t>(300, 200);</a:t>
            </a:r>
          </a:p>
          <a:p>
            <a:pPr lvl="2"/>
            <a:r>
              <a:rPr lang="en-US" altLang="ko-KR" sz="1400" dirty="0" err="1" smtClean="0"/>
              <a:t>setVisible</a:t>
            </a:r>
            <a:r>
              <a:rPr lang="en-US" altLang="ko-KR" sz="1400" dirty="0" smtClean="0"/>
              <a:t>(true);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pPr lvl="1"/>
            <a:r>
              <a:rPr lang="en-US" altLang="ko-KR" sz="1400" b="1" dirty="0" smtClean="0"/>
              <a:t>public static void main(String[] </a:t>
            </a:r>
            <a:r>
              <a:rPr lang="en-US" altLang="ko-KR" sz="1400" b="1" dirty="0" err="1" smtClean="0"/>
              <a:t>args</a:t>
            </a:r>
            <a:r>
              <a:rPr lang="en-US" altLang="ko-KR" sz="1400" b="1" dirty="0" smtClean="0"/>
              <a:t>) {</a:t>
            </a:r>
          </a:p>
          <a:p>
            <a:pPr lvl="2"/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NullContainerEx</a:t>
            </a:r>
            <a:r>
              <a:rPr lang="en-US" altLang="ko-KR" sz="1400" b="1" dirty="0" smtClean="0"/>
              <a:t>();</a:t>
            </a:r>
          </a:p>
          <a:p>
            <a:pPr lvl="1"/>
            <a:r>
              <a:rPr lang="en-US" altLang="ko-KR" sz="1400" dirty="0" smtClean="0"/>
              <a:t>}</a:t>
            </a:r>
          </a:p>
          <a:p>
            <a:r>
              <a:rPr lang="en-US" altLang="ko-KR" sz="14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4422051"/>
            <a:ext cx="3135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원하는 위치에 원하는 크기로 컴포넌트를 마음대로</a:t>
            </a:r>
            <a:endParaRPr lang="en-US" altLang="ko-KR" dirty="0" smtClean="0"/>
          </a:p>
          <a:p>
            <a:r>
              <a:rPr lang="ko-KR" altLang="en-US" dirty="0" smtClean="0"/>
              <a:t>배치할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05" y="2262381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 descr="JProgress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2914650" cy="190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5332" y="957928"/>
            <a:ext cx="1241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JProgressBar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그림 5" descr="JToolTi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692696"/>
            <a:ext cx="1438275" cy="723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1340768"/>
            <a:ext cx="835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JToolTip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그림 7" descr="JScrollPa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692696"/>
            <a:ext cx="2419350" cy="209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04248" y="2780928"/>
            <a:ext cx="1097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JScrollPane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7944" y="6309320"/>
            <a:ext cx="772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JApplet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6309320"/>
            <a:ext cx="770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JFrame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6309320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JDialog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" name="그림 15" descr="JMenu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1844824"/>
            <a:ext cx="2333625" cy="13049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31640" y="3212976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JMenu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23762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463" y="3632795"/>
            <a:ext cx="23241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04320"/>
            <a:ext cx="23812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슬라이드 번호 개체 틀 1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 descr="JTab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60648"/>
            <a:ext cx="6372225" cy="2066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49066" y="2395808"/>
            <a:ext cx="684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smtClean="0">
                <a:solidFill>
                  <a:schemeClr val="accent2">
                    <a:lumMod val="75000"/>
                  </a:schemeClr>
                </a:solidFill>
              </a:rPr>
              <a:t>JTable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그림 5" descr="JTre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996952"/>
            <a:ext cx="2800350" cy="2676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286" y="5783034"/>
            <a:ext cx="599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JTree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5805264"/>
            <a:ext cx="2290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JEditorPane</a:t>
            </a:r>
            <a:r>
              <a:rPr lang="en-US" altLang="ko-KR" sz="1600" i="1" dirty="0" smtClean="0">
                <a:solidFill>
                  <a:schemeClr val="accent2">
                    <a:lumMod val="75000"/>
                  </a:schemeClr>
                </a:solidFill>
              </a:rPr>
              <a:t> and </a:t>
            </a:r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JTextPane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그림 8" descr="JEditorPane JTextPa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492896"/>
            <a:ext cx="2438400" cy="3314700"/>
          </a:xfrm>
          <a:prstGeom prst="rect">
            <a:avLst/>
          </a:prstGeom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 descr="JToo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3733800" cy="361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4578" y="1849384"/>
            <a:ext cx="871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JToolBar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148" y="4277706"/>
            <a:ext cx="1221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JTabbedPane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그림 7" descr="JSplitPa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340768"/>
            <a:ext cx="4781550" cy="25812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45498" y="4269726"/>
            <a:ext cx="1021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err="1" smtClean="0">
                <a:solidFill>
                  <a:schemeClr val="accent2">
                    <a:lumMod val="75000"/>
                  </a:schemeClr>
                </a:solidFill>
              </a:rPr>
              <a:t>JSplitPane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260985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761" y="2500306"/>
            <a:ext cx="4635431" cy="342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Swing </a:t>
            </a:r>
            <a:r>
              <a:rPr lang="ko-KR" altLang="en-US" smtClean="0"/>
              <a:t>으로</a:t>
            </a:r>
            <a:r>
              <a:rPr lang="en-US" altLang="ko-KR" smtClean="0"/>
              <a:t> </a:t>
            </a:r>
            <a:r>
              <a:rPr lang="ko-KR" altLang="en-US" smtClean="0"/>
              <a:t>만든 </a:t>
            </a:r>
            <a:r>
              <a:rPr lang="en-US" altLang="ko-KR" smtClean="0"/>
              <a:t>GUI </a:t>
            </a:r>
            <a:r>
              <a:rPr lang="ko-KR" altLang="en-US" smtClean="0"/>
              <a:t>프로그램 샘플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71438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마우스를 올리면 컴포넌트 타입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</a:t>
            </a:r>
            <a:r>
              <a:rPr lang="en-US" altLang="ko-KR" dirty="0" err="1" smtClean="0"/>
              <a:t>JButton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표시</a:t>
            </a:r>
          </a:p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29388" y="2786058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JMenuBar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2500306"/>
            <a:ext cx="770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JFrame</a:t>
            </a:r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714620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JMenu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357422" y="6072206"/>
            <a:ext cx="1021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JSplitPane</a:t>
            </a:r>
            <a:endParaRPr lang="ko-KR" alt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500826" y="4000504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JLabel</a:t>
            </a:r>
            <a:endParaRPr lang="ko-KR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3857628"/>
            <a:ext cx="511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JList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4" y="2143116"/>
            <a:ext cx="987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JTextField</a:t>
            </a:r>
            <a:endParaRPr lang="ko-KR" alt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000364" y="2143116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JLabel</a:t>
            </a:r>
            <a:endParaRPr lang="ko-KR" alt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714480" y="2143116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JButton</a:t>
            </a:r>
            <a:endParaRPr lang="ko-KR" alt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3000372"/>
            <a:ext cx="871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JToolBar</a:t>
            </a:r>
            <a:endParaRPr lang="ko-KR" alt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429388" y="3500438"/>
            <a:ext cx="1143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JComboBox</a:t>
            </a:r>
            <a:endParaRPr lang="ko-KR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572132" y="2000240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프레임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윈도우 닫기 버튼</a:t>
            </a:r>
            <a:endParaRPr lang="ko-KR" altLang="en-US" sz="1600" dirty="0"/>
          </a:p>
        </p:txBody>
      </p:sp>
      <p:sp>
        <p:nvSpPr>
          <p:cNvPr id="18" name="자유형 17"/>
          <p:cNvSpPr/>
          <p:nvPr/>
        </p:nvSpPr>
        <p:spPr>
          <a:xfrm>
            <a:off x="1156138" y="2862317"/>
            <a:ext cx="725214" cy="49049"/>
          </a:xfrm>
          <a:custGeom>
            <a:avLst/>
            <a:gdLst>
              <a:gd name="connsiteX0" fmla="*/ 0 w 725214"/>
              <a:gd name="connsiteY0" fmla="*/ 49049 h 49049"/>
              <a:gd name="connsiteX1" fmla="*/ 620110 w 725214"/>
              <a:gd name="connsiteY1" fmla="*/ 7007 h 49049"/>
              <a:gd name="connsiteX2" fmla="*/ 630621 w 725214"/>
              <a:gd name="connsiteY2" fmla="*/ 7007 h 4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5214" h="49049">
                <a:moveTo>
                  <a:pt x="0" y="49049"/>
                </a:moveTo>
                <a:lnTo>
                  <a:pt x="620110" y="7007"/>
                </a:lnTo>
                <a:cubicBezTo>
                  <a:pt x="725214" y="0"/>
                  <a:pt x="630621" y="7007"/>
                  <a:pt x="630621" y="700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자유형 18"/>
          <p:cNvSpPr/>
          <p:nvPr/>
        </p:nvSpPr>
        <p:spPr>
          <a:xfrm>
            <a:off x="6152055" y="2659117"/>
            <a:ext cx="364359" cy="71821"/>
          </a:xfrm>
          <a:custGeom>
            <a:avLst/>
            <a:gdLst>
              <a:gd name="connsiteX0" fmla="*/ 364359 w 364359"/>
              <a:gd name="connsiteY0" fmla="*/ 0 h 71821"/>
              <a:gd name="connsiteX1" fmla="*/ 49048 w 364359"/>
              <a:gd name="connsiteY1" fmla="*/ 63062 h 71821"/>
              <a:gd name="connsiteX2" fmla="*/ 70069 w 364359"/>
              <a:gd name="connsiteY2" fmla="*/ 52552 h 7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359" h="71821">
                <a:moveTo>
                  <a:pt x="364359" y="0"/>
                </a:moveTo>
                <a:lnTo>
                  <a:pt x="49048" y="63062"/>
                </a:lnTo>
                <a:cubicBezTo>
                  <a:pt x="0" y="71821"/>
                  <a:pt x="68317" y="52552"/>
                  <a:pt x="70069" y="52552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자유형 19"/>
          <p:cNvSpPr/>
          <p:nvPr/>
        </p:nvSpPr>
        <p:spPr>
          <a:xfrm>
            <a:off x="5454869" y="4151587"/>
            <a:ext cx="1103586" cy="126123"/>
          </a:xfrm>
          <a:custGeom>
            <a:avLst/>
            <a:gdLst>
              <a:gd name="connsiteX0" fmla="*/ 1103586 w 1103586"/>
              <a:gd name="connsiteY0" fmla="*/ 63061 h 126123"/>
              <a:gd name="connsiteX1" fmla="*/ 599090 w 1103586"/>
              <a:gd name="connsiteY1" fmla="*/ 10510 h 126123"/>
              <a:gd name="connsiteX2" fmla="*/ 0 w 1103586"/>
              <a:gd name="connsiteY2" fmla="*/ 126123 h 126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3586" h="126123">
                <a:moveTo>
                  <a:pt x="1103586" y="63061"/>
                </a:moveTo>
                <a:cubicBezTo>
                  <a:pt x="943303" y="31530"/>
                  <a:pt x="783021" y="0"/>
                  <a:pt x="599090" y="10510"/>
                </a:cubicBezTo>
                <a:cubicBezTo>
                  <a:pt x="415159" y="21020"/>
                  <a:pt x="207579" y="73571"/>
                  <a:pt x="0" y="126123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자유형 20"/>
          <p:cNvSpPr/>
          <p:nvPr/>
        </p:nvSpPr>
        <p:spPr>
          <a:xfrm>
            <a:off x="1072055" y="4067503"/>
            <a:ext cx="704193" cy="84083"/>
          </a:xfrm>
          <a:custGeom>
            <a:avLst/>
            <a:gdLst>
              <a:gd name="connsiteX0" fmla="*/ 0 w 704193"/>
              <a:gd name="connsiteY0" fmla="*/ 0 h 84083"/>
              <a:gd name="connsiteX1" fmla="*/ 704193 w 704193"/>
              <a:gd name="connsiteY1" fmla="*/ 84083 h 8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4193" h="84083">
                <a:moveTo>
                  <a:pt x="0" y="0"/>
                </a:moveTo>
                <a:lnTo>
                  <a:pt x="704193" y="84083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자유형 21"/>
          <p:cNvSpPr/>
          <p:nvPr/>
        </p:nvSpPr>
        <p:spPr>
          <a:xfrm>
            <a:off x="2850438" y="5764374"/>
            <a:ext cx="262758" cy="304800"/>
          </a:xfrm>
          <a:custGeom>
            <a:avLst/>
            <a:gdLst>
              <a:gd name="connsiteX0" fmla="*/ 0 w 262758"/>
              <a:gd name="connsiteY0" fmla="*/ 304800 h 304800"/>
              <a:gd name="connsiteX1" fmla="*/ 262758 w 262758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2758" h="304800">
                <a:moveTo>
                  <a:pt x="0" y="304800"/>
                </a:moveTo>
                <a:lnTo>
                  <a:pt x="262758" y="0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 22"/>
          <p:cNvSpPr/>
          <p:nvPr/>
        </p:nvSpPr>
        <p:spPr>
          <a:xfrm>
            <a:off x="2535128" y="5764374"/>
            <a:ext cx="210206" cy="325820"/>
          </a:xfrm>
          <a:custGeom>
            <a:avLst/>
            <a:gdLst>
              <a:gd name="connsiteX0" fmla="*/ 210206 w 210206"/>
              <a:gd name="connsiteY0" fmla="*/ 325820 h 325820"/>
              <a:gd name="connsiteX1" fmla="*/ 0 w 210206"/>
              <a:gd name="connsiteY1" fmla="*/ 0 h 32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206" h="325820">
                <a:moveTo>
                  <a:pt x="210206" y="325820"/>
                </a:moveTo>
                <a:lnTo>
                  <a:pt x="0" y="0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500826" y="4643446"/>
            <a:ext cx="1097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JScrollPane</a:t>
            </a:r>
            <a:endParaRPr lang="ko-KR" altLang="en-US" sz="1600" dirty="0"/>
          </a:p>
        </p:txBody>
      </p:sp>
      <p:sp>
        <p:nvSpPr>
          <p:cNvPr id="26" name="자유형 25"/>
          <p:cNvSpPr/>
          <p:nvPr/>
        </p:nvSpPr>
        <p:spPr>
          <a:xfrm>
            <a:off x="6043448" y="4866290"/>
            <a:ext cx="493986" cy="136634"/>
          </a:xfrm>
          <a:custGeom>
            <a:avLst/>
            <a:gdLst>
              <a:gd name="connsiteX0" fmla="*/ 493986 w 493986"/>
              <a:gd name="connsiteY0" fmla="*/ 0 h 136634"/>
              <a:gd name="connsiteX1" fmla="*/ 409904 w 493986"/>
              <a:gd name="connsiteY1" fmla="*/ 63062 h 136634"/>
              <a:gd name="connsiteX2" fmla="*/ 0 w 493986"/>
              <a:gd name="connsiteY2" fmla="*/ 136634 h 13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3986" h="136634">
                <a:moveTo>
                  <a:pt x="493986" y="0"/>
                </a:moveTo>
                <a:cubicBezTo>
                  <a:pt x="493110" y="20145"/>
                  <a:pt x="492235" y="40290"/>
                  <a:pt x="409904" y="63062"/>
                </a:cubicBezTo>
                <a:cubicBezTo>
                  <a:pt x="327573" y="85834"/>
                  <a:pt x="163786" y="111234"/>
                  <a:pt x="0" y="13663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 26"/>
          <p:cNvSpPr/>
          <p:nvPr/>
        </p:nvSpPr>
        <p:spPr>
          <a:xfrm>
            <a:off x="1219200" y="3132083"/>
            <a:ext cx="609600" cy="52551"/>
          </a:xfrm>
          <a:custGeom>
            <a:avLst/>
            <a:gdLst>
              <a:gd name="connsiteX0" fmla="*/ 0 w 609600"/>
              <a:gd name="connsiteY0" fmla="*/ 52551 h 52551"/>
              <a:gd name="connsiteX1" fmla="*/ 609600 w 609600"/>
              <a:gd name="connsiteY1" fmla="*/ 0 h 52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9600" h="52551">
                <a:moveTo>
                  <a:pt x="0" y="52551"/>
                </a:moveTo>
                <a:lnTo>
                  <a:pt x="609600" y="0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자유형 27"/>
          <p:cNvSpPr/>
          <p:nvPr/>
        </p:nvSpPr>
        <p:spPr>
          <a:xfrm>
            <a:off x="2017986" y="2375338"/>
            <a:ext cx="31531" cy="672662"/>
          </a:xfrm>
          <a:custGeom>
            <a:avLst/>
            <a:gdLst>
              <a:gd name="connsiteX0" fmla="*/ 0 w 31531"/>
              <a:gd name="connsiteY0" fmla="*/ 0 h 672662"/>
              <a:gd name="connsiteX1" fmla="*/ 31531 w 31531"/>
              <a:gd name="connsiteY1" fmla="*/ 672662 h 67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531" h="672662">
                <a:moveTo>
                  <a:pt x="0" y="0"/>
                </a:moveTo>
                <a:lnTo>
                  <a:pt x="31531" y="672662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자유형 28"/>
          <p:cNvSpPr/>
          <p:nvPr/>
        </p:nvSpPr>
        <p:spPr>
          <a:xfrm>
            <a:off x="3263462" y="2406869"/>
            <a:ext cx="68317" cy="672662"/>
          </a:xfrm>
          <a:custGeom>
            <a:avLst/>
            <a:gdLst>
              <a:gd name="connsiteX0" fmla="*/ 68317 w 68317"/>
              <a:gd name="connsiteY0" fmla="*/ 0 h 672662"/>
              <a:gd name="connsiteX1" fmla="*/ 5255 w 68317"/>
              <a:gd name="connsiteY1" fmla="*/ 273269 h 672662"/>
              <a:gd name="connsiteX2" fmla="*/ 36786 w 68317"/>
              <a:gd name="connsiteY2" fmla="*/ 672662 h 67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317" h="672662">
                <a:moveTo>
                  <a:pt x="68317" y="0"/>
                </a:moveTo>
                <a:cubicBezTo>
                  <a:pt x="39413" y="80579"/>
                  <a:pt x="10510" y="161159"/>
                  <a:pt x="5255" y="273269"/>
                </a:cubicBezTo>
                <a:cubicBezTo>
                  <a:pt x="0" y="385379"/>
                  <a:pt x="18393" y="529020"/>
                  <a:pt x="36786" y="672662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4740166" y="2438400"/>
            <a:ext cx="98096" cy="641131"/>
          </a:xfrm>
          <a:custGeom>
            <a:avLst/>
            <a:gdLst>
              <a:gd name="connsiteX0" fmla="*/ 21020 w 98096"/>
              <a:gd name="connsiteY0" fmla="*/ 0 h 641131"/>
              <a:gd name="connsiteX1" fmla="*/ 94593 w 98096"/>
              <a:gd name="connsiteY1" fmla="*/ 210207 h 641131"/>
              <a:gd name="connsiteX2" fmla="*/ 0 w 98096"/>
              <a:gd name="connsiteY2" fmla="*/ 641131 h 64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096" h="641131">
                <a:moveTo>
                  <a:pt x="21020" y="0"/>
                </a:moveTo>
                <a:cubicBezTo>
                  <a:pt x="59558" y="51676"/>
                  <a:pt x="98096" y="103352"/>
                  <a:pt x="94593" y="210207"/>
                </a:cubicBezTo>
                <a:cubicBezTo>
                  <a:pt x="91090" y="317062"/>
                  <a:pt x="45545" y="479096"/>
                  <a:pt x="0" y="641131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자유형 30"/>
          <p:cNvSpPr/>
          <p:nvPr/>
        </p:nvSpPr>
        <p:spPr>
          <a:xfrm>
            <a:off x="5917324" y="2291255"/>
            <a:ext cx="157655" cy="262759"/>
          </a:xfrm>
          <a:custGeom>
            <a:avLst/>
            <a:gdLst>
              <a:gd name="connsiteX0" fmla="*/ 157655 w 157655"/>
              <a:gd name="connsiteY0" fmla="*/ 0 h 262759"/>
              <a:gd name="connsiteX1" fmla="*/ 0 w 157655"/>
              <a:gd name="connsiteY1" fmla="*/ 262759 h 262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7655" h="262759">
                <a:moveTo>
                  <a:pt x="157655" y="0"/>
                </a:moveTo>
                <a:lnTo>
                  <a:pt x="0" y="262759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 31"/>
          <p:cNvSpPr/>
          <p:nvPr/>
        </p:nvSpPr>
        <p:spPr>
          <a:xfrm>
            <a:off x="5780690" y="3258207"/>
            <a:ext cx="693682" cy="465958"/>
          </a:xfrm>
          <a:custGeom>
            <a:avLst/>
            <a:gdLst>
              <a:gd name="connsiteX0" fmla="*/ 693682 w 693682"/>
              <a:gd name="connsiteY0" fmla="*/ 451945 h 465958"/>
              <a:gd name="connsiteX1" fmla="*/ 388882 w 693682"/>
              <a:gd name="connsiteY1" fmla="*/ 441434 h 465958"/>
              <a:gd name="connsiteX2" fmla="*/ 84082 w 693682"/>
              <a:gd name="connsiteY2" fmla="*/ 304800 h 465958"/>
              <a:gd name="connsiteX3" fmla="*/ 0 w 693682"/>
              <a:gd name="connsiteY3" fmla="*/ 0 h 4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682" h="465958">
                <a:moveTo>
                  <a:pt x="693682" y="451945"/>
                </a:moveTo>
                <a:cubicBezTo>
                  <a:pt x="592082" y="458951"/>
                  <a:pt x="490482" y="465958"/>
                  <a:pt x="388882" y="441434"/>
                </a:cubicBezTo>
                <a:cubicBezTo>
                  <a:pt x="287282" y="416910"/>
                  <a:pt x="148896" y="378372"/>
                  <a:pt x="84082" y="304800"/>
                </a:cubicBezTo>
                <a:cubicBezTo>
                  <a:pt x="19268" y="231228"/>
                  <a:pt x="9634" y="115614"/>
                  <a:pt x="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자유형 32"/>
          <p:cNvSpPr/>
          <p:nvPr/>
        </p:nvSpPr>
        <p:spPr>
          <a:xfrm>
            <a:off x="2112579" y="2396359"/>
            <a:ext cx="851338" cy="662151"/>
          </a:xfrm>
          <a:custGeom>
            <a:avLst/>
            <a:gdLst>
              <a:gd name="connsiteX0" fmla="*/ 0 w 851338"/>
              <a:gd name="connsiteY0" fmla="*/ 0 h 662151"/>
              <a:gd name="connsiteX1" fmla="*/ 304800 w 851338"/>
              <a:gd name="connsiteY1" fmla="*/ 199696 h 662151"/>
              <a:gd name="connsiteX2" fmla="*/ 756745 w 851338"/>
              <a:gd name="connsiteY2" fmla="*/ 388882 h 662151"/>
              <a:gd name="connsiteX3" fmla="*/ 851338 w 851338"/>
              <a:gd name="connsiteY3" fmla="*/ 662151 h 66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1338" h="662151">
                <a:moveTo>
                  <a:pt x="0" y="0"/>
                </a:moveTo>
                <a:cubicBezTo>
                  <a:pt x="89338" y="67441"/>
                  <a:pt x="178676" y="134882"/>
                  <a:pt x="304800" y="199696"/>
                </a:cubicBezTo>
                <a:cubicBezTo>
                  <a:pt x="430924" y="264510"/>
                  <a:pt x="665655" y="311806"/>
                  <a:pt x="756745" y="388882"/>
                </a:cubicBezTo>
                <a:cubicBezTo>
                  <a:pt x="847835" y="465958"/>
                  <a:pt x="849586" y="564054"/>
                  <a:pt x="851338" y="662151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자유형 33"/>
          <p:cNvSpPr/>
          <p:nvPr/>
        </p:nvSpPr>
        <p:spPr>
          <a:xfrm>
            <a:off x="5549462" y="2895600"/>
            <a:ext cx="914400" cy="57807"/>
          </a:xfrm>
          <a:custGeom>
            <a:avLst/>
            <a:gdLst>
              <a:gd name="connsiteX0" fmla="*/ 914400 w 914400"/>
              <a:gd name="connsiteY0" fmla="*/ 57807 h 57807"/>
              <a:gd name="connsiteX1" fmla="*/ 756745 w 914400"/>
              <a:gd name="connsiteY1" fmla="*/ 36786 h 57807"/>
              <a:gd name="connsiteX2" fmla="*/ 294290 w 914400"/>
              <a:gd name="connsiteY2" fmla="*/ 5255 h 57807"/>
              <a:gd name="connsiteX3" fmla="*/ 0 w 914400"/>
              <a:gd name="connsiteY3" fmla="*/ 5255 h 57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57807">
                <a:moveTo>
                  <a:pt x="914400" y="57807"/>
                </a:moveTo>
                <a:cubicBezTo>
                  <a:pt x="887248" y="51676"/>
                  <a:pt x="860097" y="45545"/>
                  <a:pt x="756745" y="36786"/>
                </a:cubicBezTo>
                <a:cubicBezTo>
                  <a:pt x="653393" y="28027"/>
                  <a:pt x="420414" y="10510"/>
                  <a:pt x="294290" y="5255"/>
                </a:cubicBezTo>
                <a:cubicBezTo>
                  <a:pt x="168166" y="0"/>
                  <a:pt x="84083" y="2627"/>
                  <a:pt x="0" y="525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슬라이드 번호 개체 틀 3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AWT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Swing </a:t>
            </a:r>
            <a:r>
              <a:rPr lang="ko-KR" altLang="en-US" dirty="0" smtClean="0"/>
              <a:t>패키지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altLang="ko-KR" dirty="0"/>
              <a:t>AWT(Abstract Windowing </a:t>
            </a:r>
            <a:r>
              <a:rPr lang="en-US" altLang="ko-KR" dirty="0" smtClean="0"/>
              <a:t>Toolkit)</a:t>
            </a:r>
          </a:p>
          <a:p>
            <a:pPr lvl="1"/>
            <a:r>
              <a:rPr lang="ko-KR" altLang="en-US" dirty="0" smtClean="0"/>
              <a:t>자바가 처음 나왔을 때 함께 배포된 </a:t>
            </a:r>
            <a:r>
              <a:rPr lang="en-US" altLang="ko-KR" dirty="0" smtClean="0"/>
              <a:t>GUI </a:t>
            </a:r>
            <a:r>
              <a:rPr lang="ko-KR" altLang="en-US" dirty="0" smtClean="0"/>
              <a:t>라이브러리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GUI</a:t>
            </a:r>
            <a:r>
              <a:rPr lang="ko-KR" altLang="en-US" dirty="0" smtClean="0"/>
              <a:t> 클래스 패키지 </a:t>
            </a:r>
            <a:r>
              <a:rPr lang="en-US" altLang="ko-KR" dirty="0" smtClean="0"/>
              <a:t>- </a:t>
            </a:r>
            <a:r>
              <a:rPr lang="en-US" altLang="ko-KR" dirty="0" err="1" smtClean="0"/>
              <a:t>java.awt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Native </a:t>
            </a:r>
            <a:r>
              <a:rPr lang="ko-KR" altLang="en-US" dirty="0" smtClean="0"/>
              <a:t>운영체제와 응용프로그램 사이의 연결 라이브러리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중량 컴포넌트</a:t>
            </a:r>
            <a:r>
              <a:rPr lang="en-US" altLang="ko-KR" dirty="0" smtClean="0"/>
              <a:t>(Heavy weight components)</a:t>
            </a:r>
          </a:p>
          <a:p>
            <a:pPr lvl="3"/>
            <a:r>
              <a:rPr lang="en-US" altLang="ko-KR" dirty="0" smtClean="0"/>
              <a:t>AWT </a:t>
            </a:r>
            <a:r>
              <a:rPr lang="ko-KR" altLang="en-US" dirty="0" smtClean="0"/>
              <a:t>컴포넌트는 </a:t>
            </a:r>
            <a:r>
              <a:rPr lang="en-US" altLang="ko-KR" dirty="0" smtClean="0"/>
              <a:t>native(peer)</a:t>
            </a:r>
            <a:r>
              <a:rPr lang="ko-KR" altLang="en-US" dirty="0" smtClean="0"/>
              <a:t>에 의존적임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OS</a:t>
            </a:r>
            <a:r>
              <a:rPr lang="ko-KR" altLang="en-US" dirty="0" smtClean="0"/>
              <a:t>의 도움을 받아야 화면에 출력되며 동작하는 컴포넌트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운영체제에 많은 부담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오히려 처리 속도는 빠</a:t>
            </a:r>
            <a:r>
              <a:rPr lang="ko-KR" altLang="en-US" dirty="0"/>
              <a:t>름</a:t>
            </a:r>
            <a:endParaRPr lang="en-US" altLang="ko-KR" dirty="0" smtClean="0"/>
          </a:p>
          <a:p>
            <a:r>
              <a:rPr lang="en-US" altLang="ko-KR" dirty="0" smtClean="0"/>
              <a:t>Swing(</a:t>
            </a:r>
            <a:r>
              <a:rPr lang="ko-KR" altLang="en-US" dirty="0" smtClean="0"/>
              <a:t>스윙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AWT </a:t>
            </a:r>
            <a:r>
              <a:rPr lang="ko-KR" altLang="en-US" dirty="0" smtClean="0"/>
              <a:t>기술을 기반으로 작성된 자바 라이브러리</a:t>
            </a:r>
            <a:endParaRPr lang="en-US" altLang="ko-KR" dirty="0" smtClean="0"/>
          </a:p>
          <a:p>
            <a:pPr lvl="2"/>
            <a:r>
              <a:rPr lang="ko-KR" altLang="en-US" dirty="0"/>
              <a:t>모든 </a:t>
            </a:r>
            <a:r>
              <a:rPr lang="en-US" altLang="ko-KR" dirty="0"/>
              <a:t>AWT </a:t>
            </a:r>
            <a:r>
              <a:rPr lang="ko-KR" altLang="en-US" dirty="0"/>
              <a:t>기능 </a:t>
            </a:r>
            <a:r>
              <a:rPr lang="en-US" altLang="ko-KR" dirty="0"/>
              <a:t>+ </a:t>
            </a:r>
            <a:r>
              <a:rPr lang="ko-KR" altLang="en-US" dirty="0"/>
              <a:t>추가된 </a:t>
            </a:r>
            <a:r>
              <a:rPr lang="ko-KR" altLang="en-US" dirty="0" smtClean="0"/>
              <a:t>풍부하고 화려한 </a:t>
            </a:r>
            <a:r>
              <a:rPr lang="ko-KR" altLang="en-US" dirty="0"/>
              <a:t>고급 컴포넌트</a:t>
            </a:r>
            <a:endParaRPr lang="en-US" altLang="ko-KR" dirty="0"/>
          </a:p>
          <a:p>
            <a:pPr lvl="2"/>
            <a:r>
              <a:rPr lang="en-US" altLang="ko-KR" dirty="0"/>
              <a:t>AWT </a:t>
            </a:r>
            <a:r>
              <a:rPr lang="ko-KR" altLang="en-US" dirty="0"/>
              <a:t>컴포넌트에 </a:t>
            </a:r>
            <a:r>
              <a:rPr lang="en-US" altLang="ko-KR" dirty="0"/>
              <a:t>J</a:t>
            </a:r>
            <a:r>
              <a:rPr lang="ko-KR" altLang="en-US" dirty="0"/>
              <a:t>자가 덧붙여진 이름의 클래스</a:t>
            </a:r>
            <a:endParaRPr lang="en-US" altLang="ko-KR" dirty="0"/>
          </a:p>
          <a:p>
            <a:pPr lvl="2"/>
            <a:r>
              <a:rPr lang="en-US" altLang="ko-KR" dirty="0"/>
              <a:t>J </a:t>
            </a:r>
            <a:r>
              <a:rPr lang="ko-KR" altLang="en-US" dirty="0"/>
              <a:t>자로 시작하는 </a:t>
            </a:r>
            <a:r>
              <a:rPr lang="ko-KR" altLang="en-US" dirty="0" smtClean="0"/>
              <a:t>클래스</a:t>
            </a:r>
            <a:endParaRPr lang="en-US" altLang="ko-KR" dirty="0"/>
          </a:p>
          <a:p>
            <a:pPr lvl="1"/>
            <a:r>
              <a:rPr lang="ko-KR" altLang="en-US" dirty="0" smtClean="0"/>
              <a:t>순수한 자바 언어로 구현</a:t>
            </a:r>
            <a:r>
              <a:rPr lang="en-US" altLang="ko-KR" dirty="0" smtClean="0"/>
              <a:t>, JDK 1.1 </a:t>
            </a:r>
            <a:r>
              <a:rPr lang="ko-KR" altLang="en-US" dirty="0" smtClean="0"/>
              <a:t>부터</a:t>
            </a:r>
            <a:r>
              <a:rPr lang="en-US" altLang="ko-KR" dirty="0" smtClean="0"/>
              <a:t> - </a:t>
            </a:r>
            <a:r>
              <a:rPr lang="en-US" altLang="ko-KR" dirty="0" err="1" smtClean="0"/>
              <a:t>javax.swing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Swing </a:t>
            </a:r>
            <a:r>
              <a:rPr lang="ko-KR" altLang="en-US" dirty="0" smtClean="0"/>
              <a:t>컴포넌트는 </a:t>
            </a:r>
            <a:r>
              <a:rPr lang="en-US" altLang="ko-KR" dirty="0" smtClean="0"/>
              <a:t>native(peer)</a:t>
            </a:r>
            <a:r>
              <a:rPr lang="ko-KR" altLang="en-US" dirty="0" smtClean="0"/>
              <a:t>에 의존하지 않음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경량 컴포넌트</a:t>
            </a:r>
            <a:r>
              <a:rPr lang="en-US" altLang="ko-KR" dirty="0" smtClean="0"/>
              <a:t>(Light weight components)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직사각형 204"/>
          <p:cNvSpPr/>
          <p:nvPr/>
        </p:nvSpPr>
        <p:spPr>
          <a:xfrm>
            <a:off x="142844" y="3429000"/>
            <a:ext cx="8858312" cy="3286148"/>
          </a:xfrm>
          <a:prstGeom prst="rect">
            <a:avLst/>
          </a:prstGeom>
          <a:solidFill>
            <a:srgbClr val="FDF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0" name="직사각형 199"/>
          <p:cNvSpPr/>
          <p:nvPr/>
        </p:nvSpPr>
        <p:spPr>
          <a:xfrm>
            <a:off x="500034" y="1285860"/>
            <a:ext cx="8286808" cy="20717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GUI </a:t>
            </a:r>
            <a:r>
              <a:rPr lang="ko-KR" altLang="en-US" dirty="0" smtClean="0"/>
              <a:t>라이브러리 계층 구조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643306" y="928670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Object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214810" y="150017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Dimension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286380" y="150017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Color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928794" y="150017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FontMetrics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5786" y="150017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Font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500826" y="150017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Graphics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143240" y="150017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smtClean="0">
                <a:solidFill>
                  <a:schemeClr val="tx1"/>
                </a:solidFill>
              </a:rPr>
              <a:t>Component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000496" y="2071678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smtClean="0">
                <a:solidFill>
                  <a:schemeClr val="tx1"/>
                </a:solidFill>
              </a:rPr>
              <a:t>Container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286380" y="257174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Panel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500826" y="2571744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Window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000496" y="3500438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err="1" smtClean="0">
                <a:solidFill>
                  <a:schemeClr val="tx1"/>
                </a:solidFill>
              </a:rPr>
              <a:t>JComponent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500826" y="3000372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Frame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643834" y="3000372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Dialog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286380" y="3000372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Applet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500826" y="3500438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err="1" smtClean="0">
                <a:solidFill>
                  <a:schemeClr val="tx1"/>
                </a:solidFill>
              </a:rPr>
              <a:t>JFrame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643834" y="3500438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err="1" smtClean="0">
                <a:solidFill>
                  <a:schemeClr val="tx1"/>
                </a:solidFill>
              </a:rPr>
              <a:t>JDialog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286380" y="3500438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err="1" smtClean="0">
                <a:solidFill>
                  <a:schemeClr val="tx1"/>
                </a:solidFill>
              </a:rPr>
              <a:t>JApplet</a:t>
            </a:r>
            <a:endParaRPr lang="ko-KR" altLang="en-US" sz="1000" b="1">
              <a:solidFill>
                <a:schemeClr val="tx1"/>
              </a:solidFill>
            </a:endParaRPr>
          </a:p>
        </p:txBody>
      </p:sp>
      <p:grpSp>
        <p:nvGrpSpPr>
          <p:cNvPr id="248" name="그룹 247"/>
          <p:cNvGrpSpPr/>
          <p:nvPr/>
        </p:nvGrpSpPr>
        <p:grpSpPr>
          <a:xfrm>
            <a:off x="785786" y="2071678"/>
            <a:ext cx="2714644" cy="1071570"/>
            <a:chOff x="785786" y="2071678"/>
            <a:chExt cx="2714644" cy="1071570"/>
          </a:xfrm>
        </p:grpSpPr>
        <p:sp>
          <p:nvSpPr>
            <p:cNvPr id="30" name="직사각형 29"/>
            <p:cNvSpPr/>
            <p:nvPr/>
          </p:nvSpPr>
          <p:spPr>
            <a:xfrm>
              <a:off x="785786" y="2071678"/>
              <a:ext cx="2714644" cy="10715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924999" y="2135597"/>
              <a:ext cx="626456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Button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924999" y="2812378"/>
              <a:ext cx="696063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Checkbox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386730" y="2135597"/>
              <a:ext cx="1044094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TextComponent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690667" y="2135597"/>
              <a:ext cx="556850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Label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690667" y="2812378"/>
              <a:ext cx="556850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Choice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386730" y="2473988"/>
              <a:ext cx="696063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Scrollbar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924999" y="2473988"/>
              <a:ext cx="626456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List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690667" y="2473988"/>
              <a:ext cx="556850" cy="2707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smtClean="0">
                  <a:solidFill>
                    <a:schemeClr val="tx1"/>
                  </a:solidFill>
                </a:rPr>
                <a:t>Canvas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</p:grpSp>
      <p:cxnSp>
        <p:nvCxnSpPr>
          <p:cNvPr id="37" name="Shape 36"/>
          <p:cNvCxnSpPr>
            <a:stCxn id="8" idx="0"/>
            <a:endCxn id="4" idx="2"/>
          </p:cNvCxnSpPr>
          <p:nvPr/>
        </p:nvCxnSpPr>
        <p:spPr>
          <a:xfrm rot="5400000" flipH="1" flipV="1">
            <a:off x="2500298" y="-71462"/>
            <a:ext cx="285752" cy="28575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꺾인 연결선 39"/>
          <p:cNvCxnSpPr>
            <a:stCxn id="7" idx="0"/>
            <a:endCxn id="4" idx="2"/>
          </p:cNvCxnSpPr>
          <p:nvPr/>
        </p:nvCxnSpPr>
        <p:spPr>
          <a:xfrm rot="5400000" flipH="1" flipV="1">
            <a:off x="3071802" y="500042"/>
            <a:ext cx="285752" cy="17145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hape 41"/>
          <p:cNvCxnSpPr>
            <a:stCxn id="11" idx="0"/>
            <a:endCxn id="4" idx="2"/>
          </p:cNvCxnSpPr>
          <p:nvPr/>
        </p:nvCxnSpPr>
        <p:spPr>
          <a:xfrm rot="5400000" flipH="1" flipV="1">
            <a:off x="3679025" y="1107265"/>
            <a:ext cx="285752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꺾인 연결선 44"/>
          <p:cNvCxnSpPr>
            <a:stCxn id="5" idx="0"/>
            <a:endCxn id="4" idx="2"/>
          </p:cNvCxnSpPr>
          <p:nvPr/>
        </p:nvCxnSpPr>
        <p:spPr>
          <a:xfrm rot="16200000" flipV="1">
            <a:off x="4214810" y="1071546"/>
            <a:ext cx="285752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꺾인 연결선 46"/>
          <p:cNvCxnSpPr>
            <a:stCxn id="6" idx="0"/>
            <a:endCxn id="4" idx="2"/>
          </p:cNvCxnSpPr>
          <p:nvPr/>
        </p:nvCxnSpPr>
        <p:spPr>
          <a:xfrm rot="16200000" flipV="1">
            <a:off x="4750595" y="535761"/>
            <a:ext cx="285752" cy="16430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꺾인 연결선 48"/>
          <p:cNvCxnSpPr>
            <a:stCxn id="10" idx="0"/>
            <a:endCxn id="4" idx="2"/>
          </p:cNvCxnSpPr>
          <p:nvPr/>
        </p:nvCxnSpPr>
        <p:spPr>
          <a:xfrm rot="16200000" flipV="1">
            <a:off x="5357818" y="-71462"/>
            <a:ext cx="285752" cy="28575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50"/>
          <p:cNvCxnSpPr>
            <a:endCxn id="11" idx="2"/>
          </p:cNvCxnSpPr>
          <p:nvPr/>
        </p:nvCxnSpPr>
        <p:spPr>
          <a:xfrm rot="5400000" flipH="1" flipV="1">
            <a:off x="2714612" y="1214422"/>
            <a:ext cx="285752" cy="14287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꺾인 연결선 52"/>
          <p:cNvCxnSpPr>
            <a:stCxn id="12" idx="0"/>
            <a:endCxn id="11" idx="2"/>
          </p:cNvCxnSpPr>
          <p:nvPr/>
        </p:nvCxnSpPr>
        <p:spPr>
          <a:xfrm rot="16200000" flipV="1">
            <a:off x="3857620" y="1500174"/>
            <a:ext cx="285752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stCxn id="15" idx="0"/>
            <a:endCxn id="12" idx="2"/>
          </p:cNvCxnSpPr>
          <p:nvPr/>
        </p:nvCxnSpPr>
        <p:spPr>
          <a:xfrm rot="5400000" flipH="1" flipV="1">
            <a:off x="3857620" y="292893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꺾인 연결선 57"/>
          <p:cNvCxnSpPr>
            <a:stCxn id="13" idx="0"/>
            <a:endCxn id="12" idx="2"/>
          </p:cNvCxnSpPr>
          <p:nvPr/>
        </p:nvCxnSpPr>
        <p:spPr>
          <a:xfrm rot="16200000" flipV="1">
            <a:off x="4964909" y="1821645"/>
            <a:ext cx="214314" cy="12858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꺾인 연결선 59"/>
          <p:cNvCxnSpPr>
            <a:stCxn id="14" idx="0"/>
            <a:endCxn id="12" idx="2"/>
          </p:cNvCxnSpPr>
          <p:nvPr/>
        </p:nvCxnSpPr>
        <p:spPr>
          <a:xfrm rot="16200000" flipV="1">
            <a:off x="5572132" y="1214422"/>
            <a:ext cx="214314" cy="25003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>
            <a:stCxn id="18" idx="0"/>
            <a:endCxn id="13" idx="2"/>
          </p:cNvCxnSpPr>
          <p:nvPr/>
        </p:nvCxnSpPr>
        <p:spPr>
          <a:xfrm rot="5400000" flipH="1" flipV="1">
            <a:off x="5643570" y="292893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>
            <a:stCxn id="21" idx="0"/>
            <a:endCxn id="18" idx="2"/>
          </p:cNvCxnSpPr>
          <p:nvPr/>
        </p:nvCxnSpPr>
        <p:spPr>
          <a:xfrm rot="5400000" flipH="1" flipV="1">
            <a:off x="5607851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화살표 연결선 67"/>
          <p:cNvCxnSpPr>
            <a:stCxn id="19" idx="0"/>
            <a:endCxn id="16" idx="2"/>
          </p:cNvCxnSpPr>
          <p:nvPr/>
        </p:nvCxnSpPr>
        <p:spPr>
          <a:xfrm rot="5400000" flipH="1" flipV="1">
            <a:off x="6822297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>
            <a:stCxn id="20" idx="0"/>
            <a:endCxn id="17" idx="2"/>
          </p:cNvCxnSpPr>
          <p:nvPr/>
        </p:nvCxnSpPr>
        <p:spPr>
          <a:xfrm rot="5400000" flipH="1" flipV="1">
            <a:off x="7965305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꺾인 연결선 71"/>
          <p:cNvCxnSpPr>
            <a:stCxn id="17" idx="0"/>
            <a:endCxn id="14" idx="2"/>
          </p:cNvCxnSpPr>
          <p:nvPr/>
        </p:nvCxnSpPr>
        <p:spPr>
          <a:xfrm rot="16200000" flipV="1">
            <a:off x="7429520" y="2357430"/>
            <a:ext cx="142876" cy="1143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꺾인 연결선 73"/>
          <p:cNvCxnSpPr>
            <a:stCxn id="16" idx="0"/>
            <a:endCxn id="14" idx="2"/>
          </p:cNvCxnSpPr>
          <p:nvPr/>
        </p:nvCxnSpPr>
        <p:spPr>
          <a:xfrm rot="5400000" flipH="1" flipV="1">
            <a:off x="6858016" y="2928934"/>
            <a:ext cx="142876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직사각형 76"/>
          <p:cNvSpPr/>
          <p:nvPr/>
        </p:nvSpPr>
        <p:spPr>
          <a:xfrm>
            <a:off x="4786314" y="4071942"/>
            <a:ext cx="121444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JTextComponent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7000892" y="4071942"/>
            <a:ext cx="1000132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AbstractButton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4071934" y="464344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JEditorPane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5000628" y="464344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JTextField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5929322" y="4643446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JTextArea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6072198" y="5143512"/>
            <a:ext cx="785818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JMenuItem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6929454" y="5143512"/>
            <a:ext cx="85725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JButton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7858148" y="5143512"/>
            <a:ext cx="928694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JToggleButton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4929190" y="5143512"/>
            <a:ext cx="1000132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JPasswordField</a:t>
            </a:r>
            <a:endParaRPr lang="ko-KR" altLang="en-US" sz="1000">
              <a:solidFill>
                <a:schemeClr val="tx1"/>
              </a:solidFill>
            </a:endParaRPr>
          </a:p>
        </p:txBody>
      </p:sp>
      <p:cxnSp>
        <p:nvCxnSpPr>
          <p:cNvPr id="94" name="꺾인 연결선 93"/>
          <p:cNvCxnSpPr>
            <a:stCxn id="81" idx="0"/>
            <a:endCxn id="77" idx="2"/>
          </p:cNvCxnSpPr>
          <p:nvPr/>
        </p:nvCxnSpPr>
        <p:spPr>
          <a:xfrm rot="5400000" flipH="1" flipV="1">
            <a:off x="4804173" y="4054083"/>
            <a:ext cx="285752" cy="8929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꺾인 연결선 97"/>
          <p:cNvCxnSpPr>
            <a:stCxn id="83" idx="0"/>
            <a:endCxn id="77" idx="2"/>
          </p:cNvCxnSpPr>
          <p:nvPr/>
        </p:nvCxnSpPr>
        <p:spPr>
          <a:xfrm rot="16200000" flipV="1">
            <a:off x="5732868" y="4018363"/>
            <a:ext cx="285752" cy="9644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직선 화살표 연결선 110"/>
          <p:cNvCxnSpPr>
            <a:stCxn id="91" idx="0"/>
            <a:endCxn id="82" idx="2"/>
          </p:cNvCxnSpPr>
          <p:nvPr/>
        </p:nvCxnSpPr>
        <p:spPr>
          <a:xfrm rot="5400000" flipH="1" flipV="1">
            <a:off x="5322099" y="503635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꺾인 연결선 112"/>
          <p:cNvCxnSpPr>
            <a:stCxn id="84" idx="0"/>
            <a:endCxn id="80" idx="2"/>
          </p:cNvCxnSpPr>
          <p:nvPr/>
        </p:nvCxnSpPr>
        <p:spPr>
          <a:xfrm rot="5400000" flipH="1" flipV="1">
            <a:off x="6590123" y="4232678"/>
            <a:ext cx="785818" cy="1035851"/>
          </a:xfrm>
          <a:prstGeom prst="bentConnector3">
            <a:avLst>
              <a:gd name="adj1" fmla="val 1547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꺾인 연결선 115"/>
          <p:cNvCxnSpPr>
            <a:stCxn id="85" idx="0"/>
            <a:endCxn id="80" idx="2"/>
          </p:cNvCxnSpPr>
          <p:nvPr/>
        </p:nvCxnSpPr>
        <p:spPr>
          <a:xfrm rot="5400000" flipH="1" flipV="1">
            <a:off x="7036611" y="4679165"/>
            <a:ext cx="785818" cy="142876"/>
          </a:xfrm>
          <a:prstGeom prst="bentConnector3">
            <a:avLst>
              <a:gd name="adj1" fmla="val 1675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꺾인 연결선 118"/>
          <p:cNvCxnSpPr>
            <a:stCxn id="86" idx="0"/>
            <a:endCxn id="80" idx="2"/>
          </p:cNvCxnSpPr>
          <p:nvPr/>
        </p:nvCxnSpPr>
        <p:spPr>
          <a:xfrm rot="16200000" flipV="1">
            <a:off x="7518818" y="4339834"/>
            <a:ext cx="785818" cy="821537"/>
          </a:xfrm>
          <a:prstGeom prst="bentConnector3">
            <a:avLst>
              <a:gd name="adj1" fmla="val 1547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화살표 연결선 121"/>
          <p:cNvCxnSpPr>
            <a:stCxn id="82" idx="0"/>
            <a:endCxn id="77" idx="2"/>
          </p:cNvCxnSpPr>
          <p:nvPr/>
        </p:nvCxnSpPr>
        <p:spPr>
          <a:xfrm rot="16200000" flipV="1">
            <a:off x="5268521" y="4482710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직사각형 147"/>
          <p:cNvSpPr/>
          <p:nvPr/>
        </p:nvSpPr>
        <p:spPr>
          <a:xfrm>
            <a:off x="5357818" y="5572140"/>
            <a:ext cx="785818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JMenu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5643570" y="5929330"/>
            <a:ext cx="1214446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JCheckBoxMenuItem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50" name="직사각형 149"/>
          <p:cNvSpPr/>
          <p:nvPr/>
        </p:nvSpPr>
        <p:spPr>
          <a:xfrm>
            <a:off x="6357950" y="6286520"/>
            <a:ext cx="1357322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JRadioButtonMenuItem</a:t>
            </a:r>
            <a:endParaRPr lang="ko-KR" altLang="en-US" sz="1000">
              <a:solidFill>
                <a:schemeClr val="tx1"/>
              </a:solidFill>
            </a:endParaRPr>
          </a:p>
        </p:txBody>
      </p:sp>
      <p:cxnSp>
        <p:nvCxnSpPr>
          <p:cNvPr id="152" name="꺾인 연결선 151"/>
          <p:cNvCxnSpPr>
            <a:stCxn id="148" idx="0"/>
            <a:endCxn id="84" idx="2"/>
          </p:cNvCxnSpPr>
          <p:nvPr/>
        </p:nvCxnSpPr>
        <p:spPr>
          <a:xfrm rot="5400000" flipH="1" flipV="1">
            <a:off x="6036479" y="5143512"/>
            <a:ext cx="142876" cy="7143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직사각형 158"/>
          <p:cNvSpPr/>
          <p:nvPr/>
        </p:nvSpPr>
        <p:spPr>
          <a:xfrm>
            <a:off x="7429520" y="5572140"/>
            <a:ext cx="785818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JCheckBox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160" name="직사각형 159"/>
          <p:cNvSpPr/>
          <p:nvPr/>
        </p:nvSpPr>
        <p:spPr>
          <a:xfrm>
            <a:off x="7858148" y="5929330"/>
            <a:ext cx="928694" cy="285752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err="1" smtClean="0">
                <a:solidFill>
                  <a:schemeClr val="tx1"/>
                </a:solidFill>
              </a:rPr>
              <a:t>JRadioButton</a:t>
            </a:r>
            <a:endParaRPr lang="ko-KR" altLang="en-US" sz="1000">
              <a:solidFill>
                <a:schemeClr val="tx1"/>
              </a:solidFill>
            </a:endParaRPr>
          </a:p>
        </p:txBody>
      </p:sp>
      <p:cxnSp>
        <p:nvCxnSpPr>
          <p:cNvPr id="162" name="꺾인 연결선 161"/>
          <p:cNvCxnSpPr>
            <a:stCxn id="159" idx="0"/>
            <a:endCxn id="86" idx="2"/>
          </p:cNvCxnSpPr>
          <p:nvPr/>
        </p:nvCxnSpPr>
        <p:spPr>
          <a:xfrm rot="5400000" flipH="1" flipV="1">
            <a:off x="8001024" y="5250669"/>
            <a:ext cx="142876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꺾인 연결선 163"/>
          <p:cNvCxnSpPr>
            <a:stCxn id="160" idx="0"/>
            <a:endCxn id="86" idx="2"/>
          </p:cNvCxnSpPr>
          <p:nvPr/>
        </p:nvCxnSpPr>
        <p:spPr>
          <a:xfrm rot="5400000" flipH="1" flipV="1">
            <a:off x="8072462" y="5679297"/>
            <a:ext cx="500066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그룹 255"/>
          <p:cNvGrpSpPr/>
          <p:nvPr/>
        </p:nvGrpSpPr>
        <p:grpSpPr>
          <a:xfrm>
            <a:off x="285720" y="4000504"/>
            <a:ext cx="3714776" cy="2714644"/>
            <a:chOff x="285720" y="4000504"/>
            <a:chExt cx="3714776" cy="2714644"/>
          </a:xfrm>
        </p:grpSpPr>
        <p:sp>
          <p:nvSpPr>
            <p:cNvPr id="189" name="직사각형 188"/>
            <p:cNvSpPr/>
            <p:nvPr/>
          </p:nvSpPr>
          <p:spPr>
            <a:xfrm>
              <a:off x="285720" y="4000504"/>
              <a:ext cx="3714776" cy="271464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428596" y="4143380"/>
              <a:ext cx="642942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JLabel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65" name="직사각형 164"/>
            <p:cNvSpPr/>
            <p:nvPr/>
          </p:nvSpPr>
          <p:spPr>
            <a:xfrm>
              <a:off x="1214414" y="4143380"/>
              <a:ext cx="642942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JList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2000232" y="4143380"/>
              <a:ext cx="785818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JComboBox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1357290" y="4500570"/>
              <a:ext cx="785818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JPanel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428596" y="4857760"/>
              <a:ext cx="857256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JOptionPane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2928926" y="4143380"/>
              <a:ext cx="857256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JSlider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0" name="직사각형 169"/>
            <p:cNvSpPr/>
            <p:nvPr/>
          </p:nvSpPr>
          <p:spPr>
            <a:xfrm>
              <a:off x="428596" y="4500570"/>
              <a:ext cx="857256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JScrollBar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1357290" y="485776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JTabbedPane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2" name="직사각형 171"/>
            <p:cNvSpPr/>
            <p:nvPr/>
          </p:nvSpPr>
          <p:spPr>
            <a:xfrm>
              <a:off x="2357422" y="485776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JSplitPane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2214546" y="450057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JLayeredPane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428596" y="5214950"/>
              <a:ext cx="857256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JSeparator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1428728" y="521495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JRootPane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428860" y="521495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JToolBar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7" name="직사각형 176"/>
            <p:cNvSpPr/>
            <p:nvPr/>
          </p:nvSpPr>
          <p:spPr>
            <a:xfrm>
              <a:off x="428596" y="5572140"/>
              <a:ext cx="785818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JMenuBar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8" name="직사각형 177"/>
            <p:cNvSpPr/>
            <p:nvPr/>
          </p:nvSpPr>
          <p:spPr>
            <a:xfrm>
              <a:off x="1285852" y="5572140"/>
              <a:ext cx="714380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JToolTip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2071670" y="5572140"/>
              <a:ext cx="857256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JPopupMenu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0" name="직사각형 179"/>
            <p:cNvSpPr/>
            <p:nvPr/>
          </p:nvSpPr>
          <p:spPr>
            <a:xfrm>
              <a:off x="3000364" y="557214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JFileChooser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1" name="직사각형 180"/>
            <p:cNvSpPr/>
            <p:nvPr/>
          </p:nvSpPr>
          <p:spPr>
            <a:xfrm>
              <a:off x="428596" y="592933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JColorChooser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2" name="직사각형 181"/>
            <p:cNvSpPr/>
            <p:nvPr/>
          </p:nvSpPr>
          <p:spPr>
            <a:xfrm>
              <a:off x="1428728" y="5929330"/>
              <a:ext cx="57150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JTree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3" name="직사각형 182"/>
            <p:cNvSpPr/>
            <p:nvPr/>
          </p:nvSpPr>
          <p:spPr>
            <a:xfrm>
              <a:off x="2071670" y="5929330"/>
              <a:ext cx="57150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JTable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4" name="직사각형 183"/>
            <p:cNvSpPr/>
            <p:nvPr/>
          </p:nvSpPr>
          <p:spPr>
            <a:xfrm>
              <a:off x="428596" y="628652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JProgressBar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714612" y="592933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JTableHeader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6" name="직사각형 185"/>
            <p:cNvSpPr/>
            <p:nvPr/>
          </p:nvSpPr>
          <p:spPr>
            <a:xfrm>
              <a:off x="1428728" y="6286520"/>
              <a:ext cx="642942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JSpinner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7" name="직사각형 186"/>
            <p:cNvSpPr/>
            <p:nvPr/>
          </p:nvSpPr>
          <p:spPr>
            <a:xfrm>
              <a:off x="3000364" y="6286520"/>
              <a:ext cx="928694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JInteralFrame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2143108" y="6286520"/>
              <a:ext cx="785818" cy="2857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err="1" smtClean="0">
                  <a:solidFill>
                    <a:schemeClr val="tx1"/>
                  </a:solidFill>
                </a:rPr>
                <a:t>JScrollPane</a:t>
              </a:r>
              <a:endParaRPr lang="ko-KR" altLang="en-US" sz="1000">
                <a:solidFill>
                  <a:schemeClr val="tx1"/>
                </a:solidFill>
              </a:endParaRPr>
            </a:p>
          </p:txBody>
        </p:sp>
      </p:grpSp>
      <p:cxnSp>
        <p:nvCxnSpPr>
          <p:cNvPr id="192" name="꺾인 연결선 191"/>
          <p:cNvCxnSpPr>
            <a:stCxn id="189" idx="0"/>
            <a:endCxn id="15" idx="2"/>
          </p:cNvCxnSpPr>
          <p:nvPr/>
        </p:nvCxnSpPr>
        <p:spPr>
          <a:xfrm rot="5400000" flipH="1" flipV="1">
            <a:off x="3178959" y="2750339"/>
            <a:ext cx="214314" cy="2286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77" idx="0"/>
            <a:endCxn id="15" idx="2"/>
          </p:cNvCxnSpPr>
          <p:nvPr/>
        </p:nvCxnSpPr>
        <p:spPr>
          <a:xfrm rot="16200000" flipV="1">
            <a:off x="4768455" y="3446859"/>
            <a:ext cx="285752" cy="964413"/>
          </a:xfrm>
          <a:prstGeom prst="bentConnector3">
            <a:avLst>
              <a:gd name="adj1" fmla="val 6054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꺾인 연결선 197"/>
          <p:cNvCxnSpPr>
            <a:stCxn id="80" idx="0"/>
            <a:endCxn id="15" idx="2"/>
          </p:cNvCxnSpPr>
          <p:nvPr/>
        </p:nvCxnSpPr>
        <p:spPr>
          <a:xfrm rot="16200000" flipV="1">
            <a:off x="5822165" y="2393149"/>
            <a:ext cx="285752" cy="3071834"/>
          </a:xfrm>
          <a:prstGeom prst="bentConnector3">
            <a:avLst>
              <a:gd name="adj1" fmla="val 6054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꺾인 연결선 233"/>
          <p:cNvCxnSpPr>
            <a:stCxn id="149" idx="0"/>
            <a:endCxn id="84" idx="2"/>
          </p:cNvCxnSpPr>
          <p:nvPr/>
        </p:nvCxnSpPr>
        <p:spPr>
          <a:xfrm rot="5400000" flipH="1" flipV="1">
            <a:off x="6107917" y="5572140"/>
            <a:ext cx="500066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꺾인 연결선 235"/>
          <p:cNvCxnSpPr>
            <a:stCxn id="150" idx="0"/>
            <a:endCxn id="84" idx="2"/>
          </p:cNvCxnSpPr>
          <p:nvPr/>
        </p:nvCxnSpPr>
        <p:spPr>
          <a:xfrm rot="16200000" flipV="1">
            <a:off x="6322231" y="5572140"/>
            <a:ext cx="857256" cy="571504"/>
          </a:xfrm>
          <a:prstGeom prst="bentConnector3">
            <a:avLst>
              <a:gd name="adj1" fmla="val 710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7715272" y="1285860"/>
            <a:ext cx="104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AWT </a:t>
            </a:r>
            <a:r>
              <a:rPr lang="ko-KR" altLang="en-US" smtClean="0"/>
              <a:t>클래스</a:t>
            </a:r>
            <a:endParaRPr lang="ko-KR" altLang="en-US"/>
          </a:p>
        </p:txBody>
      </p:sp>
      <p:sp>
        <p:nvSpPr>
          <p:cNvPr id="247" name="TextBox 246"/>
          <p:cNvSpPr txBox="1"/>
          <p:nvPr/>
        </p:nvSpPr>
        <p:spPr>
          <a:xfrm>
            <a:off x="142844" y="3429000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/>
              <a:t>Swing </a:t>
            </a:r>
            <a:r>
              <a:rPr lang="ko-KR" altLang="en-US" smtClean="0"/>
              <a:t>클래스</a:t>
            </a:r>
            <a:endParaRPr lang="ko-KR" altLang="en-US"/>
          </a:p>
        </p:txBody>
      </p:sp>
      <p:sp>
        <p:nvSpPr>
          <p:cNvPr id="107" name="슬라이드 번호 개체 틀 10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6886</TotalTime>
  <Words>2114</Words>
  <Application>Microsoft Office PowerPoint</Application>
  <PresentationFormat>화면 슬라이드 쇼(4:3)</PresentationFormat>
  <Paragraphs>675</Paragraphs>
  <Slides>36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가을</vt:lpstr>
      <vt:lpstr>제 9 장 자바의 GUI, AWT와 Swing</vt:lpstr>
      <vt:lpstr>자바의 GUI(Graphic User Interface)</vt:lpstr>
      <vt:lpstr>스윙 컴포넌트 예시</vt:lpstr>
      <vt:lpstr>슬라이드 4</vt:lpstr>
      <vt:lpstr>슬라이드 5</vt:lpstr>
      <vt:lpstr>슬라이드 6</vt:lpstr>
      <vt:lpstr>Swing 으로 만든 GUI 프로그램 샘플</vt:lpstr>
      <vt:lpstr>AWT와 Swing 패키지</vt:lpstr>
      <vt:lpstr>GUI 라이브러리 계층 구조</vt:lpstr>
      <vt:lpstr>Swing 클래스의 특징</vt:lpstr>
      <vt:lpstr>컨테이너와 컴포넌트</vt:lpstr>
      <vt:lpstr>컨테이너와 컴포넌트의 포함관계</vt:lpstr>
      <vt:lpstr>스윙 GUI 프로그램 만들기</vt:lpstr>
      <vt:lpstr>스윙 프레임</vt:lpstr>
      <vt:lpstr>프레임 만들기</vt:lpstr>
      <vt:lpstr>main()의 위치 </vt:lpstr>
      <vt:lpstr>프레임에 컴포넌트 붙이기</vt:lpstr>
      <vt:lpstr>예제 9-1 : 컴포넌트를 부착한 프레임 예</vt:lpstr>
      <vt:lpstr>스윙 응용프로그램의 종료</vt:lpstr>
      <vt:lpstr>main() 메소드 종료 뒤에도 프레임이 살아 있는 이유?</vt:lpstr>
      <vt:lpstr>컨테이너와 배치 개념</vt:lpstr>
      <vt:lpstr>배치 관리자 대표 유형 4 가지</vt:lpstr>
      <vt:lpstr>컨테이너와 배치관리자</vt:lpstr>
      <vt:lpstr>FlowLayout</vt:lpstr>
      <vt:lpstr>슬라이드 25</vt:lpstr>
      <vt:lpstr>FlowLayout - 생성자와 속성 </vt:lpstr>
      <vt:lpstr>예제 9-2 : LEFT로 정렬되는 수평 간격이 30 픽셀, 수직 간격이  40 픽셀인 FlowLayout 사용 예</vt:lpstr>
      <vt:lpstr>BorderLayout</vt:lpstr>
      <vt:lpstr>BorderLayout 생성자와 속성</vt:lpstr>
      <vt:lpstr>BorderLayout의 사용예</vt:lpstr>
      <vt:lpstr>예제 9-3 : BorderLayout 사용 예</vt:lpstr>
      <vt:lpstr>GridLayout</vt:lpstr>
      <vt:lpstr>GridLayout 생성자와 속성</vt:lpstr>
      <vt:lpstr>예제 9-4 : GridLayout으로 입력 폼 만들기</vt:lpstr>
      <vt:lpstr>배치관리자 없는 컨테이너</vt:lpstr>
      <vt:lpstr>예제 9-5 : 배치관리자 없는 컨테이너에 컴포넌트 위치와 크기를 절대적으로 지정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154</cp:revision>
  <dcterms:created xsi:type="dcterms:W3CDTF">2009-09-01T01:24:33Z</dcterms:created>
  <dcterms:modified xsi:type="dcterms:W3CDTF">2011-07-31T20:15:31Z</dcterms:modified>
</cp:coreProperties>
</file>