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8"/>
  </p:notesMasterIdLst>
  <p:sldIdLst>
    <p:sldId id="256" r:id="rId2"/>
    <p:sldId id="383" r:id="rId3"/>
    <p:sldId id="258" r:id="rId4"/>
    <p:sldId id="260" r:id="rId5"/>
    <p:sldId id="267" r:id="rId6"/>
    <p:sldId id="361" r:id="rId7"/>
    <p:sldId id="268" r:id="rId8"/>
    <p:sldId id="300" r:id="rId9"/>
    <p:sldId id="390" r:id="rId10"/>
    <p:sldId id="301" r:id="rId11"/>
    <p:sldId id="323" r:id="rId12"/>
    <p:sldId id="386" r:id="rId13"/>
    <p:sldId id="272" r:id="rId14"/>
    <p:sldId id="279" r:id="rId15"/>
    <p:sldId id="274" r:id="rId16"/>
    <p:sldId id="341" r:id="rId17"/>
    <p:sldId id="359" r:id="rId18"/>
    <p:sldId id="374" r:id="rId19"/>
    <p:sldId id="375" r:id="rId20"/>
    <p:sldId id="376" r:id="rId21"/>
    <p:sldId id="306" r:id="rId22"/>
    <p:sldId id="281" r:id="rId23"/>
    <p:sldId id="325" r:id="rId24"/>
    <p:sldId id="310" r:id="rId25"/>
    <p:sldId id="363" r:id="rId26"/>
    <p:sldId id="311" r:id="rId27"/>
    <p:sldId id="378" r:id="rId28"/>
    <p:sldId id="343" r:id="rId29"/>
    <p:sldId id="344" r:id="rId30"/>
    <p:sldId id="285" r:id="rId31"/>
    <p:sldId id="381" r:id="rId32"/>
    <p:sldId id="326" r:id="rId33"/>
    <p:sldId id="329" r:id="rId34"/>
    <p:sldId id="286" r:id="rId35"/>
    <p:sldId id="385" r:id="rId36"/>
    <p:sldId id="330" r:id="rId37"/>
    <p:sldId id="345" r:id="rId38"/>
    <p:sldId id="364" r:id="rId39"/>
    <p:sldId id="365" r:id="rId40"/>
    <p:sldId id="287" r:id="rId41"/>
    <p:sldId id="335" r:id="rId42"/>
    <p:sldId id="288" r:id="rId43"/>
    <p:sldId id="313" r:id="rId44"/>
    <p:sldId id="339" r:id="rId45"/>
    <p:sldId id="289" r:id="rId46"/>
    <p:sldId id="391" r:id="rId47"/>
    <p:sldId id="370" r:id="rId48"/>
    <p:sldId id="290" r:id="rId49"/>
    <p:sldId id="291" r:id="rId50"/>
    <p:sldId id="331" r:id="rId51"/>
    <p:sldId id="332" r:id="rId52"/>
    <p:sldId id="358" r:id="rId53"/>
    <p:sldId id="379" r:id="rId54"/>
    <p:sldId id="371" r:id="rId55"/>
    <p:sldId id="293" r:id="rId56"/>
    <p:sldId id="380" r:id="rId57"/>
    <p:sldId id="389" r:id="rId58"/>
    <p:sldId id="382" r:id="rId59"/>
    <p:sldId id="372" r:id="rId60"/>
    <p:sldId id="388" r:id="rId61"/>
    <p:sldId id="369" r:id="rId62"/>
    <p:sldId id="387" r:id="rId63"/>
    <p:sldId id="384" r:id="rId64"/>
    <p:sldId id="354" r:id="rId65"/>
    <p:sldId id="336" r:id="rId66"/>
    <p:sldId id="338" r:id="rId67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DCD8"/>
    <a:srgbClr val="CAD8FC"/>
    <a:srgbClr val="ADA5A5"/>
    <a:srgbClr val="DCE6F0"/>
    <a:srgbClr val="FDFD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6" autoAdjust="0"/>
    <p:restoredTop sz="94572" autoAdjust="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2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1A5E446F-B1BB-4F1B-9106-CF51FACD1E39}" type="datetimeFigureOut">
              <a:rPr lang="ko-KR" altLang="en-US" smtClean="0"/>
              <a:pPr/>
              <a:t>2013-09-23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D26CA48A-C2EC-40C8-B749-566CD4BBC8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8361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0790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41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00"/>
                </a:solidFill>
                <a:latin typeface="HY나무M" pitchFamily="18" charset="-127"/>
                <a:ea typeface="HY나무M" pitchFamily="18" charset="-127"/>
              </a:defRPr>
            </a:lvl1pPr>
          </a:lstStyle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 dirty="0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153400" cy="70007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357298"/>
            <a:ext cx="8153400" cy="52149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white">
          <a:xfrm>
            <a:off x="0" y="954388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000108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000108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99217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휴먼편지체" pitchFamily="18" charset="-127"/>
          <a:ea typeface="휴먼편지체" pitchFamily="18" charset="-127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제 </a:t>
            </a:r>
            <a:r>
              <a:rPr lang="en-US" altLang="ko-KR" dirty="0" smtClean="0"/>
              <a:t>4 </a:t>
            </a:r>
            <a:r>
              <a:rPr lang="ko-KR" altLang="en-US" dirty="0" smtClean="0"/>
              <a:t>장 클래스와 객체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사람을 사례로 든 클래스와 객체 사례</a:t>
            </a:r>
            <a:endParaRPr lang="ko-KR" altLang="en-US" dirty="0"/>
          </a:p>
        </p:txBody>
      </p:sp>
      <p:grpSp>
        <p:nvGrpSpPr>
          <p:cNvPr id="10" name="그룹 9"/>
          <p:cNvGrpSpPr/>
          <p:nvPr/>
        </p:nvGrpSpPr>
        <p:grpSpPr>
          <a:xfrm>
            <a:off x="431435" y="1327650"/>
            <a:ext cx="8426813" cy="4981670"/>
            <a:chOff x="431435" y="1327650"/>
            <a:chExt cx="8426813" cy="498167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435" y="2409161"/>
              <a:ext cx="7524941" cy="37154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순서도: 처리 7"/>
            <p:cNvSpPr/>
            <p:nvPr/>
          </p:nvSpPr>
          <p:spPr>
            <a:xfrm>
              <a:off x="3143240" y="1684840"/>
              <a:ext cx="2286016" cy="857256"/>
            </a:xfrm>
            <a:prstGeom prst="flowChartProcess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rgbClr val="002060"/>
                  </a:solidFill>
                </a:rPr>
                <a:t>이름</a:t>
              </a:r>
              <a:r>
                <a:rPr lang="en-US" altLang="ko-KR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dirty="0" smtClean="0">
                  <a:solidFill>
                    <a:srgbClr val="002060"/>
                  </a:solidFill>
                </a:rPr>
                <a:t>직업</a:t>
              </a:r>
              <a:r>
                <a:rPr lang="en-US" altLang="ko-KR" dirty="0" smtClean="0">
                  <a:solidFill>
                    <a:srgbClr val="002060"/>
                  </a:solidFill>
                </a:rPr>
                <a:t>,</a:t>
              </a:r>
              <a:r>
                <a:rPr lang="ko-KR" altLang="en-US" dirty="0" smtClean="0">
                  <a:solidFill>
                    <a:srgbClr val="002060"/>
                  </a:solidFill>
                </a:rPr>
                <a:t>나이</a:t>
              </a:r>
              <a:r>
                <a:rPr lang="en-US" altLang="ko-KR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dirty="0" smtClean="0">
                  <a:solidFill>
                    <a:srgbClr val="002060"/>
                  </a:solidFill>
                </a:rPr>
                <a:t>성별</a:t>
              </a:r>
              <a:r>
                <a:rPr lang="en-US" altLang="ko-KR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dirty="0" smtClean="0">
                  <a:solidFill>
                    <a:srgbClr val="002060"/>
                  </a:solidFill>
                </a:rPr>
                <a:t>혈액형</a:t>
              </a:r>
              <a:endParaRPr lang="en-US" altLang="ko-KR" dirty="0" smtClean="0">
                <a:solidFill>
                  <a:srgbClr val="002060"/>
                </a:solidFill>
              </a:endParaRPr>
            </a:p>
            <a:p>
              <a:pPr algn="ctr"/>
              <a:r>
                <a:rPr lang="ko-KR" altLang="en-US" dirty="0" smtClean="0">
                  <a:solidFill>
                    <a:srgbClr val="002060"/>
                  </a:solidFill>
                </a:rPr>
                <a:t>밥 먹기</a:t>
              </a:r>
              <a:r>
                <a:rPr lang="en-US" altLang="ko-KR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dirty="0" smtClean="0">
                  <a:solidFill>
                    <a:srgbClr val="002060"/>
                  </a:solidFill>
                </a:rPr>
                <a:t>잠자기</a:t>
              </a:r>
              <a:r>
                <a:rPr lang="en-US" altLang="ko-KR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dirty="0" smtClean="0">
                  <a:solidFill>
                    <a:srgbClr val="002060"/>
                  </a:solidFill>
                </a:rPr>
                <a:t>말하기</a:t>
              </a:r>
              <a:r>
                <a:rPr lang="en-US" altLang="ko-KR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dirty="0" smtClean="0">
                  <a:solidFill>
                    <a:srgbClr val="002060"/>
                  </a:solidFill>
                </a:rPr>
                <a:t>걷기</a:t>
              </a:r>
              <a:endParaRPr lang="en-US" altLang="ko-KR" dirty="0" smtClean="0">
                <a:solidFill>
                  <a:srgbClr val="00206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57620" y="1327650"/>
              <a:ext cx="96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클래스</a:t>
              </a:r>
              <a:r>
                <a:rPr lang="en-US" altLang="ko-KR" dirty="0" smtClean="0"/>
                <a:t>: </a:t>
              </a:r>
              <a:r>
                <a:rPr lang="ko-KR" altLang="en-US" dirty="0" smtClean="0"/>
                <a:t>사람</a:t>
              </a:r>
              <a:endParaRPr lang="ko-KR" altLang="en-US" dirty="0"/>
            </a:p>
          </p:txBody>
        </p:sp>
        <p:grpSp>
          <p:nvGrpSpPr>
            <p:cNvPr id="4" name="그룹 3"/>
            <p:cNvGrpSpPr/>
            <p:nvPr/>
          </p:nvGrpSpPr>
          <p:grpSpPr>
            <a:xfrm>
              <a:off x="919563" y="3717032"/>
              <a:ext cx="7938685" cy="2592288"/>
              <a:chOff x="919563" y="3368719"/>
              <a:chExt cx="7938685" cy="2592288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6651255" y="5536309"/>
                <a:ext cx="9925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dirty="0" smtClean="0">
                    <a:solidFill>
                      <a:srgbClr val="0070C0"/>
                    </a:solidFill>
                  </a:rPr>
                  <a:t>객체</a:t>
                </a:r>
                <a:r>
                  <a:rPr lang="en-US" altLang="ko-KR" dirty="0" smtClean="0">
                    <a:solidFill>
                      <a:srgbClr val="0070C0"/>
                    </a:solidFill>
                  </a:rPr>
                  <a:t>:</a:t>
                </a:r>
                <a:r>
                  <a:rPr lang="ko-KR" altLang="en-US" dirty="0" smtClean="0">
                    <a:solidFill>
                      <a:srgbClr val="0070C0"/>
                    </a:solidFill>
                  </a:rPr>
                  <a:t>김미남</a:t>
                </a:r>
                <a:endParaRPr lang="ko-KR" altLang="en-US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7643834" y="3376641"/>
                <a:ext cx="1214414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08000"/>
                <a:r>
                  <a:rPr lang="ko-KR" altLang="en-US" dirty="0" smtClean="0">
                    <a:solidFill>
                      <a:srgbClr val="002060"/>
                    </a:solidFill>
                  </a:rPr>
                  <a:t>이름</a:t>
                </a:r>
                <a:r>
                  <a:rPr lang="en-US" altLang="ko-KR" dirty="0" smtClean="0">
                    <a:solidFill>
                      <a:srgbClr val="002060"/>
                    </a:solidFill>
                  </a:rPr>
                  <a:t>			</a:t>
                </a:r>
                <a:r>
                  <a:rPr lang="ko-KR" altLang="en-US" dirty="0" smtClean="0">
                    <a:solidFill>
                      <a:srgbClr val="00B050"/>
                    </a:solidFill>
                  </a:rPr>
                  <a:t>김미남</a:t>
                </a:r>
                <a:endParaRPr lang="en-US" altLang="ko-KR" dirty="0" smtClean="0">
                  <a:solidFill>
                    <a:srgbClr val="00B050"/>
                  </a:solidFill>
                </a:endParaRPr>
              </a:p>
              <a:p>
                <a:pPr defTabSz="108000"/>
                <a:r>
                  <a:rPr lang="ko-KR" altLang="en-US" dirty="0" smtClean="0">
                    <a:solidFill>
                      <a:srgbClr val="002060"/>
                    </a:solidFill>
                  </a:rPr>
                  <a:t>직업</a:t>
                </a:r>
                <a:r>
                  <a:rPr lang="en-US" altLang="ko-KR" dirty="0" smtClean="0">
                    <a:solidFill>
                      <a:srgbClr val="002060"/>
                    </a:solidFill>
                  </a:rPr>
                  <a:t>			</a:t>
                </a:r>
                <a:r>
                  <a:rPr lang="ko-KR" altLang="en-US" dirty="0" smtClean="0">
                    <a:solidFill>
                      <a:srgbClr val="00B050"/>
                    </a:solidFill>
                  </a:rPr>
                  <a:t>교수</a:t>
                </a:r>
                <a:endParaRPr lang="en-US" altLang="ko-KR" dirty="0" smtClean="0">
                  <a:solidFill>
                    <a:srgbClr val="00B050"/>
                  </a:solidFill>
                </a:endParaRPr>
              </a:p>
              <a:p>
                <a:pPr defTabSz="108000"/>
                <a:r>
                  <a:rPr lang="ko-KR" altLang="en-US" dirty="0" smtClean="0">
                    <a:solidFill>
                      <a:srgbClr val="002060"/>
                    </a:solidFill>
                  </a:rPr>
                  <a:t>나이</a:t>
                </a:r>
                <a:r>
                  <a:rPr lang="en-US" altLang="ko-KR" dirty="0" smtClean="0">
                    <a:solidFill>
                      <a:srgbClr val="002060"/>
                    </a:solidFill>
                  </a:rPr>
                  <a:t>			</a:t>
                </a:r>
                <a:r>
                  <a:rPr lang="en-US" altLang="ko-KR" dirty="0" smtClean="0">
                    <a:solidFill>
                      <a:srgbClr val="00B050"/>
                    </a:solidFill>
                  </a:rPr>
                  <a:t>47</a:t>
                </a:r>
              </a:p>
              <a:p>
                <a:pPr defTabSz="108000"/>
                <a:r>
                  <a:rPr lang="ko-KR" altLang="en-US" dirty="0" smtClean="0">
                    <a:solidFill>
                      <a:srgbClr val="002060"/>
                    </a:solidFill>
                  </a:rPr>
                  <a:t>성별</a:t>
                </a:r>
                <a:r>
                  <a:rPr lang="en-US" altLang="ko-KR" dirty="0" smtClean="0">
                    <a:solidFill>
                      <a:srgbClr val="002060"/>
                    </a:solidFill>
                  </a:rPr>
                  <a:t>			</a:t>
                </a:r>
                <a:r>
                  <a:rPr lang="ko-KR" altLang="en-US" dirty="0" smtClean="0">
                    <a:solidFill>
                      <a:srgbClr val="00B050"/>
                    </a:solidFill>
                  </a:rPr>
                  <a:t>남</a:t>
                </a:r>
                <a:endParaRPr lang="en-US" altLang="ko-KR" dirty="0" smtClean="0">
                  <a:solidFill>
                    <a:srgbClr val="00B050"/>
                  </a:solidFill>
                </a:endParaRPr>
              </a:p>
              <a:p>
                <a:pPr defTabSz="108000"/>
                <a:r>
                  <a:rPr lang="ko-KR" altLang="en-US" dirty="0" smtClean="0">
                    <a:solidFill>
                      <a:srgbClr val="002060"/>
                    </a:solidFill>
                  </a:rPr>
                  <a:t>혈액형</a:t>
                </a:r>
                <a:r>
                  <a:rPr lang="en-US" altLang="ko-KR" dirty="0" smtClean="0">
                    <a:solidFill>
                      <a:srgbClr val="002060"/>
                    </a:solidFill>
                  </a:rPr>
                  <a:t>	</a:t>
                </a:r>
                <a:r>
                  <a:rPr lang="en-US" altLang="ko-KR" dirty="0" smtClean="0">
                    <a:solidFill>
                      <a:srgbClr val="00B050"/>
                    </a:solidFill>
                  </a:rPr>
                  <a:t>AB</a:t>
                </a:r>
                <a:endParaRPr lang="ko-KR" altLang="en-US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835696" y="3368719"/>
                <a:ext cx="1214414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72000"/>
                <a:r>
                  <a:rPr lang="ko-KR" altLang="en-US" dirty="0" smtClean="0">
                    <a:solidFill>
                      <a:srgbClr val="002060"/>
                    </a:solidFill>
                  </a:rPr>
                  <a:t>이름</a:t>
                </a:r>
                <a:r>
                  <a:rPr lang="en-US" altLang="ko-KR" dirty="0" smtClean="0"/>
                  <a:t> 			</a:t>
                </a:r>
                <a:r>
                  <a:rPr lang="ko-KR" altLang="en-US" dirty="0" smtClean="0">
                    <a:solidFill>
                      <a:srgbClr val="00B050"/>
                    </a:solidFill>
                  </a:rPr>
                  <a:t>최승희</a:t>
                </a:r>
                <a:endParaRPr lang="en-US" altLang="ko-KR" dirty="0" smtClean="0">
                  <a:solidFill>
                    <a:srgbClr val="00B050"/>
                  </a:solidFill>
                </a:endParaRPr>
              </a:p>
              <a:p>
                <a:pPr defTabSz="72000"/>
                <a:r>
                  <a:rPr lang="ko-KR" altLang="en-US" dirty="0" smtClean="0">
                    <a:solidFill>
                      <a:srgbClr val="002060"/>
                    </a:solidFill>
                  </a:rPr>
                  <a:t>직업</a:t>
                </a:r>
                <a:r>
                  <a:rPr lang="en-US" altLang="ko-KR" dirty="0" smtClean="0"/>
                  <a:t> 			</a:t>
                </a:r>
                <a:r>
                  <a:rPr lang="ko-KR" altLang="en-US" dirty="0" smtClean="0">
                    <a:solidFill>
                      <a:srgbClr val="00B050"/>
                    </a:solidFill>
                  </a:rPr>
                  <a:t>의사</a:t>
                </a:r>
                <a:endParaRPr lang="en-US" altLang="ko-KR" dirty="0" smtClean="0">
                  <a:solidFill>
                    <a:srgbClr val="00B050"/>
                  </a:solidFill>
                </a:endParaRPr>
              </a:p>
              <a:p>
                <a:pPr defTabSz="72000"/>
                <a:r>
                  <a:rPr lang="ko-KR" altLang="en-US" dirty="0" smtClean="0">
                    <a:solidFill>
                      <a:srgbClr val="002060"/>
                    </a:solidFill>
                  </a:rPr>
                  <a:t>나이</a:t>
                </a:r>
                <a:r>
                  <a:rPr lang="en-US" altLang="ko-KR" dirty="0" smtClean="0"/>
                  <a:t> 			</a:t>
                </a:r>
                <a:r>
                  <a:rPr lang="en-US" altLang="ko-KR" dirty="0" smtClean="0">
                    <a:solidFill>
                      <a:srgbClr val="00B050"/>
                    </a:solidFill>
                  </a:rPr>
                  <a:t>45</a:t>
                </a:r>
              </a:p>
              <a:p>
                <a:pPr defTabSz="72000"/>
                <a:r>
                  <a:rPr lang="ko-KR" altLang="en-US" dirty="0" smtClean="0">
                    <a:solidFill>
                      <a:srgbClr val="002060"/>
                    </a:solidFill>
                  </a:rPr>
                  <a:t>성별</a:t>
                </a:r>
                <a:r>
                  <a:rPr lang="en-US" altLang="ko-KR" dirty="0" smtClean="0"/>
                  <a:t> 			</a:t>
                </a:r>
                <a:r>
                  <a:rPr lang="ko-KR" altLang="en-US" dirty="0" smtClean="0">
                    <a:solidFill>
                      <a:srgbClr val="00B050"/>
                    </a:solidFill>
                  </a:rPr>
                  <a:t>여</a:t>
                </a:r>
                <a:endParaRPr lang="en-US" altLang="ko-KR" dirty="0" smtClean="0">
                  <a:solidFill>
                    <a:srgbClr val="00B050"/>
                  </a:solidFill>
                </a:endParaRPr>
              </a:p>
              <a:p>
                <a:pPr defTabSz="72000"/>
                <a:r>
                  <a:rPr lang="ko-KR" altLang="en-US" dirty="0" smtClean="0">
                    <a:solidFill>
                      <a:srgbClr val="002060"/>
                    </a:solidFill>
                  </a:rPr>
                  <a:t>혈액형</a:t>
                </a:r>
                <a:r>
                  <a:rPr lang="en-US" altLang="ko-KR" dirty="0" smtClean="0">
                    <a:solidFill>
                      <a:srgbClr val="002060"/>
                    </a:solidFill>
                  </a:rPr>
                  <a:t>	</a:t>
                </a:r>
                <a:r>
                  <a:rPr lang="en-US" altLang="ko-KR" dirty="0" smtClean="0">
                    <a:solidFill>
                      <a:srgbClr val="00B050"/>
                    </a:solidFill>
                  </a:rPr>
                  <a:t>A</a:t>
                </a:r>
                <a:endParaRPr lang="ko-KR" altLang="en-US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919563" y="5591675"/>
                <a:ext cx="10486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mtClean="0">
                    <a:solidFill>
                      <a:srgbClr val="0070C0"/>
                    </a:solidFill>
                  </a:rPr>
                  <a:t>객체 </a:t>
                </a:r>
                <a:r>
                  <a:rPr lang="en-US" altLang="ko-KR" smtClean="0">
                    <a:solidFill>
                      <a:srgbClr val="0070C0"/>
                    </a:solidFill>
                  </a:rPr>
                  <a:t>: </a:t>
                </a:r>
                <a:r>
                  <a:rPr lang="ko-KR" altLang="en-US" smtClean="0">
                    <a:solidFill>
                      <a:srgbClr val="0070C0"/>
                    </a:solidFill>
                  </a:rPr>
                  <a:t>최승희</a:t>
                </a:r>
                <a:endParaRPr lang="ko-KR" altLang="en-US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679141" y="3376641"/>
                <a:ext cx="1214414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08000"/>
                <a:r>
                  <a:rPr lang="ko-KR" altLang="en-US" dirty="0" smtClean="0">
                    <a:solidFill>
                      <a:srgbClr val="002060"/>
                    </a:solidFill>
                  </a:rPr>
                  <a:t>이름</a:t>
                </a:r>
                <a:r>
                  <a:rPr lang="en-US" altLang="ko-KR" dirty="0" smtClean="0">
                    <a:solidFill>
                      <a:srgbClr val="002060"/>
                    </a:solidFill>
                  </a:rPr>
                  <a:t>			</a:t>
                </a:r>
                <a:r>
                  <a:rPr lang="ko-KR" altLang="en-US" dirty="0" err="1" smtClean="0">
                    <a:solidFill>
                      <a:srgbClr val="00B050"/>
                    </a:solidFill>
                  </a:rPr>
                  <a:t>이미녀</a:t>
                </a:r>
                <a:endParaRPr lang="en-US" altLang="ko-KR" dirty="0" smtClean="0">
                  <a:solidFill>
                    <a:srgbClr val="00B050"/>
                  </a:solidFill>
                </a:endParaRPr>
              </a:p>
              <a:p>
                <a:pPr defTabSz="108000"/>
                <a:r>
                  <a:rPr lang="ko-KR" altLang="en-US" dirty="0" smtClean="0">
                    <a:solidFill>
                      <a:srgbClr val="002060"/>
                    </a:solidFill>
                  </a:rPr>
                  <a:t>직업</a:t>
                </a:r>
                <a:r>
                  <a:rPr lang="en-US" altLang="ko-KR" dirty="0" smtClean="0">
                    <a:solidFill>
                      <a:srgbClr val="002060"/>
                    </a:solidFill>
                  </a:rPr>
                  <a:t>			</a:t>
                </a:r>
                <a:r>
                  <a:rPr lang="ko-KR" altLang="en-US" dirty="0" smtClean="0">
                    <a:solidFill>
                      <a:srgbClr val="00B050"/>
                    </a:solidFill>
                  </a:rPr>
                  <a:t>골프선수</a:t>
                </a:r>
                <a:endParaRPr lang="en-US" altLang="ko-KR" dirty="0" smtClean="0">
                  <a:solidFill>
                    <a:srgbClr val="00B050"/>
                  </a:solidFill>
                </a:endParaRPr>
              </a:p>
              <a:p>
                <a:pPr defTabSz="108000"/>
                <a:r>
                  <a:rPr lang="ko-KR" altLang="en-US" dirty="0" smtClean="0">
                    <a:solidFill>
                      <a:srgbClr val="002060"/>
                    </a:solidFill>
                  </a:rPr>
                  <a:t>나이</a:t>
                </a:r>
                <a:r>
                  <a:rPr lang="en-US" altLang="ko-KR" dirty="0" smtClean="0">
                    <a:solidFill>
                      <a:srgbClr val="002060"/>
                    </a:solidFill>
                  </a:rPr>
                  <a:t>			</a:t>
                </a:r>
                <a:r>
                  <a:rPr lang="en-US" altLang="ko-KR" dirty="0" smtClean="0">
                    <a:solidFill>
                      <a:srgbClr val="00B050"/>
                    </a:solidFill>
                  </a:rPr>
                  <a:t>28</a:t>
                </a:r>
              </a:p>
              <a:p>
                <a:pPr defTabSz="108000"/>
                <a:r>
                  <a:rPr lang="ko-KR" altLang="en-US" dirty="0" smtClean="0">
                    <a:solidFill>
                      <a:srgbClr val="002060"/>
                    </a:solidFill>
                  </a:rPr>
                  <a:t>성별</a:t>
                </a:r>
                <a:r>
                  <a:rPr lang="en-US" altLang="ko-KR" dirty="0" smtClean="0">
                    <a:solidFill>
                      <a:srgbClr val="002060"/>
                    </a:solidFill>
                  </a:rPr>
                  <a:t>			</a:t>
                </a:r>
                <a:r>
                  <a:rPr lang="ko-KR" altLang="en-US" dirty="0" smtClean="0">
                    <a:solidFill>
                      <a:srgbClr val="00B050"/>
                    </a:solidFill>
                  </a:rPr>
                  <a:t>여</a:t>
                </a:r>
                <a:endParaRPr lang="en-US" altLang="ko-KR" dirty="0" smtClean="0">
                  <a:solidFill>
                    <a:srgbClr val="00B050"/>
                  </a:solidFill>
                </a:endParaRPr>
              </a:p>
              <a:p>
                <a:pPr defTabSz="108000"/>
                <a:r>
                  <a:rPr lang="ko-KR" altLang="en-US" dirty="0" smtClean="0">
                    <a:solidFill>
                      <a:srgbClr val="002060"/>
                    </a:solidFill>
                  </a:rPr>
                  <a:t>혈액형</a:t>
                </a:r>
                <a:r>
                  <a:rPr lang="en-US" altLang="ko-KR" dirty="0" smtClean="0">
                    <a:solidFill>
                      <a:srgbClr val="002060"/>
                    </a:solidFill>
                  </a:rPr>
                  <a:t>	</a:t>
                </a:r>
                <a:r>
                  <a:rPr lang="en-US" altLang="ko-KR" dirty="0" smtClean="0">
                    <a:solidFill>
                      <a:srgbClr val="00B050"/>
                    </a:solidFill>
                  </a:rPr>
                  <a:t>O</a:t>
                </a:r>
                <a:endParaRPr lang="ko-KR" altLang="en-US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648723" y="5558243"/>
                <a:ext cx="10903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dirty="0" smtClean="0">
                    <a:solidFill>
                      <a:srgbClr val="0070C0"/>
                    </a:solidFill>
                  </a:rPr>
                  <a:t>객체 </a:t>
                </a:r>
                <a:r>
                  <a:rPr lang="en-US" altLang="ko-KR" dirty="0" smtClean="0">
                    <a:solidFill>
                      <a:srgbClr val="0070C0"/>
                    </a:solidFill>
                  </a:rPr>
                  <a:t>: </a:t>
                </a:r>
                <a:r>
                  <a:rPr lang="ko-KR" altLang="en-US" dirty="0" err="1" smtClean="0">
                    <a:solidFill>
                      <a:srgbClr val="0070C0"/>
                    </a:solidFill>
                  </a:rPr>
                  <a:t>이미녀</a:t>
                </a:r>
                <a:endParaRPr lang="ko-KR" altLang="en-US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13" name="슬라이드 번호 개체 틀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클래스 구</a:t>
            </a:r>
            <a:r>
              <a:rPr lang="ko-KR" altLang="en-US" dirty="0"/>
              <a:t>성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5984" y="2214554"/>
            <a:ext cx="3214678" cy="42148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ko-KR" dirty="0" smtClean="0"/>
              <a:t>public </a:t>
            </a:r>
            <a:r>
              <a:rPr lang="en-US" altLang="ko-KR" b="1" dirty="0" smtClean="0"/>
              <a:t>class </a:t>
            </a:r>
            <a:r>
              <a:rPr lang="en-US" altLang="ko-KR" i="1" dirty="0" smtClean="0"/>
              <a:t>Person</a:t>
            </a:r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{</a:t>
            </a:r>
          </a:p>
          <a:p>
            <a:pPr lvl="1"/>
            <a:r>
              <a:rPr lang="en-US" altLang="ko-KR" dirty="0" smtClean="0"/>
              <a:t>public String name;</a:t>
            </a:r>
          </a:p>
          <a:p>
            <a:pPr lvl="1"/>
            <a:r>
              <a:rPr lang="en-US" altLang="ko-KR" dirty="0" smtClean="0"/>
              <a:t>public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age;</a:t>
            </a:r>
          </a:p>
          <a:p>
            <a:pPr lvl="1"/>
            <a:endParaRPr lang="ko-KR" altLang="en-US" dirty="0" smtClean="0"/>
          </a:p>
          <a:p>
            <a:pPr lvl="1"/>
            <a:r>
              <a:rPr lang="en-US" altLang="ko-KR" dirty="0" smtClean="0"/>
              <a:t>public Person() {</a:t>
            </a:r>
          </a:p>
          <a:p>
            <a:pPr lvl="1"/>
            <a:r>
              <a:rPr lang="en-US" altLang="ko-KR" dirty="0" smtClean="0"/>
              <a:t>}</a:t>
            </a:r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public Person(String s) {</a:t>
            </a:r>
          </a:p>
          <a:p>
            <a:pPr lvl="2"/>
            <a:r>
              <a:rPr lang="en-US" altLang="ko-KR" dirty="0" smtClean="0"/>
              <a:t>name = s;</a:t>
            </a:r>
          </a:p>
          <a:p>
            <a:pPr lvl="1"/>
            <a:r>
              <a:rPr lang="en-US" altLang="ko-KR" dirty="0" smtClean="0"/>
              <a:t>}</a:t>
            </a:r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public String </a:t>
            </a:r>
            <a:r>
              <a:rPr lang="en-US" altLang="ko-KR" dirty="0" err="1" smtClean="0"/>
              <a:t>getName</a:t>
            </a:r>
            <a:r>
              <a:rPr lang="en-US" altLang="ko-KR" dirty="0" smtClean="0"/>
              <a:t>() {</a:t>
            </a:r>
          </a:p>
          <a:p>
            <a:pPr lvl="2"/>
            <a:r>
              <a:rPr lang="en-US" altLang="ko-KR" dirty="0" smtClean="0"/>
              <a:t>return name;</a:t>
            </a:r>
          </a:p>
          <a:p>
            <a:pPr lvl="1"/>
            <a:r>
              <a:rPr lang="en-US" altLang="ko-KR" dirty="0" smtClean="0"/>
              <a:t>}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}</a:t>
            </a:r>
            <a:endParaRPr lang="en-US" altLang="ko-KR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모서리가 둥근 사각형 설명선 4"/>
          <p:cNvSpPr/>
          <p:nvPr/>
        </p:nvSpPr>
        <p:spPr>
          <a:xfrm>
            <a:off x="5500662" y="1643050"/>
            <a:ext cx="1285884" cy="357190"/>
          </a:xfrm>
          <a:prstGeom prst="wedgeRoundRectCallout">
            <a:avLst>
              <a:gd name="adj1" fmla="val -172428"/>
              <a:gd name="adj2" fmla="val 139442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rgbClr val="002060"/>
                </a:solidFill>
              </a:rPr>
              <a:t>클래스 이름</a:t>
            </a:r>
            <a:endParaRPr lang="ko-KR" altLang="en-US" sz="1600" dirty="0">
              <a:solidFill>
                <a:srgbClr val="002060"/>
              </a:solidFill>
            </a:endParaRPr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4214810" y="1214422"/>
            <a:ext cx="1285884" cy="357190"/>
          </a:xfrm>
          <a:prstGeom prst="wedgeRoundRectCallout">
            <a:avLst>
              <a:gd name="adj1" fmla="val -130792"/>
              <a:gd name="adj2" fmla="val 277994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rgbClr val="002060"/>
                </a:solidFill>
              </a:rPr>
              <a:t>클래스 키워드</a:t>
            </a:r>
            <a:endParaRPr lang="ko-KR" altLang="en-US" sz="1600" dirty="0">
              <a:solidFill>
                <a:srgbClr val="002060"/>
              </a:solidFill>
            </a:endParaRPr>
          </a:p>
        </p:txBody>
      </p:sp>
      <p:sp>
        <p:nvSpPr>
          <p:cNvPr id="8" name="모서리가 둥근 사각형 설명선 7"/>
          <p:cNvSpPr/>
          <p:nvPr/>
        </p:nvSpPr>
        <p:spPr>
          <a:xfrm>
            <a:off x="5786414" y="2714620"/>
            <a:ext cx="1071570" cy="357190"/>
          </a:xfrm>
          <a:prstGeom prst="wedgeRoundRectCallout">
            <a:avLst>
              <a:gd name="adj1" fmla="val -161007"/>
              <a:gd name="adj2" fmla="val -43692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smtClean="0">
                <a:solidFill>
                  <a:srgbClr val="002060"/>
                </a:solidFill>
              </a:rPr>
              <a:t>필드</a:t>
            </a:r>
            <a:r>
              <a:rPr lang="en-US" altLang="ko-KR" sz="1600" smtClean="0">
                <a:solidFill>
                  <a:srgbClr val="002060"/>
                </a:solidFill>
              </a:rPr>
              <a:t>(field)</a:t>
            </a:r>
            <a:endParaRPr lang="ko-KR" altLang="en-US" sz="1600" dirty="0">
              <a:solidFill>
                <a:srgbClr val="002060"/>
              </a:solidFill>
            </a:endParaRPr>
          </a:p>
        </p:txBody>
      </p:sp>
      <p:sp>
        <p:nvSpPr>
          <p:cNvPr id="10" name="모서리가 둥근 사각형 설명선 9"/>
          <p:cNvSpPr/>
          <p:nvPr/>
        </p:nvSpPr>
        <p:spPr>
          <a:xfrm>
            <a:off x="6143572" y="5500702"/>
            <a:ext cx="1668756" cy="357190"/>
          </a:xfrm>
          <a:prstGeom prst="wedgeRoundRectCallout">
            <a:avLst>
              <a:gd name="adj1" fmla="val -122173"/>
              <a:gd name="adj2" fmla="val -19856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smtClean="0">
                <a:solidFill>
                  <a:srgbClr val="002060"/>
                </a:solidFill>
              </a:rPr>
              <a:t>메소드</a:t>
            </a:r>
            <a:r>
              <a:rPr lang="en-US" altLang="ko-KR" sz="1600" smtClean="0">
                <a:solidFill>
                  <a:srgbClr val="002060"/>
                </a:solidFill>
              </a:rPr>
              <a:t>(methgod)</a:t>
            </a:r>
            <a:endParaRPr lang="ko-KR" altLang="en-US" sz="1600" dirty="0">
              <a:solidFill>
                <a:srgbClr val="002060"/>
              </a:solidFill>
            </a:endParaRPr>
          </a:p>
        </p:txBody>
      </p:sp>
      <p:sp>
        <p:nvSpPr>
          <p:cNvPr id="11" name="모서리가 둥근 사각형 설명선 10"/>
          <p:cNvSpPr/>
          <p:nvPr/>
        </p:nvSpPr>
        <p:spPr>
          <a:xfrm>
            <a:off x="6143604" y="3429000"/>
            <a:ext cx="1668724" cy="357190"/>
          </a:xfrm>
          <a:prstGeom prst="wedgeRoundRectCallout">
            <a:avLst>
              <a:gd name="adj1" fmla="val -120400"/>
              <a:gd name="adj2" fmla="val 3324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smtClean="0">
                <a:solidFill>
                  <a:srgbClr val="002060"/>
                </a:solidFill>
              </a:rPr>
              <a:t>생성자</a:t>
            </a:r>
            <a:r>
              <a:rPr lang="en-US" altLang="ko-KR" sz="1600" smtClean="0">
                <a:solidFill>
                  <a:srgbClr val="002060"/>
                </a:solidFill>
              </a:rPr>
              <a:t>(constructor)</a:t>
            </a:r>
            <a:endParaRPr lang="ko-KR" altLang="en-US" sz="1600" dirty="0">
              <a:solidFill>
                <a:srgbClr val="002060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643142" y="3357562"/>
            <a:ext cx="2571768" cy="57150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2643142" y="4214818"/>
            <a:ext cx="2571768" cy="78581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2643142" y="5214950"/>
            <a:ext cx="2571768" cy="92869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사각형 설명선 14"/>
          <p:cNvSpPr/>
          <p:nvPr/>
        </p:nvSpPr>
        <p:spPr>
          <a:xfrm>
            <a:off x="2428860" y="1071546"/>
            <a:ext cx="1643074" cy="357190"/>
          </a:xfrm>
          <a:prstGeom prst="wedgeRoundRectCallout">
            <a:avLst>
              <a:gd name="adj1" fmla="val -44248"/>
              <a:gd name="adj2" fmla="val 310694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rgbClr val="002060"/>
                </a:solidFill>
              </a:rPr>
              <a:t>클래스에</a:t>
            </a:r>
            <a:r>
              <a:rPr lang="en-US" altLang="ko-KR" sz="1600" dirty="0" smtClean="0">
                <a:solidFill>
                  <a:srgbClr val="002060"/>
                </a:solidFill>
              </a:rPr>
              <a:t> </a:t>
            </a:r>
            <a:r>
              <a:rPr lang="ko-KR" altLang="en-US" sz="1600" dirty="0" smtClean="0">
                <a:solidFill>
                  <a:srgbClr val="002060"/>
                </a:solidFill>
              </a:rPr>
              <a:t>대한 접근 권한</a:t>
            </a:r>
            <a:endParaRPr lang="ko-KR" altLang="en-US" sz="1600" dirty="0">
              <a:solidFill>
                <a:srgbClr val="002060"/>
              </a:solidFill>
            </a:endParaRPr>
          </a:p>
        </p:txBody>
      </p:sp>
      <p:sp>
        <p:nvSpPr>
          <p:cNvPr id="17" name="모서리가 둥근 사각형 설명선 16"/>
          <p:cNvSpPr/>
          <p:nvPr/>
        </p:nvSpPr>
        <p:spPr>
          <a:xfrm>
            <a:off x="6143604" y="4071942"/>
            <a:ext cx="1285884" cy="357190"/>
          </a:xfrm>
          <a:prstGeom prst="wedgeRoundRectCallout">
            <a:avLst>
              <a:gd name="adj1" fmla="val -120400"/>
              <a:gd name="adj2" fmla="val 46470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err="1" smtClean="0">
                <a:solidFill>
                  <a:srgbClr val="002060"/>
                </a:solidFill>
              </a:rPr>
              <a:t>생성자</a:t>
            </a:r>
            <a:endParaRPr lang="ko-KR" altLang="en-US" sz="1600" dirty="0">
              <a:solidFill>
                <a:srgbClr val="002060"/>
              </a:solidFill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클래스 선언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/>
              <a:t>클래스 접근 권한</a:t>
            </a:r>
            <a:r>
              <a:rPr lang="en-US" altLang="ko-KR" dirty="0"/>
              <a:t>, public</a:t>
            </a:r>
          </a:p>
          <a:p>
            <a:pPr lvl="1"/>
            <a:r>
              <a:rPr lang="en-US" altLang="ko-KR" dirty="0" smtClean="0"/>
              <a:t>public </a:t>
            </a:r>
            <a:r>
              <a:rPr lang="ko-KR" altLang="en-US" dirty="0"/>
              <a:t>접근 권한은 다른 모든 클래스들이 이 </a:t>
            </a:r>
            <a:r>
              <a:rPr lang="ko-KR" altLang="en-US" dirty="0" smtClean="0"/>
              <a:t>클래스에 대해 </a:t>
            </a:r>
            <a:r>
              <a:rPr lang="ko-KR" altLang="en-US" dirty="0"/>
              <a:t>사용 혹은 접근이 가능함을 </a:t>
            </a:r>
            <a:r>
              <a:rPr lang="ko-KR" altLang="en-US" dirty="0" smtClean="0"/>
              <a:t>의</a:t>
            </a:r>
            <a:r>
              <a:rPr lang="ko-KR" altLang="en-US" dirty="0"/>
              <a:t>미</a:t>
            </a:r>
            <a:endParaRPr lang="en-US" altLang="ko-KR" dirty="0"/>
          </a:p>
          <a:p>
            <a:r>
              <a:rPr lang="en-US" altLang="ko-KR" dirty="0" smtClean="0"/>
              <a:t>class </a:t>
            </a:r>
            <a:r>
              <a:rPr lang="en-US" altLang="ko-KR" dirty="0"/>
              <a:t>Person</a:t>
            </a:r>
          </a:p>
          <a:p>
            <a:pPr lvl="1"/>
            <a:r>
              <a:rPr lang="en-US" altLang="ko-KR" dirty="0"/>
              <a:t>Person</a:t>
            </a:r>
            <a:r>
              <a:rPr lang="ko-KR" altLang="en-US" dirty="0"/>
              <a:t>이라는 이름의 </a:t>
            </a:r>
            <a:r>
              <a:rPr lang="ko-KR" altLang="en-US" dirty="0" smtClean="0"/>
              <a:t>클래스 정의</a:t>
            </a:r>
            <a:endParaRPr lang="en-US" altLang="ko-KR" dirty="0"/>
          </a:p>
          <a:p>
            <a:pPr lvl="1"/>
            <a:r>
              <a:rPr lang="en-US" altLang="ko-KR" dirty="0" smtClean="0"/>
              <a:t> </a:t>
            </a:r>
            <a:r>
              <a:rPr lang="en-US" altLang="ko-KR" dirty="0"/>
              <a:t>class </a:t>
            </a:r>
            <a:r>
              <a:rPr lang="ko-KR" altLang="en-US" dirty="0"/>
              <a:t>다음에 클래스의 이름을 </a:t>
            </a:r>
            <a:r>
              <a:rPr lang="ko-KR" altLang="en-US" dirty="0" smtClean="0"/>
              <a:t>선</a:t>
            </a:r>
            <a:r>
              <a:rPr lang="ko-KR" altLang="en-US" dirty="0"/>
              <a:t>언</a:t>
            </a:r>
            <a:endParaRPr lang="en-US" altLang="ko-KR" dirty="0"/>
          </a:p>
          <a:p>
            <a:pPr lvl="1"/>
            <a:r>
              <a:rPr lang="ko-KR" altLang="en-US" dirty="0"/>
              <a:t>클래스는 </a:t>
            </a:r>
            <a:r>
              <a:rPr lang="en-US" altLang="ko-KR" dirty="0"/>
              <a:t>{</a:t>
            </a:r>
            <a:r>
              <a:rPr lang="ko-KR" altLang="en-US" dirty="0"/>
              <a:t>로 시작하여 </a:t>
            </a:r>
            <a:r>
              <a:rPr lang="en-US" altLang="ko-KR" dirty="0"/>
              <a:t>}</a:t>
            </a:r>
            <a:r>
              <a:rPr lang="ko-KR" altLang="en-US" dirty="0"/>
              <a:t>로 닫으며 이곳에 모든 멤버 필드와 </a:t>
            </a:r>
            <a:r>
              <a:rPr lang="ko-KR" altLang="en-US" dirty="0" err="1"/>
              <a:t>메소드를</a:t>
            </a:r>
            <a:r>
              <a:rPr lang="ko-KR" altLang="en-US" dirty="0"/>
              <a:t> </a:t>
            </a:r>
            <a:r>
              <a:rPr lang="ko-KR" altLang="en-US" dirty="0" smtClean="0"/>
              <a:t>구현</a:t>
            </a:r>
            <a:endParaRPr lang="en-US" altLang="ko-KR" dirty="0"/>
          </a:p>
          <a:p>
            <a:r>
              <a:rPr lang="ko-KR" altLang="en-US" dirty="0" smtClean="0"/>
              <a:t>필드</a:t>
            </a:r>
            <a:r>
              <a:rPr lang="en-US" altLang="ko-KR" dirty="0"/>
              <a:t>(field)</a:t>
            </a:r>
          </a:p>
          <a:p>
            <a:pPr lvl="1"/>
            <a:r>
              <a:rPr lang="ko-KR" altLang="en-US" dirty="0"/>
              <a:t>값을 저장할 </a:t>
            </a:r>
            <a:r>
              <a:rPr lang="ko-KR" altLang="en-US" dirty="0" err="1"/>
              <a:t>맴버</a:t>
            </a:r>
            <a:r>
              <a:rPr lang="ko-KR" altLang="en-US" dirty="0"/>
              <a:t> 변수를 </a:t>
            </a:r>
            <a:r>
              <a:rPr lang="ko-KR" altLang="en-US" dirty="0" smtClean="0"/>
              <a:t>선언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멤버 </a:t>
            </a:r>
            <a:r>
              <a:rPr lang="ko-KR" altLang="en-US" dirty="0"/>
              <a:t>변수 혹은 필드라고 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필드 </a:t>
            </a:r>
            <a:r>
              <a:rPr lang="ko-KR" altLang="en-US" dirty="0"/>
              <a:t>앞에 붙은 </a:t>
            </a:r>
            <a:r>
              <a:rPr lang="ko-KR" altLang="en-US" dirty="0" smtClean="0"/>
              <a:t>접근 </a:t>
            </a:r>
            <a:r>
              <a:rPr lang="ko-KR" altLang="en-US" dirty="0"/>
              <a:t>지정자 </a:t>
            </a:r>
            <a:r>
              <a:rPr lang="en-US" altLang="ko-KR" dirty="0"/>
              <a:t>public</a:t>
            </a:r>
            <a:r>
              <a:rPr lang="ko-KR" altLang="en-US" dirty="0"/>
              <a:t>은 이 필드가 다른 클래스에서 접근될 수 있도록 </a:t>
            </a:r>
            <a:r>
              <a:rPr lang="ko-KR" altLang="en-US" dirty="0" smtClean="0"/>
              <a:t>공개한다는 의미</a:t>
            </a:r>
            <a:endParaRPr lang="en-US" altLang="ko-KR" dirty="0"/>
          </a:p>
          <a:p>
            <a:r>
              <a:rPr lang="ko-KR" altLang="en-US" dirty="0" err="1" smtClean="0"/>
              <a:t>생성자</a:t>
            </a:r>
            <a:r>
              <a:rPr lang="en-US" altLang="ko-KR" dirty="0"/>
              <a:t>(constructor)</a:t>
            </a:r>
          </a:p>
          <a:p>
            <a:pPr lvl="1"/>
            <a:r>
              <a:rPr lang="ko-KR" altLang="en-US" dirty="0"/>
              <a:t>클래스의 이름과 동일한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클래스의 </a:t>
            </a:r>
            <a:r>
              <a:rPr lang="ko-KR" altLang="en-US" dirty="0"/>
              <a:t>객체가 생성될 때만 호출되는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r>
              <a:rPr lang="ko-KR" altLang="en-US" dirty="0" err="1"/>
              <a:t>메소드</a:t>
            </a:r>
            <a:r>
              <a:rPr lang="en-US" altLang="ko-KR" dirty="0"/>
              <a:t>(method)</a:t>
            </a:r>
          </a:p>
          <a:p>
            <a:pPr lvl="1"/>
            <a:r>
              <a:rPr lang="ko-KR" altLang="en-US" dirty="0" err="1"/>
              <a:t>메소드는</a:t>
            </a:r>
            <a:r>
              <a:rPr lang="ko-KR" altLang="en-US" dirty="0"/>
              <a:t> 실행 가능한 함수이며 객체의 행위를 </a:t>
            </a:r>
            <a:r>
              <a:rPr lang="ko-KR" altLang="en-US" dirty="0" smtClean="0"/>
              <a:t>구현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메소드</a:t>
            </a:r>
            <a:r>
              <a:rPr lang="ko-KR" altLang="en-US" dirty="0" smtClean="0"/>
              <a:t> </a:t>
            </a:r>
            <a:r>
              <a:rPr lang="ko-KR" altLang="en-US" dirty="0"/>
              <a:t>앞에 붙은 접근 </a:t>
            </a:r>
            <a:r>
              <a:rPr lang="ko-KR" altLang="en-US" dirty="0" smtClean="0"/>
              <a:t>지정자 </a:t>
            </a:r>
            <a:r>
              <a:rPr lang="en-US" altLang="ko-KR" dirty="0"/>
              <a:t>public</a:t>
            </a:r>
            <a:r>
              <a:rPr lang="ko-KR" altLang="en-US" dirty="0"/>
              <a:t>은 이 </a:t>
            </a:r>
            <a:r>
              <a:rPr lang="ko-KR" altLang="en-US" dirty="0" err="1"/>
              <a:t>메소드가</a:t>
            </a:r>
            <a:r>
              <a:rPr lang="ko-KR" altLang="en-US" dirty="0"/>
              <a:t> 다른 클래스에서 접근될 수 있도록 공개한다는 </a:t>
            </a:r>
            <a:r>
              <a:rPr lang="ko-KR" altLang="en-US" dirty="0" smtClean="0"/>
              <a:t>의</a:t>
            </a:r>
            <a:r>
              <a:rPr lang="ko-KR" altLang="en-US" dirty="0"/>
              <a:t>미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9099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객체 생성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357158" y="1285860"/>
            <a:ext cx="8408890" cy="5286412"/>
          </a:xfrm>
        </p:spPr>
        <p:txBody>
          <a:bodyPr/>
          <a:lstStyle/>
          <a:p>
            <a:r>
              <a:rPr lang="ko-KR" altLang="en-US" dirty="0" smtClean="0"/>
              <a:t>객체 생성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객체는 </a:t>
            </a:r>
            <a:r>
              <a:rPr lang="en-US" altLang="ko-KR" dirty="0" smtClean="0"/>
              <a:t>new </a:t>
            </a:r>
            <a:r>
              <a:rPr lang="ko-KR" altLang="en-US" dirty="0" smtClean="0"/>
              <a:t>키워드를 이용하여 생성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new</a:t>
            </a:r>
            <a:r>
              <a:rPr lang="ko-KR" altLang="en-US" dirty="0" smtClean="0"/>
              <a:t>는 객체의 생성자 호출</a:t>
            </a:r>
            <a:endParaRPr lang="en-US" altLang="ko-KR" dirty="0" smtClean="0"/>
          </a:p>
          <a:p>
            <a:r>
              <a:rPr lang="ko-KR" altLang="en-US" dirty="0" smtClean="0"/>
              <a:t>객체를 생성하는 두 단계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객체에 대한 </a:t>
            </a:r>
            <a:r>
              <a:rPr lang="ko-KR" altLang="en-US" dirty="0" err="1" smtClean="0"/>
              <a:t>레퍼런스</a:t>
            </a:r>
            <a:r>
              <a:rPr lang="ko-KR" altLang="en-US" dirty="0" smtClean="0"/>
              <a:t> 변수 선언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객체 생성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3861048"/>
            <a:ext cx="7572428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+mj-lt"/>
              </a:rPr>
              <a:t>public static void main (String </a:t>
            </a:r>
            <a:r>
              <a:rPr lang="en-US" altLang="ko-KR" dirty="0" err="1" smtClean="0">
                <a:latin typeface="+mj-lt"/>
              </a:rPr>
              <a:t>args</a:t>
            </a:r>
            <a:r>
              <a:rPr lang="en-US" altLang="ko-KR" dirty="0" smtClean="0">
                <a:latin typeface="+mj-lt"/>
              </a:rPr>
              <a:t>[]) { </a:t>
            </a:r>
          </a:p>
          <a:p>
            <a:pPr lvl="1"/>
            <a:r>
              <a:rPr lang="en-US" altLang="ko-KR" b="1" dirty="0" smtClean="0">
                <a:latin typeface="+mj-lt"/>
              </a:rPr>
              <a:t>Person </a:t>
            </a:r>
            <a:r>
              <a:rPr lang="en-US" altLang="ko-KR" b="1" dirty="0" err="1" smtClean="0">
                <a:latin typeface="+mj-lt"/>
              </a:rPr>
              <a:t>aPerson</a:t>
            </a:r>
            <a:r>
              <a:rPr lang="en-US" altLang="ko-KR" b="1" dirty="0" smtClean="0">
                <a:latin typeface="+mj-lt"/>
              </a:rPr>
              <a:t>; 		// </a:t>
            </a:r>
            <a:r>
              <a:rPr lang="ko-KR" altLang="en-US" b="1" dirty="0" err="1" smtClean="0">
                <a:latin typeface="+mj-lt"/>
              </a:rPr>
              <a:t>레퍼런스</a:t>
            </a:r>
            <a:r>
              <a:rPr lang="ko-KR" altLang="en-US" b="1" dirty="0" smtClean="0">
                <a:latin typeface="+mj-lt"/>
              </a:rPr>
              <a:t> 변수 </a:t>
            </a:r>
            <a:r>
              <a:rPr lang="en-US" altLang="ko-KR" b="1" dirty="0" err="1" smtClean="0">
                <a:latin typeface="+mj-lt"/>
              </a:rPr>
              <a:t>aPerson</a:t>
            </a:r>
            <a:r>
              <a:rPr lang="en-US" altLang="ko-KR" b="1" dirty="0" smtClean="0">
                <a:latin typeface="+mj-lt"/>
              </a:rPr>
              <a:t> </a:t>
            </a:r>
            <a:r>
              <a:rPr lang="ko-KR" altLang="en-US" b="1" dirty="0" smtClean="0">
                <a:latin typeface="+mj-lt"/>
              </a:rPr>
              <a:t>선언</a:t>
            </a:r>
            <a:endParaRPr lang="en-US" altLang="ko-KR" b="1" dirty="0" smtClean="0">
              <a:latin typeface="+mj-lt"/>
            </a:endParaRPr>
          </a:p>
          <a:p>
            <a:pPr lvl="1"/>
            <a:r>
              <a:rPr lang="en-US" altLang="ko-KR" b="1" dirty="0" err="1" smtClean="0">
                <a:latin typeface="+mj-lt"/>
              </a:rPr>
              <a:t>aPerson</a:t>
            </a:r>
            <a:r>
              <a:rPr lang="en-US" altLang="ko-KR" b="1" dirty="0" smtClean="0">
                <a:latin typeface="+mj-lt"/>
              </a:rPr>
              <a:t> = new Person(“</a:t>
            </a:r>
            <a:r>
              <a:rPr lang="ko-KR" altLang="en-US" b="1" dirty="0" smtClean="0">
                <a:latin typeface="+mj-lt"/>
              </a:rPr>
              <a:t>김미남</a:t>
            </a:r>
            <a:r>
              <a:rPr lang="en-US" altLang="ko-KR" b="1" dirty="0" smtClean="0">
                <a:latin typeface="+mj-lt"/>
              </a:rPr>
              <a:t>”); 	// Person </a:t>
            </a:r>
            <a:r>
              <a:rPr lang="ko-KR" altLang="en-US" b="1" dirty="0" smtClean="0">
                <a:latin typeface="+mj-lt"/>
              </a:rPr>
              <a:t>객체 생성</a:t>
            </a:r>
            <a:endParaRPr lang="en-US" altLang="ko-KR" b="1" dirty="0" smtClean="0">
              <a:latin typeface="+mj-lt"/>
            </a:endParaRPr>
          </a:p>
          <a:p>
            <a:pPr lvl="1"/>
            <a:endParaRPr lang="en-US" altLang="ko-KR" dirty="0" smtClean="0">
              <a:latin typeface="+mj-lt"/>
            </a:endParaRPr>
          </a:p>
          <a:p>
            <a:pPr lvl="1"/>
            <a:r>
              <a:rPr lang="en-US" altLang="ko-KR" dirty="0" err="1" smtClean="0"/>
              <a:t>aPerson.age</a:t>
            </a:r>
            <a:r>
              <a:rPr lang="en-US" altLang="ko-KR" dirty="0" smtClean="0"/>
              <a:t> = 30;		// </a:t>
            </a:r>
            <a:r>
              <a:rPr lang="ko-KR" altLang="en-US" dirty="0" smtClean="0"/>
              <a:t>객체 멤버 접근</a:t>
            </a:r>
            <a:endParaRPr lang="en-US" altLang="ko-KR" dirty="0" smtClean="0">
              <a:latin typeface="+mj-lt"/>
            </a:endParaRPr>
          </a:p>
          <a:p>
            <a:pPr marL="0" lvl="1"/>
            <a:r>
              <a:rPr lang="en-US" altLang="ko-KR" dirty="0" smtClean="0"/>
              <a:t>      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aPerson.age</a:t>
            </a:r>
            <a:r>
              <a:rPr lang="en-US" altLang="ko-KR" dirty="0" smtClean="0"/>
              <a:t>; 		// 30</a:t>
            </a:r>
          </a:p>
          <a:p>
            <a:r>
              <a:rPr lang="en-US" altLang="ko-KR" dirty="0" smtClean="0"/>
              <a:t>       String s = </a:t>
            </a:r>
            <a:r>
              <a:rPr lang="en-US" altLang="ko-KR" dirty="0" err="1" smtClean="0"/>
              <a:t>aPerson.getName</a:t>
            </a:r>
            <a:r>
              <a:rPr lang="en-US" altLang="ko-KR" dirty="0" smtClean="0"/>
              <a:t>(); 	// </a:t>
            </a:r>
            <a:r>
              <a:rPr lang="ko-KR" altLang="en-US" dirty="0" smtClean="0"/>
              <a:t>객체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호출</a:t>
            </a:r>
            <a:endParaRPr lang="en-US" altLang="ko-KR" dirty="0" smtClean="0">
              <a:latin typeface="+mj-lt"/>
            </a:endParaRPr>
          </a:p>
          <a:p>
            <a:r>
              <a:rPr lang="en-US" altLang="ko-KR" dirty="0" smtClean="0">
                <a:latin typeface="+mj-lt"/>
              </a:rPr>
              <a:t>}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객체 생성 및 사용 예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1357298"/>
            <a:ext cx="3000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smtClean="0">
                <a:latin typeface="+mj-lt"/>
              </a:rPr>
              <a:t>(1) Person aPerson;</a:t>
            </a:r>
            <a:endParaRPr lang="en-US" altLang="ko-KR" sz="1600" dirty="0" smtClean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2214554"/>
            <a:ext cx="3000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smtClean="0"/>
              <a:t>(2) aPerson</a:t>
            </a:r>
            <a:r>
              <a:rPr lang="en-US" altLang="ko-KR" sz="1600" smtClean="0">
                <a:latin typeface="+mj-lt"/>
              </a:rPr>
              <a:t> </a:t>
            </a:r>
            <a:r>
              <a:rPr lang="en-US" altLang="ko-KR" sz="1600" dirty="0" smtClean="0">
                <a:latin typeface="+mj-lt"/>
              </a:rPr>
              <a:t>= new Person(“</a:t>
            </a:r>
            <a:r>
              <a:rPr lang="ko-KR" altLang="en-US" sz="1600" dirty="0" smtClean="0">
                <a:latin typeface="+mj-lt"/>
              </a:rPr>
              <a:t>김미남</a:t>
            </a:r>
            <a:r>
              <a:rPr lang="en-US" altLang="ko-KR" sz="1600" dirty="0" smtClean="0">
                <a:latin typeface="+mj-lt"/>
              </a:rPr>
              <a:t>”);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18064" y="1357298"/>
            <a:ext cx="739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aPerson</a:t>
            </a:r>
            <a:endParaRPr lang="ko-KR" altLang="en-US" sz="1400" dirty="0"/>
          </a:p>
        </p:txBody>
      </p:sp>
      <p:sp>
        <p:nvSpPr>
          <p:cNvPr id="6" name="직사각형 5"/>
          <p:cNvSpPr/>
          <p:nvPr/>
        </p:nvSpPr>
        <p:spPr>
          <a:xfrm>
            <a:off x="5286380" y="1357298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6357950" y="2143116"/>
            <a:ext cx="2143140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1"/>
                </a:solidFill>
              </a:rPr>
              <a:t>name</a:t>
            </a: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age</a:t>
            </a:r>
          </a:p>
          <a:p>
            <a:endParaRPr lang="en-US" altLang="ko-KR" sz="1400" smtClean="0">
              <a:solidFill>
                <a:schemeClr val="tx1"/>
              </a:solidFill>
            </a:endParaRPr>
          </a:p>
          <a:p>
            <a:r>
              <a:rPr lang="en-US" altLang="ko-KR" sz="1400" smtClean="0">
                <a:solidFill>
                  <a:schemeClr val="tx1"/>
                </a:solidFill>
              </a:rPr>
              <a:t>Person() { ... }</a:t>
            </a:r>
          </a:p>
          <a:p>
            <a:r>
              <a:rPr lang="en-US" altLang="ko-KR" sz="1400" smtClean="0">
                <a:solidFill>
                  <a:schemeClr val="tx1"/>
                </a:solidFill>
              </a:rPr>
              <a:t>getName() { ... }</a:t>
            </a:r>
            <a:endParaRPr lang="en-US" altLang="ko-KR" sz="1400" dirty="0" smtClean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43768" y="2285992"/>
            <a:ext cx="857256" cy="2230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altLang="ko-KR" sz="1200" smtClean="0">
                <a:solidFill>
                  <a:srgbClr val="FF0000"/>
                </a:solidFill>
              </a:rPr>
              <a:t>"</a:t>
            </a:r>
            <a:r>
              <a:rPr lang="ko-KR" altLang="en-US" sz="1200" smtClean="0">
                <a:solidFill>
                  <a:srgbClr val="FF0000"/>
                </a:solidFill>
              </a:rPr>
              <a:t>김미남</a:t>
            </a:r>
            <a:r>
              <a:rPr lang="en-US" altLang="ko-KR" sz="1200" smtClean="0">
                <a:solidFill>
                  <a:srgbClr val="FF0000"/>
                </a:solidFill>
              </a:rPr>
              <a:t>"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43768" y="2571744"/>
            <a:ext cx="857256" cy="2230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endParaRPr lang="ko-KR" alt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4618064" y="2214554"/>
            <a:ext cx="739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aPerson</a:t>
            </a:r>
            <a:endParaRPr lang="ko-KR" altLang="en-US" sz="1400" dirty="0"/>
          </a:p>
        </p:txBody>
      </p:sp>
      <p:sp>
        <p:nvSpPr>
          <p:cNvPr id="34" name="직사각형 33"/>
          <p:cNvSpPr/>
          <p:nvPr/>
        </p:nvSpPr>
        <p:spPr>
          <a:xfrm>
            <a:off x="5286380" y="2214554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8" name="순서도: 연결자 27"/>
          <p:cNvSpPr/>
          <p:nvPr/>
        </p:nvSpPr>
        <p:spPr>
          <a:xfrm>
            <a:off x="5429256" y="2285992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/>
          <p:cNvCxnSpPr>
            <a:stCxn id="28" idx="6"/>
          </p:cNvCxnSpPr>
          <p:nvPr/>
        </p:nvCxnSpPr>
        <p:spPr>
          <a:xfrm>
            <a:off x="5572132" y="2357430"/>
            <a:ext cx="78581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643702" y="1785926"/>
            <a:ext cx="1491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Person </a:t>
            </a:r>
            <a:r>
              <a:rPr lang="ko-KR" altLang="en-US" sz="1600" smtClean="0"/>
              <a:t>타입의 객체</a:t>
            </a:r>
            <a:endParaRPr lang="ko-KR" altLang="en-US" sz="1600"/>
          </a:p>
        </p:txBody>
      </p:sp>
      <p:sp>
        <p:nvSpPr>
          <p:cNvPr id="41" name="TextBox 40"/>
          <p:cNvSpPr txBox="1"/>
          <p:nvPr/>
        </p:nvSpPr>
        <p:spPr>
          <a:xfrm>
            <a:off x="1428728" y="3786190"/>
            <a:ext cx="3000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smtClean="0"/>
              <a:t>(3) aPerson.age = 30;</a:t>
            </a:r>
            <a:endParaRPr lang="en-US" altLang="ko-KR" sz="1600" dirty="0" smtClean="0"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18064" y="3786190"/>
            <a:ext cx="739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aPerson</a:t>
            </a:r>
            <a:endParaRPr lang="ko-KR" altLang="en-US" sz="1400" dirty="0"/>
          </a:p>
        </p:txBody>
      </p:sp>
      <p:sp>
        <p:nvSpPr>
          <p:cNvPr id="46" name="직사각형 45"/>
          <p:cNvSpPr/>
          <p:nvPr/>
        </p:nvSpPr>
        <p:spPr>
          <a:xfrm>
            <a:off x="5286380" y="3786190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7" name="순서도: 연결자 46"/>
          <p:cNvSpPr/>
          <p:nvPr/>
        </p:nvSpPr>
        <p:spPr>
          <a:xfrm>
            <a:off x="5429256" y="385762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8" name="직선 화살표 연결선 47"/>
          <p:cNvCxnSpPr>
            <a:stCxn id="47" idx="6"/>
          </p:cNvCxnSpPr>
          <p:nvPr/>
        </p:nvCxnSpPr>
        <p:spPr>
          <a:xfrm>
            <a:off x="5572132" y="3929066"/>
            <a:ext cx="78581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428728" y="5357826"/>
            <a:ext cx="3000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smtClean="0"/>
              <a:t>(4) String s = aPerson.getName();</a:t>
            </a:r>
            <a:endParaRPr lang="en-US" altLang="ko-KR" sz="1600" dirty="0" smtClean="0"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618064" y="5357826"/>
            <a:ext cx="739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aPerson</a:t>
            </a:r>
            <a:endParaRPr lang="ko-KR" altLang="en-US" sz="1400" dirty="0"/>
          </a:p>
        </p:txBody>
      </p:sp>
      <p:sp>
        <p:nvSpPr>
          <p:cNvPr id="57" name="직사각형 56"/>
          <p:cNvSpPr/>
          <p:nvPr/>
        </p:nvSpPr>
        <p:spPr>
          <a:xfrm>
            <a:off x="5286380" y="5357826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8" name="순서도: 연결자 57"/>
          <p:cNvSpPr/>
          <p:nvPr/>
        </p:nvSpPr>
        <p:spPr>
          <a:xfrm>
            <a:off x="5429256" y="5429264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9" name="직선 화살표 연결선 58"/>
          <p:cNvCxnSpPr>
            <a:stCxn id="58" idx="6"/>
          </p:cNvCxnSpPr>
          <p:nvPr/>
        </p:nvCxnSpPr>
        <p:spPr>
          <a:xfrm>
            <a:off x="5572132" y="5500702"/>
            <a:ext cx="78581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643438" y="6000768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s</a:t>
            </a:r>
            <a:endParaRPr lang="ko-KR" altLang="en-US" sz="1600" dirty="0"/>
          </a:p>
        </p:txBody>
      </p:sp>
      <p:sp>
        <p:nvSpPr>
          <p:cNvPr id="62" name="직사각형 61"/>
          <p:cNvSpPr/>
          <p:nvPr/>
        </p:nvSpPr>
        <p:spPr>
          <a:xfrm>
            <a:off x="5000628" y="6000768"/>
            <a:ext cx="85725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rgbClr val="FF0000"/>
                </a:solidFill>
              </a:rPr>
              <a:t>"</a:t>
            </a:r>
            <a:r>
              <a:rPr lang="ko-KR" altLang="en-US" sz="1600" smtClean="0">
                <a:solidFill>
                  <a:srgbClr val="FF0000"/>
                </a:solidFill>
              </a:rPr>
              <a:t>김미남</a:t>
            </a:r>
            <a:r>
              <a:rPr lang="en-US" altLang="ko-KR" sz="1600" smtClean="0">
                <a:solidFill>
                  <a:srgbClr val="FF0000"/>
                </a:solidFill>
              </a:rPr>
              <a:t>"</a:t>
            </a:r>
            <a:endParaRPr lang="ko-KR" altLang="en-US" sz="1600">
              <a:solidFill>
                <a:srgbClr val="FF0000"/>
              </a:solidFill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6357950" y="3714752"/>
            <a:ext cx="2143140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1"/>
                </a:solidFill>
              </a:rPr>
              <a:t>name</a:t>
            </a:r>
          </a:p>
          <a:p>
            <a:r>
              <a:rPr lang="en-US" altLang="ko-KR" sz="1400" dirty="0" smtClean="0">
                <a:solidFill>
                  <a:srgbClr val="FF0000"/>
                </a:solidFill>
              </a:rPr>
              <a:t>age</a:t>
            </a:r>
          </a:p>
          <a:p>
            <a:endParaRPr lang="en-US" altLang="ko-KR" sz="1400" smtClean="0">
              <a:solidFill>
                <a:schemeClr val="tx1"/>
              </a:solidFill>
            </a:endParaRPr>
          </a:p>
          <a:p>
            <a:r>
              <a:rPr lang="en-US" altLang="ko-KR" sz="1400" smtClean="0">
                <a:solidFill>
                  <a:schemeClr val="tx1"/>
                </a:solidFill>
              </a:rPr>
              <a:t>Person() { ... }</a:t>
            </a:r>
          </a:p>
          <a:p>
            <a:r>
              <a:rPr lang="en-US" altLang="ko-KR" sz="1400" smtClean="0">
                <a:solidFill>
                  <a:schemeClr val="tx1"/>
                </a:solidFill>
              </a:rPr>
              <a:t>getName() { ... }</a:t>
            </a:r>
            <a:endParaRPr lang="en-US" altLang="ko-KR" sz="1400" dirty="0" smtClean="0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143768" y="3857628"/>
            <a:ext cx="857256" cy="2230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altLang="ko-KR" sz="1200" smtClean="0"/>
              <a:t>"</a:t>
            </a:r>
            <a:r>
              <a:rPr lang="ko-KR" altLang="en-US" sz="1200" smtClean="0"/>
              <a:t>김미남</a:t>
            </a:r>
            <a:r>
              <a:rPr lang="en-US" altLang="ko-KR" sz="1200" smtClean="0"/>
              <a:t>"</a:t>
            </a:r>
            <a:endParaRPr lang="ko-KR" alt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7143768" y="4143380"/>
            <a:ext cx="857256" cy="2230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altLang="ko-KR" sz="1200" smtClean="0">
                <a:solidFill>
                  <a:srgbClr val="FF0000"/>
                </a:solidFill>
              </a:rPr>
              <a:t>30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68" name="모서리가 둥근 직사각형 67"/>
          <p:cNvSpPr/>
          <p:nvPr/>
        </p:nvSpPr>
        <p:spPr>
          <a:xfrm>
            <a:off x="6357950" y="5286388"/>
            <a:ext cx="2143140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name</a:t>
            </a: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age</a:t>
            </a:r>
          </a:p>
          <a:p>
            <a:endParaRPr lang="en-US" altLang="ko-KR" sz="1400" smtClean="0">
              <a:solidFill>
                <a:schemeClr val="tx1"/>
              </a:solidFill>
            </a:endParaRPr>
          </a:p>
          <a:p>
            <a:r>
              <a:rPr lang="en-US" altLang="ko-KR" sz="1400" smtClean="0">
                <a:solidFill>
                  <a:schemeClr val="tx1"/>
                </a:solidFill>
              </a:rPr>
              <a:t>Person() { ... }</a:t>
            </a:r>
          </a:p>
          <a:p>
            <a:r>
              <a:rPr lang="en-US" altLang="ko-KR" sz="1400" smtClean="0">
                <a:solidFill>
                  <a:srgbClr val="FF0000"/>
                </a:solidFill>
              </a:rPr>
              <a:t>getName() { return name;}</a:t>
            </a:r>
            <a:endParaRPr lang="en-US" altLang="ko-KR" sz="1400" dirty="0" smtClean="0">
              <a:solidFill>
                <a:srgbClr val="FF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143768" y="5429264"/>
            <a:ext cx="857256" cy="2230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altLang="ko-KR" sz="1200" smtClean="0">
                <a:solidFill>
                  <a:srgbClr val="FF0000"/>
                </a:solidFill>
              </a:rPr>
              <a:t>"</a:t>
            </a:r>
            <a:r>
              <a:rPr lang="ko-KR" altLang="en-US" sz="1200" smtClean="0">
                <a:solidFill>
                  <a:srgbClr val="FF0000"/>
                </a:solidFill>
              </a:rPr>
              <a:t>김미남</a:t>
            </a:r>
            <a:r>
              <a:rPr lang="en-US" altLang="ko-KR" sz="1200" smtClean="0">
                <a:solidFill>
                  <a:srgbClr val="FF0000"/>
                </a:solidFill>
              </a:rPr>
              <a:t>"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143768" y="5715016"/>
            <a:ext cx="857256" cy="2230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altLang="ko-KR" sz="1200" smtClean="0"/>
              <a:t>30</a:t>
            </a:r>
            <a:endParaRPr lang="ko-KR" altLang="en-US" sz="1200" dirty="0"/>
          </a:p>
        </p:txBody>
      </p:sp>
      <p:sp>
        <p:nvSpPr>
          <p:cNvPr id="64" name="자유형 63"/>
          <p:cNvSpPr/>
          <p:nvPr/>
        </p:nvSpPr>
        <p:spPr>
          <a:xfrm flipV="1">
            <a:off x="5857883" y="6143644"/>
            <a:ext cx="642943" cy="214314"/>
          </a:xfrm>
          <a:custGeom>
            <a:avLst/>
            <a:gdLst>
              <a:gd name="connsiteX0" fmla="*/ 1597980 w 1597980"/>
              <a:gd name="connsiteY0" fmla="*/ 0 h 532660"/>
              <a:gd name="connsiteX1" fmla="*/ 1251751 w 1597980"/>
              <a:gd name="connsiteY1" fmla="*/ 17756 h 532660"/>
              <a:gd name="connsiteX2" fmla="*/ 861134 w 1597980"/>
              <a:gd name="connsiteY2" fmla="*/ 44389 h 532660"/>
              <a:gd name="connsiteX3" fmla="*/ 674703 w 1597980"/>
              <a:gd name="connsiteY3" fmla="*/ 292963 h 532660"/>
              <a:gd name="connsiteX4" fmla="*/ 532660 w 1597980"/>
              <a:gd name="connsiteY4" fmla="*/ 479394 h 532660"/>
              <a:gd name="connsiteX5" fmla="*/ 0 w 1597980"/>
              <a:gd name="connsiteY5" fmla="*/ 532660 h 532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7980" h="532660">
                <a:moveTo>
                  <a:pt x="1597980" y="0"/>
                </a:moveTo>
                <a:lnTo>
                  <a:pt x="1251751" y="17756"/>
                </a:lnTo>
                <a:lnTo>
                  <a:pt x="861134" y="44389"/>
                </a:lnTo>
                <a:cubicBezTo>
                  <a:pt x="764959" y="90257"/>
                  <a:pt x="729449" y="220462"/>
                  <a:pt x="674703" y="292963"/>
                </a:cubicBezTo>
                <a:cubicBezTo>
                  <a:pt x="619957" y="365464"/>
                  <a:pt x="645110" y="439445"/>
                  <a:pt x="532660" y="479394"/>
                </a:cubicBezTo>
                <a:cubicBezTo>
                  <a:pt x="420210" y="519343"/>
                  <a:pt x="210105" y="526001"/>
                  <a:pt x="0" y="532660"/>
                </a:cubicBezTo>
              </a:path>
            </a:pathLst>
          </a:custGeom>
          <a:ln>
            <a:solidFill>
              <a:srgbClr val="FF0000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왼쪽 중괄호 34"/>
          <p:cNvSpPr/>
          <p:nvPr/>
        </p:nvSpPr>
        <p:spPr>
          <a:xfrm>
            <a:off x="1214414" y="1571612"/>
            <a:ext cx="214314" cy="928694"/>
          </a:xfrm>
          <a:prstGeom prst="leftBrac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428628" y="185736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객체 생성</a:t>
            </a:r>
            <a:endParaRPr lang="ko-KR" altLang="en-US" dirty="0" err="1" smtClean="0"/>
          </a:p>
        </p:txBody>
      </p:sp>
      <p:sp>
        <p:nvSpPr>
          <p:cNvPr id="37" name="왼쪽 중괄호 36"/>
          <p:cNvSpPr/>
          <p:nvPr/>
        </p:nvSpPr>
        <p:spPr>
          <a:xfrm>
            <a:off x="1214414" y="4071942"/>
            <a:ext cx="214314" cy="1571636"/>
          </a:xfrm>
          <a:prstGeom prst="leftBrac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428628" y="4643446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객체 사용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객체의 활용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928826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객체의 멤버 접</a:t>
            </a:r>
            <a:r>
              <a:rPr lang="ko-KR" altLang="en-US" dirty="0"/>
              <a:t>근</a:t>
            </a: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193517" y="2815958"/>
            <a:ext cx="4429124" cy="20928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public class </a:t>
            </a:r>
            <a:r>
              <a:rPr lang="en-US" altLang="ko-KR" sz="1400" b="1" dirty="0" err="1" smtClean="0"/>
              <a:t>ClassExample</a:t>
            </a:r>
            <a:r>
              <a:rPr lang="en-US" altLang="ko-KR" sz="1400" b="1" dirty="0" smtClean="0"/>
              <a:t> {</a:t>
            </a:r>
          </a:p>
          <a:p>
            <a:pPr lvl="1"/>
            <a:r>
              <a:rPr lang="en-US" altLang="ko-KR" sz="1400" b="1" dirty="0" smtClean="0"/>
              <a:t>public static void main (String </a:t>
            </a:r>
            <a:r>
              <a:rPr lang="en-US" altLang="ko-KR" sz="1400" b="1" dirty="0" err="1" smtClean="0"/>
              <a:t>args</a:t>
            </a:r>
            <a:r>
              <a:rPr lang="en-US" altLang="ko-KR" sz="1400" b="1" dirty="0" smtClean="0"/>
              <a:t>[]) {</a:t>
            </a:r>
          </a:p>
          <a:p>
            <a:pPr lvl="2"/>
            <a:r>
              <a:rPr lang="en-US" altLang="ko-KR" sz="1400" dirty="0" smtClean="0"/>
              <a:t>Person </a:t>
            </a:r>
            <a:r>
              <a:rPr lang="en-US" altLang="ko-KR" sz="1400" dirty="0" err="1" smtClean="0"/>
              <a:t>aPerson</a:t>
            </a:r>
            <a:r>
              <a:rPr lang="en-US" altLang="ko-KR" sz="1400" dirty="0" smtClean="0"/>
              <a:t> = </a:t>
            </a:r>
            <a:r>
              <a:rPr lang="en-US" altLang="ko-KR" sz="1400" b="1" dirty="0" smtClean="0"/>
              <a:t>new Person("</a:t>
            </a:r>
            <a:r>
              <a:rPr lang="ko-KR" altLang="en-US" sz="1400" b="1" dirty="0" smtClean="0"/>
              <a:t>홍길동</a:t>
            </a:r>
            <a:r>
              <a:rPr lang="en-US" altLang="ko-KR" sz="1400" b="1" dirty="0" smtClean="0"/>
              <a:t>");</a:t>
            </a:r>
          </a:p>
          <a:p>
            <a:pPr lvl="2"/>
            <a:endParaRPr lang="ko-KR" altLang="en-US" sz="1400" dirty="0" smtClean="0"/>
          </a:p>
          <a:p>
            <a:pPr lvl="2"/>
            <a:r>
              <a:rPr lang="en-US" altLang="ko-KR" sz="1400" dirty="0" err="1" smtClean="0"/>
              <a:t>aPerson.age</a:t>
            </a:r>
            <a:r>
              <a:rPr lang="en-US" altLang="ko-KR" sz="1400" dirty="0" smtClean="0"/>
              <a:t> = 30;</a:t>
            </a:r>
          </a:p>
          <a:p>
            <a:pPr lvl="2"/>
            <a:r>
              <a:rPr lang="en-US" altLang="ko-KR" sz="1400" b="1" dirty="0" err="1" smtClean="0"/>
              <a:t>int</a:t>
            </a:r>
            <a:r>
              <a:rPr lang="en-US" altLang="ko-KR" sz="1400" b="1" dirty="0" smtClean="0"/>
              <a:t> </a:t>
            </a:r>
            <a:r>
              <a:rPr lang="en-US" altLang="ko-KR" sz="1400" b="1" dirty="0" err="1" smtClean="0"/>
              <a:t>i</a:t>
            </a:r>
            <a:r>
              <a:rPr lang="en-US" altLang="ko-KR" sz="1400" b="1" dirty="0" smtClean="0"/>
              <a:t> = </a:t>
            </a:r>
            <a:r>
              <a:rPr lang="en-US" altLang="ko-KR" sz="1400" b="1" dirty="0" err="1" smtClean="0"/>
              <a:t>aPerson.age</a:t>
            </a:r>
            <a:r>
              <a:rPr lang="en-US" altLang="ko-KR" sz="1400" b="1" dirty="0" smtClean="0"/>
              <a:t>;</a:t>
            </a:r>
          </a:p>
          <a:p>
            <a:pPr lvl="2"/>
            <a:r>
              <a:rPr lang="en-US" altLang="ko-KR" sz="1400" dirty="0" smtClean="0"/>
              <a:t>String s = </a:t>
            </a:r>
            <a:r>
              <a:rPr lang="en-US" altLang="ko-KR" sz="1400" dirty="0" err="1" smtClean="0"/>
              <a:t>aPerson.getName</a:t>
            </a:r>
            <a:r>
              <a:rPr lang="en-US" altLang="ko-KR" sz="1400" dirty="0" smtClean="0"/>
              <a:t>();</a:t>
            </a:r>
          </a:p>
          <a:p>
            <a:pPr lvl="1"/>
            <a:r>
              <a:rPr lang="en-US" altLang="ko-KR" sz="1400" dirty="0" smtClean="0"/>
              <a:t>}</a:t>
            </a:r>
          </a:p>
          <a:p>
            <a:r>
              <a:rPr lang="en-US" altLang="ko-KR" sz="1400" dirty="0" smtClean="0"/>
              <a:t>}</a:t>
            </a:r>
            <a:endParaRPr lang="en-US" altLang="ko-KR" sz="1400" dirty="0" smtClean="0">
              <a:latin typeface="+mj-lt"/>
            </a:endParaRPr>
          </a:p>
        </p:txBody>
      </p:sp>
      <p:sp>
        <p:nvSpPr>
          <p:cNvPr id="5" name="모서리가 둥근 사각형 설명선 4"/>
          <p:cNvSpPr/>
          <p:nvPr/>
        </p:nvSpPr>
        <p:spPr>
          <a:xfrm>
            <a:off x="6622641" y="4315016"/>
            <a:ext cx="1714512" cy="428628"/>
          </a:xfrm>
          <a:prstGeom prst="wedgeRoundRectCallout">
            <a:avLst>
              <a:gd name="adj1" fmla="val -123335"/>
              <a:gd name="adj2" fmla="val -72071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객체의 </a:t>
            </a:r>
            <a:r>
              <a:rPr lang="ko-KR" altLang="en-US" dirty="0" err="1" smtClean="0">
                <a:solidFill>
                  <a:schemeClr val="tx1"/>
                </a:solidFill>
              </a:rPr>
              <a:t>메소드</a:t>
            </a:r>
            <a:r>
              <a:rPr lang="ko-KR" altLang="en-US" dirty="0" smtClean="0">
                <a:solidFill>
                  <a:schemeClr val="tx1"/>
                </a:solidFill>
              </a:rPr>
              <a:t> 호출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179512" y="3105341"/>
            <a:ext cx="1785950" cy="357190"/>
          </a:xfrm>
          <a:prstGeom prst="wedgeRoundRectCallout">
            <a:avLst>
              <a:gd name="adj1" fmla="val 116678"/>
              <a:gd name="adj2" fmla="val 15613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객체의 필드에 값 대입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" name="모서리가 둥근 사각형 설명선 9"/>
          <p:cNvSpPr/>
          <p:nvPr/>
        </p:nvSpPr>
        <p:spPr>
          <a:xfrm>
            <a:off x="6679389" y="3248006"/>
            <a:ext cx="2071702" cy="357190"/>
          </a:xfrm>
          <a:prstGeom prst="wedgeRoundRectCallout">
            <a:avLst>
              <a:gd name="adj1" fmla="val -140740"/>
              <a:gd name="adj2" fmla="val 153955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객체의 필드에서 값 읽기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9832" y="1928802"/>
            <a:ext cx="2252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err="1" smtClean="0">
                <a:solidFill>
                  <a:schemeClr val="accent2">
                    <a:lumMod val="75000"/>
                  </a:schemeClr>
                </a:solidFill>
              </a:rPr>
              <a:t>객체레퍼런스</a:t>
            </a:r>
            <a:r>
              <a:rPr lang="ko-KR" altLang="en-US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ko-KR" altLang="en-US" sz="2800" dirty="0" smtClean="0">
                <a:solidFill>
                  <a:schemeClr val="accent2">
                    <a:lumMod val="75000"/>
                  </a:schemeClr>
                </a:solidFill>
              </a:rPr>
              <a:t>멤버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700070"/>
          </a:xfrm>
        </p:spPr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4-1 : </a:t>
            </a:r>
            <a:r>
              <a:rPr lang="ko-KR" altLang="en-US" dirty="0" smtClean="0"/>
              <a:t>상품 하나를 표현하는 클래스 </a:t>
            </a:r>
            <a:r>
              <a:rPr lang="en-US" altLang="ko-KR" dirty="0" smtClean="0"/>
              <a:t>Goods </a:t>
            </a:r>
            <a:r>
              <a:rPr lang="ko-KR" altLang="en-US" dirty="0" smtClean="0"/>
              <a:t>만들기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531099" y="1107321"/>
            <a:ext cx="784887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상품 하나를 표현하는 클래스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Goods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작성하라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상품은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String 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타입의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name, </a:t>
            </a:r>
            <a:r>
              <a:rPr lang="en-US" altLang="ko-KR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int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타입의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price, </a:t>
            </a:r>
            <a:r>
              <a:rPr lang="en-US" altLang="ko-KR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numberOfStock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, sold 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등 네 개의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필드를 갖는다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Goods 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 내에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main() </a:t>
            </a:r>
            <a:r>
              <a:rPr lang="ko-KR" altLang="en-US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메소드를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작성하여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Goods 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객체를 하나 생성하고 이 객체에 대한 </a:t>
            </a:r>
            <a:r>
              <a:rPr lang="ko-KR" altLang="en-US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레퍼런스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변수 명을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camera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로 하라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그리고 나서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camera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의 상품 이름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(name 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필드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을 “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Nikon”,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값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(price)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을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400000,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재고 </a:t>
            </a:r>
            <a:r>
              <a:rPr lang="ko-KR" altLang="en-US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갯수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en-US" altLang="ko-KR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numberOfStock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30, 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팔린 개수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(sold)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50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으로 설정하라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그리고 설정된 이들 값을 화면에 출력하라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683568" y="2281704"/>
            <a:ext cx="4760981" cy="44012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public class Goods {</a:t>
            </a:r>
          </a:p>
          <a:p>
            <a:pPr defTabSz="180000"/>
            <a:r>
              <a:rPr lang="en-US" altLang="ko-KR" sz="1400" dirty="0" smtClean="0"/>
              <a:t>	String name;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price;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numberOfStock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sold;</a:t>
            </a:r>
          </a:p>
          <a:p>
            <a:pPr defTabSz="180000"/>
            <a:r>
              <a:rPr lang="en-US" altLang="ko-KR" sz="1400" dirty="0" smtClean="0"/>
              <a:t>	</a:t>
            </a:r>
          </a:p>
          <a:p>
            <a:pPr defTabSz="180000"/>
            <a:r>
              <a:rPr lang="en-US" altLang="ko-KR" sz="1400" dirty="0" smtClean="0"/>
              <a:t>	public static void main(String[]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Goods camera = new Goods();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	camera.name = “Nikon”;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camera.price</a:t>
            </a:r>
            <a:r>
              <a:rPr lang="en-US" altLang="ko-KR" sz="1400" dirty="0" smtClean="0"/>
              <a:t> = 400000;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camera.numberOfStock</a:t>
            </a:r>
            <a:r>
              <a:rPr lang="en-US" altLang="ko-KR" sz="1400" dirty="0" smtClean="0"/>
              <a:t> = 30;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camera.sold</a:t>
            </a:r>
            <a:r>
              <a:rPr lang="en-US" altLang="ko-KR" sz="1400" dirty="0" smtClean="0"/>
              <a:t> = 50;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</a:t>
            </a:r>
            <a:r>
              <a:rPr lang="ko-KR" altLang="en-US" sz="1400" dirty="0" smtClean="0"/>
              <a:t>상품 이름</a:t>
            </a:r>
            <a:r>
              <a:rPr lang="en-US" altLang="ko-KR" sz="1400" dirty="0" smtClean="0"/>
              <a:t>:" + camera.name);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</a:t>
            </a:r>
            <a:r>
              <a:rPr lang="ko-KR" altLang="en-US" sz="1400" dirty="0" smtClean="0"/>
              <a:t>상품 가격</a:t>
            </a:r>
            <a:r>
              <a:rPr lang="en-US" altLang="ko-KR" sz="1400" dirty="0" smtClean="0"/>
              <a:t>:" + </a:t>
            </a:r>
            <a:r>
              <a:rPr lang="en-US" altLang="ko-KR" sz="1400" dirty="0" err="1" smtClean="0"/>
              <a:t>camera.price</a:t>
            </a:r>
            <a:r>
              <a:rPr lang="en-US" altLang="ko-KR" sz="1400" dirty="0" smtClean="0"/>
              <a:t>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</a:t>
            </a:r>
            <a:r>
              <a:rPr lang="ko-KR" altLang="en-US" sz="1400" dirty="0" smtClean="0"/>
              <a:t>재고 수량</a:t>
            </a:r>
            <a:r>
              <a:rPr lang="en-US" altLang="ko-KR" sz="1400" dirty="0" smtClean="0"/>
              <a:t>:" + </a:t>
            </a:r>
            <a:r>
              <a:rPr lang="en-US" altLang="ko-KR" sz="1400" dirty="0" err="1" smtClean="0"/>
              <a:t>camera.numberOfStock</a:t>
            </a:r>
            <a:r>
              <a:rPr lang="en-US" altLang="ko-KR" sz="1400" dirty="0" smtClean="0"/>
              <a:t>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</a:t>
            </a:r>
            <a:r>
              <a:rPr lang="ko-KR" altLang="en-US" sz="1400" dirty="0" smtClean="0"/>
              <a:t>팔린 수량</a:t>
            </a:r>
            <a:r>
              <a:rPr lang="en-US" altLang="ko-KR" sz="1400" dirty="0" smtClean="0"/>
              <a:t>:" + </a:t>
            </a:r>
            <a:r>
              <a:rPr lang="en-US" altLang="ko-KR" sz="1400" dirty="0" err="1" smtClean="0"/>
              <a:t>camera.sold</a:t>
            </a:r>
            <a:r>
              <a:rPr lang="en-US" altLang="ko-KR" sz="1400" dirty="0" smtClean="0"/>
              <a:t>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en-US" altLang="ko-KR" sz="140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16</a:t>
            </a:fld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652120" y="5728801"/>
            <a:ext cx="130356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400" dirty="0"/>
              <a:t>상품 이름</a:t>
            </a:r>
            <a:r>
              <a:rPr lang="en-US" altLang="ko-KR" sz="1400" dirty="0"/>
              <a:t>:Nikon</a:t>
            </a:r>
          </a:p>
          <a:p>
            <a:r>
              <a:rPr lang="ko-KR" altLang="en-US" sz="1400" dirty="0"/>
              <a:t>상품 가격</a:t>
            </a:r>
            <a:r>
              <a:rPr lang="en-US" altLang="ko-KR" sz="1400" dirty="0"/>
              <a:t>:400000</a:t>
            </a:r>
          </a:p>
          <a:p>
            <a:r>
              <a:rPr lang="ko-KR" altLang="en-US" sz="1400" dirty="0"/>
              <a:t>재고 수량</a:t>
            </a:r>
            <a:r>
              <a:rPr lang="en-US" altLang="ko-KR" sz="1400" dirty="0"/>
              <a:t>:30</a:t>
            </a:r>
          </a:p>
          <a:p>
            <a:r>
              <a:rPr lang="ko-KR" altLang="en-US" sz="1400" dirty="0"/>
              <a:t>팔린 수량</a:t>
            </a:r>
            <a:r>
              <a:rPr lang="en-US" altLang="ko-KR" sz="1400" dirty="0"/>
              <a:t>:50</a:t>
            </a:r>
            <a:endParaRPr lang="ko-KR" altLang="en-US" sz="14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4-2 : </a:t>
            </a:r>
            <a:r>
              <a:rPr lang="ko-KR" altLang="en-US" dirty="0" smtClean="0"/>
              <a:t>지수 클래스 </a:t>
            </a:r>
            <a:r>
              <a:rPr lang="en-US" altLang="ko-KR" dirty="0" err="1" smtClean="0"/>
              <a:t>MyExp</a:t>
            </a:r>
            <a:r>
              <a:rPr lang="en-US" altLang="ko-KR" dirty="0" smtClean="0"/>
              <a:t> </a:t>
            </a:r>
            <a:r>
              <a:rPr lang="ko-KR" altLang="en-US" dirty="0" smtClean="0"/>
              <a:t>만들기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17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683568" y="980728"/>
            <a:ext cx="792088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 </a:t>
            </a:r>
            <a:r>
              <a:rPr lang="en-US" altLang="ko-KR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MyExp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작성하라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en-US" altLang="ko-KR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MyExp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는 </a:t>
            </a:r>
            <a:r>
              <a:rPr lang="ko-KR" altLang="en-US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지수값을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표현하는 클래스로서 두 개의 정수형 멤버 필드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base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와 </a:t>
            </a:r>
            <a:r>
              <a:rPr lang="en-US" altLang="ko-KR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exp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가진다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2</a:t>
            </a:r>
            <a:r>
              <a:rPr lang="en-US" altLang="ko-KR" sz="1400" baseline="300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의 경우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base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는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2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이며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en-US" altLang="ko-KR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exp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는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이 된다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base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와 </a:t>
            </a:r>
            <a:r>
              <a:rPr lang="en-US" altLang="ko-KR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exp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는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양의 정수만을 가지는 것으로 가정한다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또한 </a:t>
            </a:r>
            <a:r>
              <a:rPr lang="en-US" altLang="ko-KR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MyExp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는 </a:t>
            </a:r>
            <a:r>
              <a:rPr lang="ko-KR" altLang="en-US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정수값을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리턴하는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getValue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()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라는 멤버 </a:t>
            </a:r>
            <a:r>
              <a:rPr lang="ko-KR" altLang="en-US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메소드를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제공한다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en-US" altLang="ko-KR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getValue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()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는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base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와 </a:t>
            </a:r>
            <a:r>
              <a:rPr lang="en-US" altLang="ko-KR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exp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값으로부터 지수를 계산하여 정수 값으로 </a:t>
            </a:r>
            <a:r>
              <a:rPr lang="ko-KR" altLang="en-US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리턴한다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예를 들어 </a:t>
            </a:r>
            <a:r>
              <a:rPr lang="en-US" altLang="ko-KR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MyExp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객체의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base 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필드가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2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이고 </a:t>
            </a:r>
            <a:r>
              <a:rPr lang="en-US" altLang="ko-KR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exp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가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이라면 </a:t>
            </a:r>
            <a:r>
              <a:rPr lang="en-US" altLang="ko-KR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getValue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()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는 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8</a:t>
            </a:r>
            <a:r>
              <a:rPr lang="ko-KR" altLang="en-US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을 </a:t>
            </a:r>
            <a:r>
              <a:rPr lang="ko-KR" altLang="en-US" sz="1400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리턴한다</a:t>
            </a:r>
            <a:r>
              <a:rPr lang="en-US" altLang="ko-KR" sz="1400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1400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55576" y="2132847"/>
            <a:ext cx="5040560" cy="46166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/>
              <a:t>public class </a:t>
            </a:r>
            <a:r>
              <a:rPr lang="en-US" altLang="ko-KR" sz="1400" dirty="0" err="1"/>
              <a:t>MyExp</a:t>
            </a:r>
            <a:r>
              <a:rPr lang="en-US" altLang="ko-KR" sz="1400" dirty="0"/>
              <a:t> {</a:t>
            </a:r>
          </a:p>
          <a:p>
            <a:pPr defTabSz="180000"/>
            <a:r>
              <a:rPr lang="en-US" altLang="ko-KR" sz="1400" dirty="0"/>
              <a:t>	</a:t>
            </a:r>
            <a:r>
              <a:rPr lang="en-US" altLang="ko-KR" sz="1400" dirty="0" err="1"/>
              <a:t>int</a:t>
            </a:r>
            <a:r>
              <a:rPr lang="en-US" altLang="ko-KR" sz="1400" dirty="0"/>
              <a:t> base;</a:t>
            </a:r>
          </a:p>
          <a:p>
            <a:pPr defTabSz="180000"/>
            <a:r>
              <a:rPr lang="en-US" altLang="ko-KR" sz="1400" dirty="0"/>
              <a:t>	</a:t>
            </a:r>
            <a:r>
              <a:rPr lang="en-US" altLang="ko-KR" sz="1400" dirty="0" err="1"/>
              <a:t>int</a:t>
            </a:r>
            <a:r>
              <a:rPr lang="en-US" altLang="ko-KR" sz="1400" dirty="0"/>
              <a:t> </a:t>
            </a:r>
            <a:r>
              <a:rPr lang="en-US" altLang="ko-KR" sz="1400" dirty="0" err="1"/>
              <a:t>exp</a:t>
            </a:r>
            <a:r>
              <a:rPr lang="en-US" altLang="ko-KR" sz="1400" dirty="0"/>
              <a:t>;</a:t>
            </a:r>
          </a:p>
          <a:p>
            <a:pPr defTabSz="180000"/>
            <a:r>
              <a:rPr lang="en-US" altLang="ko-KR" sz="1400" dirty="0"/>
              <a:t>	</a:t>
            </a:r>
            <a:r>
              <a:rPr lang="en-US" altLang="ko-KR" sz="1400" dirty="0" err="1"/>
              <a:t>int</a:t>
            </a:r>
            <a:r>
              <a:rPr lang="en-US" altLang="ko-KR" sz="1400" dirty="0"/>
              <a:t> </a:t>
            </a:r>
            <a:r>
              <a:rPr lang="en-US" altLang="ko-KR" sz="1400" dirty="0" err="1"/>
              <a:t>getValue</a:t>
            </a:r>
            <a:r>
              <a:rPr lang="en-US" altLang="ko-KR" sz="1400" dirty="0"/>
              <a:t>() {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int</a:t>
            </a:r>
            <a:r>
              <a:rPr lang="en-US" altLang="ko-KR" sz="1400" dirty="0"/>
              <a:t> res=1;</a:t>
            </a:r>
          </a:p>
          <a:p>
            <a:pPr defTabSz="180000"/>
            <a:r>
              <a:rPr lang="en-US" altLang="ko-KR" sz="1400" dirty="0"/>
              <a:t>		for(</a:t>
            </a:r>
            <a:r>
              <a:rPr lang="en-US" altLang="ko-KR" sz="1400" dirty="0" err="1"/>
              <a:t>int</a:t>
            </a:r>
            <a:r>
              <a:rPr lang="en-US" altLang="ko-KR" sz="1400" dirty="0"/>
              <a:t> i=0; i&lt;</a:t>
            </a:r>
            <a:r>
              <a:rPr lang="en-US" altLang="ko-KR" sz="1400" dirty="0" err="1"/>
              <a:t>exp</a:t>
            </a:r>
            <a:r>
              <a:rPr lang="en-US" altLang="ko-KR" sz="1400" dirty="0"/>
              <a:t>; i++)</a:t>
            </a:r>
          </a:p>
          <a:p>
            <a:pPr defTabSz="180000"/>
            <a:r>
              <a:rPr lang="en-US" altLang="ko-KR" sz="1400" dirty="0"/>
              <a:t>			res = res * base;</a:t>
            </a:r>
          </a:p>
          <a:p>
            <a:pPr defTabSz="180000"/>
            <a:r>
              <a:rPr lang="en-US" altLang="ko-KR" sz="1400" dirty="0"/>
              <a:t>		return res;</a:t>
            </a:r>
          </a:p>
          <a:p>
            <a:pPr defTabSz="180000"/>
            <a:r>
              <a:rPr lang="en-US" altLang="ko-KR" sz="1400" dirty="0"/>
              <a:t>	</a:t>
            </a:r>
            <a:r>
              <a:rPr lang="en-US" altLang="ko-KR" sz="1400" dirty="0" smtClean="0"/>
              <a:t>}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	public static void main(String[]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{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MyExp</a:t>
            </a:r>
            <a:r>
              <a:rPr lang="en-US" altLang="ko-KR" sz="1400" dirty="0"/>
              <a:t> number1 = new </a:t>
            </a:r>
            <a:r>
              <a:rPr lang="en-US" altLang="ko-KR" sz="1400" dirty="0" err="1"/>
              <a:t>MyExp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/>
              <a:t>		number1.base = 2;</a:t>
            </a:r>
          </a:p>
          <a:p>
            <a:pPr defTabSz="180000"/>
            <a:r>
              <a:rPr lang="en-US" altLang="ko-KR" sz="1400" dirty="0"/>
              <a:t>		number1.exp = 3;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MyExp</a:t>
            </a:r>
            <a:r>
              <a:rPr lang="en-US" altLang="ko-KR" sz="1400" dirty="0"/>
              <a:t> number2 = new </a:t>
            </a:r>
            <a:r>
              <a:rPr lang="en-US" altLang="ko-KR" sz="1400" dirty="0" err="1"/>
              <a:t>MyExp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/>
              <a:t>		number2.base = 3;</a:t>
            </a:r>
          </a:p>
          <a:p>
            <a:pPr defTabSz="180000"/>
            <a:r>
              <a:rPr lang="en-US" altLang="ko-KR" sz="1400" dirty="0"/>
              <a:t>		number2.exp = 4;</a:t>
            </a:r>
          </a:p>
          <a:p>
            <a:pPr defTabSz="180000"/>
            <a:endParaRPr lang="en-US" altLang="ko-KR" sz="1400" dirty="0"/>
          </a:p>
          <a:p>
            <a:pPr defTabSz="180000"/>
            <a:r>
              <a:rPr lang="en-US" altLang="ko-KR" sz="1400" dirty="0"/>
              <a:t> 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("2</a:t>
            </a:r>
            <a:r>
              <a:rPr lang="ko-KR" altLang="en-US" sz="1400" dirty="0"/>
              <a:t>의 </a:t>
            </a:r>
            <a:r>
              <a:rPr lang="en-US" altLang="ko-KR" sz="1400" dirty="0"/>
              <a:t>3</a:t>
            </a:r>
            <a:r>
              <a:rPr lang="ko-KR" altLang="en-US" sz="1400" dirty="0"/>
              <a:t>승 </a:t>
            </a:r>
            <a:r>
              <a:rPr lang="en-US" altLang="ko-KR" sz="1400" dirty="0" smtClean="0"/>
              <a:t>= " </a:t>
            </a:r>
            <a:r>
              <a:rPr lang="en-US" altLang="ko-KR" sz="1400" dirty="0"/>
              <a:t>+ number1.getValue());</a:t>
            </a:r>
          </a:p>
          <a:p>
            <a:pPr defTabSz="180000"/>
            <a:r>
              <a:rPr lang="en-US" altLang="ko-KR" sz="1400" dirty="0"/>
              <a:t> 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("3</a:t>
            </a:r>
            <a:r>
              <a:rPr lang="ko-KR" altLang="en-US" sz="1400" dirty="0"/>
              <a:t>의 </a:t>
            </a:r>
            <a:r>
              <a:rPr lang="en-US" altLang="ko-KR" sz="1400" dirty="0"/>
              <a:t>4</a:t>
            </a:r>
            <a:r>
              <a:rPr lang="ko-KR" altLang="en-US" sz="1400" dirty="0"/>
              <a:t>승 </a:t>
            </a:r>
            <a:r>
              <a:rPr lang="en-US" altLang="ko-KR" sz="1400" dirty="0" smtClean="0"/>
              <a:t>= " </a:t>
            </a:r>
            <a:r>
              <a:rPr lang="en-US" altLang="ko-KR" sz="1400" dirty="0"/>
              <a:t>+ number2.getValue());</a:t>
            </a:r>
          </a:p>
          <a:p>
            <a:pPr defTabSz="180000"/>
            <a:r>
              <a:rPr lang="en-US" altLang="ko-KR" sz="1400" dirty="0"/>
              <a:t>	}</a:t>
            </a:r>
          </a:p>
          <a:p>
            <a:pPr defTabSz="180000"/>
            <a:r>
              <a:rPr lang="en-US" altLang="ko-KR" sz="1400" dirty="0"/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40152" y="6226275"/>
            <a:ext cx="103105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2</a:t>
            </a:r>
            <a:r>
              <a:rPr lang="ko-KR" altLang="en-US" sz="1400" dirty="0"/>
              <a:t>의 </a:t>
            </a:r>
            <a:r>
              <a:rPr lang="en-US" altLang="ko-KR" sz="1400" dirty="0"/>
              <a:t>3</a:t>
            </a:r>
            <a:r>
              <a:rPr lang="ko-KR" altLang="en-US" sz="1400" dirty="0"/>
              <a:t>승 </a:t>
            </a:r>
            <a:r>
              <a:rPr lang="en-US" altLang="ko-KR" sz="1400" dirty="0" smtClean="0"/>
              <a:t>= 8</a:t>
            </a:r>
            <a:endParaRPr lang="en-US" altLang="ko-KR" sz="1400" dirty="0"/>
          </a:p>
          <a:p>
            <a:r>
              <a:rPr lang="en-US" altLang="ko-KR" sz="1400" dirty="0"/>
              <a:t>3</a:t>
            </a:r>
            <a:r>
              <a:rPr lang="ko-KR" altLang="en-US" sz="1400" dirty="0"/>
              <a:t>의 </a:t>
            </a:r>
            <a:r>
              <a:rPr lang="en-US" altLang="ko-KR" sz="1400" dirty="0"/>
              <a:t>4</a:t>
            </a:r>
            <a:r>
              <a:rPr lang="ko-KR" altLang="en-US" sz="1400" dirty="0"/>
              <a:t>승 </a:t>
            </a:r>
            <a:r>
              <a:rPr lang="en-US" altLang="ko-KR" sz="1400" dirty="0" smtClean="0"/>
              <a:t>= 81</a:t>
            </a:r>
            <a:endParaRPr lang="ko-KR" altLang="en-US" sz="14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/>
          <p:nvPr/>
        </p:nvSpPr>
        <p:spPr>
          <a:xfrm>
            <a:off x="1357290" y="4214818"/>
            <a:ext cx="385765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dirty="0" smtClean="0"/>
              <a:t>for 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=0;i&lt;</a:t>
            </a:r>
            <a:r>
              <a:rPr lang="en-US" altLang="ko-KR" i="1" dirty="0" err="1" smtClean="0"/>
              <a:t>pa.length;i</a:t>
            </a:r>
            <a:r>
              <a:rPr lang="en-US" altLang="ko-KR" i="1" dirty="0" smtClean="0"/>
              <a:t>++)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</a:t>
            </a:r>
            <a:r>
              <a:rPr lang="en-US" altLang="ko-KR" dirty="0" smtClean="0"/>
              <a:t>(pa[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].age+” “);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객체 배열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714380"/>
          </a:xfrm>
        </p:spPr>
        <p:txBody>
          <a:bodyPr/>
          <a:lstStyle/>
          <a:p>
            <a:r>
              <a:rPr lang="ko-KR" altLang="en-US" dirty="0" smtClean="0"/>
              <a:t>객체 배열 생성 과정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357290" y="2214555"/>
            <a:ext cx="3889119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dirty="0" smtClean="0"/>
              <a:t>	Person[] pa;</a:t>
            </a:r>
          </a:p>
          <a:p>
            <a:pPr defTabSz="180000"/>
            <a:r>
              <a:rPr lang="en-US" altLang="ko-KR" dirty="0" smtClean="0"/>
              <a:t>	pa = new Person[</a:t>
            </a:r>
            <a:r>
              <a:rPr lang="en-US" altLang="ko-KR" i="1" dirty="0" smtClean="0"/>
              <a:t>10];</a:t>
            </a:r>
          </a:p>
          <a:p>
            <a:pPr defTabSz="180000"/>
            <a:r>
              <a:rPr lang="en-US" altLang="ko-KR" dirty="0" smtClean="0"/>
              <a:t>	for 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=0;i&lt;</a:t>
            </a:r>
            <a:r>
              <a:rPr lang="en-US" altLang="ko-KR" i="1" dirty="0" err="1" smtClean="0"/>
              <a:t>pa.length;i</a:t>
            </a:r>
            <a:r>
              <a:rPr lang="en-US" altLang="ko-KR" i="1" dirty="0" smtClean="0"/>
              <a:t>++) {</a:t>
            </a:r>
          </a:p>
          <a:p>
            <a:pPr defTabSz="180000"/>
            <a:r>
              <a:rPr lang="en-US" altLang="ko-KR" dirty="0" smtClean="0"/>
              <a:t>		pa[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] = new Person();</a:t>
            </a:r>
          </a:p>
          <a:p>
            <a:pPr defTabSz="180000"/>
            <a:r>
              <a:rPr lang="en-US" altLang="ko-KR" dirty="0" smtClean="0"/>
              <a:t>		pa[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].age = 30 +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;</a:t>
            </a:r>
          </a:p>
          <a:p>
            <a:pPr defTabSz="180000"/>
            <a:r>
              <a:rPr lang="en-US" altLang="ko-KR" dirty="0" smtClean="0"/>
              <a:t>	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00694" y="2214554"/>
            <a:ext cx="227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객체 배열을 위한 </a:t>
            </a:r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</a:rPr>
              <a:t>레퍼런스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 선언</a:t>
            </a:r>
          </a:p>
        </p:txBody>
      </p:sp>
      <p:cxnSp>
        <p:nvCxnSpPr>
          <p:cNvPr id="8" name="직선 화살표 연결선 7"/>
          <p:cNvCxnSpPr>
            <a:stCxn id="6" idx="1"/>
          </p:cNvCxnSpPr>
          <p:nvPr/>
        </p:nvCxnSpPr>
        <p:spPr>
          <a:xfrm rot="10800000" flipV="1">
            <a:off x="2786050" y="2399220"/>
            <a:ext cx="2714644" cy="2964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500694" y="2571744"/>
            <a:ext cx="1819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</a:rPr>
              <a:t>레퍼런스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 배열 생성</a:t>
            </a:r>
          </a:p>
        </p:txBody>
      </p:sp>
      <p:cxnSp>
        <p:nvCxnSpPr>
          <p:cNvPr id="10" name="직선 화살표 연결선 9"/>
          <p:cNvCxnSpPr/>
          <p:nvPr/>
        </p:nvCxnSpPr>
        <p:spPr>
          <a:xfrm rot="10800000">
            <a:off x="3714744" y="2714620"/>
            <a:ext cx="1785950" cy="15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643570" y="307181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객체 생성</a:t>
            </a:r>
          </a:p>
        </p:txBody>
      </p:sp>
      <p:cxnSp>
        <p:nvCxnSpPr>
          <p:cNvPr id="13" name="직선 화살표 연결선 12"/>
          <p:cNvCxnSpPr>
            <a:stCxn id="12" idx="1"/>
          </p:cNvCxnSpPr>
          <p:nvPr/>
        </p:nvCxnSpPr>
        <p:spPr>
          <a:xfrm rot="10800000" flipV="1">
            <a:off x="3929058" y="3256476"/>
            <a:ext cx="1714512" cy="2964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572132" y="3929066"/>
            <a:ext cx="1819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객체 배열 사용</a:t>
            </a:r>
          </a:p>
        </p:txBody>
      </p:sp>
      <p:cxnSp>
        <p:nvCxnSpPr>
          <p:cNvPr id="17" name="직선 화살표 연결선 16"/>
          <p:cNvCxnSpPr>
            <a:stCxn id="16" idx="1"/>
          </p:cNvCxnSpPr>
          <p:nvPr/>
        </p:nvCxnSpPr>
        <p:spPr>
          <a:xfrm rot="10800000">
            <a:off x="3714744" y="3500438"/>
            <a:ext cx="1857388" cy="613294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>
            <a:stCxn id="16" idx="1"/>
          </p:cNvCxnSpPr>
          <p:nvPr/>
        </p:nvCxnSpPr>
        <p:spPr>
          <a:xfrm rot="10800000" flipV="1">
            <a:off x="4714876" y="4113732"/>
            <a:ext cx="857256" cy="529714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220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객체 배열 선언과 생성 사례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1571612"/>
            <a:ext cx="142289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Person[] pa;</a:t>
            </a:r>
            <a:endParaRPr lang="en-US" altLang="ko-KR" dirty="0" smtClean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2976" y="2285993"/>
            <a:ext cx="50006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142976" y="227385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</a:t>
            </a:r>
            <a:endParaRPr lang="ko-KR" altLang="en-US" sz="1400" dirty="0"/>
          </a:p>
        </p:txBody>
      </p:sp>
      <p:sp>
        <p:nvSpPr>
          <p:cNvPr id="9" name="순서도: 연결자 27"/>
          <p:cNvSpPr/>
          <p:nvPr/>
        </p:nvSpPr>
        <p:spPr>
          <a:xfrm>
            <a:off x="1665852" y="2357430"/>
            <a:ext cx="150020" cy="149233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857488" y="1571612"/>
            <a:ext cx="2321735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pa = new Person[</a:t>
            </a:r>
            <a:r>
              <a:rPr lang="en-US" altLang="ko-KR" i="1" dirty="0" smtClean="0"/>
              <a:t>10];</a:t>
            </a:r>
            <a:endParaRPr lang="en-US" altLang="ko-KR" dirty="0" smtClean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3910" y="233059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</a:t>
            </a:r>
            <a:endParaRPr lang="ko-KR" altLang="en-US" sz="1400" dirty="0"/>
          </a:p>
        </p:txBody>
      </p:sp>
      <p:graphicFrame>
        <p:nvGraphicFramePr>
          <p:cNvPr id="14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5444022"/>
              </p:ext>
            </p:extLst>
          </p:nvPr>
        </p:nvGraphicFramePr>
        <p:xfrm>
          <a:off x="4743872" y="277748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219940" y="282690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pa[0]</a:t>
            </a:r>
            <a:endParaRPr lang="ko-KR" altLang="en-US" sz="1400" dirty="0"/>
          </a:p>
        </p:txBody>
      </p:sp>
      <p:graphicFrame>
        <p:nvGraphicFramePr>
          <p:cNvPr id="16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221949"/>
              </p:ext>
            </p:extLst>
          </p:nvPr>
        </p:nvGraphicFramePr>
        <p:xfrm>
          <a:off x="4743872" y="313467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219940" y="318409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pa[1]</a:t>
            </a:r>
            <a:endParaRPr lang="ko-KR" altLang="en-US" sz="1400" dirty="0"/>
          </a:p>
        </p:txBody>
      </p:sp>
      <p:graphicFrame>
        <p:nvGraphicFramePr>
          <p:cNvPr id="18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770218"/>
              </p:ext>
            </p:extLst>
          </p:nvPr>
        </p:nvGraphicFramePr>
        <p:xfrm>
          <a:off x="4743872" y="349186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219940" y="354128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pa[2]</a:t>
            </a:r>
            <a:endParaRPr lang="ko-KR" altLang="en-US" sz="1400" dirty="0"/>
          </a:p>
        </p:txBody>
      </p:sp>
      <p:graphicFrame>
        <p:nvGraphicFramePr>
          <p:cNvPr id="20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7258269"/>
              </p:ext>
            </p:extLst>
          </p:nvPr>
        </p:nvGraphicFramePr>
        <p:xfrm>
          <a:off x="4743872" y="384905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219940" y="389847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pa[3]</a:t>
            </a:r>
            <a:endParaRPr lang="ko-KR" altLang="en-US" sz="1400" dirty="0"/>
          </a:p>
        </p:txBody>
      </p:sp>
      <p:graphicFrame>
        <p:nvGraphicFramePr>
          <p:cNvPr id="22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8828972"/>
              </p:ext>
            </p:extLst>
          </p:nvPr>
        </p:nvGraphicFramePr>
        <p:xfrm>
          <a:off x="4743872" y="420624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219940" y="425566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pa[4]</a:t>
            </a:r>
            <a:endParaRPr lang="ko-KR" altLang="en-US" sz="1400" dirty="0"/>
          </a:p>
        </p:txBody>
      </p:sp>
      <p:graphicFrame>
        <p:nvGraphicFramePr>
          <p:cNvPr id="24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0677005"/>
              </p:ext>
            </p:extLst>
          </p:nvPr>
        </p:nvGraphicFramePr>
        <p:xfrm>
          <a:off x="4743872" y="456343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4219940" y="461285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pa[5]</a:t>
            </a:r>
            <a:endParaRPr lang="ko-KR" altLang="en-US" sz="1400" dirty="0"/>
          </a:p>
        </p:txBody>
      </p:sp>
      <p:graphicFrame>
        <p:nvGraphicFramePr>
          <p:cNvPr id="26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9713329"/>
              </p:ext>
            </p:extLst>
          </p:nvPr>
        </p:nvGraphicFramePr>
        <p:xfrm>
          <a:off x="4743872" y="492062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4219940" y="497004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pa[6]</a:t>
            </a:r>
            <a:endParaRPr lang="ko-KR" altLang="en-US" sz="1400" dirty="0"/>
          </a:p>
        </p:txBody>
      </p:sp>
      <p:graphicFrame>
        <p:nvGraphicFramePr>
          <p:cNvPr id="28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1907252"/>
              </p:ext>
            </p:extLst>
          </p:nvPr>
        </p:nvGraphicFramePr>
        <p:xfrm>
          <a:off x="4743872" y="527781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4219940" y="532723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pa[7]</a:t>
            </a:r>
            <a:endParaRPr lang="ko-KR" altLang="en-US" sz="1400" dirty="0"/>
          </a:p>
        </p:txBody>
      </p:sp>
      <p:graphicFrame>
        <p:nvGraphicFramePr>
          <p:cNvPr id="30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3182118"/>
              </p:ext>
            </p:extLst>
          </p:nvPr>
        </p:nvGraphicFramePr>
        <p:xfrm>
          <a:off x="4743872" y="563500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4219940" y="568442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pa[8]</a:t>
            </a:r>
            <a:endParaRPr lang="ko-KR" altLang="en-US" sz="1400" dirty="0"/>
          </a:p>
        </p:txBody>
      </p:sp>
      <p:graphicFrame>
        <p:nvGraphicFramePr>
          <p:cNvPr id="32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4121839"/>
              </p:ext>
            </p:extLst>
          </p:nvPr>
        </p:nvGraphicFramePr>
        <p:xfrm>
          <a:off x="4743872" y="599219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4219940" y="604161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pa[9]</a:t>
            </a:r>
            <a:endParaRPr lang="ko-KR" altLang="en-US" sz="1400" dirty="0"/>
          </a:p>
        </p:txBody>
      </p:sp>
      <p:sp>
        <p:nvSpPr>
          <p:cNvPr id="34" name="순서도: 연결자 27"/>
          <p:cNvSpPr/>
          <p:nvPr/>
        </p:nvSpPr>
        <p:spPr>
          <a:xfrm>
            <a:off x="4936030" y="284949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순서도: 연결자 27"/>
          <p:cNvSpPr/>
          <p:nvPr/>
        </p:nvSpPr>
        <p:spPr>
          <a:xfrm>
            <a:off x="4934320" y="321124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순서도: 연결자 27"/>
          <p:cNvSpPr/>
          <p:nvPr/>
        </p:nvSpPr>
        <p:spPr>
          <a:xfrm>
            <a:off x="4934320" y="357128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순서도: 연결자 27"/>
          <p:cNvSpPr/>
          <p:nvPr/>
        </p:nvSpPr>
        <p:spPr>
          <a:xfrm>
            <a:off x="4934320" y="393132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순서도: 연결자 27"/>
          <p:cNvSpPr/>
          <p:nvPr/>
        </p:nvSpPr>
        <p:spPr>
          <a:xfrm>
            <a:off x="4934320" y="429136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순서도: 연결자 27"/>
          <p:cNvSpPr/>
          <p:nvPr/>
        </p:nvSpPr>
        <p:spPr>
          <a:xfrm>
            <a:off x="4934320" y="465140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순서도: 연결자 27"/>
          <p:cNvSpPr/>
          <p:nvPr/>
        </p:nvSpPr>
        <p:spPr>
          <a:xfrm>
            <a:off x="4934320" y="501144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순서도: 연결자 27"/>
          <p:cNvSpPr/>
          <p:nvPr/>
        </p:nvSpPr>
        <p:spPr>
          <a:xfrm>
            <a:off x="4934320" y="537148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순서도: 연결자 27"/>
          <p:cNvSpPr/>
          <p:nvPr/>
        </p:nvSpPr>
        <p:spPr>
          <a:xfrm>
            <a:off x="4934320" y="573152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순서도: 연결자 27"/>
          <p:cNvSpPr/>
          <p:nvPr/>
        </p:nvSpPr>
        <p:spPr>
          <a:xfrm>
            <a:off x="4934320" y="609156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4" name="Straight Arrow Connector 108"/>
          <p:cNvCxnSpPr>
            <a:stCxn id="121" idx="5"/>
          </p:cNvCxnSpPr>
          <p:nvPr/>
        </p:nvCxnSpPr>
        <p:spPr>
          <a:xfrm rot="16200000" flipH="1">
            <a:off x="4299424" y="2369357"/>
            <a:ext cx="274233" cy="6057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868333" y="714356"/>
            <a:ext cx="3000364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dirty="0" smtClean="0"/>
              <a:t>for 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=0;i&lt;</a:t>
            </a:r>
            <a:r>
              <a:rPr lang="en-US" altLang="ko-KR" i="1" dirty="0" err="1" smtClean="0"/>
              <a:t>pa.length;i</a:t>
            </a:r>
            <a:r>
              <a:rPr lang="en-US" altLang="ko-KR" i="1" dirty="0" smtClean="0"/>
              <a:t>++) {</a:t>
            </a:r>
          </a:p>
          <a:p>
            <a:pPr defTabSz="180000"/>
            <a:r>
              <a:rPr lang="en-US" altLang="ko-KR" dirty="0" smtClean="0"/>
              <a:t>	pa[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] = new Person();</a:t>
            </a:r>
          </a:p>
          <a:p>
            <a:pPr defTabSz="180000"/>
            <a:r>
              <a:rPr lang="en-US" altLang="ko-KR" dirty="0" smtClean="0"/>
              <a:t>	pa[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].age = 30 +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;</a:t>
            </a:r>
          </a:p>
          <a:p>
            <a:pPr defTabSz="180000"/>
            <a:r>
              <a:rPr lang="en-US" altLang="ko-KR" dirty="0" smtClean="0"/>
              <a:t>}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983268" y="281325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pa[0]</a:t>
            </a:r>
            <a:endParaRPr lang="ko-KR" alt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5983268" y="317044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pa[1]</a:t>
            </a:r>
            <a:endParaRPr lang="ko-KR" altLang="en-US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5983268" y="352763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pa[2]</a:t>
            </a:r>
            <a:endParaRPr lang="ko-KR" altLang="en-US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5983268" y="388482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pa[3]</a:t>
            </a:r>
            <a:endParaRPr lang="ko-KR" altLang="en-US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5983268" y="424201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pa[4]</a:t>
            </a:r>
            <a:endParaRPr lang="ko-KR" altLang="en-US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5983268" y="459920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pa[5]</a:t>
            </a:r>
            <a:endParaRPr lang="ko-KR" altLang="en-US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5983268" y="495639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pa[6]</a:t>
            </a:r>
            <a:endParaRPr lang="ko-KR" altLang="en-US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5983268" y="531358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pa[7]</a:t>
            </a:r>
            <a:endParaRPr lang="ko-KR" altLang="en-US" sz="1400" dirty="0"/>
          </a:p>
        </p:txBody>
      </p:sp>
      <p:sp>
        <p:nvSpPr>
          <p:cNvPr id="65" name="TextBox 64"/>
          <p:cNvSpPr txBox="1"/>
          <p:nvPr/>
        </p:nvSpPr>
        <p:spPr>
          <a:xfrm>
            <a:off x="5983268" y="567077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pa[8]</a:t>
            </a:r>
            <a:endParaRPr lang="ko-KR" altLang="en-US" sz="1400" dirty="0"/>
          </a:p>
        </p:txBody>
      </p:sp>
      <p:sp>
        <p:nvSpPr>
          <p:cNvPr id="67" name="TextBox 66"/>
          <p:cNvSpPr txBox="1"/>
          <p:nvPr/>
        </p:nvSpPr>
        <p:spPr>
          <a:xfrm>
            <a:off x="5983268" y="6027961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pa[9]</a:t>
            </a:r>
            <a:endParaRPr lang="ko-KR" altLang="en-US" sz="1400" dirty="0"/>
          </a:p>
        </p:txBody>
      </p:sp>
      <p:cxnSp>
        <p:nvCxnSpPr>
          <p:cNvPr id="78" name="Straight Arrow Connector 71"/>
          <p:cNvCxnSpPr>
            <a:stCxn id="123" idx="5"/>
          </p:cNvCxnSpPr>
          <p:nvPr/>
        </p:nvCxnSpPr>
        <p:spPr>
          <a:xfrm rot="16200000" flipH="1">
            <a:off x="6164193" y="2449424"/>
            <a:ext cx="301253" cy="3720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2"/>
          <p:cNvSpPr/>
          <p:nvPr/>
        </p:nvSpPr>
        <p:spPr>
          <a:xfrm>
            <a:off x="7848354" y="2776348"/>
            <a:ext cx="1009925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age=30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80" name="Rectangle 73"/>
          <p:cNvSpPr/>
          <p:nvPr/>
        </p:nvSpPr>
        <p:spPr>
          <a:xfrm>
            <a:off x="7848354" y="3136388"/>
            <a:ext cx="1009925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age=31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81" name="Rectangle 74"/>
          <p:cNvSpPr/>
          <p:nvPr/>
        </p:nvSpPr>
        <p:spPr>
          <a:xfrm>
            <a:off x="7848354" y="3496428"/>
            <a:ext cx="1009925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age=32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82" name="Rectangle 75"/>
          <p:cNvSpPr/>
          <p:nvPr/>
        </p:nvSpPr>
        <p:spPr>
          <a:xfrm>
            <a:off x="7848354" y="3856468"/>
            <a:ext cx="1009925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age=33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83" name="Rectangle 76"/>
          <p:cNvSpPr/>
          <p:nvPr/>
        </p:nvSpPr>
        <p:spPr>
          <a:xfrm>
            <a:off x="7848354" y="4216508"/>
            <a:ext cx="1009925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age=34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84" name="Rectangle 77"/>
          <p:cNvSpPr/>
          <p:nvPr/>
        </p:nvSpPr>
        <p:spPr>
          <a:xfrm>
            <a:off x="7848354" y="4576548"/>
            <a:ext cx="1009925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age=35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85" name="Rectangle 78"/>
          <p:cNvSpPr/>
          <p:nvPr/>
        </p:nvSpPr>
        <p:spPr>
          <a:xfrm>
            <a:off x="7848354" y="4936588"/>
            <a:ext cx="1009925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age=36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86" name="Rectangle 79"/>
          <p:cNvSpPr/>
          <p:nvPr/>
        </p:nvSpPr>
        <p:spPr>
          <a:xfrm>
            <a:off x="7848354" y="5296628"/>
            <a:ext cx="1009925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age=37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87" name="Rectangle 80"/>
          <p:cNvSpPr/>
          <p:nvPr/>
        </p:nvSpPr>
        <p:spPr>
          <a:xfrm>
            <a:off x="7848354" y="5656668"/>
            <a:ext cx="1009925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age=38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88" name="Rectangle 81"/>
          <p:cNvSpPr/>
          <p:nvPr/>
        </p:nvSpPr>
        <p:spPr>
          <a:xfrm>
            <a:off x="7848354" y="6016708"/>
            <a:ext cx="1009925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age=39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89" name="Straight Arrow Connector 82"/>
          <p:cNvCxnSpPr>
            <a:endCxn id="79" idx="1"/>
          </p:cNvCxnSpPr>
          <p:nvPr/>
        </p:nvCxnSpPr>
        <p:spPr>
          <a:xfrm flipV="1">
            <a:off x="6786578" y="2920364"/>
            <a:ext cx="1061776" cy="230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3"/>
          <p:cNvCxnSpPr>
            <a:endCxn id="80" idx="1"/>
          </p:cNvCxnSpPr>
          <p:nvPr/>
        </p:nvCxnSpPr>
        <p:spPr>
          <a:xfrm flipV="1">
            <a:off x="6784868" y="3280404"/>
            <a:ext cx="1063486" cy="247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84"/>
          <p:cNvCxnSpPr>
            <a:endCxn id="81" idx="1"/>
          </p:cNvCxnSpPr>
          <p:nvPr/>
        </p:nvCxnSpPr>
        <p:spPr>
          <a:xfrm flipV="1">
            <a:off x="6784868" y="3640444"/>
            <a:ext cx="1063486" cy="247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85"/>
          <p:cNvCxnSpPr>
            <a:endCxn id="82" idx="1"/>
          </p:cNvCxnSpPr>
          <p:nvPr/>
        </p:nvCxnSpPr>
        <p:spPr>
          <a:xfrm flipV="1">
            <a:off x="6784868" y="4000484"/>
            <a:ext cx="1063486" cy="247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86"/>
          <p:cNvCxnSpPr>
            <a:endCxn id="83" idx="1"/>
          </p:cNvCxnSpPr>
          <p:nvPr/>
        </p:nvCxnSpPr>
        <p:spPr>
          <a:xfrm flipV="1">
            <a:off x="6784868" y="4360524"/>
            <a:ext cx="1063486" cy="247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87"/>
          <p:cNvCxnSpPr>
            <a:endCxn id="84" idx="1"/>
          </p:cNvCxnSpPr>
          <p:nvPr/>
        </p:nvCxnSpPr>
        <p:spPr>
          <a:xfrm flipV="1">
            <a:off x="6784868" y="4720564"/>
            <a:ext cx="1063486" cy="247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88"/>
          <p:cNvCxnSpPr>
            <a:endCxn id="85" idx="1"/>
          </p:cNvCxnSpPr>
          <p:nvPr/>
        </p:nvCxnSpPr>
        <p:spPr>
          <a:xfrm flipV="1">
            <a:off x="6784868" y="5080604"/>
            <a:ext cx="1063486" cy="247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89"/>
          <p:cNvCxnSpPr>
            <a:endCxn id="86" idx="1"/>
          </p:cNvCxnSpPr>
          <p:nvPr/>
        </p:nvCxnSpPr>
        <p:spPr>
          <a:xfrm flipV="1">
            <a:off x="6784868" y="5440644"/>
            <a:ext cx="1063486" cy="247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0"/>
          <p:cNvCxnSpPr>
            <a:endCxn id="87" idx="1"/>
          </p:cNvCxnSpPr>
          <p:nvPr/>
        </p:nvCxnSpPr>
        <p:spPr>
          <a:xfrm flipV="1">
            <a:off x="6784868" y="5800684"/>
            <a:ext cx="1063486" cy="247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1"/>
          <p:cNvCxnSpPr>
            <a:endCxn id="88" idx="1"/>
          </p:cNvCxnSpPr>
          <p:nvPr/>
        </p:nvCxnSpPr>
        <p:spPr>
          <a:xfrm flipV="1">
            <a:off x="6784868" y="6160724"/>
            <a:ext cx="1063486" cy="247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5500694" y="228599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pa</a:t>
            </a:r>
            <a:endParaRPr lang="ko-KR" altLang="en-US" sz="1400" dirty="0"/>
          </a:p>
        </p:txBody>
      </p:sp>
      <p:graphicFrame>
        <p:nvGraphicFramePr>
          <p:cNvPr id="100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0777326"/>
              </p:ext>
            </p:extLst>
          </p:nvPr>
        </p:nvGraphicFramePr>
        <p:xfrm>
          <a:off x="6500826" y="277748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1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8139865"/>
              </p:ext>
            </p:extLst>
          </p:nvPr>
        </p:nvGraphicFramePr>
        <p:xfrm>
          <a:off x="6500826" y="313467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2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558551"/>
              </p:ext>
            </p:extLst>
          </p:nvPr>
        </p:nvGraphicFramePr>
        <p:xfrm>
          <a:off x="6500826" y="349186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3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6893196"/>
              </p:ext>
            </p:extLst>
          </p:nvPr>
        </p:nvGraphicFramePr>
        <p:xfrm>
          <a:off x="6500826" y="384905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4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6076382"/>
              </p:ext>
            </p:extLst>
          </p:nvPr>
        </p:nvGraphicFramePr>
        <p:xfrm>
          <a:off x="6500826" y="420624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5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781488"/>
              </p:ext>
            </p:extLst>
          </p:nvPr>
        </p:nvGraphicFramePr>
        <p:xfrm>
          <a:off x="6500826" y="456343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6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3328242"/>
              </p:ext>
            </p:extLst>
          </p:nvPr>
        </p:nvGraphicFramePr>
        <p:xfrm>
          <a:off x="6500826" y="492062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7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0042080"/>
              </p:ext>
            </p:extLst>
          </p:nvPr>
        </p:nvGraphicFramePr>
        <p:xfrm>
          <a:off x="6500826" y="527781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8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3739970"/>
              </p:ext>
            </p:extLst>
          </p:nvPr>
        </p:nvGraphicFramePr>
        <p:xfrm>
          <a:off x="6500826" y="563500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9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0685817"/>
              </p:ext>
            </p:extLst>
          </p:nvPr>
        </p:nvGraphicFramePr>
        <p:xfrm>
          <a:off x="6500826" y="5992198"/>
          <a:ext cx="4762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6200"/>
              </a:tblGrid>
              <a:tr h="34462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0" name="순서도: 연결자 27"/>
          <p:cNvSpPr/>
          <p:nvPr/>
        </p:nvSpPr>
        <p:spPr>
          <a:xfrm>
            <a:off x="6692984" y="284949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순서도: 연결자 27"/>
          <p:cNvSpPr/>
          <p:nvPr/>
        </p:nvSpPr>
        <p:spPr>
          <a:xfrm>
            <a:off x="6691274" y="321124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" name="순서도: 연결자 27"/>
          <p:cNvSpPr/>
          <p:nvPr/>
        </p:nvSpPr>
        <p:spPr>
          <a:xfrm>
            <a:off x="6691274" y="357128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" name="순서도: 연결자 27"/>
          <p:cNvSpPr/>
          <p:nvPr/>
        </p:nvSpPr>
        <p:spPr>
          <a:xfrm>
            <a:off x="6691274" y="393132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4" name="순서도: 연결자 27"/>
          <p:cNvSpPr/>
          <p:nvPr/>
        </p:nvSpPr>
        <p:spPr>
          <a:xfrm>
            <a:off x="6691274" y="429136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5" name="순서도: 연결자 27"/>
          <p:cNvSpPr/>
          <p:nvPr/>
        </p:nvSpPr>
        <p:spPr>
          <a:xfrm>
            <a:off x="6691274" y="465140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" name="순서도: 연결자 27"/>
          <p:cNvSpPr/>
          <p:nvPr/>
        </p:nvSpPr>
        <p:spPr>
          <a:xfrm>
            <a:off x="6691274" y="501144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7" name="순서도: 연결자 27"/>
          <p:cNvSpPr/>
          <p:nvPr/>
        </p:nvSpPr>
        <p:spPr>
          <a:xfrm>
            <a:off x="6691274" y="537148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8" name="순서도: 연결자 27"/>
          <p:cNvSpPr/>
          <p:nvPr/>
        </p:nvSpPr>
        <p:spPr>
          <a:xfrm>
            <a:off x="6691274" y="573152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" name="순서도: 연결자 27"/>
          <p:cNvSpPr/>
          <p:nvPr/>
        </p:nvSpPr>
        <p:spPr>
          <a:xfrm>
            <a:off x="6691274" y="6091566"/>
            <a:ext cx="151626" cy="1637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" name="TextBox 119"/>
          <p:cNvSpPr txBox="1"/>
          <p:nvPr/>
        </p:nvSpPr>
        <p:spPr>
          <a:xfrm>
            <a:off x="3862750" y="2336290"/>
            <a:ext cx="50006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1400" dirty="0"/>
          </a:p>
        </p:txBody>
      </p:sp>
      <p:sp>
        <p:nvSpPr>
          <p:cNvPr id="121" name="순서도: 연결자 27"/>
          <p:cNvSpPr/>
          <p:nvPr/>
        </p:nvSpPr>
        <p:spPr>
          <a:xfrm>
            <a:off x="4005626" y="2407727"/>
            <a:ext cx="150020" cy="149233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" name="TextBox 121"/>
          <p:cNvSpPr txBox="1"/>
          <p:nvPr/>
        </p:nvSpPr>
        <p:spPr>
          <a:xfrm>
            <a:off x="5857884" y="2285992"/>
            <a:ext cx="50006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1400" dirty="0"/>
          </a:p>
        </p:txBody>
      </p:sp>
      <p:sp>
        <p:nvSpPr>
          <p:cNvPr id="123" name="순서도: 연결자 27"/>
          <p:cNvSpPr/>
          <p:nvPr/>
        </p:nvSpPr>
        <p:spPr>
          <a:xfrm>
            <a:off x="6000760" y="2357429"/>
            <a:ext cx="150020" cy="149233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" name="직사각형 127"/>
          <p:cNvSpPr/>
          <p:nvPr/>
        </p:nvSpPr>
        <p:spPr>
          <a:xfrm>
            <a:off x="242558" y="2856607"/>
            <a:ext cx="3286148" cy="28007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 smtClean="0"/>
              <a:t>public static void main(String 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</a:p>
          <a:p>
            <a:pPr defTabSz="180000"/>
            <a:r>
              <a:rPr lang="en-US" altLang="ko-KR" sz="1600" dirty="0" smtClean="0"/>
              <a:t>	Person[] pa;</a:t>
            </a:r>
          </a:p>
          <a:p>
            <a:pPr defTabSz="180000"/>
            <a:r>
              <a:rPr lang="en-US" altLang="ko-KR" sz="1600" dirty="0" smtClean="0"/>
              <a:t>	pa = new Person[</a:t>
            </a:r>
            <a:r>
              <a:rPr lang="en-US" altLang="ko-KR" sz="1600" i="1" dirty="0" smtClean="0"/>
              <a:t>10];</a:t>
            </a:r>
          </a:p>
          <a:p>
            <a:pPr defTabSz="180000"/>
            <a:r>
              <a:rPr lang="en-US" altLang="ko-KR" sz="1600" dirty="0" smtClean="0"/>
              <a:t>	for 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=0;i&lt;</a:t>
            </a:r>
            <a:r>
              <a:rPr lang="en-US" altLang="ko-KR" sz="1600" i="1" dirty="0" err="1" smtClean="0"/>
              <a:t>pa.length;i</a:t>
            </a:r>
            <a:r>
              <a:rPr lang="en-US" altLang="ko-KR" sz="1600" i="1" dirty="0" smtClean="0"/>
              <a:t>++) {</a:t>
            </a:r>
          </a:p>
          <a:p>
            <a:pPr defTabSz="180000"/>
            <a:r>
              <a:rPr lang="en-US" altLang="ko-KR" sz="1600" dirty="0" smtClean="0"/>
              <a:t>		pa[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] = new Person();</a:t>
            </a:r>
          </a:p>
          <a:p>
            <a:pPr defTabSz="180000"/>
            <a:r>
              <a:rPr lang="en-US" altLang="ko-KR" sz="1600" dirty="0" smtClean="0"/>
              <a:t>		pa[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].age = 30 +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for 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=0;i&lt;</a:t>
            </a:r>
            <a:r>
              <a:rPr lang="en-US" altLang="ko-KR" sz="1600" i="1" dirty="0" err="1" smtClean="0"/>
              <a:t>pa.length;i</a:t>
            </a:r>
            <a:r>
              <a:rPr lang="en-US" altLang="ko-KR" sz="1600" i="1" dirty="0" smtClean="0"/>
              <a:t>++)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</a:t>
            </a:r>
            <a:r>
              <a:rPr lang="en-US" altLang="ko-KR" sz="1600" dirty="0" smtClean="0"/>
              <a:t>(pa[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].age+” “);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7715272" y="2428868"/>
            <a:ext cx="1153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Person </a:t>
            </a:r>
            <a:r>
              <a:rPr lang="ko-KR" altLang="en-US" dirty="0" smtClean="0"/>
              <a:t>객체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242558" y="5793882"/>
            <a:ext cx="261962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30 31 32 33 34 35 36 37 38 39</a:t>
            </a:r>
            <a:endParaRPr lang="ko-KR" altLang="en-US" sz="1400" dirty="0" err="1" smtClean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247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객체지향적 언어의 목적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소프트웨어의 생산성을 향상</a:t>
            </a:r>
            <a:endParaRPr lang="en-US" altLang="ko-KR" dirty="0" smtClean="0"/>
          </a:p>
          <a:p>
            <a:pPr lvl="1"/>
            <a:r>
              <a:rPr lang="ko-KR" altLang="en-US" dirty="0"/>
              <a:t>컴퓨터 </a:t>
            </a:r>
            <a:r>
              <a:rPr lang="ko-KR" altLang="en-US" dirty="0" smtClean="0"/>
              <a:t>산업 발전에 </a:t>
            </a:r>
            <a:r>
              <a:rPr lang="ko-KR" altLang="en-US" dirty="0"/>
              <a:t>따라 </a:t>
            </a:r>
            <a:r>
              <a:rPr lang="ko-KR" altLang="en-US" dirty="0" err="1" smtClean="0"/>
              <a:t>소프트웨어의생명</a:t>
            </a:r>
            <a:r>
              <a:rPr lang="ko-KR" altLang="en-US" dirty="0" smtClean="0"/>
              <a:t> </a:t>
            </a:r>
            <a:r>
              <a:rPr lang="ko-KR" altLang="en-US" dirty="0"/>
              <a:t>주기</a:t>
            </a:r>
            <a:r>
              <a:rPr lang="en-US" altLang="ko-KR" dirty="0"/>
              <a:t>(life cycle</a:t>
            </a:r>
            <a:r>
              <a:rPr lang="en-US" altLang="ko-KR" dirty="0" smtClean="0"/>
              <a:t>)</a:t>
            </a:r>
            <a:r>
              <a:rPr lang="ko-KR" altLang="en-US" dirty="0"/>
              <a:t> </a:t>
            </a:r>
            <a:r>
              <a:rPr lang="ko-KR" altLang="en-US" dirty="0" smtClean="0"/>
              <a:t>단축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객체 </a:t>
            </a:r>
            <a:r>
              <a:rPr lang="ko-KR" altLang="en-US" dirty="0"/>
              <a:t>지향적 언어는 상속</a:t>
            </a:r>
            <a:r>
              <a:rPr lang="en-US" altLang="ko-KR" dirty="0"/>
              <a:t>, </a:t>
            </a:r>
            <a:r>
              <a:rPr lang="ko-KR" altLang="en-US" dirty="0" err="1"/>
              <a:t>다형성</a:t>
            </a:r>
            <a:r>
              <a:rPr lang="en-US" altLang="ko-KR" dirty="0"/>
              <a:t>, </a:t>
            </a:r>
            <a:r>
              <a:rPr lang="ko-KR" altLang="en-US" dirty="0"/>
              <a:t>객체</a:t>
            </a:r>
            <a:r>
              <a:rPr lang="en-US" altLang="ko-KR" dirty="0"/>
              <a:t>, </a:t>
            </a:r>
            <a:r>
              <a:rPr lang="ko-KR" altLang="en-US" dirty="0"/>
              <a:t>캡슐화 등 소프트웨어의 재사용을 위한 여러 </a:t>
            </a:r>
            <a:r>
              <a:rPr lang="ko-KR" altLang="en-US" dirty="0" smtClean="0"/>
              <a:t>장치를 내장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소프트웨어의 재사용과 부분 </a:t>
            </a:r>
            <a:r>
              <a:rPr lang="ko-KR" altLang="en-US" dirty="0"/>
              <a:t>수정을 </a:t>
            </a:r>
            <a:r>
              <a:rPr lang="ko-KR" altLang="en-US" dirty="0" smtClean="0"/>
              <a:t>통해 소프트웨어를 </a:t>
            </a:r>
            <a:r>
              <a:rPr lang="ko-KR" altLang="en-US" dirty="0"/>
              <a:t>다시 만드는 부담을 대폭 </a:t>
            </a:r>
            <a:r>
              <a:rPr lang="ko-KR" altLang="en-US" dirty="0" smtClean="0"/>
              <a:t>줄임으로써 소프트웨어의 </a:t>
            </a:r>
            <a:r>
              <a:rPr lang="ko-KR" altLang="en-US" dirty="0"/>
              <a:t>생산성이 </a:t>
            </a:r>
            <a:r>
              <a:rPr lang="ko-KR" altLang="en-US" dirty="0" smtClean="0"/>
              <a:t>향상</a:t>
            </a:r>
            <a:endParaRPr lang="en-US" altLang="ko-KR" dirty="0" smtClean="0"/>
          </a:p>
          <a:p>
            <a:r>
              <a:rPr lang="ko-KR" altLang="en-US" dirty="0" err="1" smtClean="0"/>
              <a:t>실세계에</a:t>
            </a:r>
            <a:r>
              <a:rPr lang="ko-KR" altLang="en-US" dirty="0" smtClean="0"/>
              <a:t> 대한 쉬운 모델링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과거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소프트웨어는 </a:t>
            </a:r>
            <a:r>
              <a:rPr lang="ko-KR" altLang="en-US" dirty="0"/>
              <a:t>수학 </a:t>
            </a:r>
            <a:r>
              <a:rPr lang="ko-KR" altLang="en-US" dirty="0" smtClean="0"/>
              <a:t>계산</a:t>
            </a:r>
            <a:r>
              <a:rPr lang="en-US" altLang="ko-KR" dirty="0" smtClean="0"/>
              <a:t>/</a:t>
            </a:r>
            <a:r>
              <a:rPr lang="ko-KR" altLang="en-US" dirty="0" smtClean="0"/>
              <a:t>통계 </a:t>
            </a:r>
            <a:r>
              <a:rPr lang="ko-KR" altLang="en-US" dirty="0"/>
              <a:t>처리를 하는 </a:t>
            </a:r>
            <a:r>
              <a:rPr lang="ko-KR" altLang="en-US" dirty="0" smtClean="0"/>
              <a:t>등의 처리 과정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계산 </a:t>
            </a:r>
            <a:r>
              <a:rPr lang="ko-KR" altLang="en-US" dirty="0"/>
              <a:t>절차가 중요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현대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컴퓨터가 </a:t>
            </a:r>
            <a:r>
              <a:rPr lang="ko-KR" altLang="en-US" dirty="0"/>
              <a:t>산업 </a:t>
            </a:r>
            <a:r>
              <a:rPr lang="ko-KR" altLang="en-US" dirty="0" smtClean="0"/>
              <a:t>전반에 </a:t>
            </a:r>
            <a:r>
              <a:rPr lang="ko-KR" altLang="en-US" dirty="0"/>
              <a:t>활용됨에 따라 </a:t>
            </a:r>
            <a:r>
              <a:rPr lang="ko-KR" altLang="en-US" dirty="0" err="1"/>
              <a:t>실세계에서</a:t>
            </a:r>
            <a:r>
              <a:rPr lang="ko-KR" altLang="en-US" dirty="0"/>
              <a:t> 발생하는 일을 </a:t>
            </a:r>
            <a:r>
              <a:rPr lang="ko-KR" altLang="en-US" dirty="0" smtClean="0"/>
              <a:t>프로그래밍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실세계의</a:t>
            </a:r>
            <a:r>
              <a:rPr lang="ko-KR" altLang="en-US" dirty="0" smtClean="0"/>
              <a:t> 일의 특징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절차나 과정보다 </a:t>
            </a:r>
            <a:r>
              <a:rPr lang="ko-KR" altLang="en-US" dirty="0"/>
              <a:t>일과 관련된 많은 물체</a:t>
            </a:r>
            <a:r>
              <a:rPr lang="en-US" altLang="ko-KR" dirty="0"/>
              <a:t>(</a:t>
            </a:r>
            <a:r>
              <a:rPr lang="ko-KR" altLang="en-US" dirty="0"/>
              <a:t>객체</a:t>
            </a:r>
            <a:r>
              <a:rPr lang="en-US" altLang="ko-KR" dirty="0"/>
              <a:t>)</a:t>
            </a:r>
            <a:r>
              <a:rPr lang="ko-KR" altLang="en-US" dirty="0"/>
              <a:t>들의 상호 작용으로 </a:t>
            </a:r>
            <a:r>
              <a:rPr lang="ko-KR" altLang="en-US" dirty="0" smtClean="0"/>
              <a:t>묘사하는 것이 이해가 용이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실세계의</a:t>
            </a:r>
            <a:r>
              <a:rPr lang="ko-KR" altLang="en-US" dirty="0" smtClean="0"/>
              <a:t> </a:t>
            </a:r>
            <a:r>
              <a:rPr lang="ko-KR" altLang="en-US" dirty="0"/>
              <a:t>일을 보다 쉽게 프로그래밍하기 </a:t>
            </a:r>
            <a:r>
              <a:rPr lang="ko-KR" altLang="en-US" dirty="0" smtClean="0"/>
              <a:t>위한 객체 중심의 </a:t>
            </a:r>
            <a:r>
              <a:rPr lang="ko-KR" altLang="en-US" dirty="0"/>
              <a:t>객체 지향적 </a:t>
            </a:r>
            <a:r>
              <a:rPr lang="ko-KR" altLang="en-US" dirty="0" smtClean="0"/>
              <a:t>언어 탄생</a:t>
            </a:r>
          </a:p>
          <a:p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20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4-3 : </a:t>
            </a:r>
            <a:r>
              <a:rPr lang="ko-KR" altLang="en-US" dirty="0" smtClean="0"/>
              <a:t>객체 배열 생성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20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755575" y="980728"/>
            <a:ext cx="78255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java.util.Scanner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클래스를 이용하여 상품을 입력 받아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Goods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객체를 생성하고 이들을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Goods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객체 배열에 저장하라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상품 즉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Goods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객체를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개 입력 받으면 이들을 모두 화면에 출력하라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06907" y="1988840"/>
            <a:ext cx="4286280" cy="45243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dirty="0" smtClean="0"/>
              <a:t>import </a:t>
            </a:r>
            <a:r>
              <a:rPr lang="en-US" altLang="ko-KR" sz="1200" dirty="0" err="1" smtClean="0"/>
              <a:t>java.util.Scanner</a:t>
            </a:r>
            <a:r>
              <a:rPr lang="en-US" altLang="ko-KR" sz="1200" dirty="0" smtClean="0"/>
              <a:t>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public class </a:t>
            </a:r>
            <a:r>
              <a:rPr lang="en-US" altLang="ko-KR" sz="1200" dirty="0" err="1" smtClean="0"/>
              <a:t>GoodsArray</a:t>
            </a:r>
            <a:r>
              <a:rPr lang="en-US" altLang="ko-KR" sz="1200" dirty="0" smtClean="0"/>
              <a:t> {</a:t>
            </a:r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	public static void main(String[] </a:t>
            </a:r>
            <a:r>
              <a:rPr lang="en-US" altLang="ko-KR" sz="1200" dirty="0" err="1" smtClean="0"/>
              <a:t>args</a:t>
            </a:r>
            <a:r>
              <a:rPr lang="en-US" altLang="ko-KR" sz="1200" dirty="0" smtClean="0"/>
              <a:t>) {</a:t>
            </a:r>
          </a:p>
          <a:p>
            <a:pPr defTabSz="180000"/>
            <a:r>
              <a:rPr lang="en-US" altLang="ko-KR" sz="1200" dirty="0" smtClean="0"/>
              <a:t>		Goods [] </a:t>
            </a:r>
            <a:r>
              <a:rPr lang="en-US" altLang="ko-KR" sz="1200" dirty="0" err="1" smtClean="0"/>
              <a:t>goodsArray</a:t>
            </a:r>
            <a:r>
              <a:rPr lang="en-US" altLang="ko-KR" sz="1200" dirty="0" smtClean="0"/>
              <a:t>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goodsArray</a:t>
            </a:r>
            <a:r>
              <a:rPr lang="en-US" altLang="ko-KR" sz="1200" dirty="0" smtClean="0"/>
              <a:t> = new Goods [3];</a:t>
            </a:r>
          </a:p>
          <a:p>
            <a:pPr defTabSz="180000"/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         Scanner </a:t>
            </a:r>
            <a:r>
              <a:rPr lang="en-US" altLang="ko-KR" sz="1200" dirty="0"/>
              <a:t>s = new Scanner(System.</a:t>
            </a:r>
            <a:r>
              <a:rPr lang="en-US" altLang="ko-KR" sz="1200" i="1" dirty="0"/>
              <a:t>in</a:t>
            </a:r>
            <a:r>
              <a:rPr lang="en-US" altLang="ko-KR" sz="1200" i="1" dirty="0" smtClean="0"/>
              <a:t>);</a:t>
            </a:r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		for(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=0; 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&lt;</a:t>
            </a:r>
            <a:r>
              <a:rPr lang="en-US" altLang="ko-KR" sz="1200" dirty="0" err="1" smtClean="0"/>
              <a:t>goodsArray.length</a:t>
            </a:r>
            <a:r>
              <a:rPr lang="en-US" altLang="ko-KR" sz="1200" dirty="0" smtClean="0"/>
              <a:t>; 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++) {</a:t>
            </a:r>
          </a:p>
          <a:p>
            <a:pPr defTabSz="180000"/>
            <a:r>
              <a:rPr lang="en-US" altLang="ko-KR" sz="1200" dirty="0" smtClean="0"/>
              <a:t>			String name = </a:t>
            </a:r>
            <a:r>
              <a:rPr lang="en-US" altLang="ko-KR" sz="1200" dirty="0" err="1" smtClean="0"/>
              <a:t>s.next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price = </a:t>
            </a:r>
            <a:r>
              <a:rPr lang="en-US" altLang="ko-KR" sz="1200" dirty="0" err="1" smtClean="0"/>
              <a:t>s.nextInt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n = </a:t>
            </a:r>
            <a:r>
              <a:rPr lang="en-US" altLang="ko-KR" sz="1200" dirty="0" err="1" smtClean="0"/>
              <a:t>s.nextInt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sold = </a:t>
            </a:r>
            <a:r>
              <a:rPr lang="en-US" altLang="ko-KR" sz="1200" dirty="0" err="1" smtClean="0"/>
              <a:t>s.nextInt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goodsArray</a:t>
            </a:r>
            <a:r>
              <a:rPr lang="en-US" altLang="ko-KR" sz="1200" dirty="0" smtClean="0"/>
              <a:t>[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] = new Goods(name, price, n, sold);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dirty="0" smtClean="0"/>
              <a:t>		</a:t>
            </a:r>
          </a:p>
          <a:p>
            <a:pPr defTabSz="180000"/>
            <a:r>
              <a:rPr lang="en-US" altLang="ko-KR" sz="1200" dirty="0" smtClean="0"/>
              <a:t>		for(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=0; 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&lt;</a:t>
            </a:r>
            <a:r>
              <a:rPr lang="en-US" altLang="ko-KR" sz="1200" dirty="0" err="1" smtClean="0"/>
              <a:t>goodsArray.length</a:t>
            </a:r>
            <a:r>
              <a:rPr lang="en-US" altLang="ko-KR" sz="1200" dirty="0" smtClean="0"/>
              <a:t>; 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++) {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System.</a:t>
            </a:r>
            <a:r>
              <a:rPr lang="en-US" altLang="ko-KR" sz="1200" i="1" dirty="0" err="1" smtClean="0"/>
              <a:t>out.print</a:t>
            </a:r>
            <a:r>
              <a:rPr lang="en-US" altLang="ko-KR" sz="1200" i="1" dirty="0" smtClean="0"/>
              <a:t>(</a:t>
            </a:r>
            <a:r>
              <a:rPr lang="en-US" altLang="ko-KR" sz="1200" i="1" dirty="0" err="1" smtClean="0"/>
              <a:t>goodsArray</a:t>
            </a:r>
            <a:r>
              <a:rPr lang="en-US" altLang="ko-KR" sz="1200" i="1" dirty="0" smtClean="0"/>
              <a:t>[</a:t>
            </a:r>
            <a:r>
              <a:rPr lang="en-US" altLang="ko-KR" sz="1200" i="1" dirty="0" err="1" smtClean="0"/>
              <a:t>i</a:t>
            </a:r>
            <a:r>
              <a:rPr lang="en-US" altLang="ko-KR" sz="1200" i="1" dirty="0" smtClean="0"/>
              <a:t>].</a:t>
            </a:r>
            <a:r>
              <a:rPr lang="en-US" altLang="ko-KR" sz="1200" i="1" dirty="0" err="1" smtClean="0"/>
              <a:t>getName</a:t>
            </a:r>
            <a:r>
              <a:rPr lang="en-US" altLang="ko-KR" sz="1200" i="1" dirty="0" smtClean="0"/>
              <a:t>()+" ");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System.</a:t>
            </a:r>
            <a:r>
              <a:rPr lang="en-US" altLang="ko-KR" sz="1200" i="1" dirty="0" err="1" smtClean="0"/>
              <a:t>out.print</a:t>
            </a:r>
            <a:r>
              <a:rPr lang="en-US" altLang="ko-KR" sz="1200" i="1" dirty="0" smtClean="0"/>
              <a:t>(</a:t>
            </a:r>
            <a:r>
              <a:rPr lang="en-US" altLang="ko-KR" sz="1200" i="1" dirty="0" err="1" smtClean="0"/>
              <a:t>goodsArray</a:t>
            </a:r>
            <a:r>
              <a:rPr lang="en-US" altLang="ko-KR" sz="1200" i="1" dirty="0" smtClean="0"/>
              <a:t>[</a:t>
            </a:r>
            <a:r>
              <a:rPr lang="en-US" altLang="ko-KR" sz="1200" i="1" dirty="0" err="1" smtClean="0"/>
              <a:t>i</a:t>
            </a:r>
            <a:r>
              <a:rPr lang="en-US" altLang="ko-KR" sz="1200" i="1" dirty="0" smtClean="0"/>
              <a:t>].</a:t>
            </a:r>
            <a:r>
              <a:rPr lang="en-US" altLang="ko-KR" sz="1200" i="1" dirty="0" err="1" smtClean="0"/>
              <a:t>getPrice</a:t>
            </a:r>
            <a:r>
              <a:rPr lang="en-US" altLang="ko-KR" sz="1200" i="1" dirty="0" smtClean="0"/>
              <a:t>()+" ");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System.</a:t>
            </a:r>
            <a:r>
              <a:rPr lang="en-US" altLang="ko-KR" sz="1200" i="1" dirty="0" err="1" smtClean="0"/>
              <a:t>out.print</a:t>
            </a:r>
            <a:r>
              <a:rPr lang="en-US" altLang="ko-KR" sz="1200" i="1" dirty="0" smtClean="0"/>
              <a:t>(</a:t>
            </a:r>
            <a:r>
              <a:rPr lang="en-US" altLang="ko-KR" sz="1200" i="1" dirty="0" err="1" smtClean="0"/>
              <a:t>goodsArray</a:t>
            </a:r>
            <a:r>
              <a:rPr lang="en-US" altLang="ko-KR" sz="1200" i="1" dirty="0" smtClean="0"/>
              <a:t>[</a:t>
            </a:r>
            <a:r>
              <a:rPr lang="en-US" altLang="ko-KR" sz="1200" i="1" dirty="0" err="1" smtClean="0"/>
              <a:t>i</a:t>
            </a:r>
            <a:r>
              <a:rPr lang="en-US" altLang="ko-KR" sz="1200" i="1" dirty="0" smtClean="0"/>
              <a:t>].</a:t>
            </a:r>
            <a:r>
              <a:rPr lang="en-US" altLang="ko-KR" sz="1200" i="1" dirty="0" err="1" smtClean="0"/>
              <a:t>getNumberOfStock</a:t>
            </a:r>
            <a:r>
              <a:rPr lang="en-US" altLang="ko-KR" sz="1200" i="1" dirty="0" smtClean="0"/>
              <a:t>()+" ");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System.</a:t>
            </a:r>
            <a:r>
              <a:rPr lang="en-US" altLang="ko-KR" sz="1200" i="1" dirty="0" err="1" smtClean="0"/>
              <a:t>out.println</a:t>
            </a:r>
            <a:r>
              <a:rPr lang="en-US" altLang="ko-KR" sz="1200" i="1" dirty="0" smtClean="0"/>
              <a:t>(</a:t>
            </a:r>
            <a:r>
              <a:rPr lang="en-US" altLang="ko-KR" sz="1200" i="1" dirty="0" err="1" smtClean="0"/>
              <a:t>goodsArray</a:t>
            </a:r>
            <a:r>
              <a:rPr lang="en-US" altLang="ko-KR" sz="1200" i="1" dirty="0" smtClean="0"/>
              <a:t>[</a:t>
            </a:r>
            <a:r>
              <a:rPr lang="en-US" altLang="ko-KR" sz="1200" i="1" dirty="0" err="1" smtClean="0"/>
              <a:t>i</a:t>
            </a:r>
            <a:r>
              <a:rPr lang="en-US" altLang="ko-KR" sz="1200" i="1" dirty="0" smtClean="0"/>
              <a:t>].</a:t>
            </a:r>
            <a:r>
              <a:rPr lang="en-US" altLang="ko-KR" sz="1200" i="1" dirty="0" err="1" smtClean="0"/>
              <a:t>getSold</a:t>
            </a:r>
            <a:r>
              <a:rPr lang="en-US" altLang="ko-KR" sz="1200" i="1" dirty="0" smtClean="0"/>
              <a:t>());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4643932" y="1904058"/>
            <a:ext cx="4214842" cy="3416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dirty="0" smtClean="0"/>
              <a:t>class Goods {</a:t>
            </a:r>
          </a:p>
          <a:p>
            <a:pPr defTabSz="180000"/>
            <a:r>
              <a:rPr lang="en-US" altLang="ko-KR" sz="1200" dirty="0" smtClean="0"/>
              <a:t>	private String name;</a:t>
            </a:r>
          </a:p>
          <a:p>
            <a:pPr defTabSz="180000"/>
            <a:r>
              <a:rPr lang="en-US" altLang="ko-KR" sz="1200" dirty="0" smtClean="0"/>
              <a:t>	private 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price;</a:t>
            </a:r>
          </a:p>
          <a:p>
            <a:pPr defTabSz="180000"/>
            <a:r>
              <a:rPr lang="en-US" altLang="ko-KR" sz="1200" dirty="0" smtClean="0"/>
              <a:t>	private 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numberOfStock</a:t>
            </a:r>
            <a:r>
              <a:rPr lang="en-US" altLang="ko-KR" sz="1200" dirty="0" smtClean="0"/>
              <a:t>;</a:t>
            </a:r>
          </a:p>
          <a:p>
            <a:pPr defTabSz="180000"/>
            <a:r>
              <a:rPr lang="en-US" altLang="ko-KR" sz="1200" dirty="0" smtClean="0"/>
              <a:t>	private 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sold;</a:t>
            </a:r>
          </a:p>
          <a:p>
            <a:pPr defTabSz="180000"/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	Goods(String name, 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price, 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numberOfStack</a:t>
            </a:r>
            <a:r>
              <a:rPr lang="en-US" altLang="ko-KR" sz="1200" dirty="0" smtClean="0"/>
              <a:t>, 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sold) {</a:t>
            </a:r>
          </a:p>
          <a:p>
            <a:pPr defTabSz="180000"/>
            <a:r>
              <a:rPr lang="en-US" altLang="ko-KR" sz="1200" dirty="0" smtClean="0"/>
              <a:t>		this.name = name;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this.price</a:t>
            </a:r>
            <a:r>
              <a:rPr lang="en-US" altLang="ko-KR" sz="1200" dirty="0" smtClean="0"/>
              <a:t> = price;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this.numberOfStock</a:t>
            </a:r>
            <a:r>
              <a:rPr lang="en-US" altLang="ko-KR" sz="1200" dirty="0" smtClean="0"/>
              <a:t> = </a:t>
            </a:r>
            <a:r>
              <a:rPr lang="en-US" altLang="ko-KR" sz="1200" dirty="0" err="1" smtClean="0"/>
              <a:t>numberOfStock</a:t>
            </a:r>
            <a:r>
              <a:rPr lang="en-US" altLang="ko-KR" sz="1200" dirty="0" smtClean="0"/>
              <a:t>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this.sold</a:t>
            </a:r>
            <a:r>
              <a:rPr lang="en-US" altLang="ko-KR" sz="1200" dirty="0" smtClean="0"/>
              <a:t> = sold;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	String </a:t>
            </a:r>
            <a:r>
              <a:rPr lang="en-US" altLang="ko-KR" sz="1200" dirty="0" err="1" smtClean="0"/>
              <a:t>getName</a:t>
            </a:r>
            <a:r>
              <a:rPr lang="en-US" altLang="ko-KR" sz="1200" dirty="0" smtClean="0"/>
              <a:t>() {return name;} 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getPrice</a:t>
            </a:r>
            <a:r>
              <a:rPr lang="en-US" altLang="ko-KR" sz="1200" dirty="0" smtClean="0"/>
              <a:t>() {return price;}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getNumberOfStock</a:t>
            </a:r>
            <a:r>
              <a:rPr lang="en-US" altLang="ko-KR" sz="1200" dirty="0" smtClean="0"/>
              <a:t>() {return </a:t>
            </a:r>
            <a:r>
              <a:rPr lang="en-US" altLang="ko-KR" sz="1200" dirty="0" err="1"/>
              <a:t>numberOfStock</a:t>
            </a:r>
            <a:r>
              <a:rPr lang="en-US" altLang="ko-KR" sz="1200" dirty="0"/>
              <a:t>;}</a:t>
            </a:r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getSold</a:t>
            </a:r>
            <a:r>
              <a:rPr lang="en-US" altLang="ko-KR" sz="1200" dirty="0" smtClean="0"/>
              <a:t>() {return </a:t>
            </a:r>
            <a:r>
              <a:rPr lang="en-US" altLang="ko-KR" sz="1200" dirty="0"/>
              <a:t>sold;}</a:t>
            </a:r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}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4643932" y="5445224"/>
            <a:ext cx="200024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ko-KR" altLang="en-US" sz="1200" dirty="0">
                <a:solidFill>
                  <a:srgbClr val="00B050"/>
                </a:solidFill>
              </a:rPr>
              <a:t>콜라 </a:t>
            </a:r>
            <a:r>
              <a:rPr lang="en-US" altLang="ko-KR" sz="1200" dirty="0">
                <a:solidFill>
                  <a:srgbClr val="00B050"/>
                </a:solidFill>
              </a:rPr>
              <a:t>500 10 20</a:t>
            </a:r>
          </a:p>
          <a:p>
            <a:r>
              <a:rPr lang="ko-KR" altLang="en-US" sz="1200" dirty="0">
                <a:solidFill>
                  <a:srgbClr val="00B050"/>
                </a:solidFill>
              </a:rPr>
              <a:t>사이다 </a:t>
            </a:r>
            <a:r>
              <a:rPr lang="en-US" altLang="ko-KR" sz="1200" dirty="0">
                <a:solidFill>
                  <a:srgbClr val="00B050"/>
                </a:solidFill>
              </a:rPr>
              <a:t>1000 20 30</a:t>
            </a:r>
          </a:p>
          <a:p>
            <a:r>
              <a:rPr lang="ko-KR" altLang="en-US" sz="1200" dirty="0">
                <a:solidFill>
                  <a:srgbClr val="00B050"/>
                </a:solidFill>
              </a:rPr>
              <a:t>맥주 </a:t>
            </a:r>
            <a:r>
              <a:rPr lang="en-US" altLang="ko-KR" sz="1200" dirty="0">
                <a:solidFill>
                  <a:srgbClr val="00B050"/>
                </a:solidFill>
              </a:rPr>
              <a:t>2000 30 50</a:t>
            </a:r>
          </a:p>
          <a:p>
            <a:r>
              <a:rPr lang="ko-KR" altLang="en-US" sz="1200" dirty="0"/>
              <a:t>콜라 </a:t>
            </a:r>
            <a:r>
              <a:rPr lang="en-US" altLang="ko-KR" sz="1200" dirty="0"/>
              <a:t>500 10 20</a:t>
            </a:r>
          </a:p>
          <a:p>
            <a:r>
              <a:rPr lang="ko-KR" altLang="en-US" sz="1200" dirty="0"/>
              <a:t>사이다 </a:t>
            </a:r>
            <a:r>
              <a:rPr lang="en-US" altLang="ko-KR" sz="1200" dirty="0"/>
              <a:t>1000 20 30</a:t>
            </a:r>
          </a:p>
          <a:p>
            <a:r>
              <a:rPr lang="ko-KR" altLang="en-US" sz="1200" dirty="0"/>
              <a:t>맥주 </a:t>
            </a:r>
            <a:r>
              <a:rPr lang="en-US" altLang="ko-KR" sz="1200" dirty="0"/>
              <a:t>2000 30 50</a:t>
            </a:r>
            <a:endParaRPr lang="en-US" altLang="ko-KR" sz="1200" dirty="0" smtClean="0"/>
          </a:p>
        </p:txBody>
      </p:sp>
      <p:sp>
        <p:nvSpPr>
          <p:cNvPr id="9" name="모서리가 둥근 사각형 설명선 8"/>
          <p:cNvSpPr/>
          <p:nvPr/>
        </p:nvSpPr>
        <p:spPr>
          <a:xfrm>
            <a:off x="6948264" y="5445224"/>
            <a:ext cx="936104" cy="504056"/>
          </a:xfrm>
          <a:prstGeom prst="wedgeRoundRectCallout">
            <a:avLst>
              <a:gd name="adj1" fmla="val -155669"/>
              <a:gd name="adj2" fmla="val 19393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키 입력 부분</a:t>
            </a:r>
            <a:endParaRPr lang="ko-KR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56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메소드</a:t>
            </a:r>
            <a:r>
              <a:rPr lang="ko-KR" altLang="en-US" dirty="0" smtClean="0"/>
              <a:t> 형식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245632" cy="2647196"/>
          </a:xfrm>
        </p:spPr>
        <p:txBody>
          <a:bodyPr>
            <a:normAutofit fontScale="85000" lnSpcReduction="20000"/>
          </a:bodyPr>
          <a:lstStyle/>
          <a:p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메소드는</a:t>
            </a:r>
            <a:r>
              <a:rPr lang="ko-KR" altLang="en-US" dirty="0" smtClean="0"/>
              <a:t> 함수이며 함수 만드는 방법과 동일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모든 </a:t>
            </a:r>
            <a:r>
              <a:rPr lang="ko-KR" altLang="en-US" dirty="0" err="1" smtClean="0"/>
              <a:t>메소드는</a:t>
            </a:r>
            <a:r>
              <a:rPr lang="ko-KR" altLang="en-US" dirty="0" smtClean="0"/>
              <a:t> 반드시 클래스 안에 있어야 함</a:t>
            </a:r>
            <a:r>
              <a:rPr lang="en-US" altLang="ko-KR" dirty="0" smtClean="0"/>
              <a:t>(</a:t>
            </a:r>
            <a:r>
              <a:rPr lang="ko-KR" altLang="en-US" dirty="0" smtClean="0"/>
              <a:t>캡슐화 원칙</a:t>
            </a:r>
            <a:r>
              <a:rPr lang="en-US" altLang="ko-KR" dirty="0" smtClean="0"/>
              <a:t>)</a:t>
            </a:r>
          </a:p>
          <a:p>
            <a:r>
              <a:rPr lang="ko-KR" altLang="en-US" dirty="0" err="1" smtClean="0"/>
              <a:t>메소드</a:t>
            </a:r>
            <a:r>
              <a:rPr lang="ko-KR" altLang="en-US" dirty="0" smtClean="0"/>
              <a:t> 구성 형식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접근 지정자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public. private, protected, default(</a:t>
            </a:r>
            <a:r>
              <a:rPr lang="ko-KR" altLang="en-US" dirty="0" smtClean="0"/>
              <a:t>접근 지정자 생략된 경우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리턴 타입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메소드가</a:t>
            </a:r>
            <a:r>
              <a:rPr lang="ko-KR" altLang="en-US" dirty="0" smtClean="0"/>
              <a:t> 반환하는 결과값의 데이터 타입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메소드</a:t>
            </a:r>
            <a:r>
              <a:rPr lang="ko-KR" altLang="en-US" dirty="0" smtClean="0"/>
              <a:t> 이름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인자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코드</a:t>
            </a:r>
            <a:endParaRPr lang="en-US" altLang="ko-KR" dirty="0" smtClean="0"/>
          </a:p>
          <a:p>
            <a:pPr lvl="2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14060" y="4653136"/>
            <a:ext cx="3857652" cy="16312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2000" dirty="0" smtClean="0"/>
              <a:t>public 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 </a:t>
            </a:r>
            <a:r>
              <a:rPr lang="en-US" altLang="ko-KR" sz="2000" dirty="0" err="1" smtClean="0"/>
              <a:t>getSum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 i, 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 j)  {</a:t>
            </a:r>
          </a:p>
          <a:p>
            <a:pPr lvl="1" defTabSz="180000"/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 sum;</a:t>
            </a:r>
          </a:p>
          <a:p>
            <a:pPr lvl="1" defTabSz="180000"/>
            <a:r>
              <a:rPr lang="en-US" altLang="ko-KR" sz="2000" dirty="0" smtClean="0"/>
              <a:t>sum = i + j;</a:t>
            </a:r>
          </a:p>
          <a:p>
            <a:pPr lvl="1" defTabSz="180000"/>
            <a:r>
              <a:rPr lang="en-US" altLang="ko-KR" sz="2000" dirty="0" smtClean="0"/>
              <a:t>return sum;</a:t>
            </a:r>
          </a:p>
          <a:p>
            <a:pPr defTabSz="180000"/>
            <a:r>
              <a:rPr lang="en-US" altLang="ko-KR" sz="2000" dirty="0" smtClean="0"/>
              <a:t>}</a:t>
            </a:r>
          </a:p>
        </p:txBody>
      </p:sp>
      <p:sp>
        <p:nvSpPr>
          <p:cNvPr id="5" name="모서리가 둥근 사각형 설명선 4"/>
          <p:cNvSpPr/>
          <p:nvPr/>
        </p:nvSpPr>
        <p:spPr>
          <a:xfrm>
            <a:off x="1713928" y="4111609"/>
            <a:ext cx="857256" cy="285752"/>
          </a:xfrm>
          <a:prstGeom prst="wedgeRoundRectCallout">
            <a:avLst>
              <a:gd name="adj1" fmla="val 108011"/>
              <a:gd name="adj2" fmla="val 173390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err="1" smtClean="0">
                <a:solidFill>
                  <a:schemeClr val="tx1"/>
                </a:solidFill>
              </a:rPr>
              <a:t>접근지정자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3096493" y="4098105"/>
            <a:ext cx="785818" cy="285752"/>
          </a:xfrm>
          <a:prstGeom prst="wedgeRoundRectCallout">
            <a:avLst>
              <a:gd name="adj1" fmla="val 13730"/>
              <a:gd name="adj2" fmla="val 179728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smtClean="0">
                <a:solidFill>
                  <a:schemeClr val="tx1"/>
                </a:solidFill>
              </a:rPr>
              <a:t>리턴타입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7" name="모서리가 둥근 사각형 설명선 6"/>
          <p:cNvSpPr/>
          <p:nvPr/>
        </p:nvSpPr>
        <p:spPr>
          <a:xfrm>
            <a:off x="4283968" y="4116212"/>
            <a:ext cx="785818" cy="285752"/>
          </a:xfrm>
          <a:prstGeom prst="wedgeRoundRectCallout">
            <a:avLst>
              <a:gd name="adj1" fmla="val -55396"/>
              <a:gd name="adj2" fmla="val 176559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err="1" smtClean="0">
                <a:solidFill>
                  <a:schemeClr val="tx1"/>
                </a:solidFill>
              </a:rPr>
              <a:t>메소드이름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8" name="모서리가 둥근 사각형 설명선 7"/>
          <p:cNvSpPr/>
          <p:nvPr/>
        </p:nvSpPr>
        <p:spPr>
          <a:xfrm>
            <a:off x="5364088" y="4139566"/>
            <a:ext cx="1000132" cy="285752"/>
          </a:xfrm>
          <a:prstGeom prst="wedgeRoundRectCallout">
            <a:avLst>
              <a:gd name="adj1" fmla="val -77862"/>
              <a:gd name="adj2" fmla="val 154381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smtClean="0">
                <a:solidFill>
                  <a:schemeClr val="tx1"/>
                </a:solidFill>
              </a:rPr>
              <a:t>메소드 인자들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9" name="모서리가 둥근 사각형 설명선 8"/>
          <p:cNvSpPr/>
          <p:nvPr/>
        </p:nvSpPr>
        <p:spPr>
          <a:xfrm>
            <a:off x="6928902" y="5224640"/>
            <a:ext cx="785818" cy="285752"/>
          </a:xfrm>
          <a:prstGeom prst="wedgeRoundRectCallout">
            <a:avLst>
              <a:gd name="adj1" fmla="val -258167"/>
              <a:gd name="adj2" fmla="val 27649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smtClean="0">
                <a:solidFill>
                  <a:schemeClr val="tx1"/>
                </a:solidFill>
              </a:rPr>
              <a:t>메소드 코드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인자 전달 </a:t>
            </a:r>
            <a:r>
              <a:rPr lang="en-US" altLang="ko-KR" dirty="0" smtClean="0"/>
              <a:t>- call by value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285720" y="1285860"/>
            <a:ext cx="8480328" cy="5286412"/>
          </a:xfrm>
        </p:spPr>
        <p:txBody>
          <a:bodyPr/>
          <a:lstStyle/>
          <a:p>
            <a:r>
              <a:rPr lang="ko-KR" altLang="en-US" dirty="0" smtClean="0"/>
              <a:t>자바의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호출 시 인자 전달 방식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값에 </a:t>
            </a:r>
            <a:r>
              <a:rPr lang="ko-KR" altLang="en-US" dirty="0"/>
              <a:t>의한 </a:t>
            </a:r>
            <a:r>
              <a:rPr lang="ko-KR" altLang="en-US" dirty="0" smtClean="0"/>
              <a:t>호출</a:t>
            </a:r>
            <a:r>
              <a:rPr lang="en-US" altLang="ko-KR" dirty="0" smtClean="0"/>
              <a:t>(call by value)</a:t>
            </a:r>
          </a:p>
          <a:p>
            <a:r>
              <a:rPr lang="ko-KR" altLang="en-US" dirty="0" smtClean="0"/>
              <a:t>기본 데이터 타입의 값을 전달하는 경우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값이 복사되어 전달</a:t>
            </a:r>
            <a:r>
              <a:rPr lang="en-US" altLang="ko-KR" dirty="0" smtClean="0"/>
              <a:t>	</a:t>
            </a:r>
          </a:p>
          <a:p>
            <a:pPr lvl="1"/>
            <a:r>
              <a:rPr lang="ko-KR" altLang="en-US" dirty="0" err="1" smtClean="0"/>
              <a:t>메소드의</a:t>
            </a:r>
            <a:r>
              <a:rPr lang="ko-KR" altLang="en-US" dirty="0" smtClean="0"/>
              <a:t> 매개 변수의 값이 변경되어도 호출한 인자의 값은 변경되지 않음</a:t>
            </a:r>
            <a:endParaRPr lang="en-US" altLang="ko-KR" dirty="0" smtClean="0"/>
          </a:p>
          <a:p>
            <a:r>
              <a:rPr lang="ko-KR" altLang="en-US" dirty="0" smtClean="0"/>
              <a:t>객체</a:t>
            </a:r>
            <a:r>
              <a:rPr lang="en-US" altLang="ko-KR" dirty="0" smtClean="0"/>
              <a:t> </a:t>
            </a:r>
            <a:r>
              <a:rPr lang="ko-KR" altLang="en-US" dirty="0" smtClean="0"/>
              <a:t>혹은 배열을 전달하는 경우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객체나 배열의 </a:t>
            </a:r>
            <a:r>
              <a:rPr lang="ko-KR" altLang="en-US" dirty="0" err="1" smtClean="0"/>
              <a:t>레퍼런스</a:t>
            </a:r>
            <a:r>
              <a:rPr lang="ko-KR" altLang="en-US" dirty="0" smtClean="0"/>
              <a:t> 만이 전달됨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객체 혹은 배열이 통째로 복사되어 전달되는 것이 아님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메소드의</a:t>
            </a:r>
            <a:r>
              <a:rPr lang="ko-KR" altLang="en-US" dirty="0" smtClean="0"/>
              <a:t> 매개 변수와 호출한 인자가 객체 혹은 배열을 공유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call by value : </a:t>
            </a:r>
            <a:r>
              <a:rPr lang="ko-KR" altLang="en-US" dirty="0" smtClean="0"/>
              <a:t>기본 데이터</a:t>
            </a:r>
            <a:r>
              <a:rPr lang="ko-KR" altLang="en-US" dirty="0"/>
              <a:t>의</a:t>
            </a:r>
            <a:r>
              <a:rPr lang="ko-KR" altLang="en-US" dirty="0" smtClean="0"/>
              <a:t> 값 전달 사례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2571744"/>
            <a:ext cx="3286148" cy="28931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CallByValue</a:t>
            </a:r>
            <a:r>
              <a:rPr lang="en-US" altLang="ko-KR" sz="1400" dirty="0" smtClean="0"/>
              <a:t> {</a:t>
            </a:r>
          </a:p>
          <a:p>
            <a:pPr marL="0" lvl="1" defTabSz="180000"/>
            <a:r>
              <a:rPr lang="en-US" altLang="ko-KR" sz="1400" dirty="0" smtClean="0"/>
              <a:t>	public static void main (String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[]) {</a:t>
            </a:r>
          </a:p>
          <a:p>
            <a:pPr marL="0" lvl="2" defTabSz="180000"/>
            <a:r>
              <a:rPr lang="en-US" altLang="ko-KR" sz="1400" dirty="0" smtClean="0"/>
              <a:t>		Person </a:t>
            </a:r>
            <a:r>
              <a:rPr lang="en-US" altLang="ko-KR" sz="1400" dirty="0" err="1" smtClean="0"/>
              <a:t>aPerson</a:t>
            </a:r>
            <a:r>
              <a:rPr lang="en-US" altLang="ko-KR" sz="1400" dirty="0" smtClean="0"/>
              <a:t> = new Person("</a:t>
            </a:r>
            <a:r>
              <a:rPr lang="ko-KR" altLang="en-US" sz="1400" dirty="0" smtClean="0"/>
              <a:t>홍길동</a:t>
            </a:r>
            <a:r>
              <a:rPr lang="en-US" altLang="ko-KR" sz="1400" dirty="0" smtClean="0"/>
              <a:t>"); 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a = 33;</a:t>
            </a:r>
          </a:p>
          <a:p>
            <a:pPr marL="0" lvl="2" defTabSz="180000"/>
            <a:endParaRPr lang="en-US" altLang="ko-KR" sz="1400" dirty="0" smtClean="0"/>
          </a:p>
          <a:p>
            <a:pPr marL="0" lvl="2" defTabSz="180000"/>
            <a:endParaRPr lang="en-US" altLang="ko-KR" sz="1400" dirty="0" smtClean="0"/>
          </a:p>
          <a:p>
            <a:pPr marL="0" lvl="2" defTabSz="180000"/>
            <a:endParaRPr lang="en-US" altLang="ko-KR" sz="1400" dirty="0" smtClean="0"/>
          </a:p>
          <a:p>
            <a:pPr marL="0" lvl="2" defTabSz="180000"/>
            <a:endParaRPr lang="en-US" altLang="ko-KR" sz="1400" dirty="0" smtClean="0"/>
          </a:p>
          <a:p>
            <a:pPr marL="0" lvl="2" defTabSz="180000"/>
            <a:r>
              <a:rPr lang="en-US" altLang="ko-KR" sz="1400" dirty="0" smtClean="0"/>
              <a:t/>
            </a:r>
            <a:br>
              <a:rPr lang="en-US" altLang="ko-KR" sz="1400" dirty="0" smtClean="0"/>
            </a:br>
            <a:r>
              <a:rPr lang="en-US" altLang="ko-KR" sz="1400" dirty="0" smtClean="0"/>
              <a:t>		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(a);</a:t>
            </a:r>
          </a:p>
          <a:p>
            <a:pPr marL="0" lvl="1" defTabSz="180000"/>
            <a:r>
              <a:rPr lang="en-US" altLang="ko-KR" sz="1400" dirty="0" smtClean="0"/>
              <a:t>	}</a:t>
            </a:r>
          </a:p>
          <a:p>
            <a:pPr marL="0" lvl="1" defTabSz="180000"/>
            <a:r>
              <a:rPr lang="en-US" altLang="ko-KR" sz="1400" dirty="0" smtClean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14712" y="3500438"/>
            <a:ext cx="42866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33</a:t>
            </a:r>
            <a:endParaRPr lang="ko-KR" alt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714744" y="321468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a</a:t>
            </a:r>
            <a:endParaRPr lang="ko-KR" alt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643570" y="1285860"/>
            <a:ext cx="3000396" cy="41434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defTabSz="180000"/>
            <a:r>
              <a:rPr lang="en-US" altLang="ko-KR" sz="1400" dirty="0" smtClean="0"/>
              <a:t>public class Person {</a:t>
            </a:r>
          </a:p>
          <a:p>
            <a:pPr marL="0" lvl="1" defTabSz="180000"/>
            <a:r>
              <a:rPr lang="en-US" altLang="ko-KR" sz="1400" dirty="0" smtClean="0"/>
              <a:t>	public String name;</a:t>
            </a:r>
          </a:p>
          <a:p>
            <a:pPr marL="0" lvl="1" defTabSz="180000"/>
            <a:r>
              <a:rPr lang="en-US" altLang="ko-KR" sz="1400" dirty="0" smtClean="0"/>
              <a:t>	public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age;</a:t>
            </a:r>
          </a:p>
          <a:p>
            <a:pPr marL="0" lvl="1" defTabSz="180000"/>
            <a:endParaRPr lang="ko-KR" altLang="en-US" sz="1400" dirty="0" smtClean="0"/>
          </a:p>
          <a:p>
            <a:pPr marL="0" lvl="1" defTabSz="180000"/>
            <a:r>
              <a:rPr lang="en-US" altLang="ko-KR" sz="1400" dirty="0" smtClean="0"/>
              <a:t>	public Person(String s) {</a:t>
            </a:r>
          </a:p>
          <a:p>
            <a:pPr marL="0" lvl="2" defTabSz="180000"/>
            <a:r>
              <a:rPr lang="en-US" altLang="ko-KR" sz="1400" dirty="0" smtClean="0"/>
              <a:t>		name = s;</a:t>
            </a:r>
          </a:p>
          <a:p>
            <a:pPr marL="0" lvl="1" defTabSz="180000"/>
            <a:r>
              <a:rPr lang="en-US" altLang="ko-KR" sz="1400" dirty="0" smtClean="0"/>
              <a:t>	}</a:t>
            </a:r>
          </a:p>
          <a:p>
            <a:pPr marL="0" lvl="1" defTabSz="180000"/>
            <a:endParaRPr lang="en-US" altLang="ko-KR" sz="1400" dirty="0" smtClean="0"/>
          </a:p>
          <a:p>
            <a:pPr marL="0" lvl="1" defTabSz="180000"/>
            <a:endParaRPr lang="en-US" altLang="ko-KR" sz="1400" dirty="0" smtClean="0"/>
          </a:p>
          <a:p>
            <a:pPr marL="0" lvl="1" defTabSz="180000"/>
            <a:r>
              <a:rPr lang="en-US" altLang="ko-KR" sz="1400" dirty="0" smtClean="0"/>
              <a:t>	</a:t>
            </a:r>
          </a:p>
          <a:p>
            <a:pPr marL="0" lvl="1" defTabSz="180000"/>
            <a:endParaRPr lang="en-US" altLang="ko-KR" sz="1400" dirty="0" smtClean="0"/>
          </a:p>
          <a:p>
            <a:pPr marL="0" lvl="1" defTabSz="180000"/>
            <a:endParaRPr lang="en-US" altLang="ko-KR" sz="1400" dirty="0" smtClean="0"/>
          </a:p>
          <a:p>
            <a:pPr marL="0" lvl="1" defTabSz="180000"/>
            <a:endParaRPr lang="en-US" altLang="ko-KR" sz="1400" dirty="0" smtClean="0"/>
          </a:p>
          <a:p>
            <a:pPr marL="0" lvl="1" defTabSz="180000"/>
            <a:endParaRPr lang="en-US" altLang="ko-KR" sz="1400" dirty="0" smtClean="0"/>
          </a:p>
          <a:p>
            <a:pPr marL="0" lvl="1" defTabSz="180000"/>
            <a:endParaRPr lang="en-US" altLang="ko-KR" sz="1400" dirty="0" smtClean="0"/>
          </a:p>
          <a:p>
            <a:pPr marL="0" lvl="1" defTabSz="180000"/>
            <a:endParaRPr lang="en-US" altLang="ko-KR" sz="1400" dirty="0" smtClean="0"/>
          </a:p>
          <a:p>
            <a:pPr marL="0" lvl="1" defTabSz="180000"/>
            <a:endParaRPr lang="en-US" altLang="ko-KR" sz="1400" dirty="0" smtClean="0"/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43536" y="3500438"/>
            <a:ext cx="42859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33</a:t>
            </a:r>
            <a:endParaRPr lang="ko-KR" alt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214974" y="3214686"/>
            <a:ext cx="263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n</a:t>
            </a:r>
            <a:endParaRPr lang="ko-KR" alt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286248" y="3071810"/>
            <a:ext cx="612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</a:rPr>
              <a:t>값</a:t>
            </a:r>
            <a:r>
              <a:rPr lang="en-US" altLang="ko-KR" sz="1600" dirty="0" smtClean="0">
                <a:solidFill>
                  <a:srgbClr val="0070C0"/>
                </a:solidFill>
              </a:rPr>
              <a:t> </a:t>
            </a:r>
            <a:r>
              <a:rPr lang="ko-KR" altLang="en-US" sz="1600" dirty="0" smtClean="0">
                <a:solidFill>
                  <a:srgbClr val="0070C0"/>
                </a:solidFill>
              </a:rPr>
              <a:t>복사</a:t>
            </a:r>
            <a:endParaRPr lang="ko-KR" altLang="en-US" sz="1600" dirty="0">
              <a:solidFill>
                <a:srgbClr val="0070C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7158" y="3857628"/>
            <a:ext cx="3286148" cy="30777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aPerson.setAge</a:t>
            </a:r>
            <a:r>
              <a:rPr lang="en-US" altLang="ko-KR" sz="1400" dirty="0" smtClean="0"/>
              <a:t>(a);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643570" y="3500438"/>
            <a:ext cx="3000396" cy="95410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lvl="1" defTabSz="180000"/>
            <a:r>
              <a:rPr lang="en-US" altLang="ko-KR" sz="1400" dirty="0" smtClean="0"/>
              <a:t>	public void </a:t>
            </a:r>
            <a:r>
              <a:rPr lang="en-US" altLang="ko-KR" sz="1400" dirty="0" err="1" smtClean="0"/>
              <a:t>setAge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n) {</a:t>
            </a:r>
          </a:p>
          <a:p>
            <a:pPr marL="0" lvl="2" defTabSz="180000"/>
            <a:r>
              <a:rPr lang="en-US" altLang="ko-KR" sz="1400" dirty="0" smtClean="0"/>
              <a:t>		age = n;</a:t>
            </a:r>
          </a:p>
          <a:p>
            <a:pPr marL="0" lvl="2" defTabSz="180000"/>
            <a:r>
              <a:rPr lang="en-US" altLang="ko-KR" sz="1400" dirty="0" smtClean="0"/>
              <a:t>		n++;</a:t>
            </a:r>
          </a:p>
          <a:p>
            <a:pPr marL="0" lvl="1" defTabSz="180000"/>
            <a:r>
              <a:rPr lang="en-US" altLang="ko-KR" sz="1400" dirty="0" smtClean="0"/>
              <a:t>	}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714712" y="4143380"/>
            <a:ext cx="42862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33</a:t>
            </a:r>
            <a:endParaRPr lang="ko-KR" alt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5143504" y="4143380"/>
            <a:ext cx="42862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smtClean="0">
                <a:solidFill>
                  <a:srgbClr val="FF0000"/>
                </a:solidFill>
              </a:rPr>
              <a:t>34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45" name="자유형 44"/>
          <p:cNvSpPr/>
          <p:nvPr/>
        </p:nvSpPr>
        <p:spPr>
          <a:xfrm>
            <a:off x="5500694" y="4071942"/>
            <a:ext cx="571504" cy="184391"/>
          </a:xfrm>
          <a:custGeom>
            <a:avLst/>
            <a:gdLst>
              <a:gd name="connsiteX0" fmla="*/ 548640 w 548640"/>
              <a:gd name="connsiteY0" fmla="*/ 0 h 144379"/>
              <a:gd name="connsiteX1" fmla="*/ 385011 w 548640"/>
              <a:gd name="connsiteY1" fmla="*/ 28876 h 144379"/>
              <a:gd name="connsiteX2" fmla="*/ 298383 w 548640"/>
              <a:gd name="connsiteY2" fmla="*/ 125128 h 144379"/>
              <a:gd name="connsiteX3" fmla="*/ 0 w 548640"/>
              <a:gd name="connsiteY3" fmla="*/ 144379 h 144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" h="144379">
                <a:moveTo>
                  <a:pt x="548640" y="0"/>
                </a:moveTo>
                <a:cubicBezTo>
                  <a:pt x="487680" y="4010"/>
                  <a:pt x="426721" y="8021"/>
                  <a:pt x="385011" y="28876"/>
                </a:cubicBezTo>
                <a:cubicBezTo>
                  <a:pt x="343302" y="49731"/>
                  <a:pt x="362551" y="105878"/>
                  <a:pt x="298383" y="125128"/>
                </a:cubicBezTo>
                <a:cubicBezTo>
                  <a:pt x="234215" y="144378"/>
                  <a:pt x="117107" y="144378"/>
                  <a:pt x="0" y="144379"/>
                </a:cubicBezTo>
              </a:path>
            </a:pathLst>
          </a:custGeom>
          <a:ln w="19050">
            <a:solidFill>
              <a:schemeClr val="accent1">
                <a:lumMod val="7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자유형 20"/>
          <p:cNvSpPr/>
          <p:nvPr/>
        </p:nvSpPr>
        <p:spPr>
          <a:xfrm>
            <a:off x="4071934" y="3357562"/>
            <a:ext cx="1214446" cy="214314"/>
          </a:xfrm>
          <a:custGeom>
            <a:avLst/>
            <a:gdLst>
              <a:gd name="connsiteX0" fmla="*/ 0 w 1212783"/>
              <a:gd name="connsiteY0" fmla="*/ 391428 h 391428"/>
              <a:gd name="connsiteX1" fmla="*/ 317634 w 1212783"/>
              <a:gd name="connsiteY1" fmla="*/ 83419 h 391428"/>
              <a:gd name="connsiteX2" fmla="*/ 885524 w 1212783"/>
              <a:gd name="connsiteY2" fmla="*/ 44918 h 391428"/>
              <a:gd name="connsiteX3" fmla="*/ 1212783 w 1212783"/>
              <a:gd name="connsiteY3" fmla="*/ 352926 h 39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783" h="391428">
                <a:moveTo>
                  <a:pt x="0" y="391428"/>
                </a:moveTo>
                <a:cubicBezTo>
                  <a:pt x="85023" y="266299"/>
                  <a:pt x="170047" y="141171"/>
                  <a:pt x="317634" y="83419"/>
                </a:cubicBezTo>
                <a:cubicBezTo>
                  <a:pt x="465221" y="25667"/>
                  <a:pt x="736333" y="0"/>
                  <a:pt x="885524" y="44918"/>
                </a:cubicBezTo>
                <a:cubicBezTo>
                  <a:pt x="1034716" y="89836"/>
                  <a:pt x="1123749" y="221381"/>
                  <a:pt x="1212783" y="352926"/>
                </a:cubicBezTo>
              </a:path>
            </a:pathLst>
          </a:custGeom>
          <a:ln w="19050">
            <a:solidFill>
              <a:srgbClr val="0070C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143504" y="4714884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>
                <a:solidFill>
                  <a:srgbClr val="FF0000"/>
                </a:solidFill>
              </a:rPr>
              <a:t>setAge</a:t>
            </a:r>
            <a:r>
              <a:rPr lang="en-US" altLang="ko-KR" sz="1400" dirty="0" smtClean="0">
                <a:solidFill>
                  <a:srgbClr val="FF0000"/>
                </a:solidFill>
              </a:rPr>
              <a:t>()</a:t>
            </a:r>
            <a:r>
              <a:rPr lang="ko-KR" altLang="en-US" sz="1400" dirty="0" smtClean="0">
                <a:solidFill>
                  <a:srgbClr val="FF0000"/>
                </a:solidFill>
              </a:rPr>
              <a:t>가 끝나면  </a:t>
            </a:r>
            <a:r>
              <a:rPr lang="en-US" altLang="ko-KR" sz="1400" dirty="0" smtClean="0">
                <a:solidFill>
                  <a:srgbClr val="FF0000"/>
                </a:solidFill>
              </a:rPr>
              <a:t>n</a:t>
            </a:r>
            <a:r>
              <a:rPr lang="ko-KR" altLang="en-US" sz="1400" dirty="0" smtClean="0">
                <a:solidFill>
                  <a:srgbClr val="FF0000"/>
                </a:solidFill>
              </a:rPr>
              <a:t>은 사라진다</a:t>
            </a:r>
            <a:r>
              <a:rPr lang="en-US" altLang="ko-KR" sz="1400" dirty="0" smtClean="0">
                <a:solidFill>
                  <a:srgbClr val="FF0000"/>
                </a:solidFill>
              </a:rPr>
              <a:t>.</a:t>
            </a:r>
            <a:endParaRPr lang="ko-KR" altLang="en-US" sz="1400" dirty="0" err="1" smtClean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14744" y="4714884"/>
            <a:ext cx="42862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33</a:t>
            </a:r>
            <a:endParaRPr lang="ko-KR" alt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143504" y="2928934"/>
            <a:ext cx="2660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solidFill>
                  <a:srgbClr val="FF0000"/>
                </a:solidFill>
              </a:rPr>
              <a:t>setAge</a:t>
            </a:r>
            <a:r>
              <a:rPr lang="en-US" altLang="ko-KR" sz="1400" dirty="0" smtClean="0">
                <a:solidFill>
                  <a:srgbClr val="FF0000"/>
                </a:solidFill>
              </a:rPr>
              <a:t>()</a:t>
            </a:r>
            <a:r>
              <a:rPr lang="ko-KR" altLang="en-US" sz="1400" dirty="0" smtClean="0">
                <a:solidFill>
                  <a:srgbClr val="FF0000"/>
                </a:solidFill>
              </a:rPr>
              <a:t>가 호출되면 매겨변수  </a:t>
            </a:r>
            <a:r>
              <a:rPr lang="en-US" altLang="ko-KR" sz="1400" dirty="0" smtClean="0">
                <a:solidFill>
                  <a:srgbClr val="FF0000"/>
                </a:solidFill>
              </a:rPr>
              <a:t>n</a:t>
            </a:r>
            <a:r>
              <a:rPr lang="ko-KR" altLang="en-US" sz="1400" dirty="0" smtClean="0">
                <a:solidFill>
                  <a:srgbClr val="FF0000"/>
                </a:solidFill>
              </a:rPr>
              <a:t>이 생성된다</a:t>
            </a:r>
            <a:r>
              <a:rPr lang="en-US" altLang="ko-KR" sz="1400" dirty="0" smtClean="0">
                <a:solidFill>
                  <a:srgbClr val="FF0000"/>
                </a:solidFill>
              </a:rPr>
              <a:t>.</a:t>
            </a:r>
            <a:endParaRPr lang="ko-KR" altLang="en-US" sz="1400" dirty="0" err="1" smtClean="0">
              <a:solidFill>
                <a:srgbClr val="FF0000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57158" y="5589240"/>
            <a:ext cx="55554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 smtClean="0"/>
              <a:t>33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</a:t>
            </a:r>
            <a:r>
              <a:rPr lang="en-US" altLang="ko-KR" dirty="0" smtClean="0"/>
              <a:t>all </a:t>
            </a:r>
            <a:r>
              <a:rPr lang="en-US" altLang="ko-KR" dirty="0"/>
              <a:t>by value : </a:t>
            </a:r>
            <a:r>
              <a:rPr lang="ko-KR" altLang="en-US" dirty="0" smtClean="0"/>
              <a:t>객체 전달 사</a:t>
            </a:r>
            <a:r>
              <a:rPr lang="ko-KR" altLang="en-US" dirty="0"/>
              <a:t>례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53742" y="1537870"/>
            <a:ext cx="3143240" cy="22467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en-US" altLang="ko-KR" sz="1400" dirty="0" err="1" smtClean="0"/>
              <a:t>MyInt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val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MyInt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val</a:t>
            </a:r>
            <a:r>
              <a:rPr lang="en-US" altLang="ko-KR" sz="1400" dirty="0" smtClean="0"/>
              <a:t> =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  <a:p>
            <a:pPr defTabSz="180000"/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CallByValueObject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public static void main (String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[]) {</a:t>
            </a:r>
          </a:p>
          <a:p>
            <a:pPr defTabSz="180000"/>
            <a:r>
              <a:rPr lang="en-US" altLang="ko-KR" sz="1400" dirty="0" smtClean="0"/>
              <a:t>		Person </a:t>
            </a:r>
            <a:r>
              <a:rPr lang="en-US" altLang="ko-KR" sz="1400" dirty="0" err="1" smtClean="0"/>
              <a:t>aPerson</a:t>
            </a:r>
            <a:r>
              <a:rPr lang="en-US" altLang="ko-KR" sz="1400" dirty="0" smtClean="0"/>
              <a:t> = new Person("</a:t>
            </a:r>
            <a:r>
              <a:rPr lang="ko-KR" altLang="en-US" sz="1400" dirty="0" smtClean="0"/>
              <a:t>홍길동</a:t>
            </a:r>
            <a:r>
              <a:rPr lang="en-US" altLang="ko-KR" sz="1400" dirty="0" smtClean="0"/>
              <a:t>"); 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MyInt</a:t>
            </a:r>
            <a:r>
              <a:rPr lang="en-US" altLang="ko-KR" sz="1400" dirty="0" smtClean="0"/>
              <a:t> a = new </a:t>
            </a:r>
            <a:r>
              <a:rPr lang="en-US" altLang="ko-KR" sz="1400" dirty="0" err="1" smtClean="0"/>
              <a:t>MyInt</a:t>
            </a:r>
            <a:r>
              <a:rPr lang="en-US" altLang="ko-KR" sz="1400" dirty="0" smtClean="0"/>
              <a:t>(33);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3742" y="3752448"/>
            <a:ext cx="3143240" cy="40434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aPerson.setAge</a:t>
            </a:r>
            <a:r>
              <a:rPr lang="en-US" altLang="ko-KR" sz="1400" dirty="0" smtClean="0"/>
              <a:t>(a);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82898" y="2037936"/>
            <a:ext cx="2357454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public class Person {</a:t>
            </a:r>
          </a:p>
          <a:p>
            <a:pPr defTabSz="180000"/>
            <a:r>
              <a:rPr lang="en-US" altLang="ko-KR" sz="1400" dirty="0" smtClean="0"/>
              <a:t>	public String name;</a:t>
            </a:r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age;</a:t>
            </a:r>
          </a:p>
          <a:p>
            <a:pPr defTabSz="180000"/>
            <a:r>
              <a:rPr lang="en-US" altLang="ko-KR" sz="1400" dirty="0" smtClean="0"/>
              <a:t>	public Person(String s) {</a:t>
            </a:r>
          </a:p>
          <a:p>
            <a:pPr defTabSz="180000"/>
            <a:r>
              <a:rPr lang="en-US" altLang="ko-KR" sz="1400" dirty="0" smtClean="0"/>
              <a:t>		name = s;</a:t>
            </a:r>
          </a:p>
          <a:p>
            <a:pPr defTabSz="180000"/>
            <a:r>
              <a:rPr lang="en-US" altLang="ko-KR" sz="1400" dirty="0" smtClean="0"/>
              <a:t>	}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382898" y="3395258"/>
            <a:ext cx="2357454" cy="107157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pPr defTabSz="180000"/>
            <a:r>
              <a:rPr lang="en-US" altLang="ko-KR" sz="1400" dirty="0" smtClean="0"/>
              <a:t>	public void </a:t>
            </a:r>
            <a:r>
              <a:rPr lang="en-US" altLang="ko-KR" sz="1400" dirty="0" err="1" smtClean="0"/>
              <a:t>setAge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MyInt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age = i.val;</a:t>
            </a:r>
          </a:p>
          <a:p>
            <a:pPr defTabSz="180000"/>
            <a:r>
              <a:rPr lang="en-US" altLang="ko-KR" sz="1400" dirty="0" smtClean="0"/>
              <a:t>		i.val++;</a:t>
            </a:r>
          </a:p>
          <a:p>
            <a:pPr defTabSz="180000"/>
            <a:r>
              <a:rPr lang="en-US" altLang="ko-KR" sz="1400" dirty="0" smtClean="0"/>
              <a:t>	}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53710" y="4156792"/>
            <a:ext cx="3143240" cy="738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(a.val);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382898" y="4444803"/>
            <a:ext cx="2357454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454204" y="3395258"/>
            <a:ext cx="332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호출</a:t>
            </a:r>
            <a:endParaRPr lang="ko-KR" altLang="en-US" sz="1400" dirty="0" err="1" smtClean="0"/>
          </a:p>
        </p:txBody>
      </p:sp>
      <p:sp>
        <p:nvSpPr>
          <p:cNvPr id="118" name="자유형 117"/>
          <p:cNvSpPr/>
          <p:nvPr/>
        </p:nvSpPr>
        <p:spPr>
          <a:xfrm>
            <a:off x="3009967" y="3566266"/>
            <a:ext cx="2658683" cy="375386"/>
          </a:xfrm>
          <a:custGeom>
            <a:avLst/>
            <a:gdLst>
              <a:gd name="connsiteX0" fmla="*/ 0 w 3676850"/>
              <a:gd name="connsiteY0" fmla="*/ 375386 h 375386"/>
              <a:gd name="connsiteX1" fmla="*/ 760396 w 3676850"/>
              <a:gd name="connsiteY1" fmla="*/ 317634 h 375386"/>
              <a:gd name="connsiteX2" fmla="*/ 1857676 w 3676850"/>
              <a:gd name="connsiteY2" fmla="*/ 211756 h 375386"/>
              <a:gd name="connsiteX3" fmla="*/ 2752825 w 3676850"/>
              <a:gd name="connsiteY3" fmla="*/ 86628 h 375386"/>
              <a:gd name="connsiteX4" fmla="*/ 3676850 w 3676850"/>
              <a:gd name="connsiteY4" fmla="*/ 0 h 375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6850" h="375386">
                <a:moveTo>
                  <a:pt x="0" y="375386"/>
                </a:moveTo>
                <a:lnTo>
                  <a:pt x="760396" y="317634"/>
                </a:lnTo>
                <a:lnTo>
                  <a:pt x="1857676" y="211756"/>
                </a:lnTo>
                <a:cubicBezTo>
                  <a:pt x="2189747" y="173255"/>
                  <a:pt x="2449629" y="121921"/>
                  <a:pt x="2752825" y="86628"/>
                </a:cubicBezTo>
                <a:cubicBezTo>
                  <a:pt x="3056021" y="51335"/>
                  <a:pt x="3366435" y="25667"/>
                  <a:pt x="3676850" y="0"/>
                </a:cubicBezTo>
              </a:path>
            </a:pathLst>
          </a:custGeom>
          <a:ln w="19050">
            <a:solidFill>
              <a:schemeClr val="accent1">
                <a:lumMod val="7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TextBox 62"/>
          <p:cNvSpPr txBox="1"/>
          <p:nvPr/>
        </p:nvSpPr>
        <p:spPr>
          <a:xfrm>
            <a:off x="3491880" y="5223383"/>
            <a:ext cx="3363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*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객체가 복사되어 전달되는 것이 아님</a:t>
            </a:r>
            <a:endParaRPr lang="en-US" altLang="ko-KR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객체에 대한 </a:t>
            </a:r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</a:rPr>
              <a:t>레퍼런스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 만이 복사되어 전달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953742" y="5025370"/>
            <a:ext cx="5555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dirty="0" smtClean="0"/>
              <a:t>34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4763" y="103301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a</a:t>
            </a:r>
            <a:endParaRPr lang="ko-KR" altLang="en-US" sz="1400" dirty="0"/>
          </a:p>
        </p:txBody>
      </p:sp>
      <p:grpSp>
        <p:nvGrpSpPr>
          <p:cNvPr id="5" name="그룹 4"/>
          <p:cNvGrpSpPr/>
          <p:nvPr/>
        </p:nvGrpSpPr>
        <p:grpSpPr>
          <a:xfrm>
            <a:off x="3649175" y="1271610"/>
            <a:ext cx="1000132" cy="357190"/>
            <a:chOff x="4357686" y="2500306"/>
            <a:chExt cx="1714512" cy="428628"/>
          </a:xfrm>
        </p:grpSpPr>
        <p:sp>
          <p:nvSpPr>
            <p:cNvPr id="6" name="순서도: 처리 5"/>
            <p:cNvSpPr/>
            <p:nvPr/>
          </p:nvSpPr>
          <p:spPr>
            <a:xfrm>
              <a:off x="4357686" y="2500306"/>
              <a:ext cx="1714512" cy="428628"/>
            </a:xfrm>
            <a:prstGeom prst="flowChartProcess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r>
                <a:rPr lang="en-US" altLang="ko-KR" sz="1400" smtClean="0">
                  <a:solidFill>
                    <a:schemeClr val="tx1"/>
                  </a:solidFill>
                </a:rPr>
                <a:t>  val</a:t>
              </a:r>
              <a:endParaRPr lang="en-US" altLang="ko-KR" sz="14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214942" y="2571744"/>
              <a:ext cx="785818" cy="28575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ko-KR" sz="1200" dirty="0" smtClean="0"/>
                <a:t>33</a:t>
              </a:r>
              <a:endParaRPr lang="ko-KR" altLang="en-US" sz="1200" dirty="0"/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3006201" y="1318764"/>
            <a:ext cx="357190" cy="214313"/>
            <a:chOff x="3857620" y="4572009"/>
            <a:chExt cx="357190" cy="214313"/>
          </a:xfrm>
        </p:grpSpPr>
        <p:sp>
          <p:nvSpPr>
            <p:cNvPr id="9" name="TextBox 8"/>
            <p:cNvSpPr txBox="1"/>
            <p:nvPr/>
          </p:nvSpPr>
          <p:spPr>
            <a:xfrm>
              <a:off x="3857620" y="4572009"/>
              <a:ext cx="357190" cy="214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ko-KR" altLang="en-US" sz="1400" dirty="0"/>
            </a:p>
          </p:txBody>
        </p:sp>
        <p:sp>
          <p:nvSpPr>
            <p:cNvPr id="10" name="순서도: 연결자 9"/>
            <p:cNvSpPr/>
            <p:nvPr/>
          </p:nvSpPr>
          <p:spPr>
            <a:xfrm>
              <a:off x="3948308" y="4610508"/>
              <a:ext cx="142876" cy="142876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720613" y="2285992"/>
            <a:ext cx="846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>
                <a:solidFill>
                  <a:srgbClr val="FF0000"/>
                </a:solidFill>
              </a:rPr>
              <a:t>레퍼런스</a:t>
            </a:r>
            <a:r>
              <a:rPr lang="ko-KR" altLang="en-US" sz="1400" dirty="0" smtClean="0">
                <a:solidFill>
                  <a:srgbClr val="FF0000"/>
                </a:solidFill>
              </a:rPr>
              <a:t> 복사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2310" y="754668"/>
            <a:ext cx="254447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MyInt</a:t>
            </a:r>
            <a:r>
              <a:rPr lang="en-US" altLang="ko-KR" dirty="0" smtClean="0"/>
              <a:t> a = new </a:t>
            </a:r>
            <a:r>
              <a:rPr lang="en-US" altLang="ko-KR" dirty="0" err="1" smtClean="0"/>
              <a:t>MyInt</a:t>
            </a:r>
            <a:r>
              <a:rPr lang="en-US" altLang="ko-KR" dirty="0" smtClean="0"/>
              <a:t>(33);</a:t>
            </a:r>
            <a:endParaRPr lang="ko-KR" altLang="en-US" dirty="0" err="1" smtClean="0"/>
          </a:p>
        </p:txBody>
      </p:sp>
      <p:cxnSp>
        <p:nvCxnSpPr>
          <p:cNvPr id="13" name="직선 화살표 연결선 12"/>
          <p:cNvCxnSpPr/>
          <p:nvPr/>
        </p:nvCxnSpPr>
        <p:spPr>
          <a:xfrm>
            <a:off x="3239765" y="1428701"/>
            <a:ext cx="409410" cy="21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1560" y="2161787"/>
            <a:ext cx="189584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aPerson.setAge</a:t>
            </a:r>
            <a:r>
              <a:rPr lang="en-US" altLang="ko-KR" dirty="0" smtClean="0"/>
              <a:t>(a);</a:t>
            </a:r>
            <a:endParaRPr lang="ko-KR" altLang="en-US" dirty="0" err="1" smtClean="0"/>
          </a:p>
        </p:txBody>
      </p:sp>
      <p:sp>
        <p:nvSpPr>
          <p:cNvPr id="15" name="TextBox 14"/>
          <p:cNvSpPr txBox="1"/>
          <p:nvPr/>
        </p:nvSpPr>
        <p:spPr>
          <a:xfrm>
            <a:off x="2934795" y="240458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a</a:t>
            </a:r>
            <a:endParaRPr lang="ko-KR" altLang="en-US" sz="1400" dirty="0"/>
          </a:p>
        </p:txBody>
      </p:sp>
      <p:grpSp>
        <p:nvGrpSpPr>
          <p:cNvPr id="16" name="그룹 15"/>
          <p:cNvGrpSpPr/>
          <p:nvPr/>
        </p:nvGrpSpPr>
        <p:grpSpPr>
          <a:xfrm>
            <a:off x="3006233" y="2690336"/>
            <a:ext cx="357190" cy="214313"/>
            <a:chOff x="3857620" y="4572009"/>
            <a:chExt cx="357190" cy="214313"/>
          </a:xfrm>
        </p:grpSpPr>
        <p:sp>
          <p:nvSpPr>
            <p:cNvPr id="17" name="TextBox 16"/>
            <p:cNvSpPr txBox="1"/>
            <p:nvPr/>
          </p:nvSpPr>
          <p:spPr>
            <a:xfrm>
              <a:off x="3857620" y="4572009"/>
              <a:ext cx="357190" cy="214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ko-KR" altLang="en-US" sz="1400" dirty="0"/>
            </a:p>
          </p:txBody>
        </p:sp>
        <p:sp>
          <p:nvSpPr>
            <p:cNvPr id="18" name="순서도: 연결자 17"/>
            <p:cNvSpPr/>
            <p:nvPr/>
          </p:nvSpPr>
          <p:spPr>
            <a:xfrm>
              <a:off x="3948308" y="4610508"/>
              <a:ext cx="142876" cy="142876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19" name="직선 화살표 연결선 18"/>
          <p:cNvCxnSpPr/>
          <p:nvPr/>
        </p:nvCxnSpPr>
        <p:spPr>
          <a:xfrm>
            <a:off x="3239797" y="2800273"/>
            <a:ext cx="409442" cy="21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006497" y="2357430"/>
            <a:ext cx="224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i</a:t>
            </a:r>
            <a:endParaRPr lang="ko-KR" altLang="en-US" sz="1400" dirty="0"/>
          </a:p>
        </p:txBody>
      </p:sp>
      <p:grpSp>
        <p:nvGrpSpPr>
          <p:cNvPr id="21" name="그룹 20"/>
          <p:cNvGrpSpPr/>
          <p:nvPr/>
        </p:nvGrpSpPr>
        <p:grpSpPr>
          <a:xfrm>
            <a:off x="4935027" y="2690336"/>
            <a:ext cx="357190" cy="214313"/>
            <a:chOff x="3857620" y="4572009"/>
            <a:chExt cx="357190" cy="214313"/>
          </a:xfrm>
        </p:grpSpPr>
        <p:sp>
          <p:nvSpPr>
            <p:cNvPr id="22" name="TextBox 21"/>
            <p:cNvSpPr txBox="1"/>
            <p:nvPr/>
          </p:nvSpPr>
          <p:spPr>
            <a:xfrm>
              <a:off x="3857620" y="4572009"/>
              <a:ext cx="357190" cy="214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ko-KR" altLang="en-US" sz="1400" dirty="0"/>
            </a:p>
          </p:txBody>
        </p:sp>
        <p:sp>
          <p:nvSpPr>
            <p:cNvPr id="23" name="순서도: 연결자 22"/>
            <p:cNvSpPr/>
            <p:nvPr/>
          </p:nvSpPr>
          <p:spPr>
            <a:xfrm>
              <a:off x="3948308" y="4610508"/>
              <a:ext cx="142876" cy="142876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02099" y="3500438"/>
            <a:ext cx="93185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mtClean="0"/>
              <a:t>i.val++;</a:t>
            </a:r>
            <a:endParaRPr lang="ko-KR" altLang="en-US" dirty="0" err="1" smtClean="0"/>
          </a:p>
        </p:txBody>
      </p:sp>
      <p:sp>
        <p:nvSpPr>
          <p:cNvPr id="25" name="TextBox 24"/>
          <p:cNvSpPr txBox="1"/>
          <p:nvPr/>
        </p:nvSpPr>
        <p:spPr>
          <a:xfrm>
            <a:off x="2934795" y="371475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a</a:t>
            </a:r>
            <a:endParaRPr lang="ko-KR" altLang="en-US" sz="1400" dirty="0"/>
          </a:p>
        </p:txBody>
      </p:sp>
      <p:grpSp>
        <p:nvGrpSpPr>
          <p:cNvPr id="26" name="그룹 25"/>
          <p:cNvGrpSpPr/>
          <p:nvPr/>
        </p:nvGrpSpPr>
        <p:grpSpPr>
          <a:xfrm>
            <a:off x="3006233" y="4000504"/>
            <a:ext cx="357190" cy="214313"/>
            <a:chOff x="3857620" y="4572009"/>
            <a:chExt cx="357190" cy="214313"/>
          </a:xfrm>
        </p:grpSpPr>
        <p:sp>
          <p:nvSpPr>
            <p:cNvPr id="27" name="TextBox 26"/>
            <p:cNvSpPr txBox="1"/>
            <p:nvPr/>
          </p:nvSpPr>
          <p:spPr>
            <a:xfrm>
              <a:off x="3857620" y="4572009"/>
              <a:ext cx="357190" cy="214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ko-KR" altLang="en-US" sz="1400" dirty="0"/>
            </a:p>
          </p:txBody>
        </p:sp>
        <p:sp>
          <p:nvSpPr>
            <p:cNvPr id="28" name="순서도: 연결자 27"/>
            <p:cNvSpPr/>
            <p:nvPr/>
          </p:nvSpPr>
          <p:spPr>
            <a:xfrm>
              <a:off x="3948308" y="4610508"/>
              <a:ext cx="142876" cy="142876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29" name="직선 화살표 연결선 28"/>
          <p:cNvCxnSpPr/>
          <p:nvPr/>
        </p:nvCxnSpPr>
        <p:spPr>
          <a:xfrm flipV="1">
            <a:off x="3239797" y="4107661"/>
            <a:ext cx="409378" cy="27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077935" y="3714752"/>
            <a:ext cx="2247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i</a:t>
            </a:r>
            <a:endParaRPr lang="ko-KR" altLang="en-US" sz="1400" dirty="0"/>
          </a:p>
        </p:txBody>
      </p:sp>
      <p:grpSp>
        <p:nvGrpSpPr>
          <p:cNvPr id="31" name="그룹 30"/>
          <p:cNvGrpSpPr/>
          <p:nvPr/>
        </p:nvGrpSpPr>
        <p:grpSpPr>
          <a:xfrm>
            <a:off x="4935059" y="4000504"/>
            <a:ext cx="357190" cy="214313"/>
            <a:chOff x="3857620" y="4572009"/>
            <a:chExt cx="357190" cy="214313"/>
          </a:xfrm>
        </p:grpSpPr>
        <p:sp>
          <p:nvSpPr>
            <p:cNvPr id="32" name="TextBox 31"/>
            <p:cNvSpPr txBox="1"/>
            <p:nvPr/>
          </p:nvSpPr>
          <p:spPr>
            <a:xfrm>
              <a:off x="3857620" y="4572009"/>
              <a:ext cx="357190" cy="214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ko-KR" altLang="en-US" sz="1400" dirty="0"/>
            </a:p>
          </p:txBody>
        </p:sp>
        <p:sp>
          <p:nvSpPr>
            <p:cNvPr id="33" name="순서도: 연결자 32"/>
            <p:cNvSpPr/>
            <p:nvPr/>
          </p:nvSpPr>
          <p:spPr>
            <a:xfrm>
              <a:off x="3948308" y="4610508"/>
              <a:ext cx="142876" cy="142876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75705" y="5429264"/>
            <a:ext cx="241623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System.out.println</a:t>
            </a:r>
            <a:r>
              <a:rPr lang="en-US" altLang="ko-KR" dirty="0" smtClean="0"/>
              <a:t>(a.val);</a:t>
            </a:r>
            <a:endParaRPr lang="ko-KR" altLang="en-US" dirty="0" err="1" smtClean="0"/>
          </a:p>
        </p:txBody>
      </p:sp>
      <p:sp>
        <p:nvSpPr>
          <p:cNvPr id="35" name="TextBox 34"/>
          <p:cNvSpPr txBox="1"/>
          <p:nvPr/>
        </p:nvSpPr>
        <p:spPr>
          <a:xfrm>
            <a:off x="707515" y="5967829"/>
            <a:ext cx="1173546" cy="340519"/>
          </a:xfrm>
          <a:prstGeom prst="wedgeRoundRectCallout">
            <a:avLst>
              <a:gd name="adj1" fmla="val -23147"/>
              <a:gd name="adj2" fmla="val -83730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34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화면에 출력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006233" y="579762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a</a:t>
            </a:r>
            <a:endParaRPr lang="ko-KR" altLang="en-US" sz="1400" dirty="0"/>
          </a:p>
        </p:txBody>
      </p:sp>
      <p:grpSp>
        <p:nvGrpSpPr>
          <p:cNvPr id="37" name="그룹 36"/>
          <p:cNvGrpSpPr/>
          <p:nvPr/>
        </p:nvGrpSpPr>
        <p:grpSpPr>
          <a:xfrm>
            <a:off x="3077671" y="6011935"/>
            <a:ext cx="357190" cy="214313"/>
            <a:chOff x="3857620" y="4572009"/>
            <a:chExt cx="357190" cy="214313"/>
          </a:xfrm>
        </p:grpSpPr>
        <p:sp>
          <p:nvSpPr>
            <p:cNvPr id="38" name="TextBox 37"/>
            <p:cNvSpPr txBox="1"/>
            <p:nvPr/>
          </p:nvSpPr>
          <p:spPr>
            <a:xfrm>
              <a:off x="3857620" y="4572009"/>
              <a:ext cx="357190" cy="214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ko-KR" altLang="en-US" sz="1400" dirty="0"/>
            </a:p>
          </p:txBody>
        </p:sp>
        <p:sp>
          <p:nvSpPr>
            <p:cNvPr id="39" name="순서도: 연결자 38"/>
            <p:cNvSpPr/>
            <p:nvPr/>
          </p:nvSpPr>
          <p:spPr>
            <a:xfrm>
              <a:off x="3948308" y="4610508"/>
              <a:ext cx="142876" cy="142876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40" name="직선 화살표 연결선 39"/>
          <p:cNvCxnSpPr/>
          <p:nvPr/>
        </p:nvCxnSpPr>
        <p:spPr>
          <a:xfrm flipV="1">
            <a:off x="3311235" y="6119092"/>
            <a:ext cx="409378" cy="27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그룹 40"/>
          <p:cNvGrpSpPr/>
          <p:nvPr/>
        </p:nvGrpSpPr>
        <p:grpSpPr>
          <a:xfrm>
            <a:off x="3649239" y="2643182"/>
            <a:ext cx="1000132" cy="357190"/>
            <a:chOff x="4357686" y="2500306"/>
            <a:chExt cx="1714512" cy="428628"/>
          </a:xfrm>
        </p:grpSpPr>
        <p:sp>
          <p:nvSpPr>
            <p:cNvPr id="42" name="순서도: 처리 41"/>
            <p:cNvSpPr/>
            <p:nvPr/>
          </p:nvSpPr>
          <p:spPr>
            <a:xfrm>
              <a:off x="4357686" y="2500306"/>
              <a:ext cx="1714512" cy="428628"/>
            </a:xfrm>
            <a:prstGeom prst="flowChartProcess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r>
                <a:rPr lang="en-US" altLang="ko-KR" sz="1400" smtClean="0">
                  <a:solidFill>
                    <a:schemeClr val="tx1"/>
                  </a:solidFill>
                </a:rPr>
                <a:t>  val</a:t>
              </a:r>
              <a:endParaRPr lang="en-US" altLang="ko-KR" sz="14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214942" y="2571744"/>
              <a:ext cx="785818" cy="28575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ko-KR" sz="1200" dirty="0" smtClean="0"/>
                <a:t>33</a:t>
              </a:r>
              <a:endParaRPr lang="ko-KR" altLang="en-US" sz="1200" dirty="0"/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3649175" y="3929066"/>
            <a:ext cx="1000132" cy="357190"/>
            <a:chOff x="4357686" y="2500306"/>
            <a:chExt cx="1714512" cy="428628"/>
          </a:xfrm>
        </p:grpSpPr>
        <p:sp>
          <p:nvSpPr>
            <p:cNvPr id="45" name="순서도: 처리 44"/>
            <p:cNvSpPr/>
            <p:nvPr/>
          </p:nvSpPr>
          <p:spPr>
            <a:xfrm>
              <a:off x="4357686" y="2500306"/>
              <a:ext cx="1714512" cy="428628"/>
            </a:xfrm>
            <a:prstGeom prst="flowChartProcess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r>
                <a:rPr lang="en-US" altLang="ko-KR" sz="1400" smtClean="0">
                  <a:solidFill>
                    <a:schemeClr val="tx1"/>
                  </a:solidFill>
                </a:rPr>
                <a:t>  val</a:t>
              </a:r>
              <a:endParaRPr lang="en-US" altLang="ko-KR" sz="14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214942" y="2571744"/>
              <a:ext cx="785818" cy="28575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ko-KR" sz="1200" smtClean="0">
                  <a:solidFill>
                    <a:srgbClr val="FF0000"/>
                  </a:solidFill>
                </a:rPr>
                <a:t>34</a:t>
              </a:r>
              <a:endParaRPr lang="ko-KR" alt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3720613" y="5940497"/>
            <a:ext cx="1000132" cy="357190"/>
            <a:chOff x="4357686" y="2500306"/>
            <a:chExt cx="1714512" cy="428628"/>
          </a:xfrm>
        </p:grpSpPr>
        <p:sp>
          <p:nvSpPr>
            <p:cNvPr id="48" name="순서도: 처리 47"/>
            <p:cNvSpPr/>
            <p:nvPr/>
          </p:nvSpPr>
          <p:spPr>
            <a:xfrm>
              <a:off x="4357686" y="2500306"/>
              <a:ext cx="1714512" cy="428628"/>
            </a:xfrm>
            <a:prstGeom prst="flowChartProcess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r>
                <a:rPr lang="en-US" altLang="ko-KR" sz="1400" smtClean="0">
                  <a:solidFill>
                    <a:schemeClr val="tx1"/>
                  </a:solidFill>
                </a:rPr>
                <a:t>  val</a:t>
              </a:r>
              <a:endParaRPr lang="en-US" altLang="ko-KR" sz="14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214942" y="2571744"/>
              <a:ext cx="785818" cy="28575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ko-KR" sz="1200" smtClean="0"/>
                <a:t>34</a:t>
              </a:r>
              <a:endParaRPr lang="ko-KR" altLang="en-US" sz="1200" dirty="0"/>
            </a:p>
          </p:txBody>
        </p:sp>
      </p:grpSp>
      <p:cxnSp>
        <p:nvCxnSpPr>
          <p:cNvPr id="50" name="직선 화살표 연결선 49"/>
          <p:cNvCxnSpPr/>
          <p:nvPr/>
        </p:nvCxnSpPr>
        <p:spPr>
          <a:xfrm rot="10800000" flipV="1">
            <a:off x="4649371" y="2800273"/>
            <a:ext cx="376344" cy="21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 rot="10800000">
            <a:off x="4649307" y="4107661"/>
            <a:ext cx="376440" cy="27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자유형 51"/>
          <p:cNvSpPr/>
          <p:nvPr/>
        </p:nvSpPr>
        <p:spPr>
          <a:xfrm>
            <a:off x="3291985" y="2285992"/>
            <a:ext cx="1785950" cy="428628"/>
          </a:xfrm>
          <a:custGeom>
            <a:avLst/>
            <a:gdLst>
              <a:gd name="connsiteX0" fmla="*/ 0 w 1212783"/>
              <a:gd name="connsiteY0" fmla="*/ 391428 h 391428"/>
              <a:gd name="connsiteX1" fmla="*/ 317634 w 1212783"/>
              <a:gd name="connsiteY1" fmla="*/ 83419 h 391428"/>
              <a:gd name="connsiteX2" fmla="*/ 885524 w 1212783"/>
              <a:gd name="connsiteY2" fmla="*/ 44918 h 391428"/>
              <a:gd name="connsiteX3" fmla="*/ 1212783 w 1212783"/>
              <a:gd name="connsiteY3" fmla="*/ 352926 h 39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783" h="391428">
                <a:moveTo>
                  <a:pt x="0" y="391428"/>
                </a:moveTo>
                <a:cubicBezTo>
                  <a:pt x="85023" y="266299"/>
                  <a:pt x="170047" y="141171"/>
                  <a:pt x="317634" y="83419"/>
                </a:cubicBezTo>
                <a:cubicBezTo>
                  <a:pt x="465221" y="25667"/>
                  <a:pt x="736333" y="0"/>
                  <a:pt x="885524" y="44918"/>
                </a:cubicBezTo>
                <a:cubicBezTo>
                  <a:pt x="1034716" y="89836"/>
                  <a:pt x="1123749" y="221381"/>
                  <a:pt x="1212783" y="352926"/>
                </a:cubicBezTo>
              </a:path>
            </a:pathLst>
          </a:custGeom>
          <a:ln w="19050">
            <a:solidFill>
              <a:srgbClr val="0070C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5630661" y="1928802"/>
            <a:ext cx="269214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ko-KR" dirty="0" smtClean="0"/>
              <a:t>public void </a:t>
            </a:r>
            <a:r>
              <a:rPr lang="en-US" altLang="ko-KR" dirty="0" err="1" smtClean="0"/>
              <a:t>setAge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MyInt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 </a:t>
            </a:r>
            <a:endParaRPr lang="ko-KR" alt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522778" y="1211874"/>
            <a:ext cx="1183350" cy="340519"/>
          </a:xfrm>
          <a:prstGeom prst="wedgeRoundRectCallout">
            <a:avLst>
              <a:gd name="adj1" fmla="val -17773"/>
              <a:gd name="adj2" fmla="val -75754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MyInt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객체 생성</a:t>
            </a:r>
            <a:endParaRPr lang="en-US" altLang="ko-K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1560" y="2672865"/>
            <a:ext cx="1545922" cy="578882"/>
          </a:xfrm>
          <a:prstGeom prst="wedgeRoundRectCallout">
            <a:avLst>
              <a:gd name="adj1" fmla="val -22005"/>
              <a:gd name="adj2" fmla="val -65745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레퍼런스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의 복사본 전달</a:t>
            </a:r>
            <a:endParaRPr lang="en-US" altLang="ko-K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객체가 복사되는 것은 아님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627338" y="2439880"/>
            <a:ext cx="3064093" cy="817245"/>
          </a:xfrm>
          <a:prstGeom prst="wedgeRoundRectCallout">
            <a:avLst>
              <a:gd name="adj1" fmla="val -22015"/>
              <a:gd name="adj2" fmla="val -66005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매개변수로 </a:t>
            </a:r>
            <a:r>
              <a:rPr lang="ko-KR" alt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레퍼런스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 생성 </a:t>
            </a:r>
            <a:endParaRPr lang="en-US" altLang="ko-K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인자로 전달된 </a:t>
            </a:r>
            <a:r>
              <a:rPr lang="ko-KR" alt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레퍼런스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값을 복사해 전달받음</a:t>
            </a:r>
            <a:endParaRPr lang="en-US" altLang="ko-K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는 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의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객체를 가리키며 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와 </a:t>
            </a:r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는 서로 동일한 객체를 공유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715448" y="4039003"/>
            <a:ext cx="3033016" cy="340519"/>
          </a:xfrm>
          <a:prstGeom prst="wedgeRoundRectCallout">
            <a:avLst>
              <a:gd name="adj1" fmla="val -28295"/>
              <a:gd name="adj2" fmla="val -70436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레퍼런스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 가리키는 </a:t>
            </a:r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MyInt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객체의 </a:t>
            </a:r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val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값 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 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증가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715448" y="5968801"/>
            <a:ext cx="2717407" cy="340519"/>
          </a:xfrm>
          <a:prstGeom prst="wedgeRoundRectCallout">
            <a:avLst>
              <a:gd name="adj1" fmla="val -28829"/>
              <a:gd name="adj2" fmla="val -99682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setAge</a:t>
            </a:r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() </a:t>
            </a:r>
            <a:r>
              <a:rPr lang="ko-KR" alt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메소드가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끝나면 </a:t>
            </a:r>
            <a:r>
              <a:rPr lang="ko-KR" alt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레퍼런스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 사라짐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call </a:t>
            </a:r>
            <a:r>
              <a:rPr lang="en-US" altLang="ko-KR" dirty="0"/>
              <a:t>by value : </a:t>
            </a:r>
            <a:r>
              <a:rPr lang="ko-KR" altLang="en-US" dirty="0" smtClean="0"/>
              <a:t>배열 전달 사례</a:t>
            </a:r>
            <a:endParaRPr lang="ko-KR" altLang="en-US" dirty="0"/>
          </a:p>
        </p:txBody>
      </p:sp>
      <p:sp>
        <p:nvSpPr>
          <p:cNvPr id="115" name="내용 개체 틀 114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714380"/>
          </a:xfrm>
        </p:spPr>
        <p:txBody>
          <a:bodyPr/>
          <a:lstStyle/>
          <a:p>
            <a:r>
              <a:rPr lang="ko-KR" altLang="en-US" dirty="0" smtClean="0"/>
              <a:t>인자로 배열을 전달하면 배열의 </a:t>
            </a:r>
            <a:r>
              <a:rPr lang="ko-KR" altLang="en-US" dirty="0" err="1" smtClean="0"/>
              <a:t>레퍼런스만이</a:t>
            </a:r>
            <a:r>
              <a:rPr lang="ko-KR" altLang="en-US" dirty="0" smtClean="0"/>
              <a:t> 전달됨</a:t>
            </a:r>
            <a:endParaRPr lang="en-US" altLang="ko-K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00034" y="2071678"/>
            <a:ext cx="3143272" cy="16004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public class </a:t>
            </a:r>
            <a:r>
              <a:rPr lang="en-US" altLang="ko-KR" sz="1400" dirty="0" err="1"/>
              <a:t>ArrayParameter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{</a:t>
            </a:r>
          </a:p>
          <a:p>
            <a:pPr defTabSz="180000"/>
            <a:r>
              <a:rPr lang="en-US" altLang="ko-KR" sz="1400" dirty="0" smtClean="0"/>
              <a:t>	</a:t>
            </a:r>
            <a:endParaRPr lang="en-US" altLang="ko-KR" sz="1400" dirty="0"/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/>
              <a:t>static void main (String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[]) {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a[] = </a:t>
            </a:r>
            <a:r>
              <a:rPr lang="en-US" altLang="ko-KR" sz="1400" dirty="0" smtClean="0"/>
              <a:t>{1,2,3,4,5};</a:t>
            </a:r>
          </a:p>
          <a:p>
            <a:pPr defTabSz="180000"/>
            <a:endParaRPr lang="en-US" altLang="ko-KR" sz="1400" dirty="0" smtClean="0"/>
          </a:p>
          <a:p>
            <a:pPr defTabSz="180000"/>
            <a:endParaRPr lang="en-US" altLang="ko-KR" sz="1400" dirty="0" smtClean="0"/>
          </a:p>
          <a:p>
            <a:pPr defTabSz="180000"/>
            <a:endParaRPr lang="en-US" altLang="ko-KR" sz="1400" dirty="0" smtClean="0"/>
          </a:p>
        </p:txBody>
      </p:sp>
      <p:sp>
        <p:nvSpPr>
          <p:cNvPr id="53" name="TextBox 52"/>
          <p:cNvSpPr txBox="1"/>
          <p:nvPr/>
        </p:nvSpPr>
        <p:spPr>
          <a:xfrm>
            <a:off x="500034" y="3643314"/>
            <a:ext cx="3143272" cy="35719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smtClean="0"/>
              <a:t>	increase(a);</a:t>
            </a:r>
            <a:endParaRPr lang="en-US" altLang="ko-KR" sz="1400" dirty="0" smtClean="0"/>
          </a:p>
        </p:txBody>
      </p:sp>
      <p:sp>
        <p:nvSpPr>
          <p:cNvPr id="68" name="TextBox 67"/>
          <p:cNvSpPr txBox="1"/>
          <p:nvPr/>
        </p:nvSpPr>
        <p:spPr>
          <a:xfrm>
            <a:off x="500034" y="4000504"/>
            <a:ext cx="3143272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		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for(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i=0; i&lt;</a:t>
            </a:r>
            <a:r>
              <a:rPr lang="en-US" altLang="ko-KR" sz="1400" dirty="0" err="1" smtClean="0"/>
              <a:t>a.length</a:t>
            </a:r>
            <a:r>
              <a:rPr lang="en-US" altLang="ko-KR" sz="1400" dirty="0" smtClean="0"/>
              <a:t>; i++) </a:t>
            </a:r>
          </a:p>
          <a:p>
            <a:pPr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System.out.print</a:t>
            </a:r>
            <a:r>
              <a:rPr lang="en-US" altLang="ko-KR" sz="1400" dirty="0" smtClean="0"/>
              <a:t>(a[i]+ “ ”);</a:t>
            </a:r>
          </a:p>
          <a:p>
            <a:pPr defTabSz="180000"/>
            <a:r>
              <a:rPr lang="en-US" altLang="ko-KR" sz="1400" dirty="0" smtClean="0"/>
              <a:t>	}</a:t>
            </a:r>
          </a:p>
        </p:txBody>
      </p:sp>
      <p:graphicFrame>
        <p:nvGraphicFramePr>
          <p:cNvPr id="48" name="내용 개체 틀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1081846"/>
              </p:ext>
            </p:extLst>
          </p:nvPr>
        </p:nvGraphicFramePr>
        <p:xfrm>
          <a:off x="4357686" y="3357562"/>
          <a:ext cx="285752" cy="152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752"/>
              </a:tblGrid>
              <a:tr h="14287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trike="sngStrike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140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trike="sngStrike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140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trike="sngStrike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140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trike="sngStrike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140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trike="sngStrike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140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3714744" y="257174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a</a:t>
            </a:r>
            <a:endParaRPr lang="ko-KR" altLang="en-US" sz="1400" dirty="0"/>
          </a:p>
        </p:txBody>
      </p:sp>
      <p:sp>
        <p:nvSpPr>
          <p:cNvPr id="57" name="직사각형 56"/>
          <p:cNvSpPr/>
          <p:nvPr/>
        </p:nvSpPr>
        <p:spPr>
          <a:xfrm>
            <a:off x="5643570" y="2643182"/>
            <a:ext cx="3000380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	static void increase(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[] array) {</a:t>
            </a:r>
          </a:p>
          <a:p>
            <a:pPr defTabSz="180000"/>
            <a:r>
              <a:rPr lang="en-US" altLang="ko-KR" sz="1400" dirty="0" smtClean="0"/>
              <a:t>		for(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i=0; i&lt; </a:t>
            </a:r>
            <a:r>
              <a:rPr lang="en-US" altLang="ko-KR" sz="1400" dirty="0" err="1" smtClean="0"/>
              <a:t>array.length</a:t>
            </a:r>
            <a:r>
              <a:rPr lang="en-US" altLang="ko-KR" sz="1400" dirty="0" smtClean="0"/>
              <a:t>; i++) {</a:t>
            </a:r>
          </a:p>
          <a:p>
            <a:pPr defTabSz="180000"/>
            <a:r>
              <a:rPr lang="en-US" altLang="ko-KR" sz="1400" dirty="0" smtClean="0"/>
              <a:t>			array[i] ++;</a:t>
            </a:r>
          </a:p>
          <a:p>
            <a:pPr defTabSz="180000"/>
            <a:r>
              <a:rPr lang="en-US" altLang="ko-KR" sz="1400" dirty="0" smtClean="0"/>
              <a:t>		}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grpSp>
        <p:nvGrpSpPr>
          <p:cNvPr id="58" name="그룹 57"/>
          <p:cNvGrpSpPr/>
          <p:nvPr/>
        </p:nvGrpSpPr>
        <p:grpSpPr>
          <a:xfrm>
            <a:off x="3714744" y="2857496"/>
            <a:ext cx="357190" cy="214313"/>
            <a:chOff x="3857620" y="4572009"/>
            <a:chExt cx="357190" cy="214313"/>
          </a:xfrm>
        </p:grpSpPr>
        <p:sp>
          <p:nvSpPr>
            <p:cNvPr id="60" name="TextBox 59"/>
            <p:cNvSpPr txBox="1"/>
            <p:nvPr/>
          </p:nvSpPr>
          <p:spPr>
            <a:xfrm>
              <a:off x="3857620" y="4572009"/>
              <a:ext cx="357190" cy="214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ko-KR" altLang="en-US" sz="1400" dirty="0"/>
            </a:p>
          </p:txBody>
        </p:sp>
        <p:sp>
          <p:nvSpPr>
            <p:cNvPr id="61" name="순서도: 연결자 60"/>
            <p:cNvSpPr/>
            <p:nvPr/>
          </p:nvSpPr>
          <p:spPr>
            <a:xfrm>
              <a:off x="3948308" y="4610508"/>
              <a:ext cx="142876" cy="142876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63" name="직선 화살표 연결선 62"/>
          <p:cNvCxnSpPr/>
          <p:nvPr/>
        </p:nvCxnSpPr>
        <p:spPr>
          <a:xfrm>
            <a:off x="3948308" y="2967433"/>
            <a:ext cx="409378" cy="3901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5000628" y="2571744"/>
            <a:ext cx="586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array</a:t>
            </a:r>
            <a:endParaRPr lang="ko-KR" altLang="en-US" sz="1400" dirty="0"/>
          </a:p>
        </p:txBody>
      </p:sp>
      <p:grpSp>
        <p:nvGrpSpPr>
          <p:cNvPr id="76" name="그룹 75"/>
          <p:cNvGrpSpPr/>
          <p:nvPr/>
        </p:nvGrpSpPr>
        <p:grpSpPr>
          <a:xfrm>
            <a:off x="5000628" y="2857496"/>
            <a:ext cx="357190" cy="214313"/>
            <a:chOff x="3857620" y="4572009"/>
            <a:chExt cx="357190" cy="214313"/>
          </a:xfrm>
        </p:grpSpPr>
        <p:sp>
          <p:nvSpPr>
            <p:cNvPr id="77" name="TextBox 76"/>
            <p:cNvSpPr txBox="1"/>
            <p:nvPr/>
          </p:nvSpPr>
          <p:spPr>
            <a:xfrm>
              <a:off x="3857620" y="4572009"/>
              <a:ext cx="357190" cy="214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ko-KR" altLang="en-US" sz="1400" dirty="0"/>
            </a:p>
          </p:txBody>
        </p:sp>
        <p:sp>
          <p:nvSpPr>
            <p:cNvPr id="78" name="순서도: 연결자 77"/>
            <p:cNvSpPr/>
            <p:nvPr/>
          </p:nvSpPr>
          <p:spPr>
            <a:xfrm>
              <a:off x="3948308" y="4610508"/>
              <a:ext cx="142876" cy="142876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79" name="직선 화살표 연결선 78"/>
          <p:cNvCxnSpPr/>
          <p:nvPr/>
        </p:nvCxnSpPr>
        <p:spPr>
          <a:xfrm rot="10800000" flipV="1">
            <a:off x="4643438" y="2967432"/>
            <a:ext cx="447878" cy="3901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4429124" y="464344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6</a:t>
            </a:r>
            <a:endParaRPr lang="ko-KR" altLang="en-US" sz="1600" dirty="0" err="1" smtClean="0">
              <a:solidFill>
                <a:srgbClr val="FF0000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429124" y="428625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5</a:t>
            </a:r>
            <a:endParaRPr lang="ko-KR" altLang="en-US" sz="1600" dirty="0" err="1" smtClean="0">
              <a:solidFill>
                <a:srgbClr val="FF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429124" y="34290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2</a:t>
            </a:r>
            <a:endParaRPr lang="ko-KR" altLang="en-US" sz="1600" dirty="0" err="1" smtClean="0">
              <a:solidFill>
                <a:srgbClr val="FF0000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429124" y="371475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3</a:t>
            </a:r>
            <a:endParaRPr lang="ko-KR" altLang="en-US" sz="1600" dirty="0" err="1" smtClean="0">
              <a:solidFill>
                <a:srgbClr val="FF0000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429124" y="400050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4</a:t>
            </a:r>
            <a:endParaRPr lang="ko-KR" altLang="en-US" sz="1600" dirty="0" err="1" smtClean="0">
              <a:solidFill>
                <a:srgbClr val="FF0000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535887" y="5301208"/>
            <a:ext cx="10743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2 3 4 5 6</a:t>
            </a:r>
            <a:endParaRPr lang="ko-KR" altLang="en-US" dirty="0" err="1" smtClean="0"/>
          </a:p>
        </p:txBody>
      </p:sp>
      <p:sp>
        <p:nvSpPr>
          <p:cNvPr id="113" name="자유형 112"/>
          <p:cNvSpPr/>
          <p:nvPr/>
        </p:nvSpPr>
        <p:spPr>
          <a:xfrm>
            <a:off x="3918985" y="2536763"/>
            <a:ext cx="1212783" cy="391428"/>
          </a:xfrm>
          <a:custGeom>
            <a:avLst/>
            <a:gdLst>
              <a:gd name="connsiteX0" fmla="*/ 0 w 1212783"/>
              <a:gd name="connsiteY0" fmla="*/ 391428 h 391428"/>
              <a:gd name="connsiteX1" fmla="*/ 317634 w 1212783"/>
              <a:gd name="connsiteY1" fmla="*/ 83419 h 391428"/>
              <a:gd name="connsiteX2" fmla="*/ 885524 w 1212783"/>
              <a:gd name="connsiteY2" fmla="*/ 44918 h 391428"/>
              <a:gd name="connsiteX3" fmla="*/ 1212783 w 1212783"/>
              <a:gd name="connsiteY3" fmla="*/ 352926 h 39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783" h="391428">
                <a:moveTo>
                  <a:pt x="0" y="391428"/>
                </a:moveTo>
                <a:cubicBezTo>
                  <a:pt x="85023" y="266299"/>
                  <a:pt x="170047" y="141171"/>
                  <a:pt x="317634" y="83419"/>
                </a:cubicBezTo>
                <a:cubicBezTo>
                  <a:pt x="465221" y="25667"/>
                  <a:pt x="736333" y="0"/>
                  <a:pt x="885524" y="44918"/>
                </a:cubicBezTo>
                <a:cubicBezTo>
                  <a:pt x="1034716" y="89836"/>
                  <a:pt x="1123749" y="221381"/>
                  <a:pt x="1212783" y="352926"/>
                </a:cubicBezTo>
              </a:path>
            </a:pathLst>
          </a:custGeom>
          <a:ln w="19050">
            <a:solidFill>
              <a:srgbClr val="0070C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4" name="TextBox 113"/>
          <p:cNvSpPr txBox="1"/>
          <p:nvPr/>
        </p:nvSpPr>
        <p:spPr>
          <a:xfrm>
            <a:off x="4143372" y="2285992"/>
            <a:ext cx="846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레퍼런스 복사</a:t>
            </a:r>
            <a:endParaRPr lang="ko-KR" altLang="en-US" sz="1400" dirty="0" err="1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314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4-4 : </a:t>
            </a:r>
            <a:r>
              <a:rPr lang="ko-KR" altLang="en-US" dirty="0"/>
              <a:t>배열의 전달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755576" y="1996406"/>
            <a:ext cx="5184576" cy="45243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ArrayParameter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static void </a:t>
            </a:r>
            <a:r>
              <a:rPr lang="en-US" altLang="ko-KR" sz="1600" dirty="0" err="1"/>
              <a:t>replaceSpace</a:t>
            </a:r>
            <a:r>
              <a:rPr lang="en-US" altLang="ko-KR" sz="1600" dirty="0"/>
              <a:t>(char a[]) {</a:t>
            </a:r>
          </a:p>
          <a:p>
            <a:pPr defTabSz="180000"/>
            <a:r>
              <a:rPr lang="en-US" altLang="ko-KR" sz="1600" dirty="0"/>
              <a:t>		for 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i = 0; i &lt; </a:t>
            </a:r>
            <a:r>
              <a:rPr lang="en-US" altLang="ko-KR" sz="1600" dirty="0" err="1"/>
              <a:t>a.length</a:t>
            </a:r>
            <a:r>
              <a:rPr lang="en-US" altLang="ko-KR" sz="1600" dirty="0"/>
              <a:t>; i++)</a:t>
            </a:r>
          </a:p>
          <a:p>
            <a:pPr defTabSz="180000"/>
            <a:r>
              <a:rPr lang="en-US" altLang="ko-KR" sz="1600" dirty="0"/>
              <a:t>			if (a[i] == ' ')</a:t>
            </a:r>
          </a:p>
          <a:p>
            <a:pPr defTabSz="180000"/>
            <a:r>
              <a:rPr lang="en-US" altLang="ko-KR" sz="1600" dirty="0"/>
              <a:t>				a[i] = ',';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	static void </a:t>
            </a:r>
            <a:r>
              <a:rPr lang="en-US" altLang="ko-KR" sz="1600" dirty="0" err="1"/>
              <a:t>printCharArray</a:t>
            </a:r>
            <a:r>
              <a:rPr lang="en-US" altLang="ko-KR" sz="1600" dirty="0"/>
              <a:t>(char a[]) {</a:t>
            </a:r>
          </a:p>
          <a:p>
            <a:pPr defTabSz="180000"/>
            <a:r>
              <a:rPr lang="en-US" altLang="ko-KR" sz="1600" dirty="0"/>
              <a:t>		for 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i = 0; i &lt; </a:t>
            </a:r>
            <a:r>
              <a:rPr lang="en-US" altLang="ko-KR" sz="1600" dirty="0" err="1"/>
              <a:t>a.length</a:t>
            </a:r>
            <a:r>
              <a:rPr lang="en-US" altLang="ko-KR" sz="1600" dirty="0"/>
              <a:t>; i++)</a:t>
            </a:r>
          </a:p>
          <a:p>
            <a:pPr defTabSz="180000"/>
            <a:r>
              <a:rPr lang="en-US" altLang="ko-KR" sz="1600" dirty="0"/>
              <a:t>			</a:t>
            </a:r>
            <a:r>
              <a:rPr lang="en-US" altLang="ko-KR" sz="1600" dirty="0" err="1"/>
              <a:t>System.out.print</a:t>
            </a:r>
            <a:r>
              <a:rPr lang="en-US" altLang="ko-KR" sz="1600" dirty="0"/>
              <a:t>(a[i]);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();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	public static void main (String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[]) {</a:t>
            </a:r>
          </a:p>
          <a:p>
            <a:pPr defTabSz="180000"/>
            <a:r>
              <a:rPr lang="en-US" altLang="ko-KR" sz="1600" dirty="0"/>
              <a:t>		char c[] = {'</a:t>
            </a:r>
            <a:r>
              <a:rPr lang="en-US" altLang="ko-KR" sz="1600" dirty="0" err="1"/>
              <a:t>T','h','i','s</a:t>
            </a:r>
            <a:r>
              <a:rPr lang="en-US" altLang="ko-KR" sz="1600" dirty="0"/>
              <a:t>',' ','</a:t>
            </a:r>
            <a:r>
              <a:rPr lang="en-US" altLang="ko-KR" sz="1600" dirty="0" err="1"/>
              <a:t>i','s</a:t>
            </a:r>
            <a:r>
              <a:rPr lang="en-US" altLang="ko-KR" sz="1600" dirty="0"/>
              <a:t>',' ','a',' ','</a:t>
            </a:r>
            <a:r>
              <a:rPr lang="en-US" altLang="ko-KR" sz="1600" dirty="0" err="1"/>
              <a:t>p','e','n','c','i','l</a:t>
            </a:r>
            <a:r>
              <a:rPr lang="en-US" altLang="ko-KR" sz="1600" dirty="0"/>
              <a:t>','.'};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 smtClean="0"/>
              <a:t>printCharArray</a:t>
            </a:r>
            <a:r>
              <a:rPr lang="en-US" altLang="ko-KR" sz="1600" dirty="0" smtClean="0"/>
              <a:t>(c);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replaceSpace</a:t>
            </a:r>
            <a:r>
              <a:rPr lang="en-US" altLang="ko-KR" sz="1600" dirty="0"/>
              <a:t>(c);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printCharArray</a:t>
            </a:r>
            <a:r>
              <a:rPr lang="en-US" altLang="ko-KR" sz="1600" dirty="0"/>
              <a:t>(c);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  <a:endParaRPr lang="en-US" altLang="ko-KR" sz="1600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6156176" y="5930937"/>
            <a:ext cx="151216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/>
              <a:t>This is a pencil.</a:t>
            </a:r>
          </a:p>
          <a:p>
            <a:r>
              <a:rPr lang="en-US" altLang="ko-KR" sz="1600" dirty="0" err="1"/>
              <a:t>This,is,a,pencil</a:t>
            </a:r>
            <a:r>
              <a:rPr lang="en-US" altLang="ko-KR" sz="1600" dirty="0"/>
              <a:t>.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27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96353" y="1332568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char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배열을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메소드의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인자로 전달하여 배열 속의 공백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(' ')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문자를 ‘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,’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로 대치하는 프로그램을 작성하라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7304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메소드 오버로딩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2357454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오버로딩</a:t>
            </a:r>
            <a:r>
              <a:rPr lang="en-US" altLang="ko-KR" dirty="0" smtClean="0"/>
              <a:t>(Overloading)</a:t>
            </a:r>
          </a:p>
          <a:p>
            <a:pPr lvl="1"/>
            <a:r>
              <a:rPr lang="ko-KR" altLang="en-US" dirty="0" smtClean="0"/>
              <a:t>한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 내에서 두 개 이상의 이름이 같은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작성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메소드</a:t>
            </a:r>
            <a:r>
              <a:rPr lang="ko-KR" altLang="en-US" dirty="0" smtClean="0"/>
              <a:t> 이름이 동일하여야 한다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err="1" smtClean="0"/>
              <a:t>메소드의</a:t>
            </a:r>
            <a:r>
              <a:rPr lang="ko-KR" altLang="en-US" dirty="0" smtClean="0"/>
              <a:t> 인자가 개수 서로 다르거나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메소드의</a:t>
            </a:r>
            <a:r>
              <a:rPr lang="ko-KR" altLang="en-US" dirty="0" smtClean="0"/>
              <a:t> 인자 타입이 서로 달라야 한다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err="1" smtClean="0"/>
              <a:t>메소드의</a:t>
            </a:r>
            <a:r>
              <a:rPr lang="ko-KR" altLang="en-US" dirty="0" smtClean="0"/>
              <a:t> 이름이 같고 인자의 개수나 타입이 모두 같은데 </a:t>
            </a:r>
            <a:r>
              <a:rPr lang="ko-KR" altLang="en-US" dirty="0" err="1" smtClean="0"/>
              <a:t>메소드의</a:t>
            </a:r>
            <a:r>
              <a:rPr lang="ko-KR" altLang="en-US" dirty="0" smtClean="0"/>
              <a:t> 리턴 타입이 다르면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오버로딩이 성립되지 않으며 컴파일 오류가 발생한다</a:t>
            </a:r>
            <a:r>
              <a:rPr lang="en-US" altLang="ko-KR" dirty="0" smtClean="0"/>
              <a:t>.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500034" y="3643314"/>
            <a:ext cx="4071966" cy="30469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 smtClean="0"/>
              <a:t>// </a:t>
            </a:r>
            <a:r>
              <a:rPr lang="ko-KR" altLang="en-US" sz="1600" dirty="0" err="1" smtClean="0"/>
              <a:t>메소드</a:t>
            </a:r>
            <a:r>
              <a:rPr lang="ko-KR" altLang="en-US" sz="1600" dirty="0" smtClean="0"/>
              <a:t> 오버로딩이 성공한 사례</a:t>
            </a:r>
          </a:p>
          <a:p>
            <a:pPr defTabSz="180000"/>
            <a:r>
              <a:rPr lang="en-US" altLang="ko-KR" sz="1600" dirty="0" smtClean="0"/>
              <a:t>class </a:t>
            </a:r>
            <a:r>
              <a:rPr lang="en-US" altLang="ko-KR" sz="1600" dirty="0" err="1" smtClean="0"/>
              <a:t>MethodOverloading</a:t>
            </a:r>
            <a:r>
              <a:rPr lang="en-US" altLang="ko-KR" sz="1600" dirty="0" smtClean="0"/>
              <a:t> {</a:t>
            </a:r>
          </a:p>
          <a:p>
            <a:pPr defTabSz="180000"/>
            <a:r>
              <a:rPr lang="en-US" altLang="ko-KR" sz="1600" dirty="0" smtClean="0"/>
              <a:t>	public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getSum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,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j) {</a:t>
            </a:r>
          </a:p>
          <a:p>
            <a:pPr defTabSz="180000"/>
            <a:r>
              <a:rPr lang="en-US" altLang="ko-KR" sz="1600" dirty="0" smtClean="0"/>
              <a:t>		return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+ j;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	public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getSum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,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j,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k) {</a:t>
            </a:r>
          </a:p>
          <a:p>
            <a:pPr defTabSz="180000"/>
            <a:r>
              <a:rPr lang="en-US" altLang="ko-KR" sz="1600" dirty="0" smtClean="0"/>
              <a:t>		return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+ j + k;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	public double </a:t>
            </a:r>
            <a:r>
              <a:rPr lang="en-US" altLang="ko-KR" sz="1600" dirty="0" err="1" smtClean="0"/>
              <a:t>getSum</a:t>
            </a:r>
            <a:r>
              <a:rPr lang="en-US" altLang="ko-KR" sz="1600" dirty="0" smtClean="0"/>
              <a:t>(double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, double j) {</a:t>
            </a:r>
          </a:p>
          <a:p>
            <a:pPr defTabSz="180000"/>
            <a:r>
              <a:rPr lang="en-US" altLang="ko-KR" sz="1600" dirty="0" smtClean="0"/>
              <a:t>		return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+ j;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  <a:endParaRPr lang="en-US" altLang="ko-KR" sz="1600" dirty="0"/>
          </a:p>
        </p:txBody>
      </p:sp>
      <p:sp>
        <p:nvSpPr>
          <p:cNvPr id="23" name="직사각형 22"/>
          <p:cNvSpPr/>
          <p:nvPr/>
        </p:nvSpPr>
        <p:spPr>
          <a:xfrm>
            <a:off x="4786314" y="3643314"/>
            <a:ext cx="3429024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 smtClean="0"/>
              <a:t>// </a:t>
            </a:r>
            <a:r>
              <a:rPr lang="ko-KR" altLang="en-US" sz="1600" dirty="0" err="1" smtClean="0"/>
              <a:t>메소드</a:t>
            </a:r>
            <a:r>
              <a:rPr lang="ko-KR" altLang="en-US" sz="1600" dirty="0" smtClean="0"/>
              <a:t> 오버로딩이 실패한 사례</a:t>
            </a:r>
          </a:p>
          <a:p>
            <a:pPr defTabSz="180000"/>
            <a:r>
              <a:rPr lang="en-US" altLang="ko-KR" sz="1600" dirty="0" smtClean="0"/>
              <a:t>class </a:t>
            </a:r>
            <a:r>
              <a:rPr lang="en-US" altLang="ko-KR" sz="1600" dirty="0" err="1" smtClean="0"/>
              <a:t>MethodOverloadingFail</a:t>
            </a:r>
            <a:r>
              <a:rPr lang="en-US" altLang="ko-KR" sz="1600" dirty="0" smtClean="0"/>
              <a:t> { </a:t>
            </a:r>
          </a:p>
          <a:p>
            <a:pPr defTabSz="180000"/>
            <a:r>
              <a:rPr lang="en-US" altLang="ko-KR" sz="1600" dirty="0" smtClean="0"/>
              <a:t>	public 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getSum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,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j) {</a:t>
            </a:r>
          </a:p>
          <a:p>
            <a:pPr defTabSz="180000"/>
            <a:r>
              <a:rPr lang="en-US" altLang="ko-KR" sz="1600" dirty="0" smtClean="0"/>
              <a:t>		return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+ j;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	public </a:t>
            </a:r>
            <a:r>
              <a:rPr lang="en-US" altLang="ko-KR" sz="1600" dirty="0" smtClean="0">
                <a:solidFill>
                  <a:srgbClr val="FF0000"/>
                </a:solidFill>
              </a:rPr>
              <a:t>double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getSum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,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j) {</a:t>
            </a:r>
          </a:p>
          <a:p>
            <a:pPr defTabSz="180000"/>
            <a:r>
              <a:rPr lang="en-US" altLang="ko-KR" sz="1600" dirty="0" smtClean="0"/>
              <a:t>		return (double)(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+ j);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  <a:endParaRPr lang="en-US" altLang="ko-KR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오버로딩된</a:t>
            </a:r>
            <a:r>
              <a:rPr lang="ko-KR" altLang="en-US" dirty="0"/>
              <a:t> </a:t>
            </a:r>
            <a:r>
              <a:rPr lang="ko-KR" altLang="en-US" dirty="0" err="1"/>
              <a:t>메소드</a:t>
            </a:r>
            <a:r>
              <a:rPr lang="ko-KR" altLang="en-US" dirty="0"/>
              <a:t> 호출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13724" y="1811404"/>
            <a:ext cx="3429024" cy="28931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MethodSample</a:t>
            </a:r>
            <a:r>
              <a:rPr lang="en-US" altLang="ko-KR" sz="1400" dirty="0" smtClean="0"/>
              <a:t> {</a:t>
            </a:r>
          </a:p>
          <a:p>
            <a:pPr marL="0" lvl="1" defTabSz="180000"/>
            <a:r>
              <a:rPr lang="en-US" altLang="ko-KR" sz="1400" dirty="0" smtClean="0"/>
              <a:t>	public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getSum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,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j) {</a:t>
            </a:r>
          </a:p>
          <a:p>
            <a:pPr marL="0" lvl="2" defTabSz="180000"/>
            <a:r>
              <a:rPr lang="en-US" altLang="ko-KR" sz="1400" dirty="0" smtClean="0"/>
              <a:t>		return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 + j;</a:t>
            </a:r>
          </a:p>
          <a:p>
            <a:pPr marL="0" lvl="1" defTabSz="180000"/>
            <a:r>
              <a:rPr lang="en-US" altLang="ko-KR" sz="1400" dirty="0" smtClean="0"/>
              <a:t>	}</a:t>
            </a:r>
          </a:p>
          <a:p>
            <a:pPr marL="0" lvl="1" defTabSz="180000"/>
            <a:endParaRPr lang="en-US" altLang="ko-KR" sz="1400" dirty="0" smtClean="0"/>
          </a:p>
          <a:p>
            <a:pPr marL="0" lvl="1" defTabSz="180000"/>
            <a:r>
              <a:rPr lang="en-US" altLang="ko-KR" sz="1400" dirty="0" smtClean="0"/>
              <a:t>	public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getSum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,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j,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k) {</a:t>
            </a:r>
          </a:p>
          <a:p>
            <a:pPr marL="0" lvl="2" defTabSz="180000"/>
            <a:r>
              <a:rPr lang="en-US" altLang="ko-KR" sz="1400" dirty="0" smtClean="0"/>
              <a:t>		return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 + j + k;</a:t>
            </a:r>
          </a:p>
          <a:p>
            <a:pPr marL="0" lvl="1" defTabSz="180000"/>
            <a:r>
              <a:rPr lang="en-US" altLang="ko-KR" sz="1400" dirty="0" smtClean="0"/>
              <a:t>	}</a:t>
            </a:r>
          </a:p>
          <a:p>
            <a:pPr marL="0" lvl="1" defTabSz="180000"/>
            <a:endParaRPr lang="en-US" altLang="ko-KR" sz="1400" dirty="0" smtClean="0"/>
          </a:p>
          <a:p>
            <a:pPr marL="0" lvl="1" defTabSz="180000"/>
            <a:r>
              <a:rPr lang="en-US" altLang="ko-KR" sz="1400" dirty="0" smtClean="0"/>
              <a:t>	public double </a:t>
            </a:r>
            <a:r>
              <a:rPr lang="en-US" altLang="ko-KR" sz="1400" dirty="0" err="1" smtClean="0"/>
              <a:t>getSum</a:t>
            </a:r>
            <a:r>
              <a:rPr lang="en-US" altLang="ko-KR" sz="1400" dirty="0" smtClean="0"/>
              <a:t>(double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, double j) {</a:t>
            </a:r>
          </a:p>
          <a:p>
            <a:pPr marL="0" lvl="2" defTabSz="180000"/>
            <a:r>
              <a:rPr lang="en-US" altLang="ko-KR" sz="1400" dirty="0" smtClean="0"/>
              <a:t>		return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 + j;</a:t>
            </a:r>
          </a:p>
          <a:p>
            <a:pPr marL="0" lvl="1"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6006" y="2597222"/>
            <a:ext cx="3500462" cy="22467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public static void main (String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[]) {</a:t>
            </a:r>
          </a:p>
          <a:p>
            <a:pPr marL="0" lvl="1"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MethodSample</a:t>
            </a:r>
            <a:r>
              <a:rPr lang="en-US" altLang="ko-KR" sz="1400" dirty="0" smtClean="0"/>
              <a:t> a = new </a:t>
            </a:r>
            <a:r>
              <a:rPr lang="en-US" altLang="ko-KR" sz="1400" dirty="0" err="1" smtClean="0"/>
              <a:t>MethodSample</a:t>
            </a:r>
            <a:r>
              <a:rPr lang="en-US" altLang="ko-KR" sz="1400" dirty="0" smtClean="0"/>
              <a:t>();</a:t>
            </a:r>
          </a:p>
          <a:p>
            <a:pPr marL="0" lvl="1" defTabSz="180000"/>
            <a:endParaRPr lang="en-US" altLang="ko-KR" sz="1400" dirty="0" smtClean="0"/>
          </a:p>
          <a:p>
            <a:pPr marL="0" lvl="1"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 = </a:t>
            </a:r>
            <a:r>
              <a:rPr lang="en-US" altLang="ko-KR" sz="1400" dirty="0" err="1" smtClean="0"/>
              <a:t>a.getSum</a:t>
            </a:r>
            <a:r>
              <a:rPr lang="en-US" altLang="ko-KR" sz="1400" dirty="0" smtClean="0"/>
              <a:t>(1, 2);</a:t>
            </a:r>
          </a:p>
          <a:p>
            <a:pPr marL="0" lvl="1" defTabSz="180000"/>
            <a:endParaRPr lang="en-US" altLang="ko-KR" sz="1400" dirty="0" smtClean="0"/>
          </a:p>
          <a:p>
            <a:pPr marL="0" lvl="1"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j = </a:t>
            </a:r>
            <a:r>
              <a:rPr lang="en-US" altLang="ko-KR" sz="1400" dirty="0" err="1" smtClean="0"/>
              <a:t>a.getSum</a:t>
            </a:r>
            <a:r>
              <a:rPr lang="en-US" altLang="ko-KR" sz="1400" dirty="0" smtClean="0"/>
              <a:t>(1, 2, 3);</a:t>
            </a:r>
          </a:p>
          <a:p>
            <a:pPr marL="0" lvl="1" defTabSz="180000"/>
            <a:endParaRPr lang="en-US" altLang="ko-KR" sz="1400" dirty="0" smtClean="0"/>
          </a:p>
          <a:p>
            <a:pPr marL="0" lvl="1" defTabSz="180000"/>
            <a:r>
              <a:rPr lang="en-US" altLang="ko-KR" sz="1400" dirty="0" smtClean="0"/>
              <a:t>	double k = </a:t>
            </a:r>
            <a:r>
              <a:rPr lang="en-US" altLang="ko-KR" sz="1400" dirty="0" err="1" smtClean="0"/>
              <a:t>a.getSum</a:t>
            </a:r>
            <a:r>
              <a:rPr lang="en-US" altLang="ko-KR" sz="1400" dirty="0" smtClean="0"/>
              <a:t>(1.1, 2.2);</a:t>
            </a:r>
          </a:p>
          <a:p>
            <a:pPr marL="0" lvl="1" defTabSz="180000"/>
            <a:endParaRPr lang="en-US" altLang="ko-KR" sz="1400" strike="sngStrike" dirty="0" smtClean="0"/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6" name="자유형 5"/>
          <p:cNvSpPr/>
          <p:nvPr/>
        </p:nvSpPr>
        <p:spPr>
          <a:xfrm>
            <a:off x="2643174" y="2214554"/>
            <a:ext cx="2601798" cy="1219200"/>
          </a:xfrm>
          <a:custGeom>
            <a:avLst/>
            <a:gdLst>
              <a:gd name="connsiteX0" fmla="*/ 0 w 2601798"/>
              <a:gd name="connsiteY0" fmla="*/ 1187777 h 1219200"/>
              <a:gd name="connsiteX1" fmla="*/ 725864 w 2601798"/>
              <a:gd name="connsiteY1" fmla="*/ 1187777 h 1219200"/>
              <a:gd name="connsiteX2" fmla="*/ 1517716 w 2601798"/>
              <a:gd name="connsiteY2" fmla="*/ 1131216 h 1219200"/>
              <a:gd name="connsiteX3" fmla="*/ 1932495 w 2601798"/>
              <a:gd name="connsiteY3" fmla="*/ 659876 h 1219200"/>
              <a:gd name="connsiteX4" fmla="*/ 2045617 w 2601798"/>
              <a:gd name="connsiteY4" fmla="*/ 197963 h 1219200"/>
              <a:gd name="connsiteX5" fmla="*/ 2601798 w 2601798"/>
              <a:gd name="connsiteY5" fmla="*/ 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1798" h="1219200">
                <a:moveTo>
                  <a:pt x="0" y="1187777"/>
                </a:moveTo>
                <a:cubicBezTo>
                  <a:pt x="236455" y="1192490"/>
                  <a:pt x="472911" y="1197204"/>
                  <a:pt x="725864" y="1187777"/>
                </a:cubicBezTo>
                <a:cubicBezTo>
                  <a:pt x="978817" y="1178350"/>
                  <a:pt x="1316611" y="1219200"/>
                  <a:pt x="1517716" y="1131216"/>
                </a:cubicBezTo>
                <a:cubicBezTo>
                  <a:pt x="1718821" y="1043233"/>
                  <a:pt x="1844512" y="815418"/>
                  <a:pt x="1932495" y="659876"/>
                </a:cubicBezTo>
                <a:cubicBezTo>
                  <a:pt x="2020478" y="504334"/>
                  <a:pt x="1934067" y="307942"/>
                  <a:pt x="2045617" y="197963"/>
                </a:cubicBezTo>
                <a:cubicBezTo>
                  <a:pt x="2157168" y="87984"/>
                  <a:pt x="2379483" y="43992"/>
                  <a:pt x="2601798" y="0"/>
                </a:cubicBezTo>
              </a:path>
            </a:pathLst>
          </a:custGeom>
          <a:ln w="28575">
            <a:solidFill>
              <a:schemeClr val="accent1">
                <a:lumMod val="75000"/>
              </a:schemeClr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자유형 6"/>
          <p:cNvSpPr/>
          <p:nvPr/>
        </p:nvSpPr>
        <p:spPr>
          <a:xfrm>
            <a:off x="2822284" y="3053539"/>
            <a:ext cx="2403835" cy="826417"/>
          </a:xfrm>
          <a:custGeom>
            <a:avLst/>
            <a:gdLst>
              <a:gd name="connsiteX0" fmla="*/ 0 w 2403835"/>
              <a:gd name="connsiteY0" fmla="*/ 801279 h 826417"/>
              <a:gd name="connsiteX1" fmla="*/ 886119 w 2403835"/>
              <a:gd name="connsiteY1" fmla="*/ 782425 h 826417"/>
              <a:gd name="connsiteX2" fmla="*/ 1508288 w 2403835"/>
              <a:gd name="connsiteY2" fmla="*/ 537328 h 826417"/>
              <a:gd name="connsiteX3" fmla="*/ 1875934 w 2403835"/>
              <a:gd name="connsiteY3" fmla="*/ 169683 h 826417"/>
              <a:gd name="connsiteX4" fmla="*/ 2403835 w 2403835"/>
              <a:gd name="connsiteY4" fmla="*/ 0 h 826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3835" h="826417">
                <a:moveTo>
                  <a:pt x="0" y="801279"/>
                </a:moveTo>
                <a:cubicBezTo>
                  <a:pt x="317369" y="813848"/>
                  <a:pt x="634738" y="826417"/>
                  <a:pt x="886119" y="782425"/>
                </a:cubicBezTo>
                <a:cubicBezTo>
                  <a:pt x="1137500" y="738433"/>
                  <a:pt x="1343319" y="639452"/>
                  <a:pt x="1508288" y="537328"/>
                </a:cubicBezTo>
                <a:cubicBezTo>
                  <a:pt x="1673257" y="435204"/>
                  <a:pt x="1726676" y="259238"/>
                  <a:pt x="1875934" y="169683"/>
                </a:cubicBezTo>
                <a:cubicBezTo>
                  <a:pt x="2025192" y="80128"/>
                  <a:pt x="2214513" y="40064"/>
                  <a:pt x="2403835" y="0"/>
                </a:cubicBezTo>
              </a:path>
            </a:pathLst>
          </a:custGeom>
          <a:ln w="28575">
            <a:solidFill>
              <a:schemeClr val="accent1">
                <a:lumMod val="75000"/>
              </a:schemeClr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자유형 7"/>
          <p:cNvSpPr/>
          <p:nvPr/>
        </p:nvSpPr>
        <p:spPr>
          <a:xfrm>
            <a:off x="3274770" y="3892525"/>
            <a:ext cx="1941922" cy="397497"/>
          </a:xfrm>
          <a:custGeom>
            <a:avLst/>
            <a:gdLst>
              <a:gd name="connsiteX0" fmla="*/ 0 w 1941922"/>
              <a:gd name="connsiteY0" fmla="*/ 395926 h 397497"/>
              <a:gd name="connsiteX1" fmla="*/ 433633 w 1941922"/>
              <a:gd name="connsiteY1" fmla="*/ 377072 h 397497"/>
              <a:gd name="connsiteX2" fmla="*/ 1046375 w 1941922"/>
              <a:gd name="connsiteY2" fmla="*/ 273377 h 397497"/>
              <a:gd name="connsiteX3" fmla="*/ 1527142 w 1941922"/>
              <a:gd name="connsiteY3" fmla="*/ 56561 h 397497"/>
              <a:gd name="connsiteX4" fmla="*/ 1941922 w 1941922"/>
              <a:gd name="connsiteY4" fmla="*/ 0 h 397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1922" h="397497">
                <a:moveTo>
                  <a:pt x="0" y="395926"/>
                </a:moveTo>
                <a:cubicBezTo>
                  <a:pt x="129618" y="396711"/>
                  <a:pt x="259237" y="397497"/>
                  <a:pt x="433633" y="377072"/>
                </a:cubicBezTo>
                <a:cubicBezTo>
                  <a:pt x="608029" y="356647"/>
                  <a:pt x="864124" y="326795"/>
                  <a:pt x="1046375" y="273377"/>
                </a:cubicBezTo>
                <a:cubicBezTo>
                  <a:pt x="1228626" y="219959"/>
                  <a:pt x="1377884" y="102124"/>
                  <a:pt x="1527142" y="56561"/>
                </a:cubicBezTo>
                <a:cubicBezTo>
                  <a:pt x="1676400" y="10998"/>
                  <a:pt x="1809161" y="5499"/>
                  <a:pt x="1941922" y="0"/>
                </a:cubicBezTo>
              </a:path>
            </a:pathLst>
          </a:custGeom>
          <a:ln w="28575">
            <a:solidFill>
              <a:schemeClr val="accent1">
                <a:lumMod val="75000"/>
              </a:schemeClr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153400" cy="700070"/>
          </a:xfrm>
        </p:spPr>
        <p:txBody>
          <a:bodyPr>
            <a:noAutofit/>
          </a:bodyPr>
          <a:lstStyle/>
          <a:p>
            <a:r>
              <a:rPr lang="ko-KR" altLang="en-US" sz="2400" dirty="0"/>
              <a:t>절차 지향적 프로그래밍과 객체 지향적 프로그래밍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142844" y="1285860"/>
            <a:ext cx="5857916" cy="2000264"/>
          </a:xfrm>
        </p:spPr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절차지향적 프로그래밍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기존의 프로그래밍 언어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작업 순서를 표현하는 컴퓨터 명령 집합</a:t>
            </a:r>
            <a:endParaRPr lang="en-US" altLang="ko-KR" dirty="0" smtClean="0"/>
          </a:p>
          <a:p>
            <a:r>
              <a:rPr lang="ko-KR" altLang="en-US" dirty="0" smtClean="0"/>
              <a:t> 객체지향적 프로그래밍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프로그램을 실제 세상에 가깝게 모델링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컴퓨터가 수행하는 작업을 객체들간의 상호 작용으로 표현</a:t>
            </a:r>
            <a:endParaRPr lang="en-US" altLang="ko-KR" dirty="0" smtClean="0"/>
          </a:p>
          <a:p>
            <a:pPr lvl="2"/>
            <a:endParaRPr lang="en-US" altLang="ko-KR" dirty="0" smtClean="0"/>
          </a:p>
        </p:txBody>
      </p:sp>
      <p:sp>
        <p:nvSpPr>
          <p:cNvPr id="37" name="순서도: 처리 36"/>
          <p:cNvSpPr/>
          <p:nvPr/>
        </p:nvSpPr>
        <p:spPr>
          <a:xfrm>
            <a:off x="7232472" y="1157632"/>
            <a:ext cx="1071570" cy="428628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동전 입력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8" name="순서도: 처리 37"/>
          <p:cNvSpPr/>
          <p:nvPr/>
        </p:nvSpPr>
        <p:spPr>
          <a:xfrm>
            <a:off x="7232472" y="3157896"/>
            <a:ext cx="1071570" cy="428628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상품 선택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9" name="순서도: 판단 38"/>
          <p:cNvSpPr/>
          <p:nvPr/>
        </p:nvSpPr>
        <p:spPr>
          <a:xfrm>
            <a:off x="7018158" y="2014888"/>
            <a:ext cx="1428760" cy="714380"/>
          </a:xfrm>
          <a:prstGeom prst="flowChartDecision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돈이 충분한가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순서도: 판단 40"/>
          <p:cNvSpPr/>
          <p:nvPr/>
        </p:nvSpPr>
        <p:spPr>
          <a:xfrm>
            <a:off x="7018158" y="4015152"/>
            <a:ext cx="1428760" cy="714380"/>
          </a:xfrm>
          <a:prstGeom prst="flowChartDecision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상품재고 있나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3" name="순서도: 수행의 시작/종료 42"/>
          <p:cNvSpPr/>
          <p:nvPr/>
        </p:nvSpPr>
        <p:spPr>
          <a:xfrm>
            <a:off x="7375348" y="443252"/>
            <a:ext cx="785818" cy="285752"/>
          </a:xfrm>
          <a:prstGeom prst="flowChartTermina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시작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4" name="순서도: 수행의 시작/종료 43"/>
          <p:cNvSpPr/>
          <p:nvPr/>
        </p:nvSpPr>
        <p:spPr>
          <a:xfrm>
            <a:off x="7375348" y="6015416"/>
            <a:ext cx="785818" cy="285752"/>
          </a:xfrm>
          <a:prstGeom prst="flowChartTermina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끝</a:t>
            </a:r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46" name="직선 화살표 연결선 45"/>
          <p:cNvCxnSpPr>
            <a:stCxn id="43" idx="2"/>
            <a:endCxn id="37" idx="0"/>
          </p:cNvCxnSpPr>
          <p:nvPr/>
        </p:nvCxnSpPr>
        <p:spPr>
          <a:xfrm rot="5400000">
            <a:off x="7553943" y="94331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순서도: 처리 54"/>
          <p:cNvSpPr/>
          <p:nvPr/>
        </p:nvSpPr>
        <p:spPr>
          <a:xfrm>
            <a:off x="7232472" y="5158160"/>
            <a:ext cx="1071570" cy="428628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상품 인도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63" name="직선 화살표 연결선 62"/>
          <p:cNvCxnSpPr/>
          <p:nvPr/>
        </p:nvCxnSpPr>
        <p:spPr>
          <a:xfrm rot="5400000">
            <a:off x="7519018" y="5801102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꺾인 연결선 64"/>
          <p:cNvCxnSpPr>
            <a:stCxn id="39" idx="3"/>
            <a:endCxn id="37" idx="3"/>
          </p:cNvCxnSpPr>
          <p:nvPr/>
        </p:nvCxnSpPr>
        <p:spPr>
          <a:xfrm flipH="1" flipV="1">
            <a:off x="8304042" y="1371946"/>
            <a:ext cx="142876" cy="1000132"/>
          </a:xfrm>
          <a:prstGeom prst="bentConnector3">
            <a:avLst>
              <a:gd name="adj1" fmla="val -391882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꺾인 연결선 67"/>
          <p:cNvCxnSpPr>
            <a:stCxn id="41" idx="3"/>
            <a:endCxn id="38" idx="3"/>
          </p:cNvCxnSpPr>
          <p:nvPr/>
        </p:nvCxnSpPr>
        <p:spPr>
          <a:xfrm flipH="1" flipV="1">
            <a:off x="8304042" y="3372210"/>
            <a:ext cx="142876" cy="1000132"/>
          </a:xfrm>
          <a:prstGeom prst="bentConnector3">
            <a:avLst>
              <a:gd name="adj1" fmla="val -34550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7803976" y="2788564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예</a:t>
            </a:r>
            <a:endParaRPr lang="ko-KR" alt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7803976" y="4800970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예</a:t>
            </a:r>
            <a:endParaRPr lang="ko-KR" alt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8444226" y="4145886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아니오</a:t>
            </a:r>
            <a:endParaRPr lang="ko-KR" alt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8518356" y="2086326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아니오</a:t>
            </a:r>
            <a:endParaRPr lang="ko-KR" altLang="en-US" dirty="0"/>
          </a:p>
        </p:txBody>
      </p:sp>
      <p:cxnSp>
        <p:nvCxnSpPr>
          <p:cNvPr id="78" name="직선 화살표 연결선 77"/>
          <p:cNvCxnSpPr/>
          <p:nvPr/>
        </p:nvCxnSpPr>
        <p:spPr>
          <a:xfrm rot="5400000">
            <a:off x="7519018" y="1799780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직선 화살표 연결선 78"/>
          <p:cNvCxnSpPr/>
          <p:nvPr/>
        </p:nvCxnSpPr>
        <p:spPr>
          <a:xfrm rot="5400000">
            <a:off x="7519018" y="294278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직선 화살표 연결선 81"/>
          <p:cNvCxnSpPr/>
          <p:nvPr/>
        </p:nvCxnSpPr>
        <p:spPr>
          <a:xfrm rot="5400000">
            <a:off x="7519018" y="3800044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직선 화살표 연결선 83"/>
          <p:cNvCxnSpPr/>
          <p:nvPr/>
        </p:nvCxnSpPr>
        <p:spPr>
          <a:xfrm rot="5400000">
            <a:off x="7519018" y="4943052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/>
          <p:cNvSpPr/>
          <p:nvPr/>
        </p:nvSpPr>
        <p:spPr>
          <a:xfrm>
            <a:off x="928662" y="4000504"/>
            <a:ext cx="714380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돈통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857356" y="4000504"/>
            <a:ext cx="714380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커피통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786050" y="4000504"/>
            <a:ext cx="714380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물통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714744" y="4000504"/>
            <a:ext cx="714380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프림통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643438" y="4000504"/>
            <a:ext cx="714380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컵통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643174" y="4857760"/>
            <a:ext cx="1143008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자판기 엔진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571604" y="5572140"/>
            <a:ext cx="928694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디스플레이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3214678" y="5572140"/>
            <a:ext cx="571504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버튼</a:t>
            </a:r>
            <a:r>
              <a:rPr lang="en-US" altLang="ko-KR" smtClean="0">
                <a:solidFill>
                  <a:schemeClr val="tx1"/>
                </a:solidFill>
              </a:rPr>
              <a:t>1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857620" y="5572140"/>
            <a:ext cx="571504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버튼</a:t>
            </a:r>
            <a:r>
              <a:rPr lang="en-US" altLang="ko-KR" smtClean="0">
                <a:solidFill>
                  <a:schemeClr val="tx1"/>
                </a:solidFill>
              </a:rPr>
              <a:t>2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4500562" y="5572140"/>
            <a:ext cx="571504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버튼</a:t>
            </a:r>
            <a:r>
              <a:rPr lang="en-US" altLang="ko-KR" smtClean="0">
                <a:solidFill>
                  <a:schemeClr val="tx1"/>
                </a:solidFill>
              </a:rPr>
              <a:t>3</a:t>
            </a:r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35" name="직선 화살표 연결선 34"/>
          <p:cNvCxnSpPr>
            <a:stCxn id="30" idx="0"/>
            <a:endCxn id="28" idx="2"/>
          </p:cNvCxnSpPr>
          <p:nvPr/>
        </p:nvCxnSpPr>
        <p:spPr>
          <a:xfrm rot="16200000" flipV="1">
            <a:off x="3178959" y="5250669"/>
            <a:ext cx="357190" cy="285752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화살표 연결선 39"/>
          <p:cNvCxnSpPr>
            <a:stCxn id="32" idx="0"/>
            <a:endCxn id="28" idx="2"/>
          </p:cNvCxnSpPr>
          <p:nvPr/>
        </p:nvCxnSpPr>
        <p:spPr>
          <a:xfrm rot="16200000" flipV="1">
            <a:off x="3500430" y="4929198"/>
            <a:ext cx="357190" cy="928694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화살표 연결선 44"/>
          <p:cNvCxnSpPr>
            <a:stCxn id="33" idx="0"/>
            <a:endCxn id="28" idx="2"/>
          </p:cNvCxnSpPr>
          <p:nvPr/>
        </p:nvCxnSpPr>
        <p:spPr>
          <a:xfrm rot="16200000" flipV="1">
            <a:off x="3821901" y="4607727"/>
            <a:ext cx="357190" cy="1571636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화살표 연결선 47"/>
          <p:cNvCxnSpPr>
            <a:stCxn id="29" idx="0"/>
            <a:endCxn id="28" idx="2"/>
          </p:cNvCxnSpPr>
          <p:nvPr/>
        </p:nvCxnSpPr>
        <p:spPr>
          <a:xfrm rot="5400000" flipH="1" flipV="1">
            <a:off x="2446719" y="4804182"/>
            <a:ext cx="357190" cy="1178727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화살표 연결선 49"/>
          <p:cNvCxnSpPr>
            <a:stCxn id="28" idx="0"/>
            <a:endCxn id="27" idx="2"/>
          </p:cNvCxnSpPr>
          <p:nvPr/>
        </p:nvCxnSpPr>
        <p:spPr>
          <a:xfrm rot="5400000" flipH="1" flipV="1">
            <a:off x="3857620" y="3714752"/>
            <a:ext cx="500066" cy="1785950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화살표 연결선 51"/>
          <p:cNvCxnSpPr>
            <a:stCxn id="28" idx="0"/>
            <a:endCxn id="26" idx="2"/>
          </p:cNvCxnSpPr>
          <p:nvPr/>
        </p:nvCxnSpPr>
        <p:spPr>
          <a:xfrm rot="5400000" flipH="1" flipV="1">
            <a:off x="3393273" y="4179099"/>
            <a:ext cx="500066" cy="857256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화살표 연결선 53"/>
          <p:cNvCxnSpPr>
            <a:stCxn id="28" idx="0"/>
            <a:endCxn id="25" idx="2"/>
          </p:cNvCxnSpPr>
          <p:nvPr/>
        </p:nvCxnSpPr>
        <p:spPr>
          <a:xfrm rot="16200000" flipV="1">
            <a:off x="2928926" y="4572008"/>
            <a:ext cx="500066" cy="71438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>
            <a:stCxn id="28" idx="0"/>
            <a:endCxn id="24" idx="2"/>
          </p:cNvCxnSpPr>
          <p:nvPr/>
        </p:nvCxnSpPr>
        <p:spPr>
          <a:xfrm rot="16200000" flipV="1">
            <a:off x="2464579" y="4107661"/>
            <a:ext cx="500066" cy="1000132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화살표 연결선 58"/>
          <p:cNvCxnSpPr>
            <a:stCxn id="28" idx="0"/>
            <a:endCxn id="23" idx="2"/>
          </p:cNvCxnSpPr>
          <p:nvPr/>
        </p:nvCxnSpPr>
        <p:spPr>
          <a:xfrm rot="16200000" flipV="1">
            <a:off x="2000232" y="3643314"/>
            <a:ext cx="500066" cy="1928826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42844" y="3357562"/>
            <a:ext cx="1059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smtClean="0"/>
              <a:t>커피 자판기</a:t>
            </a:r>
            <a:endParaRPr lang="ko-KR" altLang="en-US" sz="2000" dirty="0" err="1" smtClean="0"/>
          </a:p>
        </p:txBody>
      </p:sp>
      <p:sp>
        <p:nvSpPr>
          <p:cNvPr id="62" name="직사각형 61"/>
          <p:cNvSpPr/>
          <p:nvPr/>
        </p:nvSpPr>
        <p:spPr>
          <a:xfrm>
            <a:off x="571472" y="3714752"/>
            <a:ext cx="5357850" cy="25717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TextBox 63"/>
          <p:cNvSpPr txBox="1"/>
          <p:nvPr/>
        </p:nvSpPr>
        <p:spPr>
          <a:xfrm>
            <a:off x="1428728" y="6286520"/>
            <a:ext cx="316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객체지향적 프로그래밍의 객체들의 상호 관련성</a:t>
            </a:r>
            <a:endParaRPr lang="ko-KR" altLang="en-US" dirty="0" err="1" smtClean="0"/>
          </a:p>
        </p:txBody>
      </p:sp>
      <p:sp>
        <p:nvSpPr>
          <p:cNvPr id="66" name="TextBox 65"/>
          <p:cNvSpPr txBox="1"/>
          <p:nvPr/>
        </p:nvSpPr>
        <p:spPr>
          <a:xfrm>
            <a:off x="6732406" y="6444044"/>
            <a:ext cx="2448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절차지향적 프로그래밍의 실행 절차</a:t>
            </a:r>
            <a:endParaRPr lang="ko-KR" altLang="en-US" dirty="0" err="1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this </a:t>
            </a:r>
            <a:r>
              <a:rPr lang="ko-KR" altLang="en-US" dirty="0" err="1" smtClean="0"/>
              <a:t>레퍼런스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714348" y="1285860"/>
            <a:ext cx="7929618" cy="5286412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this</a:t>
            </a:r>
            <a:r>
              <a:rPr lang="ko-KR" altLang="en-US" dirty="0" smtClean="0"/>
              <a:t>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기초 개념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현재 객체 자기 자신을 가리킨다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smtClean="0"/>
              <a:t>자기 자신에 대한 </a:t>
            </a:r>
            <a:r>
              <a:rPr lang="ko-KR" altLang="en-US" dirty="0" err="1" smtClean="0"/>
              <a:t>레퍼런스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같은 클래스 내에서 클래스 멤버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변수를 접근할 때 객체 이름이 없으면 묵시적으로 </a:t>
            </a:r>
            <a:r>
              <a:rPr lang="en-US" altLang="ko-KR" dirty="0" smtClean="0"/>
              <a:t>this</a:t>
            </a:r>
            <a:r>
              <a:rPr lang="ko-KR" altLang="en-US" dirty="0" smtClean="0"/>
              <a:t>로 가정</a:t>
            </a:r>
            <a:endParaRPr lang="en-US" altLang="ko-KR" dirty="0" smtClean="0"/>
          </a:p>
          <a:p>
            <a:r>
              <a:rPr lang="en-US" altLang="ko-KR" dirty="0" smtClean="0"/>
              <a:t>this</a:t>
            </a:r>
            <a:r>
              <a:rPr lang="ko-KR" altLang="en-US" dirty="0" smtClean="0"/>
              <a:t>의 필요성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객체의 멤버 변수와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변수의 이름이 같은 경우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객체 자신을 </a:t>
            </a:r>
            <a:r>
              <a:rPr lang="ko-KR" altLang="en-US" dirty="0" err="1" smtClean="0"/>
              <a:t>메소드에</a:t>
            </a:r>
            <a:r>
              <a:rPr lang="ko-KR" altLang="en-US" dirty="0" smtClean="0"/>
              <a:t> 전달 또는 반환할 때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071670" y="4572008"/>
            <a:ext cx="4572000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defTabSz="180000"/>
            <a:r>
              <a:rPr lang="en-US" altLang="ko-KR" dirty="0" smtClean="0"/>
              <a:t>class </a:t>
            </a:r>
            <a:r>
              <a:rPr lang="en-US" altLang="ko-KR" dirty="0" err="1" smtClean="0"/>
              <a:t>Samp</a:t>
            </a:r>
            <a:r>
              <a:rPr lang="en-US" altLang="ko-KR" dirty="0" smtClean="0"/>
              <a:t> {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id;</a:t>
            </a:r>
          </a:p>
          <a:p>
            <a:pPr defTabSz="180000"/>
            <a:r>
              <a:rPr lang="en-US" altLang="ko-KR" dirty="0" smtClean="0"/>
              <a:t>	public </a:t>
            </a:r>
            <a:r>
              <a:rPr lang="en-US" altLang="ko-KR" dirty="0" err="1" smtClean="0"/>
              <a:t>Samp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x) {</a:t>
            </a:r>
            <a:r>
              <a:rPr lang="en-US" altLang="ko-KR" b="1" dirty="0" smtClean="0"/>
              <a:t>this</a:t>
            </a:r>
            <a:r>
              <a:rPr lang="en-US" altLang="ko-KR" dirty="0" smtClean="0"/>
              <a:t>.id = x; }</a:t>
            </a:r>
          </a:p>
          <a:p>
            <a:pPr defTabSz="180000"/>
            <a:r>
              <a:rPr lang="en-US" altLang="ko-KR" dirty="0" smtClean="0"/>
              <a:t>	public void set(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x) {</a:t>
            </a:r>
            <a:r>
              <a:rPr lang="en-US" altLang="ko-KR" b="1" dirty="0" smtClean="0"/>
              <a:t>this</a:t>
            </a:r>
            <a:r>
              <a:rPr lang="en-US" altLang="ko-KR" dirty="0" smtClean="0"/>
              <a:t>.id = x; }</a:t>
            </a:r>
          </a:p>
          <a:p>
            <a:pPr defTabSz="180000"/>
            <a:r>
              <a:rPr lang="en-US" altLang="ko-KR" dirty="0" smtClean="0"/>
              <a:t>	public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get() {return id; }</a:t>
            </a:r>
          </a:p>
          <a:p>
            <a:pPr defTabSz="180000"/>
            <a:r>
              <a:rPr lang="en-US" altLang="ko-KR" dirty="0" smtClean="0"/>
              <a:t>}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다음 그림에서 </a:t>
            </a:r>
            <a:r>
              <a:rPr lang="en-US" altLang="ko-KR" dirty="0" smtClean="0"/>
              <a:t>id</a:t>
            </a:r>
            <a:r>
              <a:rPr lang="ko-KR" altLang="en-US" dirty="0" smtClean="0"/>
              <a:t>는 어떤 </a:t>
            </a:r>
            <a:r>
              <a:rPr lang="en-US" altLang="ko-KR" dirty="0" smtClean="0"/>
              <a:t>id</a:t>
            </a:r>
            <a:r>
              <a:rPr lang="ko-KR" altLang="en-US" dirty="0" smtClean="0"/>
              <a:t>인가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916003" y="2878995"/>
            <a:ext cx="3445773" cy="153337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dirty="0" smtClean="0">
                <a:solidFill>
                  <a:schemeClr val="tx1"/>
                </a:solidFill>
              </a:rPr>
              <a:t>id</a:t>
            </a:r>
          </a:p>
          <a:p>
            <a:r>
              <a:rPr lang="en-US" altLang="ko-KR" sz="2000" dirty="0" smtClean="0">
                <a:solidFill>
                  <a:schemeClr val="tx1"/>
                </a:solidFill>
              </a:rPr>
              <a:t>...</a:t>
            </a:r>
          </a:p>
          <a:p>
            <a:r>
              <a:rPr lang="en-US" altLang="ko-KR" sz="2000" dirty="0" smtClean="0">
                <a:solidFill>
                  <a:schemeClr val="tx1"/>
                </a:solidFill>
              </a:rPr>
              <a:t>void set(</a:t>
            </a:r>
            <a:r>
              <a:rPr lang="en-US" altLang="ko-KR" sz="2000" dirty="0" err="1" smtClean="0">
                <a:solidFill>
                  <a:schemeClr val="tx1"/>
                </a:solidFill>
              </a:rPr>
              <a:t>int</a:t>
            </a:r>
            <a:r>
              <a:rPr lang="en-US" altLang="ko-KR" sz="2000" dirty="0" smtClean="0">
                <a:solidFill>
                  <a:schemeClr val="tx1"/>
                </a:solidFill>
              </a:rPr>
              <a:t> id) {  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id</a:t>
            </a:r>
            <a:r>
              <a:rPr lang="en-US" altLang="ko-KR" sz="2000" dirty="0" smtClean="0">
                <a:solidFill>
                  <a:schemeClr val="tx1"/>
                </a:solidFill>
              </a:rPr>
              <a:t> =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 id</a:t>
            </a:r>
            <a:r>
              <a:rPr lang="en-US" altLang="ko-KR" sz="2000" dirty="0" smtClean="0">
                <a:solidFill>
                  <a:schemeClr val="tx1"/>
                </a:solidFill>
              </a:rPr>
              <a:t>; }</a:t>
            </a:r>
          </a:p>
          <a:p>
            <a:r>
              <a:rPr lang="en-US" altLang="ko-KR" sz="2000" dirty="0" smtClean="0">
                <a:solidFill>
                  <a:schemeClr val="tx1"/>
                </a:solidFill>
              </a:rPr>
              <a:t>...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1624" y="2807557"/>
            <a:ext cx="39953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2000" dirty="0"/>
          </a:p>
        </p:txBody>
      </p:sp>
      <p:sp>
        <p:nvSpPr>
          <p:cNvPr id="13" name="순서도: 연결자 27"/>
          <p:cNvSpPr/>
          <p:nvPr/>
        </p:nvSpPr>
        <p:spPr>
          <a:xfrm>
            <a:off x="315402" y="2885265"/>
            <a:ext cx="19546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cxnSp>
        <p:nvCxnSpPr>
          <p:cNvPr id="14" name="직선 화살표 연결선 13"/>
          <p:cNvCxnSpPr>
            <a:stCxn id="13" idx="6"/>
          </p:cNvCxnSpPr>
          <p:nvPr/>
        </p:nvCxnSpPr>
        <p:spPr>
          <a:xfrm>
            <a:off x="510865" y="2992422"/>
            <a:ext cx="405138" cy="294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직사각형 15"/>
          <p:cNvSpPr/>
          <p:nvPr/>
        </p:nvSpPr>
        <p:spPr>
          <a:xfrm>
            <a:off x="1482783" y="3099579"/>
            <a:ext cx="500066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27" name="자유형 26"/>
          <p:cNvSpPr/>
          <p:nvPr/>
        </p:nvSpPr>
        <p:spPr>
          <a:xfrm>
            <a:off x="1982849" y="3229935"/>
            <a:ext cx="941247" cy="514248"/>
          </a:xfrm>
          <a:custGeom>
            <a:avLst/>
            <a:gdLst>
              <a:gd name="connsiteX0" fmla="*/ 582626 w 582626"/>
              <a:gd name="connsiteY0" fmla="*/ 380325 h 380325"/>
              <a:gd name="connsiteX1" fmla="*/ 517890 w 582626"/>
              <a:gd name="connsiteY1" fmla="*/ 145656 h 380325"/>
              <a:gd name="connsiteX2" fmla="*/ 347957 w 582626"/>
              <a:gd name="connsiteY2" fmla="*/ 32368 h 380325"/>
              <a:gd name="connsiteX3" fmla="*/ 0 w 582626"/>
              <a:gd name="connsiteY3" fmla="*/ 0 h 38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626" h="380325">
                <a:moveTo>
                  <a:pt x="582626" y="380325"/>
                </a:moveTo>
                <a:cubicBezTo>
                  <a:pt x="569813" y="291987"/>
                  <a:pt x="557001" y="203649"/>
                  <a:pt x="517890" y="145656"/>
                </a:cubicBezTo>
                <a:cubicBezTo>
                  <a:pt x="478778" y="87663"/>
                  <a:pt x="434272" y="56644"/>
                  <a:pt x="347957" y="32368"/>
                </a:cubicBezTo>
                <a:cubicBezTo>
                  <a:pt x="261642" y="8092"/>
                  <a:pt x="130821" y="4046"/>
                  <a:pt x="0" y="0"/>
                </a:cubicBezTo>
              </a:path>
            </a:pathLst>
          </a:cu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28" name="자유형 27"/>
          <p:cNvSpPr/>
          <p:nvPr/>
        </p:nvSpPr>
        <p:spPr>
          <a:xfrm>
            <a:off x="2453472" y="3938392"/>
            <a:ext cx="470623" cy="207400"/>
          </a:xfrm>
          <a:custGeom>
            <a:avLst/>
            <a:gdLst>
              <a:gd name="connsiteX0" fmla="*/ 356049 w 356049"/>
              <a:gd name="connsiteY0" fmla="*/ 8092 h 207400"/>
              <a:gd name="connsiteX1" fmla="*/ 267037 w 356049"/>
              <a:gd name="connsiteY1" fmla="*/ 169933 h 207400"/>
              <a:gd name="connsiteX2" fmla="*/ 72828 w 356049"/>
              <a:gd name="connsiteY2" fmla="*/ 194209 h 207400"/>
              <a:gd name="connsiteX3" fmla="*/ 0 w 356049"/>
              <a:gd name="connsiteY3" fmla="*/ 0 h 20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049" h="207400">
                <a:moveTo>
                  <a:pt x="356049" y="8092"/>
                </a:moveTo>
                <a:cubicBezTo>
                  <a:pt x="335144" y="73503"/>
                  <a:pt x="314240" y="138914"/>
                  <a:pt x="267037" y="169933"/>
                </a:cubicBezTo>
                <a:cubicBezTo>
                  <a:pt x="219834" y="200952"/>
                  <a:pt x="117334" y="222531"/>
                  <a:pt x="72828" y="194209"/>
                </a:cubicBezTo>
                <a:cubicBezTo>
                  <a:pt x="28322" y="165887"/>
                  <a:pt x="14161" y="82943"/>
                  <a:pt x="0" y="0"/>
                </a:cubicBezTo>
              </a:path>
            </a:pathLst>
          </a:cu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29" name="자유형 28"/>
          <p:cNvSpPr/>
          <p:nvPr/>
        </p:nvSpPr>
        <p:spPr>
          <a:xfrm>
            <a:off x="1982849" y="3180868"/>
            <a:ext cx="1658848" cy="561722"/>
          </a:xfrm>
          <a:custGeom>
            <a:avLst/>
            <a:gdLst>
              <a:gd name="connsiteX0" fmla="*/ 1003412 w 1005374"/>
              <a:gd name="connsiteY0" fmla="*/ 465533 h 465533"/>
              <a:gd name="connsiteX1" fmla="*/ 946768 w 1005374"/>
              <a:gd name="connsiteY1" fmla="*/ 166128 h 465533"/>
              <a:gd name="connsiteX2" fmla="*/ 614995 w 1005374"/>
              <a:gd name="connsiteY2" fmla="*/ 12379 h 465533"/>
              <a:gd name="connsiteX3" fmla="*/ 0 w 1005374"/>
              <a:gd name="connsiteY3" fmla="*/ 20471 h 465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5374" h="465533">
                <a:moveTo>
                  <a:pt x="1003412" y="465533"/>
                </a:moveTo>
                <a:cubicBezTo>
                  <a:pt x="1007458" y="353593"/>
                  <a:pt x="1011504" y="241654"/>
                  <a:pt x="946768" y="166128"/>
                </a:cubicBezTo>
                <a:cubicBezTo>
                  <a:pt x="882032" y="90602"/>
                  <a:pt x="772790" y="36655"/>
                  <a:pt x="614995" y="12379"/>
                </a:cubicBezTo>
                <a:cubicBezTo>
                  <a:pt x="457200" y="-11897"/>
                  <a:pt x="228600" y="4287"/>
                  <a:pt x="0" y="20471"/>
                </a:cubicBezTo>
              </a:path>
            </a:pathLst>
          </a:cu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30" name="자유형 29"/>
          <p:cNvSpPr/>
          <p:nvPr/>
        </p:nvSpPr>
        <p:spPr>
          <a:xfrm>
            <a:off x="2345553" y="3945756"/>
            <a:ext cx="1296143" cy="302810"/>
          </a:xfrm>
          <a:custGeom>
            <a:avLst/>
            <a:gdLst>
              <a:gd name="connsiteX0" fmla="*/ 356049 w 356049"/>
              <a:gd name="connsiteY0" fmla="*/ 8092 h 207400"/>
              <a:gd name="connsiteX1" fmla="*/ 267037 w 356049"/>
              <a:gd name="connsiteY1" fmla="*/ 169933 h 207400"/>
              <a:gd name="connsiteX2" fmla="*/ 72828 w 356049"/>
              <a:gd name="connsiteY2" fmla="*/ 194209 h 207400"/>
              <a:gd name="connsiteX3" fmla="*/ 0 w 356049"/>
              <a:gd name="connsiteY3" fmla="*/ 0 h 20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049" h="207400">
                <a:moveTo>
                  <a:pt x="356049" y="8092"/>
                </a:moveTo>
                <a:cubicBezTo>
                  <a:pt x="335144" y="73503"/>
                  <a:pt x="314240" y="138914"/>
                  <a:pt x="267037" y="169933"/>
                </a:cubicBezTo>
                <a:cubicBezTo>
                  <a:pt x="219834" y="200952"/>
                  <a:pt x="117334" y="222531"/>
                  <a:pt x="72828" y="194209"/>
                </a:cubicBezTo>
                <a:cubicBezTo>
                  <a:pt x="28322" y="165887"/>
                  <a:pt x="14161" y="82943"/>
                  <a:pt x="0" y="0"/>
                </a:cubicBezTo>
              </a:path>
            </a:pathLst>
          </a:cu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31" name="TextBox 30"/>
          <p:cNvSpPr txBox="1"/>
          <p:nvPr/>
        </p:nvSpPr>
        <p:spPr>
          <a:xfrm>
            <a:off x="3212910" y="3229934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?</a:t>
            </a:r>
            <a:endParaRPr lang="ko-KR" altLang="en-US" sz="2000" dirty="0" err="1" smtClean="0"/>
          </a:p>
        </p:txBody>
      </p:sp>
      <p:sp>
        <p:nvSpPr>
          <p:cNvPr id="32" name="TextBox 31"/>
          <p:cNvSpPr txBox="1"/>
          <p:nvPr/>
        </p:nvSpPr>
        <p:spPr>
          <a:xfrm>
            <a:off x="2638889" y="3313893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?</a:t>
            </a:r>
            <a:endParaRPr lang="ko-KR" altLang="en-US" sz="2000" dirty="0" err="1" smtClean="0"/>
          </a:p>
        </p:txBody>
      </p:sp>
      <p:sp>
        <p:nvSpPr>
          <p:cNvPr id="33" name="TextBox 32"/>
          <p:cNvSpPr txBox="1"/>
          <p:nvPr/>
        </p:nvSpPr>
        <p:spPr>
          <a:xfrm>
            <a:off x="3325568" y="4032551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?</a:t>
            </a:r>
            <a:endParaRPr lang="ko-KR" altLang="en-US" sz="2000" dirty="0" err="1" smtClean="0"/>
          </a:p>
        </p:txBody>
      </p:sp>
      <p:sp>
        <p:nvSpPr>
          <p:cNvPr id="34" name="TextBox 33"/>
          <p:cNvSpPr txBox="1"/>
          <p:nvPr/>
        </p:nvSpPr>
        <p:spPr>
          <a:xfrm>
            <a:off x="2803038" y="4145792"/>
            <a:ext cx="227625" cy="405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?</a:t>
            </a:r>
            <a:endParaRPr lang="ko-KR" altLang="en-US" sz="2000" dirty="0" err="1" smtClean="0"/>
          </a:p>
        </p:txBody>
      </p:sp>
      <p:sp>
        <p:nvSpPr>
          <p:cNvPr id="4" name="TextBox 3"/>
          <p:cNvSpPr txBox="1"/>
          <p:nvPr/>
        </p:nvSpPr>
        <p:spPr>
          <a:xfrm>
            <a:off x="5659130" y="4869160"/>
            <a:ext cx="2943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</a:rPr>
              <a:t>두 개의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</a:rPr>
              <a:t>id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</a:rPr>
              <a:t>모두 인자로 정의된 </a:t>
            </a:r>
            <a:r>
              <a:rPr lang="en-US" altLang="ko-KR" sz="2000" dirty="0" smtClean="0">
                <a:solidFill>
                  <a:schemeClr val="accent2">
                    <a:lumMod val="75000"/>
                  </a:schemeClr>
                </a:solidFill>
              </a:rPr>
              <a:t>id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</a:rPr>
              <a:t>이다</a:t>
            </a:r>
            <a:r>
              <a:rPr lang="en-US" altLang="ko-KR" sz="20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ko-KR" altLang="en-US" sz="2000" dirty="0" err="1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31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239781" y="2232664"/>
            <a:ext cx="898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>
                <a:solidFill>
                  <a:srgbClr val="FF0000"/>
                </a:solidFill>
                <a:latin typeface="HY강B" pitchFamily="18" charset="-127"/>
                <a:ea typeface="HY강B" pitchFamily="18" charset="-127"/>
              </a:rPr>
              <a:t>id ?</a:t>
            </a:r>
            <a:endParaRPr lang="ko-KR" altLang="en-US" sz="3600" dirty="0" err="1" smtClean="0">
              <a:solidFill>
                <a:srgbClr val="FF00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5345764" y="2908889"/>
            <a:ext cx="3445773" cy="153337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dirty="0" smtClean="0">
                <a:solidFill>
                  <a:schemeClr val="tx1"/>
                </a:solidFill>
              </a:rPr>
              <a:t>id</a:t>
            </a:r>
          </a:p>
          <a:p>
            <a:r>
              <a:rPr lang="en-US" altLang="ko-KR" sz="2000" dirty="0" smtClean="0">
                <a:solidFill>
                  <a:schemeClr val="tx1"/>
                </a:solidFill>
              </a:rPr>
              <a:t>...</a:t>
            </a:r>
          </a:p>
          <a:p>
            <a:r>
              <a:rPr lang="en-US" altLang="ko-KR" sz="2000" dirty="0" smtClean="0">
                <a:solidFill>
                  <a:schemeClr val="tx1"/>
                </a:solidFill>
              </a:rPr>
              <a:t>void set(</a:t>
            </a:r>
            <a:r>
              <a:rPr lang="en-US" altLang="ko-KR" sz="2000" dirty="0" err="1" smtClean="0">
                <a:solidFill>
                  <a:schemeClr val="tx1"/>
                </a:solidFill>
              </a:rPr>
              <a:t>int</a:t>
            </a:r>
            <a:r>
              <a:rPr lang="en-US" altLang="ko-KR" sz="2000" dirty="0" smtClean="0">
                <a:solidFill>
                  <a:schemeClr val="tx1"/>
                </a:solidFill>
              </a:rPr>
              <a:t> id) {  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id</a:t>
            </a:r>
            <a:r>
              <a:rPr lang="en-US" altLang="ko-KR" sz="2000" dirty="0" smtClean="0">
                <a:solidFill>
                  <a:schemeClr val="tx1"/>
                </a:solidFill>
              </a:rPr>
              <a:t> =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 id</a:t>
            </a:r>
            <a:r>
              <a:rPr lang="en-US" altLang="ko-KR" sz="2000" dirty="0" smtClean="0">
                <a:solidFill>
                  <a:schemeClr val="tx1"/>
                </a:solidFill>
              </a:rPr>
              <a:t>; }</a:t>
            </a:r>
          </a:p>
          <a:p>
            <a:r>
              <a:rPr lang="en-US" altLang="ko-KR" sz="2000" dirty="0" smtClean="0">
                <a:solidFill>
                  <a:schemeClr val="tx1"/>
                </a:solidFill>
              </a:rPr>
              <a:t>...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31385" y="2837451"/>
            <a:ext cx="39953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2000" dirty="0"/>
          </a:p>
        </p:txBody>
      </p:sp>
      <p:sp>
        <p:nvSpPr>
          <p:cNvPr id="22" name="순서도: 연결자 27"/>
          <p:cNvSpPr/>
          <p:nvPr/>
        </p:nvSpPr>
        <p:spPr>
          <a:xfrm>
            <a:off x="4745163" y="2915159"/>
            <a:ext cx="19546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cxnSp>
        <p:nvCxnSpPr>
          <p:cNvPr id="23" name="직선 화살표 연결선 22"/>
          <p:cNvCxnSpPr>
            <a:stCxn id="22" idx="6"/>
          </p:cNvCxnSpPr>
          <p:nvPr/>
        </p:nvCxnSpPr>
        <p:spPr>
          <a:xfrm>
            <a:off x="4940626" y="3022316"/>
            <a:ext cx="405138" cy="294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5912544" y="3129473"/>
            <a:ext cx="500066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26" name="자유형 25"/>
          <p:cNvSpPr/>
          <p:nvPr/>
        </p:nvSpPr>
        <p:spPr>
          <a:xfrm>
            <a:off x="6883233" y="3968286"/>
            <a:ext cx="470623" cy="207400"/>
          </a:xfrm>
          <a:custGeom>
            <a:avLst/>
            <a:gdLst>
              <a:gd name="connsiteX0" fmla="*/ 356049 w 356049"/>
              <a:gd name="connsiteY0" fmla="*/ 8092 h 207400"/>
              <a:gd name="connsiteX1" fmla="*/ 267037 w 356049"/>
              <a:gd name="connsiteY1" fmla="*/ 169933 h 207400"/>
              <a:gd name="connsiteX2" fmla="*/ 72828 w 356049"/>
              <a:gd name="connsiteY2" fmla="*/ 194209 h 207400"/>
              <a:gd name="connsiteX3" fmla="*/ 0 w 356049"/>
              <a:gd name="connsiteY3" fmla="*/ 0 h 20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049" h="207400">
                <a:moveTo>
                  <a:pt x="356049" y="8092"/>
                </a:moveTo>
                <a:cubicBezTo>
                  <a:pt x="335144" y="73503"/>
                  <a:pt x="314240" y="138914"/>
                  <a:pt x="267037" y="169933"/>
                </a:cubicBezTo>
                <a:cubicBezTo>
                  <a:pt x="219834" y="200952"/>
                  <a:pt x="117334" y="222531"/>
                  <a:pt x="72828" y="194209"/>
                </a:cubicBezTo>
                <a:cubicBezTo>
                  <a:pt x="28322" y="165887"/>
                  <a:pt x="14161" y="82943"/>
                  <a:pt x="0" y="0"/>
                </a:cubicBezTo>
              </a:path>
            </a:pathLst>
          </a:cu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36" name="자유형 35"/>
          <p:cNvSpPr/>
          <p:nvPr/>
        </p:nvSpPr>
        <p:spPr>
          <a:xfrm>
            <a:off x="6775314" y="3975650"/>
            <a:ext cx="1296143" cy="302810"/>
          </a:xfrm>
          <a:custGeom>
            <a:avLst/>
            <a:gdLst>
              <a:gd name="connsiteX0" fmla="*/ 356049 w 356049"/>
              <a:gd name="connsiteY0" fmla="*/ 8092 h 207400"/>
              <a:gd name="connsiteX1" fmla="*/ 267037 w 356049"/>
              <a:gd name="connsiteY1" fmla="*/ 169933 h 207400"/>
              <a:gd name="connsiteX2" fmla="*/ 72828 w 356049"/>
              <a:gd name="connsiteY2" fmla="*/ 194209 h 207400"/>
              <a:gd name="connsiteX3" fmla="*/ 0 w 356049"/>
              <a:gd name="connsiteY3" fmla="*/ 0 h 20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049" h="207400">
                <a:moveTo>
                  <a:pt x="356049" y="8092"/>
                </a:moveTo>
                <a:cubicBezTo>
                  <a:pt x="335144" y="73503"/>
                  <a:pt x="314240" y="138914"/>
                  <a:pt x="267037" y="169933"/>
                </a:cubicBezTo>
                <a:cubicBezTo>
                  <a:pt x="219834" y="200952"/>
                  <a:pt x="117334" y="222531"/>
                  <a:pt x="72828" y="194209"/>
                </a:cubicBezTo>
                <a:cubicBezTo>
                  <a:pt x="28322" y="165887"/>
                  <a:pt x="14161" y="82943"/>
                  <a:pt x="0" y="0"/>
                </a:cubicBezTo>
              </a:path>
            </a:pathLst>
          </a:cu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7" name="TextBox 6"/>
          <p:cNvSpPr txBox="1"/>
          <p:nvPr/>
        </p:nvSpPr>
        <p:spPr>
          <a:xfrm>
            <a:off x="2257255" y="4442262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객</a:t>
            </a:r>
            <a:r>
              <a:rPr lang="ko-KR" altLang="en-US" sz="1400"/>
              <a:t>체</a:t>
            </a:r>
            <a:endParaRPr lang="ko-KR" altLang="en-US" sz="1400" dirty="0" err="1" smtClean="0"/>
          </a:p>
        </p:txBody>
      </p:sp>
      <p:sp>
        <p:nvSpPr>
          <p:cNvPr id="42" name="TextBox 41"/>
          <p:cNvSpPr txBox="1"/>
          <p:nvPr/>
        </p:nvSpPr>
        <p:spPr>
          <a:xfrm>
            <a:off x="6915083" y="4467069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객</a:t>
            </a:r>
            <a:r>
              <a:rPr lang="ko-KR" altLang="en-US" sz="1400"/>
              <a:t>체</a:t>
            </a:r>
            <a:endParaRPr lang="ko-KR" altLang="en-US" sz="1400" dirty="0" err="1" smtClean="0"/>
          </a:p>
        </p:txBody>
      </p:sp>
      <p:sp>
        <p:nvSpPr>
          <p:cNvPr id="9" name="자유형 8"/>
          <p:cNvSpPr/>
          <p:nvPr/>
        </p:nvSpPr>
        <p:spPr>
          <a:xfrm>
            <a:off x="6753885" y="3554324"/>
            <a:ext cx="588475" cy="220971"/>
          </a:xfrm>
          <a:custGeom>
            <a:avLst/>
            <a:gdLst>
              <a:gd name="connsiteX0" fmla="*/ 588475 w 588475"/>
              <a:gd name="connsiteY0" fmla="*/ 67062 h 220971"/>
              <a:gd name="connsiteX1" fmla="*/ 434566 w 588475"/>
              <a:gd name="connsiteY1" fmla="*/ 3688 h 220971"/>
              <a:gd name="connsiteX2" fmla="*/ 217283 w 588475"/>
              <a:gd name="connsiteY2" fmla="*/ 30848 h 220971"/>
              <a:gd name="connsiteX3" fmla="*/ 0 w 588475"/>
              <a:gd name="connsiteY3" fmla="*/ 220971 h 220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475" h="220971">
                <a:moveTo>
                  <a:pt x="588475" y="67062"/>
                </a:moveTo>
                <a:cubicBezTo>
                  <a:pt x="542453" y="38393"/>
                  <a:pt x="496431" y="9724"/>
                  <a:pt x="434566" y="3688"/>
                </a:cubicBezTo>
                <a:cubicBezTo>
                  <a:pt x="372701" y="-2348"/>
                  <a:pt x="289711" y="-5366"/>
                  <a:pt x="217283" y="30848"/>
                </a:cubicBezTo>
                <a:cubicBezTo>
                  <a:pt x="144855" y="67062"/>
                  <a:pt x="72427" y="144016"/>
                  <a:pt x="0" y="220971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자유형 10"/>
          <p:cNvSpPr/>
          <p:nvPr/>
        </p:nvSpPr>
        <p:spPr>
          <a:xfrm>
            <a:off x="6753885" y="3271058"/>
            <a:ext cx="1285592" cy="504237"/>
          </a:xfrm>
          <a:custGeom>
            <a:avLst/>
            <a:gdLst>
              <a:gd name="connsiteX0" fmla="*/ 1285592 w 1285592"/>
              <a:gd name="connsiteY0" fmla="*/ 368435 h 504237"/>
              <a:gd name="connsiteX1" fmla="*/ 1086416 w 1285592"/>
              <a:gd name="connsiteY1" fmla="*/ 151152 h 504237"/>
              <a:gd name="connsiteX2" fmla="*/ 787652 w 1285592"/>
              <a:gd name="connsiteY2" fmla="*/ 6296 h 504237"/>
              <a:gd name="connsiteX3" fmla="*/ 371192 w 1285592"/>
              <a:gd name="connsiteY3" fmla="*/ 51564 h 504237"/>
              <a:gd name="connsiteX4" fmla="*/ 72428 w 1285592"/>
              <a:gd name="connsiteY4" fmla="*/ 277900 h 504237"/>
              <a:gd name="connsiteX5" fmla="*/ 0 w 1285592"/>
              <a:gd name="connsiteY5" fmla="*/ 504237 h 504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85592" h="504237">
                <a:moveTo>
                  <a:pt x="1285592" y="368435"/>
                </a:moveTo>
                <a:cubicBezTo>
                  <a:pt x="1227499" y="289971"/>
                  <a:pt x="1169406" y="211508"/>
                  <a:pt x="1086416" y="151152"/>
                </a:cubicBezTo>
                <a:cubicBezTo>
                  <a:pt x="1003426" y="90796"/>
                  <a:pt x="906856" y="22894"/>
                  <a:pt x="787652" y="6296"/>
                </a:cubicBezTo>
                <a:cubicBezTo>
                  <a:pt x="668448" y="-10302"/>
                  <a:pt x="490396" y="6297"/>
                  <a:pt x="371192" y="51564"/>
                </a:cubicBezTo>
                <a:cubicBezTo>
                  <a:pt x="251988" y="96831"/>
                  <a:pt x="134293" y="202454"/>
                  <a:pt x="72428" y="277900"/>
                </a:cubicBezTo>
                <a:cubicBezTo>
                  <a:pt x="10563" y="353345"/>
                  <a:pt x="5281" y="428791"/>
                  <a:pt x="0" y="504237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27214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this</a:t>
            </a:r>
            <a:r>
              <a:rPr lang="ko-KR" altLang="en-US" smtClean="0"/>
              <a:t>에 대한 이해</a:t>
            </a:r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85658" y="1555652"/>
            <a:ext cx="3463833" cy="40318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600" dirty="0" smtClean="0"/>
              <a:t>class </a:t>
            </a:r>
            <a:r>
              <a:rPr lang="en-US" altLang="ko-KR" sz="1600" dirty="0" err="1" smtClean="0"/>
              <a:t>Samp</a:t>
            </a:r>
            <a:r>
              <a:rPr lang="en-US" altLang="ko-KR" sz="1600" dirty="0" smtClean="0"/>
              <a:t> {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id;</a:t>
            </a:r>
          </a:p>
          <a:p>
            <a:pPr defTabSz="180000"/>
            <a:r>
              <a:rPr lang="en-US" altLang="ko-KR" sz="1600" dirty="0" smtClean="0"/>
              <a:t>	public </a:t>
            </a:r>
            <a:r>
              <a:rPr lang="en-US" altLang="ko-KR" sz="1600" dirty="0" err="1" smtClean="0"/>
              <a:t>Samp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x) {</a:t>
            </a:r>
            <a:r>
              <a:rPr lang="en-US" altLang="ko-KR" sz="1600" dirty="0" smtClean="0">
                <a:solidFill>
                  <a:srgbClr val="FF0000"/>
                </a:solidFill>
              </a:rPr>
              <a:t>this</a:t>
            </a:r>
            <a:r>
              <a:rPr lang="en-US" altLang="ko-KR" sz="1600" dirty="0" smtClean="0"/>
              <a:t>.id = x;}</a:t>
            </a:r>
          </a:p>
          <a:p>
            <a:pPr defTabSz="180000"/>
            <a:r>
              <a:rPr lang="en-US" altLang="ko-KR" sz="1600" dirty="0" smtClean="0"/>
              <a:t>	public  void set(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x) {</a:t>
            </a:r>
            <a:r>
              <a:rPr lang="en-US" altLang="ko-KR" sz="1600" dirty="0" smtClean="0">
                <a:solidFill>
                  <a:srgbClr val="FF0000"/>
                </a:solidFill>
              </a:rPr>
              <a:t>this</a:t>
            </a:r>
            <a:r>
              <a:rPr lang="en-US" altLang="ko-KR" sz="1600" dirty="0" smtClean="0"/>
              <a:t>.id = x;}</a:t>
            </a:r>
          </a:p>
          <a:p>
            <a:pPr defTabSz="180000"/>
            <a:r>
              <a:rPr lang="en-US" altLang="ko-KR" sz="1600" dirty="0" smtClean="0"/>
              <a:t>	public 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get() {return </a:t>
            </a:r>
            <a:r>
              <a:rPr lang="en-US" altLang="ko-KR" sz="1600" dirty="0" smtClean="0">
                <a:solidFill>
                  <a:srgbClr val="FF0000"/>
                </a:solidFill>
              </a:rPr>
              <a:t>this</a:t>
            </a:r>
            <a:r>
              <a:rPr lang="en-US" altLang="ko-KR" sz="1600" dirty="0" smtClean="0"/>
              <a:t>.id;}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public static void main(String 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</a:p>
          <a:p>
            <a:pPr defTabSz="180000"/>
            <a:r>
              <a:rPr lang="en-US" altLang="ko-KR" sz="1600" dirty="0" smtClean="0">
                <a:solidFill>
                  <a:srgbClr val="FF0000"/>
                </a:solidFill>
              </a:rPr>
              <a:t>	  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Samp</a:t>
            </a:r>
            <a:r>
              <a:rPr lang="en-US" altLang="ko-KR" sz="1600" dirty="0" smtClean="0"/>
              <a:t> ob1 = new </a:t>
            </a:r>
            <a:r>
              <a:rPr lang="en-US" altLang="ko-KR" sz="1600" dirty="0" err="1" smtClean="0"/>
              <a:t>Samp</a:t>
            </a:r>
            <a:r>
              <a:rPr lang="en-US" altLang="ko-KR" sz="1600" dirty="0" smtClean="0"/>
              <a:t>(3);</a:t>
            </a:r>
          </a:p>
          <a:p>
            <a:pPr defTabSz="180000"/>
            <a:r>
              <a:rPr lang="en-US" altLang="ko-KR" sz="1600" dirty="0" smtClean="0"/>
              <a:t>	   </a:t>
            </a:r>
            <a:r>
              <a:rPr lang="en-US" altLang="ko-KR" sz="1600" dirty="0" err="1" smtClean="0"/>
              <a:t>Samp</a:t>
            </a:r>
            <a:r>
              <a:rPr lang="en-US" altLang="ko-KR" sz="1600" dirty="0" smtClean="0"/>
              <a:t> ob2 = new </a:t>
            </a:r>
            <a:r>
              <a:rPr lang="en-US" altLang="ko-KR" sz="1600" dirty="0" err="1" smtClean="0"/>
              <a:t>Samp</a:t>
            </a:r>
            <a:r>
              <a:rPr lang="en-US" altLang="ko-KR" sz="1600" dirty="0" smtClean="0"/>
              <a:t>(3);</a:t>
            </a:r>
          </a:p>
          <a:p>
            <a:pPr defTabSz="180000"/>
            <a:r>
              <a:rPr lang="en-US" altLang="ko-KR" sz="1600" dirty="0" smtClean="0"/>
              <a:t>	   </a:t>
            </a:r>
            <a:r>
              <a:rPr lang="en-US" altLang="ko-KR" sz="1600" dirty="0" err="1" smtClean="0"/>
              <a:t>Samp</a:t>
            </a:r>
            <a:r>
              <a:rPr lang="en-US" altLang="ko-KR" sz="1600" dirty="0" smtClean="0"/>
              <a:t> ob3 = new </a:t>
            </a:r>
            <a:r>
              <a:rPr lang="en-US" altLang="ko-KR" sz="1600" dirty="0" err="1" smtClean="0"/>
              <a:t>Samp</a:t>
            </a:r>
            <a:r>
              <a:rPr lang="en-US" altLang="ko-KR" sz="1600" dirty="0" smtClean="0"/>
              <a:t>(3);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 smtClean="0">
                <a:solidFill>
                  <a:srgbClr val="0070C0"/>
                </a:solidFill>
              </a:rPr>
              <a:t>		ob1.set(5);</a:t>
            </a:r>
          </a:p>
          <a:p>
            <a:pPr defTabSz="180000"/>
            <a:r>
              <a:rPr lang="en-US" altLang="ko-KR" sz="1600" dirty="0" smtClean="0">
                <a:solidFill>
                  <a:srgbClr val="0070C0"/>
                </a:solidFill>
              </a:rPr>
              <a:t>		ob2.set(6);</a:t>
            </a:r>
          </a:p>
          <a:p>
            <a:pPr defTabSz="180000"/>
            <a:r>
              <a:rPr lang="en-US" altLang="ko-KR" sz="1600" dirty="0" smtClean="0">
                <a:solidFill>
                  <a:srgbClr val="0070C0"/>
                </a:solidFill>
              </a:rPr>
              <a:t>		ob3.set(7);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5" name="모서리가 둥근 직사각형 4"/>
          <p:cNvSpPr/>
          <p:nvPr/>
        </p:nvSpPr>
        <p:spPr>
          <a:xfrm>
            <a:off x="5029128" y="1484214"/>
            <a:ext cx="2500330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dirty="0" smtClean="0">
                <a:solidFill>
                  <a:schemeClr val="tx1"/>
                </a:solidFill>
              </a:rPr>
              <a:t>id</a:t>
            </a:r>
          </a:p>
          <a:p>
            <a:r>
              <a:rPr lang="en-US" altLang="ko-KR" sz="1600" dirty="0" smtClean="0">
                <a:solidFill>
                  <a:schemeClr val="tx1"/>
                </a:solidFill>
              </a:rPr>
              <a:t>...</a:t>
            </a:r>
          </a:p>
          <a:p>
            <a:r>
              <a:rPr lang="en-US" altLang="ko-KR" sz="1600" dirty="0" smtClean="0">
                <a:solidFill>
                  <a:schemeClr val="tx1"/>
                </a:solidFill>
              </a:rPr>
              <a:t>void set(</a:t>
            </a:r>
            <a:r>
              <a:rPr lang="en-US" altLang="ko-KR" sz="1600" dirty="0" err="1" smtClean="0">
                <a:solidFill>
                  <a:schemeClr val="tx1"/>
                </a:solidFill>
              </a:rPr>
              <a:t>int</a:t>
            </a:r>
            <a:r>
              <a:rPr lang="en-US" altLang="ko-KR" sz="1600" dirty="0" smtClean="0">
                <a:solidFill>
                  <a:schemeClr val="tx1"/>
                </a:solidFill>
              </a:rPr>
              <a:t> x) {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this</a:t>
            </a:r>
            <a:r>
              <a:rPr lang="en-US" altLang="ko-KR" sz="1600" dirty="0" smtClean="0">
                <a:solidFill>
                  <a:schemeClr val="tx1"/>
                </a:solidFill>
              </a:rPr>
              <a:t>.id = x;}</a:t>
            </a:r>
          </a:p>
          <a:p>
            <a:r>
              <a:rPr lang="en-US" altLang="ko-KR" sz="1600" dirty="0" smtClean="0">
                <a:solidFill>
                  <a:schemeClr val="tx1"/>
                </a:solidFill>
              </a:rPr>
              <a:t>...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6120" y="1412776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ob1</a:t>
            </a:r>
            <a:endParaRPr lang="ko-KR" altLang="en-US" sz="1600"/>
          </a:p>
        </p:txBody>
      </p:sp>
      <p:sp>
        <p:nvSpPr>
          <p:cNvPr id="9" name="모서리가 둥근 직사각형 8"/>
          <p:cNvSpPr/>
          <p:nvPr/>
        </p:nvSpPr>
        <p:spPr>
          <a:xfrm>
            <a:off x="5457756" y="3198726"/>
            <a:ext cx="2500330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dirty="0" smtClean="0">
                <a:solidFill>
                  <a:schemeClr val="tx1"/>
                </a:solidFill>
              </a:rPr>
              <a:t>id</a:t>
            </a:r>
          </a:p>
          <a:p>
            <a:r>
              <a:rPr lang="en-US" altLang="ko-KR" sz="1600" dirty="0" smtClean="0">
                <a:solidFill>
                  <a:schemeClr val="tx1"/>
                </a:solidFill>
              </a:rPr>
              <a:t>...</a:t>
            </a:r>
          </a:p>
          <a:p>
            <a:r>
              <a:rPr lang="en-US" altLang="ko-KR" sz="1600" dirty="0" smtClean="0">
                <a:solidFill>
                  <a:schemeClr val="tx1"/>
                </a:solidFill>
              </a:rPr>
              <a:t>void set(</a:t>
            </a:r>
            <a:r>
              <a:rPr lang="en-US" altLang="ko-KR" sz="1600" dirty="0" err="1" smtClean="0">
                <a:solidFill>
                  <a:schemeClr val="tx1"/>
                </a:solidFill>
              </a:rPr>
              <a:t>int</a:t>
            </a:r>
            <a:r>
              <a:rPr lang="en-US" altLang="ko-KR" sz="1600" dirty="0" smtClean="0">
                <a:solidFill>
                  <a:schemeClr val="tx1"/>
                </a:solidFill>
              </a:rPr>
              <a:t> x) {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this</a:t>
            </a:r>
            <a:r>
              <a:rPr lang="en-US" altLang="ko-KR" sz="1600" dirty="0" smtClean="0">
                <a:solidFill>
                  <a:schemeClr val="tx1"/>
                </a:solidFill>
              </a:rPr>
              <a:t>.id = x;}</a:t>
            </a:r>
          </a:p>
          <a:p>
            <a:r>
              <a:rPr lang="en-US" altLang="ko-KR" sz="1600" dirty="0" smtClean="0">
                <a:solidFill>
                  <a:schemeClr val="tx1"/>
                </a:solidFill>
              </a:rPr>
              <a:t>...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600632" y="4841800"/>
            <a:ext cx="2571768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dirty="0" smtClean="0">
                <a:solidFill>
                  <a:schemeClr val="tx1"/>
                </a:solidFill>
              </a:rPr>
              <a:t>id</a:t>
            </a:r>
          </a:p>
          <a:p>
            <a:r>
              <a:rPr lang="en-US" altLang="ko-KR" sz="1600" dirty="0" smtClean="0">
                <a:solidFill>
                  <a:schemeClr val="tx1"/>
                </a:solidFill>
              </a:rPr>
              <a:t>...</a:t>
            </a:r>
          </a:p>
          <a:p>
            <a:r>
              <a:rPr lang="en-US" altLang="ko-KR" sz="1600" dirty="0" smtClean="0">
                <a:solidFill>
                  <a:schemeClr val="tx1"/>
                </a:solidFill>
              </a:rPr>
              <a:t>void set(</a:t>
            </a:r>
            <a:r>
              <a:rPr lang="en-US" altLang="ko-KR" sz="1600" dirty="0" err="1" smtClean="0">
                <a:solidFill>
                  <a:schemeClr val="tx1"/>
                </a:solidFill>
              </a:rPr>
              <a:t>int</a:t>
            </a:r>
            <a:r>
              <a:rPr lang="en-US" altLang="ko-KR" sz="1600" dirty="0" smtClean="0">
                <a:solidFill>
                  <a:schemeClr val="tx1"/>
                </a:solidFill>
              </a:rPr>
              <a:t> x) {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this</a:t>
            </a:r>
            <a:r>
              <a:rPr lang="en-US" altLang="ko-KR" sz="1600" dirty="0" smtClean="0">
                <a:solidFill>
                  <a:schemeClr val="tx1"/>
                </a:solidFill>
              </a:rPr>
              <a:t>.id = x;}</a:t>
            </a:r>
          </a:p>
          <a:p>
            <a:r>
              <a:rPr lang="en-US" altLang="ko-KR" sz="1600" dirty="0" smtClean="0">
                <a:solidFill>
                  <a:schemeClr val="tx1"/>
                </a:solidFill>
              </a:rPr>
              <a:t>...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1" name="자유형 10"/>
          <p:cNvSpPr/>
          <p:nvPr/>
        </p:nvSpPr>
        <p:spPr>
          <a:xfrm>
            <a:off x="1957295" y="2219325"/>
            <a:ext cx="3106530" cy="2265285"/>
          </a:xfrm>
          <a:custGeom>
            <a:avLst/>
            <a:gdLst>
              <a:gd name="connsiteX0" fmla="*/ 0 w 2833635"/>
              <a:gd name="connsiteY0" fmla="*/ 2723103 h 2723103"/>
              <a:gd name="connsiteX1" fmla="*/ 522514 w 2833635"/>
              <a:gd name="connsiteY1" fmla="*/ 2602523 h 2723103"/>
              <a:gd name="connsiteX2" fmla="*/ 1266092 w 2833635"/>
              <a:gd name="connsiteY2" fmla="*/ 2130250 h 2723103"/>
              <a:gd name="connsiteX3" fmla="*/ 2029767 w 2833635"/>
              <a:gd name="connsiteY3" fmla="*/ 1326382 h 2723103"/>
              <a:gd name="connsiteX4" fmla="*/ 2371411 w 2833635"/>
              <a:gd name="connsiteY4" fmla="*/ 331595 h 2723103"/>
              <a:gd name="connsiteX5" fmla="*/ 2833635 w 2833635"/>
              <a:gd name="connsiteY5" fmla="*/ 0 h 2723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33635" h="2723103">
                <a:moveTo>
                  <a:pt x="0" y="2723103"/>
                </a:moveTo>
                <a:cubicBezTo>
                  <a:pt x="155749" y="2712217"/>
                  <a:pt x="311499" y="2701332"/>
                  <a:pt x="522514" y="2602523"/>
                </a:cubicBezTo>
                <a:cubicBezTo>
                  <a:pt x="733529" y="2503714"/>
                  <a:pt x="1014883" y="2342940"/>
                  <a:pt x="1266092" y="2130250"/>
                </a:cubicBezTo>
                <a:cubicBezTo>
                  <a:pt x="1517301" y="1917560"/>
                  <a:pt x="1845547" y="1626158"/>
                  <a:pt x="2029767" y="1326382"/>
                </a:cubicBezTo>
                <a:cubicBezTo>
                  <a:pt x="2213987" y="1026606"/>
                  <a:pt x="2237433" y="552659"/>
                  <a:pt x="2371411" y="331595"/>
                </a:cubicBezTo>
                <a:cubicBezTo>
                  <a:pt x="2505389" y="110531"/>
                  <a:pt x="2669512" y="55265"/>
                  <a:pt x="2833635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자유형 11"/>
          <p:cNvSpPr/>
          <p:nvPr/>
        </p:nvSpPr>
        <p:spPr>
          <a:xfrm>
            <a:off x="1957294" y="3927545"/>
            <a:ext cx="3598899" cy="771379"/>
          </a:xfrm>
          <a:custGeom>
            <a:avLst/>
            <a:gdLst>
              <a:gd name="connsiteX0" fmla="*/ 0 w 3336053"/>
              <a:gd name="connsiteY0" fmla="*/ 1266092 h 1297912"/>
              <a:gd name="connsiteX1" fmla="*/ 502418 w 3336053"/>
              <a:gd name="connsiteY1" fmla="*/ 1266092 h 1297912"/>
              <a:gd name="connsiteX2" fmla="*/ 1557495 w 3336053"/>
              <a:gd name="connsiteY2" fmla="*/ 1075173 h 1297912"/>
              <a:gd name="connsiteX3" fmla="*/ 2260879 w 3336053"/>
              <a:gd name="connsiteY3" fmla="*/ 612949 h 1297912"/>
              <a:gd name="connsiteX4" fmla="*/ 2652765 w 3336053"/>
              <a:gd name="connsiteY4" fmla="*/ 190918 h 1297912"/>
              <a:gd name="connsiteX5" fmla="*/ 3336053 w 3336053"/>
              <a:gd name="connsiteY5" fmla="*/ 0 h 1297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6053" h="1297912">
                <a:moveTo>
                  <a:pt x="0" y="1266092"/>
                </a:moveTo>
                <a:cubicBezTo>
                  <a:pt x="121418" y="1282002"/>
                  <a:pt x="242836" y="1297912"/>
                  <a:pt x="502418" y="1266092"/>
                </a:cubicBezTo>
                <a:cubicBezTo>
                  <a:pt x="762000" y="1234272"/>
                  <a:pt x="1264418" y="1184030"/>
                  <a:pt x="1557495" y="1075173"/>
                </a:cubicBezTo>
                <a:cubicBezTo>
                  <a:pt x="1850572" y="966316"/>
                  <a:pt x="2078334" y="760325"/>
                  <a:pt x="2260879" y="612949"/>
                </a:cubicBezTo>
                <a:cubicBezTo>
                  <a:pt x="2443424" y="465573"/>
                  <a:pt x="2473569" y="293076"/>
                  <a:pt x="2652765" y="190918"/>
                </a:cubicBezTo>
                <a:cubicBezTo>
                  <a:pt x="2831961" y="88760"/>
                  <a:pt x="3084007" y="44380"/>
                  <a:pt x="3336053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자유형 12"/>
          <p:cNvSpPr/>
          <p:nvPr/>
        </p:nvSpPr>
        <p:spPr>
          <a:xfrm>
            <a:off x="1957294" y="4841800"/>
            <a:ext cx="3709431" cy="814061"/>
          </a:xfrm>
          <a:custGeom>
            <a:avLst/>
            <a:gdLst>
              <a:gd name="connsiteX0" fmla="*/ 0 w 3436536"/>
              <a:gd name="connsiteY0" fmla="*/ 21771 h 222738"/>
              <a:gd name="connsiteX1" fmla="*/ 331595 w 3436536"/>
              <a:gd name="connsiteY1" fmla="*/ 11723 h 222738"/>
              <a:gd name="connsiteX2" fmla="*/ 1245995 w 3436536"/>
              <a:gd name="connsiteY2" fmla="*/ 11723 h 222738"/>
              <a:gd name="connsiteX3" fmla="*/ 2039815 w 3436536"/>
              <a:gd name="connsiteY3" fmla="*/ 82061 h 222738"/>
              <a:gd name="connsiteX4" fmla="*/ 2893925 w 3436536"/>
              <a:gd name="connsiteY4" fmla="*/ 202641 h 222738"/>
              <a:gd name="connsiteX5" fmla="*/ 3436536 w 3436536"/>
              <a:gd name="connsiteY5" fmla="*/ 202641 h 222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6536" h="222738">
                <a:moveTo>
                  <a:pt x="0" y="21771"/>
                </a:moveTo>
                <a:cubicBezTo>
                  <a:pt x="61964" y="17584"/>
                  <a:pt x="331595" y="11723"/>
                  <a:pt x="331595" y="11723"/>
                </a:cubicBezTo>
                <a:cubicBezTo>
                  <a:pt x="539261" y="10048"/>
                  <a:pt x="961292" y="0"/>
                  <a:pt x="1245995" y="11723"/>
                </a:cubicBezTo>
                <a:cubicBezTo>
                  <a:pt x="1530698" y="23446"/>
                  <a:pt x="1765160" y="50241"/>
                  <a:pt x="2039815" y="82061"/>
                </a:cubicBezTo>
                <a:cubicBezTo>
                  <a:pt x="2314470" y="113881"/>
                  <a:pt x="2661138" y="182544"/>
                  <a:pt x="2893925" y="202641"/>
                </a:cubicBezTo>
                <a:cubicBezTo>
                  <a:pt x="3126712" y="222738"/>
                  <a:pt x="3281624" y="212689"/>
                  <a:pt x="3436536" y="202641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원호 13"/>
          <p:cNvSpPr/>
          <p:nvPr/>
        </p:nvSpPr>
        <p:spPr>
          <a:xfrm>
            <a:off x="6672202" y="2127156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자유형 14"/>
          <p:cNvSpPr/>
          <p:nvPr/>
        </p:nvSpPr>
        <p:spPr>
          <a:xfrm flipH="1">
            <a:off x="5886384" y="1698528"/>
            <a:ext cx="806372" cy="463426"/>
          </a:xfrm>
          <a:custGeom>
            <a:avLst/>
            <a:gdLst>
              <a:gd name="connsiteX0" fmla="*/ 80387 w 1326383"/>
              <a:gd name="connsiteY0" fmla="*/ 820616 h 820616"/>
              <a:gd name="connsiteX1" fmla="*/ 80387 w 1326383"/>
              <a:gd name="connsiteY1" fmla="*/ 639746 h 820616"/>
              <a:gd name="connsiteX2" fmla="*/ 90435 w 1326383"/>
              <a:gd name="connsiteY2" fmla="*/ 227763 h 820616"/>
              <a:gd name="connsiteX3" fmla="*/ 622998 w 1326383"/>
              <a:gd name="connsiteY3" fmla="*/ 26796 h 820616"/>
              <a:gd name="connsiteX4" fmla="*/ 1326383 w 1326383"/>
              <a:gd name="connsiteY4" fmla="*/ 66989 h 820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6383" h="820616">
                <a:moveTo>
                  <a:pt x="80387" y="820616"/>
                </a:moveTo>
                <a:cubicBezTo>
                  <a:pt x="80387" y="777910"/>
                  <a:pt x="78712" y="738555"/>
                  <a:pt x="80387" y="639746"/>
                </a:cubicBezTo>
                <a:cubicBezTo>
                  <a:pt x="82062" y="540937"/>
                  <a:pt x="0" y="329921"/>
                  <a:pt x="90435" y="227763"/>
                </a:cubicBezTo>
                <a:cubicBezTo>
                  <a:pt x="180870" y="125605"/>
                  <a:pt x="417007" y="53592"/>
                  <a:pt x="622998" y="26796"/>
                </a:cubicBezTo>
                <a:cubicBezTo>
                  <a:pt x="828989" y="0"/>
                  <a:pt x="1077686" y="33494"/>
                  <a:pt x="1326383" y="66989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자유형 15"/>
          <p:cNvSpPr/>
          <p:nvPr/>
        </p:nvSpPr>
        <p:spPr>
          <a:xfrm flipH="1">
            <a:off x="6315012" y="3413040"/>
            <a:ext cx="785818" cy="391988"/>
          </a:xfrm>
          <a:custGeom>
            <a:avLst/>
            <a:gdLst>
              <a:gd name="connsiteX0" fmla="*/ 80387 w 1326383"/>
              <a:gd name="connsiteY0" fmla="*/ 820616 h 820616"/>
              <a:gd name="connsiteX1" fmla="*/ 80387 w 1326383"/>
              <a:gd name="connsiteY1" fmla="*/ 639746 h 820616"/>
              <a:gd name="connsiteX2" fmla="*/ 90435 w 1326383"/>
              <a:gd name="connsiteY2" fmla="*/ 227763 h 820616"/>
              <a:gd name="connsiteX3" fmla="*/ 622998 w 1326383"/>
              <a:gd name="connsiteY3" fmla="*/ 26796 h 820616"/>
              <a:gd name="connsiteX4" fmla="*/ 1326383 w 1326383"/>
              <a:gd name="connsiteY4" fmla="*/ 66989 h 820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6383" h="820616">
                <a:moveTo>
                  <a:pt x="80387" y="820616"/>
                </a:moveTo>
                <a:cubicBezTo>
                  <a:pt x="80387" y="777910"/>
                  <a:pt x="78712" y="738555"/>
                  <a:pt x="80387" y="639746"/>
                </a:cubicBezTo>
                <a:cubicBezTo>
                  <a:pt x="82062" y="540937"/>
                  <a:pt x="0" y="329921"/>
                  <a:pt x="90435" y="227763"/>
                </a:cubicBezTo>
                <a:cubicBezTo>
                  <a:pt x="180870" y="125605"/>
                  <a:pt x="417007" y="53592"/>
                  <a:pt x="622998" y="26796"/>
                </a:cubicBezTo>
                <a:cubicBezTo>
                  <a:pt x="828989" y="0"/>
                  <a:pt x="1077686" y="33494"/>
                  <a:pt x="1326383" y="66989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자유형 16"/>
          <p:cNvSpPr/>
          <p:nvPr/>
        </p:nvSpPr>
        <p:spPr>
          <a:xfrm flipH="1">
            <a:off x="6457888" y="5056114"/>
            <a:ext cx="785818" cy="391988"/>
          </a:xfrm>
          <a:custGeom>
            <a:avLst/>
            <a:gdLst>
              <a:gd name="connsiteX0" fmla="*/ 80387 w 1326383"/>
              <a:gd name="connsiteY0" fmla="*/ 820616 h 820616"/>
              <a:gd name="connsiteX1" fmla="*/ 80387 w 1326383"/>
              <a:gd name="connsiteY1" fmla="*/ 639746 h 820616"/>
              <a:gd name="connsiteX2" fmla="*/ 90435 w 1326383"/>
              <a:gd name="connsiteY2" fmla="*/ 227763 h 820616"/>
              <a:gd name="connsiteX3" fmla="*/ 622998 w 1326383"/>
              <a:gd name="connsiteY3" fmla="*/ 26796 h 820616"/>
              <a:gd name="connsiteX4" fmla="*/ 1326383 w 1326383"/>
              <a:gd name="connsiteY4" fmla="*/ 66989 h 820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6383" h="820616">
                <a:moveTo>
                  <a:pt x="80387" y="820616"/>
                </a:moveTo>
                <a:cubicBezTo>
                  <a:pt x="80387" y="777910"/>
                  <a:pt x="78712" y="738555"/>
                  <a:pt x="80387" y="639746"/>
                </a:cubicBezTo>
                <a:cubicBezTo>
                  <a:pt x="82062" y="540937"/>
                  <a:pt x="0" y="329921"/>
                  <a:pt x="90435" y="227763"/>
                </a:cubicBezTo>
                <a:cubicBezTo>
                  <a:pt x="180870" y="125605"/>
                  <a:pt x="417007" y="53592"/>
                  <a:pt x="622998" y="26796"/>
                </a:cubicBezTo>
                <a:cubicBezTo>
                  <a:pt x="828989" y="0"/>
                  <a:pt x="1077686" y="33494"/>
                  <a:pt x="1326383" y="66989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4314748" y="1412776"/>
            <a:ext cx="39953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1400" dirty="0"/>
          </a:p>
        </p:txBody>
      </p:sp>
      <p:sp>
        <p:nvSpPr>
          <p:cNvPr id="19" name="순서도: 연결자 27"/>
          <p:cNvSpPr/>
          <p:nvPr/>
        </p:nvSpPr>
        <p:spPr>
          <a:xfrm>
            <a:off x="4428526" y="1490484"/>
            <a:ext cx="19546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화살표 연결선 20"/>
          <p:cNvCxnSpPr>
            <a:stCxn id="19" idx="6"/>
          </p:cNvCxnSpPr>
          <p:nvPr/>
        </p:nvCxnSpPr>
        <p:spPr>
          <a:xfrm>
            <a:off x="4623990" y="1597641"/>
            <a:ext cx="405138" cy="294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243310" y="3270164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ob2</a:t>
            </a:r>
            <a:endParaRPr lang="ko-KR" altLang="en-US" sz="1600"/>
          </a:p>
        </p:txBody>
      </p:sp>
      <p:sp>
        <p:nvSpPr>
          <p:cNvPr id="25" name="TextBox 24"/>
          <p:cNvSpPr txBox="1"/>
          <p:nvPr/>
        </p:nvSpPr>
        <p:spPr>
          <a:xfrm>
            <a:off x="4743376" y="3270164"/>
            <a:ext cx="39953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1400" dirty="0"/>
          </a:p>
        </p:txBody>
      </p:sp>
      <p:sp>
        <p:nvSpPr>
          <p:cNvPr id="26" name="순서도: 연결자 27"/>
          <p:cNvSpPr/>
          <p:nvPr/>
        </p:nvSpPr>
        <p:spPr>
          <a:xfrm>
            <a:off x="4857154" y="3347872"/>
            <a:ext cx="19546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화살표 연결선 26"/>
          <p:cNvCxnSpPr>
            <a:stCxn id="26" idx="6"/>
          </p:cNvCxnSpPr>
          <p:nvPr/>
        </p:nvCxnSpPr>
        <p:spPr>
          <a:xfrm>
            <a:off x="5052618" y="3455029"/>
            <a:ext cx="405138" cy="294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457624" y="4841800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ob3</a:t>
            </a:r>
            <a:endParaRPr lang="ko-KR" altLang="en-US" sz="1600"/>
          </a:p>
        </p:txBody>
      </p:sp>
      <p:sp>
        <p:nvSpPr>
          <p:cNvPr id="29" name="TextBox 28"/>
          <p:cNvSpPr txBox="1"/>
          <p:nvPr/>
        </p:nvSpPr>
        <p:spPr>
          <a:xfrm>
            <a:off x="4886252" y="4841800"/>
            <a:ext cx="39953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1400" dirty="0"/>
          </a:p>
        </p:txBody>
      </p:sp>
      <p:sp>
        <p:nvSpPr>
          <p:cNvPr id="30" name="순서도: 연결자 27"/>
          <p:cNvSpPr/>
          <p:nvPr/>
        </p:nvSpPr>
        <p:spPr>
          <a:xfrm>
            <a:off x="5000030" y="4919508"/>
            <a:ext cx="19546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31" name="직선 화살표 연결선 30"/>
          <p:cNvCxnSpPr>
            <a:stCxn id="30" idx="6"/>
          </p:cNvCxnSpPr>
          <p:nvPr/>
        </p:nvCxnSpPr>
        <p:spPr>
          <a:xfrm>
            <a:off x="5195494" y="5026665"/>
            <a:ext cx="405138" cy="294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/>
          <p:cNvSpPr/>
          <p:nvPr/>
        </p:nvSpPr>
        <p:spPr>
          <a:xfrm>
            <a:off x="5386318" y="1627090"/>
            <a:ext cx="500066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5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5814946" y="3341602"/>
            <a:ext cx="500066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chemeClr val="tx1"/>
                </a:solidFill>
              </a:rPr>
              <a:t>6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5957822" y="4984676"/>
            <a:ext cx="500066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chemeClr val="tx1"/>
                </a:solidFill>
              </a:rPr>
              <a:t>7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1556792"/>
            <a:ext cx="3615733" cy="42780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600" dirty="0" smtClean="0"/>
              <a:t>class </a:t>
            </a:r>
            <a:r>
              <a:rPr lang="en-US" altLang="ko-KR" sz="1600" dirty="0" err="1" smtClean="0"/>
              <a:t>Samp</a:t>
            </a:r>
            <a:r>
              <a:rPr lang="en-US" altLang="ko-KR" sz="1600" dirty="0" smtClean="0"/>
              <a:t> {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id;</a:t>
            </a:r>
          </a:p>
          <a:p>
            <a:pPr defTabSz="180000"/>
            <a:r>
              <a:rPr lang="en-US" altLang="ko-KR" sz="1600" dirty="0" smtClean="0"/>
              <a:t>	public </a:t>
            </a:r>
            <a:r>
              <a:rPr lang="en-US" altLang="ko-KR" sz="1600" dirty="0" err="1" smtClean="0"/>
              <a:t>Samp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x) {this.id = x;}</a:t>
            </a:r>
          </a:p>
          <a:p>
            <a:pPr defTabSz="180000"/>
            <a:r>
              <a:rPr lang="en-US" altLang="ko-KR" sz="1600" dirty="0" smtClean="0"/>
              <a:t>	public  void set(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x) {this.id = x;}</a:t>
            </a:r>
          </a:p>
          <a:p>
            <a:pPr defTabSz="180000"/>
            <a:r>
              <a:rPr lang="en-US" altLang="ko-KR" sz="1600" dirty="0" smtClean="0"/>
              <a:t>	public 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get() {return this.id;}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public static void main(String 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</a:p>
          <a:p>
            <a:pPr defTabSz="180000"/>
            <a:r>
              <a:rPr lang="en-US" altLang="ko-KR" sz="1600" dirty="0" smtClean="0">
                <a:solidFill>
                  <a:srgbClr val="FF0000"/>
                </a:solidFill>
              </a:rPr>
              <a:t>	  	</a:t>
            </a:r>
            <a:r>
              <a:rPr lang="en-US" altLang="ko-KR" sz="1600" dirty="0" err="1" smtClean="0"/>
              <a:t>Samp</a:t>
            </a:r>
            <a:r>
              <a:rPr lang="en-US" altLang="ko-KR" sz="1600" dirty="0" smtClean="0"/>
              <a:t> ob1 = new </a:t>
            </a:r>
            <a:r>
              <a:rPr lang="en-US" altLang="ko-KR" sz="1600" dirty="0" err="1" smtClean="0"/>
              <a:t>Samp</a:t>
            </a:r>
            <a:r>
              <a:rPr lang="en-US" altLang="ko-KR" sz="1600" dirty="0" smtClean="0"/>
              <a:t>(3);</a:t>
            </a:r>
          </a:p>
          <a:p>
            <a:pPr defTabSz="180000"/>
            <a:r>
              <a:rPr lang="en-US" altLang="ko-KR" sz="1600" dirty="0" smtClean="0"/>
              <a:t>	   </a:t>
            </a:r>
            <a:r>
              <a:rPr lang="en-US" altLang="ko-KR" sz="1600" dirty="0" err="1" smtClean="0"/>
              <a:t>Samp</a:t>
            </a:r>
            <a:r>
              <a:rPr lang="en-US" altLang="ko-KR" sz="1600" dirty="0" smtClean="0"/>
              <a:t> ob2 = new </a:t>
            </a:r>
            <a:r>
              <a:rPr lang="en-US" altLang="ko-KR" sz="1600" dirty="0" err="1" smtClean="0"/>
              <a:t>Samp</a:t>
            </a:r>
            <a:r>
              <a:rPr lang="en-US" altLang="ko-KR" sz="1600" dirty="0" smtClean="0"/>
              <a:t>(4);</a:t>
            </a:r>
          </a:p>
          <a:p>
            <a:pPr defTabSz="180000"/>
            <a:r>
              <a:rPr lang="en-US" altLang="ko-KR" sz="1600" dirty="0" smtClean="0"/>
              <a:t>	   </a:t>
            </a:r>
            <a:r>
              <a:rPr lang="en-US" altLang="ko-KR" sz="1600" dirty="0" err="1" smtClean="0"/>
              <a:t>Samp</a:t>
            </a:r>
            <a:r>
              <a:rPr lang="en-US" altLang="ko-KR" sz="1600" dirty="0" smtClean="0"/>
              <a:t> s;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smtClean="0">
                <a:solidFill>
                  <a:srgbClr val="FF0000"/>
                </a:solidFill>
              </a:rPr>
              <a:t>s = ob2;</a:t>
            </a:r>
          </a:p>
          <a:p>
            <a:pPr defTabSz="180000"/>
            <a:r>
              <a:rPr lang="en-US" altLang="ko-KR" sz="1600" dirty="0" smtClean="0">
                <a:solidFill>
                  <a:srgbClr val="FF0000"/>
                </a:solidFill>
              </a:rPr>
              <a:t>		ob1 = ob2; // </a:t>
            </a:r>
            <a:r>
              <a:rPr lang="ko-KR" altLang="en-US" sz="1600" dirty="0" smtClean="0">
                <a:solidFill>
                  <a:srgbClr val="FF0000"/>
                </a:solidFill>
              </a:rPr>
              <a:t>객체의 치환</a:t>
            </a:r>
            <a:endParaRPr lang="en-US" altLang="ko-KR" sz="1600" dirty="0" smtClean="0">
              <a:solidFill>
                <a:srgbClr val="FF0000"/>
              </a:solidFill>
            </a:endParaRP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("ob1.id="+ob1.id);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("ob2.id="+ob2.id);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27" name="모서리가 둥근 직사각형 26"/>
          <p:cNvSpPr/>
          <p:nvPr/>
        </p:nvSpPr>
        <p:spPr>
          <a:xfrm>
            <a:off x="5929322" y="2699800"/>
            <a:ext cx="2500330" cy="1214446"/>
          </a:xfrm>
          <a:prstGeom prst="roundRect">
            <a:avLst/>
          </a:prstGeom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smtClean="0">
                <a:solidFill>
                  <a:schemeClr val="tx1"/>
                </a:solidFill>
              </a:rPr>
              <a:t>id</a:t>
            </a:r>
          </a:p>
          <a:p>
            <a:r>
              <a:rPr lang="en-US" altLang="ko-KR" sz="1600" smtClean="0">
                <a:solidFill>
                  <a:schemeClr val="tx1"/>
                </a:solidFill>
              </a:rPr>
              <a:t>...</a:t>
            </a:r>
          </a:p>
          <a:p>
            <a:r>
              <a:rPr lang="en-US" altLang="ko-KR" sz="1600" smtClean="0">
                <a:solidFill>
                  <a:schemeClr val="tx1"/>
                </a:solidFill>
              </a:rPr>
              <a:t>void set(int x) {this.id = x;}</a:t>
            </a:r>
          </a:p>
          <a:p>
            <a:r>
              <a:rPr lang="en-US" altLang="ko-KR" sz="1600" smtClean="0">
                <a:solidFill>
                  <a:schemeClr val="tx1"/>
                </a:solidFill>
              </a:rPr>
              <a:t>...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29124" y="2699800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ob1</a:t>
            </a:r>
            <a:endParaRPr lang="ko-KR" altLang="en-US" sz="1600"/>
          </a:p>
        </p:txBody>
      </p:sp>
      <p:sp>
        <p:nvSpPr>
          <p:cNvPr id="29" name="모서리가 둥근 직사각형 28"/>
          <p:cNvSpPr/>
          <p:nvPr/>
        </p:nvSpPr>
        <p:spPr>
          <a:xfrm>
            <a:off x="5929322" y="4414312"/>
            <a:ext cx="2500330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smtClean="0">
                <a:solidFill>
                  <a:schemeClr val="tx1"/>
                </a:solidFill>
              </a:rPr>
              <a:t>id</a:t>
            </a:r>
          </a:p>
          <a:p>
            <a:r>
              <a:rPr lang="en-US" altLang="ko-KR" sz="1600" smtClean="0">
                <a:solidFill>
                  <a:schemeClr val="tx1"/>
                </a:solidFill>
              </a:rPr>
              <a:t>...</a:t>
            </a:r>
          </a:p>
          <a:p>
            <a:r>
              <a:rPr lang="en-US" altLang="ko-KR" sz="1600" smtClean="0">
                <a:solidFill>
                  <a:schemeClr val="tx1"/>
                </a:solidFill>
              </a:rPr>
              <a:t>void set(int x) {this.id = x;}</a:t>
            </a:r>
          </a:p>
          <a:p>
            <a:r>
              <a:rPr lang="en-US" altLang="ko-KR" sz="1600" smtClean="0">
                <a:solidFill>
                  <a:schemeClr val="tx1"/>
                </a:solidFill>
              </a:rPr>
              <a:t>...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57752" y="2699800"/>
            <a:ext cx="39953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1400" dirty="0"/>
          </a:p>
        </p:txBody>
      </p:sp>
      <p:sp>
        <p:nvSpPr>
          <p:cNvPr id="36" name="순서도: 연결자 27"/>
          <p:cNvSpPr/>
          <p:nvPr/>
        </p:nvSpPr>
        <p:spPr>
          <a:xfrm>
            <a:off x="4971530" y="2777508"/>
            <a:ext cx="19546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7" name="직선 화살표 연결선 36"/>
          <p:cNvCxnSpPr>
            <a:stCxn id="36" idx="6"/>
          </p:cNvCxnSpPr>
          <p:nvPr/>
        </p:nvCxnSpPr>
        <p:spPr>
          <a:xfrm>
            <a:off x="5166994" y="2884665"/>
            <a:ext cx="762328" cy="2944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86784" y="4550918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ob2</a:t>
            </a:r>
            <a:endParaRPr lang="ko-KR" altLang="en-US" sz="1600"/>
          </a:p>
        </p:txBody>
      </p:sp>
      <p:sp>
        <p:nvSpPr>
          <p:cNvPr id="39" name="TextBox 38"/>
          <p:cNvSpPr txBox="1"/>
          <p:nvPr/>
        </p:nvSpPr>
        <p:spPr>
          <a:xfrm>
            <a:off x="4886850" y="4550918"/>
            <a:ext cx="39953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1400" dirty="0"/>
          </a:p>
        </p:txBody>
      </p:sp>
      <p:sp>
        <p:nvSpPr>
          <p:cNvPr id="40" name="순서도: 연결자 27"/>
          <p:cNvSpPr/>
          <p:nvPr/>
        </p:nvSpPr>
        <p:spPr>
          <a:xfrm>
            <a:off x="5000628" y="4628626"/>
            <a:ext cx="19546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1" name="직선 화살표 연결선 40"/>
          <p:cNvCxnSpPr>
            <a:stCxn id="40" idx="6"/>
          </p:cNvCxnSpPr>
          <p:nvPr/>
        </p:nvCxnSpPr>
        <p:spPr>
          <a:xfrm>
            <a:off x="5196092" y="4735783"/>
            <a:ext cx="733230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직사각형 45"/>
          <p:cNvSpPr/>
          <p:nvPr/>
        </p:nvSpPr>
        <p:spPr>
          <a:xfrm>
            <a:off x="6286512" y="2842676"/>
            <a:ext cx="500066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mtClean="0">
                <a:solidFill>
                  <a:schemeClr val="tx1"/>
                </a:solidFill>
              </a:rPr>
              <a:t>3</a:t>
            </a:r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6286512" y="4557188"/>
            <a:ext cx="500066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mtClean="0">
                <a:solidFill>
                  <a:schemeClr val="tx1"/>
                </a:solidFill>
              </a:rPr>
              <a:t>4</a:t>
            </a:r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72536" y="5622488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s</a:t>
            </a:r>
            <a:endParaRPr lang="ko-KR" altLang="en-US" sz="1600"/>
          </a:p>
        </p:txBody>
      </p:sp>
      <p:sp>
        <p:nvSpPr>
          <p:cNvPr id="50" name="TextBox 49"/>
          <p:cNvSpPr txBox="1"/>
          <p:nvPr/>
        </p:nvSpPr>
        <p:spPr>
          <a:xfrm>
            <a:off x="4886850" y="5622488"/>
            <a:ext cx="39953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1400" dirty="0"/>
          </a:p>
        </p:txBody>
      </p:sp>
      <p:sp>
        <p:nvSpPr>
          <p:cNvPr id="51" name="순서도: 연결자 27"/>
          <p:cNvSpPr/>
          <p:nvPr/>
        </p:nvSpPr>
        <p:spPr>
          <a:xfrm>
            <a:off x="5000628" y="5700196"/>
            <a:ext cx="19546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자유형 55"/>
          <p:cNvSpPr/>
          <p:nvPr/>
        </p:nvSpPr>
        <p:spPr>
          <a:xfrm>
            <a:off x="5072066" y="2985551"/>
            <a:ext cx="857255" cy="1643075"/>
          </a:xfrm>
          <a:custGeom>
            <a:avLst/>
            <a:gdLst>
              <a:gd name="connsiteX0" fmla="*/ 16213 w 697149"/>
              <a:gd name="connsiteY0" fmla="*/ 0 h 1682885"/>
              <a:gd name="connsiteX1" fmla="*/ 6485 w 697149"/>
              <a:gd name="connsiteY1" fmla="*/ 291830 h 1682885"/>
              <a:gd name="connsiteX2" fmla="*/ 55124 w 697149"/>
              <a:gd name="connsiteY2" fmla="*/ 846306 h 1682885"/>
              <a:gd name="connsiteX3" fmla="*/ 269132 w 697149"/>
              <a:gd name="connsiteY3" fmla="*/ 1391055 h 1682885"/>
              <a:gd name="connsiteX4" fmla="*/ 697149 w 697149"/>
              <a:gd name="connsiteY4" fmla="*/ 1682885 h 168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149" h="1682885">
                <a:moveTo>
                  <a:pt x="16213" y="0"/>
                </a:moveTo>
                <a:cubicBezTo>
                  <a:pt x="8106" y="75389"/>
                  <a:pt x="0" y="150779"/>
                  <a:pt x="6485" y="291830"/>
                </a:cubicBezTo>
                <a:cubicBezTo>
                  <a:pt x="12970" y="432881"/>
                  <a:pt x="11350" y="663102"/>
                  <a:pt x="55124" y="846306"/>
                </a:cubicBezTo>
                <a:cubicBezTo>
                  <a:pt x="98898" y="1029510"/>
                  <a:pt x="162128" y="1251625"/>
                  <a:pt x="269132" y="1391055"/>
                </a:cubicBezTo>
                <a:cubicBezTo>
                  <a:pt x="376136" y="1530485"/>
                  <a:pt x="536642" y="1606685"/>
                  <a:pt x="697149" y="1682885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곱셈 기호 56"/>
          <p:cNvSpPr/>
          <p:nvPr/>
        </p:nvSpPr>
        <p:spPr>
          <a:xfrm>
            <a:off x="5357818" y="2699800"/>
            <a:ext cx="428628" cy="428628"/>
          </a:xfrm>
          <a:prstGeom prst="mathMultiply">
            <a:avLst>
              <a:gd name="adj1" fmla="val 1453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rgbClr val="FF0000"/>
                </a:solidFill>
              </a:rPr>
              <a:t> 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59" name="자유형 58"/>
          <p:cNvSpPr/>
          <p:nvPr/>
        </p:nvSpPr>
        <p:spPr>
          <a:xfrm>
            <a:off x="5073076" y="4842940"/>
            <a:ext cx="856246" cy="859981"/>
          </a:xfrm>
          <a:custGeom>
            <a:avLst/>
            <a:gdLst>
              <a:gd name="connsiteX0" fmla="*/ 8107 w 766864"/>
              <a:gd name="connsiteY0" fmla="*/ 836578 h 836578"/>
              <a:gd name="connsiteX1" fmla="*/ 27562 w 766864"/>
              <a:gd name="connsiteY1" fmla="*/ 642025 h 836578"/>
              <a:gd name="connsiteX2" fmla="*/ 173477 w 766864"/>
              <a:gd name="connsiteY2" fmla="*/ 350195 h 836578"/>
              <a:gd name="connsiteX3" fmla="*/ 445851 w 766864"/>
              <a:gd name="connsiteY3" fmla="*/ 136187 h 836578"/>
              <a:gd name="connsiteX4" fmla="*/ 766864 w 766864"/>
              <a:gd name="connsiteY4" fmla="*/ 0 h 83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6864" h="836578">
                <a:moveTo>
                  <a:pt x="8107" y="836578"/>
                </a:moveTo>
                <a:cubicBezTo>
                  <a:pt x="4053" y="779833"/>
                  <a:pt x="0" y="723089"/>
                  <a:pt x="27562" y="642025"/>
                </a:cubicBezTo>
                <a:cubicBezTo>
                  <a:pt x="55124" y="560961"/>
                  <a:pt x="103762" y="434501"/>
                  <a:pt x="173477" y="350195"/>
                </a:cubicBezTo>
                <a:cubicBezTo>
                  <a:pt x="243192" y="265889"/>
                  <a:pt x="346953" y="194553"/>
                  <a:pt x="445851" y="136187"/>
                </a:cubicBezTo>
                <a:cubicBezTo>
                  <a:pt x="544749" y="77821"/>
                  <a:pt x="655806" y="38910"/>
                  <a:pt x="766864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/>
          <a:lstStyle/>
          <a:p>
            <a:r>
              <a:rPr lang="ko-KR" altLang="en-US" dirty="0" smtClean="0"/>
              <a:t>객체의 치환</a:t>
            </a:r>
            <a:endParaRPr lang="ko-KR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572264" y="2414048"/>
            <a:ext cx="1494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이 객체는 가비지가 된다</a:t>
            </a:r>
            <a:r>
              <a:rPr lang="en-US" altLang="ko-KR" sz="1400" smtClean="0"/>
              <a:t>.</a:t>
            </a:r>
            <a:endParaRPr lang="ko-KR" altLang="en-US" sz="1400" dirty="0" err="1" smtClean="0"/>
          </a:p>
        </p:txBody>
      </p:sp>
      <p:sp>
        <p:nvSpPr>
          <p:cNvPr id="25" name="TextBox 24"/>
          <p:cNvSpPr txBox="1"/>
          <p:nvPr/>
        </p:nvSpPr>
        <p:spPr>
          <a:xfrm>
            <a:off x="714347" y="5914003"/>
            <a:ext cx="968535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ob1.id=4</a:t>
            </a:r>
          </a:p>
          <a:p>
            <a:r>
              <a:rPr lang="en-US" altLang="ko-KR" sz="1600" dirty="0"/>
              <a:t>ob2.id=4</a:t>
            </a:r>
            <a:endParaRPr lang="ko-KR" altLang="en-US" sz="1600" dirty="0" err="1" smtClean="0"/>
          </a:p>
        </p:txBody>
      </p:sp>
      <p:sp>
        <p:nvSpPr>
          <p:cNvPr id="32" name="직사각형 31"/>
          <p:cNvSpPr/>
          <p:nvPr/>
        </p:nvSpPr>
        <p:spPr>
          <a:xfrm>
            <a:off x="734682" y="1214422"/>
            <a:ext cx="4613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80000"/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*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객체의 치환은 객체가 복사되는 것이 아니며 </a:t>
            </a:r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</a:rPr>
              <a:t>레퍼런스가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 복사된다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생성자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34</a:t>
            </a:fld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생성자의 특징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생성자는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생성자의 이름은 클래스 이름과 동일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생성자는</a:t>
            </a:r>
            <a:r>
              <a:rPr lang="ko-KR" altLang="en-US" dirty="0" smtClean="0"/>
              <a:t> </a:t>
            </a:r>
            <a:r>
              <a:rPr lang="en-US" altLang="ko-KR" dirty="0" smtClean="0"/>
              <a:t>new</a:t>
            </a:r>
            <a:r>
              <a:rPr lang="ko-KR" altLang="en-US" dirty="0" smtClean="0"/>
              <a:t>를 통해 객체를 생성할 때만 호출됨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생성자도</a:t>
            </a:r>
            <a:r>
              <a:rPr lang="ko-KR" altLang="en-US" dirty="0" smtClean="0"/>
              <a:t> 오버로딩 가능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생성자는</a:t>
            </a:r>
            <a:r>
              <a:rPr lang="ko-KR" altLang="en-US" dirty="0" smtClean="0"/>
              <a:t> 리턴 타입을 지정할 수 없다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err="1" smtClean="0"/>
              <a:t>생성자는</a:t>
            </a:r>
            <a:r>
              <a:rPr lang="ko-KR" altLang="en-US" dirty="0" smtClean="0"/>
              <a:t> 하나 이상 정의되어야 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개발자가 </a:t>
            </a:r>
            <a:r>
              <a:rPr lang="ko-KR" altLang="en-US" dirty="0" err="1" smtClean="0"/>
              <a:t>생성자를</a:t>
            </a:r>
            <a:r>
              <a:rPr lang="ko-KR" altLang="en-US" dirty="0" smtClean="0"/>
              <a:t> 하나도 정의하지 않으면 자동으로 기본 생성자가 정의됨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컴파일러에 의해 자동 생성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기본 </a:t>
            </a:r>
            <a:r>
              <a:rPr lang="ko-KR" altLang="en-US" dirty="0" err="1" smtClean="0"/>
              <a:t>생성자를</a:t>
            </a:r>
            <a:r>
              <a:rPr lang="ko-KR" altLang="en-US" dirty="0" smtClean="0"/>
              <a:t> 디폴트 </a:t>
            </a:r>
            <a:r>
              <a:rPr lang="ko-KR" altLang="en-US" dirty="0" err="1" smtClean="0"/>
              <a:t>생성자</a:t>
            </a:r>
            <a:r>
              <a:rPr lang="en-US" altLang="ko-KR" dirty="0" smtClean="0"/>
              <a:t>(default constructor)</a:t>
            </a:r>
            <a:r>
              <a:rPr lang="ko-KR" altLang="en-US" dirty="0" smtClean="0"/>
              <a:t>라고도 함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/>
              <a:t>생성자</a:t>
            </a:r>
            <a:r>
              <a:rPr lang="ko-KR" altLang="en-US" dirty="0"/>
              <a:t> </a:t>
            </a:r>
            <a:r>
              <a:rPr lang="ko-KR" altLang="en-US" dirty="0" smtClean="0"/>
              <a:t>개념</a:t>
            </a:r>
            <a:endParaRPr lang="ko-KR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8" y="1916832"/>
            <a:ext cx="7704857" cy="293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70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생성자</a:t>
            </a:r>
            <a:r>
              <a:rPr lang="ko-KR" altLang="en-US" dirty="0" smtClean="0"/>
              <a:t> 정의와 </a:t>
            </a:r>
            <a:r>
              <a:rPr lang="ko-KR" altLang="en-US" dirty="0" err="1" smtClean="0"/>
              <a:t>생성자</a:t>
            </a:r>
            <a:r>
              <a:rPr lang="ko-KR" altLang="en-US" dirty="0" smtClean="0"/>
              <a:t> 호출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00364" y="1785926"/>
            <a:ext cx="3473451" cy="45243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600" dirty="0" smtClean="0"/>
              <a:t>class </a:t>
            </a:r>
            <a:r>
              <a:rPr lang="en-US" altLang="ko-KR" sz="1600" dirty="0" err="1" smtClean="0"/>
              <a:t>Samp</a:t>
            </a:r>
            <a:r>
              <a:rPr lang="en-US" altLang="ko-KR" sz="1600" dirty="0" smtClean="0"/>
              <a:t> {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id;</a:t>
            </a:r>
          </a:p>
          <a:p>
            <a:pPr defTabSz="180000"/>
            <a:r>
              <a:rPr lang="en-US" altLang="ko-KR" sz="1600" dirty="0" smtClean="0">
                <a:solidFill>
                  <a:srgbClr val="FF0000"/>
                </a:solidFill>
              </a:rPr>
              <a:t>	public  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Samp</a:t>
            </a:r>
            <a:r>
              <a:rPr lang="en-US" altLang="ko-KR" sz="1600" dirty="0" smtClean="0">
                <a:solidFill>
                  <a:srgbClr val="FF0000"/>
                </a:solidFill>
              </a:rPr>
              <a:t>(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int</a:t>
            </a:r>
            <a:r>
              <a:rPr lang="en-US" altLang="ko-KR" sz="1600" dirty="0" smtClean="0">
                <a:solidFill>
                  <a:srgbClr val="FF0000"/>
                </a:solidFill>
              </a:rPr>
              <a:t> x) {</a:t>
            </a:r>
          </a:p>
          <a:p>
            <a:pPr defTabSz="180000"/>
            <a:r>
              <a:rPr lang="en-US" altLang="ko-KR" sz="1600" dirty="0" smtClean="0">
                <a:solidFill>
                  <a:srgbClr val="FF0000"/>
                </a:solidFill>
              </a:rPr>
              <a:t>		this.id = x;</a:t>
            </a:r>
          </a:p>
          <a:p>
            <a:pPr defTabSz="180000"/>
            <a:r>
              <a:rPr lang="en-US" altLang="ko-KR" sz="1600" dirty="0" smtClean="0">
                <a:solidFill>
                  <a:srgbClr val="FF0000"/>
                </a:solidFill>
              </a:rPr>
              <a:t>	}</a:t>
            </a:r>
          </a:p>
          <a:p>
            <a:pPr defTabSz="180000"/>
            <a:r>
              <a:rPr lang="en-US" altLang="ko-KR" sz="1600" dirty="0" smtClean="0">
                <a:solidFill>
                  <a:srgbClr val="FF0000"/>
                </a:solidFill>
              </a:rPr>
              <a:t>	public  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Samp</a:t>
            </a:r>
            <a:r>
              <a:rPr lang="en-US" altLang="ko-KR" sz="1600" dirty="0" smtClean="0">
                <a:solidFill>
                  <a:srgbClr val="FF0000"/>
                </a:solidFill>
              </a:rPr>
              <a:t>() {</a:t>
            </a:r>
          </a:p>
          <a:p>
            <a:pPr defTabSz="180000"/>
            <a:r>
              <a:rPr lang="en-US" altLang="ko-KR" sz="1600" dirty="0" smtClean="0">
                <a:solidFill>
                  <a:srgbClr val="FF0000"/>
                </a:solidFill>
              </a:rPr>
              <a:t>		this.id = 0;</a:t>
            </a:r>
          </a:p>
          <a:p>
            <a:pPr defTabSz="180000"/>
            <a:r>
              <a:rPr lang="en-US" altLang="ko-KR" sz="1600" dirty="0" smtClean="0">
                <a:solidFill>
                  <a:srgbClr val="FF0000"/>
                </a:solidFill>
              </a:rPr>
              <a:t>	}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public  void set(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x) {this.id = x;}</a:t>
            </a:r>
          </a:p>
          <a:p>
            <a:pPr defTabSz="180000"/>
            <a:r>
              <a:rPr lang="en-US" altLang="ko-KR" sz="1600" dirty="0" smtClean="0"/>
              <a:t>	public 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get() {return this.id;}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public static void main(String 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</a:p>
          <a:p>
            <a:pPr defTabSz="180000"/>
            <a:r>
              <a:rPr lang="en-US" altLang="ko-KR" sz="1600" dirty="0" smtClean="0">
                <a:solidFill>
                  <a:srgbClr val="FF0000"/>
                </a:solidFill>
              </a:rPr>
              <a:t>	   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Samp</a:t>
            </a:r>
            <a:r>
              <a:rPr lang="en-US" altLang="ko-KR" sz="1600" dirty="0" smtClean="0">
                <a:solidFill>
                  <a:srgbClr val="FF0000"/>
                </a:solidFill>
              </a:rPr>
              <a:t> ob1 = new 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Samp</a:t>
            </a:r>
            <a:r>
              <a:rPr lang="en-US" altLang="ko-KR" sz="1600" dirty="0" smtClean="0">
                <a:solidFill>
                  <a:srgbClr val="FF0000"/>
                </a:solidFill>
              </a:rPr>
              <a:t>(3);</a:t>
            </a:r>
          </a:p>
          <a:p>
            <a:pPr defTabSz="180000"/>
            <a:r>
              <a:rPr lang="en-US" altLang="ko-KR" sz="1600" dirty="0" smtClean="0">
                <a:solidFill>
                  <a:srgbClr val="FF0000"/>
                </a:solidFill>
              </a:rPr>
              <a:t>	   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Samp</a:t>
            </a:r>
            <a:r>
              <a:rPr lang="en-US" altLang="ko-KR" sz="1600" dirty="0" smtClean="0">
                <a:solidFill>
                  <a:srgbClr val="FF0000"/>
                </a:solidFill>
              </a:rPr>
              <a:t> ob2 = new 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Samp</a:t>
            </a:r>
            <a:r>
              <a:rPr lang="en-US" altLang="ko-KR" sz="1600" dirty="0" smtClean="0">
                <a:solidFill>
                  <a:srgbClr val="FF0000"/>
                </a:solidFill>
              </a:rPr>
              <a:t>();</a:t>
            </a:r>
          </a:p>
          <a:p>
            <a:pPr defTabSz="180000"/>
            <a:r>
              <a:rPr lang="en-US" altLang="ko-KR" sz="1600" dirty="0" smtClean="0">
                <a:solidFill>
                  <a:srgbClr val="FF0000"/>
                </a:solidFill>
              </a:rPr>
              <a:t>	   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Samp</a:t>
            </a:r>
            <a:r>
              <a:rPr lang="en-US" altLang="ko-KR" sz="1600" dirty="0" smtClean="0">
                <a:solidFill>
                  <a:srgbClr val="FF0000"/>
                </a:solidFill>
              </a:rPr>
              <a:t> s; // </a:t>
            </a:r>
            <a:r>
              <a:rPr lang="ko-KR" altLang="en-US" sz="1600" dirty="0" err="1" smtClean="0">
                <a:solidFill>
                  <a:srgbClr val="FF0000"/>
                </a:solidFill>
              </a:rPr>
              <a:t>생성자</a:t>
            </a:r>
            <a:r>
              <a:rPr lang="ko-KR" altLang="en-US" sz="1600" dirty="0" smtClean="0">
                <a:solidFill>
                  <a:srgbClr val="FF0000"/>
                </a:solidFill>
              </a:rPr>
              <a:t> 호출하지 않음</a:t>
            </a:r>
            <a:endParaRPr lang="en-US" altLang="ko-KR" sz="1600" dirty="0" smtClean="0">
              <a:solidFill>
                <a:srgbClr val="FF0000"/>
              </a:solidFill>
            </a:endParaRP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09771" y="2322683"/>
            <a:ext cx="1448059" cy="340519"/>
          </a:xfrm>
          <a:prstGeom prst="wedgeRoundRectCallout">
            <a:avLst>
              <a:gd name="adj1" fmla="val 84203"/>
              <a:gd name="adj2" fmla="val -3968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생성자는 리턴 타입 없음</a:t>
            </a:r>
            <a:endParaRPr lang="en-US" altLang="ko-KR" sz="1400" smtClean="0"/>
          </a:p>
        </p:txBody>
      </p:sp>
      <p:sp>
        <p:nvSpPr>
          <p:cNvPr id="17" name="TextBox 16"/>
          <p:cNvSpPr txBox="1"/>
          <p:nvPr/>
        </p:nvSpPr>
        <p:spPr>
          <a:xfrm>
            <a:off x="4230742" y="1357298"/>
            <a:ext cx="1094353" cy="578882"/>
          </a:xfrm>
          <a:prstGeom prst="wedgeRoundRectCallout">
            <a:avLst>
              <a:gd name="adj1" fmla="val -34129"/>
              <a:gd name="adj2" fmla="val 12552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/>
              <a:t>생성자</a:t>
            </a:r>
            <a:r>
              <a:rPr lang="ko-KR" altLang="en-US" sz="1400" dirty="0" smtClean="0"/>
              <a:t> 명은 </a:t>
            </a:r>
            <a:endParaRPr lang="en-US" altLang="ko-KR" sz="1400" dirty="0" smtClean="0"/>
          </a:p>
          <a:p>
            <a:r>
              <a:rPr lang="ko-KR" altLang="en-US" sz="1400" dirty="0" smtClean="0"/>
              <a:t>클래스 이름과 동일</a:t>
            </a:r>
          </a:p>
        </p:txBody>
      </p:sp>
      <p:sp>
        <p:nvSpPr>
          <p:cNvPr id="23" name="자유형 22"/>
          <p:cNvSpPr/>
          <p:nvPr/>
        </p:nvSpPr>
        <p:spPr>
          <a:xfrm>
            <a:off x="4939423" y="2492943"/>
            <a:ext cx="2208998" cy="2666198"/>
          </a:xfrm>
          <a:custGeom>
            <a:avLst/>
            <a:gdLst>
              <a:gd name="connsiteX0" fmla="*/ 779646 w 2208998"/>
              <a:gd name="connsiteY0" fmla="*/ 2666198 h 2666198"/>
              <a:gd name="connsiteX1" fmla="*/ 2079057 w 2208998"/>
              <a:gd name="connsiteY1" fmla="*/ 962526 h 2666198"/>
              <a:gd name="connsiteX2" fmla="*/ 0 w 2208998"/>
              <a:gd name="connsiteY2" fmla="*/ 0 h 2666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08998" h="2666198">
                <a:moveTo>
                  <a:pt x="779646" y="2666198"/>
                </a:moveTo>
                <a:cubicBezTo>
                  <a:pt x="1494322" y="2036545"/>
                  <a:pt x="2208998" y="1406892"/>
                  <a:pt x="2079057" y="962526"/>
                </a:cubicBezTo>
                <a:cubicBezTo>
                  <a:pt x="1949116" y="518160"/>
                  <a:pt x="974558" y="259080"/>
                  <a:pt x="0" y="0"/>
                </a:cubicBezTo>
              </a:path>
            </a:pathLst>
          </a:custGeom>
          <a:ln>
            <a:solidFill>
              <a:schemeClr val="bg2">
                <a:lumMod val="1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자유형 23"/>
          <p:cNvSpPr/>
          <p:nvPr/>
        </p:nvSpPr>
        <p:spPr>
          <a:xfrm>
            <a:off x="4602539" y="3214838"/>
            <a:ext cx="2698282" cy="2194560"/>
          </a:xfrm>
          <a:custGeom>
            <a:avLst/>
            <a:gdLst>
              <a:gd name="connsiteX0" fmla="*/ 1001027 w 2698282"/>
              <a:gd name="connsiteY0" fmla="*/ 2194560 h 2194560"/>
              <a:gd name="connsiteX1" fmla="*/ 2531444 w 2698282"/>
              <a:gd name="connsiteY1" fmla="*/ 972151 h 2194560"/>
              <a:gd name="connsiteX2" fmla="*/ 0 w 2698282"/>
              <a:gd name="connsiteY2" fmla="*/ 0 h 219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8282" h="2194560">
                <a:moveTo>
                  <a:pt x="1001027" y="2194560"/>
                </a:moveTo>
                <a:cubicBezTo>
                  <a:pt x="1849654" y="1766235"/>
                  <a:pt x="2698282" y="1337911"/>
                  <a:pt x="2531444" y="972151"/>
                </a:cubicBezTo>
                <a:cubicBezTo>
                  <a:pt x="2364606" y="606391"/>
                  <a:pt x="1182303" y="303195"/>
                  <a:pt x="0" y="0"/>
                </a:cubicBezTo>
              </a:path>
            </a:pathLst>
          </a:custGeom>
          <a:ln>
            <a:solidFill>
              <a:schemeClr val="bg2">
                <a:lumMod val="1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99830" y="3454724"/>
            <a:ext cx="1229102" cy="340519"/>
          </a:xfrm>
          <a:prstGeom prst="wedgeRoundRectCallout">
            <a:avLst>
              <a:gd name="adj1" fmla="val 99231"/>
              <a:gd name="adj2" fmla="val -120952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생성자 오버로딩 가능</a:t>
            </a:r>
            <a:endParaRPr lang="en-US" altLang="ko-KR" sz="1400" smtClean="0"/>
          </a:p>
        </p:txBody>
      </p:sp>
      <p:sp>
        <p:nvSpPr>
          <p:cNvPr id="14" name="TextBox 13"/>
          <p:cNvSpPr txBox="1"/>
          <p:nvPr/>
        </p:nvSpPr>
        <p:spPr>
          <a:xfrm>
            <a:off x="7183435" y="3456844"/>
            <a:ext cx="1252425" cy="578882"/>
          </a:xfrm>
          <a:prstGeom prst="wedgeRoundRectCallout">
            <a:avLst>
              <a:gd name="adj1" fmla="val -62037"/>
              <a:gd name="adj2" fmla="val -20389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new </a:t>
            </a:r>
            <a:r>
              <a:rPr lang="ko-KR" altLang="en-US" sz="1400" dirty="0" smtClean="0"/>
              <a:t>문장과 </a:t>
            </a:r>
            <a:endParaRPr lang="en-US" altLang="ko-KR" sz="1400" dirty="0" smtClean="0"/>
          </a:p>
          <a:p>
            <a:r>
              <a:rPr lang="ko-KR" altLang="en-US" sz="1400" dirty="0" smtClean="0"/>
              <a:t>일치하는 </a:t>
            </a:r>
            <a:r>
              <a:rPr lang="ko-KR" altLang="en-US" sz="1400" dirty="0" err="1" smtClean="0"/>
              <a:t>생성자</a:t>
            </a:r>
            <a:r>
              <a:rPr lang="ko-KR" altLang="en-US" sz="1400" dirty="0" smtClean="0"/>
              <a:t> 호출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4-5 : </a:t>
            </a:r>
            <a:r>
              <a:rPr lang="ko-KR" altLang="en-US" dirty="0" err="1" smtClean="0"/>
              <a:t>생성자</a:t>
            </a:r>
            <a:r>
              <a:rPr lang="ko-KR" altLang="en-US" dirty="0" smtClean="0"/>
              <a:t> 정의와 호출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37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869476" y="1268760"/>
            <a:ext cx="6925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Book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을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String title, String author, </a:t>
            </a:r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int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ISBN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개의 필드를 갖도록 정의하라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971600" y="1988840"/>
            <a:ext cx="6000792" cy="39703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dirty="0" smtClean="0"/>
              <a:t>public class Book {</a:t>
            </a:r>
          </a:p>
          <a:p>
            <a:pPr defTabSz="180000"/>
            <a:r>
              <a:rPr lang="en-US" altLang="ko-KR" dirty="0" smtClean="0"/>
              <a:t>	String title;</a:t>
            </a:r>
          </a:p>
          <a:p>
            <a:pPr defTabSz="180000"/>
            <a:r>
              <a:rPr lang="en-US" altLang="ko-KR" dirty="0" smtClean="0"/>
              <a:t>	String author;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ISBN;</a:t>
            </a:r>
          </a:p>
          <a:p>
            <a:pPr defTabSz="180000"/>
            <a:r>
              <a:rPr lang="en-US" altLang="ko-KR" dirty="0" smtClean="0"/>
              <a:t>	public Book(String title, String author,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ISBN) {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this.title</a:t>
            </a:r>
            <a:r>
              <a:rPr lang="en-US" altLang="ko-KR" dirty="0" smtClean="0"/>
              <a:t> = title;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this.author</a:t>
            </a:r>
            <a:r>
              <a:rPr lang="en-US" altLang="ko-KR" dirty="0" smtClean="0"/>
              <a:t> = author;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this.ISBN</a:t>
            </a:r>
            <a:r>
              <a:rPr lang="en-US" altLang="ko-KR" dirty="0" smtClean="0"/>
              <a:t> = ISBN;</a:t>
            </a:r>
          </a:p>
          <a:p>
            <a:pPr defTabSz="180000"/>
            <a:r>
              <a:rPr lang="en-US" altLang="ko-KR" dirty="0" smtClean="0"/>
              <a:t>	}</a:t>
            </a:r>
          </a:p>
          <a:p>
            <a:pPr defTabSz="180000"/>
            <a:endParaRPr lang="en-US" altLang="ko-KR" dirty="0" smtClean="0"/>
          </a:p>
          <a:p>
            <a:pPr defTabSz="180000"/>
            <a:r>
              <a:rPr lang="en-US" altLang="ko-KR" dirty="0" smtClean="0"/>
              <a:t>	public static void main(String [] </a:t>
            </a:r>
            <a:r>
              <a:rPr lang="en-US" altLang="ko-KR" dirty="0" err="1" smtClean="0"/>
              <a:t>args</a:t>
            </a:r>
            <a:r>
              <a:rPr lang="en-US" altLang="ko-KR" dirty="0" smtClean="0"/>
              <a:t>) {</a:t>
            </a:r>
          </a:p>
          <a:p>
            <a:pPr defTabSz="180000"/>
            <a:r>
              <a:rPr lang="en-US" altLang="ko-KR" dirty="0" smtClean="0"/>
              <a:t>		Book </a:t>
            </a:r>
            <a:r>
              <a:rPr lang="en-US" altLang="ko-KR" dirty="0" err="1" smtClean="0"/>
              <a:t>javaBook</a:t>
            </a:r>
            <a:r>
              <a:rPr lang="en-US" altLang="ko-KR" dirty="0" smtClean="0"/>
              <a:t> = new Book("Java JDK", "</a:t>
            </a:r>
            <a:r>
              <a:rPr lang="ko-KR" altLang="en-US" dirty="0" smtClean="0"/>
              <a:t>황기태</a:t>
            </a:r>
            <a:r>
              <a:rPr lang="en-US" altLang="ko-KR" dirty="0" smtClean="0"/>
              <a:t>", 3333);</a:t>
            </a:r>
          </a:p>
          <a:p>
            <a:pPr defTabSz="180000"/>
            <a:r>
              <a:rPr lang="en-US" altLang="ko-KR" dirty="0" smtClean="0"/>
              <a:t>	}</a:t>
            </a:r>
          </a:p>
          <a:p>
            <a:pPr defTabSz="180000"/>
            <a:r>
              <a:rPr lang="en-US" altLang="ko-KR" dirty="0" smtClean="0"/>
              <a:t>}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기본 </a:t>
            </a:r>
            <a:r>
              <a:rPr lang="ko-KR" altLang="en-US" dirty="0" err="1" smtClean="0"/>
              <a:t>생성자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2071132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기본 </a:t>
            </a:r>
            <a:r>
              <a:rPr lang="ko-KR" altLang="en-US" dirty="0" err="1" smtClean="0"/>
              <a:t>생성자</a:t>
            </a:r>
            <a:r>
              <a:rPr lang="en-US" altLang="ko-KR" dirty="0" smtClean="0"/>
              <a:t>(default constructor)</a:t>
            </a:r>
          </a:p>
          <a:p>
            <a:pPr lvl="1"/>
            <a:r>
              <a:rPr lang="ko-KR" altLang="en-US" dirty="0" smtClean="0"/>
              <a:t>클래스에 생성자가 하나도 정의되지 않은 경우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컴파일러에 의해 자동으로 생성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인자 없는 </a:t>
            </a:r>
            <a:r>
              <a:rPr lang="ko-KR" altLang="en-US" dirty="0" err="1" smtClean="0"/>
              <a:t>생성자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아무 작업 없이 단순 리턴</a:t>
            </a:r>
            <a:endParaRPr lang="en-US" altLang="ko-KR" dirty="0" smtClean="0"/>
          </a:p>
          <a:p>
            <a:r>
              <a:rPr lang="ko-KR" altLang="en-US" dirty="0" smtClean="0"/>
              <a:t>디폴트 생성자라고도 부름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3053" y="3429000"/>
            <a:ext cx="3978397" cy="22467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en-US" altLang="ko-KR" sz="1400" dirty="0" err="1" smtClean="0"/>
              <a:t>DefaultConstructor</a:t>
            </a:r>
            <a:r>
              <a:rPr lang="en-US" altLang="ko-KR" sz="1400" dirty="0" smtClean="0"/>
              <a:t>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x;</a:t>
            </a:r>
          </a:p>
          <a:p>
            <a:pPr defTabSz="180000"/>
            <a:r>
              <a:rPr lang="en-US" altLang="ko-KR" sz="1400" dirty="0" smtClean="0"/>
              <a:t>	public  void </a:t>
            </a:r>
            <a:r>
              <a:rPr lang="en-US" altLang="ko-KR" sz="1400" dirty="0" err="1" smtClean="0"/>
              <a:t>setX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x) {</a:t>
            </a:r>
            <a:r>
              <a:rPr lang="en-US" altLang="ko-KR" sz="1400" dirty="0" err="1" smtClean="0"/>
              <a:t>this.x</a:t>
            </a:r>
            <a:r>
              <a:rPr lang="en-US" altLang="ko-KR" sz="1400" dirty="0" smtClean="0"/>
              <a:t> = x;}</a:t>
            </a:r>
          </a:p>
          <a:p>
            <a:pPr defTabSz="180000"/>
            <a:r>
              <a:rPr lang="en-US" altLang="ko-KR" sz="1400" dirty="0" smtClean="0"/>
              <a:t>	public 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getX</a:t>
            </a:r>
            <a:r>
              <a:rPr lang="en-US" altLang="ko-KR" sz="1400" dirty="0" smtClean="0"/>
              <a:t>() {return x;}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public static void main(String 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dirty="0" err="1" smtClean="0"/>
              <a:t>DefaultConstructor</a:t>
            </a:r>
            <a:r>
              <a:rPr lang="en-US" altLang="ko-KR" sz="1400" dirty="0" smtClean="0"/>
              <a:t> p= </a:t>
            </a:r>
            <a:r>
              <a:rPr lang="en-US" altLang="ko-KR" sz="1400" dirty="0" smtClean="0">
                <a:solidFill>
                  <a:srgbClr val="FF0000"/>
                </a:solidFill>
              </a:rPr>
              <a:t>new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DefaultConstructor</a:t>
            </a:r>
            <a:r>
              <a:rPr lang="en-US" altLang="ko-KR" sz="1400" dirty="0" smtClean="0">
                <a:solidFill>
                  <a:srgbClr val="FF0000"/>
                </a:solidFill>
              </a:rPr>
              <a:t>();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p.setX</a:t>
            </a:r>
            <a:r>
              <a:rPr lang="en-US" altLang="ko-KR" sz="1400" dirty="0" smtClean="0"/>
              <a:t>(3);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0" y="3429000"/>
            <a:ext cx="3978397" cy="2677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en-US" altLang="ko-KR" sz="1400" dirty="0" err="1" smtClean="0"/>
              <a:t>DefaultConstructor</a:t>
            </a:r>
            <a:r>
              <a:rPr lang="en-US" altLang="ko-KR" sz="1400" dirty="0" smtClean="0"/>
              <a:t>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x;</a:t>
            </a:r>
          </a:p>
          <a:p>
            <a:pPr defTabSz="180000"/>
            <a:r>
              <a:rPr lang="en-US" altLang="ko-KR" sz="1400" dirty="0" smtClean="0"/>
              <a:t>	public  void </a:t>
            </a:r>
            <a:r>
              <a:rPr lang="en-US" altLang="ko-KR" sz="1400" dirty="0" err="1" smtClean="0"/>
              <a:t>setX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x) {</a:t>
            </a:r>
            <a:r>
              <a:rPr lang="en-US" altLang="ko-KR" sz="1400" dirty="0" err="1" smtClean="0"/>
              <a:t>this.x</a:t>
            </a:r>
            <a:r>
              <a:rPr lang="en-US" altLang="ko-KR" sz="1400" dirty="0" smtClean="0"/>
              <a:t> = x;}</a:t>
            </a:r>
          </a:p>
          <a:p>
            <a:pPr defTabSz="180000"/>
            <a:r>
              <a:rPr lang="en-US" altLang="ko-KR" sz="1400" dirty="0" smtClean="0"/>
              <a:t>	public 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getX</a:t>
            </a:r>
            <a:r>
              <a:rPr lang="en-US" altLang="ko-KR" sz="1400" dirty="0" smtClean="0"/>
              <a:t>() {return x;}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b="1" i="1" dirty="0" smtClean="0">
                <a:solidFill>
                  <a:srgbClr val="0070C0"/>
                </a:solidFill>
              </a:rPr>
              <a:t>public </a:t>
            </a:r>
            <a:r>
              <a:rPr lang="en-US" altLang="ko-KR" sz="1400" b="1" i="1" dirty="0" err="1" smtClean="0">
                <a:solidFill>
                  <a:srgbClr val="0070C0"/>
                </a:solidFill>
              </a:rPr>
              <a:t>DefaultConstructor</a:t>
            </a:r>
            <a:r>
              <a:rPr lang="en-US" altLang="ko-KR" sz="1400" b="1" i="1" dirty="0" smtClean="0">
                <a:solidFill>
                  <a:srgbClr val="0070C0"/>
                </a:solidFill>
              </a:rPr>
              <a:t>() { }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public static void main(String 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dirty="0" err="1" smtClean="0"/>
              <a:t>DefaultConstructor</a:t>
            </a:r>
            <a:r>
              <a:rPr lang="en-US" altLang="ko-KR" sz="1400" dirty="0" smtClean="0"/>
              <a:t> p= </a:t>
            </a:r>
            <a:r>
              <a:rPr lang="en-US" altLang="ko-KR" sz="1400" dirty="0" smtClean="0">
                <a:solidFill>
                  <a:srgbClr val="FF0000"/>
                </a:solidFill>
              </a:rPr>
              <a:t>new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DefaultConstructor</a:t>
            </a:r>
            <a:r>
              <a:rPr lang="en-US" altLang="ko-KR" sz="1400" dirty="0" smtClean="0">
                <a:solidFill>
                  <a:srgbClr val="FF0000"/>
                </a:solidFill>
              </a:rPr>
              <a:t>();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p.setX</a:t>
            </a:r>
            <a:r>
              <a:rPr lang="en-US" altLang="ko-KR" sz="1400" dirty="0" smtClean="0"/>
              <a:t>(3);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52320" y="3645024"/>
            <a:ext cx="1587358" cy="578882"/>
          </a:xfrm>
          <a:prstGeom prst="wedgeRoundRectCallout">
            <a:avLst>
              <a:gd name="adj1" fmla="val -108357"/>
              <a:gd name="adj2" fmla="val 112770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컴파일러에 의해 </a:t>
            </a:r>
            <a:endParaRPr lang="en-US" altLang="ko-KR" sz="1400" dirty="0" smtClean="0"/>
          </a:p>
          <a:p>
            <a:r>
              <a:rPr lang="ko-KR" altLang="en-US" sz="1400" dirty="0" smtClean="0"/>
              <a:t>자동 삽입된 기본 </a:t>
            </a:r>
            <a:r>
              <a:rPr lang="ko-KR" altLang="en-US" sz="1400" dirty="0" err="1" smtClean="0"/>
              <a:t>생성자</a:t>
            </a:r>
            <a:endParaRPr lang="ko-KR" altLang="en-US" sz="1400" dirty="0" smtClean="0"/>
          </a:p>
        </p:txBody>
      </p:sp>
      <p:sp>
        <p:nvSpPr>
          <p:cNvPr id="27" name="자유형 26"/>
          <p:cNvSpPr/>
          <p:nvPr/>
        </p:nvSpPr>
        <p:spPr>
          <a:xfrm>
            <a:off x="6992022" y="4648027"/>
            <a:ext cx="1587358" cy="595901"/>
          </a:xfrm>
          <a:custGeom>
            <a:avLst/>
            <a:gdLst>
              <a:gd name="connsiteX0" fmla="*/ 1448656 w 1587358"/>
              <a:gd name="connsiteY0" fmla="*/ 595901 h 595901"/>
              <a:gd name="connsiteX1" fmla="*/ 1345915 w 1587358"/>
              <a:gd name="connsiteY1" fmla="*/ 123289 h 595901"/>
              <a:gd name="connsiteX2" fmla="*/ 0 w 1587358"/>
              <a:gd name="connsiteY2" fmla="*/ 0 h 595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7358" h="595901">
                <a:moveTo>
                  <a:pt x="1448656" y="595901"/>
                </a:moveTo>
                <a:cubicBezTo>
                  <a:pt x="1518007" y="409253"/>
                  <a:pt x="1587358" y="222606"/>
                  <a:pt x="1345915" y="123289"/>
                </a:cubicBezTo>
                <a:cubicBezTo>
                  <a:pt x="1104472" y="23972"/>
                  <a:pt x="0" y="0"/>
                  <a:pt x="0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38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331640" y="5675769"/>
            <a:ext cx="1284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개발자가 작성한 코드</a:t>
            </a:r>
            <a:endParaRPr lang="ko-KR" altLang="en-US" sz="1400" dirty="0" err="1" smtClean="0"/>
          </a:p>
        </p:txBody>
      </p:sp>
      <p:sp>
        <p:nvSpPr>
          <p:cNvPr id="13" name="TextBox 12"/>
          <p:cNvSpPr txBox="1"/>
          <p:nvPr/>
        </p:nvSpPr>
        <p:spPr>
          <a:xfrm>
            <a:off x="5580112" y="6082763"/>
            <a:ext cx="2473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컴파일러가 자동으로 기본 </a:t>
            </a:r>
            <a:r>
              <a:rPr lang="ko-KR" altLang="en-US" sz="1400" dirty="0" err="1" smtClean="0"/>
              <a:t>생성자를</a:t>
            </a:r>
            <a:r>
              <a:rPr lang="ko-KR" altLang="en-US" sz="1400" dirty="0" smtClean="0"/>
              <a:t> 삽입한 코드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기본 생성자가 자동 생성되지 않는 경우</a:t>
            </a:r>
            <a:endParaRPr lang="ko-KR" altLang="en-US" dirty="0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2719204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클래스에 생성자가 </a:t>
            </a:r>
            <a:r>
              <a:rPr lang="ko-KR" altLang="en-US" dirty="0"/>
              <a:t>하나라도 </a:t>
            </a:r>
            <a:r>
              <a:rPr lang="ko-KR" altLang="en-US" dirty="0" smtClean="0"/>
              <a:t>존재하면 자동으로 </a:t>
            </a:r>
            <a:r>
              <a:rPr lang="ko-KR" altLang="en-US" dirty="0"/>
              <a:t>기본 생성자가 </a:t>
            </a:r>
            <a:r>
              <a:rPr lang="ko-KR" altLang="en-US" dirty="0" smtClean="0"/>
              <a:t>생성되지 않음</a:t>
            </a:r>
            <a:endParaRPr lang="en-US" altLang="ko-K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14348" y="2500306"/>
            <a:ext cx="4177169" cy="35394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en-US" altLang="ko-KR" sz="1400" dirty="0" err="1" smtClean="0"/>
              <a:t>DefaultConstructor</a:t>
            </a:r>
            <a:r>
              <a:rPr lang="en-US" altLang="ko-KR" sz="1400" dirty="0" smtClean="0"/>
              <a:t>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x;</a:t>
            </a:r>
          </a:p>
          <a:p>
            <a:pPr defTabSz="180000"/>
            <a:r>
              <a:rPr lang="en-US" altLang="ko-KR" sz="1400" dirty="0" smtClean="0"/>
              <a:t>	public  void </a:t>
            </a:r>
            <a:r>
              <a:rPr lang="en-US" altLang="ko-KR" sz="1400" dirty="0" err="1" smtClean="0"/>
              <a:t>setX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x) {</a:t>
            </a:r>
            <a:r>
              <a:rPr lang="en-US" altLang="ko-KR" sz="1400" dirty="0" err="1" smtClean="0"/>
              <a:t>this.x</a:t>
            </a:r>
            <a:r>
              <a:rPr lang="en-US" altLang="ko-KR" sz="1400" dirty="0" smtClean="0"/>
              <a:t> = x;}</a:t>
            </a:r>
          </a:p>
          <a:p>
            <a:pPr defTabSz="180000"/>
            <a:r>
              <a:rPr lang="en-US" altLang="ko-KR" sz="1400" dirty="0" smtClean="0"/>
              <a:t>	public 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getX</a:t>
            </a:r>
            <a:r>
              <a:rPr lang="en-US" altLang="ko-KR" sz="1400" dirty="0" smtClean="0"/>
              <a:t>() {return x;}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 err="1" smtClean="0"/>
              <a:t>DefaultConstructor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x) {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this.x</a:t>
            </a:r>
            <a:r>
              <a:rPr lang="en-US" altLang="ko-KR" sz="1400" dirty="0" smtClean="0"/>
              <a:t> = x;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	public static void main(String 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dirty="0" err="1" smtClean="0"/>
              <a:t>DefaultConstructor</a:t>
            </a:r>
            <a:r>
              <a:rPr lang="en-US" altLang="ko-KR" sz="1400" dirty="0" smtClean="0"/>
              <a:t> p1= </a:t>
            </a:r>
            <a:r>
              <a:rPr lang="en-US" altLang="ko-KR" sz="1400" dirty="0" smtClean="0">
                <a:solidFill>
                  <a:srgbClr val="FF0000"/>
                </a:solidFill>
              </a:rPr>
              <a:t>new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DefaultConstructor</a:t>
            </a:r>
            <a:r>
              <a:rPr lang="en-US" altLang="ko-KR" sz="1400" dirty="0" smtClean="0">
                <a:solidFill>
                  <a:srgbClr val="FF0000"/>
                </a:solidFill>
              </a:rPr>
              <a:t>(3);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n = p1.getX();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dirty="0" err="1" smtClean="0"/>
              <a:t>DefaultConstructor</a:t>
            </a:r>
            <a:r>
              <a:rPr lang="en-US" altLang="ko-KR" sz="1400" dirty="0" smtClean="0"/>
              <a:t> p2= </a:t>
            </a:r>
            <a:r>
              <a:rPr lang="en-US" altLang="ko-KR" sz="1400" dirty="0" smtClean="0">
                <a:solidFill>
                  <a:srgbClr val="FF0000"/>
                </a:solidFill>
              </a:rPr>
              <a:t>new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DefaultConstructor</a:t>
            </a:r>
            <a:r>
              <a:rPr lang="en-US" altLang="ko-KR" sz="1400" dirty="0" smtClean="0">
                <a:solidFill>
                  <a:srgbClr val="FF0000"/>
                </a:solidFill>
              </a:rPr>
              <a:t>();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dirty="0" smtClean="0"/>
              <a:t>p2.setX(5);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10" name="자유형 9"/>
          <p:cNvSpPr/>
          <p:nvPr/>
        </p:nvSpPr>
        <p:spPr>
          <a:xfrm>
            <a:off x="3342950" y="3739793"/>
            <a:ext cx="2029146" cy="832207"/>
          </a:xfrm>
          <a:custGeom>
            <a:avLst/>
            <a:gdLst>
              <a:gd name="connsiteX0" fmla="*/ 1448656 w 2029146"/>
              <a:gd name="connsiteY0" fmla="*/ 832207 h 832207"/>
              <a:gd name="connsiteX1" fmla="*/ 1787703 w 2029146"/>
              <a:gd name="connsiteY1" fmla="*/ 400692 h 832207"/>
              <a:gd name="connsiteX2" fmla="*/ 0 w 2029146"/>
              <a:gd name="connsiteY2" fmla="*/ 0 h 832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9146" h="832207">
                <a:moveTo>
                  <a:pt x="1448656" y="832207"/>
                </a:moveTo>
                <a:cubicBezTo>
                  <a:pt x="1738901" y="685800"/>
                  <a:pt x="2029146" y="539393"/>
                  <a:pt x="1787703" y="400692"/>
                </a:cubicBezTo>
                <a:cubicBezTo>
                  <a:pt x="1546260" y="261991"/>
                  <a:pt x="773130" y="130995"/>
                  <a:pt x="0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793296" y="4725144"/>
            <a:ext cx="1992486" cy="646986"/>
          </a:xfrm>
          <a:prstGeom prst="wedgeRoundRectCallout">
            <a:avLst>
              <a:gd name="adj1" fmla="val -105824"/>
              <a:gd name="adj2" fmla="val 2620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컴파일 오류</a:t>
            </a:r>
            <a:r>
              <a:rPr lang="en-US" altLang="ko-KR" sz="1600" dirty="0" smtClean="0"/>
              <a:t>.</a:t>
            </a:r>
          </a:p>
          <a:p>
            <a:r>
              <a:rPr lang="ko-KR" altLang="en-US" sz="1600" dirty="0" smtClean="0"/>
              <a:t>해당하는 생성자가 없음 </a:t>
            </a:r>
            <a:r>
              <a:rPr lang="en-US" altLang="ko-KR" sz="1600" dirty="0" smtClean="0"/>
              <a:t>!!!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5143504" y="2714620"/>
            <a:ext cx="2863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>
                <a:solidFill>
                  <a:srgbClr val="0070C0"/>
                </a:solidFill>
              </a:rPr>
              <a:t>public </a:t>
            </a:r>
            <a:r>
              <a:rPr lang="en-US" altLang="ko-KR" b="1" i="1" dirty="0" err="1" smtClean="0">
                <a:solidFill>
                  <a:srgbClr val="0070C0"/>
                </a:solidFill>
              </a:rPr>
              <a:t>DefaultConstructor</a:t>
            </a:r>
            <a:r>
              <a:rPr lang="en-US" altLang="ko-KR" b="1" i="1" dirty="0" smtClean="0">
                <a:solidFill>
                  <a:srgbClr val="0070C0"/>
                </a:solidFill>
              </a:rPr>
              <a:t>() { }</a:t>
            </a:r>
            <a:endParaRPr lang="ko-KR" altLang="en-US" dirty="0"/>
          </a:p>
        </p:txBody>
      </p:sp>
      <p:sp>
        <p:nvSpPr>
          <p:cNvPr id="12" name="자유형 11"/>
          <p:cNvSpPr/>
          <p:nvPr/>
        </p:nvSpPr>
        <p:spPr>
          <a:xfrm>
            <a:off x="2551840" y="2928934"/>
            <a:ext cx="2591664" cy="595103"/>
          </a:xfrm>
          <a:custGeom>
            <a:avLst/>
            <a:gdLst>
              <a:gd name="connsiteX0" fmla="*/ 2537717 w 2537717"/>
              <a:gd name="connsiteY0" fmla="*/ 23973 h 404117"/>
              <a:gd name="connsiteX1" fmla="*/ 1705510 w 2537717"/>
              <a:gd name="connsiteY1" fmla="*/ 44521 h 404117"/>
              <a:gd name="connsiteX2" fmla="*/ 1068512 w 2537717"/>
              <a:gd name="connsiteY2" fmla="*/ 291101 h 404117"/>
              <a:gd name="connsiteX3" fmla="*/ 0 w 2537717"/>
              <a:gd name="connsiteY3" fmla="*/ 404117 h 40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7717" h="404117">
                <a:moveTo>
                  <a:pt x="2537717" y="23973"/>
                </a:moveTo>
                <a:cubicBezTo>
                  <a:pt x="2244047" y="11986"/>
                  <a:pt x="1950377" y="0"/>
                  <a:pt x="1705510" y="44521"/>
                </a:cubicBezTo>
                <a:cubicBezTo>
                  <a:pt x="1460643" y="89042"/>
                  <a:pt x="1352764" y="231168"/>
                  <a:pt x="1068512" y="291101"/>
                </a:cubicBezTo>
                <a:cubicBezTo>
                  <a:pt x="784260" y="351034"/>
                  <a:pt x="392130" y="377575"/>
                  <a:pt x="0" y="404117"/>
                </a:cubicBezTo>
              </a:path>
            </a:pathLst>
          </a:custGeom>
          <a:ln>
            <a:solidFill>
              <a:srgbClr val="0070C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5286380" y="2428868"/>
            <a:ext cx="24994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dirty="0" smtClean="0">
                <a:solidFill>
                  <a:schemeClr val="accent2">
                    <a:lumMod val="75000"/>
                  </a:schemeClr>
                </a:solidFill>
              </a:rPr>
              <a:t>컴파일러가 기본 </a:t>
            </a:r>
            <a:r>
              <a:rPr lang="ko-KR" alt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생성자를</a:t>
            </a:r>
            <a:r>
              <a:rPr lang="ko-KR" altLang="en-US" sz="1400" dirty="0" smtClean="0">
                <a:solidFill>
                  <a:schemeClr val="accent2">
                    <a:lumMod val="75000"/>
                  </a:schemeClr>
                </a:solidFill>
              </a:rPr>
              <a:t> 자동 생성하지 않음</a:t>
            </a:r>
          </a:p>
        </p:txBody>
      </p:sp>
      <p:sp>
        <p:nvSpPr>
          <p:cNvPr id="14" name="곱셈 기호 13"/>
          <p:cNvSpPr/>
          <p:nvPr/>
        </p:nvSpPr>
        <p:spPr>
          <a:xfrm>
            <a:off x="4143372" y="2786058"/>
            <a:ext cx="428628" cy="428628"/>
          </a:xfrm>
          <a:prstGeom prst="mathMultiply">
            <a:avLst>
              <a:gd name="adj1" fmla="val 1453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rgbClr val="FF0000"/>
                </a:solidFill>
              </a:rPr>
              <a:t> 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36912"/>
            <a:ext cx="5758780" cy="216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67544" y="1285860"/>
            <a:ext cx="8676456" cy="1415682"/>
          </a:xfrm>
        </p:spPr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캡슐화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메소드</a:t>
            </a:r>
            <a:r>
              <a:rPr lang="en-US" altLang="ko-KR" dirty="0" smtClean="0"/>
              <a:t>(</a:t>
            </a:r>
            <a:r>
              <a:rPr lang="ko-KR" altLang="en-US" dirty="0" smtClean="0"/>
              <a:t>함수</a:t>
            </a:r>
            <a:r>
              <a:rPr lang="en-US" altLang="ko-KR" dirty="0" smtClean="0"/>
              <a:t>)</a:t>
            </a:r>
            <a:r>
              <a:rPr lang="ko-KR" altLang="en-US" dirty="0" smtClean="0"/>
              <a:t>와 데이터를 클래스 내에 정의하고 구현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외부에서는 공개된 </a:t>
            </a:r>
            <a:r>
              <a:rPr lang="ko-KR" altLang="en-US" dirty="0" err="1" smtClean="0"/>
              <a:t>메소드의</a:t>
            </a:r>
            <a:r>
              <a:rPr lang="ko-KR" altLang="en-US" dirty="0" smtClean="0"/>
              <a:t> 인터페이스만을 접근할 있음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외부에서는 비공개 데이터에 직접 접근하거나 </a:t>
            </a:r>
            <a:r>
              <a:rPr lang="ko-KR" altLang="en-US" dirty="0" err="1" smtClean="0"/>
              <a:t>메소드의</a:t>
            </a:r>
            <a:r>
              <a:rPr lang="ko-KR" altLang="en-US" dirty="0" smtClean="0"/>
              <a:t> 구현 세부를 알 수 없다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/>
              <a:t>객체 내 데이터에 대한 보안</a:t>
            </a:r>
            <a:r>
              <a:rPr lang="en-US" altLang="ko-KR" dirty="0"/>
              <a:t>, </a:t>
            </a:r>
            <a:r>
              <a:rPr lang="ko-KR" altLang="en-US" dirty="0"/>
              <a:t>보호</a:t>
            </a:r>
            <a:r>
              <a:rPr lang="en-US" altLang="ko-KR" dirty="0"/>
              <a:t>, </a:t>
            </a:r>
            <a:r>
              <a:rPr lang="ko-KR" altLang="en-US" dirty="0"/>
              <a:t>외부 접근 </a:t>
            </a:r>
            <a:r>
              <a:rPr lang="ko-KR" altLang="en-US" dirty="0" smtClean="0"/>
              <a:t>제한 </a:t>
            </a:r>
            <a:r>
              <a:rPr lang="en-US" altLang="ko-KR" dirty="0" smtClean="0"/>
              <a:t>-&gt; </a:t>
            </a:r>
            <a:r>
              <a:rPr lang="ko-KR" altLang="en-US" dirty="0"/>
              <a:t>정보 </a:t>
            </a:r>
            <a:r>
              <a:rPr lang="ko-KR" altLang="en-US" dirty="0" smtClean="0"/>
              <a:t>은닉화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객체 지향 언어의 특성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캡슐화</a:t>
            </a:r>
            <a:endParaRPr lang="ko-KR" altLang="en-US" dirty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2787047" y="5074186"/>
            <a:ext cx="1643074" cy="16430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/>
          </a:p>
        </p:txBody>
      </p:sp>
      <p:cxnSp>
        <p:nvCxnSpPr>
          <p:cNvPr id="21" name="직선 연결선 20"/>
          <p:cNvCxnSpPr>
            <a:stCxn id="20" idx="1"/>
            <a:endCxn id="20" idx="3"/>
          </p:cNvCxnSpPr>
          <p:nvPr/>
        </p:nvCxnSpPr>
        <p:spPr>
          <a:xfrm rot="10800000" flipH="1">
            <a:off x="2787047" y="5895723"/>
            <a:ext cx="164307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858485" y="5157790"/>
            <a:ext cx="1215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String </a:t>
            </a:r>
            <a:r>
              <a:rPr lang="en-US" altLang="ko-KR" sz="1600" dirty="0" smtClean="0"/>
              <a:t>name;</a:t>
            </a:r>
          </a:p>
          <a:p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age;</a:t>
            </a:r>
            <a:endParaRPr lang="ko-KR" alt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2858485" y="5860004"/>
            <a:ext cx="12449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void</a:t>
            </a:r>
            <a:r>
              <a:rPr lang="ko-KR" altLang="en-US" sz="1600" smtClean="0"/>
              <a:t> </a:t>
            </a:r>
            <a:r>
              <a:rPr lang="en-US" altLang="ko-KR" sz="1600" smtClean="0"/>
              <a:t>speak();</a:t>
            </a:r>
            <a:endParaRPr lang="en-US" altLang="ko-KR" sz="1600" dirty="0" smtClean="0"/>
          </a:p>
          <a:p>
            <a:r>
              <a:rPr lang="en-US" altLang="ko-KR" sz="1600" smtClean="0"/>
              <a:t>void eat();</a:t>
            </a:r>
            <a:endParaRPr lang="en-US" altLang="ko-KR" sz="1600" dirty="0" smtClean="0"/>
          </a:p>
          <a:p>
            <a:r>
              <a:rPr lang="en-US" altLang="ko-KR" sz="1600" smtClean="0"/>
              <a:t>void study();</a:t>
            </a:r>
            <a:endParaRPr lang="ko-KR" alt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3287113" y="4800600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객체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715873" y="5359938"/>
            <a:ext cx="148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err="1" smtClean="0"/>
              <a:t>데이타</a:t>
            </a:r>
            <a:r>
              <a:rPr lang="ko-KR" altLang="en-US" smtClean="0"/>
              <a:t> 필드</a:t>
            </a:r>
            <a:r>
              <a:rPr lang="en-US" altLang="ko-KR" smtClean="0"/>
              <a:t>(field)</a:t>
            </a:r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715873" y="6074318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메소드</a:t>
            </a:r>
            <a:r>
              <a:rPr lang="en-US" altLang="ko-KR" smtClean="0"/>
              <a:t>(method)</a:t>
            </a:r>
            <a:endParaRPr lang="ko-KR" alt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87654" y="3596912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solidFill>
                  <a:srgbClr val="0070C0"/>
                </a:solidFill>
              </a:rPr>
              <a:t>실세계의</a:t>
            </a:r>
            <a:r>
              <a:rPr lang="ko-KR" altLang="en-US" dirty="0" smtClean="0">
                <a:solidFill>
                  <a:srgbClr val="0070C0"/>
                </a:solidFill>
              </a:rPr>
              <a:t> 캡슐화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93121" y="5700775"/>
            <a:ext cx="1495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</a:rPr>
              <a:t>자바 객체의 캡슐화</a:t>
            </a:r>
          </a:p>
        </p:txBody>
      </p:sp>
      <p:sp>
        <p:nvSpPr>
          <p:cNvPr id="34" name="오른쪽 중괄호 33"/>
          <p:cNvSpPr/>
          <p:nvPr/>
        </p:nvSpPr>
        <p:spPr>
          <a:xfrm>
            <a:off x="4501559" y="5217062"/>
            <a:ext cx="214314" cy="500066"/>
          </a:xfrm>
          <a:prstGeom prst="rightBrace">
            <a:avLst>
              <a:gd name="adj1" fmla="val 43750"/>
              <a:gd name="adj2" fmla="val 50000"/>
            </a:avLst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오른쪽 중괄호 34"/>
          <p:cNvSpPr/>
          <p:nvPr/>
        </p:nvSpPr>
        <p:spPr>
          <a:xfrm>
            <a:off x="4501559" y="5931442"/>
            <a:ext cx="214314" cy="642942"/>
          </a:xfrm>
          <a:prstGeom prst="rightBrace">
            <a:avLst>
              <a:gd name="adj1" fmla="val 43750"/>
              <a:gd name="adj2" fmla="val 50000"/>
            </a:avLst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this(), </a:t>
            </a:r>
            <a:r>
              <a:rPr lang="ko-KR" altLang="en-US" smtClean="0"/>
              <a:t>생성자에서 다른 생성자 호출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142844" y="1285860"/>
            <a:ext cx="2857520" cy="5286412"/>
          </a:xfrm>
        </p:spPr>
        <p:txBody>
          <a:bodyPr/>
          <a:lstStyle/>
          <a:p>
            <a:r>
              <a:rPr lang="en-US" altLang="ko-KR" dirty="0" smtClean="0"/>
              <a:t>this()</a:t>
            </a:r>
          </a:p>
          <a:p>
            <a:pPr lvl="1"/>
            <a:r>
              <a:rPr lang="ko-KR" altLang="en-US" dirty="0" smtClean="0"/>
              <a:t>같은 클래스의 다른 </a:t>
            </a:r>
            <a:r>
              <a:rPr lang="ko-KR" altLang="en-US" dirty="0" err="1" smtClean="0"/>
              <a:t>생성자</a:t>
            </a:r>
            <a:r>
              <a:rPr lang="ko-KR" altLang="en-US" dirty="0" smtClean="0"/>
              <a:t> 호출 시 사용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생성자 내에서만 사용 가능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다른 메소드에서는 사용 불가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반드시 </a:t>
            </a:r>
            <a:r>
              <a:rPr lang="ko-KR" altLang="en-US" dirty="0" err="1" smtClean="0"/>
              <a:t>생성자</a:t>
            </a:r>
            <a:r>
              <a:rPr lang="ko-KR" altLang="en-US" dirty="0" smtClean="0"/>
              <a:t> 코드의 제일 처음에 수행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07408" y="928670"/>
            <a:ext cx="5098888" cy="57554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public class Book {</a:t>
            </a:r>
          </a:p>
          <a:p>
            <a:pPr defTabSz="180000"/>
            <a:r>
              <a:rPr lang="en-US" altLang="ko-KR" sz="1600" dirty="0" smtClean="0"/>
              <a:t>	String title;</a:t>
            </a:r>
          </a:p>
          <a:p>
            <a:pPr defTabSz="180000"/>
            <a:r>
              <a:rPr lang="en-US" altLang="ko-KR" sz="1600" dirty="0" smtClean="0"/>
              <a:t>	String author;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ISBN;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public Book(String title, String author,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ISBN) {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this.title</a:t>
            </a:r>
            <a:r>
              <a:rPr lang="en-US" altLang="ko-KR" sz="1600" dirty="0" smtClean="0"/>
              <a:t> = title;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this.author</a:t>
            </a:r>
            <a:r>
              <a:rPr lang="en-US" altLang="ko-KR" sz="1600" dirty="0" smtClean="0"/>
              <a:t> = author;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this.ISBN</a:t>
            </a:r>
            <a:r>
              <a:rPr lang="en-US" altLang="ko-KR" sz="1600" dirty="0" smtClean="0"/>
              <a:t> = ISBN;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	public Book(String title,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ISBN) {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smtClean="0">
                <a:solidFill>
                  <a:srgbClr val="FF0000"/>
                </a:solidFill>
              </a:rPr>
              <a:t>this(title, "Anonymous", ISBN);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	public Book() {</a:t>
            </a:r>
          </a:p>
          <a:p>
            <a:pPr defTabSz="180000"/>
            <a:r>
              <a:rPr lang="en-US" altLang="ko-KR" sz="1600" dirty="0" smtClean="0"/>
              <a:t>		this(null, null, 0); </a:t>
            </a:r>
            <a:endParaRPr lang="ko-KR" altLang="en-US" sz="1600" dirty="0" smtClean="0"/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("</a:t>
            </a:r>
            <a:r>
              <a:rPr lang="ko-KR" altLang="en-US" sz="1600" dirty="0" smtClean="0"/>
              <a:t>생성자가 호출되었음</a:t>
            </a:r>
            <a:r>
              <a:rPr lang="en-US" altLang="ko-KR" sz="1600" dirty="0" smtClean="0"/>
              <a:t>");</a:t>
            </a:r>
            <a:endParaRPr lang="ko-KR" altLang="en-US" sz="1600" dirty="0" smtClean="0"/>
          </a:p>
          <a:p>
            <a:pPr defTabSz="180000"/>
            <a:r>
              <a:rPr lang="en-US" altLang="ko-KR" sz="1600" dirty="0" smtClean="0"/>
              <a:t>	}</a:t>
            </a:r>
            <a:endParaRPr lang="ko-KR" altLang="en-US" sz="1600" dirty="0" smtClean="0"/>
          </a:p>
          <a:p>
            <a:pPr defTabSz="180000"/>
            <a:r>
              <a:rPr lang="en-US" altLang="ko-KR" sz="1600" dirty="0" smtClean="0"/>
              <a:t>	public static void main(String 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</a:p>
          <a:p>
            <a:pPr defTabSz="180000"/>
            <a:r>
              <a:rPr lang="en-US" altLang="ko-KR" sz="1600" dirty="0" smtClean="0"/>
              <a:t>		Book </a:t>
            </a:r>
            <a:r>
              <a:rPr lang="en-US" altLang="ko-KR" sz="1600" dirty="0" err="1" smtClean="0"/>
              <a:t>javaBook</a:t>
            </a:r>
            <a:r>
              <a:rPr lang="en-US" altLang="ko-KR" sz="1600" dirty="0" smtClean="0"/>
              <a:t> = new Book("Java JDK", "</a:t>
            </a:r>
            <a:r>
              <a:rPr lang="ko-KR" altLang="en-US" sz="1600" dirty="0" smtClean="0"/>
              <a:t>황기태</a:t>
            </a:r>
            <a:r>
              <a:rPr lang="en-US" altLang="ko-KR" sz="1600" dirty="0" smtClean="0"/>
              <a:t>", 3333);</a:t>
            </a:r>
            <a:endParaRPr lang="ko-KR" altLang="en-US" sz="1600" dirty="0" smtClean="0"/>
          </a:p>
          <a:p>
            <a:pPr defTabSz="180000"/>
            <a:r>
              <a:rPr lang="en-US" altLang="ko-KR" sz="1600" dirty="0" smtClean="0"/>
              <a:t>		Book </a:t>
            </a:r>
            <a:r>
              <a:rPr lang="en-US" altLang="ko-KR" sz="1600" dirty="0" err="1" smtClean="0"/>
              <a:t>holyBible</a:t>
            </a:r>
            <a:r>
              <a:rPr lang="en-US" altLang="ko-KR" sz="1600" dirty="0" smtClean="0"/>
              <a:t> = </a:t>
            </a:r>
            <a:r>
              <a:rPr lang="en-US" altLang="ko-KR" sz="1600" dirty="0" smtClean="0">
                <a:solidFill>
                  <a:srgbClr val="FF0000"/>
                </a:solidFill>
              </a:rPr>
              <a:t>new Book("Holy Bible", 1); </a:t>
            </a:r>
            <a:endParaRPr lang="ko-KR" altLang="en-US" sz="1600" dirty="0" smtClean="0">
              <a:solidFill>
                <a:srgbClr val="FF0000"/>
              </a:solidFill>
            </a:endParaRPr>
          </a:p>
          <a:p>
            <a:pPr defTabSz="180000"/>
            <a:r>
              <a:rPr lang="en-US" altLang="ko-KR" sz="1600" dirty="0" smtClean="0"/>
              <a:t>		Book </a:t>
            </a:r>
            <a:r>
              <a:rPr lang="en-US" altLang="ko-KR" sz="1600" dirty="0" err="1" smtClean="0"/>
              <a:t>emptyBook</a:t>
            </a:r>
            <a:r>
              <a:rPr lang="en-US" altLang="ko-KR" sz="1600" dirty="0" smtClean="0"/>
              <a:t> = new Book();</a:t>
            </a:r>
            <a:endParaRPr lang="ko-KR" altLang="en-US" sz="1600" dirty="0" smtClean="0"/>
          </a:p>
          <a:p>
            <a:pPr defTabSz="180000"/>
            <a:r>
              <a:rPr lang="en-US" altLang="ko-KR" sz="1600" dirty="0" smtClean="0"/>
              <a:t>	}</a:t>
            </a:r>
            <a:endParaRPr lang="ko-KR" altLang="en-US" sz="1600" dirty="0" smtClean="0"/>
          </a:p>
          <a:p>
            <a:pPr defTabSz="180000"/>
            <a:r>
              <a:rPr lang="en-US" altLang="ko-KR" sz="1600" dirty="0" smtClean="0"/>
              <a:t>}</a:t>
            </a:r>
            <a:endParaRPr lang="en-US" altLang="ko-KR" sz="1600" dirty="0" smtClean="0">
              <a:latin typeface="+mj-lt"/>
            </a:endParaRPr>
          </a:p>
        </p:txBody>
      </p:sp>
      <p:sp>
        <p:nvSpPr>
          <p:cNvPr id="5" name="자유형 4"/>
          <p:cNvSpPr/>
          <p:nvPr/>
        </p:nvSpPr>
        <p:spPr>
          <a:xfrm>
            <a:off x="5909575" y="2372751"/>
            <a:ext cx="2788118" cy="1443789"/>
          </a:xfrm>
          <a:custGeom>
            <a:avLst/>
            <a:gdLst>
              <a:gd name="connsiteX0" fmla="*/ 0 w 2788118"/>
              <a:gd name="connsiteY0" fmla="*/ 1443789 h 1443789"/>
              <a:gd name="connsiteX1" fmla="*/ 2569945 w 2788118"/>
              <a:gd name="connsiteY1" fmla="*/ 721895 h 1443789"/>
              <a:gd name="connsiteX2" fmla="*/ 1309036 w 2788118"/>
              <a:gd name="connsiteY2" fmla="*/ 0 h 1443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88118" h="1443789">
                <a:moveTo>
                  <a:pt x="0" y="1443789"/>
                </a:moveTo>
                <a:cubicBezTo>
                  <a:pt x="1175886" y="1203158"/>
                  <a:pt x="2351772" y="962527"/>
                  <a:pt x="2569945" y="721895"/>
                </a:cubicBezTo>
                <a:cubicBezTo>
                  <a:pt x="2788118" y="481264"/>
                  <a:pt x="2048577" y="240632"/>
                  <a:pt x="1309036" y="0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자유형 5"/>
          <p:cNvSpPr/>
          <p:nvPr/>
        </p:nvSpPr>
        <p:spPr>
          <a:xfrm>
            <a:off x="6092455" y="3585534"/>
            <a:ext cx="2584383" cy="2165684"/>
          </a:xfrm>
          <a:custGeom>
            <a:avLst/>
            <a:gdLst>
              <a:gd name="connsiteX0" fmla="*/ 1068404 w 2584383"/>
              <a:gd name="connsiteY0" fmla="*/ 2165684 h 2165684"/>
              <a:gd name="connsiteX1" fmla="*/ 2406316 w 2584383"/>
              <a:gd name="connsiteY1" fmla="*/ 1771048 h 2165684"/>
              <a:gd name="connsiteX2" fmla="*/ 0 w 2584383"/>
              <a:gd name="connsiteY2" fmla="*/ 0 h 216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84383" h="2165684">
                <a:moveTo>
                  <a:pt x="1068404" y="2165684"/>
                </a:moveTo>
                <a:cubicBezTo>
                  <a:pt x="1826393" y="2148839"/>
                  <a:pt x="2584383" y="2131995"/>
                  <a:pt x="2406316" y="1771048"/>
                </a:cubicBezTo>
                <a:cubicBezTo>
                  <a:pt x="2228249" y="1410101"/>
                  <a:pt x="1114124" y="705050"/>
                  <a:pt x="0" y="0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7608002" y="4215693"/>
            <a:ext cx="1535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srgbClr val="0070C0"/>
                </a:solidFill>
              </a:rPr>
              <a:t>title = "Holy Bible"</a:t>
            </a:r>
          </a:p>
          <a:p>
            <a:r>
              <a:rPr lang="en-US" altLang="ko-KR" sz="1400" smtClean="0">
                <a:solidFill>
                  <a:srgbClr val="0070C0"/>
                </a:solidFill>
              </a:rPr>
              <a:t>ISBN = 3333</a:t>
            </a:r>
            <a:endParaRPr lang="ko-KR" altLang="en-US" sz="1400" dirty="0" err="1" smtClean="0">
              <a:solidFill>
                <a:srgbClr val="0070C0"/>
              </a:solidFill>
            </a:endParaRP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this() </a:t>
            </a:r>
            <a:r>
              <a:rPr lang="ko-KR" altLang="en-US" smtClean="0"/>
              <a:t>사용 실패 예</a:t>
            </a:r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1357290" y="1714488"/>
            <a:ext cx="607223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mtClean="0"/>
              <a:t>public Book() {</a:t>
            </a:r>
          </a:p>
          <a:p>
            <a:pPr defTabSz="180000"/>
            <a:r>
              <a:rPr lang="en-US" altLang="ko-KR" smtClean="0"/>
              <a:t>	System.out.println("</a:t>
            </a:r>
            <a:r>
              <a:rPr lang="ko-KR" altLang="en-US" smtClean="0"/>
              <a:t>생성자가 호출되었음</a:t>
            </a:r>
            <a:r>
              <a:rPr lang="en-US" altLang="ko-KR" smtClean="0"/>
              <a:t>");</a:t>
            </a:r>
          </a:p>
          <a:p>
            <a:pPr defTabSz="180000"/>
            <a:r>
              <a:rPr lang="en-US" altLang="ko-KR" smtClean="0"/>
              <a:t>	this(null, null, 0); // </a:t>
            </a:r>
            <a:r>
              <a:rPr lang="ko-KR" altLang="en-US" smtClean="0"/>
              <a:t>생성자의 첫 번째 문장이 아니기 때문에 컴파일 오류</a:t>
            </a:r>
          </a:p>
          <a:p>
            <a:pPr defTabSz="180000"/>
            <a:r>
              <a:rPr lang="en-US" altLang="ko-KR" smtClean="0"/>
              <a:t>}</a:t>
            </a:r>
            <a:endParaRPr lang="en-US" altLang="ko-KR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객체의 소멸과 </a:t>
            </a:r>
            <a:r>
              <a:rPr lang="ko-KR" altLang="en-US" dirty="0" err="1" smtClean="0"/>
              <a:t>가비지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285720" y="1285860"/>
            <a:ext cx="8480328" cy="5311492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객체 소멸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new</a:t>
            </a:r>
            <a:r>
              <a:rPr lang="ko-KR" altLang="en-US" dirty="0" smtClean="0"/>
              <a:t>에 의해 생성된 객체 메모리를 자바 가상 기계에게 되돌려 주는 행위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가용 메모리에 포함시킴</a:t>
            </a:r>
            <a:endParaRPr lang="en-US" altLang="ko-KR" dirty="0" smtClean="0"/>
          </a:p>
          <a:p>
            <a:r>
              <a:rPr lang="ko-KR" altLang="en-US" dirty="0" smtClean="0"/>
              <a:t>자바에서 객체</a:t>
            </a:r>
            <a:r>
              <a:rPr lang="en-US" altLang="ko-KR" dirty="0" smtClean="0"/>
              <a:t> </a:t>
            </a:r>
            <a:r>
              <a:rPr lang="ko-KR" altLang="en-US" dirty="0" smtClean="0"/>
              <a:t>삭제 기능 없음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개발자에게는 매우 다행스러운 기능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C/C++</a:t>
            </a:r>
            <a:r>
              <a:rPr lang="ko-KR" altLang="en-US" dirty="0" smtClean="0"/>
              <a:t>에서는 </a:t>
            </a:r>
            <a:r>
              <a:rPr lang="ko-KR" altLang="en-US" dirty="0" err="1" smtClean="0"/>
              <a:t>할당받은</a:t>
            </a:r>
            <a:r>
              <a:rPr lang="ko-KR" altLang="en-US" dirty="0" smtClean="0"/>
              <a:t> 객체를 개발자가 프로그램 내에서 </a:t>
            </a:r>
            <a:r>
              <a:rPr lang="ko-KR" altLang="en-US" dirty="0" err="1" smtClean="0"/>
              <a:t>삭제해야함</a:t>
            </a:r>
            <a:endParaRPr lang="en-US" altLang="ko-KR" dirty="0" smtClean="0"/>
          </a:p>
          <a:p>
            <a:r>
              <a:rPr lang="ko-KR" altLang="en-US" dirty="0" err="1" smtClean="0"/>
              <a:t>가비지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객체에 대한 </a:t>
            </a:r>
            <a:r>
              <a:rPr lang="ko-KR" altLang="en-US" dirty="0" err="1" smtClean="0"/>
              <a:t>레퍼런스가</a:t>
            </a:r>
            <a:r>
              <a:rPr lang="ko-KR" altLang="en-US" dirty="0" smtClean="0"/>
              <a:t> 없어지면 객체는 </a:t>
            </a:r>
            <a:r>
              <a:rPr lang="ko-KR" altLang="en-US" dirty="0" err="1" smtClean="0"/>
              <a:t>가비지</a:t>
            </a:r>
            <a:r>
              <a:rPr lang="en-US" altLang="ko-KR" dirty="0" smtClean="0"/>
              <a:t>(garbage)</a:t>
            </a:r>
            <a:r>
              <a:rPr lang="ko-KR" altLang="en-US" dirty="0" smtClean="0"/>
              <a:t>가 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 가상 기계의 </a:t>
            </a:r>
            <a:r>
              <a:rPr lang="ko-KR" altLang="en-US" dirty="0" err="1" smtClean="0"/>
              <a:t>가비지</a:t>
            </a:r>
            <a:r>
              <a:rPr lang="ko-KR" altLang="en-US" dirty="0" smtClean="0"/>
              <a:t> </a:t>
            </a:r>
            <a:r>
              <a:rPr lang="ko-KR" altLang="en-US" dirty="0" err="1"/>
              <a:t>컬</a:t>
            </a:r>
            <a:r>
              <a:rPr lang="ko-KR" altLang="en-US" dirty="0" err="1" smtClean="0"/>
              <a:t>렉터가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가비지</a:t>
            </a:r>
            <a:r>
              <a:rPr lang="ko-KR" altLang="en-US" dirty="0" smtClean="0"/>
              <a:t> 메모리를 반환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직사각형 16"/>
          <p:cNvSpPr/>
          <p:nvPr/>
        </p:nvSpPr>
        <p:spPr>
          <a:xfrm>
            <a:off x="4150668" y="3044342"/>
            <a:ext cx="71438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가비지</a:t>
            </a:r>
            <a:r>
              <a:rPr lang="ko-KR" altLang="en-US" dirty="0" smtClean="0"/>
              <a:t> 사례</a:t>
            </a:r>
            <a:endParaRPr lang="ko-KR" altLang="en-US" dirty="0"/>
          </a:p>
        </p:txBody>
      </p:sp>
      <p:sp>
        <p:nvSpPr>
          <p:cNvPr id="4" name="직사각형 16"/>
          <p:cNvSpPr/>
          <p:nvPr/>
        </p:nvSpPr>
        <p:spPr>
          <a:xfrm>
            <a:off x="4150668" y="2329962"/>
            <a:ext cx="71438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836986" y="2258524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6" name="순서도: 연결자 18"/>
          <p:cNvSpPr/>
          <p:nvPr/>
        </p:nvSpPr>
        <p:spPr>
          <a:xfrm>
            <a:off x="4413050" y="2401400"/>
            <a:ext cx="21431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14"/>
          <p:cNvCxnSpPr>
            <a:stCxn id="6" idx="6"/>
          </p:cNvCxnSpPr>
          <p:nvPr/>
        </p:nvCxnSpPr>
        <p:spPr>
          <a:xfrm>
            <a:off x="4627364" y="2508557"/>
            <a:ext cx="1666443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순서도: 처리 20"/>
          <p:cNvSpPr/>
          <p:nvPr/>
        </p:nvSpPr>
        <p:spPr>
          <a:xfrm>
            <a:off x="6293808" y="2258524"/>
            <a:ext cx="1774279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dirty="0" smtClean="0">
                <a:solidFill>
                  <a:schemeClr val="tx1"/>
                </a:solidFill>
              </a:rPr>
              <a:t>“</a:t>
            </a:r>
            <a:r>
              <a:rPr lang="ko-KR" altLang="en-US" sz="1600" dirty="0" smtClean="0">
                <a:solidFill>
                  <a:schemeClr val="tx1"/>
                </a:solidFill>
              </a:rPr>
              <a:t>이몽룡</a:t>
            </a:r>
            <a:r>
              <a:rPr lang="en-US" altLang="ko-KR" sz="1600" dirty="0" smtClean="0">
                <a:solidFill>
                  <a:schemeClr val="tx1"/>
                </a:solidFill>
              </a:rPr>
              <a:t>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39934" y="2972904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16" name="순서도: 연결자 18"/>
          <p:cNvSpPr/>
          <p:nvPr/>
        </p:nvSpPr>
        <p:spPr>
          <a:xfrm>
            <a:off x="4390077" y="3115780"/>
            <a:ext cx="21431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Straight Arrow Connector 20"/>
          <p:cNvCxnSpPr>
            <a:stCxn id="16" idx="6"/>
          </p:cNvCxnSpPr>
          <p:nvPr/>
        </p:nvCxnSpPr>
        <p:spPr>
          <a:xfrm flipV="1">
            <a:off x="4604391" y="2508558"/>
            <a:ext cx="1689417" cy="7143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89724" y="2298279"/>
            <a:ext cx="2982917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Person a, b;</a:t>
            </a:r>
          </a:p>
          <a:p>
            <a:r>
              <a:rPr lang="en-US" altLang="ko-KR" sz="1600" dirty="0" smtClean="0"/>
              <a:t>a = new Person(“</a:t>
            </a:r>
            <a:r>
              <a:rPr lang="ko-KR" altLang="en-US" sz="1600" dirty="0" smtClean="0"/>
              <a:t>이몽룡</a:t>
            </a:r>
            <a:r>
              <a:rPr lang="en-US" altLang="ko-KR" sz="1600" dirty="0" smtClean="0"/>
              <a:t>”);</a:t>
            </a:r>
          </a:p>
          <a:p>
            <a:r>
              <a:rPr lang="en-US" altLang="ko-KR" sz="1600" dirty="0" smtClean="0"/>
              <a:t>b = new Person(“</a:t>
            </a:r>
            <a:r>
              <a:rPr lang="ko-KR" altLang="en-US" sz="1600" dirty="0" err="1" smtClean="0"/>
              <a:t>성춘향</a:t>
            </a:r>
            <a:r>
              <a:rPr lang="en-US" altLang="ko-KR" sz="1600" dirty="0" smtClean="0"/>
              <a:t>”);</a:t>
            </a:r>
          </a:p>
          <a:p>
            <a:r>
              <a:rPr lang="en-US" altLang="ko-KR" sz="1600" dirty="0" smtClean="0"/>
              <a:t>b = a; // b</a:t>
            </a:r>
            <a:r>
              <a:rPr lang="ko-KR" altLang="en-US" sz="1600" dirty="0" smtClean="0"/>
              <a:t>가 가리키던 </a:t>
            </a:r>
            <a:r>
              <a:rPr lang="ko-KR" altLang="en-US" sz="1600" dirty="0" err="1" smtClean="0"/>
              <a:t>객체는가비지가</a:t>
            </a:r>
            <a:r>
              <a:rPr lang="ko-KR" altLang="en-US" sz="1600" dirty="0" smtClean="0"/>
              <a:t> 됨</a:t>
            </a:r>
            <a:endParaRPr lang="en-US" altLang="ko-KR" sz="1600" dirty="0" smtClean="0"/>
          </a:p>
        </p:txBody>
      </p:sp>
      <p:sp>
        <p:nvSpPr>
          <p:cNvPr id="68" name="TextBox 67"/>
          <p:cNvSpPr txBox="1"/>
          <p:nvPr/>
        </p:nvSpPr>
        <p:spPr>
          <a:xfrm>
            <a:off x="6579560" y="1972772"/>
            <a:ext cx="10459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Person </a:t>
            </a:r>
            <a:r>
              <a:rPr lang="ko-KR" altLang="en-US" sz="1600" dirty="0" smtClean="0"/>
              <a:t>객체</a:t>
            </a:r>
            <a:endParaRPr lang="ko-KR" altLang="en-US" sz="1600" dirty="0"/>
          </a:p>
        </p:txBody>
      </p:sp>
      <p:sp>
        <p:nvSpPr>
          <p:cNvPr id="71" name="순서도: 처리 20"/>
          <p:cNvSpPr/>
          <p:nvPr/>
        </p:nvSpPr>
        <p:spPr>
          <a:xfrm>
            <a:off x="6293808" y="3044342"/>
            <a:ext cx="1774279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dirty="0" smtClean="0">
                <a:solidFill>
                  <a:schemeClr val="tx1"/>
                </a:solidFill>
              </a:rPr>
              <a:t>“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성춘향</a:t>
            </a:r>
            <a:r>
              <a:rPr lang="en-US" altLang="ko-KR" sz="1600" dirty="0" smtClean="0">
                <a:solidFill>
                  <a:schemeClr val="tx1"/>
                </a:solidFill>
              </a:rPr>
              <a:t>”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579560" y="2758590"/>
            <a:ext cx="10459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Person </a:t>
            </a:r>
            <a:r>
              <a:rPr lang="ko-KR" altLang="en-US" sz="1600" dirty="0" smtClean="0"/>
              <a:t>객체</a:t>
            </a:r>
            <a:endParaRPr lang="ko-KR" altLang="en-US" sz="1600" dirty="0"/>
          </a:p>
        </p:txBody>
      </p:sp>
      <p:cxnSp>
        <p:nvCxnSpPr>
          <p:cNvPr id="74" name="직선 화살표 연결선 73"/>
          <p:cNvCxnSpPr>
            <a:stCxn id="16" idx="6"/>
            <a:endCxn id="71" idx="1"/>
          </p:cNvCxnSpPr>
          <p:nvPr/>
        </p:nvCxnSpPr>
        <p:spPr>
          <a:xfrm>
            <a:off x="4604391" y="3222937"/>
            <a:ext cx="1689417" cy="7143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곱셈 기호 75"/>
          <p:cNvSpPr/>
          <p:nvPr/>
        </p:nvSpPr>
        <p:spPr>
          <a:xfrm>
            <a:off x="5507990" y="3044342"/>
            <a:ext cx="428628" cy="428628"/>
          </a:xfrm>
          <a:prstGeom prst="mathMultiply">
            <a:avLst>
              <a:gd name="adj1" fmla="val 1453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rgbClr val="FF0000"/>
                </a:solidFill>
              </a:rPr>
              <a:t> 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77" name="자유형 76"/>
          <p:cNvSpPr/>
          <p:nvPr/>
        </p:nvSpPr>
        <p:spPr>
          <a:xfrm>
            <a:off x="5744689" y="3556637"/>
            <a:ext cx="1049185" cy="641023"/>
          </a:xfrm>
          <a:custGeom>
            <a:avLst/>
            <a:gdLst>
              <a:gd name="connsiteX0" fmla="*/ 0 w 1574276"/>
              <a:gd name="connsiteY0" fmla="*/ 641023 h 641023"/>
              <a:gd name="connsiteX1" fmla="*/ 179109 w 1574276"/>
              <a:gd name="connsiteY1" fmla="*/ 527901 h 641023"/>
              <a:gd name="connsiteX2" fmla="*/ 603315 w 1574276"/>
              <a:gd name="connsiteY2" fmla="*/ 584462 h 641023"/>
              <a:gd name="connsiteX3" fmla="*/ 1084082 w 1574276"/>
              <a:gd name="connsiteY3" fmla="*/ 575035 h 641023"/>
              <a:gd name="connsiteX4" fmla="*/ 1131216 w 1574276"/>
              <a:gd name="connsiteY4" fmla="*/ 367645 h 641023"/>
              <a:gd name="connsiteX5" fmla="*/ 1489435 w 1574276"/>
              <a:gd name="connsiteY5" fmla="*/ 254524 h 641023"/>
              <a:gd name="connsiteX6" fmla="*/ 1574276 w 1574276"/>
              <a:gd name="connsiteY6" fmla="*/ 0 h 64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74276" h="641023">
                <a:moveTo>
                  <a:pt x="0" y="641023"/>
                </a:moveTo>
                <a:cubicBezTo>
                  <a:pt x="39278" y="589175"/>
                  <a:pt x="78557" y="537328"/>
                  <a:pt x="179109" y="527901"/>
                </a:cubicBezTo>
                <a:cubicBezTo>
                  <a:pt x="279661" y="518474"/>
                  <a:pt x="452486" y="576606"/>
                  <a:pt x="603315" y="584462"/>
                </a:cubicBezTo>
                <a:cubicBezTo>
                  <a:pt x="754144" y="592318"/>
                  <a:pt x="996099" y="611171"/>
                  <a:pt x="1084082" y="575035"/>
                </a:cubicBezTo>
                <a:cubicBezTo>
                  <a:pt x="1172066" y="538899"/>
                  <a:pt x="1063657" y="421063"/>
                  <a:pt x="1131216" y="367645"/>
                </a:cubicBezTo>
                <a:cubicBezTo>
                  <a:pt x="1198775" y="314227"/>
                  <a:pt x="1415592" y="315798"/>
                  <a:pt x="1489435" y="254524"/>
                </a:cubicBezTo>
                <a:cubicBezTo>
                  <a:pt x="1563278" y="193250"/>
                  <a:pt x="1568777" y="96625"/>
                  <a:pt x="1574276" y="0"/>
                </a:cubicBezTo>
              </a:path>
            </a:pathLst>
          </a:custGeom>
          <a:ln>
            <a:solidFill>
              <a:srgbClr val="FF000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TextBox 77"/>
          <p:cNvSpPr txBox="1"/>
          <p:nvPr/>
        </p:nvSpPr>
        <p:spPr>
          <a:xfrm>
            <a:off x="5365114" y="4187350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err="1" smtClean="0"/>
              <a:t>가비지</a:t>
            </a:r>
            <a:endParaRPr lang="ko-KR" altLang="en-US" sz="16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779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4-6 : </a:t>
            </a:r>
            <a:r>
              <a:rPr lang="ko-KR" altLang="en-US" dirty="0" err="1" smtClean="0"/>
              <a:t>가비지</a:t>
            </a:r>
            <a:r>
              <a:rPr lang="ko-KR" altLang="en-US" dirty="0" smtClean="0"/>
              <a:t> 발생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07504" y="1772816"/>
            <a:ext cx="3528392" cy="28007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GarbageEx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 smtClean="0"/>
              <a:t>	public </a:t>
            </a:r>
            <a:r>
              <a:rPr lang="en-US" altLang="ko-KR" sz="1600" dirty="0"/>
              <a:t>static void main(String[]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 smtClean="0"/>
              <a:t>		String </a:t>
            </a:r>
            <a:r>
              <a:rPr lang="en-US" altLang="ko-KR" sz="1600" dirty="0"/>
              <a:t>a = new String("Good");</a:t>
            </a:r>
          </a:p>
          <a:p>
            <a:pPr defTabSz="180000"/>
            <a:r>
              <a:rPr lang="en-US" altLang="ko-KR" sz="1600" dirty="0" smtClean="0"/>
              <a:t>		String </a:t>
            </a:r>
            <a:r>
              <a:rPr lang="en-US" altLang="ko-KR" sz="1600" dirty="0"/>
              <a:t>b = new String("Bad");</a:t>
            </a:r>
          </a:p>
          <a:p>
            <a:pPr defTabSz="180000"/>
            <a:r>
              <a:rPr lang="en-US" altLang="ko-KR" sz="1600" dirty="0" smtClean="0"/>
              <a:t>		String </a:t>
            </a:r>
            <a:r>
              <a:rPr lang="en-US" altLang="ko-KR" sz="1600" dirty="0"/>
              <a:t>c = new String("Normal");</a:t>
            </a:r>
          </a:p>
          <a:p>
            <a:pPr defTabSz="180000"/>
            <a:r>
              <a:rPr lang="en-US" altLang="ko-KR" sz="1600" dirty="0" smtClean="0"/>
              <a:t>		String </a:t>
            </a:r>
            <a:r>
              <a:rPr lang="en-US" altLang="ko-KR" sz="1600" dirty="0"/>
              <a:t>d, e;</a:t>
            </a:r>
          </a:p>
          <a:p>
            <a:pPr defTabSz="180000"/>
            <a:r>
              <a:rPr lang="en-US" altLang="ko-KR" sz="1600" dirty="0" smtClean="0"/>
              <a:t>		a </a:t>
            </a:r>
            <a:r>
              <a:rPr lang="en-US" altLang="ko-KR" sz="1600" dirty="0"/>
              <a:t>= null; </a:t>
            </a:r>
          </a:p>
          <a:p>
            <a:pPr defTabSz="180000"/>
            <a:r>
              <a:rPr lang="en-US" altLang="ko-KR" sz="1600" dirty="0" smtClean="0"/>
              <a:t>		d </a:t>
            </a:r>
            <a:r>
              <a:rPr lang="en-US" altLang="ko-KR" sz="1600" dirty="0"/>
              <a:t>= c;</a:t>
            </a:r>
          </a:p>
          <a:p>
            <a:pPr defTabSz="180000"/>
            <a:r>
              <a:rPr lang="en-US" altLang="ko-KR" sz="1600" dirty="0" smtClean="0"/>
              <a:t>		c </a:t>
            </a:r>
            <a:r>
              <a:rPr lang="en-US" altLang="ko-KR" sz="1600" dirty="0"/>
              <a:t>= null;</a:t>
            </a:r>
          </a:p>
          <a:p>
            <a:pPr defTabSz="180000"/>
            <a:r>
              <a:rPr lang="en-US" altLang="ko-KR" sz="1600" dirty="0" smtClean="0"/>
              <a:t>	}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}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3707904" y="2809670"/>
            <a:ext cx="2527037" cy="3607595"/>
            <a:chOff x="3307477" y="1643050"/>
            <a:chExt cx="2527037" cy="3607595"/>
          </a:xfrm>
        </p:grpSpPr>
        <p:sp>
          <p:nvSpPr>
            <p:cNvPr id="6" name="직사각형 16"/>
            <p:cNvSpPr/>
            <p:nvPr/>
          </p:nvSpPr>
          <p:spPr>
            <a:xfrm>
              <a:off x="3643306" y="2428868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16"/>
            <p:cNvSpPr/>
            <p:nvPr/>
          </p:nvSpPr>
          <p:spPr>
            <a:xfrm>
              <a:off x="3643306" y="1714488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29624" y="1643050"/>
              <a:ext cx="311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a</a:t>
              </a:r>
              <a:endParaRPr lang="ko-KR" altLang="en-US" dirty="0"/>
            </a:p>
          </p:txBody>
        </p:sp>
        <p:sp>
          <p:nvSpPr>
            <p:cNvPr id="9" name="순서도: 연결자 18"/>
            <p:cNvSpPr/>
            <p:nvPr/>
          </p:nvSpPr>
          <p:spPr>
            <a:xfrm>
              <a:off x="3905688" y="1785926"/>
              <a:ext cx="164124" cy="178619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" name="직선 화살표 연결선 14"/>
            <p:cNvCxnSpPr>
              <a:stCxn id="9" idx="6"/>
            </p:cNvCxnSpPr>
            <p:nvPr/>
          </p:nvCxnSpPr>
          <p:spPr>
            <a:xfrm>
              <a:off x="4069812" y="1875236"/>
              <a:ext cx="1716633" cy="178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순서도: 처리 20"/>
            <p:cNvSpPr/>
            <p:nvPr/>
          </p:nvSpPr>
          <p:spPr>
            <a:xfrm>
              <a:off x="4905820" y="1678769"/>
              <a:ext cx="928694" cy="35719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600" dirty="0" smtClean="0">
                  <a:solidFill>
                    <a:schemeClr val="tx1"/>
                  </a:solidFill>
                </a:rPr>
                <a:t>“Good”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2572" y="2357430"/>
              <a:ext cx="311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b</a:t>
              </a:r>
              <a:endParaRPr lang="ko-KR" altLang="en-US" dirty="0"/>
            </a:p>
          </p:txBody>
        </p:sp>
        <p:sp>
          <p:nvSpPr>
            <p:cNvPr id="13" name="순서도: 연결자 18"/>
            <p:cNvSpPr/>
            <p:nvPr/>
          </p:nvSpPr>
          <p:spPr>
            <a:xfrm>
              <a:off x="3882715" y="2500306"/>
              <a:ext cx="164124" cy="178619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2" name="직선 화살표 연결선 14"/>
            <p:cNvCxnSpPr>
              <a:stCxn id="13" idx="6"/>
              <a:endCxn id="23" idx="1"/>
            </p:cNvCxnSpPr>
            <p:nvPr/>
          </p:nvCxnSpPr>
          <p:spPr>
            <a:xfrm flipV="1">
              <a:off x="4046839" y="2571744"/>
              <a:ext cx="858980" cy="1787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순서도: 처리 20"/>
            <p:cNvSpPr/>
            <p:nvPr/>
          </p:nvSpPr>
          <p:spPr>
            <a:xfrm>
              <a:off x="4905819" y="2393149"/>
              <a:ext cx="928694" cy="35719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600" dirty="0" smtClean="0">
                  <a:solidFill>
                    <a:schemeClr val="tx1"/>
                  </a:solidFill>
                </a:rPr>
                <a:t>“Bad”</a:t>
              </a:r>
            </a:p>
          </p:txBody>
        </p:sp>
        <p:sp>
          <p:nvSpPr>
            <p:cNvPr id="26" name="직사각형 16"/>
            <p:cNvSpPr/>
            <p:nvPr/>
          </p:nvSpPr>
          <p:spPr>
            <a:xfrm>
              <a:off x="3618211" y="3178967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307477" y="3107529"/>
              <a:ext cx="2728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mtClean="0"/>
                <a:t>c</a:t>
              </a:r>
              <a:endParaRPr lang="ko-KR" altLang="en-US" dirty="0"/>
            </a:p>
          </p:txBody>
        </p:sp>
        <p:sp>
          <p:nvSpPr>
            <p:cNvPr id="28" name="순서도: 연결자 18"/>
            <p:cNvSpPr/>
            <p:nvPr/>
          </p:nvSpPr>
          <p:spPr>
            <a:xfrm>
              <a:off x="3857620" y="3250405"/>
              <a:ext cx="164124" cy="178619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9" name="직선 화살표 연결선 14"/>
            <p:cNvCxnSpPr>
              <a:stCxn id="28" idx="6"/>
              <a:endCxn id="30" idx="1"/>
            </p:cNvCxnSpPr>
            <p:nvPr/>
          </p:nvCxnSpPr>
          <p:spPr>
            <a:xfrm flipV="1">
              <a:off x="4021744" y="3321843"/>
              <a:ext cx="858980" cy="1787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순서도: 처리 20"/>
            <p:cNvSpPr/>
            <p:nvPr/>
          </p:nvSpPr>
          <p:spPr>
            <a:xfrm>
              <a:off x="4880724" y="3143248"/>
              <a:ext cx="928694" cy="35719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600" smtClean="0">
                  <a:solidFill>
                    <a:schemeClr val="tx1"/>
                  </a:solidFill>
                </a:rPr>
                <a:t>“Normal”</a:t>
              </a:r>
              <a:endParaRPr lang="en-US" altLang="ko-KR" sz="16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1" name="직사각형 16"/>
            <p:cNvSpPr/>
            <p:nvPr/>
          </p:nvSpPr>
          <p:spPr>
            <a:xfrm>
              <a:off x="3645031" y="3857604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334297" y="3786166"/>
              <a:ext cx="311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mtClean="0"/>
                <a:t>d</a:t>
              </a:r>
              <a:endParaRPr lang="ko-KR" altLang="en-US" dirty="0"/>
            </a:p>
          </p:txBody>
        </p:sp>
        <p:sp>
          <p:nvSpPr>
            <p:cNvPr id="33" name="순서도: 연결자 18"/>
            <p:cNvSpPr/>
            <p:nvPr/>
          </p:nvSpPr>
          <p:spPr>
            <a:xfrm>
              <a:off x="3884440" y="3929042"/>
              <a:ext cx="164124" cy="178619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16"/>
            <p:cNvSpPr/>
            <p:nvPr/>
          </p:nvSpPr>
          <p:spPr>
            <a:xfrm>
              <a:off x="3619936" y="4464851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309202" y="4393413"/>
              <a:ext cx="300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mtClean="0"/>
                <a:t>e</a:t>
              </a:r>
              <a:endParaRPr lang="ko-KR" altLang="en-US" dirty="0"/>
            </a:p>
          </p:txBody>
        </p:sp>
        <p:sp>
          <p:nvSpPr>
            <p:cNvPr id="36" name="순서도: 연결자 18"/>
            <p:cNvSpPr/>
            <p:nvPr/>
          </p:nvSpPr>
          <p:spPr>
            <a:xfrm>
              <a:off x="3859345" y="4536289"/>
              <a:ext cx="164124" cy="178619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048564" y="4942868"/>
              <a:ext cx="13468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smtClean="0"/>
                <a:t>(a)  </a:t>
              </a:r>
              <a:r>
                <a:rPr lang="ko-KR" altLang="en-US" sz="1400" smtClean="0"/>
                <a:t>초기 객체 생성시</a:t>
              </a:r>
              <a:endParaRPr lang="ko-KR" altLang="en-US" sz="1400" dirty="0" err="1" smtClean="0"/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6358064" y="1820208"/>
            <a:ext cx="2639494" cy="4536289"/>
            <a:chOff x="6356339" y="714356"/>
            <a:chExt cx="2639494" cy="4536289"/>
          </a:xfrm>
        </p:grpSpPr>
        <p:sp>
          <p:nvSpPr>
            <p:cNvPr id="20" name="자유형 19"/>
            <p:cNvSpPr/>
            <p:nvPr/>
          </p:nvSpPr>
          <p:spPr>
            <a:xfrm flipH="1" flipV="1">
              <a:off x="8358214" y="1000108"/>
              <a:ext cx="357190" cy="642942"/>
            </a:xfrm>
            <a:custGeom>
              <a:avLst/>
              <a:gdLst>
                <a:gd name="connsiteX0" fmla="*/ 0 w 1574276"/>
                <a:gd name="connsiteY0" fmla="*/ 641023 h 641023"/>
                <a:gd name="connsiteX1" fmla="*/ 179109 w 1574276"/>
                <a:gd name="connsiteY1" fmla="*/ 527901 h 641023"/>
                <a:gd name="connsiteX2" fmla="*/ 603315 w 1574276"/>
                <a:gd name="connsiteY2" fmla="*/ 584462 h 641023"/>
                <a:gd name="connsiteX3" fmla="*/ 1084082 w 1574276"/>
                <a:gd name="connsiteY3" fmla="*/ 575035 h 641023"/>
                <a:gd name="connsiteX4" fmla="*/ 1131216 w 1574276"/>
                <a:gd name="connsiteY4" fmla="*/ 367645 h 641023"/>
                <a:gd name="connsiteX5" fmla="*/ 1489435 w 1574276"/>
                <a:gd name="connsiteY5" fmla="*/ 254524 h 641023"/>
                <a:gd name="connsiteX6" fmla="*/ 1574276 w 1574276"/>
                <a:gd name="connsiteY6" fmla="*/ 0 h 641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276" h="641023">
                  <a:moveTo>
                    <a:pt x="0" y="641023"/>
                  </a:moveTo>
                  <a:cubicBezTo>
                    <a:pt x="39278" y="589175"/>
                    <a:pt x="78557" y="537328"/>
                    <a:pt x="179109" y="527901"/>
                  </a:cubicBezTo>
                  <a:cubicBezTo>
                    <a:pt x="279661" y="518474"/>
                    <a:pt x="452486" y="576606"/>
                    <a:pt x="603315" y="584462"/>
                  </a:cubicBezTo>
                  <a:cubicBezTo>
                    <a:pt x="754144" y="592318"/>
                    <a:pt x="996099" y="611171"/>
                    <a:pt x="1084082" y="575035"/>
                  </a:cubicBezTo>
                  <a:cubicBezTo>
                    <a:pt x="1172066" y="538899"/>
                    <a:pt x="1063657" y="421063"/>
                    <a:pt x="1131216" y="367645"/>
                  </a:cubicBezTo>
                  <a:cubicBezTo>
                    <a:pt x="1198775" y="314227"/>
                    <a:pt x="1415592" y="315798"/>
                    <a:pt x="1489435" y="254524"/>
                  </a:cubicBezTo>
                  <a:cubicBezTo>
                    <a:pt x="1563278" y="193250"/>
                    <a:pt x="1568777" y="96625"/>
                    <a:pt x="1574276" y="0"/>
                  </a:cubicBezTo>
                </a:path>
              </a:pathLst>
            </a:custGeom>
            <a:ln>
              <a:solidFill>
                <a:srgbClr val="FF0000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429652" y="714356"/>
              <a:ext cx="566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 err="1" smtClean="0"/>
                <a:t>가비지</a:t>
              </a:r>
              <a:endParaRPr lang="ko-KR" altLang="en-US" sz="1600" dirty="0"/>
            </a:p>
          </p:txBody>
        </p:sp>
        <p:sp>
          <p:nvSpPr>
            <p:cNvPr id="48" name="직사각형 16"/>
            <p:cNvSpPr/>
            <p:nvPr/>
          </p:nvSpPr>
          <p:spPr>
            <a:xfrm>
              <a:off x="6692168" y="2428868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사각형 16"/>
            <p:cNvSpPr/>
            <p:nvPr/>
          </p:nvSpPr>
          <p:spPr>
            <a:xfrm>
              <a:off x="6692168" y="1714488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/>
                <a:t>null</a:t>
              </a:r>
              <a:endParaRPr lang="ko-KR" alt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378486" y="1643050"/>
              <a:ext cx="311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a</a:t>
              </a:r>
              <a:endParaRPr lang="ko-KR" altLang="en-US" dirty="0"/>
            </a:p>
          </p:txBody>
        </p:sp>
        <p:sp>
          <p:nvSpPr>
            <p:cNvPr id="53" name="순서도: 처리 20"/>
            <p:cNvSpPr/>
            <p:nvPr/>
          </p:nvSpPr>
          <p:spPr>
            <a:xfrm>
              <a:off x="7954682" y="1678769"/>
              <a:ext cx="928694" cy="35719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600" smtClean="0">
                  <a:solidFill>
                    <a:schemeClr val="tx1"/>
                  </a:solidFill>
                </a:rPr>
                <a:t>“Good”</a:t>
              </a:r>
              <a:endParaRPr lang="en-US" altLang="ko-KR" sz="16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381434" y="2357430"/>
              <a:ext cx="311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b</a:t>
              </a:r>
              <a:endParaRPr lang="ko-KR" altLang="en-US" dirty="0"/>
            </a:p>
          </p:txBody>
        </p:sp>
        <p:sp>
          <p:nvSpPr>
            <p:cNvPr id="55" name="순서도: 연결자 18"/>
            <p:cNvSpPr/>
            <p:nvPr/>
          </p:nvSpPr>
          <p:spPr>
            <a:xfrm>
              <a:off x="6931577" y="2500306"/>
              <a:ext cx="164124" cy="178619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6" name="직선 화살표 연결선 14"/>
            <p:cNvCxnSpPr>
              <a:stCxn id="55" idx="6"/>
              <a:endCxn id="57" idx="1"/>
            </p:cNvCxnSpPr>
            <p:nvPr/>
          </p:nvCxnSpPr>
          <p:spPr>
            <a:xfrm flipV="1">
              <a:off x="7095701" y="2571744"/>
              <a:ext cx="858980" cy="1787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순서도: 처리 20"/>
            <p:cNvSpPr/>
            <p:nvPr/>
          </p:nvSpPr>
          <p:spPr>
            <a:xfrm>
              <a:off x="7954681" y="2393149"/>
              <a:ext cx="928694" cy="35719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600" smtClean="0">
                  <a:solidFill>
                    <a:schemeClr val="tx1"/>
                  </a:solidFill>
                </a:rPr>
                <a:t>“Bad”</a:t>
              </a:r>
              <a:endParaRPr lang="en-US" altLang="ko-KR" sz="16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58" name="직사각형 16"/>
            <p:cNvSpPr/>
            <p:nvPr/>
          </p:nvSpPr>
          <p:spPr>
            <a:xfrm>
              <a:off x="6667073" y="3178967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mtClean="0"/>
                <a:t>null</a:t>
              </a:r>
              <a:endParaRPr lang="ko-KR" alt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356339" y="3107529"/>
              <a:ext cx="2728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mtClean="0"/>
                <a:t>c</a:t>
              </a:r>
              <a:endParaRPr lang="ko-KR" altLang="en-US" dirty="0"/>
            </a:p>
          </p:txBody>
        </p:sp>
        <p:sp>
          <p:nvSpPr>
            <p:cNvPr id="62" name="순서도: 처리 20"/>
            <p:cNvSpPr/>
            <p:nvPr/>
          </p:nvSpPr>
          <p:spPr>
            <a:xfrm>
              <a:off x="7929586" y="3143248"/>
              <a:ext cx="928694" cy="35719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600" smtClean="0">
                  <a:solidFill>
                    <a:schemeClr val="tx1"/>
                  </a:solidFill>
                </a:rPr>
                <a:t>“Normal”</a:t>
              </a:r>
              <a:endParaRPr lang="en-US" altLang="ko-KR" sz="16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63" name="직사각형 16"/>
            <p:cNvSpPr/>
            <p:nvPr/>
          </p:nvSpPr>
          <p:spPr>
            <a:xfrm>
              <a:off x="6693893" y="3857604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383159" y="3786166"/>
              <a:ext cx="311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mtClean="0"/>
                <a:t>d</a:t>
              </a:r>
              <a:endParaRPr lang="ko-KR" altLang="en-US" dirty="0"/>
            </a:p>
          </p:txBody>
        </p:sp>
        <p:sp>
          <p:nvSpPr>
            <p:cNvPr id="65" name="순서도: 연결자 18"/>
            <p:cNvSpPr/>
            <p:nvPr/>
          </p:nvSpPr>
          <p:spPr>
            <a:xfrm>
              <a:off x="6933302" y="3929042"/>
              <a:ext cx="164124" cy="178619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직사각형 16"/>
            <p:cNvSpPr/>
            <p:nvPr/>
          </p:nvSpPr>
          <p:spPr>
            <a:xfrm>
              <a:off x="6668798" y="4464851"/>
              <a:ext cx="71438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mtClean="0"/>
                <a:t>null</a:t>
              </a:r>
              <a:endParaRPr lang="ko-KR" alt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358064" y="4393413"/>
              <a:ext cx="300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mtClean="0"/>
                <a:t>e</a:t>
              </a:r>
              <a:endParaRPr lang="ko-KR" altLang="en-US" dirty="0"/>
            </a:p>
          </p:txBody>
        </p:sp>
        <p:cxnSp>
          <p:nvCxnSpPr>
            <p:cNvPr id="71" name="직선 화살표 연결선 14"/>
            <p:cNvCxnSpPr>
              <a:stCxn id="65" idx="6"/>
              <a:endCxn id="62" idx="1"/>
            </p:cNvCxnSpPr>
            <p:nvPr/>
          </p:nvCxnSpPr>
          <p:spPr>
            <a:xfrm flipV="1">
              <a:off x="7097426" y="3321843"/>
              <a:ext cx="832160" cy="69650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7191836" y="4942868"/>
              <a:ext cx="1321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smtClean="0"/>
                <a:t>(b)  </a:t>
              </a:r>
              <a:r>
                <a:rPr lang="ko-KR" altLang="en-US" sz="1400" smtClean="0"/>
                <a:t>코드</a:t>
              </a:r>
              <a:r>
                <a:rPr lang="en-US" altLang="ko-KR" sz="1400" smtClean="0"/>
                <a:t> </a:t>
              </a:r>
              <a:r>
                <a:rPr lang="ko-KR" altLang="en-US" sz="1400" smtClean="0"/>
                <a:t>전체 실행 후</a:t>
              </a:r>
              <a:endParaRPr lang="ko-KR" altLang="en-US" sz="1400" dirty="0" err="1" smtClean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29689" y="1313527"/>
            <a:ext cx="5476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 소스에서 언제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가비지가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발생하는지 설명하라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 err="1" smtClean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5" name="슬라이드 번호 개체 틀 1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가비지</a:t>
            </a:r>
            <a:r>
              <a:rPr lang="ko-KR" altLang="en-US" dirty="0" smtClean="0"/>
              <a:t> </a:t>
            </a:r>
            <a:r>
              <a:rPr lang="ko-KR" altLang="en-US" dirty="0"/>
              <a:t>컬</a:t>
            </a:r>
            <a:r>
              <a:rPr lang="ko-KR" altLang="en-US" dirty="0" smtClean="0"/>
              <a:t>렉션</a:t>
            </a:r>
            <a:endParaRPr lang="ko-KR" altLang="en-US" dirty="0"/>
          </a:p>
        </p:txBody>
      </p:sp>
      <p:sp>
        <p:nvSpPr>
          <p:cNvPr id="8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err="1" smtClean="0"/>
              <a:t>가비지</a:t>
            </a:r>
            <a:r>
              <a:rPr lang="ko-KR" altLang="en-US" dirty="0" smtClean="0"/>
              <a:t> </a:t>
            </a:r>
            <a:r>
              <a:rPr lang="ko-KR" altLang="en-US" dirty="0"/>
              <a:t>컬</a:t>
            </a:r>
            <a:r>
              <a:rPr lang="ko-KR" altLang="en-US" dirty="0" smtClean="0"/>
              <a:t>렉션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자바에서는 </a:t>
            </a:r>
            <a:r>
              <a:rPr lang="ko-KR" altLang="en-US" dirty="0" err="1" smtClean="0"/>
              <a:t>가비지들을</a:t>
            </a:r>
            <a:r>
              <a:rPr lang="ko-KR" altLang="en-US" dirty="0" smtClean="0"/>
              <a:t> 자동 회수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ko-KR" altLang="en-US" dirty="0"/>
              <a:t>가용 메모리 공간으로 </a:t>
            </a:r>
            <a:r>
              <a:rPr lang="ko-KR" altLang="en-US" dirty="0" smtClean="0"/>
              <a:t>이동하는 행위</a:t>
            </a:r>
            <a:endParaRPr lang="en-US" altLang="ko-KR" dirty="0" smtClean="0"/>
          </a:p>
          <a:p>
            <a:pPr lvl="1"/>
            <a:r>
              <a:rPr lang="ko-KR" altLang="en-US" dirty="0"/>
              <a:t>자바 가상 기계 내에 </a:t>
            </a:r>
            <a:r>
              <a:rPr lang="ko-KR" altLang="en-US" dirty="0" smtClean="0"/>
              <a:t>포함된 </a:t>
            </a:r>
            <a:r>
              <a:rPr lang="ko-KR" altLang="en-US" dirty="0" err="1" smtClean="0"/>
              <a:t>가비지</a:t>
            </a:r>
            <a:r>
              <a:rPr lang="ko-KR" altLang="en-US" dirty="0" smtClean="0"/>
              <a:t> </a:t>
            </a:r>
            <a:r>
              <a:rPr lang="ko-KR" altLang="en-US" dirty="0" err="1"/>
              <a:t>컬</a:t>
            </a:r>
            <a:r>
              <a:rPr lang="ko-KR" altLang="en-US" dirty="0" err="1" smtClean="0"/>
              <a:t>렉터</a:t>
            </a:r>
            <a:r>
              <a:rPr lang="en-US" altLang="ko-KR" dirty="0" smtClean="0"/>
              <a:t>(garbage collector)</a:t>
            </a:r>
            <a:r>
              <a:rPr lang="ko-KR" altLang="en-US" dirty="0" smtClean="0"/>
              <a:t>에 의해 자동 수행</a:t>
            </a:r>
            <a:endParaRPr lang="en-US" altLang="ko-KR" dirty="0" smtClean="0"/>
          </a:p>
          <a:p>
            <a:r>
              <a:rPr lang="ko-KR" altLang="en-US" dirty="0" smtClean="0"/>
              <a:t>개발자에 의한 강제 </a:t>
            </a:r>
            <a:r>
              <a:rPr lang="ko-KR" altLang="en-US" dirty="0" err="1" smtClean="0"/>
              <a:t>가비지</a:t>
            </a:r>
            <a:r>
              <a:rPr lang="ko-KR" altLang="en-US" dirty="0" smtClean="0"/>
              <a:t> 컬렉션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System </a:t>
            </a:r>
            <a:r>
              <a:rPr lang="ko-KR" altLang="en-US" dirty="0" smtClean="0"/>
              <a:t>또는 </a:t>
            </a:r>
            <a:r>
              <a:rPr lang="en-US" altLang="ko-KR" dirty="0" smtClean="0"/>
              <a:t>Runtime </a:t>
            </a:r>
            <a:r>
              <a:rPr lang="ko-KR" altLang="en-US" dirty="0" smtClean="0"/>
              <a:t>객체의 </a:t>
            </a:r>
            <a:r>
              <a:rPr lang="en-US" altLang="ko-KR" dirty="0" err="1" smtClean="0"/>
              <a:t>gc</a:t>
            </a:r>
            <a:r>
              <a:rPr lang="en-US" altLang="ko-KR" dirty="0" smtClean="0"/>
              <a:t>()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호출</a:t>
            </a:r>
            <a:endParaRPr lang="en-US" altLang="ko-KR" dirty="0" smtClean="0"/>
          </a:p>
          <a:p>
            <a:pPr marL="411480" lvl="1" indent="0">
              <a:buNone/>
            </a:pPr>
            <a:endParaRPr lang="en-US" altLang="ko-KR" dirty="0" smtClean="0"/>
          </a:p>
          <a:p>
            <a:pPr marL="411480" lvl="1" indent="0">
              <a:buNone/>
            </a:pPr>
            <a:endParaRPr lang="en-US" altLang="ko-KR" dirty="0" smtClean="0"/>
          </a:p>
          <a:p>
            <a:pPr lvl="2"/>
            <a:r>
              <a:rPr lang="ko-KR" altLang="en-US" dirty="0" smtClean="0"/>
              <a:t>자바 가상 기계에 강력한 </a:t>
            </a:r>
            <a:r>
              <a:rPr lang="ko-KR" altLang="en-US" dirty="0" err="1" smtClean="0"/>
              <a:t>가비지</a:t>
            </a:r>
            <a:r>
              <a:rPr lang="ko-KR" altLang="en-US" dirty="0" smtClean="0"/>
              <a:t> 컬렉션을 요청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smtClean="0"/>
              <a:t>그러나 자바 가상 기계가 </a:t>
            </a:r>
            <a:r>
              <a:rPr lang="ko-KR" altLang="en-US" dirty="0" err="1" smtClean="0"/>
              <a:t>가비지</a:t>
            </a:r>
            <a:r>
              <a:rPr lang="ko-KR" altLang="en-US" dirty="0" smtClean="0"/>
              <a:t> 컬렉션 시점을 전적으로 판단</a:t>
            </a:r>
            <a:endParaRPr lang="en-US" altLang="ko-KR" dirty="0" smtClean="0"/>
          </a:p>
          <a:p>
            <a:pPr lvl="2"/>
            <a:endParaRPr lang="en-US" altLang="ko-K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403648" y="4077072"/>
            <a:ext cx="418156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/>
              <a:t>System.gc</a:t>
            </a:r>
            <a:r>
              <a:rPr lang="en-US" altLang="ko-KR" dirty="0"/>
              <a:t>(); // </a:t>
            </a:r>
            <a:r>
              <a:rPr lang="ko-KR" altLang="en-US" dirty="0" err="1"/>
              <a:t>가비지</a:t>
            </a:r>
            <a:r>
              <a:rPr lang="ko-KR" altLang="en-US" dirty="0"/>
              <a:t> 컬렉션 작동 요청</a:t>
            </a:r>
            <a:endParaRPr lang="en-US" altLang="ko-KR" dirty="0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자동차 객체예제</a:t>
            </a:r>
            <a:endParaRPr lang="ko-KR" altLang="en-US" dirty="0"/>
          </a:p>
        </p:txBody>
      </p:sp>
      <p:sp>
        <p:nvSpPr>
          <p:cNvPr id="8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ko-KR" altLang="en-US" dirty="0" smtClean="0"/>
              <a:t>자동차 객체의 구성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smtClean="0"/>
              <a:t>. Name(string)</a:t>
            </a:r>
            <a:r>
              <a:rPr lang="en-US" altLang="ko-KR" dirty="0"/>
              <a:t> ), Color(String</a:t>
            </a:r>
            <a:r>
              <a:rPr lang="en-US" altLang="ko-KR" dirty="0" smtClean="0"/>
              <a:t>), Speed(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)</a:t>
            </a:r>
            <a:br>
              <a:rPr lang="en-US" altLang="ko-KR" dirty="0" smtClean="0"/>
            </a:br>
            <a:r>
              <a:rPr lang="en-US" altLang="ko-KR" dirty="0" smtClean="0"/>
              <a:t>. </a:t>
            </a:r>
            <a:r>
              <a:rPr lang="ko-KR" altLang="en-US" dirty="0" err="1" smtClean="0"/>
              <a:t>생성자를</a:t>
            </a:r>
            <a:r>
              <a:rPr lang="ko-KR" altLang="en-US" dirty="0" smtClean="0"/>
              <a:t> 이용하여 </a:t>
            </a:r>
            <a:r>
              <a:rPr lang="en-US" altLang="ko-KR" dirty="0" smtClean="0"/>
              <a:t>“SONATA”,</a:t>
            </a:r>
            <a:r>
              <a:rPr lang="en-US" altLang="ko-KR" dirty="0"/>
              <a:t> “RED</a:t>
            </a:r>
            <a:r>
              <a:rPr lang="en-US" altLang="ko-KR" dirty="0" smtClean="0"/>
              <a:t>”, 100</a:t>
            </a:r>
            <a:r>
              <a:rPr lang="ko-KR" altLang="en-US" dirty="0" smtClean="0"/>
              <a:t>인 자동차 객체 </a:t>
            </a:r>
            <a:r>
              <a:rPr lang="en-US" altLang="ko-KR" dirty="0" smtClean="0"/>
              <a:t>CAR</a:t>
            </a:r>
            <a:r>
              <a:rPr lang="ko-KR" altLang="en-US" dirty="0" smtClean="0"/>
              <a:t>를 생성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메소드</a:t>
            </a:r>
            <a:r>
              <a:rPr lang="ko-KR" altLang="en-US" dirty="0" smtClean="0"/>
              <a:t> 생성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smtClean="0"/>
              <a:t>. </a:t>
            </a:r>
            <a:r>
              <a:rPr lang="en-US" altLang="ko-KR" dirty="0" err="1" smtClean="0"/>
              <a:t>Speed_UP</a:t>
            </a:r>
            <a:r>
              <a:rPr lang="en-US" altLang="ko-KR" dirty="0" smtClean="0"/>
              <a:t>(  ) – Speed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1</a:t>
            </a:r>
            <a:r>
              <a:rPr lang="ko-KR" altLang="en-US" dirty="0" smtClean="0"/>
              <a:t>증가 한다</a:t>
            </a:r>
            <a:r>
              <a:rPr lang="en-US" altLang="ko-KR" dirty="0" smtClean="0"/>
              <a:t>.</a:t>
            </a:r>
            <a:br>
              <a:rPr lang="en-US" altLang="ko-KR" dirty="0" smtClean="0"/>
            </a:br>
            <a:r>
              <a:rPr lang="en-US" altLang="ko-KR" dirty="0" smtClean="0"/>
              <a:t>. </a:t>
            </a:r>
            <a:r>
              <a:rPr lang="en-US" altLang="ko-KR" dirty="0" err="1" smtClean="0"/>
              <a:t>Speed_DOWN</a:t>
            </a:r>
            <a:r>
              <a:rPr lang="en-US" altLang="ko-KR" dirty="0" smtClean="0"/>
              <a:t>(  </a:t>
            </a:r>
            <a:r>
              <a:rPr lang="en-US" altLang="ko-KR" dirty="0"/>
              <a:t>) – Speed</a:t>
            </a:r>
            <a:r>
              <a:rPr lang="ko-KR" altLang="en-US" dirty="0"/>
              <a:t>를 </a:t>
            </a:r>
            <a:r>
              <a:rPr lang="en-US" altLang="ko-KR" dirty="0" smtClean="0"/>
              <a:t>1</a:t>
            </a:r>
            <a:r>
              <a:rPr lang="ko-KR" altLang="en-US" dirty="0" smtClean="0"/>
              <a:t>감소 </a:t>
            </a:r>
            <a:r>
              <a:rPr lang="ko-KR" altLang="en-US" dirty="0"/>
              <a:t>한다</a:t>
            </a:r>
            <a:r>
              <a:rPr lang="en-US" altLang="ko-KR" dirty="0" smtClean="0"/>
              <a:t>.</a:t>
            </a:r>
            <a:br>
              <a:rPr lang="en-US" altLang="ko-KR" dirty="0" smtClean="0"/>
            </a:br>
            <a:r>
              <a:rPr lang="en-US" altLang="ko-KR" dirty="0" smtClean="0"/>
              <a:t>. </a:t>
            </a:r>
            <a:r>
              <a:rPr lang="en-US" altLang="ko-KR" dirty="0" err="1" smtClean="0"/>
              <a:t>Speed_SET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x) – x</a:t>
            </a:r>
            <a:r>
              <a:rPr lang="ko-KR" altLang="en-US" dirty="0" smtClean="0"/>
              <a:t>의 값으로 </a:t>
            </a:r>
            <a:r>
              <a:rPr lang="en-US" altLang="ko-KR" dirty="0" smtClean="0"/>
              <a:t>Speed</a:t>
            </a:r>
            <a:r>
              <a:rPr lang="ko-KR" altLang="en-US" dirty="0" smtClean="0"/>
              <a:t>를 </a:t>
            </a:r>
            <a:r>
              <a:rPr lang="ko-KR" altLang="en-US" dirty="0" err="1" smtClean="0"/>
              <a:t>셋트</a:t>
            </a:r>
            <a:r>
              <a:rPr lang="ko-KR" altLang="en-US" dirty="0" smtClean="0"/>
              <a:t> 한다</a:t>
            </a:r>
            <a:r>
              <a:rPr lang="en-US" altLang="ko-KR" dirty="0" smtClean="0"/>
              <a:t>.(x=200)</a:t>
            </a:r>
            <a:br>
              <a:rPr lang="en-US" altLang="ko-KR" dirty="0" smtClean="0"/>
            </a:br>
            <a:r>
              <a:rPr lang="en-US" altLang="ko-KR" dirty="0" smtClean="0"/>
              <a:t>. </a:t>
            </a:r>
            <a:r>
              <a:rPr lang="en-US" altLang="ko-KR" dirty="0" err="1" smtClean="0"/>
              <a:t>Get_Speed</a:t>
            </a:r>
            <a:r>
              <a:rPr lang="en-US" altLang="ko-KR" dirty="0" smtClean="0"/>
              <a:t>() – </a:t>
            </a:r>
            <a:r>
              <a:rPr lang="ko-KR" altLang="en-US" dirty="0" smtClean="0"/>
              <a:t>현재의 </a:t>
            </a:r>
            <a:r>
              <a:rPr lang="en-US" altLang="ko-KR" dirty="0" smtClean="0"/>
              <a:t>Speed</a:t>
            </a:r>
            <a:r>
              <a:rPr lang="ko-KR" altLang="en-US" dirty="0" smtClean="0"/>
              <a:t>값을 반환</a:t>
            </a:r>
            <a:r>
              <a:rPr lang="en-US" altLang="ko-KR" dirty="0" smtClean="0"/>
              <a:t>(return)</a:t>
            </a:r>
            <a:r>
              <a:rPr lang="ko-KR" altLang="en-US" dirty="0" smtClean="0"/>
              <a:t>한다</a:t>
            </a:r>
            <a:r>
              <a:rPr lang="en-US" altLang="ko-KR" dirty="0" smtClean="0"/>
              <a:t>. </a:t>
            </a:r>
            <a:r>
              <a:rPr lang="en-US" altLang="ko-KR" dirty="0"/>
              <a:t/>
            </a:r>
            <a:br>
              <a:rPr lang="en-US" altLang="ko-KR" dirty="0"/>
            </a:br>
            <a:endParaRPr lang="en-US" altLang="ko-KR" dirty="0" smtClean="0"/>
          </a:p>
          <a:p>
            <a:pPr lvl="1"/>
            <a:r>
              <a:rPr lang="ko-KR" altLang="en-US" dirty="0" smtClean="0"/>
              <a:t>화면구성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. CAR</a:t>
            </a:r>
            <a:r>
              <a:rPr lang="ko-KR" altLang="en-US" dirty="0" smtClean="0"/>
              <a:t>객체 출력 </a:t>
            </a:r>
            <a:r>
              <a:rPr lang="en-US" altLang="ko-KR" dirty="0" smtClean="0"/>
              <a:t>-&gt; “SONATA – RED – 100”</a:t>
            </a:r>
            <a:br>
              <a:rPr lang="en-US" altLang="ko-KR" dirty="0" smtClean="0"/>
            </a:br>
            <a:r>
              <a:rPr lang="en-US" altLang="ko-KR" dirty="0" smtClean="0"/>
              <a:t>. </a:t>
            </a:r>
            <a:r>
              <a:rPr lang="en-US" altLang="ko-KR" dirty="0" err="1"/>
              <a:t>Speed_UP</a:t>
            </a:r>
            <a:r>
              <a:rPr lang="en-US" altLang="ko-KR" dirty="0"/>
              <a:t>(  ) </a:t>
            </a:r>
            <a:r>
              <a:rPr lang="ko-KR" altLang="en-US" dirty="0" smtClean="0"/>
              <a:t>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이용 </a:t>
            </a:r>
            <a:r>
              <a:rPr lang="en-US" altLang="ko-KR" dirty="0" smtClean="0"/>
              <a:t>Speed 1 </a:t>
            </a:r>
            <a:r>
              <a:rPr lang="ko-KR" altLang="en-US" dirty="0" smtClean="0"/>
              <a:t>증가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/>
              <a:t>. CAR</a:t>
            </a:r>
            <a:r>
              <a:rPr lang="ko-KR" altLang="en-US" dirty="0"/>
              <a:t>객체 출력 </a:t>
            </a:r>
            <a:r>
              <a:rPr lang="en-US" altLang="ko-KR" dirty="0" smtClean="0"/>
              <a:t>–&gt; “SONATA </a:t>
            </a:r>
            <a:r>
              <a:rPr lang="en-US" altLang="ko-KR" dirty="0"/>
              <a:t>– RED – </a:t>
            </a:r>
            <a:r>
              <a:rPr lang="en-US" altLang="ko-KR" dirty="0" smtClean="0"/>
              <a:t>101”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. </a:t>
            </a:r>
            <a:r>
              <a:rPr lang="en-US" altLang="ko-KR" dirty="0" err="1" smtClean="0"/>
              <a:t>Speed_DOWN</a:t>
            </a:r>
            <a:r>
              <a:rPr lang="en-US" altLang="ko-KR" dirty="0" smtClean="0"/>
              <a:t>(  </a:t>
            </a:r>
            <a:r>
              <a:rPr lang="en-US" altLang="ko-KR" dirty="0"/>
              <a:t>) </a:t>
            </a:r>
            <a:r>
              <a:rPr lang="ko-KR" altLang="en-US" dirty="0"/>
              <a:t>을</a:t>
            </a:r>
            <a:r>
              <a:rPr lang="en-US" altLang="ko-KR" dirty="0"/>
              <a:t> </a:t>
            </a:r>
            <a:r>
              <a:rPr lang="ko-KR" altLang="en-US" dirty="0"/>
              <a:t>이용 </a:t>
            </a:r>
            <a:r>
              <a:rPr lang="en-US" altLang="ko-KR" dirty="0"/>
              <a:t>Speed 1 </a:t>
            </a:r>
            <a:r>
              <a:rPr lang="ko-KR" altLang="en-US" dirty="0" smtClean="0"/>
              <a:t>감</a:t>
            </a:r>
            <a:r>
              <a:rPr lang="ko-KR" altLang="en-US" dirty="0"/>
              <a:t>소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. CAR</a:t>
            </a:r>
            <a:r>
              <a:rPr lang="ko-KR" altLang="en-US" dirty="0"/>
              <a:t>객체 출력 </a:t>
            </a:r>
            <a:r>
              <a:rPr lang="en-US" altLang="ko-KR" dirty="0" smtClean="0"/>
              <a:t>–&gt; “SONATA </a:t>
            </a:r>
            <a:r>
              <a:rPr lang="en-US" altLang="ko-KR" dirty="0"/>
              <a:t>– RED – </a:t>
            </a:r>
            <a:r>
              <a:rPr lang="en-US" altLang="ko-KR" dirty="0" smtClean="0"/>
              <a:t>200”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smtClean="0"/>
              <a:t>. </a:t>
            </a:r>
            <a:r>
              <a:rPr lang="en-US" altLang="ko-KR" dirty="0" err="1"/>
              <a:t>Get_Speed</a:t>
            </a:r>
            <a:r>
              <a:rPr lang="en-US" altLang="ko-KR" dirty="0"/>
              <a:t>() </a:t>
            </a:r>
            <a:r>
              <a:rPr lang="ko-KR" altLang="en-US" dirty="0" smtClean="0"/>
              <a:t>을</a:t>
            </a:r>
            <a:r>
              <a:rPr lang="en-US" altLang="ko-KR" dirty="0" smtClean="0"/>
              <a:t> </a:t>
            </a:r>
            <a:r>
              <a:rPr lang="ko-KR" altLang="en-US" dirty="0"/>
              <a:t>이용 </a:t>
            </a:r>
            <a:r>
              <a:rPr lang="ko-KR" altLang="en-US" dirty="0" smtClean="0"/>
              <a:t>현재의 </a:t>
            </a:r>
            <a:r>
              <a:rPr lang="en-US" altLang="ko-KR" dirty="0" smtClean="0"/>
              <a:t>Speed </a:t>
            </a:r>
            <a:r>
              <a:rPr lang="ko-KR" altLang="en-US" dirty="0" err="1" smtClean="0"/>
              <a:t>값출력</a:t>
            </a:r>
            <a:r>
              <a:rPr lang="ko-KR" altLang="en-US" dirty="0" smtClean="0"/>
              <a:t> </a:t>
            </a:r>
            <a:r>
              <a:rPr lang="en-US" altLang="ko-KR" dirty="0" smtClean="0"/>
              <a:t>-&gt; Speed=200</a:t>
            </a:r>
            <a:r>
              <a:rPr lang="en-US" altLang="ko-KR" dirty="0"/>
              <a:t/>
            </a:r>
            <a:br>
              <a:rPr lang="en-US" altLang="ko-KR" dirty="0"/>
            </a:br>
            <a:endParaRPr lang="en-US" altLang="ko-KR" dirty="0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120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223" y="1265662"/>
            <a:ext cx="4797979" cy="5115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접근 지정자 이해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클래스 접근 지정자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클래스 앞에 올 수 있는 접근 지정자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public </a:t>
            </a:r>
            <a:r>
              <a:rPr lang="ko-KR" altLang="en-US" dirty="0" smtClean="0"/>
              <a:t>접근 지정자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r>
              <a:rPr lang="ko-KR" altLang="en-US" dirty="0" smtClean="0"/>
              <a:t>다른 모든 클래스가 접근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접근 지정자 생략 </a:t>
            </a:r>
            <a:r>
              <a:rPr lang="en-US" altLang="ko-KR" dirty="0" smtClean="0"/>
              <a:t>(default </a:t>
            </a:r>
            <a:r>
              <a:rPr lang="ko-KR" altLang="en-US" dirty="0" smtClean="0"/>
              <a:t>접근 지정자</a:t>
            </a:r>
            <a:r>
              <a:rPr lang="en-US" altLang="ko-KR" dirty="0" smtClean="0"/>
              <a:t>)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2"/>
            <a:r>
              <a:rPr lang="ko-KR" altLang="en-US" dirty="0" smtClean="0"/>
              <a:t>또는</a:t>
            </a:r>
            <a:r>
              <a:rPr lang="en-US" altLang="ko-KR" dirty="0" smtClean="0"/>
              <a:t> package-private</a:t>
            </a:r>
            <a:r>
              <a:rPr lang="ko-KR" altLang="en-US" dirty="0" smtClean="0"/>
              <a:t>라고도 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같은 패키지 내에 있는 클래스에서만 접근 가능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다른 말로 같은 </a:t>
            </a:r>
            <a:r>
              <a:rPr lang="ko-KR" altLang="en-US" dirty="0" err="1" smtClean="0"/>
              <a:t>디렉토리에</a:t>
            </a:r>
            <a:r>
              <a:rPr lang="ko-KR" altLang="en-US" dirty="0" smtClean="0"/>
              <a:t> 있는 클래스끼리 접근 가능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2204864"/>
            <a:ext cx="300039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+mj-lt"/>
              </a:rPr>
              <a:t>public class Person {}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75656" y="3536296"/>
            <a:ext cx="300039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+mj-lt"/>
              </a:rPr>
              <a:t>class Person {}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멤버 접근 지정자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463882"/>
              </p:ext>
            </p:extLst>
          </p:nvPr>
        </p:nvGraphicFramePr>
        <p:xfrm>
          <a:off x="571472" y="1500174"/>
          <a:ext cx="8215370" cy="2316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  <a:gridCol w="5857916"/>
              </a:tblGrid>
              <a:tr h="6429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default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또는 </a:t>
                      </a:r>
                      <a:r>
                        <a:rPr lang="en-US" altLang="ko-KR" sz="1800" b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package-private)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같은 패키지 내에서 접근 가능</a:t>
                      </a:r>
                      <a:endParaRPr lang="en-US" altLang="ko-KR" sz="1800" b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public</a:t>
                      </a:r>
                      <a:endParaRPr lang="en-US" altLang="ko-KR" sz="1800" b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패키지 내부</a:t>
                      </a:r>
                      <a:r>
                        <a:rPr lang="en-US" altLang="ko-KR" sz="1800" b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, </a:t>
                      </a: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외부 클래스에서 접근 가능</a:t>
                      </a:r>
                      <a:endParaRPr lang="en-US" altLang="ko-KR" sz="1800" b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9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private</a:t>
                      </a:r>
                      <a:endParaRPr lang="en-US" altLang="ko-KR" sz="1800" b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정의된 클래스 내에서만 접근 가능</a:t>
                      </a:r>
                      <a:endParaRPr lang="en-US" altLang="ko-KR" sz="1800" b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상속 받은 하위 클래스에서도 접근 불가</a:t>
                      </a:r>
                      <a:endParaRPr lang="en-US" altLang="ko-KR" sz="1800" b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9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protected</a:t>
                      </a:r>
                    </a:p>
                    <a:p>
                      <a:pPr latinLnBrk="1"/>
                      <a:endParaRPr lang="ko-KR" altLang="en-US" sz="1800" b="0" dirty="0">
                        <a:solidFill>
                          <a:schemeClr val="tx1"/>
                        </a:solidFill>
                        <a:latin typeface="+mj-lt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같은</a:t>
                      </a:r>
                      <a:r>
                        <a:rPr lang="en-US" altLang="ko-KR" sz="1800" b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 </a:t>
                      </a: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패키지 내에서 접근 가능</a:t>
                      </a:r>
                      <a:endParaRPr lang="en-US" altLang="ko-KR" sz="1800" b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</a:rPr>
                        <a:t>다른 패키지에서 접근은 불가하나 상속을 받은 경우 하위 클래스에서는 접근 가능</a:t>
                      </a:r>
                      <a:endParaRPr lang="en-US" altLang="ko-KR" sz="1800" b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내용 개체 틀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86961494"/>
              </p:ext>
            </p:extLst>
          </p:nvPr>
        </p:nvGraphicFramePr>
        <p:xfrm>
          <a:off x="683568" y="4221088"/>
          <a:ext cx="786607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1"/>
                <a:gridCol w="1360477"/>
                <a:gridCol w="1573214"/>
                <a:gridCol w="1573214"/>
                <a:gridCol w="1573214"/>
              </a:tblGrid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멤버에 접근하는 클래스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멤버의 접근 지정자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default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smtClean="0"/>
                        <a:t>private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smtClean="0"/>
                        <a:t>protected</a:t>
                      </a:r>
                      <a:r>
                        <a:rPr lang="en-US" altLang="ko-KR" sz="1600" baseline="0" smtClean="0"/>
                        <a:t> 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public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같은 패키지의 클래스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O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X</a:t>
                      </a:r>
                      <a:endParaRPr lang="ko-KR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O</a:t>
                      </a:r>
                      <a:endParaRPr lang="ko-KR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O</a:t>
                      </a:r>
                      <a:endParaRPr lang="ko-KR" alt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다른</a:t>
                      </a:r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dirty="0" smtClean="0"/>
                        <a:t>패키지의 클래스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X</a:t>
                      </a:r>
                      <a:endParaRPr lang="ko-KR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X</a:t>
                      </a:r>
                      <a:endParaRPr lang="ko-KR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X</a:t>
                      </a:r>
                      <a:endParaRPr lang="ko-KR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O</a:t>
                      </a:r>
                      <a:endParaRPr lang="ko-KR" altLang="en-US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객체 지향의 특성 </a:t>
            </a:r>
            <a:r>
              <a:rPr lang="en-US" altLang="ko-KR" smtClean="0"/>
              <a:t>: </a:t>
            </a:r>
            <a:r>
              <a:rPr lang="ko-KR" altLang="en-US" smtClean="0"/>
              <a:t>상속</a:t>
            </a:r>
            <a:endParaRPr lang="ko-KR" altLang="en-US" dirty="0"/>
          </a:p>
        </p:txBody>
      </p:sp>
      <p:sp>
        <p:nvSpPr>
          <p:cNvPr id="32" name="직사각형 31"/>
          <p:cNvSpPr/>
          <p:nvPr/>
        </p:nvSpPr>
        <p:spPr>
          <a:xfrm>
            <a:off x="4000496" y="2428868"/>
            <a:ext cx="1214446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solidFill>
                  <a:schemeClr val="tx1"/>
                </a:solidFill>
              </a:rPr>
              <a:t>생물</a:t>
            </a:r>
            <a:endParaRPr lang="ko-KR" altLang="en-US" sz="2400">
              <a:solidFill>
                <a:schemeClr val="tx1"/>
              </a:solidFill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2285984" y="3357562"/>
            <a:ext cx="1214446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동물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5786446" y="3357562"/>
            <a:ext cx="1307865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식물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3143240" y="4429132"/>
            <a:ext cx="1214446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사람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1285852" y="4429132"/>
            <a:ext cx="1214446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어류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4786314" y="4429132"/>
            <a:ext cx="1307865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나무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6858016" y="4429132"/>
            <a:ext cx="1307865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풀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cxnSp>
        <p:nvCxnSpPr>
          <p:cNvPr id="62" name="꺾인 연결선 61"/>
          <p:cNvCxnSpPr>
            <a:stCxn id="55" idx="0"/>
            <a:endCxn id="32" idx="2"/>
          </p:cNvCxnSpPr>
          <p:nvPr/>
        </p:nvCxnSpPr>
        <p:spPr>
          <a:xfrm rot="5400000" flipH="1" flipV="1">
            <a:off x="3500430" y="2250273"/>
            <a:ext cx="500066" cy="171451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꺾인 연결선 63"/>
          <p:cNvCxnSpPr>
            <a:stCxn id="56" idx="0"/>
            <a:endCxn id="32" idx="2"/>
          </p:cNvCxnSpPr>
          <p:nvPr/>
        </p:nvCxnSpPr>
        <p:spPr>
          <a:xfrm rot="16200000" flipV="1">
            <a:off x="5274016" y="2191199"/>
            <a:ext cx="500066" cy="183266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꺾인 연결선 65"/>
          <p:cNvCxnSpPr>
            <a:stCxn id="58" idx="0"/>
            <a:endCxn id="55" idx="2"/>
          </p:cNvCxnSpPr>
          <p:nvPr/>
        </p:nvCxnSpPr>
        <p:spPr>
          <a:xfrm rot="5400000" flipH="1" flipV="1">
            <a:off x="2071670" y="3607595"/>
            <a:ext cx="642942" cy="100013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꺾인 연결선 67"/>
          <p:cNvCxnSpPr>
            <a:stCxn id="57" idx="0"/>
            <a:endCxn id="55" idx="2"/>
          </p:cNvCxnSpPr>
          <p:nvPr/>
        </p:nvCxnSpPr>
        <p:spPr>
          <a:xfrm rot="16200000" flipV="1">
            <a:off x="3000364" y="3679033"/>
            <a:ext cx="642942" cy="8572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꺾인 연결선 69"/>
          <p:cNvCxnSpPr>
            <a:stCxn id="59" idx="0"/>
            <a:endCxn id="56" idx="2"/>
          </p:cNvCxnSpPr>
          <p:nvPr/>
        </p:nvCxnSpPr>
        <p:spPr>
          <a:xfrm rot="5400000" flipH="1" flipV="1">
            <a:off x="5618842" y="3607595"/>
            <a:ext cx="642942" cy="100013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꺾인 연결선 71"/>
          <p:cNvCxnSpPr>
            <a:stCxn id="60" idx="0"/>
            <a:endCxn id="56" idx="2"/>
          </p:cNvCxnSpPr>
          <p:nvPr/>
        </p:nvCxnSpPr>
        <p:spPr>
          <a:xfrm rot="16200000" flipV="1">
            <a:off x="6654693" y="3571876"/>
            <a:ext cx="642942" cy="107157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773626" y="1389726"/>
            <a:ext cx="51315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err="1" smtClean="0">
                <a:solidFill>
                  <a:schemeClr val="accent2">
                    <a:lumMod val="75000"/>
                  </a:schemeClr>
                </a:solidFill>
              </a:rPr>
              <a:t>실세계에서의</a:t>
            </a:r>
            <a:r>
              <a:rPr lang="ko-KR" altLang="en-US" sz="2800" dirty="0" smtClean="0">
                <a:solidFill>
                  <a:schemeClr val="accent2">
                    <a:lumMod val="75000"/>
                  </a:schemeClr>
                </a:solidFill>
              </a:rPr>
              <a:t> 상속 예 </a:t>
            </a:r>
            <a:r>
              <a:rPr lang="en-US" altLang="ko-KR" sz="2800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ko-KR" altLang="en-US" sz="2800" dirty="0" smtClean="0">
                <a:solidFill>
                  <a:schemeClr val="accent2">
                    <a:lumMod val="75000"/>
                  </a:schemeClr>
                </a:solidFill>
              </a:rPr>
              <a:t>유전적인 상속 관계 표현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모서리가 둥근 직사각형 18"/>
          <p:cNvSpPr/>
          <p:nvPr/>
        </p:nvSpPr>
        <p:spPr>
          <a:xfrm>
            <a:off x="3571868" y="4310196"/>
            <a:ext cx="5214974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접근 지정자의 이해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85787" y="4595948"/>
            <a:ext cx="1928826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class A {</a:t>
            </a:r>
          </a:p>
          <a:p>
            <a:pPr defTabSz="180000"/>
            <a:r>
              <a:rPr lang="en-US" altLang="ko-KR" sz="1600" dirty="0" smtClean="0"/>
              <a:t>	void f() {</a:t>
            </a:r>
          </a:p>
          <a:p>
            <a:pPr defTabSz="180000"/>
            <a:r>
              <a:rPr lang="en-US" altLang="ko-KR" sz="1600" dirty="0" smtClean="0"/>
              <a:t>		B </a:t>
            </a:r>
            <a:r>
              <a:rPr lang="en-US" altLang="ko-KR" sz="1600" dirty="0" err="1" smtClean="0"/>
              <a:t>b</a:t>
            </a:r>
            <a:r>
              <a:rPr lang="en-US" altLang="ko-KR" sz="1600" dirty="0" smtClean="0"/>
              <a:t> = new B();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strike="sngStrike" dirty="0" err="1" smtClean="0"/>
              <a:t>b.n</a:t>
            </a:r>
            <a:r>
              <a:rPr lang="en-US" altLang="ko-KR" sz="1600" strike="sngStrike" dirty="0" smtClean="0"/>
              <a:t> = 3</a:t>
            </a:r>
            <a:r>
              <a:rPr lang="en-US" altLang="ko-KR" sz="1600" dirty="0" smtClean="0"/>
              <a:t>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strike="sngStrike" dirty="0" err="1" smtClean="0"/>
              <a:t>b.g</a:t>
            </a:r>
            <a:r>
              <a:rPr lang="en-US" altLang="ko-KR" sz="1600" strike="sngStrike" dirty="0" smtClean="0"/>
              <a:t>();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57620" y="4595948"/>
            <a:ext cx="1928826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public class B {</a:t>
            </a:r>
          </a:p>
          <a:p>
            <a:pPr defTabSz="180000"/>
            <a:r>
              <a:rPr lang="en-US" altLang="ko-KR" sz="1600" dirty="0" smtClean="0"/>
              <a:t>	private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n;</a:t>
            </a:r>
          </a:p>
          <a:p>
            <a:pPr defTabSz="180000"/>
            <a:r>
              <a:rPr lang="en-US" altLang="ko-KR" sz="1600" dirty="0" smtClean="0"/>
              <a:t>	private void g() {</a:t>
            </a:r>
          </a:p>
          <a:p>
            <a:pPr defTabSz="180000"/>
            <a:r>
              <a:rPr lang="en-US" altLang="ko-KR" sz="1600" dirty="0" smtClean="0"/>
              <a:t>		n = 5;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13" name="자유형 12"/>
          <p:cNvSpPr/>
          <p:nvPr/>
        </p:nvSpPr>
        <p:spPr>
          <a:xfrm>
            <a:off x="2021313" y="5029297"/>
            <a:ext cx="2055043" cy="523188"/>
          </a:xfrm>
          <a:custGeom>
            <a:avLst/>
            <a:gdLst>
              <a:gd name="connsiteX0" fmla="*/ 0 w 2055043"/>
              <a:gd name="connsiteY0" fmla="*/ 509048 h 523188"/>
              <a:gd name="connsiteX1" fmla="*/ 443059 w 2055043"/>
              <a:gd name="connsiteY1" fmla="*/ 509048 h 523188"/>
              <a:gd name="connsiteX2" fmla="*/ 857839 w 2055043"/>
              <a:gd name="connsiteY2" fmla="*/ 424207 h 523188"/>
              <a:gd name="connsiteX3" fmla="*/ 1300898 w 2055043"/>
              <a:gd name="connsiteY3" fmla="*/ 75415 h 523188"/>
              <a:gd name="connsiteX4" fmla="*/ 2055043 w 2055043"/>
              <a:gd name="connsiteY4" fmla="*/ 0 h 523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5043" h="523188">
                <a:moveTo>
                  <a:pt x="0" y="509048"/>
                </a:moveTo>
                <a:cubicBezTo>
                  <a:pt x="150043" y="516118"/>
                  <a:pt x="300086" y="523188"/>
                  <a:pt x="443059" y="509048"/>
                </a:cubicBezTo>
                <a:cubicBezTo>
                  <a:pt x="586032" y="494908"/>
                  <a:pt x="714866" y="496479"/>
                  <a:pt x="857839" y="424207"/>
                </a:cubicBezTo>
                <a:cubicBezTo>
                  <a:pt x="1000812" y="351935"/>
                  <a:pt x="1101364" y="146116"/>
                  <a:pt x="1300898" y="75415"/>
                </a:cubicBezTo>
                <a:cubicBezTo>
                  <a:pt x="1500432" y="4714"/>
                  <a:pt x="2055043" y="0"/>
                  <a:pt x="2055043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자유형 14"/>
          <p:cNvSpPr/>
          <p:nvPr/>
        </p:nvSpPr>
        <p:spPr>
          <a:xfrm>
            <a:off x="1870484" y="5269681"/>
            <a:ext cx="2158738" cy="513761"/>
          </a:xfrm>
          <a:custGeom>
            <a:avLst/>
            <a:gdLst>
              <a:gd name="connsiteX0" fmla="*/ 0 w 2158738"/>
              <a:gd name="connsiteY0" fmla="*/ 513761 h 513761"/>
              <a:gd name="connsiteX1" fmla="*/ 716437 w 2158738"/>
              <a:gd name="connsiteY1" fmla="*/ 494907 h 513761"/>
              <a:gd name="connsiteX2" fmla="*/ 1291472 w 2158738"/>
              <a:gd name="connsiteY2" fmla="*/ 325225 h 513761"/>
              <a:gd name="connsiteX3" fmla="*/ 1640264 w 2158738"/>
              <a:gd name="connsiteY3" fmla="*/ 51847 h 513761"/>
              <a:gd name="connsiteX4" fmla="*/ 2158738 w 2158738"/>
              <a:gd name="connsiteY4" fmla="*/ 14140 h 513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8738" h="513761">
                <a:moveTo>
                  <a:pt x="0" y="513761"/>
                </a:moveTo>
                <a:lnTo>
                  <a:pt x="716437" y="494907"/>
                </a:lnTo>
                <a:cubicBezTo>
                  <a:pt x="931682" y="463484"/>
                  <a:pt x="1137501" y="399068"/>
                  <a:pt x="1291472" y="325225"/>
                </a:cubicBezTo>
                <a:cubicBezTo>
                  <a:pt x="1445443" y="251382"/>
                  <a:pt x="1495720" y="103695"/>
                  <a:pt x="1640264" y="51847"/>
                </a:cubicBezTo>
                <a:cubicBezTo>
                  <a:pt x="1784808" y="0"/>
                  <a:pt x="1971773" y="7070"/>
                  <a:pt x="2158738" y="1414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6500826" y="4524510"/>
            <a:ext cx="1928826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class C {</a:t>
            </a:r>
          </a:p>
          <a:p>
            <a:pPr defTabSz="180000"/>
            <a:r>
              <a:rPr lang="en-US" altLang="ko-KR" sz="1600" dirty="0" smtClean="0"/>
              <a:t>	public void k() {</a:t>
            </a:r>
          </a:p>
          <a:p>
            <a:pPr defTabSz="180000"/>
            <a:r>
              <a:rPr lang="en-US" altLang="ko-KR" sz="1600" dirty="0" smtClean="0"/>
              <a:t>		B </a:t>
            </a:r>
            <a:r>
              <a:rPr lang="en-US" altLang="ko-KR" sz="1600" dirty="0" err="1" smtClean="0"/>
              <a:t>b</a:t>
            </a:r>
            <a:r>
              <a:rPr lang="en-US" altLang="ko-KR" sz="1600" dirty="0" smtClean="0"/>
              <a:t> = new B();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strike="sngStrike" dirty="0" err="1" smtClean="0"/>
              <a:t>b.n</a:t>
            </a:r>
            <a:r>
              <a:rPr lang="en-US" altLang="ko-KR" sz="1600" strike="sngStrike" dirty="0" smtClean="0"/>
              <a:t> = 7;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strike="sngStrike" dirty="0" err="1" smtClean="0"/>
              <a:t>b.g</a:t>
            </a:r>
            <a:r>
              <a:rPr lang="en-US" altLang="ko-KR" sz="1600" strike="sngStrike" dirty="0" smtClean="0"/>
              <a:t>();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86446" y="4024444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패키지 </a:t>
            </a:r>
            <a:r>
              <a:rPr lang="en-US" altLang="ko-KR" dirty="0" smtClean="0"/>
              <a:t>P</a:t>
            </a:r>
            <a:endParaRPr lang="ko-KR" altLang="en-US" dirty="0"/>
          </a:p>
        </p:txBody>
      </p:sp>
      <p:sp>
        <p:nvSpPr>
          <p:cNvPr id="21" name="자유형 20"/>
          <p:cNvSpPr/>
          <p:nvPr/>
        </p:nvSpPr>
        <p:spPr>
          <a:xfrm>
            <a:off x="5301840" y="4998402"/>
            <a:ext cx="1545996" cy="446201"/>
          </a:xfrm>
          <a:custGeom>
            <a:avLst/>
            <a:gdLst>
              <a:gd name="connsiteX0" fmla="*/ 1545996 w 1545996"/>
              <a:gd name="connsiteY0" fmla="*/ 439917 h 446201"/>
              <a:gd name="connsiteX1" fmla="*/ 1329180 w 1545996"/>
              <a:gd name="connsiteY1" fmla="*/ 383356 h 446201"/>
              <a:gd name="connsiteX2" fmla="*/ 980388 w 1545996"/>
              <a:gd name="connsiteY2" fmla="*/ 62845 h 446201"/>
              <a:gd name="connsiteX3" fmla="*/ 0 w 1545996"/>
              <a:gd name="connsiteY3" fmla="*/ 6284 h 446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5996" h="446201">
                <a:moveTo>
                  <a:pt x="1545996" y="439917"/>
                </a:moveTo>
                <a:cubicBezTo>
                  <a:pt x="1484722" y="443059"/>
                  <a:pt x="1423448" y="446201"/>
                  <a:pt x="1329180" y="383356"/>
                </a:cubicBezTo>
                <a:cubicBezTo>
                  <a:pt x="1234912" y="320511"/>
                  <a:pt x="1201918" y="125690"/>
                  <a:pt x="980388" y="62845"/>
                </a:cubicBezTo>
                <a:cubicBezTo>
                  <a:pt x="758858" y="0"/>
                  <a:pt x="0" y="6284"/>
                  <a:pt x="0" y="6284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자유형 21"/>
          <p:cNvSpPr/>
          <p:nvPr/>
        </p:nvSpPr>
        <p:spPr>
          <a:xfrm>
            <a:off x="5499803" y="5296917"/>
            <a:ext cx="1357460" cy="386499"/>
          </a:xfrm>
          <a:custGeom>
            <a:avLst/>
            <a:gdLst>
              <a:gd name="connsiteX0" fmla="*/ 1357460 w 1357460"/>
              <a:gd name="connsiteY0" fmla="*/ 386499 h 386499"/>
              <a:gd name="connsiteX1" fmla="*/ 952107 w 1357460"/>
              <a:gd name="connsiteY1" fmla="*/ 320511 h 386499"/>
              <a:gd name="connsiteX2" fmla="*/ 735291 w 1357460"/>
              <a:gd name="connsiteY2" fmla="*/ 84841 h 386499"/>
              <a:gd name="connsiteX3" fmla="*/ 0 w 1357460"/>
              <a:gd name="connsiteY3" fmla="*/ 0 h 386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7460" h="386499">
                <a:moveTo>
                  <a:pt x="1357460" y="386499"/>
                </a:moveTo>
                <a:cubicBezTo>
                  <a:pt x="1206631" y="378643"/>
                  <a:pt x="1055802" y="370787"/>
                  <a:pt x="952107" y="320511"/>
                </a:cubicBezTo>
                <a:cubicBezTo>
                  <a:pt x="848412" y="270235"/>
                  <a:pt x="893975" y="138259"/>
                  <a:pt x="735291" y="84841"/>
                </a:cubicBezTo>
                <a:cubicBezTo>
                  <a:pt x="576607" y="31423"/>
                  <a:pt x="288303" y="15711"/>
                  <a:pt x="0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0" y="4024444"/>
            <a:ext cx="2028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private </a:t>
            </a:r>
            <a:r>
              <a:rPr lang="ko-KR" altLang="en-US" dirty="0" smtClean="0"/>
              <a:t>접근 지정자 사례</a:t>
            </a:r>
          </a:p>
        </p:txBody>
      </p:sp>
      <p:sp>
        <p:nvSpPr>
          <p:cNvPr id="25" name="모서리가 둥근 직사각형 24"/>
          <p:cNvSpPr/>
          <p:nvPr/>
        </p:nvSpPr>
        <p:spPr>
          <a:xfrm>
            <a:off x="3607364" y="1554512"/>
            <a:ext cx="5214974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821283" y="1840264"/>
            <a:ext cx="1928826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class A {</a:t>
            </a:r>
          </a:p>
          <a:p>
            <a:pPr defTabSz="180000"/>
            <a:r>
              <a:rPr lang="en-US" altLang="ko-KR" sz="1600" dirty="0" smtClean="0"/>
              <a:t>	void f() {</a:t>
            </a:r>
          </a:p>
          <a:p>
            <a:pPr defTabSz="180000"/>
            <a:r>
              <a:rPr lang="en-US" altLang="ko-KR" sz="1600" dirty="0" smtClean="0"/>
              <a:t>		B </a:t>
            </a:r>
            <a:r>
              <a:rPr lang="en-US" altLang="ko-KR" sz="1600" dirty="0" err="1" smtClean="0"/>
              <a:t>b</a:t>
            </a:r>
            <a:r>
              <a:rPr lang="en-US" altLang="ko-KR" sz="1600" dirty="0" smtClean="0"/>
              <a:t> = new B();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b.n</a:t>
            </a:r>
            <a:r>
              <a:rPr lang="en-US" altLang="ko-KR" sz="1600" dirty="0" smtClean="0"/>
              <a:t> = 3;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b.g</a:t>
            </a:r>
            <a:r>
              <a:rPr lang="en-US" altLang="ko-KR" sz="1600" dirty="0" smtClean="0"/>
              <a:t>();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893116" y="1840264"/>
            <a:ext cx="1928826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public class B {</a:t>
            </a:r>
          </a:p>
          <a:p>
            <a:pPr defTabSz="180000"/>
            <a:r>
              <a:rPr lang="en-US" altLang="ko-KR" sz="1600" dirty="0" smtClean="0"/>
              <a:t>	public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n;</a:t>
            </a:r>
          </a:p>
          <a:p>
            <a:pPr defTabSz="180000"/>
            <a:r>
              <a:rPr lang="en-US" altLang="ko-KR" sz="1600" dirty="0" smtClean="0"/>
              <a:t>	public void g() {</a:t>
            </a:r>
          </a:p>
          <a:p>
            <a:pPr defTabSz="180000"/>
            <a:r>
              <a:rPr lang="en-US" altLang="ko-KR" sz="1600" dirty="0" smtClean="0"/>
              <a:t>		n = 5;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28" name="자유형 27"/>
          <p:cNvSpPr/>
          <p:nvPr/>
        </p:nvSpPr>
        <p:spPr>
          <a:xfrm>
            <a:off x="2056809" y="2273613"/>
            <a:ext cx="2055043" cy="523188"/>
          </a:xfrm>
          <a:custGeom>
            <a:avLst/>
            <a:gdLst>
              <a:gd name="connsiteX0" fmla="*/ 0 w 2055043"/>
              <a:gd name="connsiteY0" fmla="*/ 509048 h 523188"/>
              <a:gd name="connsiteX1" fmla="*/ 443059 w 2055043"/>
              <a:gd name="connsiteY1" fmla="*/ 509048 h 523188"/>
              <a:gd name="connsiteX2" fmla="*/ 857839 w 2055043"/>
              <a:gd name="connsiteY2" fmla="*/ 424207 h 523188"/>
              <a:gd name="connsiteX3" fmla="*/ 1300898 w 2055043"/>
              <a:gd name="connsiteY3" fmla="*/ 75415 h 523188"/>
              <a:gd name="connsiteX4" fmla="*/ 2055043 w 2055043"/>
              <a:gd name="connsiteY4" fmla="*/ 0 h 523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5043" h="523188">
                <a:moveTo>
                  <a:pt x="0" y="509048"/>
                </a:moveTo>
                <a:cubicBezTo>
                  <a:pt x="150043" y="516118"/>
                  <a:pt x="300086" y="523188"/>
                  <a:pt x="443059" y="509048"/>
                </a:cubicBezTo>
                <a:cubicBezTo>
                  <a:pt x="586032" y="494908"/>
                  <a:pt x="714866" y="496479"/>
                  <a:pt x="857839" y="424207"/>
                </a:cubicBezTo>
                <a:cubicBezTo>
                  <a:pt x="1000812" y="351935"/>
                  <a:pt x="1101364" y="146116"/>
                  <a:pt x="1300898" y="75415"/>
                </a:cubicBezTo>
                <a:cubicBezTo>
                  <a:pt x="1500432" y="4714"/>
                  <a:pt x="2055043" y="0"/>
                  <a:pt x="2055043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자유형 28"/>
          <p:cNvSpPr/>
          <p:nvPr/>
        </p:nvSpPr>
        <p:spPr>
          <a:xfrm>
            <a:off x="1905980" y="2513997"/>
            <a:ext cx="2158738" cy="513761"/>
          </a:xfrm>
          <a:custGeom>
            <a:avLst/>
            <a:gdLst>
              <a:gd name="connsiteX0" fmla="*/ 0 w 2158738"/>
              <a:gd name="connsiteY0" fmla="*/ 513761 h 513761"/>
              <a:gd name="connsiteX1" fmla="*/ 716437 w 2158738"/>
              <a:gd name="connsiteY1" fmla="*/ 494907 h 513761"/>
              <a:gd name="connsiteX2" fmla="*/ 1291472 w 2158738"/>
              <a:gd name="connsiteY2" fmla="*/ 325225 h 513761"/>
              <a:gd name="connsiteX3" fmla="*/ 1640264 w 2158738"/>
              <a:gd name="connsiteY3" fmla="*/ 51847 h 513761"/>
              <a:gd name="connsiteX4" fmla="*/ 2158738 w 2158738"/>
              <a:gd name="connsiteY4" fmla="*/ 14140 h 513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8738" h="513761">
                <a:moveTo>
                  <a:pt x="0" y="513761"/>
                </a:moveTo>
                <a:lnTo>
                  <a:pt x="716437" y="494907"/>
                </a:lnTo>
                <a:cubicBezTo>
                  <a:pt x="931682" y="463484"/>
                  <a:pt x="1137501" y="399068"/>
                  <a:pt x="1291472" y="325225"/>
                </a:cubicBezTo>
                <a:cubicBezTo>
                  <a:pt x="1445443" y="251382"/>
                  <a:pt x="1495720" y="103695"/>
                  <a:pt x="1640264" y="51847"/>
                </a:cubicBezTo>
                <a:cubicBezTo>
                  <a:pt x="1784808" y="0"/>
                  <a:pt x="1971773" y="7070"/>
                  <a:pt x="2158738" y="1414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6536322" y="1768826"/>
            <a:ext cx="1928826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class C {</a:t>
            </a:r>
          </a:p>
          <a:p>
            <a:pPr defTabSz="180000"/>
            <a:r>
              <a:rPr lang="en-US" altLang="ko-KR" sz="1600" dirty="0" smtClean="0"/>
              <a:t>	public void k() {</a:t>
            </a:r>
          </a:p>
          <a:p>
            <a:pPr defTabSz="180000"/>
            <a:r>
              <a:rPr lang="en-US" altLang="ko-KR" sz="1600" dirty="0" smtClean="0"/>
              <a:t>		B </a:t>
            </a:r>
            <a:r>
              <a:rPr lang="en-US" altLang="ko-KR" sz="1600" dirty="0" err="1" smtClean="0"/>
              <a:t>b</a:t>
            </a:r>
            <a:r>
              <a:rPr lang="en-US" altLang="ko-KR" sz="1600" dirty="0" smtClean="0"/>
              <a:t> = new B();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b.n</a:t>
            </a:r>
            <a:r>
              <a:rPr lang="en-US" altLang="ko-KR" sz="1600" dirty="0" smtClean="0"/>
              <a:t> = 7;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b.g</a:t>
            </a:r>
            <a:r>
              <a:rPr lang="en-US" altLang="ko-KR" sz="1600" dirty="0" smtClean="0"/>
              <a:t>();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821942" y="1268760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패키지 </a:t>
            </a:r>
            <a:r>
              <a:rPr lang="en-US" altLang="ko-KR" dirty="0" smtClean="0"/>
              <a:t>P</a:t>
            </a:r>
            <a:endParaRPr lang="ko-KR" altLang="en-US" dirty="0"/>
          </a:p>
        </p:txBody>
      </p:sp>
      <p:sp>
        <p:nvSpPr>
          <p:cNvPr id="32" name="자유형 31"/>
          <p:cNvSpPr/>
          <p:nvPr/>
        </p:nvSpPr>
        <p:spPr>
          <a:xfrm>
            <a:off x="5337336" y="2242718"/>
            <a:ext cx="1545996" cy="446201"/>
          </a:xfrm>
          <a:custGeom>
            <a:avLst/>
            <a:gdLst>
              <a:gd name="connsiteX0" fmla="*/ 1545996 w 1545996"/>
              <a:gd name="connsiteY0" fmla="*/ 439917 h 446201"/>
              <a:gd name="connsiteX1" fmla="*/ 1329180 w 1545996"/>
              <a:gd name="connsiteY1" fmla="*/ 383356 h 446201"/>
              <a:gd name="connsiteX2" fmla="*/ 980388 w 1545996"/>
              <a:gd name="connsiteY2" fmla="*/ 62845 h 446201"/>
              <a:gd name="connsiteX3" fmla="*/ 0 w 1545996"/>
              <a:gd name="connsiteY3" fmla="*/ 6284 h 446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5996" h="446201">
                <a:moveTo>
                  <a:pt x="1545996" y="439917"/>
                </a:moveTo>
                <a:cubicBezTo>
                  <a:pt x="1484722" y="443059"/>
                  <a:pt x="1423448" y="446201"/>
                  <a:pt x="1329180" y="383356"/>
                </a:cubicBezTo>
                <a:cubicBezTo>
                  <a:pt x="1234912" y="320511"/>
                  <a:pt x="1201918" y="125690"/>
                  <a:pt x="980388" y="62845"/>
                </a:cubicBezTo>
                <a:cubicBezTo>
                  <a:pt x="758858" y="0"/>
                  <a:pt x="0" y="6284"/>
                  <a:pt x="0" y="6284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자유형 32"/>
          <p:cNvSpPr/>
          <p:nvPr/>
        </p:nvSpPr>
        <p:spPr>
          <a:xfrm>
            <a:off x="5535299" y="2541233"/>
            <a:ext cx="1357460" cy="386499"/>
          </a:xfrm>
          <a:custGeom>
            <a:avLst/>
            <a:gdLst>
              <a:gd name="connsiteX0" fmla="*/ 1357460 w 1357460"/>
              <a:gd name="connsiteY0" fmla="*/ 386499 h 386499"/>
              <a:gd name="connsiteX1" fmla="*/ 952107 w 1357460"/>
              <a:gd name="connsiteY1" fmla="*/ 320511 h 386499"/>
              <a:gd name="connsiteX2" fmla="*/ 735291 w 1357460"/>
              <a:gd name="connsiteY2" fmla="*/ 84841 h 386499"/>
              <a:gd name="connsiteX3" fmla="*/ 0 w 1357460"/>
              <a:gd name="connsiteY3" fmla="*/ 0 h 386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7460" h="386499">
                <a:moveTo>
                  <a:pt x="1357460" y="386499"/>
                </a:moveTo>
                <a:cubicBezTo>
                  <a:pt x="1206631" y="378643"/>
                  <a:pt x="1055802" y="370787"/>
                  <a:pt x="952107" y="320511"/>
                </a:cubicBezTo>
                <a:cubicBezTo>
                  <a:pt x="848412" y="270235"/>
                  <a:pt x="893975" y="138259"/>
                  <a:pt x="735291" y="84841"/>
                </a:cubicBezTo>
                <a:cubicBezTo>
                  <a:pt x="576607" y="31423"/>
                  <a:pt x="288303" y="15711"/>
                  <a:pt x="0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35496" y="1268760"/>
            <a:ext cx="1917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public </a:t>
            </a:r>
            <a:r>
              <a:rPr lang="ko-KR" altLang="en-US" smtClean="0"/>
              <a:t>접근 지정자 사례</a:t>
            </a:r>
            <a:endParaRPr lang="ko-KR" altLang="en-US" dirty="0" err="1" smtClean="0"/>
          </a:p>
        </p:txBody>
      </p:sp>
      <p:sp>
        <p:nvSpPr>
          <p:cNvPr id="35" name="곱셈 기호 34"/>
          <p:cNvSpPr/>
          <p:nvPr/>
        </p:nvSpPr>
        <p:spPr>
          <a:xfrm>
            <a:off x="2991244" y="4968464"/>
            <a:ext cx="428628" cy="428628"/>
          </a:xfrm>
          <a:prstGeom prst="mathMultiply">
            <a:avLst>
              <a:gd name="adj1" fmla="val 1453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rgbClr val="FF0000"/>
                </a:solidFill>
              </a:rPr>
              <a:t> 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36" name="곱셈 기호 35"/>
          <p:cNvSpPr/>
          <p:nvPr/>
        </p:nvSpPr>
        <p:spPr>
          <a:xfrm>
            <a:off x="3022308" y="5310740"/>
            <a:ext cx="428628" cy="428628"/>
          </a:xfrm>
          <a:prstGeom prst="mathMultiply">
            <a:avLst>
              <a:gd name="adj1" fmla="val 1453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rgbClr val="FF0000"/>
                </a:solidFill>
              </a:rPr>
              <a:t> 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37" name="곱셈 기호 36"/>
          <p:cNvSpPr/>
          <p:nvPr/>
        </p:nvSpPr>
        <p:spPr>
          <a:xfrm>
            <a:off x="5940152" y="4841864"/>
            <a:ext cx="428628" cy="428628"/>
          </a:xfrm>
          <a:prstGeom prst="mathMultiply">
            <a:avLst>
              <a:gd name="adj1" fmla="val 1453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rgbClr val="FF0000"/>
                </a:solidFill>
              </a:rPr>
              <a:t> 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38" name="곱셈 기호 37"/>
          <p:cNvSpPr/>
          <p:nvPr/>
        </p:nvSpPr>
        <p:spPr>
          <a:xfrm>
            <a:off x="5940152" y="5171688"/>
            <a:ext cx="428628" cy="428628"/>
          </a:xfrm>
          <a:prstGeom prst="mathMultiply">
            <a:avLst>
              <a:gd name="adj1" fmla="val 1453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rgbClr val="FF0000"/>
                </a:solidFill>
              </a:rPr>
              <a:t> 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85748"/>
            <a:ext cx="8153400" cy="700070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3214678" y="285752"/>
            <a:ext cx="5214974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28597" y="571504"/>
            <a:ext cx="1928826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class A {</a:t>
            </a:r>
          </a:p>
          <a:p>
            <a:pPr defTabSz="180000"/>
            <a:r>
              <a:rPr lang="en-US" altLang="ko-KR" sz="1600" dirty="0" smtClean="0"/>
              <a:t>	void f() {</a:t>
            </a:r>
          </a:p>
          <a:p>
            <a:pPr defTabSz="180000"/>
            <a:r>
              <a:rPr lang="en-US" altLang="ko-KR" sz="1600" dirty="0" smtClean="0"/>
              <a:t>		B </a:t>
            </a:r>
            <a:r>
              <a:rPr lang="en-US" altLang="ko-KR" sz="1600" dirty="0" err="1" smtClean="0"/>
              <a:t>b</a:t>
            </a:r>
            <a:r>
              <a:rPr lang="en-US" altLang="ko-KR" sz="1600" dirty="0" smtClean="0"/>
              <a:t> = new B();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strike="sngStrike" dirty="0" err="1" smtClean="0"/>
              <a:t>b.n</a:t>
            </a:r>
            <a:r>
              <a:rPr lang="en-US" altLang="ko-KR" sz="1600" strike="sngStrike" dirty="0" smtClean="0"/>
              <a:t> = 3;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strike="sngStrike" dirty="0" err="1" smtClean="0"/>
              <a:t>b.g</a:t>
            </a:r>
            <a:r>
              <a:rPr lang="en-US" altLang="ko-KR" sz="1600" strike="sngStrike" dirty="0" smtClean="0"/>
              <a:t>();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00430" y="571504"/>
            <a:ext cx="1928826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public class B {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n;</a:t>
            </a:r>
          </a:p>
          <a:p>
            <a:pPr defTabSz="180000"/>
            <a:r>
              <a:rPr lang="en-US" altLang="ko-KR" sz="1600" dirty="0" smtClean="0"/>
              <a:t>	void g() {</a:t>
            </a:r>
          </a:p>
          <a:p>
            <a:pPr defTabSz="180000"/>
            <a:r>
              <a:rPr lang="en-US" altLang="ko-KR" sz="1600" dirty="0" smtClean="0"/>
              <a:t>		n = 5;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7" name="자유형 6"/>
          <p:cNvSpPr/>
          <p:nvPr/>
        </p:nvSpPr>
        <p:spPr>
          <a:xfrm>
            <a:off x="1664123" y="1004853"/>
            <a:ext cx="2055043" cy="523188"/>
          </a:xfrm>
          <a:custGeom>
            <a:avLst/>
            <a:gdLst>
              <a:gd name="connsiteX0" fmla="*/ 0 w 2055043"/>
              <a:gd name="connsiteY0" fmla="*/ 509048 h 523188"/>
              <a:gd name="connsiteX1" fmla="*/ 443059 w 2055043"/>
              <a:gd name="connsiteY1" fmla="*/ 509048 h 523188"/>
              <a:gd name="connsiteX2" fmla="*/ 857839 w 2055043"/>
              <a:gd name="connsiteY2" fmla="*/ 424207 h 523188"/>
              <a:gd name="connsiteX3" fmla="*/ 1300898 w 2055043"/>
              <a:gd name="connsiteY3" fmla="*/ 75415 h 523188"/>
              <a:gd name="connsiteX4" fmla="*/ 2055043 w 2055043"/>
              <a:gd name="connsiteY4" fmla="*/ 0 h 523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5043" h="523188">
                <a:moveTo>
                  <a:pt x="0" y="509048"/>
                </a:moveTo>
                <a:cubicBezTo>
                  <a:pt x="150043" y="516118"/>
                  <a:pt x="300086" y="523188"/>
                  <a:pt x="443059" y="509048"/>
                </a:cubicBezTo>
                <a:cubicBezTo>
                  <a:pt x="586032" y="494908"/>
                  <a:pt x="714866" y="496479"/>
                  <a:pt x="857839" y="424207"/>
                </a:cubicBezTo>
                <a:cubicBezTo>
                  <a:pt x="1000812" y="351935"/>
                  <a:pt x="1101364" y="146116"/>
                  <a:pt x="1300898" y="75415"/>
                </a:cubicBezTo>
                <a:cubicBezTo>
                  <a:pt x="1500432" y="4714"/>
                  <a:pt x="2055043" y="0"/>
                  <a:pt x="2055043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자유형 7"/>
          <p:cNvSpPr/>
          <p:nvPr/>
        </p:nvSpPr>
        <p:spPr>
          <a:xfrm>
            <a:off x="1513294" y="1245237"/>
            <a:ext cx="2158738" cy="513761"/>
          </a:xfrm>
          <a:custGeom>
            <a:avLst/>
            <a:gdLst>
              <a:gd name="connsiteX0" fmla="*/ 0 w 2158738"/>
              <a:gd name="connsiteY0" fmla="*/ 513761 h 513761"/>
              <a:gd name="connsiteX1" fmla="*/ 716437 w 2158738"/>
              <a:gd name="connsiteY1" fmla="*/ 494907 h 513761"/>
              <a:gd name="connsiteX2" fmla="*/ 1291472 w 2158738"/>
              <a:gd name="connsiteY2" fmla="*/ 325225 h 513761"/>
              <a:gd name="connsiteX3" fmla="*/ 1640264 w 2158738"/>
              <a:gd name="connsiteY3" fmla="*/ 51847 h 513761"/>
              <a:gd name="connsiteX4" fmla="*/ 2158738 w 2158738"/>
              <a:gd name="connsiteY4" fmla="*/ 14140 h 513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8738" h="513761">
                <a:moveTo>
                  <a:pt x="0" y="513761"/>
                </a:moveTo>
                <a:lnTo>
                  <a:pt x="716437" y="494907"/>
                </a:lnTo>
                <a:cubicBezTo>
                  <a:pt x="931682" y="463484"/>
                  <a:pt x="1137501" y="399068"/>
                  <a:pt x="1291472" y="325225"/>
                </a:cubicBezTo>
                <a:cubicBezTo>
                  <a:pt x="1445443" y="251382"/>
                  <a:pt x="1495720" y="103695"/>
                  <a:pt x="1640264" y="51847"/>
                </a:cubicBezTo>
                <a:cubicBezTo>
                  <a:pt x="1784808" y="0"/>
                  <a:pt x="1971773" y="7070"/>
                  <a:pt x="2158738" y="1414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143636" y="500066"/>
            <a:ext cx="1928826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class C {</a:t>
            </a:r>
          </a:p>
          <a:p>
            <a:pPr defTabSz="180000"/>
            <a:r>
              <a:rPr lang="en-US" altLang="ko-KR" sz="1600" dirty="0" smtClean="0"/>
              <a:t>	public void k() {</a:t>
            </a:r>
          </a:p>
          <a:p>
            <a:pPr defTabSz="180000"/>
            <a:r>
              <a:rPr lang="en-US" altLang="ko-KR" sz="1600" dirty="0" smtClean="0"/>
              <a:t>		B </a:t>
            </a:r>
            <a:r>
              <a:rPr lang="en-US" altLang="ko-KR" sz="1600" dirty="0" err="1" smtClean="0"/>
              <a:t>b</a:t>
            </a:r>
            <a:r>
              <a:rPr lang="en-US" altLang="ko-KR" sz="1600" dirty="0" smtClean="0"/>
              <a:t> = new B();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b.n</a:t>
            </a:r>
            <a:r>
              <a:rPr lang="en-US" altLang="ko-KR" sz="1600" dirty="0" smtClean="0"/>
              <a:t> = 7;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b.g</a:t>
            </a:r>
            <a:r>
              <a:rPr lang="en-US" altLang="ko-KR" sz="1600" dirty="0" smtClean="0"/>
              <a:t>();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29256" y="0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패키지 </a:t>
            </a:r>
            <a:r>
              <a:rPr lang="en-US" altLang="ko-KR" dirty="0" smtClean="0"/>
              <a:t>P</a:t>
            </a:r>
            <a:endParaRPr lang="ko-KR" altLang="en-US" dirty="0"/>
          </a:p>
        </p:txBody>
      </p:sp>
      <p:sp>
        <p:nvSpPr>
          <p:cNvPr id="11" name="자유형 10"/>
          <p:cNvSpPr/>
          <p:nvPr/>
        </p:nvSpPr>
        <p:spPr>
          <a:xfrm>
            <a:off x="4572000" y="973958"/>
            <a:ext cx="1918646" cy="446201"/>
          </a:xfrm>
          <a:custGeom>
            <a:avLst/>
            <a:gdLst>
              <a:gd name="connsiteX0" fmla="*/ 1545996 w 1545996"/>
              <a:gd name="connsiteY0" fmla="*/ 439917 h 446201"/>
              <a:gd name="connsiteX1" fmla="*/ 1329180 w 1545996"/>
              <a:gd name="connsiteY1" fmla="*/ 383356 h 446201"/>
              <a:gd name="connsiteX2" fmla="*/ 980388 w 1545996"/>
              <a:gd name="connsiteY2" fmla="*/ 62845 h 446201"/>
              <a:gd name="connsiteX3" fmla="*/ 0 w 1545996"/>
              <a:gd name="connsiteY3" fmla="*/ 6284 h 446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5996" h="446201">
                <a:moveTo>
                  <a:pt x="1545996" y="439917"/>
                </a:moveTo>
                <a:cubicBezTo>
                  <a:pt x="1484722" y="443059"/>
                  <a:pt x="1423448" y="446201"/>
                  <a:pt x="1329180" y="383356"/>
                </a:cubicBezTo>
                <a:cubicBezTo>
                  <a:pt x="1234912" y="320511"/>
                  <a:pt x="1201918" y="125690"/>
                  <a:pt x="980388" y="62845"/>
                </a:cubicBezTo>
                <a:cubicBezTo>
                  <a:pt x="758858" y="0"/>
                  <a:pt x="0" y="6284"/>
                  <a:pt x="0" y="6284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자유형 11"/>
          <p:cNvSpPr/>
          <p:nvPr/>
        </p:nvSpPr>
        <p:spPr>
          <a:xfrm>
            <a:off x="4714876" y="1272473"/>
            <a:ext cx="1785197" cy="386499"/>
          </a:xfrm>
          <a:custGeom>
            <a:avLst/>
            <a:gdLst>
              <a:gd name="connsiteX0" fmla="*/ 1357460 w 1357460"/>
              <a:gd name="connsiteY0" fmla="*/ 386499 h 386499"/>
              <a:gd name="connsiteX1" fmla="*/ 952107 w 1357460"/>
              <a:gd name="connsiteY1" fmla="*/ 320511 h 386499"/>
              <a:gd name="connsiteX2" fmla="*/ 735291 w 1357460"/>
              <a:gd name="connsiteY2" fmla="*/ 84841 h 386499"/>
              <a:gd name="connsiteX3" fmla="*/ 0 w 1357460"/>
              <a:gd name="connsiteY3" fmla="*/ 0 h 386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7460" h="386499">
                <a:moveTo>
                  <a:pt x="1357460" y="386499"/>
                </a:moveTo>
                <a:cubicBezTo>
                  <a:pt x="1206631" y="378643"/>
                  <a:pt x="1055802" y="370787"/>
                  <a:pt x="952107" y="320511"/>
                </a:cubicBezTo>
                <a:cubicBezTo>
                  <a:pt x="848412" y="270235"/>
                  <a:pt x="893975" y="138259"/>
                  <a:pt x="735291" y="84841"/>
                </a:cubicBezTo>
                <a:cubicBezTo>
                  <a:pt x="576607" y="31423"/>
                  <a:pt x="288303" y="15711"/>
                  <a:pt x="0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곱셈 기호 12"/>
          <p:cNvSpPr/>
          <p:nvPr/>
        </p:nvSpPr>
        <p:spPr>
          <a:xfrm>
            <a:off x="2857488" y="857256"/>
            <a:ext cx="428628" cy="428628"/>
          </a:xfrm>
          <a:prstGeom prst="mathMultiply">
            <a:avLst>
              <a:gd name="adj1" fmla="val 1453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rgbClr val="FF0000"/>
                </a:solidFill>
              </a:rPr>
              <a:t> 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4" name="곱셈 기호 13"/>
          <p:cNvSpPr/>
          <p:nvPr/>
        </p:nvSpPr>
        <p:spPr>
          <a:xfrm>
            <a:off x="2714612" y="1285884"/>
            <a:ext cx="428628" cy="428628"/>
          </a:xfrm>
          <a:prstGeom prst="mathMultiply">
            <a:avLst>
              <a:gd name="adj1" fmla="val 1453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rgbClr val="FF0000"/>
                </a:solidFill>
              </a:rPr>
              <a:t> 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214678" y="2960842"/>
            <a:ext cx="5214974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28597" y="3246594"/>
            <a:ext cx="1928826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class A {</a:t>
            </a:r>
          </a:p>
          <a:p>
            <a:pPr defTabSz="180000"/>
            <a:r>
              <a:rPr lang="en-US" altLang="ko-KR" sz="1600" dirty="0" smtClean="0"/>
              <a:t>	void f() {</a:t>
            </a:r>
          </a:p>
          <a:p>
            <a:pPr defTabSz="180000"/>
            <a:r>
              <a:rPr lang="en-US" altLang="ko-KR" sz="1600" dirty="0" smtClean="0"/>
              <a:t>		B </a:t>
            </a:r>
            <a:r>
              <a:rPr lang="en-US" altLang="ko-KR" sz="1600" dirty="0" err="1" smtClean="0"/>
              <a:t>b</a:t>
            </a:r>
            <a:r>
              <a:rPr lang="en-US" altLang="ko-KR" sz="1600" dirty="0" smtClean="0"/>
              <a:t> = new B();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strike="sngStrike" dirty="0" err="1" smtClean="0"/>
              <a:t>b.n</a:t>
            </a:r>
            <a:r>
              <a:rPr lang="en-US" altLang="ko-KR" sz="1600" strike="sngStrike" dirty="0" smtClean="0"/>
              <a:t> = 3;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strike="sngStrike" dirty="0" err="1" smtClean="0"/>
              <a:t>b.g</a:t>
            </a:r>
            <a:r>
              <a:rPr lang="en-US" altLang="ko-KR" sz="1600" strike="sngStrike" dirty="0" smtClean="0"/>
              <a:t>();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00430" y="3246594"/>
            <a:ext cx="2143140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public class B {</a:t>
            </a:r>
          </a:p>
          <a:p>
            <a:pPr defTabSz="180000"/>
            <a:r>
              <a:rPr lang="en-US" altLang="ko-KR" sz="1600" dirty="0" smtClean="0"/>
              <a:t>	protected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n;</a:t>
            </a:r>
          </a:p>
          <a:p>
            <a:pPr defTabSz="180000"/>
            <a:r>
              <a:rPr lang="en-US" altLang="ko-KR" sz="1600" dirty="0" smtClean="0"/>
              <a:t>	protected void g() {</a:t>
            </a:r>
          </a:p>
          <a:p>
            <a:pPr defTabSz="180000"/>
            <a:r>
              <a:rPr lang="en-US" altLang="ko-KR" sz="1600" dirty="0" smtClean="0"/>
              <a:t>		n = 5;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18" name="자유형 17"/>
          <p:cNvSpPr/>
          <p:nvPr/>
        </p:nvSpPr>
        <p:spPr>
          <a:xfrm>
            <a:off x="1664123" y="3679943"/>
            <a:ext cx="2055043" cy="523188"/>
          </a:xfrm>
          <a:custGeom>
            <a:avLst/>
            <a:gdLst>
              <a:gd name="connsiteX0" fmla="*/ 0 w 2055043"/>
              <a:gd name="connsiteY0" fmla="*/ 509048 h 523188"/>
              <a:gd name="connsiteX1" fmla="*/ 443059 w 2055043"/>
              <a:gd name="connsiteY1" fmla="*/ 509048 h 523188"/>
              <a:gd name="connsiteX2" fmla="*/ 857839 w 2055043"/>
              <a:gd name="connsiteY2" fmla="*/ 424207 h 523188"/>
              <a:gd name="connsiteX3" fmla="*/ 1300898 w 2055043"/>
              <a:gd name="connsiteY3" fmla="*/ 75415 h 523188"/>
              <a:gd name="connsiteX4" fmla="*/ 2055043 w 2055043"/>
              <a:gd name="connsiteY4" fmla="*/ 0 h 523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5043" h="523188">
                <a:moveTo>
                  <a:pt x="0" y="509048"/>
                </a:moveTo>
                <a:cubicBezTo>
                  <a:pt x="150043" y="516118"/>
                  <a:pt x="300086" y="523188"/>
                  <a:pt x="443059" y="509048"/>
                </a:cubicBezTo>
                <a:cubicBezTo>
                  <a:pt x="586032" y="494908"/>
                  <a:pt x="714866" y="496479"/>
                  <a:pt x="857839" y="424207"/>
                </a:cubicBezTo>
                <a:cubicBezTo>
                  <a:pt x="1000812" y="351935"/>
                  <a:pt x="1101364" y="146116"/>
                  <a:pt x="1300898" y="75415"/>
                </a:cubicBezTo>
                <a:cubicBezTo>
                  <a:pt x="1500432" y="4714"/>
                  <a:pt x="2055043" y="0"/>
                  <a:pt x="2055043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자유형 18"/>
          <p:cNvSpPr/>
          <p:nvPr/>
        </p:nvSpPr>
        <p:spPr>
          <a:xfrm>
            <a:off x="1513294" y="3920327"/>
            <a:ext cx="2158738" cy="513761"/>
          </a:xfrm>
          <a:custGeom>
            <a:avLst/>
            <a:gdLst>
              <a:gd name="connsiteX0" fmla="*/ 0 w 2158738"/>
              <a:gd name="connsiteY0" fmla="*/ 513761 h 513761"/>
              <a:gd name="connsiteX1" fmla="*/ 716437 w 2158738"/>
              <a:gd name="connsiteY1" fmla="*/ 494907 h 513761"/>
              <a:gd name="connsiteX2" fmla="*/ 1291472 w 2158738"/>
              <a:gd name="connsiteY2" fmla="*/ 325225 h 513761"/>
              <a:gd name="connsiteX3" fmla="*/ 1640264 w 2158738"/>
              <a:gd name="connsiteY3" fmla="*/ 51847 h 513761"/>
              <a:gd name="connsiteX4" fmla="*/ 2158738 w 2158738"/>
              <a:gd name="connsiteY4" fmla="*/ 14140 h 513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8738" h="513761">
                <a:moveTo>
                  <a:pt x="0" y="513761"/>
                </a:moveTo>
                <a:lnTo>
                  <a:pt x="716437" y="494907"/>
                </a:lnTo>
                <a:cubicBezTo>
                  <a:pt x="931682" y="463484"/>
                  <a:pt x="1137501" y="399068"/>
                  <a:pt x="1291472" y="325225"/>
                </a:cubicBezTo>
                <a:cubicBezTo>
                  <a:pt x="1445443" y="251382"/>
                  <a:pt x="1495720" y="103695"/>
                  <a:pt x="1640264" y="51847"/>
                </a:cubicBezTo>
                <a:cubicBezTo>
                  <a:pt x="1784808" y="0"/>
                  <a:pt x="1971773" y="7070"/>
                  <a:pt x="2158738" y="1414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6143636" y="3175156"/>
            <a:ext cx="1928826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class C {</a:t>
            </a:r>
          </a:p>
          <a:p>
            <a:pPr defTabSz="180000"/>
            <a:r>
              <a:rPr lang="en-US" altLang="ko-KR" sz="1600" dirty="0" smtClean="0"/>
              <a:t>	public void k() {</a:t>
            </a:r>
          </a:p>
          <a:p>
            <a:pPr defTabSz="180000"/>
            <a:r>
              <a:rPr lang="en-US" altLang="ko-KR" sz="1600" dirty="0" smtClean="0"/>
              <a:t>		B </a:t>
            </a:r>
            <a:r>
              <a:rPr lang="en-US" altLang="ko-KR" sz="1600" dirty="0" err="1" smtClean="0"/>
              <a:t>b</a:t>
            </a:r>
            <a:r>
              <a:rPr lang="en-US" altLang="ko-KR" sz="1600" dirty="0" smtClean="0"/>
              <a:t> = new B();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b.n</a:t>
            </a:r>
            <a:r>
              <a:rPr lang="en-US" altLang="ko-KR" sz="1600" dirty="0" smtClean="0"/>
              <a:t> = 7;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b.g</a:t>
            </a:r>
            <a:r>
              <a:rPr lang="en-US" altLang="ko-KR" sz="1600" dirty="0" smtClean="0"/>
              <a:t>();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29256" y="2675090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패키지 </a:t>
            </a:r>
            <a:r>
              <a:rPr lang="en-US" altLang="ko-KR" dirty="0" smtClean="0"/>
              <a:t>P</a:t>
            </a:r>
            <a:endParaRPr lang="ko-KR" altLang="en-US" dirty="0"/>
          </a:p>
        </p:txBody>
      </p:sp>
      <p:sp>
        <p:nvSpPr>
          <p:cNvPr id="22" name="자유형 21"/>
          <p:cNvSpPr/>
          <p:nvPr/>
        </p:nvSpPr>
        <p:spPr>
          <a:xfrm>
            <a:off x="5263002" y="3649048"/>
            <a:ext cx="1227643" cy="446201"/>
          </a:xfrm>
          <a:custGeom>
            <a:avLst/>
            <a:gdLst>
              <a:gd name="connsiteX0" fmla="*/ 1545996 w 1545996"/>
              <a:gd name="connsiteY0" fmla="*/ 439917 h 446201"/>
              <a:gd name="connsiteX1" fmla="*/ 1329180 w 1545996"/>
              <a:gd name="connsiteY1" fmla="*/ 383356 h 446201"/>
              <a:gd name="connsiteX2" fmla="*/ 980388 w 1545996"/>
              <a:gd name="connsiteY2" fmla="*/ 62845 h 446201"/>
              <a:gd name="connsiteX3" fmla="*/ 0 w 1545996"/>
              <a:gd name="connsiteY3" fmla="*/ 6284 h 446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5996" h="446201">
                <a:moveTo>
                  <a:pt x="1545996" y="439917"/>
                </a:moveTo>
                <a:cubicBezTo>
                  <a:pt x="1484722" y="443059"/>
                  <a:pt x="1423448" y="446201"/>
                  <a:pt x="1329180" y="383356"/>
                </a:cubicBezTo>
                <a:cubicBezTo>
                  <a:pt x="1234912" y="320511"/>
                  <a:pt x="1201918" y="125690"/>
                  <a:pt x="980388" y="62845"/>
                </a:cubicBezTo>
                <a:cubicBezTo>
                  <a:pt x="758858" y="0"/>
                  <a:pt x="0" y="6284"/>
                  <a:pt x="0" y="6284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자유형 22"/>
          <p:cNvSpPr/>
          <p:nvPr/>
        </p:nvSpPr>
        <p:spPr>
          <a:xfrm>
            <a:off x="5357818" y="3947563"/>
            <a:ext cx="1142255" cy="386499"/>
          </a:xfrm>
          <a:custGeom>
            <a:avLst/>
            <a:gdLst>
              <a:gd name="connsiteX0" fmla="*/ 1357460 w 1357460"/>
              <a:gd name="connsiteY0" fmla="*/ 386499 h 386499"/>
              <a:gd name="connsiteX1" fmla="*/ 952107 w 1357460"/>
              <a:gd name="connsiteY1" fmla="*/ 320511 h 386499"/>
              <a:gd name="connsiteX2" fmla="*/ 735291 w 1357460"/>
              <a:gd name="connsiteY2" fmla="*/ 84841 h 386499"/>
              <a:gd name="connsiteX3" fmla="*/ 0 w 1357460"/>
              <a:gd name="connsiteY3" fmla="*/ 0 h 386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7460" h="386499">
                <a:moveTo>
                  <a:pt x="1357460" y="386499"/>
                </a:moveTo>
                <a:cubicBezTo>
                  <a:pt x="1206631" y="378643"/>
                  <a:pt x="1055802" y="370787"/>
                  <a:pt x="952107" y="320511"/>
                </a:cubicBezTo>
                <a:cubicBezTo>
                  <a:pt x="848412" y="270235"/>
                  <a:pt x="893975" y="138259"/>
                  <a:pt x="735291" y="84841"/>
                </a:cubicBezTo>
                <a:cubicBezTo>
                  <a:pt x="576607" y="31423"/>
                  <a:pt x="288303" y="15711"/>
                  <a:pt x="0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곱셈 기호 23"/>
          <p:cNvSpPr/>
          <p:nvPr/>
        </p:nvSpPr>
        <p:spPr>
          <a:xfrm>
            <a:off x="2857488" y="3532346"/>
            <a:ext cx="428628" cy="428628"/>
          </a:xfrm>
          <a:prstGeom prst="mathMultiply">
            <a:avLst>
              <a:gd name="adj1" fmla="val 1453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rgbClr val="FF0000"/>
                </a:solidFill>
              </a:rPr>
              <a:t> 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5" name="곱셈 기호 24"/>
          <p:cNvSpPr/>
          <p:nvPr/>
        </p:nvSpPr>
        <p:spPr>
          <a:xfrm>
            <a:off x="2714612" y="3960974"/>
            <a:ext cx="428628" cy="428628"/>
          </a:xfrm>
          <a:prstGeom prst="mathMultiply">
            <a:avLst>
              <a:gd name="adj1" fmla="val 1453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rgbClr val="FF0000"/>
                </a:solidFill>
              </a:rPr>
              <a:t> 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71868" y="5288340"/>
            <a:ext cx="2000264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class D extends B {</a:t>
            </a:r>
          </a:p>
          <a:p>
            <a:pPr defTabSz="180000"/>
            <a:r>
              <a:rPr lang="en-US" altLang="ko-KR" sz="1600" dirty="0" smtClean="0"/>
              <a:t>	void f() {</a:t>
            </a:r>
          </a:p>
          <a:p>
            <a:pPr defTabSz="180000"/>
            <a:r>
              <a:rPr lang="en-US" altLang="ko-KR" sz="1600" dirty="0" smtClean="0"/>
              <a:t>		n = 3;</a:t>
            </a:r>
          </a:p>
          <a:p>
            <a:pPr defTabSz="180000"/>
            <a:r>
              <a:rPr lang="en-US" altLang="ko-KR" sz="1600" dirty="0" smtClean="0"/>
              <a:t>		g();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cxnSp>
        <p:nvCxnSpPr>
          <p:cNvPr id="28" name="직선 화살표 연결선 27"/>
          <p:cNvCxnSpPr>
            <a:stCxn id="26" idx="0"/>
            <a:endCxn id="17" idx="2"/>
          </p:cNvCxnSpPr>
          <p:nvPr/>
        </p:nvCxnSpPr>
        <p:spPr>
          <a:xfrm rot="5400000" flipH="1" flipV="1">
            <a:off x="4335957" y="5052297"/>
            <a:ext cx="472086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496873" y="5043556"/>
            <a:ext cx="10743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D</a:t>
            </a:r>
            <a:r>
              <a:rPr lang="ko-KR" altLang="en-US" sz="1400" dirty="0" smtClean="0"/>
              <a:t>가 </a:t>
            </a:r>
            <a:r>
              <a:rPr lang="en-US" altLang="ko-KR" sz="1400" dirty="0" smtClean="0"/>
              <a:t>B</a:t>
            </a:r>
            <a:r>
              <a:rPr lang="ko-KR" altLang="en-US" sz="1400" dirty="0" smtClean="0"/>
              <a:t>를 상속받음</a:t>
            </a:r>
            <a:endParaRPr lang="ko-KR" altLang="en-US" sz="1400" dirty="0"/>
          </a:p>
        </p:txBody>
      </p:sp>
      <p:sp>
        <p:nvSpPr>
          <p:cNvPr id="32" name="자유형 31"/>
          <p:cNvSpPr/>
          <p:nvPr/>
        </p:nvSpPr>
        <p:spPr>
          <a:xfrm>
            <a:off x="4675695" y="3715286"/>
            <a:ext cx="1203489" cy="2337848"/>
          </a:xfrm>
          <a:custGeom>
            <a:avLst/>
            <a:gdLst>
              <a:gd name="connsiteX0" fmla="*/ 0 w 1203489"/>
              <a:gd name="connsiteY0" fmla="*/ 2271860 h 2337848"/>
              <a:gd name="connsiteX1" fmla="*/ 669303 w 1203489"/>
              <a:gd name="connsiteY1" fmla="*/ 2224726 h 2337848"/>
              <a:gd name="connsiteX2" fmla="*/ 1121790 w 1203489"/>
              <a:gd name="connsiteY2" fmla="*/ 1593130 h 2337848"/>
              <a:gd name="connsiteX3" fmla="*/ 1159497 w 1203489"/>
              <a:gd name="connsiteY3" fmla="*/ 443060 h 2337848"/>
              <a:gd name="connsiteX4" fmla="*/ 1102936 w 1203489"/>
              <a:gd name="connsiteY4" fmla="*/ 141402 h 2337848"/>
              <a:gd name="connsiteX5" fmla="*/ 612742 w 1203489"/>
              <a:gd name="connsiteY5" fmla="*/ 0 h 2337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3489" h="2337848">
                <a:moveTo>
                  <a:pt x="0" y="2271860"/>
                </a:moveTo>
                <a:cubicBezTo>
                  <a:pt x="241169" y="2304854"/>
                  <a:pt x="482338" y="2337848"/>
                  <a:pt x="669303" y="2224726"/>
                </a:cubicBezTo>
                <a:cubicBezTo>
                  <a:pt x="856268" y="2111604"/>
                  <a:pt x="1040091" y="1890074"/>
                  <a:pt x="1121790" y="1593130"/>
                </a:cubicBezTo>
                <a:cubicBezTo>
                  <a:pt x="1203489" y="1296186"/>
                  <a:pt x="1162639" y="685015"/>
                  <a:pt x="1159497" y="443060"/>
                </a:cubicBezTo>
                <a:cubicBezTo>
                  <a:pt x="1156355" y="201105"/>
                  <a:pt x="1194062" y="215245"/>
                  <a:pt x="1102936" y="141402"/>
                </a:cubicBezTo>
                <a:cubicBezTo>
                  <a:pt x="1011810" y="67559"/>
                  <a:pt x="812276" y="33779"/>
                  <a:pt x="612742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자유형 32"/>
          <p:cNvSpPr/>
          <p:nvPr/>
        </p:nvSpPr>
        <p:spPr>
          <a:xfrm>
            <a:off x="4694548" y="3998090"/>
            <a:ext cx="1431304" cy="2253006"/>
          </a:xfrm>
          <a:custGeom>
            <a:avLst/>
            <a:gdLst>
              <a:gd name="connsiteX0" fmla="*/ 0 w 1431304"/>
              <a:gd name="connsiteY0" fmla="*/ 2253006 h 2253006"/>
              <a:gd name="connsiteX1" fmla="*/ 461914 w 1431304"/>
              <a:gd name="connsiteY1" fmla="*/ 2215299 h 2253006"/>
              <a:gd name="connsiteX2" fmla="*/ 1055803 w 1431304"/>
              <a:gd name="connsiteY2" fmla="*/ 1875934 h 2253006"/>
              <a:gd name="connsiteX3" fmla="*/ 1329180 w 1431304"/>
              <a:gd name="connsiteY3" fmla="*/ 1140643 h 2253006"/>
              <a:gd name="connsiteX4" fmla="*/ 1329180 w 1431304"/>
              <a:gd name="connsiteY4" fmla="*/ 207390 h 2253006"/>
              <a:gd name="connsiteX5" fmla="*/ 716438 w 1431304"/>
              <a:gd name="connsiteY5" fmla="*/ 0 h 2253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1304" h="2253006">
                <a:moveTo>
                  <a:pt x="0" y="2253006"/>
                </a:moveTo>
                <a:lnTo>
                  <a:pt x="461914" y="2215299"/>
                </a:lnTo>
                <a:cubicBezTo>
                  <a:pt x="637881" y="2152454"/>
                  <a:pt x="911259" y="2055043"/>
                  <a:pt x="1055803" y="1875934"/>
                </a:cubicBezTo>
                <a:cubicBezTo>
                  <a:pt x="1200347" y="1696825"/>
                  <a:pt x="1283617" y="1418734"/>
                  <a:pt x="1329180" y="1140643"/>
                </a:cubicBezTo>
                <a:cubicBezTo>
                  <a:pt x="1374743" y="862552"/>
                  <a:pt x="1431304" y="397497"/>
                  <a:pt x="1329180" y="207390"/>
                </a:cubicBezTo>
                <a:cubicBezTo>
                  <a:pt x="1227056" y="17283"/>
                  <a:pt x="820133" y="34565"/>
                  <a:pt x="716438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0" y="2786058"/>
            <a:ext cx="2257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protected </a:t>
            </a:r>
            <a:r>
              <a:rPr lang="ko-KR" altLang="en-US" smtClean="0"/>
              <a:t>접근 지정자 사례</a:t>
            </a:r>
            <a:endParaRPr lang="ko-KR" altLang="en-US" dirty="0" err="1" smtClean="0"/>
          </a:p>
        </p:txBody>
      </p:sp>
      <p:sp>
        <p:nvSpPr>
          <p:cNvPr id="34" name="TextBox 33"/>
          <p:cNvSpPr txBox="1"/>
          <p:nvPr/>
        </p:nvSpPr>
        <p:spPr>
          <a:xfrm>
            <a:off x="0" y="0"/>
            <a:ext cx="210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default </a:t>
            </a:r>
            <a:r>
              <a:rPr lang="ko-KR" altLang="en-US" smtClean="0"/>
              <a:t>접근 지정자 사례</a:t>
            </a:r>
            <a:endParaRPr lang="ko-KR" altLang="en-US" dirty="0" err="1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4-7 : </a:t>
            </a:r>
            <a:r>
              <a:rPr lang="ko-KR" altLang="en-US" dirty="0"/>
              <a:t>접근 </a:t>
            </a:r>
            <a:r>
              <a:rPr lang="ko-KR" altLang="en-US" dirty="0" smtClean="0"/>
              <a:t>지정자의 사용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916832"/>
            <a:ext cx="4608512" cy="35394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/>
              <a:t>class Sample {</a:t>
            </a:r>
          </a:p>
          <a:p>
            <a:pPr defTabSz="180000"/>
            <a:r>
              <a:rPr lang="en-US" altLang="ko-KR" sz="1600" dirty="0"/>
              <a:t>	public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a;</a:t>
            </a:r>
          </a:p>
          <a:p>
            <a:pPr defTabSz="180000"/>
            <a:r>
              <a:rPr lang="en-US" altLang="ko-KR" sz="1600" dirty="0"/>
              <a:t>	private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b;</a:t>
            </a:r>
          </a:p>
          <a:p>
            <a:pPr defTabSz="180000"/>
            <a:r>
              <a:rPr lang="en-US" altLang="ko-KR" sz="1600" dirty="0"/>
              <a:t>	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c;</a:t>
            </a:r>
          </a:p>
          <a:p>
            <a:pPr defTabSz="180000"/>
            <a:r>
              <a:rPr lang="en-US" altLang="ko-KR" sz="1600" dirty="0" smtClean="0"/>
              <a:t>}</a:t>
            </a:r>
            <a:endParaRPr lang="en-US" altLang="ko-KR" sz="1600" dirty="0"/>
          </a:p>
          <a:p>
            <a:pPr defTabSz="180000"/>
            <a:endParaRPr lang="en-US" altLang="ko-KR" sz="1600" dirty="0"/>
          </a:p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AccessEx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public static void main(String[]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/>
              <a:t>		Sample </a:t>
            </a:r>
            <a:r>
              <a:rPr lang="en-US" altLang="ko-KR" sz="1600" dirty="0" err="1"/>
              <a:t>aClass</a:t>
            </a:r>
            <a:r>
              <a:rPr lang="en-US" altLang="ko-KR" sz="1600" dirty="0"/>
              <a:t> = new Sample();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aClass.a</a:t>
            </a:r>
            <a:r>
              <a:rPr lang="en-US" altLang="ko-KR" sz="1600" dirty="0"/>
              <a:t> = 10;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 smtClean="0"/>
              <a:t>aClass.b</a:t>
            </a:r>
            <a:r>
              <a:rPr lang="en-US" altLang="ko-KR" sz="1600" dirty="0" smtClean="0"/>
              <a:t> = 10;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aClass.c</a:t>
            </a:r>
            <a:r>
              <a:rPr lang="en-US" altLang="ko-KR" sz="1600" dirty="0"/>
              <a:t> = 10;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52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755576" y="1340768"/>
            <a:ext cx="8092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다음의 소스를 컴파일 해보고 오류가 난 이유를 설명하고 오류를 수정하시오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4-7 </a:t>
            </a:r>
            <a:r>
              <a:rPr lang="ko-KR" altLang="en-US" dirty="0" smtClean="0"/>
              <a:t>결과</a:t>
            </a:r>
            <a:endParaRPr lang="ko-KR" altLang="en-US" dirty="0"/>
          </a:p>
        </p:txBody>
      </p:sp>
      <p:pic>
        <p:nvPicPr>
          <p:cNvPr id="5" name="_x30539568" descr="EMB0000159c344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70201"/>
            <a:ext cx="5499348" cy="65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755576" y="2468293"/>
            <a:ext cx="3600400" cy="424731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/>
              <a:t>class Sample {</a:t>
            </a:r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 err="1"/>
              <a:t>int</a:t>
            </a:r>
            <a:r>
              <a:rPr lang="en-US" altLang="ko-KR" sz="1400" dirty="0"/>
              <a:t> a;</a:t>
            </a:r>
          </a:p>
          <a:p>
            <a:pPr defTabSz="180000"/>
            <a:r>
              <a:rPr lang="en-US" altLang="ko-KR" sz="1400" dirty="0" smtClean="0"/>
              <a:t>	private </a:t>
            </a:r>
            <a:r>
              <a:rPr lang="en-US" altLang="ko-KR" sz="1400" dirty="0" err="1"/>
              <a:t>int</a:t>
            </a:r>
            <a:r>
              <a:rPr lang="en-US" altLang="ko-KR" sz="1400" dirty="0"/>
              <a:t> b;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c;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smtClean="0">
                <a:solidFill>
                  <a:srgbClr val="FF0000"/>
                </a:solidFill>
              </a:rPr>
              <a:t>public </a:t>
            </a:r>
            <a:r>
              <a:rPr lang="en-US" altLang="ko-KR" sz="1400" dirty="0" err="1">
                <a:solidFill>
                  <a:srgbClr val="FF0000"/>
                </a:solidFill>
              </a:rPr>
              <a:t>int</a:t>
            </a:r>
            <a:r>
              <a:rPr lang="en-US" altLang="ko-KR" sz="1400" dirty="0">
                <a:solidFill>
                  <a:srgbClr val="FF0000"/>
                </a:solidFill>
              </a:rPr>
              <a:t> </a:t>
            </a:r>
            <a:r>
              <a:rPr lang="en-US" altLang="ko-KR" sz="1400" dirty="0" err="1">
                <a:solidFill>
                  <a:srgbClr val="FF0000"/>
                </a:solidFill>
              </a:rPr>
              <a:t>getB</a:t>
            </a:r>
            <a:r>
              <a:rPr lang="en-US" altLang="ko-KR" sz="1400" dirty="0">
                <a:solidFill>
                  <a:srgbClr val="FF0000"/>
                </a:solidFill>
              </a:rPr>
              <a:t>() {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return </a:t>
            </a:r>
            <a:r>
              <a:rPr lang="en-US" altLang="ko-KR" sz="1400" dirty="0">
                <a:solidFill>
                  <a:srgbClr val="FF0000"/>
                </a:solidFill>
              </a:rPr>
              <a:t>b;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}</a:t>
            </a:r>
            <a:endParaRPr lang="en-US" altLang="ko-KR" sz="1400" dirty="0">
              <a:solidFill>
                <a:srgbClr val="FF0000"/>
              </a:solidFill>
            </a:endParaRP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public </a:t>
            </a:r>
            <a:r>
              <a:rPr lang="en-US" altLang="ko-KR" sz="1400" dirty="0">
                <a:solidFill>
                  <a:srgbClr val="FF0000"/>
                </a:solidFill>
              </a:rPr>
              <a:t>void </a:t>
            </a:r>
            <a:r>
              <a:rPr lang="en-US" altLang="ko-KR" sz="1400" dirty="0" err="1">
                <a:solidFill>
                  <a:srgbClr val="FF0000"/>
                </a:solidFill>
              </a:rPr>
              <a:t>setB</a:t>
            </a:r>
            <a:r>
              <a:rPr lang="en-US" altLang="ko-KR" sz="1400" dirty="0">
                <a:solidFill>
                  <a:srgbClr val="FF0000"/>
                </a:solidFill>
              </a:rPr>
              <a:t>(</a:t>
            </a:r>
            <a:r>
              <a:rPr lang="en-US" altLang="ko-KR" sz="1400" dirty="0" err="1">
                <a:solidFill>
                  <a:srgbClr val="FF0000"/>
                </a:solidFill>
              </a:rPr>
              <a:t>int</a:t>
            </a:r>
            <a:r>
              <a:rPr lang="en-US" altLang="ko-KR" sz="1400" dirty="0">
                <a:solidFill>
                  <a:srgbClr val="FF0000"/>
                </a:solidFill>
              </a:rPr>
              <a:t> value) {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b </a:t>
            </a:r>
            <a:r>
              <a:rPr lang="en-US" altLang="ko-KR" sz="1400" dirty="0">
                <a:solidFill>
                  <a:srgbClr val="FF0000"/>
                </a:solidFill>
              </a:rPr>
              <a:t>= value;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}</a:t>
            </a:r>
            <a:endParaRPr lang="en-US" altLang="ko-KR" sz="1400" dirty="0">
              <a:solidFill>
                <a:srgbClr val="FF0000"/>
              </a:solidFill>
            </a:endParaRPr>
          </a:p>
          <a:p>
            <a:pPr defTabSz="180000"/>
            <a:r>
              <a:rPr lang="en-US" altLang="ko-KR" sz="1400" dirty="0"/>
              <a:t>}</a:t>
            </a:r>
          </a:p>
          <a:p>
            <a:pPr defTabSz="180000"/>
            <a:r>
              <a:rPr lang="en-US" altLang="ko-KR" sz="1400" dirty="0"/>
              <a:t>public class </a:t>
            </a:r>
            <a:r>
              <a:rPr lang="en-US" altLang="ko-KR" sz="1400" dirty="0" err="1"/>
              <a:t>AccessEx</a:t>
            </a:r>
            <a:r>
              <a:rPr lang="en-US" altLang="ko-KR" sz="1400" dirty="0"/>
              <a:t> {</a:t>
            </a:r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/>
              <a:t>static void main(String[]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{</a:t>
            </a:r>
          </a:p>
          <a:p>
            <a:pPr defTabSz="180000"/>
            <a:r>
              <a:rPr lang="en-US" altLang="ko-KR" sz="1400" dirty="0" smtClean="0"/>
              <a:t>		Sample </a:t>
            </a:r>
            <a:r>
              <a:rPr lang="en-US" altLang="ko-KR" sz="1400" dirty="0" err="1"/>
              <a:t>aClass</a:t>
            </a:r>
            <a:r>
              <a:rPr lang="en-US" altLang="ko-KR" sz="1400" dirty="0"/>
              <a:t> = new Sample();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aClass.a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= 10;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aClass.setB</a:t>
            </a:r>
            <a:r>
              <a:rPr lang="en-US" altLang="ko-KR" sz="1400" dirty="0" smtClean="0">
                <a:solidFill>
                  <a:srgbClr val="FF0000"/>
                </a:solidFill>
              </a:rPr>
              <a:t>(10</a:t>
            </a:r>
            <a:r>
              <a:rPr lang="en-US" altLang="ko-KR" sz="1400" dirty="0">
                <a:solidFill>
                  <a:srgbClr val="FF0000"/>
                </a:solidFill>
              </a:rPr>
              <a:t>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aClass.c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= 10;</a:t>
            </a:r>
          </a:p>
          <a:p>
            <a:pPr defTabSz="180000"/>
            <a:r>
              <a:rPr lang="en-US" altLang="ko-KR" sz="1400" dirty="0" smtClean="0"/>
              <a:t>	}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55478" y="2160516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오류가 수정된 소스</a:t>
            </a:r>
          </a:p>
        </p:txBody>
      </p:sp>
      <p:sp>
        <p:nvSpPr>
          <p:cNvPr id="7" name="내용 개체 틀 2"/>
          <p:cNvSpPr>
            <a:spLocks noGrp="1"/>
          </p:cNvSpPr>
          <p:nvPr>
            <p:ph sz="quarter" idx="1"/>
          </p:nvPr>
        </p:nvSpPr>
        <p:spPr>
          <a:xfrm>
            <a:off x="4427984" y="2468292"/>
            <a:ext cx="4338064" cy="4103979"/>
          </a:xfrm>
        </p:spPr>
        <p:txBody>
          <a:bodyPr>
            <a:normAutofit/>
          </a:bodyPr>
          <a:lstStyle/>
          <a:p>
            <a:pPr lvl="1"/>
            <a:r>
              <a:rPr lang="en-US" altLang="ko-KR" dirty="0"/>
              <a:t>Sample </a:t>
            </a:r>
            <a:r>
              <a:rPr lang="ko-KR" altLang="en-US" dirty="0"/>
              <a:t>클래스의 </a:t>
            </a:r>
            <a:r>
              <a:rPr lang="en-US" altLang="ko-KR" dirty="0"/>
              <a:t>a</a:t>
            </a:r>
            <a:r>
              <a:rPr lang="ko-KR" altLang="en-US" dirty="0"/>
              <a:t>와 </a:t>
            </a:r>
            <a:r>
              <a:rPr lang="en-US" altLang="ko-KR" dirty="0"/>
              <a:t>c</a:t>
            </a:r>
            <a:r>
              <a:rPr lang="ko-KR" altLang="en-US" dirty="0"/>
              <a:t>는 각각 </a:t>
            </a:r>
            <a:r>
              <a:rPr lang="en-US" altLang="ko-KR" dirty="0"/>
              <a:t>public, default </a:t>
            </a:r>
            <a:r>
              <a:rPr lang="ko-KR" altLang="en-US" dirty="0"/>
              <a:t>지정자로 선언이 되었으므로 같은 패키지에 </a:t>
            </a:r>
            <a:r>
              <a:rPr lang="ko-KR" altLang="en-US" dirty="0" smtClean="0"/>
              <a:t>속한 </a:t>
            </a:r>
            <a:r>
              <a:rPr lang="en-US" altLang="ko-KR" dirty="0" err="1" smtClean="0"/>
              <a:t>AccessEx</a:t>
            </a:r>
            <a:r>
              <a:rPr lang="en-US" altLang="ko-KR" dirty="0" smtClean="0"/>
              <a:t> </a:t>
            </a:r>
            <a:r>
              <a:rPr lang="ko-KR" altLang="en-US" dirty="0"/>
              <a:t>클래스에서 접근이 </a:t>
            </a:r>
            <a:r>
              <a:rPr lang="ko-KR" altLang="en-US" dirty="0" smtClean="0"/>
              <a:t>가능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b</a:t>
            </a:r>
            <a:r>
              <a:rPr lang="ko-KR" altLang="en-US" dirty="0"/>
              <a:t>는 </a:t>
            </a:r>
            <a:r>
              <a:rPr lang="en-US" altLang="ko-KR" dirty="0"/>
              <a:t>private</a:t>
            </a:r>
            <a:r>
              <a:rPr lang="ko-KR" altLang="en-US" dirty="0"/>
              <a:t>으로 선언이 되었으므로 </a:t>
            </a:r>
            <a:r>
              <a:rPr lang="en-US" altLang="ko-KR" dirty="0" err="1"/>
              <a:t>AccessEx</a:t>
            </a:r>
            <a:r>
              <a:rPr lang="en-US" altLang="ko-KR" dirty="0"/>
              <a:t> </a:t>
            </a:r>
            <a:r>
              <a:rPr lang="ko-KR" altLang="en-US" dirty="0" smtClean="0"/>
              <a:t>클래스에서는 </a:t>
            </a:r>
            <a:r>
              <a:rPr lang="ko-KR" altLang="en-US" dirty="0"/>
              <a:t>접근이 </a:t>
            </a:r>
            <a:r>
              <a:rPr lang="ko-KR" altLang="en-US" dirty="0" smtClean="0"/>
              <a:t>불가능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private </a:t>
            </a:r>
            <a:r>
              <a:rPr lang="ko-KR" altLang="en-US" dirty="0"/>
              <a:t>접근 </a:t>
            </a:r>
            <a:r>
              <a:rPr lang="ko-KR" altLang="en-US" dirty="0" smtClean="0"/>
              <a:t>지정자를 </a:t>
            </a:r>
            <a:r>
              <a:rPr lang="ko-KR" altLang="en-US" dirty="0"/>
              <a:t>갖는 멤버는 클래스 내부에 </a:t>
            </a:r>
            <a:r>
              <a:rPr lang="en-US" altLang="ko-KR" dirty="0"/>
              <a:t>get/set </a:t>
            </a:r>
            <a:r>
              <a:rPr lang="ko-KR" altLang="en-US" dirty="0" err="1"/>
              <a:t>메소드를</a:t>
            </a:r>
            <a:r>
              <a:rPr lang="ko-KR" altLang="en-US" dirty="0"/>
              <a:t> 만들어서 접근한다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579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Static </a:t>
            </a:r>
            <a:r>
              <a:rPr lang="ko-KR" altLang="en-US" dirty="0" smtClean="0"/>
              <a:t>이해를 위한 그림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5887144"/>
            <a:ext cx="2940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/>
              <a:t>사람은 모두 </a:t>
            </a:r>
            <a:r>
              <a:rPr lang="ko-KR" altLang="en-US" sz="2000" dirty="0" err="1" smtClean="0"/>
              <a:t>각가</a:t>
            </a:r>
            <a:r>
              <a:rPr lang="ko-KR" altLang="en-US" sz="2000" dirty="0" smtClean="0"/>
              <a:t> 눈을 가지고 태어난다</a:t>
            </a:r>
            <a:r>
              <a:rPr lang="en-US" altLang="ko-KR" sz="2000" dirty="0" smtClean="0"/>
              <a:t>.</a:t>
            </a:r>
            <a:endParaRPr lang="ko-KR" altLang="en-US" sz="2000" dirty="0" err="1" smtClean="0"/>
          </a:p>
        </p:txBody>
      </p:sp>
      <p:sp>
        <p:nvSpPr>
          <p:cNvPr id="25" name="TextBox 24"/>
          <p:cNvSpPr txBox="1"/>
          <p:nvPr/>
        </p:nvSpPr>
        <p:spPr>
          <a:xfrm>
            <a:off x="4940503" y="5759241"/>
            <a:ext cx="40959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/>
              <a:t>세상에는 이미 공기가 있으며 태어난 사람은</a:t>
            </a:r>
            <a:endParaRPr lang="en-US" altLang="ko-KR" sz="2000" dirty="0" smtClean="0"/>
          </a:p>
          <a:p>
            <a:r>
              <a:rPr lang="ko-KR" altLang="en-US" sz="2000" dirty="0" smtClean="0"/>
              <a:t>모두 공기를 공유한다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그리고 공기 역시 각 사람의 것이다</a:t>
            </a:r>
            <a:r>
              <a:rPr lang="en-US" altLang="ko-KR" sz="2000" dirty="0" smtClean="0"/>
              <a:t>.</a:t>
            </a:r>
            <a:endParaRPr lang="ko-KR" altLang="en-US" sz="2000" dirty="0" err="1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97727"/>
            <a:ext cx="8928992" cy="4456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54</a:t>
            </a:fld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25534" y="1297727"/>
            <a:ext cx="6144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눈은 각 사람마다 있고 공기는 모든 사람이 소유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공유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한다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static </a:t>
            </a:r>
            <a:r>
              <a:rPr lang="ko-KR" altLang="en-US" dirty="0" smtClean="0"/>
              <a:t>멤버와 </a:t>
            </a:r>
            <a:r>
              <a:rPr lang="en-US" altLang="ko-KR" dirty="0" smtClean="0"/>
              <a:t>non-static </a:t>
            </a:r>
            <a:r>
              <a:rPr lang="ko-KR" altLang="en-US" dirty="0" smtClean="0"/>
              <a:t>멤버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non-static </a:t>
            </a:r>
            <a:r>
              <a:rPr lang="ko-KR" altLang="en-US" dirty="0" smtClean="0"/>
              <a:t>멤버의 특성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공간적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멤버들은 객체마다 독립적으로 별도 존재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인스턴스</a:t>
            </a:r>
            <a:r>
              <a:rPr lang="ko-KR" altLang="en-US" dirty="0" smtClean="0"/>
              <a:t> 멤버라고도 부름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시간적 </a:t>
            </a:r>
            <a:r>
              <a:rPr lang="en-US" altLang="ko-KR" dirty="0" smtClean="0"/>
              <a:t>- </a:t>
            </a:r>
            <a:r>
              <a:rPr lang="ko-KR" altLang="en-US" dirty="0" smtClean="0"/>
              <a:t>필드와 </a:t>
            </a:r>
            <a:r>
              <a:rPr lang="ko-KR" altLang="en-US" dirty="0" err="1" smtClean="0"/>
              <a:t>메소드는</a:t>
            </a:r>
            <a:r>
              <a:rPr lang="ko-KR" altLang="en-US" dirty="0" smtClean="0"/>
              <a:t> 객체 생성 후 비로소 사용 가능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비공유의</a:t>
            </a:r>
            <a:r>
              <a:rPr lang="ko-KR" altLang="en-US" dirty="0" smtClean="0"/>
              <a:t> 특성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멤버들은 여러 객체에 의해 공유되지 않고 배타적</a:t>
            </a:r>
            <a:endParaRPr lang="en-US" altLang="ko-KR" dirty="0" smtClean="0"/>
          </a:p>
          <a:p>
            <a:r>
              <a:rPr lang="en-US" altLang="ko-KR" dirty="0" smtClean="0"/>
              <a:t>static </a:t>
            </a:r>
            <a:r>
              <a:rPr lang="ko-KR" altLang="en-US" dirty="0" smtClean="0"/>
              <a:t>멤버란</a:t>
            </a:r>
            <a:r>
              <a:rPr lang="en-US" altLang="ko-KR" dirty="0" smtClean="0"/>
              <a:t>?</a:t>
            </a:r>
          </a:p>
          <a:p>
            <a:pPr lvl="1"/>
            <a:r>
              <a:rPr lang="ko-KR" altLang="en-US" dirty="0" smtClean="0"/>
              <a:t>객체를 생성하지 않고 사용가능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객체마다 생기는 것이 아님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클래스당 하나만 생성됨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클래스 멤버라고도 부름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특성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공간적 특성 </a:t>
            </a:r>
            <a:r>
              <a:rPr lang="en-US" altLang="ko-KR" dirty="0" smtClean="0"/>
              <a:t>- static </a:t>
            </a:r>
            <a:r>
              <a:rPr lang="ko-KR" altLang="en-US" dirty="0" smtClean="0"/>
              <a:t>멤버들은 클래스 당 하나만 생성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smtClean="0"/>
              <a:t>시간적 특성 </a:t>
            </a:r>
            <a:r>
              <a:rPr lang="en-US" altLang="ko-KR" dirty="0" smtClean="0"/>
              <a:t>- static </a:t>
            </a:r>
            <a:r>
              <a:rPr lang="ko-KR" altLang="en-US" dirty="0" smtClean="0"/>
              <a:t>멤버들은 클래스가 로딩될 때 공간 할당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smtClean="0"/>
              <a:t>공유의 특성 </a:t>
            </a:r>
            <a:r>
              <a:rPr lang="en-US" altLang="ko-KR" dirty="0" smtClean="0"/>
              <a:t>- static </a:t>
            </a:r>
            <a:r>
              <a:rPr lang="ko-KR" altLang="en-US" dirty="0" smtClean="0"/>
              <a:t>멤버들은 동일한 클래스의 모든 객체에 의해 공유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5214942" y="3286124"/>
            <a:ext cx="3571900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dirty="0" smtClean="0"/>
              <a:t>class </a:t>
            </a:r>
            <a:r>
              <a:rPr lang="en-US" altLang="ko-KR" dirty="0" err="1" smtClean="0"/>
              <a:t>StaticSample</a:t>
            </a:r>
            <a:r>
              <a:rPr lang="en-US" altLang="ko-KR" dirty="0" smtClean="0"/>
              <a:t> {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n; // non-static </a:t>
            </a:r>
            <a:r>
              <a:rPr lang="ko-KR" altLang="en-US" dirty="0" smtClean="0"/>
              <a:t>필드</a:t>
            </a:r>
          </a:p>
          <a:p>
            <a:pPr defTabSz="180000"/>
            <a:r>
              <a:rPr lang="en-US" altLang="ko-KR" dirty="0" smtClean="0"/>
              <a:t>	void g() {...} //non-static </a:t>
            </a:r>
            <a:r>
              <a:rPr lang="ko-KR" altLang="en-US" dirty="0" err="1" smtClean="0"/>
              <a:t>메소드</a:t>
            </a:r>
            <a:endParaRPr lang="ko-KR" altLang="en-US" dirty="0" smtClean="0"/>
          </a:p>
          <a:p>
            <a:pPr defTabSz="180000"/>
            <a:r>
              <a:rPr lang="en-US" altLang="ko-KR" dirty="0" smtClean="0"/>
              <a:t>	static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m; // static </a:t>
            </a:r>
            <a:r>
              <a:rPr lang="ko-KR" altLang="en-US" dirty="0" smtClean="0"/>
              <a:t>필드</a:t>
            </a:r>
          </a:p>
          <a:p>
            <a:pPr defTabSz="180000"/>
            <a:r>
              <a:rPr lang="en-US" altLang="ko-KR" dirty="0" smtClean="0"/>
              <a:t>	static void f() {...} //f()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static </a:t>
            </a:r>
            <a:r>
              <a:rPr lang="ko-KR" altLang="en-US" dirty="0" err="1" smtClean="0"/>
              <a:t>메소드</a:t>
            </a:r>
            <a:endParaRPr lang="ko-KR" altLang="en-US" dirty="0" smtClean="0"/>
          </a:p>
          <a:p>
            <a:pPr defTabSz="180000"/>
            <a:r>
              <a:rPr lang="en-US" altLang="ko-KR" dirty="0" smtClean="0"/>
              <a:t>}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non-static </a:t>
            </a:r>
            <a:r>
              <a:rPr lang="ko-KR" altLang="en-US" dirty="0" smtClean="0"/>
              <a:t>멤버와 </a:t>
            </a:r>
            <a:r>
              <a:rPr lang="en-US" altLang="ko-KR" dirty="0" smtClean="0"/>
              <a:t>static </a:t>
            </a:r>
            <a:r>
              <a:rPr lang="ko-KR" altLang="en-US" dirty="0" smtClean="0"/>
              <a:t>멤버의 차이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04155466"/>
              </p:ext>
            </p:extLst>
          </p:nvPr>
        </p:nvGraphicFramePr>
        <p:xfrm>
          <a:off x="899592" y="1556792"/>
          <a:ext cx="7848872" cy="3982974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913384"/>
                <a:gridCol w="3191072"/>
                <a:gridCol w="3744416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non-static </a:t>
                      </a:r>
                      <a:r>
                        <a:rPr lang="ko-KR" altLang="en-US" sz="1600">
                          <a:effectLst/>
                          <a:latin typeface="+mj-lt"/>
                        </a:rPr>
                        <a:t>멤버</a:t>
                      </a:r>
                      <a:endParaRPr lang="ko-KR" altLang="en-US" sz="16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static </a:t>
                      </a:r>
                      <a:r>
                        <a:rPr lang="ko-KR" altLang="en-US" sz="1600">
                          <a:effectLst/>
                          <a:latin typeface="+mj-lt"/>
                        </a:rPr>
                        <a:t>멤버</a:t>
                      </a:r>
                      <a:endParaRPr lang="ko-KR" altLang="en-US" sz="16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1628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effectLst/>
                          <a:latin typeface="+mj-lt"/>
                        </a:rPr>
                        <a:t>선언</a:t>
                      </a:r>
                      <a:endParaRPr lang="ko-KR" altLang="en-US" sz="16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class Sample {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j-lt"/>
                        </a:rPr>
                        <a:t>     </a:t>
                      </a:r>
                      <a:r>
                        <a:rPr lang="en-US" sz="1600" dirty="0" err="1" smtClean="0">
                          <a:effectLst/>
                          <a:latin typeface="+mj-lt"/>
                        </a:rPr>
                        <a:t>int</a:t>
                      </a:r>
                      <a:r>
                        <a:rPr lang="en-US" sz="160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n;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j-lt"/>
                        </a:rPr>
                        <a:t>     void 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g() {...}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}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j-lt"/>
                        </a:rPr>
                        <a:t>class 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Sample {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j-lt"/>
                        </a:rPr>
                        <a:t>     static </a:t>
                      </a:r>
                      <a:r>
                        <a:rPr lang="en-US" sz="1600" dirty="0" err="1">
                          <a:effectLst/>
                          <a:latin typeface="+mj-lt"/>
                        </a:rPr>
                        <a:t>int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 m;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j-lt"/>
                        </a:rPr>
                        <a:t>     static 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void g() {...}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}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1628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effectLst/>
                          <a:latin typeface="+mj-lt"/>
                        </a:rPr>
                        <a:t>공간적 특성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effectLst/>
                          <a:latin typeface="+mj-lt"/>
                        </a:rPr>
                        <a:t>멤버는 객체마다 별도 존재</a:t>
                      </a:r>
                      <a:r>
                        <a:rPr lang="en-US" altLang="ko-KR" sz="1600" dirty="0">
                          <a:effectLst/>
                          <a:latin typeface="+mj-lt"/>
                        </a:rPr>
                        <a:t>. 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effectLst/>
                          <a:latin typeface="+mj-lt"/>
                        </a:rPr>
                        <a:t>- </a:t>
                      </a:r>
                      <a:r>
                        <a:rPr lang="ko-KR" altLang="en-US" sz="1600" dirty="0" err="1">
                          <a:effectLst/>
                          <a:latin typeface="+mj-lt"/>
                        </a:rPr>
                        <a:t>인스턴스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 멤버라고 부름</a:t>
                      </a:r>
                      <a:r>
                        <a:rPr lang="en-US" altLang="ko-KR" sz="1600" dirty="0">
                          <a:effectLst/>
                          <a:latin typeface="+mj-lt"/>
                        </a:rPr>
                        <a:t>.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effectLst/>
                          <a:latin typeface="+mj-lt"/>
                        </a:rPr>
                        <a:t>멤버는 클래스 당 하나 생성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effectLst/>
                          <a:latin typeface="+mj-lt"/>
                        </a:rPr>
                        <a:t>- 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멤버는 객체 내부가 아닌 별도의 공간에 생성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effectLst/>
                          <a:latin typeface="+mj-lt"/>
                        </a:rPr>
                        <a:t>- 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클래스 멤버라고 부름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effectLst/>
                          <a:latin typeface="+mj-lt"/>
                        </a:rPr>
                        <a:t>시간적 특성</a:t>
                      </a:r>
                      <a:endParaRPr lang="ko-KR" altLang="en-US" sz="16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effectLst/>
                          <a:latin typeface="+mj-lt"/>
                        </a:rPr>
                        <a:t>객체 생성 시 함께 멤버 생성됨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effectLst/>
                          <a:latin typeface="+mj-lt"/>
                        </a:rPr>
                        <a:t>- 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객체가 생길 때 멤버도 생성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effectLst/>
                          <a:latin typeface="+mj-lt"/>
                        </a:rPr>
                        <a:t>- 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객체 생성 후 멤버 사용 가능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effectLst/>
                          <a:latin typeface="+mj-lt"/>
                        </a:rPr>
                        <a:t>- 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객체가 사라지면 멤버도 사라짐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effectLst/>
                          <a:latin typeface="+mj-lt"/>
                        </a:rPr>
                        <a:t>클래스 로딩 시에 멤버 생성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effectLst/>
                          <a:latin typeface="+mj-lt"/>
                        </a:rPr>
                        <a:t>- 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객체가 생기기 전에 이미 생성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effectLst/>
                          <a:latin typeface="+mj-lt"/>
                        </a:rPr>
                        <a:t>- 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객체가 생기기 전에도 사용 가능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effectLst/>
                          <a:latin typeface="+mj-lt"/>
                        </a:rPr>
                        <a:t>- 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객체가 사라져도 멤버는 사라지지 않음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effectLst/>
                          <a:latin typeface="+mj-lt"/>
                        </a:rPr>
                        <a:t>- 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멤버는 프로그램이 종료될 때 사라짐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effectLst/>
                          <a:latin typeface="+mj-lt"/>
                        </a:rPr>
                        <a:t>공유의 특성</a:t>
                      </a:r>
                      <a:endParaRPr lang="ko-KR" altLang="en-US" sz="16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smtClean="0">
                          <a:effectLst/>
                          <a:latin typeface="+mj-lt"/>
                        </a:rPr>
                        <a:t>동일한 클래스의 객체들에 의해 공유되지 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않음</a:t>
                      </a:r>
                      <a:r>
                        <a:rPr lang="en-US" altLang="ko-KR" sz="1600" dirty="0">
                          <a:effectLst/>
                          <a:latin typeface="+mj-lt"/>
                        </a:rPr>
                        <a:t>.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effectLst/>
                          <a:latin typeface="+mj-lt"/>
                        </a:rPr>
                        <a:t>- 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멤버는 객체 내에 각각 공간 유지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effectLst/>
                          <a:latin typeface="+mj-lt"/>
                        </a:rPr>
                        <a:t>동일한 클래스의 객체들에 의해 공유됨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258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3568" y="3068960"/>
            <a:ext cx="8153400" cy="700070"/>
          </a:xfrm>
        </p:spPr>
        <p:txBody>
          <a:bodyPr/>
          <a:lstStyle/>
          <a:p>
            <a:r>
              <a:rPr lang="en-US" altLang="ko-KR" dirty="0" smtClean="0"/>
              <a:t>static </a:t>
            </a:r>
            <a:r>
              <a:rPr lang="ko-KR" altLang="en-US" dirty="0" smtClean="0"/>
              <a:t>멤버를 객체의 멤버로 접근하는 사례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610678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그룹 72"/>
          <p:cNvGrpSpPr/>
          <p:nvPr/>
        </p:nvGrpSpPr>
        <p:grpSpPr>
          <a:xfrm>
            <a:off x="6072198" y="0"/>
            <a:ext cx="1071570" cy="714380"/>
            <a:chOff x="3357554" y="1785926"/>
            <a:chExt cx="1071570" cy="714380"/>
          </a:xfrm>
        </p:grpSpPr>
        <p:sp>
          <p:nvSpPr>
            <p:cNvPr id="74" name="모서리가 둥근 직사각형 73"/>
            <p:cNvSpPr/>
            <p:nvPr/>
          </p:nvSpPr>
          <p:spPr>
            <a:xfrm>
              <a:off x="3357554" y="1785926"/>
              <a:ext cx="1071570" cy="71438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40000"/>
                  <a:lumOff val="6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/>
            </a:p>
          </p:txBody>
        </p:sp>
        <p:grpSp>
          <p:nvGrpSpPr>
            <p:cNvPr id="75" name="그룹 6"/>
            <p:cNvGrpSpPr/>
            <p:nvPr/>
          </p:nvGrpSpPr>
          <p:grpSpPr>
            <a:xfrm>
              <a:off x="3500430" y="1857364"/>
              <a:ext cx="714380" cy="307777"/>
              <a:chOff x="6286512" y="2571744"/>
              <a:chExt cx="714380" cy="307777"/>
            </a:xfrm>
          </p:grpSpPr>
          <p:sp>
            <p:nvSpPr>
              <p:cNvPr id="77" name="TextBox 5"/>
              <p:cNvSpPr txBox="1"/>
              <p:nvPr/>
            </p:nvSpPr>
            <p:spPr>
              <a:xfrm>
                <a:off x="6286512" y="2571744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/>
                  <a:t>m</a:t>
                </a:r>
                <a:endParaRPr lang="ko-KR" altLang="en-US" sz="1400" dirty="0"/>
              </a:p>
            </p:txBody>
          </p:sp>
          <p:sp>
            <p:nvSpPr>
              <p:cNvPr id="78" name="직사각형 77"/>
              <p:cNvSpPr/>
              <p:nvPr/>
            </p:nvSpPr>
            <p:spPr>
              <a:xfrm>
                <a:off x="6572264" y="2643182"/>
                <a:ext cx="428628" cy="21431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</p:grpSp>
        <p:sp>
          <p:nvSpPr>
            <p:cNvPr id="76" name="TextBox 75"/>
            <p:cNvSpPr txBox="1"/>
            <p:nvPr/>
          </p:nvSpPr>
          <p:spPr>
            <a:xfrm>
              <a:off x="3500430" y="2143116"/>
              <a:ext cx="7280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f() { ... }</a:t>
              </a:r>
              <a:endParaRPr lang="ko-KR" altLang="en-US" sz="1400" dirty="0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7286644" y="214290"/>
            <a:ext cx="978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static </a:t>
            </a:r>
            <a:r>
              <a:rPr lang="ko-KR" altLang="en-US" sz="1200" dirty="0" smtClean="0"/>
              <a:t>멤버 생성</a:t>
            </a:r>
            <a:endParaRPr lang="ko-KR" altLang="en-US" sz="1200" dirty="0"/>
          </a:p>
        </p:txBody>
      </p:sp>
      <p:grpSp>
        <p:nvGrpSpPr>
          <p:cNvPr id="80" name="그룹 79"/>
          <p:cNvGrpSpPr/>
          <p:nvPr/>
        </p:nvGrpSpPr>
        <p:grpSpPr>
          <a:xfrm>
            <a:off x="6084168" y="1844824"/>
            <a:ext cx="1143009" cy="928694"/>
            <a:chOff x="5143503" y="2714620"/>
            <a:chExt cx="1357323" cy="928694"/>
          </a:xfrm>
        </p:grpSpPr>
        <p:sp>
          <p:nvSpPr>
            <p:cNvPr id="81" name="모서리가 둥근 직사각형 80"/>
            <p:cNvSpPr/>
            <p:nvPr/>
          </p:nvSpPr>
          <p:spPr>
            <a:xfrm>
              <a:off x="5143504" y="2714620"/>
              <a:ext cx="1357322" cy="928694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/>
            </a:p>
          </p:txBody>
        </p:sp>
        <p:grpSp>
          <p:nvGrpSpPr>
            <p:cNvPr id="82" name="그룹 64"/>
            <p:cNvGrpSpPr/>
            <p:nvPr/>
          </p:nvGrpSpPr>
          <p:grpSpPr>
            <a:xfrm>
              <a:off x="5429256" y="2714620"/>
              <a:ext cx="817073" cy="307777"/>
              <a:chOff x="5429256" y="2786058"/>
              <a:chExt cx="817073" cy="307777"/>
            </a:xfrm>
          </p:grpSpPr>
          <p:sp>
            <p:nvSpPr>
              <p:cNvPr id="90" name="TextBox 89"/>
              <p:cNvSpPr txBox="1"/>
              <p:nvPr/>
            </p:nvSpPr>
            <p:spPr>
              <a:xfrm>
                <a:off x="5429256" y="2786058"/>
                <a:ext cx="2632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/>
                  <a:t>n</a:t>
                </a:r>
                <a:endParaRPr lang="ko-KR" altLang="en-US" sz="1400" dirty="0"/>
              </a:p>
            </p:txBody>
          </p:sp>
          <p:sp>
            <p:nvSpPr>
              <p:cNvPr id="91" name="직사각형 90"/>
              <p:cNvSpPr/>
              <p:nvPr/>
            </p:nvSpPr>
            <p:spPr>
              <a:xfrm>
                <a:off x="5715008" y="2857496"/>
                <a:ext cx="531321" cy="21431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 smtClean="0">
                    <a:solidFill>
                      <a:schemeClr val="tx1"/>
                    </a:solidFill>
                  </a:rPr>
                  <a:t>5</a:t>
                </a:r>
                <a:endParaRPr lang="ko-KR" alt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8" name="TextBox 87"/>
            <p:cNvSpPr txBox="1"/>
            <p:nvPr/>
          </p:nvSpPr>
          <p:spPr>
            <a:xfrm>
              <a:off x="5143505" y="3000372"/>
              <a:ext cx="13481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>
                  <a:solidFill>
                    <a:srgbClr val="FF0000"/>
                  </a:solidFill>
                </a:rPr>
                <a:t>g() { m=20; }</a:t>
              </a:r>
              <a:endParaRPr lang="ko-KR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143503" y="3286124"/>
              <a:ext cx="1323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h() { m=30; }</a:t>
              </a:r>
              <a:endParaRPr lang="ko-KR" altLang="en-US" sz="1400" dirty="0"/>
            </a:p>
          </p:txBody>
        </p:sp>
      </p:grpSp>
      <p:grpSp>
        <p:nvGrpSpPr>
          <p:cNvPr id="92" name="그룹 91"/>
          <p:cNvGrpSpPr/>
          <p:nvPr/>
        </p:nvGrpSpPr>
        <p:grpSpPr>
          <a:xfrm>
            <a:off x="6084168" y="916130"/>
            <a:ext cx="1071570" cy="714380"/>
            <a:chOff x="3357554" y="1785926"/>
            <a:chExt cx="1071570" cy="714380"/>
          </a:xfrm>
        </p:grpSpPr>
        <p:sp>
          <p:nvSpPr>
            <p:cNvPr id="93" name="모서리가 둥근 직사각형 92"/>
            <p:cNvSpPr/>
            <p:nvPr/>
          </p:nvSpPr>
          <p:spPr>
            <a:xfrm>
              <a:off x="3357554" y="1785926"/>
              <a:ext cx="1071570" cy="71438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40000"/>
                  <a:lumOff val="6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/>
            </a:p>
          </p:txBody>
        </p:sp>
        <p:grpSp>
          <p:nvGrpSpPr>
            <p:cNvPr id="94" name="그룹 7"/>
            <p:cNvGrpSpPr/>
            <p:nvPr/>
          </p:nvGrpSpPr>
          <p:grpSpPr>
            <a:xfrm>
              <a:off x="3500430" y="1857364"/>
              <a:ext cx="714380" cy="307777"/>
              <a:chOff x="6286512" y="2571744"/>
              <a:chExt cx="714380" cy="307777"/>
            </a:xfrm>
          </p:grpSpPr>
          <p:sp>
            <p:nvSpPr>
              <p:cNvPr id="96" name="TextBox 95"/>
              <p:cNvSpPr txBox="1"/>
              <p:nvPr/>
            </p:nvSpPr>
            <p:spPr>
              <a:xfrm>
                <a:off x="6286512" y="2571744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/>
                  <a:t>m</a:t>
                </a:r>
                <a:endParaRPr lang="ko-KR" altLang="en-US" sz="1400" dirty="0"/>
              </a:p>
            </p:txBody>
          </p:sp>
          <p:sp>
            <p:nvSpPr>
              <p:cNvPr id="97" name="직사각형 96"/>
              <p:cNvSpPr/>
              <p:nvPr/>
            </p:nvSpPr>
            <p:spPr>
              <a:xfrm>
                <a:off x="6572264" y="2643182"/>
                <a:ext cx="428628" cy="21431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 smtClean="0">
                    <a:solidFill>
                      <a:schemeClr val="tx1"/>
                    </a:solidFill>
                  </a:rPr>
                  <a:t>20</a:t>
                </a:r>
                <a:endParaRPr lang="ko-KR" alt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5" name="TextBox 94"/>
            <p:cNvSpPr txBox="1"/>
            <p:nvPr/>
          </p:nvSpPr>
          <p:spPr>
            <a:xfrm>
              <a:off x="3500430" y="2143116"/>
              <a:ext cx="7280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f() { ... }</a:t>
              </a:r>
              <a:endParaRPr lang="ko-KR" altLang="en-US" sz="1400" dirty="0"/>
            </a:p>
          </p:txBody>
        </p:sp>
      </p:grpSp>
      <p:sp>
        <p:nvSpPr>
          <p:cNvPr id="98" name="자유형 97"/>
          <p:cNvSpPr/>
          <p:nvPr/>
        </p:nvSpPr>
        <p:spPr>
          <a:xfrm flipH="1">
            <a:off x="6869986" y="1201882"/>
            <a:ext cx="428628" cy="1000132"/>
          </a:xfrm>
          <a:custGeom>
            <a:avLst/>
            <a:gdLst>
              <a:gd name="connsiteX0" fmla="*/ 350363 w 529473"/>
              <a:gd name="connsiteY0" fmla="*/ 1121790 h 1121790"/>
              <a:gd name="connsiteX1" fmla="*/ 29852 w 529473"/>
              <a:gd name="connsiteY1" fmla="*/ 612742 h 1121790"/>
              <a:gd name="connsiteX2" fmla="*/ 529473 w 529473"/>
              <a:gd name="connsiteY2" fmla="*/ 0 h 1121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473" h="1121790">
                <a:moveTo>
                  <a:pt x="350363" y="1121790"/>
                </a:moveTo>
                <a:cubicBezTo>
                  <a:pt x="175181" y="960748"/>
                  <a:pt x="0" y="799707"/>
                  <a:pt x="29852" y="612742"/>
                </a:cubicBezTo>
                <a:cubicBezTo>
                  <a:pt x="59704" y="425777"/>
                  <a:pt x="529473" y="0"/>
                  <a:pt x="529473" y="0"/>
                </a:cubicBezTo>
              </a:path>
            </a:pathLst>
          </a:custGeom>
          <a:ln w="28575">
            <a:solidFill>
              <a:schemeClr val="accent1">
                <a:lumMod val="5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TextBox 103"/>
          <p:cNvSpPr txBox="1"/>
          <p:nvPr/>
        </p:nvSpPr>
        <p:spPr>
          <a:xfrm>
            <a:off x="7370052" y="2130576"/>
            <a:ext cx="1250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s1.g()</a:t>
            </a:r>
            <a:r>
              <a:rPr lang="ko-KR" altLang="en-US" sz="1200" dirty="0" smtClean="0"/>
              <a:t>호출에 의해</a:t>
            </a:r>
            <a:endParaRPr lang="en-US" altLang="ko-KR" sz="1200" dirty="0" smtClean="0"/>
          </a:p>
          <a:p>
            <a:r>
              <a:rPr lang="en-US" altLang="ko-KR" sz="1200" dirty="0" smtClean="0"/>
              <a:t>static </a:t>
            </a:r>
            <a:r>
              <a:rPr lang="ko-KR" altLang="en-US" sz="1200" dirty="0" smtClean="0"/>
              <a:t>멤버 </a:t>
            </a:r>
            <a:r>
              <a:rPr lang="en-US" altLang="ko-KR" sz="1200" dirty="0" smtClean="0"/>
              <a:t>m</a:t>
            </a:r>
            <a:r>
              <a:rPr lang="ko-KR" altLang="en-US" sz="1200" dirty="0" smtClean="0"/>
              <a:t>의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값이 </a:t>
            </a:r>
            <a:endParaRPr lang="en-US" altLang="ko-KR" sz="1200" dirty="0" smtClean="0"/>
          </a:p>
          <a:p>
            <a:r>
              <a:rPr lang="en-US" altLang="ko-KR" sz="1200" dirty="0" smtClean="0"/>
              <a:t>20</a:t>
            </a:r>
            <a:r>
              <a:rPr lang="ko-KR" altLang="en-US" sz="1200" dirty="0" smtClean="0"/>
              <a:t>으로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설정</a:t>
            </a:r>
            <a:endParaRPr lang="ko-KR" altLang="en-US" sz="1200" dirty="0"/>
          </a:p>
        </p:txBody>
      </p:sp>
      <p:grpSp>
        <p:nvGrpSpPr>
          <p:cNvPr id="106" name="그룹 105"/>
          <p:cNvGrpSpPr/>
          <p:nvPr/>
        </p:nvGrpSpPr>
        <p:grpSpPr>
          <a:xfrm>
            <a:off x="5512664" y="1773386"/>
            <a:ext cx="214314" cy="214313"/>
            <a:chOff x="4286248" y="1785927"/>
            <a:chExt cx="214314" cy="214313"/>
          </a:xfrm>
        </p:grpSpPr>
        <p:sp>
          <p:nvSpPr>
            <p:cNvPr id="111" name="TextBox 110"/>
            <p:cNvSpPr txBox="1"/>
            <p:nvPr/>
          </p:nvSpPr>
          <p:spPr>
            <a:xfrm>
              <a:off x="4286248" y="1785927"/>
              <a:ext cx="214314" cy="214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ko-KR" altLang="en-US" sz="1400" dirty="0"/>
            </a:p>
          </p:txBody>
        </p:sp>
        <p:sp>
          <p:nvSpPr>
            <p:cNvPr id="113" name="순서도: 연결자 27"/>
            <p:cNvSpPr/>
            <p:nvPr/>
          </p:nvSpPr>
          <p:spPr>
            <a:xfrm>
              <a:off x="4345432" y="1845529"/>
              <a:ext cx="104850" cy="9647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TextBox 114"/>
          <p:cNvSpPr txBox="1"/>
          <p:nvPr/>
        </p:nvSpPr>
        <p:spPr>
          <a:xfrm>
            <a:off x="5226912" y="1701948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s1</a:t>
            </a:r>
            <a:endParaRPr lang="ko-KR" altLang="en-US" sz="1400" dirty="0" err="1" smtClean="0"/>
          </a:p>
        </p:txBody>
      </p:sp>
      <p:cxnSp>
        <p:nvCxnSpPr>
          <p:cNvPr id="117" name="직선 화살표 연결선 116"/>
          <p:cNvCxnSpPr/>
          <p:nvPr/>
        </p:nvCxnSpPr>
        <p:spPr>
          <a:xfrm>
            <a:off x="5676698" y="1881227"/>
            <a:ext cx="407469" cy="1064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직사각형 117"/>
          <p:cNvSpPr/>
          <p:nvPr/>
        </p:nvSpPr>
        <p:spPr>
          <a:xfrm>
            <a:off x="3131840" y="285728"/>
            <a:ext cx="16225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err="1" smtClean="0"/>
              <a:t>StaticSample</a:t>
            </a:r>
            <a:r>
              <a:rPr lang="en-US" altLang="ko-KR" sz="1400" dirty="0" smtClean="0"/>
              <a:t> s1, s2;</a:t>
            </a:r>
            <a:endParaRPr lang="ko-KR" altLang="en-US" sz="1400" dirty="0"/>
          </a:p>
        </p:txBody>
      </p:sp>
      <p:sp>
        <p:nvSpPr>
          <p:cNvPr id="119" name="직사각형 118"/>
          <p:cNvSpPr/>
          <p:nvPr/>
        </p:nvSpPr>
        <p:spPr>
          <a:xfrm>
            <a:off x="3131840" y="1987700"/>
            <a:ext cx="20717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s1 = new </a:t>
            </a:r>
            <a:r>
              <a:rPr lang="en-US" altLang="ko-KR" sz="1400" dirty="0" err="1" smtClean="0"/>
              <a:t>StaticSample</a:t>
            </a:r>
            <a:r>
              <a:rPr lang="en-US" altLang="ko-KR" sz="1400" dirty="0" smtClean="0"/>
              <a:t>();</a:t>
            </a:r>
          </a:p>
          <a:p>
            <a:pPr defTabSz="180000"/>
            <a:r>
              <a:rPr lang="en-US" altLang="ko-KR" sz="1400" dirty="0" smtClean="0"/>
              <a:t>s1.n = 5;</a:t>
            </a:r>
          </a:p>
          <a:p>
            <a:pPr defTabSz="180000"/>
            <a:r>
              <a:rPr lang="en-US" altLang="ko-KR" sz="1400" dirty="0" smtClean="0"/>
              <a:t>s1.g();</a:t>
            </a:r>
          </a:p>
        </p:txBody>
      </p:sp>
      <p:cxnSp>
        <p:nvCxnSpPr>
          <p:cNvPr id="120" name="직선 연결선 119"/>
          <p:cNvCxnSpPr/>
          <p:nvPr/>
        </p:nvCxnSpPr>
        <p:spPr>
          <a:xfrm>
            <a:off x="2726582" y="770373"/>
            <a:ext cx="621510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직선 연결선 120"/>
          <p:cNvCxnSpPr/>
          <p:nvPr/>
        </p:nvCxnSpPr>
        <p:spPr>
          <a:xfrm>
            <a:off x="2699792" y="2852936"/>
            <a:ext cx="6072230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그룹 121"/>
          <p:cNvGrpSpPr/>
          <p:nvPr/>
        </p:nvGrpSpPr>
        <p:grpSpPr>
          <a:xfrm>
            <a:off x="6156176" y="4077072"/>
            <a:ext cx="1143009" cy="928694"/>
            <a:chOff x="5143503" y="2714620"/>
            <a:chExt cx="1357323" cy="928694"/>
          </a:xfrm>
        </p:grpSpPr>
        <p:sp>
          <p:nvSpPr>
            <p:cNvPr id="123" name="모서리가 둥근 직사각형 122"/>
            <p:cNvSpPr/>
            <p:nvPr/>
          </p:nvSpPr>
          <p:spPr>
            <a:xfrm>
              <a:off x="5143504" y="2714620"/>
              <a:ext cx="1357322" cy="928694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/>
            </a:p>
          </p:txBody>
        </p:sp>
        <p:grpSp>
          <p:nvGrpSpPr>
            <p:cNvPr id="124" name="그룹 64"/>
            <p:cNvGrpSpPr/>
            <p:nvPr/>
          </p:nvGrpSpPr>
          <p:grpSpPr>
            <a:xfrm>
              <a:off x="5429256" y="2714620"/>
              <a:ext cx="817073" cy="307777"/>
              <a:chOff x="5429256" y="2786058"/>
              <a:chExt cx="817073" cy="307777"/>
            </a:xfrm>
          </p:grpSpPr>
          <p:sp>
            <p:nvSpPr>
              <p:cNvPr id="127" name="TextBox 126"/>
              <p:cNvSpPr txBox="1"/>
              <p:nvPr/>
            </p:nvSpPr>
            <p:spPr>
              <a:xfrm>
                <a:off x="5429256" y="2786058"/>
                <a:ext cx="2632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/>
                  <a:t>n</a:t>
                </a:r>
                <a:endParaRPr lang="ko-KR" altLang="en-US" sz="1400" dirty="0"/>
              </a:p>
            </p:txBody>
          </p:sp>
          <p:sp>
            <p:nvSpPr>
              <p:cNvPr id="128" name="직사각형 127"/>
              <p:cNvSpPr/>
              <p:nvPr/>
            </p:nvSpPr>
            <p:spPr>
              <a:xfrm>
                <a:off x="5715008" y="2857496"/>
                <a:ext cx="531321" cy="21431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 smtClean="0">
                    <a:solidFill>
                      <a:schemeClr val="tx1"/>
                    </a:solidFill>
                  </a:rPr>
                  <a:t>5</a:t>
                </a:r>
                <a:endParaRPr lang="ko-KR" alt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5" name="TextBox 124"/>
            <p:cNvSpPr txBox="1"/>
            <p:nvPr/>
          </p:nvSpPr>
          <p:spPr>
            <a:xfrm>
              <a:off x="5143505" y="3000372"/>
              <a:ext cx="13481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g() { m=20; }</a:t>
              </a:r>
              <a:endParaRPr lang="ko-KR" altLang="en-US" sz="1400" dirty="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5143503" y="3286124"/>
              <a:ext cx="1323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h() { m=30; }</a:t>
              </a:r>
              <a:endParaRPr lang="ko-KR" altLang="en-US" sz="1400" dirty="0"/>
            </a:p>
          </p:txBody>
        </p:sp>
      </p:grpSp>
      <p:grpSp>
        <p:nvGrpSpPr>
          <p:cNvPr id="129" name="그룹 128"/>
          <p:cNvGrpSpPr/>
          <p:nvPr/>
        </p:nvGrpSpPr>
        <p:grpSpPr>
          <a:xfrm>
            <a:off x="6156176" y="3148378"/>
            <a:ext cx="1071570" cy="714380"/>
            <a:chOff x="3357554" y="1785926"/>
            <a:chExt cx="1071570" cy="714380"/>
          </a:xfrm>
        </p:grpSpPr>
        <p:sp>
          <p:nvSpPr>
            <p:cNvPr id="130" name="모서리가 둥근 직사각형 129"/>
            <p:cNvSpPr/>
            <p:nvPr/>
          </p:nvSpPr>
          <p:spPr>
            <a:xfrm>
              <a:off x="3357554" y="1785926"/>
              <a:ext cx="1071570" cy="71438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40000"/>
                  <a:lumOff val="6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/>
            </a:p>
          </p:txBody>
        </p:sp>
        <p:grpSp>
          <p:nvGrpSpPr>
            <p:cNvPr id="131" name="그룹 7"/>
            <p:cNvGrpSpPr/>
            <p:nvPr/>
          </p:nvGrpSpPr>
          <p:grpSpPr>
            <a:xfrm>
              <a:off x="3500430" y="1857364"/>
              <a:ext cx="714380" cy="307777"/>
              <a:chOff x="6286512" y="2571744"/>
              <a:chExt cx="714380" cy="307777"/>
            </a:xfrm>
          </p:grpSpPr>
          <p:sp>
            <p:nvSpPr>
              <p:cNvPr id="133" name="TextBox 132"/>
              <p:cNvSpPr txBox="1"/>
              <p:nvPr/>
            </p:nvSpPr>
            <p:spPr>
              <a:xfrm>
                <a:off x="6286512" y="2571744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/>
                  <a:t>m</a:t>
                </a:r>
                <a:endParaRPr lang="ko-KR" altLang="en-US" sz="1400" dirty="0"/>
              </a:p>
            </p:txBody>
          </p:sp>
          <p:sp>
            <p:nvSpPr>
              <p:cNvPr id="134" name="직사각형 133"/>
              <p:cNvSpPr/>
              <p:nvPr/>
            </p:nvSpPr>
            <p:spPr>
              <a:xfrm>
                <a:off x="6572264" y="2643182"/>
                <a:ext cx="428628" cy="21431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smtClean="0">
                    <a:solidFill>
                      <a:srgbClr val="FF0000"/>
                    </a:solidFill>
                  </a:rPr>
                  <a:t>50</a:t>
                </a:r>
                <a:endParaRPr lang="ko-KR" altLang="en-US" sz="14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32" name="TextBox 131"/>
            <p:cNvSpPr txBox="1"/>
            <p:nvPr/>
          </p:nvSpPr>
          <p:spPr>
            <a:xfrm>
              <a:off x="3500430" y="2143116"/>
              <a:ext cx="7280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f() { ... }</a:t>
              </a:r>
              <a:endParaRPr lang="ko-KR" altLang="en-US" sz="1400" dirty="0"/>
            </a:p>
          </p:txBody>
        </p:sp>
      </p:grpSp>
      <p:sp>
        <p:nvSpPr>
          <p:cNvPr id="136" name="TextBox 135"/>
          <p:cNvSpPr txBox="1"/>
          <p:nvPr/>
        </p:nvSpPr>
        <p:spPr>
          <a:xfrm>
            <a:off x="7442060" y="4362824"/>
            <a:ext cx="1250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s1.m=50;</a:t>
            </a:r>
            <a:r>
              <a:rPr lang="ko-KR" altLang="en-US" sz="1200" dirty="0" smtClean="0"/>
              <a:t>에 의해</a:t>
            </a:r>
            <a:endParaRPr lang="en-US" altLang="ko-KR" sz="1200" dirty="0" smtClean="0"/>
          </a:p>
          <a:p>
            <a:r>
              <a:rPr lang="en-US" altLang="ko-KR" sz="1200" dirty="0" smtClean="0"/>
              <a:t>static </a:t>
            </a:r>
            <a:r>
              <a:rPr lang="ko-KR" altLang="en-US" sz="1200" dirty="0" smtClean="0"/>
              <a:t>멤버 </a:t>
            </a:r>
            <a:r>
              <a:rPr lang="en-US" altLang="ko-KR" sz="1200" dirty="0" smtClean="0"/>
              <a:t>m</a:t>
            </a:r>
            <a:r>
              <a:rPr lang="ko-KR" altLang="en-US" sz="1200" dirty="0" smtClean="0"/>
              <a:t>의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값이 </a:t>
            </a:r>
            <a:endParaRPr lang="en-US" altLang="ko-KR" sz="1200" dirty="0" smtClean="0"/>
          </a:p>
          <a:p>
            <a:r>
              <a:rPr lang="en-US" altLang="ko-KR" sz="1200" dirty="0"/>
              <a:t>5</a:t>
            </a:r>
            <a:r>
              <a:rPr lang="en-US" altLang="ko-KR" sz="1200" dirty="0" smtClean="0"/>
              <a:t>0</a:t>
            </a:r>
            <a:r>
              <a:rPr lang="ko-KR" altLang="en-US" sz="1200" dirty="0" smtClean="0"/>
              <a:t>으로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설정</a:t>
            </a:r>
            <a:endParaRPr lang="ko-KR" altLang="en-US" sz="1200" dirty="0"/>
          </a:p>
        </p:txBody>
      </p:sp>
      <p:grpSp>
        <p:nvGrpSpPr>
          <p:cNvPr id="137" name="그룹 136"/>
          <p:cNvGrpSpPr/>
          <p:nvPr/>
        </p:nvGrpSpPr>
        <p:grpSpPr>
          <a:xfrm>
            <a:off x="5584672" y="4005634"/>
            <a:ext cx="214314" cy="214313"/>
            <a:chOff x="4286248" y="1785927"/>
            <a:chExt cx="214314" cy="214313"/>
          </a:xfrm>
        </p:grpSpPr>
        <p:sp>
          <p:nvSpPr>
            <p:cNvPr id="138" name="TextBox 137"/>
            <p:cNvSpPr txBox="1"/>
            <p:nvPr/>
          </p:nvSpPr>
          <p:spPr>
            <a:xfrm>
              <a:off x="4286248" y="1785927"/>
              <a:ext cx="214314" cy="214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ko-KR" altLang="en-US" sz="1400" dirty="0"/>
            </a:p>
          </p:txBody>
        </p:sp>
        <p:sp>
          <p:nvSpPr>
            <p:cNvPr id="139" name="순서도: 연결자 27"/>
            <p:cNvSpPr/>
            <p:nvPr/>
          </p:nvSpPr>
          <p:spPr>
            <a:xfrm>
              <a:off x="4345432" y="1845529"/>
              <a:ext cx="104850" cy="9647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0" name="TextBox 139"/>
          <p:cNvSpPr txBox="1"/>
          <p:nvPr/>
        </p:nvSpPr>
        <p:spPr>
          <a:xfrm>
            <a:off x="5298920" y="3934196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s1</a:t>
            </a:r>
            <a:endParaRPr lang="ko-KR" altLang="en-US" sz="1400" dirty="0" err="1" smtClean="0"/>
          </a:p>
        </p:txBody>
      </p:sp>
      <p:cxnSp>
        <p:nvCxnSpPr>
          <p:cNvPr id="141" name="직선 화살표 연결선 140"/>
          <p:cNvCxnSpPr/>
          <p:nvPr/>
        </p:nvCxnSpPr>
        <p:spPr>
          <a:xfrm>
            <a:off x="5748706" y="4113475"/>
            <a:ext cx="407469" cy="1064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직사각형 141"/>
          <p:cNvSpPr/>
          <p:nvPr/>
        </p:nvSpPr>
        <p:spPr>
          <a:xfrm>
            <a:off x="3131840" y="4219948"/>
            <a:ext cx="20717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s1.m = 50;</a:t>
            </a:r>
          </a:p>
        </p:txBody>
      </p:sp>
      <p:cxnSp>
        <p:nvCxnSpPr>
          <p:cNvPr id="143" name="직선 연결선 142"/>
          <p:cNvCxnSpPr/>
          <p:nvPr/>
        </p:nvCxnSpPr>
        <p:spPr>
          <a:xfrm>
            <a:off x="2843808" y="5085184"/>
            <a:ext cx="6072230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직사각형 57"/>
          <p:cNvSpPr/>
          <p:nvPr/>
        </p:nvSpPr>
        <p:spPr>
          <a:xfrm>
            <a:off x="35496" y="285729"/>
            <a:ext cx="3061004" cy="618630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sz="1400" dirty="0" smtClean="0"/>
              <a:t>class </a:t>
            </a:r>
            <a:r>
              <a:rPr lang="en-US" sz="1400" dirty="0" err="1" smtClean="0"/>
              <a:t>StaticSample</a:t>
            </a:r>
            <a:r>
              <a:rPr lang="en-US" sz="1400" dirty="0" smtClean="0"/>
              <a:t> {</a:t>
            </a:r>
          </a:p>
          <a:p>
            <a:pPr defTabSz="180000"/>
            <a:r>
              <a:rPr lang="en-US" sz="1400" dirty="0" smtClean="0"/>
              <a:t>	public </a:t>
            </a:r>
            <a:r>
              <a:rPr lang="en-US" sz="1400" dirty="0" err="1" smtClean="0"/>
              <a:t>int</a:t>
            </a:r>
            <a:r>
              <a:rPr lang="en-US" sz="1400" dirty="0" smtClean="0"/>
              <a:t> n; </a:t>
            </a:r>
          </a:p>
          <a:p>
            <a:pPr defTabSz="180000"/>
            <a:r>
              <a:rPr lang="en-US" sz="1400" dirty="0" smtClean="0"/>
              <a:t>	public void g() {</a:t>
            </a:r>
          </a:p>
          <a:p>
            <a:pPr defTabSz="180000"/>
            <a:r>
              <a:rPr lang="en-US" sz="1400" dirty="0" smtClean="0"/>
              <a:t>		m = 20;</a:t>
            </a:r>
          </a:p>
          <a:p>
            <a:pPr defTabSz="180000"/>
            <a:r>
              <a:rPr lang="en-US" sz="1400" dirty="0" smtClean="0"/>
              <a:t>	}</a:t>
            </a:r>
          </a:p>
          <a:p>
            <a:pPr defTabSz="180000"/>
            <a:r>
              <a:rPr lang="en-US" sz="1400" dirty="0" smtClean="0"/>
              <a:t>	public void h() {</a:t>
            </a:r>
          </a:p>
          <a:p>
            <a:pPr defTabSz="180000"/>
            <a:r>
              <a:rPr lang="en-US" sz="1400" dirty="0" smtClean="0"/>
              <a:t>		m = 30;</a:t>
            </a:r>
          </a:p>
          <a:p>
            <a:pPr defTabSz="180000"/>
            <a:r>
              <a:rPr lang="en-US" sz="1400" dirty="0" smtClean="0"/>
              <a:t>	}</a:t>
            </a:r>
          </a:p>
          <a:p>
            <a:pPr defTabSz="180000"/>
            <a:r>
              <a:rPr lang="en-US" sz="1400" dirty="0" smtClean="0"/>
              <a:t>	public static </a:t>
            </a:r>
            <a:r>
              <a:rPr lang="en-US" sz="1400" dirty="0" err="1" smtClean="0"/>
              <a:t>int</a:t>
            </a:r>
            <a:r>
              <a:rPr lang="en-US" sz="1400" dirty="0" smtClean="0"/>
              <a:t> m;</a:t>
            </a:r>
            <a:endParaRPr lang="ko-KR" altLang="en-US" sz="1400" dirty="0" smtClean="0"/>
          </a:p>
          <a:p>
            <a:pPr defTabSz="180000"/>
            <a:r>
              <a:rPr lang="en-US" sz="1400" dirty="0" smtClean="0"/>
              <a:t>	public static void f() {</a:t>
            </a:r>
          </a:p>
          <a:p>
            <a:pPr defTabSz="180000"/>
            <a:r>
              <a:rPr lang="en-US" sz="1400" dirty="0" smtClean="0"/>
              <a:t>		m = 5;</a:t>
            </a:r>
          </a:p>
          <a:p>
            <a:pPr defTabSz="180000"/>
            <a:r>
              <a:rPr lang="en-US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public class Ex {</a:t>
            </a:r>
          </a:p>
          <a:p>
            <a:pPr defTabSz="180000"/>
            <a:r>
              <a:rPr lang="en-US" altLang="ko-KR" sz="1400" dirty="0" smtClean="0"/>
              <a:t>	public static void main(</a:t>
            </a:r>
            <a:r>
              <a:rPr lang="en-US" altLang="ko-KR" sz="1400" dirty="0"/>
              <a:t>String[] </a:t>
            </a:r>
            <a:r>
              <a:rPr lang="en-US" altLang="ko-KR" sz="1400" dirty="0" err="1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StaticSample</a:t>
            </a:r>
            <a:r>
              <a:rPr lang="en-US" altLang="ko-KR" sz="1400" dirty="0" smtClean="0"/>
              <a:t> s1, s2;</a:t>
            </a:r>
          </a:p>
          <a:p>
            <a:pPr defTabSz="180000"/>
            <a:r>
              <a:rPr lang="en-US" altLang="ko-KR" sz="1400" dirty="0" smtClean="0"/>
              <a:t>		s1 = new </a:t>
            </a:r>
            <a:r>
              <a:rPr lang="en-US" altLang="ko-KR" sz="1400" dirty="0" err="1" smtClean="0"/>
              <a:t>StaticSample</a:t>
            </a:r>
            <a:r>
              <a:rPr lang="en-US" altLang="ko-KR" sz="1400" dirty="0" smtClean="0"/>
              <a:t>();</a:t>
            </a:r>
          </a:p>
          <a:p>
            <a:pPr defTabSz="180000"/>
            <a:r>
              <a:rPr lang="en-US" altLang="ko-KR" sz="1400" dirty="0" smtClean="0"/>
              <a:t>		s1.n = 5;</a:t>
            </a:r>
          </a:p>
          <a:p>
            <a:pPr defTabSz="180000"/>
            <a:r>
              <a:rPr lang="en-US" altLang="ko-KR" sz="1400" dirty="0" smtClean="0"/>
              <a:t>		s1.g();</a:t>
            </a:r>
          </a:p>
          <a:p>
            <a:pPr defTabSz="180000"/>
            <a:r>
              <a:rPr lang="en-US" altLang="ko-KR" sz="1400" dirty="0" smtClean="0"/>
              <a:t>		s1.m = 50; // static</a:t>
            </a:r>
          </a:p>
          <a:p>
            <a:pPr defTabSz="180000"/>
            <a:r>
              <a:rPr lang="en-US" altLang="ko-KR" sz="1400" dirty="0" smtClean="0"/>
              <a:t>		s2 = new </a:t>
            </a:r>
            <a:r>
              <a:rPr lang="en-US" altLang="ko-KR" sz="1400" dirty="0" err="1" smtClean="0"/>
              <a:t>StaticSample</a:t>
            </a:r>
            <a:r>
              <a:rPr lang="en-US" altLang="ko-KR" sz="1400" dirty="0" smtClean="0"/>
              <a:t>();</a:t>
            </a:r>
          </a:p>
          <a:p>
            <a:pPr defTabSz="180000"/>
            <a:r>
              <a:rPr lang="en-US" altLang="ko-KR" sz="1400" dirty="0" smtClean="0"/>
              <a:t>		s2.n = 8;</a:t>
            </a:r>
          </a:p>
          <a:p>
            <a:pPr defTabSz="180000"/>
            <a:r>
              <a:rPr lang="en-US" altLang="ko-KR" sz="1400" dirty="0" smtClean="0"/>
              <a:t>		s2.h();</a:t>
            </a:r>
          </a:p>
          <a:p>
            <a:pPr defTabSz="180000"/>
            <a:r>
              <a:rPr lang="en-US" altLang="ko-KR" sz="1400" dirty="0" smtClean="0"/>
              <a:t>		s2.f(); // static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(s1.m);</a:t>
            </a:r>
          </a:p>
          <a:p>
            <a:pPr defTabSz="180000"/>
            <a:r>
              <a:rPr lang="en-US" altLang="ko-KR" sz="1400" dirty="0" smtClean="0"/>
              <a:t>	}</a:t>
            </a:r>
            <a:endParaRPr lang="ko-KR" altLang="en-US" sz="1400" dirty="0" smtClean="0"/>
          </a:p>
          <a:p>
            <a:pPr defTabSz="180000"/>
            <a:r>
              <a:rPr lang="en-US" altLang="ko-KR" sz="1400" dirty="0" smtClean="0"/>
              <a:t>}</a:t>
            </a:r>
            <a:endParaRPr lang="en-US" altLang="ko-KR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40689" y="6444167"/>
            <a:ext cx="32573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5</a:t>
            </a:r>
            <a:endParaRPr lang="ko-KR" altLang="en-US" sz="2000" dirty="0" err="1" smtClean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58</a:t>
            </a:fld>
            <a:endParaRPr lang="ko-KR" altLang="en-US"/>
          </a:p>
        </p:txBody>
      </p:sp>
      <p:sp>
        <p:nvSpPr>
          <p:cNvPr id="3" name="모서리가 둥근 사각형 설명선 2"/>
          <p:cNvSpPr/>
          <p:nvPr/>
        </p:nvSpPr>
        <p:spPr>
          <a:xfrm>
            <a:off x="5784445" y="5716832"/>
            <a:ext cx="1647076" cy="504056"/>
          </a:xfrm>
          <a:prstGeom prst="wedgeRoundRectCallout">
            <a:avLst>
              <a:gd name="adj1" fmla="val -19734"/>
              <a:gd name="adj2" fmla="val 116384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다음 페이지 계속</a:t>
            </a:r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94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/>
          <p:cNvGrpSpPr/>
          <p:nvPr/>
        </p:nvGrpSpPr>
        <p:grpSpPr>
          <a:xfrm>
            <a:off x="5940152" y="332656"/>
            <a:ext cx="1071570" cy="714380"/>
            <a:chOff x="3357554" y="1785926"/>
            <a:chExt cx="1071570" cy="714380"/>
          </a:xfrm>
        </p:grpSpPr>
        <p:sp>
          <p:nvSpPr>
            <p:cNvPr id="25" name="모서리가 둥근 직사각형 24"/>
            <p:cNvSpPr/>
            <p:nvPr/>
          </p:nvSpPr>
          <p:spPr>
            <a:xfrm>
              <a:off x="3357554" y="1785926"/>
              <a:ext cx="1071570" cy="71438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40000"/>
                  <a:lumOff val="6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/>
            </a:p>
          </p:txBody>
        </p:sp>
        <p:grpSp>
          <p:nvGrpSpPr>
            <p:cNvPr id="26" name="그룹 7"/>
            <p:cNvGrpSpPr/>
            <p:nvPr/>
          </p:nvGrpSpPr>
          <p:grpSpPr>
            <a:xfrm>
              <a:off x="3500430" y="1857364"/>
              <a:ext cx="714380" cy="307777"/>
              <a:chOff x="6286512" y="2571744"/>
              <a:chExt cx="714380" cy="307777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6286512" y="2571744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>
                    <a:solidFill>
                      <a:srgbClr val="FF0000"/>
                    </a:solidFill>
                  </a:rPr>
                  <a:t>m</a:t>
                </a:r>
                <a:endParaRPr lang="ko-KR" alt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9" name="직사각형 28"/>
              <p:cNvSpPr/>
              <p:nvPr/>
            </p:nvSpPr>
            <p:spPr>
              <a:xfrm>
                <a:off x="6572264" y="2643182"/>
                <a:ext cx="428628" cy="21431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 smtClean="0">
                    <a:solidFill>
                      <a:schemeClr val="tx1"/>
                    </a:solidFill>
                  </a:rPr>
                  <a:t>30</a:t>
                </a:r>
                <a:endParaRPr lang="ko-KR" alt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500430" y="2143116"/>
              <a:ext cx="7280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f() { ... }</a:t>
              </a:r>
              <a:endParaRPr lang="ko-KR" altLang="en-US" sz="1400" dirty="0"/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5154334" y="1261350"/>
            <a:ext cx="1143009" cy="928694"/>
            <a:chOff x="5143503" y="2714620"/>
            <a:chExt cx="1357323" cy="928694"/>
          </a:xfrm>
        </p:grpSpPr>
        <p:sp>
          <p:nvSpPr>
            <p:cNvPr id="31" name="모서리가 둥근 직사각형 30"/>
            <p:cNvSpPr/>
            <p:nvPr/>
          </p:nvSpPr>
          <p:spPr>
            <a:xfrm>
              <a:off x="5143504" y="2714620"/>
              <a:ext cx="1357322" cy="928694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/>
            </a:p>
          </p:txBody>
        </p:sp>
        <p:grpSp>
          <p:nvGrpSpPr>
            <p:cNvPr id="32" name="그룹 64"/>
            <p:cNvGrpSpPr/>
            <p:nvPr/>
          </p:nvGrpSpPr>
          <p:grpSpPr>
            <a:xfrm>
              <a:off x="5429256" y="2714620"/>
              <a:ext cx="817073" cy="307777"/>
              <a:chOff x="5429256" y="2786058"/>
              <a:chExt cx="817073" cy="307777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5429256" y="2786058"/>
                <a:ext cx="2632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/>
                  <a:t>n</a:t>
                </a:r>
                <a:endParaRPr lang="ko-KR" altLang="en-US" sz="1400" dirty="0"/>
              </a:p>
            </p:txBody>
          </p:sp>
          <p:sp>
            <p:nvSpPr>
              <p:cNvPr id="36" name="직사각형 35"/>
              <p:cNvSpPr/>
              <p:nvPr/>
            </p:nvSpPr>
            <p:spPr>
              <a:xfrm>
                <a:off x="5715008" y="2857496"/>
                <a:ext cx="531321" cy="21431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smtClean="0">
                    <a:solidFill>
                      <a:schemeClr val="tx1"/>
                    </a:solidFill>
                  </a:rPr>
                  <a:t>5</a:t>
                </a:r>
                <a:endParaRPr lang="ko-KR" alt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5143505" y="3000372"/>
              <a:ext cx="13481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g() { m=20; }</a:t>
              </a:r>
              <a:endParaRPr lang="ko-KR" altLang="en-US" sz="14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143503" y="3286124"/>
              <a:ext cx="1323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h() { m=30; }</a:t>
              </a:r>
              <a:endParaRPr lang="ko-KR" altLang="en-US" sz="1400" dirty="0"/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6725970" y="1261350"/>
            <a:ext cx="1143009" cy="928694"/>
            <a:chOff x="5143503" y="2714620"/>
            <a:chExt cx="1357323" cy="928694"/>
          </a:xfrm>
        </p:grpSpPr>
        <p:sp>
          <p:nvSpPr>
            <p:cNvPr id="38" name="모서리가 둥근 직사각형 37"/>
            <p:cNvSpPr/>
            <p:nvPr/>
          </p:nvSpPr>
          <p:spPr>
            <a:xfrm>
              <a:off x="5143504" y="2714620"/>
              <a:ext cx="1357322" cy="928694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/>
            </a:p>
          </p:txBody>
        </p:sp>
        <p:grpSp>
          <p:nvGrpSpPr>
            <p:cNvPr id="39" name="그룹 64"/>
            <p:cNvGrpSpPr/>
            <p:nvPr/>
          </p:nvGrpSpPr>
          <p:grpSpPr>
            <a:xfrm>
              <a:off x="5429256" y="2714620"/>
              <a:ext cx="817073" cy="307777"/>
              <a:chOff x="5429256" y="2786058"/>
              <a:chExt cx="817073" cy="307777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5429256" y="2786058"/>
                <a:ext cx="2632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/>
                  <a:t>n</a:t>
                </a:r>
                <a:endParaRPr lang="ko-KR" altLang="en-US" sz="1400" dirty="0"/>
              </a:p>
            </p:txBody>
          </p:sp>
          <p:sp>
            <p:nvSpPr>
              <p:cNvPr id="43" name="직사각형 42"/>
              <p:cNvSpPr/>
              <p:nvPr/>
            </p:nvSpPr>
            <p:spPr>
              <a:xfrm>
                <a:off x="5715008" y="2857496"/>
                <a:ext cx="531321" cy="21431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 smtClean="0">
                    <a:solidFill>
                      <a:schemeClr val="tx1"/>
                    </a:solidFill>
                  </a:rPr>
                  <a:t>8</a:t>
                </a:r>
                <a:endParaRPr lang="ko-KR" alt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5143505" y="3000372"/>
              <a:ext cx="13481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g() { m=20; }</a:t>
              </a:r>
              <a:endParaRPr lang="ko-KR" altLang="en-US" sz="14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143503" y="3286124"/>
              <a:ext cx="1323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>
                  <a:solidFill>
                    <a:srgbClr val="FF0000"/>
                  </a:solidFill>
                </a:rPr>
                <a:t>h() { m=30; }</a:t>
              </a:r>
              <a:endParaRPr lang="ko-KR" alt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4868582" y="332656"/>
            <a:ext cx="1045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s1,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s2</a:t>
            </a:r>
            <a:r>
              <a:rPr lang="ko-KR" altLang="en-US" sz="1200" dirty="0" smtClean="0"/>
              <a:t>에 의해 공유</a:t>
            </a:r>
            <a:endParaRPr lang="ko-KR" altLang="en-US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6725970" y="2261482"/>
            <a:ext cx="1208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s2.h()</a:t>
            </a:r>
            <a:r>
              <a:rPr lang="ko-KR" altLang="en-US" sz="1200" dirty="0" smtClean="0"/>
              <a:t>호출에 의해</a:t>
            </a:r>
            <a:endParaRPr lang="en-US" altLang="ko-KR" sz="1200" dirty="0" smtClean="0"/>
          </a:p>
          <a:p>
            <a:r>
              <a:rPr lang="en-US" altLang="ko-KR" sz="1200" dirty="0" smtClean="0"/>
              <a:t>static </a:t>
            </a:r>
            <a:r>
              <a:rPr lang="ko-KR" altLang="en-US" sz="1200" dirty="0" smtClean="0"/>
              <a:t>멤버 </a:t>
            </a:r>
            <a:r>
              <a:rPr lang="en-US" altLang="ko-KR" sz="1200" dirty="0" smtClean="0"/>
              <a:t>m</a:t>
            </a:r>
            <a:r>
              <a:rPr lang="ko-KR" altLang="en-US" sz="1200" dirty="0" smtClean="0"/>
              <a:t>의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값이</a:t>
            </a:r>
            <a:endParaRPr lang="en-US" altLang="ko-KR" sz="1200" dirty="0" smtClean="0"/>
          </a:p>
          <a:p>
            <a:r>
              <a:rPr lang="en-US" altLang="ko-KR" sz="1200" dirty="0" smtClean="0"/>
              <a:t>30</a:t>
            </a:r>
            <a:r>
              <a:rPr lang="ko-KR" altLang="en-US" sz="1200" dirty="0" smtClean="0"/>
              <a:t>으로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설정</a:t>
            </a:r>
            <a:endParaRPr lang="ko-KR" altLang="en-US" sz="1200" dirty="0"/>
          </a:p>
        </p:txBody>
      </p:sp>
      <p:sp>
        <p:nvSpPr>
          <p:cNvPr id="55" name="직사각형 54"/>
          <p:cNvSpPr/>
          <p:nvPr/>
        </p:nvSpPr>
        <p:spPr>
          <a:xfrm>
            <a:off x="2439690" y="1404226"/>
            <a:ext cx="21431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s2 = new </a:t>
            </a:r>
            <a:r>
              <a:rPr lang="en-US" altLang="ko-KR" sz="1400" dirty="0" err="1" smtClean="0"/>
              <a:t>StaticSample</a:t>
            </a:r>
            <a:r>
              <a:rPr lang="en-US" altLang="ko-KR" sz="1400" dirty="0" smtClean="0"/>
              <a:t>();</a:t>
            </a:r>
          </a:p>
          <a:p>
            <a:pPr defTabSz="180000"/>
            <a:r>
              <a:rPr lang="en-US" altLang="ko-KR" sz="1400" dirty="0" smtClean="0"/>
              <a:t>s2.n = 8;</a:t>
            </a:r>
          </a:p>
          <a:p>
            <a:pPr defTabSz="180000"/>
            <a:r>
              <a:rPr lang="en-US" altLang="ko-KR" sz="1400" dirty="0" smtClean="0"/>
              <a:t>s2.h();</a:t>
            </a:r>
          </a:p>
        </p:txBody>
      </p:sp>
      <p:grpSp>
        <p:nvGrpSpPr>
          <p:cNvPr id="56" name="그룹 55"/>
          <p:cNvGrpSpPr/>
          <p:nvPr/>
        </p:nvGrpSpPr>
        <p:grpSpPr>
          <a:xfrm>
            <a:off x="8382838" y="1099838"/>
            <a:ext cx="214314" cy="214313"/>
            <a:chOff x="4286248" y="1785927"/>
            <a:chExt cx="214314" cy="214313"/>
          </a:xfrm>
        </p:grpSpPr>
        <p:sp>
          <p:nvSpPr>
            <p:cNvPr id="57" name="TextBox 56"/>
            <p:cNvSpPr txBox="1"/>
            <p:nvPr/>
          </p:nvSpPr>
          <p:spPr>
            <a:xfrm>
              <a:off x="4286248" y="1785927"/>
              <a:ext cx="214314" cy="214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ko-KR" altLang="en-US" sz="1400" dirty="0"/>
            </a:p>
          </p:txBody>
        </p:sp>
        <p:sp>
          <p:nvSpPr>
            <p:cNvPr id="58" name="순서도: 연결자 27"/>
            <p:cNvSpPr/>
            <p:nvPr/>
          </p:nvSpPr>
          <p:spPr>
            <a:xfrm>
              <a:off x="4345432" y="1845529"/>
              <a:ext cx="104850" cy="9647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8597152" y="1028400"/>
            <a:ext cx="343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s2</a:t>
            </a:r>
            <a:endParaRPr lang="ko-KR" altLang="en-US" sz="1400" dirty="0" err="1" smtClean="0"/>
          </a:p>
        </p:txBody>
      </p:sp>
      <p:cxnSp>
        <p:nvCxnSpPr>
          <p:cNvPr id="60" name="직선 화살표 연결선 59"/>
          <p:cNvCxnSpPr/>
          <p:nvPr/>
        </p:nvCxnSpPr>
        <p:spPr>
          <a:xfrm rot="5400000">
            <a:off x="8055559" y="1002407"/>
            <a:ext cx="215239" cy="5883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그룹 60"/>
          <p:cNvGrpSpPr/>
          <p:nvPr/>
        </p:nvGrpSpPr>
        <p:grpSpPr>
          <a:xfrm>
            <a:off x="4582830" y="1118474"/>
            <a:ext cx="214314" cy="214313"/>
            <a:chOff x="4286248" y="1785927"/>
            <a:chExt cx="214314" cy="214313"/>
          </a:xfrm>
        </p:grpSpPr>
        <p:sp>
          <p:nvSpPr>
            <p:cNvPr id="62" name="TextBox 61"/>
            <p:cNvSpPr txBox="1"/>
            <p:nvPr/>
          </p:nvSpPr>
          <p:spPr>
            <a:xfrm>
              <a:off x="4286248" y="1785927"/>
              <a:ext cx="214314" cy="214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ko-KR" altLang="en-US" sz="1400" dirty="0"/>
            </a:p>
          </p:txBody>
        </p:sp>
        <p:sp>
          <p:nvSpPr>
            <p:cNvPr id="63" name="순서도: 연결자 27"/>
            <p:cNvSpPr/>
            <p:nvPr/>
          </p:nvSpPr>
          <p:spPr>
            <a:xfrm>
              <a:off x="4345432" y="1845529"/>
              <a:ext cx="104850" cy="9647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4297078" y="1047036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s1</a:t>
            </a:r>
            <a:endParaRPr lang="ko-KR" altLang="en-US" sz="1400" dirty="0" err="1" smtClean="0"/>
          </a:p>
        </p:txBody>
      </p:sp>
      <p:cxnSp>
        <p:nvCxnSpPr>
          <p:cNvPr id="65" name="직선 화살표 연결선 64"/>
          <p:cNvCxnSpPr/>
          <p:nvPr/>
        </p:nvCxnSpPr>
        <p:spPr>
          <a:xfrm>
            <a:off x="4746864" y="1226315"/>
            <a:ext cx="407469" cy="1064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자유형 65"/>
          <p:cNvSpPr/>
          <p:nvPr/>
        </p:nvSpPr>
        <p:spPr>
          <a:xfrm>
            <a:off x="6752120" y="621458"/>
            <a:ext cx="1823664" cy="1387011"/>
          </a:xfrm>
          <a:custGeom>
            <a:avLst/>
            <a:gdLst>
              <a:gd name="connsiteX0" fmla="*/ 1017142 w 1823664"/>
              <a:gd name="connsiteY0" fmla="*/ 1387011 h 1387011"/>
              <a:gd name="connsiteX1" fmla="*/ 1654140 w 1823664"/>
              <a:gd name="connsiteY1" fmla="*/ 832206 h 1387011"/>
              <a:gd name="connsiteX2" fmla="*/ 0 w 1823664"/>
              <a:gd name="connsiteY2" fmla="*/ 0 h 1387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3664" h="1387011">
                <a:moveTo>
                  <a:pt x="1017142" y="1387011"/>
                </a:moveTo>
                <a:cubicBezTo>
                  <a:pt x="1420403" y="1225193"/>
                  <a:pt x="1823664" y="1063375"/>
                  <a:pt x="1654140" y="832206"/>
                </a:cubicBezTo>
                <a:cubicBezTo>
                  <a:pt x="1484616" y="601038"/>
                  <a:pt x="742308" y="300519"/>
                  <a:pt x="0" y="0"/>
                </a:cubicBezTo>
              </a:path>
            </a:pathLst>
          </a:custGeom>
          <a:ln w="28575">
            <a:solidFill>
              <a:schemeClr val="accent1">
                <a:lumMod val="5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직사각형 66"/>
          <p:cNvSpPr/>
          <p:nvPr/>
        </p:nvSpPr>
        <p:spPr>
          <a:xfrm>
            <a:off x="2686547" y="6264495"/>
            <a:ext cx="18854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(s1.m);</a:t>
            </a:r>
            <a:endParaRPr lang="ko-KR" altLang="en-US" sz="1400" dirty="0"/>
          </a:p>
        </p:txBody>
      </p:sp>
      <p:sp>
        <p:nvSpPr>
          <p:cNvPr id="68" name="TextBox 67"/>
          <p:cNvSpPr txBox="1"/>
          <p:nvPr/>
        </p:nvSpPr>
        <p:spPr>
          <a:xfrm>
            <a:off x="6215074" y="6215082"/>
            <a:ext cx="519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5 </a:t>
            </a:r>
            <a:r>
              <a:rPr lang="ko-KR" altLang="en-US" sz="1400" dirty="0" smtClean="0"/>
              <a:t>출력</a:t>
            </a:r>
          </a:p>
        </p:txBody>
      </p:sp>
      <p:cxnSp>
        <p:nvCxnSpPr>
          <p:cNvPr id="71" name="직선 연결선 70"/>
          <p:cNvCxnSpPr/>
          <p:nvPr/>
        </p:nvCxnSpPr>
        <p:spPr>
          <a:xfrm>
            <a:off x="2511128" y="2977663"/>
            <a:ext cx="621510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그룹 71"/>
          <p:cNvGrpSpPr/>
          <p:nvPr/>
        </p:nvGrpSpPr>
        <p:grpSpPr>
          <a:xfrm>
            <a:off x="5984800" y="3160257"/>
            <a:ext cx="1138661" cy="714380"/>
            <a:chOff x="3357554" y="1785926"/>
            <a:chExt cx="1138661" cy="714380"/>
          </a:xfrm>
        </p:grpSpPr>
        <p:sp>
          <p:nvSpPr>
            <p:cNvPr id="73" name="모서리가 둥근 직사각형 72"/>
            <p:cNvSpPr/>
            <p:nvPr/>
          </p:nvSpPr>
          <p:spPr>
            <a:xfrm>
              <a:off x="3357554" y="1785926"/>
              <a:ext cx="1071570" cy="71438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40000"/>
                  <a:lumOff val="6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/>
            </a:p>
          </p:txBody>
        </p:sp>
        <p:grpSp>
          <p:nvGrpSpPr>
            <p:cNvPr id="74" name="그룹 7"/>
            <p:cNvGrpSpPr/>
            <p:nvPr/>
          </p:nvGrpSpPr>
          <p:grpSpPr>
            <a:xfrm>
              <a:off x="3500430" y="1857364"/>
              <a:ext cx="714380" cy="307777"/>
              <a:chOff x="6286512" y="2571744"/>
              <a:chExt cx="714380" cy="307777"/>
            </a:xfrm>
          </p:grpSpPr>
          <p:sp>
            <p:nvSpPr>
              <p:cNvPr id="76" name="TextBox 75"/>
              <p:cNvSpPr txBox="1"/>
              <p:nvPr/>
            </p:nvSpPr>
            <p:spPr>
              <a:xfrm>
                <a:off x="6286512" y="2571744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>
                    <a:solidFill>
                      <a:srgbClr val="FF0000"/>
                    </a:solidFill>
                  </a:rPr>
                  <a:t>m</a:t>
                </a:r>
                <a:endParaRPr lang="ko-KR" alt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7" name="직사각형 76"/>
              <p:cNvSpPr/>
              <p:nvPr/>
            </p:nvSpPr>
            <p:spPr>
              <a:xfrm>
                <a:off x="6572264" y="2643182"/>
                <a:ext cx="428628" cy="21431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smtClean="0">
                    <a:solidFill>
                      <a:schemeClr val="tx1"/>
                    </a:solidFill>
                  </a:rPr>
                  <a:t>5</a:t>
                </a:r>
                <a:endParaRPr lang="ko-KR" alt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>
              <a:off x="3500430" y="2143116"/>
              <a:ext cx="9957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>
                  <a:solidFill>
                    <a:srgbClr val="FF0000"/>
                  </a:solidFill>
                </a:rPr>
                <a:t>f() </a:t>
              </a:r>
              <a:r>
                <a:rPr lang="en-US" altLang="ko-KR" sz="1400" smtClean="0">
                  <a:solidFill>
                    <a:srgbClr val="FF0000"/>
                  </a:solidFill>
                </a:rPr>
                <a:t>{ m=5; </a:t>
              </a:r>
              <a:r>
                <a:rPr lang="en-US" altLang="ko-KR" sz="1400" dirty="0" smtClean="0">
                  <a:solidFill>
                    <a:srgbClr val="FF0000"/>
                  </a:solidFill>
                </a:rPr>
                <a:t>}</a:t>
              </a:r>
              <a:endParaRPr lang="ko-KR" alt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8" name="그룹 77"/>
          <p:cNvGrpSpPr/>
          <p:nvPr/>
        </p:nvGrpSpPr>
        <p:grpSpPr>
          <a:xfrm>
            <a:off x="5198982" y="4088951"/>
            <a:ext cx="1143009" cy="928694"/>
            <a:chOff x="5143503" y="2714620"/>
            <a:chExt cx="1357323" cy="928694"/>
          </a:xfrm>
        </p:grpSpPr>
        <p:sp>
          <p:nvSpPr>
            <p:cNvPr id="79" name="모서리가 둥근 직사각형 78"/>
            <p:cNvSpPr/>
            <p:nvPr/>
          </p:nvSpPr>
          <p:spPr>
            <a:xfrm>
              <a:off x="5143504" y="2714620"/>
              <a:ext cx="1357322" cy="928694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/>
            </a:p>
          </p:txBody>
        </p:sp>
        <p:grpSp>
          <p:nvGrpSpPr>
            <p:cNvPr id="80" name="그룹 64"/>
            <p:cNvGrpSpPr/>
            <p:nvPr/>
          </p:nvGrpSpPr>
          <p:grpSpPr>
            <a:xfrm>
              <a:off x="5429256" y="2714620"/>
              <a:ext cx="817073" cy="307777"/>
              <a:chOff x="5429256" y="2786058"/>
              <a:chExt cx="817073" cy="307777"/>
            </a:xfrm>
          </p:grpSpPr>
          <p:sp>
            <p:nvSpPr>
              <p:cNvPr id="83" name="TextBox 82"/>
              <p:cNvSpPr txBox="1"/>
              <p:nvPr/>
            </p:nvSpPr>
            <p:spPr>
              <a:xfrm>
                <a:off x="5429256" y="2786058"/>
                <a:ext cx="2632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/>
                  <a:t>n</a:t>
                </a:r>
                <a:endParaRPr lang="ko-KR" altLang="en-US" sz="1400" dirty="0"/>
              </a:p>
            </p:txBody>
          </p:sp>
          <p:sp>
            <p:nvSpPr>
              <p:cNvPr id="84" name="직사각형 83"/>
              <p:cNvSpPr/>
              <p:nvPr/>
            </p:nvSpPr>
            <p:spPr>
              <a:xfrm>
                <a:off x="5715008" y="2857496"/>
                <a:ext cx="531321" cy="21431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smtClean="0">
                    <a:solidFill>
                      <a:schemeClr val="tx1"/>
                    </a:solidFill>
                  </a:rPr>
                  <a:t>5</a:t>
                </a:r>
                <a:endParaRPr lang="ko-KR" alt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5143505" y="3000372"/>
              <a:ext cx="13481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g() { m=20; }</a:t>
              </a:r>
              <a:endParaRPr lang="ko-KR" altLang="en-US" sz="1400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143503" y="3286124"/>
              <a:ext cx="1323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h() { m=30; }</a:t>
              </a:r>
              <a:endParaRPr lang="ko-KR" altLang="en-US" sz="1400" dirty="0"/>
            </a:p>
          </p:txBody>
        </p:sp>
      </p:grpSp>
      <p:grpSp>
        <p:nvGrpSpPr>
          <p:cNvPr id="85" name="그룹 84"/>
          <p:cNvGrpSpPr/>
          <p:nvPr/>
        </p:nvGrpSpPr>
        <p:grpSpPr>
          <a:xfrm>
            <a:off x="6770618" y="4088951"/>
            <a:ext cx="1143009" cy="928694"/>
            <a:chOff x="5143503" y="2714620"/>
            <a:chExt cx="1357323" cy="928694"/>
          </a:xfrm>
        </p:grpSpPr>
        <p:sp>
          <p:nvSpPr>
            <p:cNvPr id="86" name="모서리가 둥근 직사각형 85"/>
            <p:cNvSpPr/>
            <p:nvPr/>
          </p:nvSpPr>
          <p:spPr>
            <a:xfrm>
              <a:off x="5143504" y="2714620"/>
              <a:ext cx="1357322" cy="928694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/>
            </a:p>
          </p:txBody>
        </p:sp>
        <p:grpSp>
          <p:nvGrpSpPr>
            <p:cNvPr id="87" name="그룹 64"/>
            <p:cNvGrpSpPr/>
            <p:nvPr/>
          </p:nvGrpSpPr>
          <p:grpSpPr>
            <a:xfrm>
              <a:off x="5429256" y="2714620"/>
              <a:ext cx="817073" cy="307777"/>
              <a:chOff x="5429256" y="2786058"/>
              <a:chExt cx="817073" cy="307777"/>
            </a:xfrm>
          </p:grpSpPr>
          <p:sp>
            <p:nvSpPr>
              <p:cNvPr id="90" name="TextBox 89"/>
              <p:cNvSpPr txBox="1"/>
              <p:nvPr/>
            </p:nvSpPr>
            <p:spPr>
              <a:xfrm>
                <a:off x="5429256" y="2786058"/>
                <a:ext cx="2632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/>
                  <a:t>n</a:t>
                </a:r>
                <a:endParaRPr lang="ko-KR" altLang="en-US" sz="1400" dirty="0"/>
              </a:p>
            </p:txBody>
          </p:sp>
          <p:sp>
            <p:nvSpPr>
              <p:cNvPr id="91" name="직사각형 90"/>
              <p:cNvSpPr/>
              <p:nvPr/>
            </p:nvSpPr>
            <p:spPr>
              <a:xfrm>
                <a:off x="5715008" y="2857496"/>
                <a:ext cx="531321" cy="21431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 smtClean="0">
                    <a:solidFill>
                      <a:schemeClr val="tx1"/>
                    </a:solidFill>
                  </a:rPr>
                  <a:t>8</a:t>
                </a:r>
                <a:endParaRPr lang="ko-KR" alt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8" name="TextBox 87"/>
            <p:cNvSpPr txBox="1"/>
            <p:nvPr/>
          </p:nvSpPr>
          <p:spPr>
            <a:xfrm>
              <a:off x="5143505" y="3000372"/>
              <a:ext cx="13481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g() { m=20; }</a:t>
              </a:r>
              <a:endParaRPr lang="ko-KR" altLang="en-US" sz="1400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143503" y="3286124"/>
              <a:ext cx="1323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h() { m=30; }</a:t>
              </a:r>
              <a:endParaRPr lang="ko-KR" altLang="en-US" sz="1400" dirty="0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913230" y="3160257"/>
            <a:ext cx="1045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s1,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s2</a:t>
            </a:r>
            <a:r>
              <a:rPr lang="ko-KR" altLang="en-US" sz="1200" dirty="0" smtClean="0"/>
              <a:t>에 의해 공유</a:t>
            </a:r>
            <a:endParaRPr lang="ko-KR" altLang="en-US" sz="1200" dirty="0"/>
          </a:p>
        </p:txBody>
      </p:sp>
      <p:sp>
        <p:nvSpPr>
          <p:cNvPr id="93" name="TextBox 92"/>
          <p:cNvSpPr txBox="1"/>
          <p:nvPr/>
        </p:nvSpPr>
        <p:spPr>
          <a:xfrm>
            <a:off x="6770618" y="5089083"/>
            <a:ext cx="1208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s2.</a:t>
            </a:r>
            <a:r>
              <a:rPr lang="en-US" altLang="ko-KR" sz="1200" dirty="0"/>
              <a:t>f</a:t>
            </a:r>
            <a:r>
              <a:rPr lang="en-US" altLang="ko-KR" sz="1200" dirty="0" smtClean="0"/>
              <a:t>()</a:t>
            </a:r>
            <a:r>
              <a:rPr lang="ko-KR" altLang="en-US" sz="1200" dirty="0" smtClean="0"/>
              <a:t>호출에 의해</a:t>
            </a:r>
            <a:endParaRPr lang="en-US" altLang="ko-KR" sz="1200" dirty="0" smtClean="0"/>
          </a:p>
          <a:p>
            <a:r>
              <a:rPr lang="en-US" altLang="ko-KR" sz="1200" dirty="0" smtClean="0"/>
              <a:t>static </a:t>
            </a:r>
            <a:r>
              <a:rPr lang="ko-KR" altLang="en-US" sz="1200" dirty="0" smtClean="0"/>
              <a:t>멤버 </a:t>
            </a:r>
            <a:r>
              <a:rPr lang="en-US" altLang="ko-KR" sz="1200" dirty="0" smtClean="0"/>
              <a:t>m</a:t>
            </a:r>
            <a:r>
              <a:rPr lang="ko-KR" altLang="en-US" sz="1200" dirty="0" smtClean="0"/>
              <a:t>의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값이</a:t>
            </a:r>
            <a:endParaRPr lang="en-US" altLang="ko-KR" sz="1200" dirty="0" smtClean="0"/>
          </a:p>
          <a:p>
            <a:r>
              <a:rPr lang="en-US" altLang="ko-KR" sz="1200" dirty="0" smtClean="0"/>
              <a:t>5</a:t>
            </a:r>
            <a:r>
              <a:rPr lang="ko-KR" altLang="en-US" sz="1200" dirty="0" smtClean="0"/>
              <a:t>로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설정</a:t>
            </a:r>
            <a:endParaRPr lang="ko-KR" altLang="en-US" sz="1200" dirty="0"/>
          </a:p>
        </p:txBody>
      </p:sp>
      <p:sp>
        <p:nvSpPr>
          <p:cNvPr id="94" name="직사각형 93"/>
          <p:cNvSpPr/>
          <p:nvPr/>
        </p:nvSpPr>
        <p:spPr>
          <a:xfrm>
            <a:off x="2484338" y="4231827"/>
            <a:ext cx="21431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smtClean="0"/>
              <a:t>s2.f();</a:t>
            </a:r>
            <a:endParaRPr lang="en-US" altLang="ko-KR" sz="1400" dirty="0" smtClean="0"/>
          </a:p>
        </p:txBody>
      </p:sp>
      <p:grpSp>
        <p:nvGrpSpPr>
          <p:cNvPr id="95" name="그룹 94"/>
          <p:cNvGrpSpPr/>
          <p:nvPr/>
        </p:nvGrpSpPr>
        <p:grpSpPr>
          <a:xfrm>
            <a:off x="8427486" y="3927439"/>
            <a:ext cx="214314" cy="214313"/>
            <a:chOff x="4286248" y="1785927"/>
            <a:chExt cx="214314" cy="214313"/>
          </a:xfrm>
        </p:grpSpPr>
        <p:sp>
          <p:nvSpPr>
            <p:cNvPr id="96" name="TextBox 95"/>
            <p:cNvSpPr txBox="1"/>
            <p:nvPr/>
          </p:nvSpPr>
          <p:spPr>
            <a:xfrm>
              <a:off x="4286248" y="1785927"/>
              <a:ext cx="214314" cy="214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ko-KR" altLang="en-US" sz="1400" dirty="0"/>
            </a:p>
          </p:txBody>
        </p:sp>
        <p:sp>
          <p:nvSpPr>
            <p:cNvPr id="97" name="순서도: 연결자 27"/>
            <p:cNvSpPr/>
            <p:nvPr/>
          </p:nvSpPr>
          <p:spPr>
            <a:xfrm>
              <a:off x="4345432" y="1845529"/>
              <a:ext cx="104850" cy="9647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8641800" y="3856001"/>
            <a:ext cx="343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s2</a:t>
            </a:r>
            <a:endParaRPr lang="ko-KR" altLang="en-US" sz="1400" dirty="0" err="1" smtClean="0"/>
          </a:p>
        </p:txBody>
      </p:sp>
      <p:cxnSp>
        <p:nvCxnSpPr>
          <p:cNvPr id="99" name="직선 화살표 연결선 98"/>
          <p:cNvCxnSpPr/>
          <p:nvPr/>
        </p:nvCxnSpPr>
        <p:spPr>
          <a:xfrm rot="5400000">
            <a:off x="8100207" y="3830008"/>
            <a:ext cx="215239" cy="5883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그룹 99"/>
          <p:cNvGrpSpPr/>
          <p:nvPr/>
        </p:nvGrpSpPr>
        <p:grpSpPr>
          <a:xfrm>
            <a:off x="4627478" y="3946075"/>
            <a:ext cx="214314" cy="214313"/>
            <a:chOff x="4286248" y="1785927"/>
            <a:chExt cx="214314" cy="214313"/>
          </a:xfrm>
        </p:grpSpPr>
        <p:sp>
          <p:nvSpPr>
            <p:cNvPr id="101" name="TextBox 100"/>
            <p:cNvSpPr txBox="1"/>
            <p:nvPr/>
          </p:nvSpPr>
          <p:spPr>
            <a:xfrm>
              <a:off x="4286248" y="1785927"/>
              <a:ext cx="214314" cy="214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ko-KR" altLang="en-US" sz="1400" dirty="0"/>
            </a:p>
          </p:txBody>
        </p:sp>
        <p:sp>
          <p:nvSpPr>
            <p:cNvPr id="102" name="순서도: 연결자 27"/>
            <p:cNvSpPr/>
            <p:nvPr/>
          </p:nvSpPr>
          <p:spPr>
            <a:xfrm>
              <a:off x="4345432" y="1845529"/>
              <a:ext cx="104850" cy="9647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4341726" y="3874637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s1</a:t>
            </a:r>
            <a:endParaRPr lang="ko-KR" altLang="en-US" sz="1400" dirty="0" err="1" smtClean="0"/>
          </a:p>
        </p:txBody>
      </p:sp>
      <p:cxnSp>
        <p:nvCxnSpPr>
          <p:cNvPr id="104" name="직선 화살표 연결선 103"/>
          <p:cNvCxnSpPr/>
          <p:nvPr/>
        </p:nvCxnSpPr>
        <p:spPr>
          <a:xfrm>
            <a:off x="4791512" y="4053916"/>
            <a:ext cx="407469" cy="1064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직선 연결선 105"/>
          <p:cNvCxnSpPr/>
          <p:nvPr/>
        </p:nvCxnSpPr>
        <p:spPr>
          <a:xfrm>
            <a:off x="2555776" y="5805264"/>
            <a:ext cx="621510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자유형 106"/>
          <p:cNvSpPr/>
          <p:nvPr/>
        </p:nvSpPr>
        <p:spPr>
          <a:xfrm flipH="1">
            <a:off x="6842056" y="3385583"/>
            <a:ext cx="503156" cy="346178"/>
          </a:xfrm>
          <a:custGeom>
            <a:avLst/>
            <a:gdLst>
              <a:gd name="connsiteX0" fmla="*/ 350363 w 529473"/>
              <a:gd name="connsiteY0" fmla="*/ 1121790 h 1121790"/>
              <a:gd name="connsiteX1" fmla="*/ 29852 w 529473"/>
              <a:gd name="connsiteY1" fmla="*/ 612742 h 1121790"/>
              <a:gd name="connsiteX2" fmla="*/ 529473 w 529473"/>
              <a:gd name="connsiteY2" fmla="*/ 0 h 1121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473" h="1121790">
                <a:moveTo>
                  <a:pt x="350363" y="1121790"/>
                </a:moveTo>
                <a:cubicBezTo>
                  <a:pt x="175181" y="960748"/>
                  <a:pt x="0" y="799707"/>
                  <a:pt x="29852" y="612742"/>
                </a:cubicBezTo>
                <a:cubicBezTo>
                  <a:pt x="59704" y="425777"/>
                  <a:pt x="529473" y="0"/>
                  <a:pt x="529473" y="0"/>
                </a:cubicBezTo>
              </a:path>
            </a:pathLst>
          </a:custGeom>
          <a:ln w="28575">
            <a:solidFill>
              <a:schemeClr val="accent1">
                <a:lumMod val="5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제목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객체지향 언어에서의 상속</a:t>
            </a:r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3109951" y="1571612"/>
            <a:ext cx="1714512" cy="1500198"/>
            <a:chOff x="4500562" y="1428736"/>
            <a:chExt cx="1714512" cy="1785950"/>
          </a:xfrm>
        </p:grpSpPr>
        <p:sp>
          <p:nvSpPr>
            <p:cNvPr id="5" name="TextBox 4"/>
            <p:cNvSpPr txBox="1"/>
            <p:nvPr/>
          </p:nvSpPr>
          <p:spPr>
            <a:xfrm>
              <a:off x="5214942" y="1428736"/>
              <a:ext cx="373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mtClean="0"/>
                <a:t>부모</a:t>
              </a:r>
              <a:endParaRPr lang="ko-KR" altLang="en-US" dirty="0"/>
            </a:p>
          </p:txBody>
        </p:sp>
        <p:sp>
          <p:nvSpPr>
            <p:cNvPr id="6" name="모서리가 둥근 직사각형 5"/>
            <p:cNvSpPr/>
            <p:nvPr/>
          </p:nvSpPr>
          <p:spPr>
            <a:xfrm>
              <a:off x="4500562" y="1428736"/>
              <a:ext cx="1714512" cy="178595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 dirty="0"/>
            </a:p>
          </p:txBody>
        </p:sp>
        <p:cxnSp>
          <p:nvCxnSpPr>
            <p:cNvPr id="7" name="직선 연결선 6"/>
            <p:cNvCxnSpPr/>
            <p:nvPr/>
          </p:nvCxnSpPr>
          <p:spPr>
            <a:xfrm rot="10800000" flipH="1">
              <a:off x="4500562" y="2194143"/>
              <a:ext cx="17145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4643438" y="1513781"/>
              <a:ext cx="12153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/>
                <a:t>String name;</a:t>
              </a:r>
            </a:p>
            <a:p>
              <a:r>
                <a:rPr lang="en-US" altLang="ko-KR" sz="1600" dirty="0" err="1" smtClean="0"/>
                <a:t>int</a:t>
              </a:r>
              <a:r>
                <a:rPr lang="en-US" altLang="ko-KR" sz="1600" dirty="0" smtClean="0"/>
                <a:t> age;</a:t>
              </a:r>
              <a:endParaRPr lang="ko-KR" altLang="en-US" sz="1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72000" y="2194143"/>
              <a:ext cx="1181157" cy="989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/>
                <a:t>void eat();</a:t>
              </a:r>
            </a:p>
            <a:p>
              <a:r>
                <a:rPr lang="en-US" altLang="ko-KR" sz="1600" dirty="0" smtClean="0"/>
                <a:t>void sleep();</a:t>
              </a:r>
            </a:p>
            <a:p>
              <a:r>
                <a:rPr lang="en-US" altLang="ko-KR" sz="1600" dirty="0" smtClean="0"/>
                <a:t>void love();</a:t>
              </a:r>
              <a:endParaRPr lang="ko-KR" altLang="en-US" sz="1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824330" y="5559998"/>
            <a:ext cx="453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자식</a:t>
            </a:r>
            <a:endParaRPr lang="ko-KR" alt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895769" y="3845486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부모</a:t>
            </a:r>
            <a:endParaRPr lang="ko-KR" altLang="en-US" dirty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3181389" y="3786190"/>
            <a:ext cx="1714512" cy="28575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/>
          </a:p>
        </p:txBody>
      </p:sp>
      <p:cxnSp>
        <p:nvCxnSpPr>
          <p:cNvPr id="13" name="직선 연결선 12"/>
          <p:cNvCxnSpPr/>
          <p:nvPr/>
        </p:nvCxnSpPr>
        <p:spPr>
          <a:xfrm rot="10800000" flipH="1">
            <a:off x="3181389" y="4429132"/>
            <a:ext cx="17145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52827" y="3883887"/>
            <a:ext cx="1215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String name</a:t>
            </a:r>
            <a:r>
              <a:rPr lang="en-US" altLang="ko-KR" sz="1600" dirty="0" smtClean="0"/>
              <a:t>;</a:t>
            </a:r>
          </a:p>
          <a:p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smtClean="0"/>
              <a:t>age;</a:t>
            </a:r>
            <a:endParaRPr lang="en-US" altLang="ko-KR" sz="16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3252827" y="5715016"/>
            <a:ext cx="12080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void work();</a:t>
            </a:r>
          </a:p>
          <a:p>
            <a:r>
              <a:rPr lang="en-US" altLang="ko-KR" sz="1600" dirty="0" smtClean="0">
                <a:solidFill>
                  <a:srgbClr val="FF0000"/>
                </a:solidFill>
              </a:rPr>
              <a:t>void cry();</a:t>
            </a:r>
          </a:p>
          <a:p>
            <a:r>
              <a:rPr lang="en-US" altLang="ko-KR" sz="1600" dirty="0" smtClean="0">
                <a:solidFill>
                  <a:srgbClr val="FF0000"/>
                </a:solidFill>
              </a:rPr>
              <a:t>void laugh();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58602" y="1285860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2">
                    <a:lumMod val="75000"/>
                  </a:schemeClr>
                </a:solidFill>
              </a:rPr>
              <a:t>Animal</a:t>
            </a:r>
            <a:r>
              <a:rPr lang="ko-KR" altLang="en-US" sz="1600" b="1" dirty="0" smtClean="0">
                <a:solidFill>
                  <a:schemeClr val="accent2">
                    <a:lumMod val="75000"/>
                  </a:schemeClr>
                </a:solidFill>
              </a:rPr>
              <a:t> 객체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95703" y="3500438"/>
            <a:ext cx="113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2">
                    <a:lumMod val="75000"/>
                  </a:schemeClr>
                </a:solidFill>
              </a:rPr>
              <a:t>Human</a:t>
            </a:r>
            <a:r>
              <a:rPr lang="ko-KR" altLang="en-US" sz="1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ko-KR" altLang="en-US" sz="1600" b="1" dirty="0" smtClean="0">
                <a:solidFill>
                  <a:schemeClr val="accent2">
                    <a:lumMod val="75000"/>
                  </a:schemeClr>
                </a:solidFill>
              </a:rPr>
              <a:t>객체</a:t>
            </a:r>
          </a:p>
        </p:txBody>
      </p:sp>
      <p:cxnSp>
        <p:nvCxnSpPr>
          <p:cNvPr id="18" name="직선 연결선 17"/>
          <p:cNvCxnSpPr/>
          <p:nvPr/>
        </p:nvCxnSpPr>
        <p:spPr>
          <a:xfrm rot="10800000" flipH="1">
            <a:off x="3181389" y="5214950"/>
            <a:ext cx="17145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 rot="10800000" flipH="1">
            <a:off x="3181389" y="5786454"/>
            <a:ext cx="17145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/>
          <p:cNvSpPr/>
          <p:nvPr/>
        </p:nvSpPr>
        <p:spPr>
          <a:xfrm>
            <a:off x="3252827" y="4429132"/>
            <a:ext cx="1428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void eat ();</a:t>
            </a:r>
          </a:p>
          <a:p>
            <a:r>
              <a:rPr lang="en-US" altLang="ko-KR" sz="1600" dirty="0" smtClean="0"/>
              <a:t>void sleep();</a:t>
            </a:r>
          </a:p>
          <a:p>
            <a:r>
              <a:rPr lang="en-US" altLang="ko-KR" sz="1600" dirty="0" smtClean="0"/>
              <a:t>void love();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3252827" y="5214950"/>
            <a:ext cx="12833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String hobby;</a:t>
            </a:r>
            <a:endParaRPr lang="en-US" altLang="ko-KR" sz="1600" dirty="0" smtClean="0"/>
          </a:p>
          <a:p>
            <a:r>
              <a:rPr lang="en-US" altLang="ko-KR" sz="1600" dirty="0" smtClean="0">
                <a:solidFill>
                  <a:srgbClr val="FF0000"/>
                </a:solidFill>
              </a:rPr>
              <a:t>String job;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4348" y="1571612"/>
            <a:ext cx="1785950" cy="181588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class Animal {</a:t>
            </a:r>
          </a:p>
          <a:p>
            <a:pPr defTabSz="180000"/>
            <a:r>
              <a:rPr lang="en-US" altLang="ko-KR" sz="1600" dirty="0" smtClean="0"/>
              <a:t>	String name;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age;</a:t>
            </a:r>
          </a:p>
          <a:p>
            <a:pPr defTabSz="180000"/>
            <a:r>
              <a:rPr lang="en-US" altLang="ko-KR" sz="1600" dirty="0" smtClean="0"/>
              <a:t>	void eat() {...}</a:t>
            </a:r>
          </a:p>
          <a:p>
            <a:pPr defTabSz="180000"/>
            <a:r>
              <a:rPr lang="en-US" altLang="ko-KR" sz="1600" dirty="0" smtClean="0"/>
              <a:t>	void sleep() {...}</a:t>
            </a:r>
          </a:p>
          <a:p>
            <a:pPr defTabSz="180000"/>
            <a:r>
              <a:rPr lang="en-US" altLang="ko-KR" sz="1600" dirty="0" smtClean="0"/>
              <a:t>	void love() {...}</a:t>
            </a:r>
          </a:p>
          <a:p>
            <a:pPr defTabSz="180000"/>
            <a:r>
              <a:rPr lang="en-US" altLang="ko-KR" sz="1600" dirty="0" smtClean="0"/>
              <a:t>}</a:t>
            </a:r>
            <a:endParaRPr lang="ko-KR" altLang="en-US" sz="1600" dirty="0" err="1" smtClean="0"/>
          </a:p>
        </p:txBody>
      </p:sp>
      <p:sp>
        <p:nvSpPr>
          <p:cNvPr id="23" name="TextBox 22"/>
          <p:cNvSpPr txBox="1"/>
          <p:nvPr/>
        </p:nvSpPr>
        <p:spPr>
          <a:xfrm>
            <a:off x="285720" y="4786322"/>
            <a:ext cx="2643206" cy="181588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class Human extends Animal {</a:t>
            </a:r>
          </a:p>
          <a:p>
            <a:pPr defTabSz="180000"/>
            <a:r>
              <a:rPr lang="en-US" altLang="ko-KR" sz="1600" dirty="0" smtClean="0"/>
              <a:t>	String hobby;</a:t>
            </a:r>
          </a:p>
          <a:p>
            <a:pPr defTabSz="180000"/>
            <a:r>
              <a:rPr lang="en-US" altLang="ko-KR" sz="1600" dirty="0" smtClean="0"/>
              <a:t>	String job;</a:t>
            </a:r>
          </a:p>
          <a:p>
            <a:pPr defTabSz="180000"/>
            <a:r>
              <a:rPr lang="en-US" altLang="ko-KR" sz="1600" dirty="0" smtClean="0"/>
              <a:t>	void work() {...}</a:t>
            </a:r>
          </a:p>
          <a:p>
            <a:pPr defTabSz="180000"/>
            <a:r>
              <a:rPr lang="en-US" altLang="ko-KR" sz="1600" dirty="0" smtClean="0"/>
              <a:t>	void cry() {...}</a:t>
            </a:r>
          </a:p>
          <a:p>
            <a:pPr defTabSz="180000"/>
            <a:r>
              <a:rPr lang="en-US" altLang="ko-KR" sz="1600" dirty="0" smtClean="0"/>
              <a:t>	void laugh() {...}</a:t>
            </a:r>
          </a:p>
          <a:p>
            <a:pPr defTabSz="180000"/>
            <a:r>
              <a:rPr lang="en-US" altLang="ko-KR" sz="1600" dirty="0" smtClean="0"/>
              <a:t>}</a:t>
            </a:r>
            <a:endParaRPr lang="ko-KR" altLang="en-US" sz="1600" dirty="0" err="1" smtClean="0"/>
          </a:p>
        </p:txBody>
      </p:sp>
      <p:cxnSp>
        <p:nvCxnSpPr>
          <p:cNvPr id="24" name="직선 화살표 연결선 23"/>
          <p:cNvCxnSpPr>
            <a:stCxn id="23" idx="0"/>
            <a:endCxn id="22" idx="2"/>
          </p:cNvCxnSpPr>
          <p:nvPr/>
        </p:nvCxnSpPr>
        <p:spPr>
          <a:xfrm rot="5400000" flipH="1" flipV="1">
            <a:off x="907909" y="4086908"/>
            <a:ext cx="1398828" cy="15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571604" y="3929066"/>
            <a:ext cx="410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상속</a:t>
            </a:r>
          </a:p>
        </p:txBody>
      </p:sp>
      <p:sp>
        <p:nvSpPr>
          <p:cNvPr id="29" name="내용 개체 틀 27"/>
          <p:cNvSpPr txBox="1">
            <a:spLocks/>
          </p:cNvSpPr>
          <p:nvPr/>
        </p:nvSpPr>
        <p:spPr>
          <a:xfrm>
            <a:off x="5292080" y="1285860"/>
            <a:ext cx="3473968" cy="47149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4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640080" indent="-274320" algn="l" rtl="0" eaLnBrk="1" latinLnBrk="1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0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indent="-228600" algn="l" rtl="0" eaLnBrk="1" latinLnBrk="1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1800" kern="1200">
                <a:solidFill>
                  <a:schemeClr val="tx1"/>
                </a:solidFill>
                <a:latin typeface="휴먼편지체" pitchFamily="18" charset="-127"/>
                <a:ea typeface="휴먼편지체" pitchFamily="18" charset="-127"/>
                <a:cs typeface="+mn-cs"/>
              </a:defRPr>
            </a:lvl3pPr>
            <a:lvl4pPr marL="1371600" indent="-228600" algn="l" rtl="0" eaLnBrk="1" latinLnBrk="1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1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1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1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1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1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상속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상위 클래스의 특성을 하위 클래스가 물려받음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상위 클래스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수퍼</a:t>
            </a:r>
            <a:r>
              <a:rPr lang="ko-KR" altLang="en-US" dirty="0" smtClean="0"/>
              <a:t> 클래스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하위 클래스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서브 클래스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서브 클래스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수퍼</a:t>
            </a:r>
            <a:r>
              <a:rPr lang="ko-KR" altLang="en-US" dirty="0" smtClean="0"/>
              <a:t> 클래스 코드의 재사용</a:t>
            </a:r>
            <a:endParaRPr lang="en-US" altLang="ko-KR" dirty="0" smtClean="0"/>
          </a:p>
          <a:p>
            <a:pPr lvl="2"/>
            <a:r>
              <a:rPr lang="ko-KR" altLang="en-US" dirty="0"/>
              <a:t>새로운 특성 추가 </a:t>
            </a:r>
            <a:r>
              <a:rPr lang="ko-KR" altLang="en-US" dirty="0" smtClean="0"/>
              <a:t>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자바는 다중 상속을 지원 않음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인터페이스를 통해 다중 상속과 같은 효과 얻음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9552" y="3140968"/>
            <a:ext cx="8153400" cy="700070"/>
          </a:xfrm>
        </p:spPr>
        <p:txBody>
          <a:bodyPr>
            <a:normAutofit fontScale="90000"/>
          </a:bodyPr>
          <a:lstStyle/>
          <a:p>
            <a:r>
              <a:rPr lang="en-US" altLang="ko-KR" dirty="0"/>
              <a:t>static </a:t>
            </a:r>
            <a:r>
              <a:rPr lang="ko-KR" altLang="en-US" dirty="0" smtClean="0"/>
              <a:t>멤버를 클래스 이름으로 접근하는 사례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429785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5496" y="285728"/>
            <a:ext cx="3061005" cy="56938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sz="1400" dirty="0" smtClean="0"/>
              <a:t>class </a:t>
            </a:r>
            <a:r>
              <a:rPr lang="en-US" sz="1400" dirty="0" err="1" smtClean="0"/>
              <a:t>StaticSample</a:t>
            </a:r>
            <a:r>
              <a:rPr lang="en-US" sz="1400" dirty="0" smtClean="0"/>
              <a:t> {</a:t>
            </a:r>
          </a:p>
          <a:p>
            <a:pPr defTabSz="180000"/>
            <a:r>
              <a:rPr lang="en-US" sz="1400" dirty="0" smtClean="0"/>
              <a:t>	public </a:t>
            </a:r>
            <a:r>
              <a:rPr lang="en-US" sz="1400" dirty="0" err="1" smtClean="0"/>
              <a:t>int</a:t>
            </a:r>
            <a:r>
              <a:rPr lang="en-US" sz="1400" dirty="0" smtClean="0"/>
              <a:t> n; </a:t>
            </a:r>
          </a:p>
          <a:p>
            <a:pPr defTabSz="180000"/>
            <a:r>
              <a:rPr lang="en-US" sz="1400" dirty="0" smtClean="0"/>
              <a:t>	public void g() {</a:t>
            </a:r>
          </a:p>
          <a:p>
            <a:pPr defTabSz="180000"/>
            <a:r>
              <a:rPr lang="en-US" sz="1400" dirty="0" smtClean="0"/>
              <a:t>		m = 20;</a:t>
            </a:r>
          </a:p>
          <a:p>
            <a:pPr defTabSz="180000"/>
            <a:r>
              <a:rPr lang="en-US" sz="1400" dirty="0" smtClean="0"/>
              <a:t>	}</a:t>
            </a:r>
          </a:p>
          <a:p>
            <a:pPr defTabSz="180000"/>
            <a:r>
              <a:rPr lang="en-US" sz="1400" dirty="0" smtClean="0"/>
              <a:t>	public void h() {</a:t>
            </a:r>
          </a:p>
          <a:p>
            <a:pPr defTabSz="180000"/>
            <a:r>
              <a:rPr lang="en-US" sz="1400" dirty="0" smtClean="0"/>
              <a:t>		m = 30;</a:t>
            </a:r>
          </a:p>
          <a:p>
            <a:pPr defTabSz="180000"/>
            <a:r>
              <a:rPr lang="en-US" sz="1400" dirty="0" smtClean="0"/>
              <a:t>	}</a:t>
            </a:r>
          </a:p>
          <a:p>
            <a:pPr defTabSz="180000"/>
            <a:r>
              <a:rPr lang="en-US" sz="1400" dirty="0" smtClean="0"/>
              <a:t>	public static </a:t>
            </a:r>
            <a:r>
              <a:rPr lang="en-US" sz="1400" dirty="0" err="1" smtClean="0"/>
              <a:t>int</a:t>
            </a:r>
            <a:r>
              <a:rPr lang="en-US" sz="1400" dirty="0" smtClean="0"/>
              <a:t> m;</a:t>
            </a:r>
            <a:endParaRPr lang="ko-KR" altLang="en-US" sz="1400" dirty="0" smtClean="0"/>
          </a:p>
          <a:p>
            <a:pPr defTabSz="180000"/>
            <a:r>
              <a:rPr lang="en-US" sz="1400" dirty="0" smtClean="0"/>
              <a:t>	public static void f() {</a:t>
            </a:r>
          </a:p>
          <a:p>
            <a:pPr defTabSz="180000"/>
            <a:r>
              <a:rPr lang="en-US" sz="1400" dirty="0" smtClean="0"/>
              <a:t>		m = 5;</a:t>
            </a:r>
          </a:p>
          <a:p>
            <a:pPr defTabSz="180000"/>
            <a:r>
              <a:rPr lang="en-US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public class Ex {</a:t>
            </a:r>
          </a:p>
          <a:p>
            <a:pPr defTabSz="180000"/>
            <a:r>
              <a:rPr lang="en-US" altLang="ko-KR" sz="1400" dirty="0" smtClean="0"/>
              <a:t>	public static void main(</a:t>
            </a:r>
            <a:r>
              <a:rPr lang="en-US" altLang="ko-KR" sz="1400" dirty="0"/>
              <a:t>String[] </a:t>
            </a:r>
            <a:r>
              <a:rPr lang="en-US" altLang="ko-KR" sz="1400" dirty="0" err="1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StaticSample.m</a:t>
            </a:r>
            <a:r>
              <a:rPr lang="en-US" altLang="ko-KR" sz="1400" dirty="0" smtClean="0">
                <a:solidFill>
                  <a:srgbClr val="FF0000"/>
                </a:solidFill>
              </a:rPr>
              <a:t> = 10;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StaticSample</a:t>
            </a:r>
            <a:r>
              <a:rPr lang="en-US" altLang="ko-KR" sz="1400" dirty="0" smtClean="0"/>
              <a:t> s1;</a:t>
            </a:r>
          </a:p>
          <a:p>
            <a:pPr defTabSz="180000"/>
            <a:r>
              <a:rPr lang="en-US" altLang="ko-KR" sz="1400" dirty="0" smtClean="0"/>
              <a:t>		s1 = new </a:t>
            </a:r>
            <a:r>
              <a:rPr lang="en-US" altLang="ko-KR" sz="1400" dirty="0" err="1" smtClean="0"/>
              <a:t>StaticSample</a:t>
            </a:r>
            <a:r>
              <a:rPr lang="en-US" altLang="ko-KR" sz="1400" dirty="0" smtClean="0"/>
              <a:t>();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</a:t>
            </a:r>
            <a:r>
              <a:rPr lang="en-US" altLang="ko-KR" sz="1400" dirty="0" smtClean="0">
                <a:solidFill>
                  <a:srgbClr val="FF0000"/>
                </a:solidFill>
              </a:rPr>
              <a:t>s1.m</a:t>
            </a:r>
            <a:r>
              <a:rPr lang="en-US" altLang="ko-KR" sz="1400" dirty="0" smtClean="0"/>
              <a:t>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smtClean="0">
                <a:solidFill>
                  <a:srgbClr val="FF0000"/>
                </a:solidFill>
              </a:rPr>
              <a:t>s1.f();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StaticSample.f</a:t>
            </a:r>
            <a:r>
              <a:rPr lang="en-US" altLang="ko-KR" sz="1400" dirty="0" smtClean="0">
                <a:solidFill>
                  <a:srgbClr val="FF0000"/>
                </a:solidFill>
              </a:rPr>
              <a:t>();</a:t>
            </a:r>
          </a:p>
          <a:p>
            <a:pPr defTabSz="180000"/>
            <a:r>
              <a:rPr lang="en-US" altLang="ko-KR" sz="1400" dirty="0" smtClean="0"/>
              <a:t>	}</a:t>
            </a:r>
            <a:endParaRPr lang="ko-KR" altLang="en-US" sz="1400" dirty="0" smtClean="0"/>
          </a:p>
          <a:p>
            <a:pPr defTabSz="180000"/>
            <a:r>
              <a:rPr lang="en-US" altLang="ko-KR" sz="1400" dirty="0" smtClean="0"/>
              <a:t>}</a:t>
            </a:r>
            <a:endParaRPr lang="en-US" altLang="ko-KR" sz="1400" dirty="0"/>
          </a:p>
        </p:txBody>
      </p:sp>
      <p:grpSp>
        <p:nvGrpSpPr>
          <p:cNvPr id="5" name="그룹 74"/>
          <p:cNvGrpSpPr/>
          <p:nvPr/>
        </p:nvGrpSpPr>
        <p:grpSpPr>
          <a:xfrm>
            <a:off x="6344401" y="142852"/>
            <a:ext cx="1071570" cy="714380"/>
            <a:chOff x="3357554" y="1785926"/>
            <a:chExt cx="1071570" cy="714380"/>
          </a:xfrm>
        </p:grpSpPr>
        <p:sp>
          <p:nvSpPr>
            <p:cNvPr id="6" name="모서리가 둥근 직사각형 5"/>
            <p:cNvSpPr/>
            <p:nvPr/>
          </p:nvSpPr>
          <p:spPr>
            <a:xfrm>
              <a:off x="3357554" y="1785926"/>
              <a:ext cx="1071570" cy="71438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40000"/>
                  <a:lumOff val="6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/>
            </a:p>
          </p:txBody>
        </p:sp>
        <p:grpSp>
          <p:nvGrpSpPr>
            <p:cNvPr id="7" name="그룹 7"/>
            <p:cNvGrpSpPr/>
            <p:nvPr/>
          </p:nvGrpSpPr>
          <p:grpSpPr>
            <a:xfrm>
              <a:off x="3500430" y="1857364"/>
              <a:ext cx="714380" cy="307777"/>
              <a:chOff x="6286512" y="2571744"/>
              <a:chExt cx="714380" cy="307777"/>
            </a:xfrm>
          </p:grpSpPr>
          <p:sp>
            <p:nvSpPr>
              <p:cNvPr id="9" name="TextBox 5"/>
              <p:cNvSpPr txBox="1"/>
              <p:nvPr/>
            </p:nvSpPr>
            <p:spPr>
              <a:xfrm>
                <a:off x="6286512" y="2571744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/>
                  <a:t>m</a:t>
                </a:r>
                <a:endParaRPr lang="ko-KR" altLang="en-US" sz="1400" dirty="0"/>
              </a:p>
            </p:txBody>
          </p:sp>
          <p:sp>
            <p:nvSpPr>
              <p:cNvPr id="10" name="직사각형 9"/>
              <p:cNvSpPr/>
              <p:nvPr/>
            </p:nvSpPr>
            <p:spPr>
              <a:xfrm>
                <a:off x="6572264" y="2643182"/>
                <a:ext cx="428628" cy="21431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 smtClean="0">
                    <a:solidFill>
                      <a:srgbClr val="FF0000"/>
                    </a:solidFill>
                  </a:rPr>
                  <a:t>10</a:t>
                </a:r>
                <a:endParaRPr lang="ko-KR" altLang="en-US" sz="14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3500430" y="2143116"/>
              <a:ext cx="7280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f() { ... }</a:t>
              </a:r>
              <a:endParaRPr lang="ko-KR" altLang="en-US" sz="14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7630285" y="214290"/>
            <a:ext cx="978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static </a:t>
            </a:r>
            <a:r>
              <a:rPr lang="ko-KR" altLang="en-US" sz="1200" dirty="0" smtClean="0"/>
              <a:t>멤버 생성</a:t>
            </a:r>
            <a:endParaRPr lang="ko-KR" alt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751182" y="2500306"/>
            <a:ext cx="817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객체 </a:t>
            </a:r>
            <a:r>
              <a:rPr lang="en-US" altLang="ko-KR" sz="1200" dirty="0" smtClean="0"/>
              <a:t>s1 </a:t>
            </a:r>
            <a:r>
              <a:rPr lang="ko-KR" altLang="en-US" sz="1200" dirty="0" smtClean="0"/>
              <a:t>생성</a:t>
            </a:r>
            <a:endParaRPr lang="ko-KR" altLang="en-US" sz="1200" dirty="0"/>
          </a:p>
        </p:txBody>
      </p:sp>
      <p:grpSp>
        <p:nvGrpSpPr>
          <p:cNvPr id="16" name="그룹 65"/>
          <p:cNvGrpSpPr/>
          <p:nvPr/>
        </p:nvGrpSpPr>
        <p:grpSpPr>
          <a:xfrm>
            <a:off x="6383804" y="2214554"/>
            <a:ext cx="1143009" cy="928694"/>
            <a:chOff x="5143503" y="2714620"/>
            <a:chExt cx="1357323" cy="928694"/>
          </a:xfrm>
        </p:grpSpPr>
        <p:sp>
          <p:nvSpPr>
            <p:cNvPr id="17" name="모서리가 둥근 직사각형 16"/>
            <p:cNvSpPr/>
            <p:nvPr/>
          </p:nvSpPr>
          <p:spPr>
            <a:xfrm>
              <a:off x="5143504" y="2714620"/>
              <a:ext cx="1357322" cy="928694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/>
            </a:p>
          </p:txBody>
        </p:sp>
        <p:grpSp>
          <p:nvGrpSpPr>
            <p:cNvPr id="18" name="그룹 64"/>
            <p:cNvGrpSpPr/>
            <p:nvPr/>
          </p:nvGrpSpPr>
          <p:grpSpPr>
            <a:xfrm>
              <a:off x="5429256" y="2714620"/>
              <a:ext cx="817073" cy="307777"/>
              <a:chOff x="5429256" y="2786058"/>
              <a:chExt cx="817073" cy="307777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5429256" y="2786058"/>
                <a:ext cx="2632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/>
                  <a:t>n</a:t>
                </a:r>
                <a:endParaRPr lang="ko-KR" altLang="en-US" sz="1400" dirty="0"/>
              </a:p>
            </p:txBody>
          </p:sp>
          <p:sp>
            <p:nvSpPr>
              <p:cNvPr id="22" name="직사각형 21"/>
              <p:cNvSpPr/>
              <p:nvPr/>
            </p:nvSpPr>
            <p:spPr>
              <a:xfrm>
                <a:off x="5715008" y="2857496"/>
                <a:ext cx="531321" cy="21431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5143505" y="3000372"/>
              <a:ext cx="13481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g() { m=20; }</a:t>
              </a:r>
              <a:endParaRPr lang="ko-KR" altLang="en-US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143503" y="3286124"/>
              <a:ext cx="1323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h() { m=30; }</a:t>
              </a:r>
              <a:endParaRPr lang="ko-KR" altLang="en-US" sz="1400" dirty="0"/>
            </a:p>
          </p:txBody>
        </p:sp>
      </p:grpSp>
      <p:grpSp>
        <p:nvGrpSpPr>
          <p:cNvPr id="23" name="그룹 91"/>
          <p:cNvGrpSpPr/>
          <p:nvPr/>
        </p:nvGrpSpPr>
        <p:grpSpPr>
          <a:xfrm>
            <a:off x="6383804" y="1285860"/>
            <a:ext cx="1071570" cy="714380"/>
            <a:chOff x="3357554" y="1785926"/>
            <a:chExt cx="1071570" cy="714380"/>
          </a:xfrm>
        </p:grpSpPr>
        <p:sp>
          <p:nvSpPr>
            <p:cNvPr id="24" name="모서리가 둥근 직사각형 23"/>
            <p:cNvSpPr/>
            <p:nvPr/>
          </p:nvSpPr>
          <p:spPr>
            <a:xfrm>
              <a:off x="3357554" y="1785926"/>
              <a:ext cx="1071570" cy="71438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40000"/>
                  <a:lumOff val="6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/>
            </a:p>
          </p:txBody>
        </p:sp>
        <p:grpSp>
          <p:nvGrpSpPr>
            <p:cNvPr id="25" name="그룹 7"/>
            <p:cNvGrpSpPr/>
            <p:nvPr/>
          </p:nvGrpSpPr>
          <p:grpSpPr>
            <a:xfrm>
              <a:off x="3500430" y="1857364"/>
              <a:ext cx="714380" cy="307777"/>
              <a:chOff x="6286512" y="2571744"/>
              <a:chExt cx="714380" cy="307777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6286512" y="2571744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/>
                  <a:t>m</a:t>
                </a:r>
                <a:endParaRPr lang="ko-KR" altLang="en-US" sz="1400" dirty="0"/>
              </a:p>
            </p:txBody>
          </p:sp>
          <p:sp>
            <p:nvSpPr>
              <p:cNvPr id="28" name="직사각형 27"/>
              <p:cNvSpPr/>
              <p:nvPr/>
            </p:nvSpPr>
            <p:spPr>
              <a:xfrm>
                <a:off x="6572264" y="2643182"/>
                <a:ext cx="428628" cy="21431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 smtClean="0">
                    <a:solidFill>
                      <a:schemeClr val="tx1"/>
                    </a:solidFill>
                  </a:rPr>
                  <a:t>10</a:t>
                </a:r>
                <a:endParaRPr lang="ko-KR" alt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3500430" y="2143116"/>
              <a:ext cx="7280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f() { ... }</a:t>
              </a:r>
              <a:endParaRPr lang="ko-KR" altLang="en-US" sz="1400" dirty="0"/>
            </a:p>
          </p:txBody>
        </p:sp>
      </p:grpSp>
      <p:sp>
        <p:nvSpPr>
          <p:cNvPr id="60" name="직사각형 59"/>
          <p:cNvSpPr/>
          <p:nvPr/>
        </p:nvSpPr>
        <p:spPr>
          <a:xfrm>
            <a:off x="3148386" y="285728"/>
            <a:ext cx="17426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err="1" smtClean="0"/>
              <a:t>StaticSample.m</a:t>
            </a:r>
            <a:r>
              <a:rPr lang="en-US" altLang="ko-KR" sz="1400" dirty="0" smtClean="0"/>
              <a:t> = 10;</a:t>
            </a:r>
            <a:endParaRPr lang="ko-KR" altLang="en-US" sz="1400" dirty="0"/>
          </a:p>
        </p:txBody>
      </p:sp>
      <p:sp>
        <p:nvSpPr>
          <p:cNvPr id="61" name="직사각형 60"/>
          <p:cNvSpPr/>
          <p:nvPr/>
        </p:nvSpPr>
        <p:spPr>
          <a:xfrm>
            <a:off x="3148386" y="2071678"/>
            <a:ext cx="2071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err="1" smtClean="0"/>
              <a:t>StaticSample</a:t>
            </a:r>
            <a:r>
              <a:rPr lang="en-US" altLang="ko-KR" sz="1400" dirty="0" smtClean="0"/>
              <a:t> s1;</a:t>
            </a:r>
          </a:p>
          <a:p>
            <a:pPr defTabSz="180000"/>
            <a:r>
              <a:rPr lang="en-US" altLang="ko-KR" sz="1400" dirty="0" smtClean="0"/>
              <a:t>s1 = new </a:t>
            </a:r>
            <a:r>
              <a:rPr lang="en-US" altLang="ko-KR" sz="1400" dirty="0" err="1" smtClean="0"/>
              <a:t>StaticSample</a:t>
            </a:r>
            <a:r>
              <a:rPr lang="en-US" altLang="ko-KR" sz="1400" dirty="0" smtClean="0"/>
              <a:t>();</a:t>
            </a:r>
          </a:p>
        </p:txBody>
      </p:sp>
      <p:grpSp>
        <p:nvGrpSpPr>
          <p:cNvPr id="62" name="그룹 61"/>
          <p:cNvGrpSpPr/>
          <p:nvPr/>
        </p:nvGrpSpPr>
        <p:grpSpPr>
          <a:xfrm>
            <a:off x="5844335" y="2071678"/>
            <a:ext cx="214314" cy="214313"/>
            <a:chOff x="4286248" y="1785927"/>
            <a:chExt cx="214314" cy="214313"/>
          </a:xfrm>
        </p:grpSpPr>
        <p:sp>
          <p:nvSpPr>
            <p:cNvPr id="63" name="TextBox 62"/>
            <p:cNvSpPr txBox="1"/>
            <p:nvPr/>
          </p:nvSpPr>
          <p:spPr>
            <a:xfrm>
              <a:off x="4286248" y="1785927"/>
              <a:ext cx="214314" cy="214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ko-KR" altLang="en-US" sz="1400" dirty="0"/>
            </a:p>
          </p:txBody>
        </p:sp>
        <p:sp>
          <p:nvSpPr>
            <p:cNvPr id="64" name="순서도: 연결자 27"/>
            <p:cNvSpPr/>
            <p:nvPr/>
          </p:nvSpPr>
          <p:spPr>
            <a:xfrm>
              <a:off x="4345432" y="1845529"/>
              <a:ext cx="104850" cy="9647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5558583" y="2000240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s1</a:t>
            </a:r>
            <a:endParaRPr lang="ko-KR" altLang="en-US" sz="1400" dirty="0" err="1" smtClean="0"/>
          </a:p>
        </p:txBody>
      </p:sp>
      <p:cxnSp>
        <p:nvCxnSpPr>
          <p:cNvPr id="66" name="직선 화살표 연결선 65"/>
          <p:cNvCxnSpPr/>
          <p:nvPr/>
        </p:nvCxnSpPr>
        <p:spPr>
          <a:xfrm>
            <a:off x="6008369" y="2179519"/>
            <a:ext cx="407469" cy="1064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직사각형 66"/>
          <p:cNvSpPr/>
          <p:nvPr/>
        </p:nvSpPr>
        <p:spPr>
          <a:xfrm>
            <a:off x="3148386" y="3500438"/>
            <a:ext cx="18854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</a:t>
            </a:r>
            <a:r>
              <a:rPr lang="en-US" altLang="ko-KR" sz="1400" dirty="0" smtClean="0">
                <a:solidFill>
                  <a:srgbClr val="FF0000"/>
                </a:solidFill>
              </a:rPr>
              <a:t>s1.m</a:t>
            </a:r>
            <a:r>
              <a:rPr lang="en-US" altLang="ko-KR" sz="1400" dirty="0" smtClean="0"/>
              <a:t>);</a:t>
            </a:r>
            <a:endParaRPr lang="ko-KR" altLang="en-US" sz="1400" dirty="0"/>
          </a:p>
        </p:txBody>
      </p:sp>
      <p:sp>
        <p:nvSpPr>
          <p:cNvPr id="68" name="직사각형 67"/>
          <p:cNvSpPr/>
          <p:nvPr/>
        </p:nvSpPr>
        <p:spPr>
          <a:xfrm>
            <a:off x="3148386" y="4500570"/>
            <a:ext cx="5870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smtClean="0"/>
              <a:t>s1.f();</a:t>
            </a:r>
            <a:endParaRPr lang="ko-KR" altLang="en-US" sz="1400" dirty="0"/>
          </a:p>
        </p:txBody>
      </p:sp>
      <p:grpSp>
        <p:nvGrpSpPr>
          <p:cNvPr id="69" name="그룹 91"/>
          <p:cNvGrpSpPr/>
          <p:nvPr/>
        </p:nvGrpSpPr>
        <p:grpSpPr>
          <a:xfrm>
            <a:off x="6465298" y="4143380"/>
            <a:ext cx="1071570" cy="714380"/>
            <a:chOff x="3357554" y="1785926"/>
            <a:chExt cx="1071570" cy="714380"/>
          </a:xfrm>
        </p:grpSpPr>
        <p:sp>
          <p:nvSpPr>
            <p:cNvPr id="70" name="모서리가 둥근 직사각형 69"/>
            <p:cNvSpPr/>
            <p:nvPr/>
          </p:nvSpPr>
          <p:spPr>
            <a:xfrm>
              <a:off x="3357554" y="1785926"/>
              <a:ext cx="1071570" cy="71438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40000"/>
                  <a:lumOff val="6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/>
            </a:p>
          </p:txBody>
        </p:sp>
        <p:grpSp>
          <p:nvGrpSpPr>
            <p:cNvPr id="71" name="그룹 7"/>
            <p:cNvGrpSpPr/>
            <p:nvPr/>
          </p:nvGrpSpPr>
          <p:grpSpPr>
            <a:xfrm>
              <a:off x="3500430" y="1857364"/>
              <a:ext cx="714380" cy="307777"/>
              <a:chOff x="6286512" y="2571744"/>
              <a:chExt cx="714380" cy="307777"/>
            </a:xfrm>
          </p:grpSpPr>
          <p:sp>
            <p:nvSpPr>
              <p:cNvPr id="73" name="TextBox 72"/>
              <p:cNvSpPr txBox="1"/>
              <p:nvPr/>
            </p:nvSpPr>
            <p:spPr>
              <a:xfrm>
                <a:off x="6286512" y="2571744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/>
                  <a:t>m</a:t>
                </a:r>
                <a:endParaRPr lang="ko-KR" altLang="en-US" sz="1400" dirty="0"/>
              </a:p>
            </p:txBody>
          </p:sp>
          <p:sp>
            <p:nvSpPr>
              <p:cNvPr id="74" name="직사각형 73"/>
              <p:cNvSpPr/>
              <p:nvPr/>
            </p:nvSpPr>
            <p:spPr>
              <a:xfrm>
                <a:off x="6572264" y="2643182"/>
                <a:ext cx="428628" cy="21431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dirty="0" smtClean="0">
                    <a:solidFill>
                      <a:srgbClr val="FF0000"/>
                    </a:solidFill>
                  </a:rPr>
                  <a:t>5</a:t>
                </a:r>
                <a:endParaRPr lang="ko-KR" altLang="en-US" sz="14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72" name="TextBox 71"/>
            <p:cNvSpPr txBox="1"/>
            <p:nvPr/>
          </p:nvSpPr>
          <p:spPr>
            <a:xfrm>
              <a:off x="3500430" y="2143116"/>
              <a:ext cx="7280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f() { ... }</a:t>
              </a:r>
              <a:endParaRPr lang="ko-KR" altLang="en-US" sz="1400" dirty="0"/>
            </a:p>
          </p:txBody>
        </p:sp>
      </p:grpSp>
      <p:sp>
        <p:nvSpPr>
          <p:cNvPr id="75" name="직사각형 74"/>
          <p:cNvSpPr/>
          <p:nvPr/>
        </p:nvSpPr>
        <p:spPr>
          <a:xfrm>
            <a:off x="6608174" y="3500438"/>
            <a:ext cx="6190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smtClean="0"/>
              <a:t>10 </a:t>
            </a:r>
            <a:r>
              <a:rPr lang="ko-KR" altLang="en-US" sz="1400" dirty="0" smtClean="0"/>
              <a:t>출력</a:t>
            </a:r>
            <a:endParaRPr lang="ko-KR" altLang="en-US" sz="1400" dirty="0"/>
          </a:p>
        </p:txBody>
      </p:sp>
      <p:grpSp>
        <p:nvGrpSpPr>
          <p:cNvPr id="76" name="그룹 65"/>
          <p:cNvGrpSpPr/>
          <p:nvPr/>
        </p:nvGrpSpPr>
        <p:grpSpPr>
          <a:xfrm>
            <a:off x="6465298" y="5072074"/>
            <a:ext cx="1143009" cy="928694"/>
            <a:chOff x="5143503" y="2714620"/>
            <a:chExt cx="1357323" cy="928694"/>
          </a:xfrm>
        </p:grpSpPr>
        <p:sp>
          <p:nvSpPr>
            <p:cNvPr id="77" name="모서리가 둥근 직사각형 76"/>
            <p:cNvSpPr/>
            <p:nvPr/>
          </p:nvSpPr>
          <p:spPr>
            <a:xfrm>
              <a:off x="5143504" y="2714620"/>
              <a:ext cx="1357322" cy="928694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/>
            </a:p>
          </p:txBody>
        </p:sp>
        <p:grpSp>
          <p:nvGrpSpPr>
            <p:cNvPr id="78" name="그룹 64"/>
            <p:cNvGrpSpPr/>
            <p:nvPr/>
          </p:nvGrpSpPr>
          <p:grpSpPr>
            <a:xfrm>
              <a:off x="5429256" y="2714620"/>
              <a:ext cx="817073" cy="307777"/>
              <a:chOff x="5429256" y="2786058"/>
              <a:chExt cx="817073" cy="307777"/>
            </a:xfrm>
          </p:grpSpPr>
          <p:sp>
            <p:nvSpPr>
              <p:cNvPr id="81" name="TextBox 80"/>
              <p:cNvSpPr txBox="1"/>
              <p:nvPr/>
            </p:nvSpPr>
            <p:spPr>
              <a:xfrm>
                <a:off x="5429256" y="2786058"/>
                <a:ext cx="2632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/>
                  <a:t>n</a:t>
                </a:r>
                <a:endParaRPr lang="ko-KR" altLang="en-US" sz="1400" dirty="0"/>
              </a:p>
            </p:txBody>
          </p:sp>
          <p:sp>
            <p:nvSpPr>
              <p:cNvPr id="82" name="직사각형 81"/>
              <p:cNvSpPr/>
              <p:nvPr/>
            </p:nvSpPr>
            <p:spPr>
              <a:xfrm>
                <a:off x="5715008" y="2857496"/>
                <a:ext cx="531321" cy="21431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5143505" y="3000372"/>
              <a:ext cx="13481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g() { m=20; }</a:t>
              </a:r>
              <a:endParaRPr lang="ko-KR" altLang="en-US" sz="1400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5143503" y="3286124"/>
              <a:ext cx="1323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h() { m=30; }</a:t>
              </a:r>
              <a:endParaRPr lang="ko-KR" altLang="en-US" sz="1400" dirty="0"/>
            </a:p>
          </p:txBody>
        </p:sp>
      </p:grpSp>
      <p:grpSp>
        <p:nvGrpSpPr>
          <p:cNvPr id="83" name="그룹 82"/>
          <p:cNvGrpSpPr/>
          <p:nvPr/>
        </p:nvGrpSpPr>
        <p:grpSpPr>
          <a:xfrm>
            <a:off x="5925829" y="4929198"/>
            <a:ext cx="214314" cy="214313"/>
            <a:chOff x="4286248" y="1785927"/>
            <a:chExt cx="214314" cy="214313"/>
          </a:xfrm>
        </p:grpSpPr>
        <p:sp>
          <p:nvSpPr>
            <p:cNvPr id="84" name="TextBox 83"/>
            <p:cNvSpPr txBox="1"/>
            <p:nvPr/>
          </p:nvSpPr>
          <p:spPr>
            <a:xfrm>
              <a:off x="4286248" y="1785927"/>
              <a:ext cx="214314" cy="2143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ko-KR" altLang="en-US" sz="1400" dirty="0"/>
            </a:p>
          </p:txBody>
        </p:sp>
        <p:sp>
          <p:nvSpPr>
            <p:cNvPr id="85" name="순서도: 연결자 27"/>
            <p:cNvSpPr/>
            <p:nvPr/>
          </p:nvSpPr>
          <p:spPr>
            <a:xfrm>
              <a:off x="4345432" y="1845529"/>
              <a:ext cx="104850" cy="9647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5640077" y="4857760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s1</a:t>
            </a:r>
            <a:endParaRPr lang="ko-KR" altLang="en-US" sz="1400" dirty="0" err="1" smtClean="0"/>
          </a:p>
        </p:txBody>
      </p:sp>
      <p:cxnSp>
        <p:nvCxnSpPr>
          <p:cNvPr id="87" name="직선 화살표 연결선 86"/>
          <p:cNvCxnSpPr/>
          <p:nvPr/>
        </p:nvCxnSpPr>
        <p:spPr>
          <a:xfrm>
            <a:off x="6089863" y="5037039"/>
            <a:ext cx="407469" cy="1064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직사각형 87"/>
          <p:cNvSpPr/>
          <p:nvPr/>
        </p:nvSpPr>
        <p:spPr>
          <a:xfrm>
            <a:off x="3148386" y="6478809"/>
            <a:ext cx="13595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err="1" smtClean="0"/>
              <a:t>StaticSample.f</a:t>
            </a:r>
            <a:r>
              <a:rPr lang="en-US" altLang="ko-KR" sz="1400" dirty="0" smtClean="0"/>
              <a:t>();</a:t>
            </a:r>
            <a:endParaRPr lang="ko-KR" altLang="en-US" sz="1400" dirty="0"/>
          </a:p>
        </p:txBody>
      </p:sp>
      <p:sp>
        <p:nvSpPr>
          <p:cNvPr id="89" name="직사각형 88"/>
          <p:cNvSpPr/>
          <p:nvPr/>
        </p:nvSpPr>
        <p:spPr>
          <a:xfrm>
            <a:off x="6465298" y="6429396"/>
            <a:ext cx="13724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smtClean="0"/>
              <a:t>s1.f();</a:t>
            </a:r>
            <a:r>
              <a:rPr lang="ko-KR" altLang="en-US" sz="1400" dirty="0" smtClean="0"/>
              <a:t>의 호출과 동일함</a:t>
            </a:r>
            <a:endParaRPr lang="ko-KR" altLang="en-US" sz="1400" dirty="0"/>
          </a:p>
        </p:txBody>
      </p:sp>
      <p:cxnSp>
        <p:nvCxnSpPr>
          <p:cNvPr id="91" name="직선 연결선 90"/>
          <p:cNvCxnSpPr/>
          <p:nvPr/>
        </p:nvCxnSpPr>
        <p:spPr>
          <a:xfrm>
            <a:off x="3107712" y="1069958"/>
            <a:ext cx="6000792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직선 연결선 91"/>
          <p:cNvCxnSpPr/>
          <p:nvPr/>
        </p:nvCxnSpPr>
        <p:spPr>
          <a:xfrm>
            <a:off x="3107712" y="3357562"/>
            <a:ext cx="6000792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직선 연결선 92"/>
          <p:cNvCxnSpPr/>
          <p:nvPr/>
        </p:nvCxnSpPr>
        <p:spPr>
          <a:xfrm>
            <a:off x="3107712" y="3929066"/>
            <a:ext cx="6000792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직선 연결선 93"/>
          <p:cNvCxnSpPr/>
          <p:nvPr/>
        </p:nvCxnSpPr>
        <p:spPr>
          <a:xfrm>
            <a:off x="3036274" y="6215082"/>
            <a:ext cx="6000792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static</a:t>
            </a:r>
            <a:r>
              <a:rPr lang="ko-KR" altLang="en-US" dirty="0" smtClean="0"/>
              <a:t>의 활용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전역 변수와 전역 함수를 만들 때 </a:t>
            </a:r>
            <a:r>
              <a:rPr lang="ko-KR" altLang="en-US" dirty="0" smtClean="0"/>
              <a:t>활용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자바에서의 캡슐화 원칙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다른 모든 </a:t>
            </a:r>
            <a:r>
              <a:rPr lang="ko-KR" altLang="en-US" dirty="0"/>
              <a:t>클래스에서 공유하는 전역 </a:t>
            </a:r>
            <a:r>
              <a:rPr lang="ko-KR" altLang="en-US" dirty="0" smtClean="0"/>
              <a:t>변수나 전역 함수도 클래스 내부에만 정의</a:t>
            </a:r>
            <a:endParaRPr lang="en-US" altLang="ko-KR" dirty="0" smtClean="0"/>
          </a:p>
          <a:p>
            <a:r>
              <a:rPr lang="en-US" altLang="ko-KR" dirty="0" err="1" smtClean="0"/>
              <a:t>java.lang.Math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JDK</a:t>
            </a:r>
            <a:r>
              <a:rPr lang="ko-KR" altLang="en-US" dirty="0" smtClean="0"/>
              <a:t>와 함께 배포되는 </a:t>
            </a:r>
            <a:r>
              <a:rPr lang="en-US" altLang="ko-KR" dirty="0" err="1" smtClean="0"/>
              <a:t>java.lang.Math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모든 </a:t>
            </a:r>
            <a:r>
              <a:rPr lang="ko-KR" altLang="en-US" dirty="0" err="1" smtClean="0"/>
              <a:t>메소드가</a:t>
            </a:r>
            <a:r>
              <a:rPr lang="ko-KR" altLang="en-US" dirty="0" smtClean="0"/>
              <a:t> </a:t>
            </a:r>
            <a:r>
              <a:rPr lang="en-US" altLang="ko-KR" dirty="0" smtClean="0"/>
              <a:t>static</a:t>
            </a:r>
            <a:r>
              <a:rPr lang="ko-KR" altLang="en-US" dirty="0" smtClean="0"/>
              <a:t>으로 정의되어 다른 모든 클래스에서 사용됨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객체를 </a:t>
            </a:r>
            <a:r>
              <a:rPr lang="ko-KR" altLang="en-US" dirty="0"/>
              <a:t>생성하지 않고 바로 호</a:t>
            </a:r>
            <a:r>
              <a:rPr lang="ko-KR" altLang="en-US" dirty="0" smtClean="0"/>
              <a:t>출할 </a:t>
            </a:r>
            <a:r>
              <a:rPr lang="ko-KR" altLang="en-US" dirty="0"/>
              <a:t>수 있는 </a:t>
            </a:r>
            <a:r>
              <a:rPr lang="ko-KR" altLang="en-US" dirty="0" smtClean="0"/>
              <a:t>상수와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제공</a:t>
            </a:r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87820" y="4263088"/>
            <a:ext cx="2968156" cy="18466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public class Math {</a:t>
            </a:r>
          </a:p>
          <a:p>
            <a:r>
              <a:rPr lang="en-US" altLang="ko-KR" sz="1600" dirty="0" smtClean="0"/>
              <a:t>   static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abs(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a);</a:t>
            </a:r>
          </a:p>
          <a:p>
            <a:r>
              <a:rPr lang="en-US" altLang="ko-KR" sz="1600" dirty="0" smtClean="0"/>
              <a:t>   static </a:t>
            </a:r>
            <a:r>
              <a:rPr lang="en-US" altLang="ko-KR" sz="1600" dirty="0"/>
              <a:t>double </a:t>
            </a:r>
            <a:r>
              <a:rPr lang="en-US" altLang="ko-KR" sz="1600" dirty="0" err="1"/>
              <a:t>cos</a:t>
            </a:r>
            <a:r>
              <a:rPr lang="en-US" altLang="ko-KR" sz="1600" dirty="0"/>
              <a:t>(double a);</a:t>
            </a:r>
          </a:p>
          <a:p>
            <a:r>
              <a:rPr lang="en-US" altLang="ko-KR" sz="1600" dirty="0" smtClean="0"/>
              <a:t>   static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max(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a,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b);</a:t>
            </a:r>
          </a:p>
          <a:p>
            <a:r>
              <a:rPr lang="en-US" altLang="ko-KR" sz="1600" dirty="0" smtClean="0"/>
              <a:t>   static </a:t>
            </a:r>
            <a:r>
              <a:rPr lang="en-US" altLang="ko-KR" sz="1600" dirty="0"/>
              <a:t>double random();</a:t>
            </a:r>
          </a:p>
          <a:p>
            <a:r>
              <a:rPr lang="en-US" altLang="ko-KR" sz="1600" dirty="0" smtClean="0"/>
              <a:t>   ...</a:t>
            </a:r>
            <a:endParaRPr lang="en-US" altLang="ko-KR" sz="1600" dirty="0"/>
          </a:p>
          <a:p>
            <a:r>
              <a:rPr lang="en-US" altLang="ko-KR" sz="1600" dirty="0"/>
              <a:t>}</a:t>
            </a:r>
            <a:endParaRPr lang="en-US" altLang="ko-KR" sz="1600" dirty="0" smtClean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5686509"/>
            <a:ext cx="2232248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int</a:t>
            </a:r>
            <a:r>
              <a:rPr lang="en-US" altLang="ko-KR" sz="1600" dirty="0"/>
              <a:t> n = </a:t>
            </a:r>
            <a:r>
              <a:rPr lang="en-US" altLang="ko-KR" sz="1600" dirty="0" err="1"/>
              <a:t>Math.abs</a:t>
            </a:r>
            <a:r>
              <a:rPr lang="en-US" altLang="ko-KR" sz="1600" dirty="0"/>
              <a:t>(-5</a:t>
            </a:r>
            <a:r>
              <a:rPr lang="en-US" altLang="ko-KR" sz="1600" dirty="0" smtClean="0"/>
              <a:t>);</a:t>
            </a:r>
            <a:endParaRPr lang="en-US" altLang="ko-KR" sz="1600" dirty="0" smtClean="0">
              <a:latin typeface="+mj-lt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62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860032" y="4601643"/>
            <a:ext cx="3499282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/>
              <a:t>Math m = new Math(); </a:t>
            </a:r>
            <a:endParaRPr lang="ko-KR" altLang="en-US" sz="1600" dirty="0"/>
          </a:p>
          <a:p>
            <a:r>
              <a:rPr lang="en-US" altLang="ko-KR" sz="1600" dirty="0" err="1"/>
              <a:t>int</a:t>
            </a:r>
            <a:r>
              <a:rPr lang="en-US" altLang="ko-KR" sz="1600" dirty="0"/>
              <a:t> n = </a:t>
            </a:r>
            <a:r>
              <a:rPr lang="en-US" altLang="ko-KR" sz="1600" dirty="0" err="1"/>
              <a:t>m.abs</a:t>
            </a:r>
            <a:r>
              <a:rPr lang="en-US" altLang="ko-KR" sz="1600" dirty="0"/>
              <a:t>(-5);</a:t>
            </a:r>
            <a:endParaRPr lang="ko-KR" altLang="en-US" sz="1600" dirty="0"/>
          </a:p>
        </p:txBody>
      </p:sp>
      <p:sp>
        <p:nvSpPr>
          <p:cNvPr id="8" name="직사각형 7"/>
          <p:cNvSpPr/>
          <p:nvPr/>
        </p:nvSpPr>
        <p:spPr>
          <a:xfrm>
            <a:off x="4877299" y="4232311"/>
            <a:ext cx="1721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// </a:t>
            </a:r>
            <a:r>
              <a:rPr lang="ko-KR" altLang="en-US" dirty="0"/>
              <a:t>권하지 않는 </a:t>
            </a:r>
            <a:r>
              <a:rPr lang="ko-KR" altLang="en-US" dirty="0" smtClean="0"/>
              <a:t>사용법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4887727" y="5317177"/>
            <a:ext cx="119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// </a:t>
            </a:r>
            <a:r>
              <a:rPr lang="ko-KR" altLang="en-US" dirty="0" smtClean="0"/>
              <a:t>바른 사용법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7528135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static </a:t>
            </a:r>
            <a:r>
              <a:rPr lang="ko-KR" altLang="en-US" dirty="0" err="1" smtClean="0"/>
              <a:t>메소드의</a:t>
            </a:r>
            <a:r>
              <a:rPr lang="ko-KR" altLang="en-US" dirty="0" smtClean="0"/>
              <a:t> 제약 조건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/>
              <a:t>static </a:t>
            </a:r>
            <a:r>
              <a:rPr lang="ko-KR" altLang="en-US" dirty="0" err="1"/>
              <a:t>메소드는</a:t>
            </a:r>
            <a:r>
              <a:rPr lang="ko-KR" altLang="en-US" dirty="0"/>
              <a:t> 오직 </a:t>
            </a:r>
            <a:r>
              <a:rPr lang="en-US" altLang="ko-KR" dirty="0"/>
              <a:t>static </a:t>
            </a:r>
            <a:r>
              <a:rPr lang="ko-KR" altLang="en-US" dirty="0"/>
              <a:t>멤버만 </a:t>
            </a:r>
            <a:r>
              <a:rPr lang="ko-KR" altLang="en-US" dirty="0" smtClean="0"/>
              <a:t>접근 가능</a:t>
            </a:r>
            <a:endParaRPr lang="en-US" altLang="ko-KR" dirty="0" smtClean="0"/>
          </a:p>
          <a:p>
            <a:pPr lvl="1"/>
            <a:r>
              <a:rPr lang="ko-KR" altLang="en-US" dirty="0"/>
              <a:t>객체가 생성되지 않은 상황에서도 사용이 가능하므로 객체에 </a:t>
            </a:r>
            <a:r>
              <a:rPr lang="ko-KR" altLang="en-US" dirty="0" smtClean="0"/>
              <a:t>속한 </a:t>
            </a:r>
            <a:r>
              <a:rPr lang="ko-KR" altLang="en-US" dirty="0" err="1" smtClean="0"/>
              <a:t>인스턴스</a:t>
            </a:r>
            <a:r>
              <a:rPr lang="ko-KR" altLang="en-US" dirty="0" smtClean="0"/>
              <a:t> </a:t>
            </a:r>
            <a:r>
              <a:rPr lang="ko-KR" altLang="en-US" dirty="0" err="1"/>
              <a:t>메소드</a:t>
            </a:r>
            <a:r>
              <a:rPr lang="en-US" altLang="ko-KR" dirty="0"/>
              <a:t>, </a:t>
            </a:r>
            <a:r>
              <a:rPr lang="ko-KR" altLang="en-US" dirty="0" err="1"/>
              <a:t>인스턴스</a:t>
            </a:r>
            <a:r>
              <a:rPr lang="ko-KR" altLang="en-US" dirty="0"/>
              <a:t> 변수 </a:t>
            </a:r>
            <a:r>
              <a:rPr lang="ko-KR" altLang="en-US" dirty="0" smtClean="0"/>
              <a:t>등 사용 불가</a:t>
            </a:r>
            <a:endParaRPr lang="en-US" altLang="ko-KR" dirty="0" smtClean="0"/>
          </a:p>
          <a:p>
            <a:pPr lvl="1"/>
            <a:r>
              <a:rPr lang="ko-KR" altLang="en-US" dirty="0" err="1"/>
              <a:t>인스턴스</a:t>
            </a:r>
            <a:r>
              <a:rPr lang="ko-KR" altLang="en-US" dirty="0"/>
              <a:t> </a:t>
            </a:r>
            <a:r>
              <a:rPr lang="ko-KR" altLang="en-US" dirty="0" err="1"/>
              <a:t>메소드는</a:t>
            </a:r>
            <a:r>
              <a:rPr lang="ko-KR" altLang="en-US" dirty="0"/>
              <a:t> </a:t>
            </a:r>
            <a:r>
              <a:rPr lang="en-US" altLang="ko-KR" dirty="0"/>
              <a:t>static </a:t>
            </a:r>
            <a:r>
              <a:rPr lang="ko-KR" altLang="en-US" dirty="0"/>
              <a:t>멤버들을 모두 </a:t>
            </a:r>
            <a:r>
              <a:rPr lang="ko-KR" altLang="en-US" dirty="0" smtClean="0"/>
              <a:t>사용 가능</a:t>
            </a:r>
            <a:endParaRPr lang="en-US" altLang="ko-KR" dirty="0" smtClean="0"/>
          </a:p>
          <a:p>
            <a:r>
              <a:rPr lang="en-US" altLang="ko-KR" dirty="0"/>
              <a:t>static </a:t>
            </a:r>
            <a:r>
              <a:rPr lang="ko-KR" altLang="en-US" dirty="0" err="1"/>
              <a:t>메소드에서는</a:t>
            </a:r>
            <a:r>
              <a:rPr lang="ko-KR" altLang="en-US" dirty="0"/>
              <a:t> </a:t>
            </a:r>
            <a:r>
              <a:rPr lang="en-US" altLang="ko-KR" dirty="0"/>
              <a:t>this </a:t>
            </a:r>
            <a:r>
              <a:rPr lang="ko-KR" altLang="en-US" dirty="0"/>
              <a:t>키워드를 사용할 수 </a:t>
            </a:r>
            <a:r>
              <a:rPr lang="ko-KR" altLang="en-US" dirty="0" smtClean="0"/>
              <a:t>없음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객체가 </a:t>
            </a:r>
            <a:r>
              <a:rPr lang="ko-KR" altLang="en-US" dirty="0"/>
              <a:t>생성되지 않은 상황에서도 호출이 가능하기 때문에 현재 </a:t>
            </a:r>
            <a:r>
              <a:rPr lang="ko-KR" altLang="en-US" dirty="0" smtClean="0"/>
              <a:t>실행 중인 </a:t>
            </a:r>
            <a:r>
              <a:rPr lang="ko-KR" altLang="en-US" dirty="0"/>
              <a:t>객체를 가리키는 </a:t>
            </a:r>
            <a:r>
              <a:rPr lang="en-US" altLang="ko-KR" sz="2000" dirty="0"/>
              <a:t>this </a:t>
            </a:r>
            <a:r>
              <a:rPr lang="ko-KR" altLang="en-US" dirty="0" err="1"/>
              <a:t>레퍼런스를</a:t>
            </a:r>
            <a:r>
              <a:rPr lang="ko-KR" altLang="en-US" dirty="0"/>
              <a:t> 사용할 수 </a:t>
            </a:r>
            <a:r>
              <a:rPr lang="ko-KR" altLang="en-US" dirty="0" smtClean="0"/>
              <a:t>없음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503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08504" cy="928670"/>
          </a:xfrm>
        </p:spPr>
        <p:txBody>
          <a:bodyPr>
            <a:noAutofit/>
          </a:bodyPr>
          <a:lstStyle/>
          <a:p>
            <a:r>
              <a:rPr lang="ko-KR" altLang="en-US" sz="2700" dirty="0" smtClean="0"/>
              <a:t>예제 </a:t>
            </a:r>
            <a:r>
              <a:rPr lang="en-US" altLang="ko-KR" sz="2700" dirty="0" smtClean="0"/>
              <a:t>4-8 : </a:t>
            </a:r>
            <a:r>
              <a:rPr lang="en-US" altLang="ko-KR" sz="2700" dirty="0"/>
              <a:t>static</a:t>
            </a:r>
            <a:r>
              <a:rPr lang="ko-KR" altLang="en-US" sz="2700" dirty="0"/>
              <a:t>을 이용한 달러와 </a:t>
            </a:r>
            <a:r>
              <a:rPr lang="ko-KR" altLang="en-US" sz="2700" dirty="0" smtClean="0"/>
              <a:t>우리나</a:t>
            </a:r>
            <a:r>
              <a:rPr lang="ko-KR" altLang="en-US" sz="2700" dirty="0"/>
              <a:t>라</a:t>
            </a:r>
            <a:r>
              <a:rPr lang="ko-KR" altLang="en-US" sz="2700" dirty="0" smtClean="0"/>
              <a:t> </a:t>
            </a:r>
            <a:r>
              <a:rPr lang="ko-KR" altLang="en-US" sz="2700" dirty="0"/>
              <a:t>원화 사이의 변환 </a:t>
            </a:r>
            <a:r>
              <a:rPr lang="ko-KR" altLang="en-US" sz="2700" dirty="0" smtClean="0"/>
              <a:t>예제</a:t>
            </a:r>
            <a:endParaRPr lang="ko-KR" altLang="en-US" sz="2700" dirty="0"/>
          </a:p>
        </p:txBody>
      </p:sp>
      <p:sp>
        <p:nvSpPr>
          <p:cNvPr id="4" name="TextBox 3"/>
          <p:cNvSpPr txBox="1"/>
          <p:nvPr/>
        </p:nvSpPr>
        <p:spPr>
          <a:xfrm>
            <a:off x="865796" y="1843083"/>
            <a:ext cx="6408712" cy="41857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>
                <a:latin typeface="+mj-lt"/>
              </a:rPr>
              <a:t>class </a:t>
            </a:r>
            <a:r>
              <a:rPr lang="en-US" altLang="ko-KR" sz="1400" dirty="0" err="1">
                <a:latin typeface="+mj-lt"/>
              </a:rPr>
              <a:t>CurrencyConverter</a:t>
            </a:r>
            <a:r>
              <a:rPr lang="en-US" altLang="ko-KR" sz="1400" dirty="0">
                <a:latin typeface="+mj-lt"/>
              </a:rPr>
              <a:t> {</a:t>
            </a:r>
          </a:p>
          <a:p>
            <a:pPr defTabSz="180000"/>
            <a:r>
              <a:rPr lang="en-US" altLang="ko-KR" sz="1400" dirty="0">
                <a:latin typeface="+mj-lt"/>
              </a:rPr>
              <a:t>	private static double rate; //  </a:t>
            </a:r>
            <a:r>
              <a:rPr lang="ko-KR" altLang="en-US" sz="1400" dirty="0">
                <a:latin typeface="+mj-lt"/>
              </a:rPr>
              <a:t>한국 원화에 대한 환율</a:t>
            </a:r>
          </a:p>
          <a:p>
            <a:pPr defTabSz="180000"/>
            <a:r>
              <a:rPr lang="ko-KR" altLang="en-US" sz="1400" dirty="0">
                <a:latin typeface="+mj-lt"/>
              </a:rPr>
              <a:t>	</a:t>
            </a:r>
            <a:r>
              <a:rPr lang="en-US" altLang="ko-KR" sz="1400" dirty="0">
                <a:latin typeface="+mj-lt"/>
              </a:rPr>
              <a:t>public static double </a:t>
            </a:r>
            <a:r>
              <a:rPr lang="en-US" altLang="ko-KR" sz="1400" dirty="0" err="1">
                <a:latin typeface="+mj-lt"/>
              </a:rPr>
              <a:t>toDollar</a:t>
            </a:r>
            <a:r>
              <a:rPr lang="en-US" altLang="ko-KR" sz="1400" dirty="0">
                <a:latin typeface="+mj-lt"/>
              </a:rPr>
              <a:t>(double won) {</a:t>
            </a:r>
          </a:p>
          <a:p>
            <a:pPr defTabSz="180000"/>
            <a:r>
              <a:rPr lang="en-US" altLang="ko-KR" sz="1400" dirty="0">
                <a:latin typeface="+mj-lt"/>
              </a:rPr>
              <a:t>		return won/rate; // </a:t>
            </a:r>
            <a:r>
              <a:rPr lang="ko-KR" altLang="en-US" sz="1400" dirty="0">
                <a:latin typeface="+mj-lt"/>
              </a:rPr>
              <a:t>한국 원화를 달러로 변환</a:t>
            </a:r>
          </a:p>
          <a:p>
            <a:pPr defTabSz="180000"/>
            <a:r>
              <a:rPr lang="ko-KR" altLang="en-US" sz="1400" dirty="0">
                <a:latin typeface="+mj-lt"/>
              </a:rPr>
              <a:t>	</a:t>
            </a:r>
            <a:r>
              <a:rPr lang="en-US" altLang="ko-KR" sz="1400" dirty="0">
                <a:latin typeface="+mj-lt"/>
              </a:rPr>
              <a:t>}</a:t>
            </a:r>
          </a:p>
          <a:p>
            <a:pPr defTabSz="180000"/>
            <a:r>
              <a:rPr lang="en-US" altLang="ko-KR" sz="1400" dirty="0">
                <a:latin typeface="+mj-lt"/>
              </a:rPr>
              <a:t>	public static double </a:t>
            </a:r>
            <a:r>
              <a:rPr lang="en-US" altLang="ko-KR" sz="1400" dirty="0" err="1">
                <a:latin typeface="+mj-lt"/>
              </a:rPr>
              <a:t>toKWR</a:t>
            </a:r>
            <a:r>
              <a:rPr lang="en-US" altLang="ko-KR" sz="1400" dirty="0">
                <a:latin typeface="+mj-lt"/>
              </a:rPr>
              <a:t>(double dollar) {</a:t>
            </a:r>
          </a:p>
          <a:p>
            <a:pPr defTabSz="180000"/>
            <a:r>
              <a:rPr lang="en-US" altLang="ko-KR" sz="1400" dirty="0">
                <a:latin typeface="+mj-lt"/>
              </a:rPr>
              <a:t>		return dollar * rate; // </a:t>
            </a:r>
            <a:r>
              <a:rPr lang="ko-KR" altLang="en-US" sz="1400" dirty="0">
                <a:latin typeface="+mj-lt"/>
              </a:rPr>
              <a:t>달러를 한국 원화로 변환</a:t>
            </a:r>
          </a:p>
          <a:p>
            <a:pPr defTabSz="180000"/>
            <a:r>
              <a:rPr lang="ko-KR" altLang="en-US" sz="1400" dirty="0">
                <a:latin typeface="+mj-lt"/>
              </a:rPr>
              <a:t>	</a:t>
            </a:r>
            <a:r>
              <a:rPr lang="en-US" altLang="ko-KR" sz="1400" dirty="0">
                <a:latin typeface="+mj-lt"/>
              </a:rPr>
              <a:t>}</a:t>
            </a:r>
          </a:p>
          <a:p>
            <a:pPr defTabSz="180000"/>
            <a:r>
              <a:rPr lang="en-US" altLang="ko-KR" sz="1400" dirty="0">
                <a:latin typeface="+mj-lt"/>
              </a:rPr>
              <a:t>	public static void </a:t>
            </a:r>
            <a:r>
              <a:rPr lang="en-US" altLang="ko-KR" sz="1400" dirty="0" err="1">
                <a:latin typeface="+mj-lt"/>
              </a:rPr>
              <a:t>setRate</a:t>
            </a:r>
            <a:r>
              <a:rPr lang="en-US" altLang="ko-KR" sz="1400" dirty="0">
                <a:latin typeface="+mj-lt"/>
              </a:rPr>
              <a:t>(double r) {</a:t>
            </a:r>
          </a:p>
          <a:p>
            <a:pPr defTabSz="180000"/>
            <a:r>
              <a:rPr lang="en-US" altLang="ko-KR" sz="1400" dirty="0">
                <a:latin typeface="+mj-lt"/>
              </a:rPr>
              <a:t>		rate = r; // </a:t>
            </a:r>
            <a:r>
              <a:rPr lang="ko-KR" altLang="en-US" sz="1400" dirty="0">
                <a:latin typeface="+mj-lt"/>
              </a:rPr>
              <a:t>환율 설정</a:t>
            </a:r>
            <a:r>
              <a:rPr lang="en-US" altLang="ko-KR" sz="1400" dirty="0">
                <a:latin typeface="+mj-lt"/>
              </a:rPr>
              <a:t>. KWR/$1</a:t>
            </a:r>
          </a:p>
          <a:p>
            <a:pPr defTabSz="180000"/>
            <a:r>
              <a:rPr lang="en-US" altLang="ko-KR" sz="1400" dirty="0">
                <a:latin typeface="+mj-lt"/>
              </a:rPr>
              <a:t>	}</a:t>
            </a:r>
          </a:p>
          <a:p>
            <a:pPr defTabSz="180000"/>
            <a:r>
              <a:rPr lang="en-US" altLang="ko-KR" sz="1400" dirty="0" smtClean="0">
                <a:latin typeface="+mj-lt"/>
              </a:rPr>
              <a:t>}</a:t>
            </a:r>
            <a:endParaRPr lang="en-US" altLang="ko-KR" sz="1400" dirty="0">
              <a:latin typeface="+mj-lt"/>
            </a:endParaRPr>
          </a:p>
          <a:p>
            <a:pPr defTabSz="180000"/>
            <a:r>
              <a:rPr lang="en-US" altLang="ko-KR" sz="1400" dirty="0">
                <a:latin typeface="+mj-lt"/>
              </a:rPr>
              <a:t>public class </a:t>
            </a:r>
            <a:r>
              <a:rPr lang="en-US" altLang="ko-KR" sz="1400" dirty="0" err="1">
                <a:latin typeface="+mj-lt"/>
              </a:rPr>
              <a:t>StaticMember</a:t>
            </a:r>
            <a:r>
              <a:rPr lang="en-US" altLang="ko-KR" sz="1400" dirty="0">
                <a:latin typeface="+mj-lt"/>
              </a:rPr>
              <a:t> {</a:t>
            </a:r>
          </a:p>
          <a:p>
            <a:pPr defTabSz="180000"/>
            <a:r>
              <a:rPr lang="en-US" altLang="ko-KR" sz="1400" dirty="0">
                <a:latin typeface="+mj-lt"/>
              </a:rPr>
              <a:t>	public static void main(String[] </a:t>
            </a:r>
            <a:r>
              <a:rPr lang="en-US" altLang="ko-KR" sz="1400" dirty="0" err="1">
                <a:latin typeface="+mj-lt"/>
              </a:rPr>
              <a:t>args</a:t>
            </a:r>
            <a:r>
              <a:rPr lang="en-US" altLang="ko-KR" sz="1400" dirty="0">
                <a:latin typeface="+mj-lt"/>
              </a:rPr>
              <a:t>) {</a:t>
            </a:r>
          </a:p>
          <a:p>
            <a:pPr defTabSz="180000"/>
            <a:r>
              <a:rPr lang="en-US" altLang="ko-KR" sz="1400" dirty="0">
                <a:latin typeface="+mj-lt"/>
              </a:rPr>
              <a:t>		</a:t>
            </a:r>
            <a:r>
              <a:rPr lang="en-US" altLang="ko-KR" sz="1400" dirty="0" err="1">
                <a:latin typeface="+mj-lt"/>
              </a:rPr>
              <a:t>CurrencyConverter.setRate</a:t>
            </a:r>
            <a:r>
              <a:rPr lang="en-US" altLang="ko-KR" sz="1400" dirty="0">
                <a:latin typeface="+mj-lt"/>
              </a:rPr>
              <a:t>(1121); // </a:t>
            </a:r>
            <a:r>
              <a:rPr lang="ko-KR" altLang="en-US" sz="1400" dirty="0">
                <a:latin typeface="+mj-lt"/>
              </a:rPr>
              <a:t>미국 달러 환율 설정</a:t>
            </a:r>
          </a:p>
          <a:p>
            <a:pPr defTabSz="180000"/>
            <a:r>
              <a:rPr lang="ko-KR" altLang="en-US" sz="1400" dirty="0">
                <a:latin typeface="+mj-lt"/>
              </a:rPr>
              <a:t>		</a:t>
            </a:r>
            <a:r>
              <a:rPr lang="en-US" altLang="ko-KR" sz="1400" dirty="0" err="1">
                <a:latin typeface="+mj-lt"/>
              </a:rPr>
              <a:t>System.out.println</a:t>
            </a:r>
            <a:r>
              <a:rPr lang="en-US" altLang="ko-KR" sz="1400" dirty="0">
                <a:latin typeface="+mj-lt"/>
              </a:rPr>
              <a:t>("</a:t>
            </a:r>
            <a:r>
              <a:rPr lang="ko-KR" altLang="en-US" sz="1400" dirty="0" err="1">
                <a:latin typeface="+mj-lt"/>
              </a:rPr>
              <a:t>백만원은</a:t>
            </a:r>
            <a:r>
              <a:rPr lang="ko-KR" altLang="en-US" sz="1400" dirty="0">
                <a:latin typeface="+mj-lt"/>
              </a:rPr>
              <a:t> </a:t>
            </a:r>
            <a:r>
              <a:rPr lang="en-US" altLang="ko-KR" sz="1400" dirty="0">
                <a:latin typeface="+mj-lt"/>
              </a:rPr>
              <a:t>" + </a:t>
            </a:r>
            <a:r>
              <a:rPr lang="en-US" altLang="ko-KR" sz="1400" dirty="0" err="1">
                <a:latin typeface="+mj-lt"/>
              </a:rPr>
              <a:t>CurrencyConverter.toDollar</a:t>
            </a:r>
            <a:r>
              <a:rPr lang="en-US" altLang="ko-KR" sz="1400" dirty="0">
                <a:latin typeface="+mj-lt"/>
              </a:rPr>
              <a:t>(1000000) + "</a:t>
            </a:r>
            <a:r>
              <a:rPr lang="ko-KR" altLang="en-US" sz="1400" dirty="0">
                <a:latin typeface="+mj-lt"/>
              </a:rPr>
              <a:t>달러입니다</a:t>
            </a:r>
            <a:r>
              <a:rPr lang="en-US" altLang="ko-KR" sz="1400" dirty="0">
                <a:latin typeface="+mj-lt"/>
              </a:rPr>
              <a:t>.");</a:t>
            </a:r>
          </a:p>
          <a:p>
            <a:pPr defTabSz="180000"/>
            <a:r>
              <a:rPr lang="en-US" altLang="ko-KR" sz="1400" dirty="0">
                <a:latin typeface="+mj-lt"/>
              </a:rPr>
              <a:t>		</a:t>
            </a:r>
            <a:r>
              <a:rPr lang="en-US" altLang="ko-KR" sz="1400" dirty="0" err="1">
                <a:latin typeface="+mj-lt"/>
              </a:rPr>
              <a:t>System.out.println</a:t>
            </a:r>
            <a:r>
              <a:rPr lang="en-US" altLang="ko-KR" sz="1400" dirty="0">
                <a:latin typeface="+mj-lt"/>
              </a:rPr>
              <a:t>("</a:t>
            </a:r>
            <a:r>
              <a:rPr lang="ko-KR" altLang="en-US" sz="1400" dirty="0" err="1">
                <a:latin typeface="+mj-lt"/>
              </a:rPr>
              <a:t>백달러는</a:t>
            </a:r>
            <a:r>
              <a:rPr lang="ko-KR" altLang="en-US" sz="1400" dirty="0">
                <a:latin typeface="+mj-lt"/>
              </a:rPr>
              <a:t> </a:t>
            </a:r>
            <a:r>
              <a:rPr lang="en-US" altLang="ko-KR" sz="1400" dirty="0">
                <a:latin typeface="+mj-lt"/>
              </a:rPr>
              <a:t>" + </a:t>
            </a:r>
            <a:r>
              <a:rPr lang="en-US" altLang="ko-KR" sz="1400" dirty="0" err="1">
                <a:latin typeface="+mj-lt"/>
              </a:rPr>
              <a:t>CurrencyConverter.toKWR</a:t>
            </a:r>
            <a:r>
              <a:rPr lang="en-US" altLang="ko-KR" sz="1400" dirty="0">
                <a:latin typeface="+mj-lt"/>
              </a:rPr>
              <a:t>(100) +"</a:t>
            </a:r>
            <a:r>
              <a:rPr lang="ko-KR" altLang="en-US" sz="1400" dirty="0">
                <a:latin typeface="+mj-lt"/>
              </a:rPr>
              <a:t>원입니다</a:t>
            </a:r>
            <a:r>
              <a:rPr lang="en-US" altLang="ko-KR" sz="1400" dirty="0">
                <a:latin typeface="+mj-lt"/>
              </a:rPr>
              <a:t>.");</a:t>
            </a:r>
          </a:p>
          <a:p>
            <a:pPr defTabSz="180000"/>
            <a:r>
              <a:rPr lang="en-US" altLang="ko-KR" sz="1400" dirty="0">
                <a:latin typeface="+mj-lt"/>
              </a:rPr>
              <a:t>	}</a:t>
            </a:r>
          </a:p>
          <a:p>
            <a:pPr defTabSz="180000"/>
            <a:r>
              <a:rPr lang="en-US" altLang="ko-KR" sz="1400" dirty="0">
                <a:latin typeface="+mj-lt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5796" y="6165304"/>
            <a:ext cx="290816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400" dirty="0" err="1"/>
              <a:t>백만원은</a:t>
            </a:r>
            <a:r>
              <a:rPr lang="ko-KR" altLang="en-US" sz="1400" dirty="0"/>
              <a:t> </a:t>
            </a:r>
            <a:r>
              <a:rPr lang="en-US" altLang="ko-KR" sz="1400" dirty="0"/>
              <a:t>892.0606601248885</a:t>
            </a:r>
            <a:r>
              <a:rPr lang="ko-KR" altLang="en-US" sz="1400" dirty="0"/>
              <a:t>달러입니다</a:t>
            </a:r>
            <a:r>
              <a:rPr lang="en-US" altLang="ko-KR" sz="1400" dirty="0"/>
              <a:t>.</a:t>
            </a:r>
          </a:p>
          <a:p>
            <a:r>
              <a:rPr lang="ko-KR" altLang="en-US" sz="1400" dirty="0" err="1"/>
              <a:t>백달러는</a:t>
            </a:r>
            <a:r>
              <a:rPr lang="ko-KR" altLang="en-US" sz="1400" dirty="0"/>
              <a:t> </a:t>
            </a:r>
            <a:r>
              <a:rPr lang="en-US" altLang="ko-KR" sz="1400" dirty="0"/>
              <a:t>112100.0</a:t>
            </a:r>
            <a:r>
              <a:rPr lang="ko-KR" altLang="en-US" sz="1400" dirty="0"/>
              <a:t>원입니다</a:t>
            </a:r>
            <a:r>
              <a:rPr lang="en-US" altLang="ko-KR" sz="1400" dirty="0"/>
              <a:t>.</a:t>
            </a:r>
            <a:endParaRPr lang="ko-KR" altLang="en-US" sz="1400" dirty="0" err="1" smtClean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64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71526" y="1196752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static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필드와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메소드를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이용하여 달러와 한국 원화 사이의 변환을 해주는 환율 계산기를 만들어 보자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final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final </a:t>
            </a:r>
            <a:r>
              <a:rPr lang="ko-KR" altLang="en-US" dirty="0" smtClean="0"/>
              <a:t>클래스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더 이상 클래스 상속 불가능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final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더 이상 </a:t>
            </a:r>
            <a:r>
              <a:rPr lang="ko-KR" altLang="en-US" dirty="0" err="1" smtClean="0"/>
              <a:t>오버라이딩</a:t>
            </a:r>
            <a:r>
              <a:rPr lang="ko-KR" altLang="en-US" dirty="0" smtClean="0"/>
              <a:t> 불가능</a:t>
            </a:r>
          </a:p>
          <a:p>
            <a:pPr lvl="1"/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1857364"/>
            <a:ext cx="5357850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final class </a:t>
            </a:r>
            <a:r>
              <a:rPr lang="en-US" altLang="ko-KR" dirty="0" err="1" smtClean="0"/>
              <a:t>FinalClass</a:t>
            </a:r>
            <a:r>
              <a:rPr lang="en-US" altLang="ko-KR" dirty="0" smtClean="0"/>
              <a:t> {</a:t>
            </a:r>
          </a:p>
          <a:p>
            <a:pPr lvl="1"/>
            <a:r>
              <a:rPr lang="en-US" altLang="ko-KR" dirty="0" smtClean="0"/>
              <a:t>.....</a:t>
            </a:r>
          </a:p>
          <a:p>
            <a:r>
              <a:rPr lang="en-US" altLang="ko-KR" dirty="0" smtClean="0"/>
              <a:t>}</a:t>
            </a:r>
          </a:p>
          <a:p>
            <a:r>
              <a:rPr lang="en-US" altLang="ko-KR" dirty="0" smtClean="0"/>
              <a:t>class </a:t>
            </a:r>
            <a:r>
              <a:rPr lang="en-US" altLang="ko-KR" dirty="0" err="1" smtClean="0"/>
              <a:t>DerivedClass</a:t>
            </a:r>
            <a:r>
              <a:rPr lang="en-US" altLang="ko-KR" dirty="0" smtClean="0"/>
              <a:t> extends </a:t>
            </a:r>
            <a:r>
              <a:rPr lang="en-US" altLang="ko-KR" dirty="0" err="1" smtClean="0"/>
              <a:t>FinalClass</a:t>
            </a:r>
            <a:r>
              <a:rPr lang="en-US" altLang="ko-KR" dirty="0" smtClean="0"/>
              <a:t> { // </a:t>
            </a:r>
            <a:r>
              <a:rPr lang="ko-KR" altLang="en-US" dirty="0" smtClean="0"/>
              <a:t>컴파일 오류 발생</a:t>
            </a:r>
          </a:p>
          <a:p>
            <a:pPr lvl="1"/>
            <a:r>
              <a:rPr lang="en-US" altLang="ko-KR" dirty="0" smtClean="0"/>
              <a:t>.....</a:t>
            </a:r>
            <a:endParaRPr lang="ko-KR" altLang="en-US" dirty="0" smtClean="0"/>
          </a:p>
          <a:p>
            <a:r>
              <a:rPr lang="en-US" altLang="ko-KR" dirty="0" smtClean="0"/>
              <a:t>}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4286256"/>
            <a:ext cx="6357982" cy="20313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public class </a:t>
            </a:r>
            <a:r>
              <a:rPr lang="en-US" altLang="ko-KR" dirty="0" err="1" smtClean="0"/>
              <a:t>SuperClass</a:t>
            </a:r>
            <a:r>
              <a:rPr lang="en-US" altLang="ko-KR" dirty="0" smtClean="0"/>
              <a:t> {</a:t>
            </a:r>
          </a:p>
          <a:p>
            <a:pPr lvl="1"/>
            <a:r>
              <a:rPr lang="en-US" altLang="ko-KR" dirty="0" smtClean="0"/>
              <a:t>protected final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finalMethod</a:t>
            </a:r>
            <a:r>
              <a:rPr lang="en-US" altLang="ko-KR" dirty="0" smtClean="0"/>
              <a:t>() { ... }</a:t>
            </a:r>
          </a:p>
          <a:p>
            <a:r>
              <a:rPr lang="en-US" altLang="ko-KR" dirty="0" smtClean="0"/>
              <a:t>}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class </a:t>
            </a:r>
            <a:r>
              <a:rPr lang="en-US" altLang="ko-KR" dirty="0" err="1" smtClean="0"/>
              <a:t>DerivedClass</a:t>
            </a:r>
            <a:r>
              <a:rPr lang="en-US" altLang="ko-KR" dirty="0" smtClean="0"/>
              <a:t> extends </a:t>
            </a:r>
            <a:r>
              <a:rPr lang="en-US" altLang="ko-KR" dirty="0" err="1" smtClean="0"/>
              <a:t>SuperClass</a:t>
            </a:r>
            <a:r>
              <a:rPr lang="en-US" altLang="ko-KR" dirty="0" smtClean="0"/>
              <a:t> {</a:t>
            </a:r>
          </a:p>
          <a:p>
            <a:pPr lvl="1"/>
            <a:r>
              <a:rPr lang="en-US" altLang="ko-KR" dirty="0" smtClean="0"/>
              <a:t>protected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finalMethod</a:t>
            </a:r>
            <a:r>
              <a:rPr lang="en-US" altLang="ko-KR" dirty="0" smtClean="0"/>
              <a:t>() { ... } // </a:t>
            </a:r>
            <a:r>
              <a:rPr lang="ko-KR" altLang="en-US" dirty="0" smtClean="0"/>
              <a:t>컴파일 오류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오버라이딩</a:t>
            </a:r>
            <a:r>
              <a:rPr lang="ko-KR" altLang="en-US" dirty="0" smtClean="0"/>
              <a:t> 할 수 없음</a:t>
            </a:r>
          </a:p>
          <a:p>
            <a:r>
              <a:rPr lang="en-US" altLang="ko-KR" dirty="0" smtClean="0"/>
              <a:t>}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final </a:t>
            </a:r>
            <a:r>
              <a:rPr lang="ko-KR" altLang="en-US" smtClean="0"/>
              <a:t>필드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final</a:t>
            </a:r>
            <a:r>
              <a:rPr lang="ko-KR" altLang="en-US" dirty="0" smtClean="0"/>
              <a:t> 필드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상수 정의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상수를 정의할 때 사용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 smtClean="0"/>
          </a:p>
          <a:p>
            <a:pPr lvl="1"/>
            <a:r>
              <a:rPr lang="ko-KR" altLang="en-US" dirty="0" smtClean="0"/>
              <a:t>상수 필드는 선언 시에 초기 값을 지정하여야 한다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상수 필드는 한 번 정의되면 값을 변경할 수 없다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85852" y="4214818"/>
            <a:ext cx="6357982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public class </a:t>
            </a:r>
            <a:r>
              <a:rPr lang="en-US" altLang="ko-KR" dirty="0" err="1" smtClean="0"/>
              <a:t>FinalFieldClass</a:t>
            </a:r>
            <a:r>
              <a:rPr lang="en-US" altLang="ko-KR" dirty="0" smtClean="0"/>
              <a:t> {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final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ROWS = 10; // </a:t>
            </a:r>
            <a:r>
              <a:rPr lang="ko-KR" altLang="en-US" dirty="0" smtClean="0"/>
              <a:t>상수 정의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이때 초기 값</a:t>
            </a:r>
            <a:r>
              <a:rPr lang="en-US" altLang="ko-KR" dirty="0" smtClean="0"/>
              <a:t>(10)</a:t>
            </a:r>
            <a:r>
              <a:rPr lang="ko-KR" altLang="en-US" dirty="0" smtClean="0"/>
              <a:t>을 반드시 설정</a:t>
            </a:r>
          </a:p>
          <a:p>
            <a:pPr lvl="1"/>
            <a:r>
              <a:rPr lang="en-US" altLang="ko-KR" strike="sngStrike" dirty="0" smtClean="0"/>
              <a:t>final </a:t>
            </a:r>
            <a:r>
              <a:rPr lang="en-US" altLang="ko-KR" strike="sngStrike" dirty="0" err="1" smtClean="0"/>
              <a:t>int</a:t>
            </a:r>
            <a:r>
              <a:rPr lang="en-US" altLang="ko-KR" strike="sngStrike" dirty="0" smtClean="0"/>
              <a:t> COLS;</a:t>
            </a:r>
            <a:r>
              <a:rPr lang="ko-KR" altLang="en-US" dirty="0" smtClean="0"/>
              <a:t> </a:t>
            </a:r>
            <a:r>
              <a:rPr lang="en-US" altLang="ko-KR" dirty="0" smtClean="0"/>
              <a:t>// </a:t>
            </a:r>
            <a:r>
              <a:rPr lang="ko-KR" altLang="en-US" dirty="0" smtClean="0"/>
              <a:t>컴파일 오류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초기값을 지정하지 않았음</a:t>
            </a:r>
          </a:p>
          <a:p>
            <a:pPr lvl="1"/>
            <a:r>
              <a:rPr lang="en-US" altLang="ko-KR" dirty="0" smtClean="0"/>
              <a:t>void f() {</a:t>
            </a:r>
            <a:endParaRPr lang="ko-KR" altLang="en-US" dirty="0" smtClean="0"/>
          </a:p>
          <a:p>
            <a:pPr lvl="2"/>
            <a:r>
              <a:rPr lang="en-US" altLang="ko-KR" dirty="0" err="1" smtClean="0"/>
              <a:t>int</a:t>
            </a:r>
            <a:r>
              <a:rPr lang="en-US" altLang="ko-KR" dirty="0" smtClean="0"/>
              <a:t> [] </a:t>
            </a:r>
            <a:r>
              <a:rPr lang="en-US" altLang="ko-KR" dirty="0" err="1" smtClean="0"/>
              <a:t>intArray</a:t>
            </a:r>
            <a:r>
              <a:rPr lang="en-US" altLang="ko-KR" dirty="0" smtClean="0"/>
              <a:t> = new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[ROWS]; // </a:t>
            </a:r>
            <a:r>
              <a:rPr lang="ko-KR" altLang="en-US" dirty="0" smtClean="0"/>
              <a:t>상수 활용</a:t>
            </a:r>
          </a:p>
          <a:p>
            <a:pPr lvl="2"/>
            <a:r>
              <a:rPr lang="en-US" altLang="ko-KR" strike="sngStrike" dirty="0" smtClean="0"/>
              <a:t>ROWS = 30;</a:t>
            </a:r>
            <a:r>
              <a:rPr lang="ko-KR" altLang="en-US" dirty="0" smtClean="0"/>
              <a:t> </a:t>
            </a:r>
            <a:r>
              <a:rPr lang="en-US" altLang="ko-KR" dirty="0" smtClean="0"/>
              <a:t>// </a:t>
            </a:r>
            <a:r>
              <a:rPr lang="ko-KR" altLang="en-US" dirty="0" smtClean="0"/>
              <a:t>컴파일 오류 발생</a:t>
            </a:r>
            <a:r>
              <a:rPr lang="en-US" altLang="ko-KR" dirty="0" smtClean="0"/>
              <a:t>, final </a:t>
            </a:r>
            <a:r>
              <a:rPr lang="ko-KR" altLang="en-US" dirty="0" smtClean="0"/>
              <a:t>필드 값을 변경할 수 없다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}</a:t>
            </a:r>
            <a:endParaRPr lang="ko-KR" altLang="en-US" dirty="0" smtClean="0"/>
          </a:p>
          <a:p>
            <a:r>
              <a:rPr lang="en-US" altLang="ko-KR" dirty="0" smtClean="0"/>
              <a:t>}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2219918"/>
            <a:ext cx="6357982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class </a:t>
            </a:r>
            <a:r>
              <a:rPr lang="en-US" altLang="ko-KR" dirty="0" err="1" smtClean="0"/>
              <a:t>SharedClass</a:t>
            </a:r>
            <a:r>
              <a:rPr lang="en-US" altLang="ko-KR" dirty="0" smtClean="0"/>
              <a:t> {</a:t>
            </a:r>
          </a:p>
          <a:p>
            <a:pPr lvl="1"/>
            <a:r>
              <a:rPr lang="en-US" altLang="ko-KR" b="1" dirty="0" smtClean="0"/>
              <a:t>public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static final</a:t>
            </a:r>
            <a:r>
              <a:rPr lang="en-US" altLang="ko-KR" dirty="0" smtClean="0"/>
              <a:t> double PI = 3.141592653589793;</a:t>
            </a:r>
          </a:p>
          <a:p>
            <a:r>
              <a:rPr lang="en-US" altLang="ko-KR" dirty="0" smtClean="0"/>
              <a:t>}</a:t>
            </a:r>
            <a:endParaRPr lang="en-US" altLang="ko-KR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객체 </a:t>
            </a:r>
            <a:r>
              <a:rPr lang="ko-KR" altLang="en-US" smtClean="0"/>
              <a:t>지향의 특성 </a:t>
            </a:r>
            <a:r>
              <a:rPr lang="en-US" altLang="ko-KR" smtClean="0"/>
              <a:t>: </a:t>
            </a:r>
            <a:r>
              <a:rPr lang="ko-KR" altLang="en-US" smtClean="0"/>
              <a:t>다형성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063020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dirty="0" err="1" smtClean="0"/>
              <a:t>다형성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같은</a:t>
            </a:r>
            <a:r>
              <a:rPr lang="en-US" altLang="ko-KR" dirty="0" smtClean="0"/>
              <a:t> </a:t>
            </a:r>
            <a:r>
              <a:rPr lang="ko-KR" altLang="en-US" dirty="0" smtClean="0"/>
              <a:t>메시지 또는 함수에서 객체에 따라서 다른 동작 가능함</a:t>
            </a:r>
            <a:endParaRPr lang="en-US" altLang="ko-KR" dirty="0" smtClean="0"/>
          </a:p>
          <a:p>
            <a:pPr lvl="1"/>
            <a:r>
              <a:rPr lang="ko-KR" altLang="en-US" dirty="0"/>
              <a:t>다형성은 </a:t>
            </a:r>
            <a:r>
              <a:rPr lang="ko-KR" altLang="en-US" dirty="0" err="1" smtClean="0"/>
              <a:t>오버라이딩과</a:t>
            </a:r>
            <a:r>
              <a:rPr lang="ko-KR" altLang="en-US" dirty="0" smtClean="0"/>
              <a:t> </a:t>
            </a:r>
            <a:r>
              <a:rPr lang="ko-KR" altLang="en-US" dirty="0"/>
              <a:t>밀접한 </a:t>
            </a:r>
            <a:r>
              <a:rPr lang="ko-KR" altLang="en-US" dirty="0" smtClean="0"/>
              <a:t>관계가 있음</a:t>
            </a:r>
          </a:p>
          <a:p>
            <a:pPr lvl="1">
              <a:buNone/>
            </a:pPr>
            <a:endParaRPr lang="en-US" altLang="ko-KR" dirty="0" smtClean="0"/>
          </a:p>
          <a:p>
            <a:pPr marL="365760" lvl="1" indent="0">
              <a:buNone/>
            </a:pPr>
            <a:endParaRPr lang="en-US" altLang="ko-KR" dirty="0" smtClean="0"/>
          </a:p>
        </p:txBody>
      </p:sp>
      <p:pic>
        <p:nvPicPr>
          <p:cNvPr id="2050" name="Picture 2" descr="C:\Users\secthk\AppData\Local\Microsoft\Windows\Temporary Internet Files\Content.IE5\NOHA6XX2\MCj042706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5092088"/>
            <a:ext cx="1199234" cy="1300401"/>
          </a:xfrm>
          <a:prstGeom prst="rect">
            <a:avLst/>
          </a:prstGeom>
          <a:noFill/>
        </p:spPr>
      </p:pic>
      <p:pic>
        <p:nvPicPr>
          <p:cNvPr id="2051" name="Picture 3" descr="C:\Users\secthk\AppData\Local\Microsoft\Windows\Temporary Internet Files\Content.IE5\MA4ROW5O\MCj0436209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8882" y="4590498"/>
            <a:ext cx="1214446" cy="1714513"/>
          </a:xfrm>
          <a:prstGeom prst="rect">
            <a:avLst/>
          </a:prstGeom>
          <a:noFill/>
        </p:spPr>
      </p:pic>
      <p:pic>
        <p:nvPicPr>
          <p:cNvPr id="2052" name="Picture 4" descr="C:\Users\secthk\AppData\Local\Microsoft\Windows\Temporary Internet Files\Content.IE5\MA4ROW5O\MCj0417480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24616" y="4494493"/>
            <a:ext cx="969264" cy="1906524"/>
          </a:xfrm>
          <a:prstGeom prst="rect">
            <a:avLst/>
          </a:prstGeom>
          <a:noFill/>
        </p:spPr>
      </p:pic>
      <p:cxnSp>
        <p:nvCxnSpPr>
          <p:cNvPr id="15" name="직선 연결선 14"/>
          <p:cNvCxnSpPr/>
          <p:nvPr/>
        </p:nvCxnSpPr>
        <p:spPr>
          <a:xfrm>
            <a:off x="1762105" y="4306270"/>
            <a:ext cx="58579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/>
          <p:nvPr/>
        </p:nvCxnSpPr>
        <p:spPr>
          <a:xfrm rot="5400000">
            <a:off x="1405709" y="4663460"/>
            <a:ext cx="713586" cy="794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 rot="5400000">
            <a:off x="7441426" y="4484865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405311" y="3806204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상속</a:t>
            </a:r>
            <a:endParaRPr lang="ko-KR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19097" y="5324088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“</a:t>
            </a:r>
            <a:r>
              <a:rPr lang="ko-KR" altLang="en-US" dirty="0" smtClean="0"/>
              <a:t>멍멍</a:t>
            </a:r>
            <a:r>
              <a:rPr lang="en-US" altLang="ko-KR" dirty="0" smtClean="0"/>
              <a:t>!”</a:t>
            </a:r>
            <a:endParaRPr lang="ko-KR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231214" y="5423242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“</a:t>
            </a:r>
            <a:r>
              <a:rPr lang="ko-KR" altLang="en-US" dirty="0" smtClean="0"/>
              <a:t>야옹</a:t>
            </a:r>
            <a:r>
              <a:rPr lang="en-US" altLang="ko-KR" dirty="0" smtClean="0"/>
              <a:t>!”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405575" y="5349496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“</a:t>
            </a:r>
            <a:r>
              <a:rPr lang="ko-KR" altLang="en-US" dirty="0" smtClean="0"/>
              <a:t>꼬꼬댁</a:t>
            </a:r>
            <a:r>
              <a:rPr lang="en-US" altLang="ko-KR" dirty="0" smtClean="0"/>
              <a:t>!”</a:t>
            </a:r>
            <a:endParaRPr lang="ko-KR" altLang="en-US" dirty="0"/>
          </a:p>
        </p:txBody>
      </p:sp>
      <p:cxnSp>
        <p:nvCxnSpPr>
          <p:cNvPr id="22" name="직선 화살표 연결선 21"/>
          <p:cNvCxnSpPr/>
          <p:nvPr/>
        </p:nvCxnSpPr>
        <p:spPr>
          <a:xfrm rot="5400000">
            <a:off x="3691725" y="4376914"/>
            <a:ext cx="142876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190997" y="2234568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동물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310060" y="2663196"/>
            <a:ext cx="249213" cy="206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부모</a:t>
            </a:r>
            <a:endParaRPr lang="ko-KR" altLang="en-US" dirty="0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3833807" y="2663196"/>
            <a:ext cx="1214446" cy="10001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/>
          </a:p>
        </p:txBody>
      </p:sp>
      <p:cxnSp>
        <p:nvCxnSpPr>
          <p:cNvPr id="21" name="직선 연결선 20"/>
          <p:cNvCxnSpPr>
            <a:stCxn id="20" idx="1"/>
            <a:endCxn id="20" idx="3"/>
          </p:cNvCxnSpPr>
          <p:nvPr/>
        </p:nvCxnSpPr>
        <p:spPr>
          <a:xfrm rot="10800000" flipH="1">
            <a:off x="3833807" y="3163262"/>
            <a:ext cx="12144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81432" y="2703201"/>
            <a:ext cx="123154" cy="189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3926773" y="3157964"/>
            <a:ext cx="10094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/>
              <a:t>소리내기</a:t>
            </a:r>
            <a:endParaRPr lang="ko-KR" altLang="en-US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클래스와</a:t>
            </a:r>
            <a:r>
              <a:rPr lang="en-US" altLang="ko-KR" smtClean="0"/>
              <a:t> </a:t>
            </a:r>
            <a:r>
              <a:rPr lang="ko-KR" altLang="en-US" smtClean="0"/>
              <a:t>객체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클래스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객체의 공통된 특징을 기술한 것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객체의 특성과 행위를 정의</a:t>
            </a:r>
            <a:endParaRPr lang="en-US" altLang="ko-KR" dirty="0" smtClean="0"/>
          </a:p>
          <a:p>
            <a:r>
              <a:rPr lang="ko-KR" altLang="en-US" dirty="0" smtClean="0"/>
              <a:t>객체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물리적 공간을 갖는 구체적인 것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실체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클래스의 </a:t>
            </a:r>
            <a:r>
              <a:rPr lang="ko-KR" altLang="en-US" dirty="0" err="1" smtClean="0"/>
              <a:t>인스턴스</a:t>
            </a:r>
            <a:r>
              <a:rPr lang="en-US" altLang="ko-KR" dirty="0" smtClean="0"/>
              <a:t>(</a:t>
            </a:r>
            <a:r>
              <a:rPr lang="ko-KR" altLang="en-US" dirty="0" smtClean="0"/>
              <a:t>실체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smtClean="0"/>
              <a:t>클래스를 구체화한 객체를 </a:t>
            </a:r>
            <a:r>
              <a:rPr lang="ko-KR" altLang="en-US" dirty="0" err="1" smtClean="0"/>
              <a:t>인스턴스</a:t>
            </a:r>
            <a:r>
              <a:rPr lang="en-US" altLang="ko-KR" dirty="0" smtClean="0"/>
              <a:t>(instance)</a:t>
            </a:r>
            <a:r>
              <a:rPr lang="ko-KR" altLang="en-US" dirty="0" smtClean="0"/>
              <a:t>라고 부름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객체와 인스턴스는 같은 뜻으로 사용</a:t>
            </a:r>
            <a:endParaRPr lang="en-US" altLang="ko-KR" dirty="0" smtClean="0"/>
          </a:p>
          <a:p>
            <a:r>
              <a:rPr lang="ko-KR" altLang="en-US" dirty="0" smtClean="0"/>
              <a:t>사례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클래스</a:t>
            </a:r>
            <a:r>
              <a:rPr lang="en-US" altLang="ko-KR" dirty="0" smtClean="0"/>
              <a:t>: </a:t>
            </a:r>
            <a:r>
              <a:rPr lang="ko-KR" altLang="en-US" dirty="0" smtClean="0"/>
              <a:t>소나타자동차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객체</a:t>
            </a:r>
            <a:r>
              <a:rPr lang="en-US" altLang="ko-KR" dirty="0" smtClean="0"/>
              <a:t>: </a:t>
            </a:r>
            <a:r>
              <a:rPr lang="ko-KR" altLang="en-US" dirty="0" smtClean="0"/>
              <a:t>출고된 실제 소나타 </a:t>
            </a:r>
            <a:r>
              <a:rPr lang="en-US" altLang="ko-KR" dirty="0" smtClean="0"/>
              <a:t>100</a:t>
            </a:r>
            <a:r>
              <a:rPr lang="ko-KR" altLang="en-US" dirty="0" smtClean="0"/>
              <a:t>대</a:t>
            </a:r>
          </a:p>
          <a:p>
            <a:pPr lvl="1"/>
            <a:r>
              <a:rPr lang="ko-KR" altLang="en-US" dirty="0" smtClean="0"/>
              <a:t>클래스</a:t>
            </a:r>
            <a:r>
              <a:rPr lang="en-US" altLang="ko-KR" dirty="0" smtClean="0"/>
              <a:t>: </a:t>
            </a:r>
            <a:r>
              <a:rPr lang="ko-KR" altLang="en-US" dirty="0" smtClean="0"/>
              <a:t>벽시계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객체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우리집</a:t>
            </a:r>
            <a:r>
              <a:rPr lang="ko-KR" altLang="en-US" dirty="0" smtClean="0"/>
              <a:t> 벽에 걸린 벽시계들</a:t>
            </a:r>
          </a:p>
          <a:p>
            <a:pPr lvl="1"/>
            <a:r>
              <a:rPr lang="ko-KR" altLang="en-US" dirty="0" smtClean="0"/>
              <a:t>클래스</a:t>
            </a:r>
            <a:r>
              <a:rPr lang="en-US" altLang="ko-KR" dirty="0" smtClean="0"/>
              <a:t>: </a:t>
            </a:r>
            <a:r>
              <a:rPr lang="ko-KR" altLang="en-US" dirty="0" smtClean="0"/>
              <a:t>책상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객체</a:t>
            </a:r>
            <a:r>
              <a:rPr lang="en-US" altLang="ko-KR" dirty="0" smtClean="0"/>
              <a:t>: </a:t>
            </a:r>
            <a:r>
              <a:rPr lang="ko-KR" altLang="en-US" dirty="0" smtClean="0"/>
              <a:t>우리가 사용중인 실제 책상들</a:t>
            </a:r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클래스와 객체와의 관계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9</a:t>
            </a:fld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92162"/>
            <a:ext cx="7182247" cy="2470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모서리가 둥근 사각형 설명선 4"/>
          <p:cNvSpPr/>
          <p:nvPr/>
        </p:nvSpPr>
        <p:spPr>
          <a:xfrm>
            <a:off x="3203848" y="1340768"/>
            <a:ext cx="4572000" cy="1328023"/>
          </a:xfrm>
          <a:prstGeom prst="wedgeRoundRectCallout">
            <a:avLst/>
          </a:prstGeom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ko-KR" altLang="en-US" dirty="0" smtClean="0"/>
              <a:t>붕어빵 틀은 클래스이며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 틀의 형태로 구워진 붕어빵은 바로 객체입니다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붕어빵은 틀의 모양대로 만들어지지만 서로 조금씩 다릅니다</a:t>
            </a:r>
            <a:r>
              <a:rPr lang="en-US" altLang="ko-KR" dirty="0" smtClean="0"/>
              <a:t>.</a:t>
            </a:r>
            <a:endParaRPr lang="en-US" altLang="ko-KR" dirty="0"/>
          </a:p>
          <a:p>
            <a:r>
              <a:rPr lang="ko-KR" altLang="en-US" dirty="0"/>
              <a:t>치즈붕어빵</a:t>
            </a:r>
            <a:r>
              <a:rPr lang="en-US" altLang="ko-KR" dirty="0" smtClean="0"/>
              <a:t>, </a:t>
            </a:r>
            <a:r>
              <a:rPr lang="ko-KR" altLang="en-US" dirty="0" smtClean="0"/>
              <a:t>크림붕어빵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앙코붕어빵</a:t>
            </a:r>
            <a:r>
              <a:rPr lang="ko-KR" altLang="en-US" dirty="0" smtClean="0"/>
              <a:t> 등이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그래도 이들은 모두 붕어빵입니다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52941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txDef>
      <a:spPr>
        <a:solidFill>
          <a:schemeClr val="accent5">
            <a:lumMod val="40000"/>
            <a:lumOff val="60000"/>
          </a:schemeClr>
        </a:solidFill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17168</TotalTime>
  <Words>3826</Words>
  <Application>Microsoft Office PowerPoint</Application>
  <PresentationFormat>화면 슬라이드 쇼(4:3)</PresentationFormat>
  <Paragraphs>1562</Paragraphs>
  <Slides>66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66</vt:i4>
      </vt:variant>
    </vt:vector>
  </HeadingPairs>
  <TitlesOfParts>
    <vt:vector size="67" baseType="lpstr">
      <vt:lpstr>가을</vt:lpstr>
      <vt:lpstr>제 4 장 클래스와 객체</vt:lpstr>
      <vt:lpstr>객체지향적 언어의 목적</vt:lpstr>
      <vt:lpstr>절차 지향적 프로그래밍과 객체 지향적 프로그래밍</vt:lpstr>
      <vt:lpstr>객체 지향 언어의 특성 : 캡슐화</vt:lpstr>
      <vt:lpstr>객체 지향의 특성 : 상속</vt:lpstr>
      <vt:lpstr>객체지향 언어에서의 상속</vt:lpstr>
      <vt:lpstr>객체 지향의 특성 : 다형성</vt:lpstr>
      <vt:lpstr>클래스와 객체</vt:lpstr>
      <vt:lpstr>클래스와 객체와의 관계</vt:lpstr>
      <vt:lpstr>사람을 사례로 든 클래스와 객체 사례</vt:lpstr>
      <vt:lpstr>클래스 구성</vt:lpstr>
      <vt:lpstr>클래스 선언</vt:lpstr>
      <vt:lpstr>객체 생성</vt:lpstr>
      <vt:lpstr>객체 생성 및 사용 예</vt:lpstr>
      <vt:lpstr>객체의 활용</vt:lpstr>
      <vt:lpstr>예제 4-1 : 상품 하나를 표현하는 클래스 Goods 만들기</vt:lpstr>
      <vt:lpstr>예제 4-2 : 지수 클래스 MyExp 만들기</vt:lpstr>
      <vt:lpstr>객체 배열</vt:lpstr>
      <vt:lpstr>객체 배열 선언과 생성 사례</vt:lpstr>
      <vt:lpstr>예제 4-3 : 객체 배열 생성</vt:lpstr>
      <vt:lpstr>메소드 형식</vt:lpstr>
      <vt:lpstr>인자 전달 - call by value</vt:lpstr>
      <vt:lpstr>call by value : 기본 데이터의 값 전달 사례</vt:lpstr>
      <vt:lpstr>call by value : 객체 전달 사례</vt:lpstr>
      <vt:lpstr>PowerPoint 프레젠테이션</vt:lpstr>
      <vt:lpstr>call by value : 배열 전달 사례</vt:lpstr>
      <vt:lpstr>예제 4-4 : 배열의 전달</vt:lpstr>
      <vt:lpstr>메소드 오버로딩</vt:lpstr>
      <vt:lpstr>오버로딩된 메소드 호출</vt:lpstr>
      <vt:lpstr>this 레퍼런스</vt:lpstr>
      <vt:lpstr>다음 그림에서 id는 어떤 id인가?</vt:lpstr>
      <vt:lpstr>this에 대한 이해</vt:lpstr>
      <vt:lpstr>객체의 치환</vt:lpstr>
      <vt:lpstr>생성자</vt:lpstr>
      <vt:lpstr>생성자 개념</vt:lpstr>
      <vt:lpstr>생성자 정의와 생성자 호출</vt:lpstr>
      <vt:lpstr>예제 4-5 : 생성자 정의와 호출</vt:lpstr>
      <vt:lpstr>기본 생성자</vt:lpstr>
      <vt:lpstr>기본 생성자가 자동 생성되지 않는 경우</vt:lpstr>
      <vt:lpstr>this(), 생성자에서 다른 생성자 호출</vt:lpstr>
      <vt:lpstr>this() 사용 실패 예</vt:lpstr>
      <vt:lpstr>객체의 소멸과 가비지</vt:lpstr>
      <vt:lpstr>가비지 사례</vt:lpstr>
      <vt:lpstr>예제 4-6 : 가비지 발생</vt:lpstr>
      <vt:lpstr>가비지 컬렉션</vt:lpstr>
      <vt:lpstr>자동차 객체예제</vt:lpstr>
      <vt:lpstr>접근 지정자 이해</vt:lpstr>
      <vt:lpstr>클래스 접근 지정자</vt:lpstr>
      <vt:lpstr>멤버 접근 지정자</vt:lpstr>
      <vt:lpstr>접근 지정자의 이해</vt:lpstr>
      <vt:lpstr>PowerPoint 프레젠테이션</vt:lpstr>
      <vt:lpstr>예제 4-7 : 접근 지정자의 사용</vt:lpstr>
      <vt:lpstr>예제 4-7 결과</vt:lpstr>
      <vt:lpstr>Static 이해를 위한 그림</vt:lpstr>
      <vt:lpstr>static 멤버와 non-static 멤버</vt:lpstr>
      <vt:lpstr>non-static 멤버와 static 멤버의 차이</vt:lpstr>
      <vt:lpstr>static 멤버를 객체의 멤버로 접근하는 사례</vt:lpstr>
      <vt:lpstr>PowerPoint 프레젠테이션</vt:lpstr>
      <vt:lpstr>PowerPoint 프레젠테이션</vt:lpstr>
      <vt:lpstr>static 멤버를 클래스 이름으로 접근하는 사례</vt:lpstr>
      <vt:lpstr>PowerPoint 프레젠테이션</vt:lpstr>
      <vt:lpstr>static의 활용</vt:lpstr>
      <vt:lpstr>static 메소드의 제약 조건</vt:lpstr>
      <vt:lpstr>예제 4-8 : static을 이용한 달러와 우리나라 원화 사이의 변환 예제</vt:lpstr>
      <vt:lpstr>final</vt:lpstr>
      <vt:lpstr>final 필드</vt:lpstr>
    </vt:vector>
  </TitlesOfParts>
  <Company>한성대학교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황기태</dc:creator>
  <cp:lastModifiedBy>SBS</cp:lastModifiedBy>
  <cp:revision>1236</cp:revision>
  <dcterms:created xsi:type="dcterms:W3CDTF">2009-09-01T01:24:33Z</dcterms:created>
  <dcterms:modified xsi:type="dcterms:W3CDTF">2013-09-23T01:37:12Z</dcterms:modified>
</cp:coreProperties>
</file>