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8"/>
  </p:notesMasterIdLst>
  <p:sldIdLst>
    <p:sldId id="256" r:id="rId2"/>
    <p:sldId id="258" r:id="rId3"/>
    <p:sldId id="335" r:id="rId4"/>
    <p:sldId id="301" r:id="rId5"/>
    <p:sldId id="362" r:id="rId6"/>
    <p:sldId id="363" r:id="rId7"/>
    <p:sldId id="336" r:id="rId8"/>
    <p:sldId id="341" r:id="rId9"/>
    <p:sldId id="338" r:id="rId10"/>
    <p:sldId id="320" r:id="rId11"/>
    <p:sldId id="260" r:id="rId12"/>
    <p:sldId id="306" r:id="rId13"/>
    <p:sldId id="339" r:id="rId14"/>
    <p:sldId id="340" r:id="rId15"/>
    <p:sldId id="351" r:id="rId16"/>
    <p:sldId id="261" r:id="rId17"/>
    <p:sldId id="296" r:id="rId18"/>
    <p:sldId id="343" r:id="rId19"/>
    <p:sldId id="321" r:id="rId20"/>
    <p:sldId id="322" r:id="rId21"/>
    <p:sldId id="342" r:id="rId22"/>
    <p:sldId id="323" r:id="rId23"/>
    <p:sldId id="368" r:id="rId24"/>
    <p:sldId id="262" r:id="rId25"/>
    <p:sldId id="325" r:id="rId26"/>
    <p:sldId id="326" r:id="rId27"/>
    <p:sldId id="344" r:id="rId28"/>
    <p:sldId id="277" r:id="rId29"/>
    <p:sldId id="345" r:id="rId30"/>
    <p:sldId id="284" r:id="rId31"/>
    <p:sldId id="314" r:id="rId32"/>
    <p:sldId id="350" r:id="rId33"/>
    <p:sldId id="328" r:id="rId34"/>
    <p:sldId id="330" r:id="rId35"/>
    <p:sldId id="360" r:id="rId36"/>
    <p:sldId id="361" r:id="rId37"/>
    <p:sldId id="312" r:id="rId38"/>
    <p:sldId id="364" r:id="rId39"/>
    <p:sldId id="331" r:id="rId40"/>
    <p:sldId id="332" r:id="rId41"/>
    <p:sldId id="354" r:id="rId42"/>
    <p:sldId id="356" r:id="rId43"/>
    <p:sldId id="263" r:id="rId44"/>
    <p:sldId id="346" r:id="rId45"/>
    <p:sldId id="317" r:id="rId46"/>
    <p:sldId id="334" r:id="rId47"/>
    <p:sldId id="318" r:id="rId48"/>
    <p:sldId id="347" r:id="rId49"/>
    <p:sldId id="365" r:id="rId50"/>
    <p:sldId id="264" r:id="rId51"/>
    <p:sldId id="366" r:id="rId52"/>
    <p:sldId id="295" r:id="rId53"/>
    <p:sldId id="282" r:id="rId54"/>
    <p:sldId id="281" r:id="rId55"/>
    <p:sldId id="367" r:id="rId56"/>
    <p:sldId id="283" r:id="rId5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CCCCFF"/>
    <a:srgbClr val="9999FF"/>
    <a:srgbClr val="0070C0"/>
    <a:srgbClr val="CC3300"/>
    <a:srgbClr val="0000FF"/>
    <a:srgbClr val="BFBFBF"/>
    <a:srgbClr val="F7F0DE"/>
    <a:srgbClr val="ADA5A5"/>
    <a:srgbClr val="DCE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39" autoAdjust="0"/>
  </p:normalViewPr>
  <p:slideViewPr>
    <p:cSldViewPr>
      <p:cViewPr varScale="1">
        <p:scale>
          <a:sx n="107" d="100"/>
          <a:sy n="107" d="100"/>
        </p:scale>
        <p:origin x="-17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855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>
            <a:normAutofit/>
          </a:bodyPr>
          <a:lstStyle>
            <a:lvl1pPr>
              <a:defRPr sz="3200" cap="all" baseline="0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dirty="0" smtClean="0"/>
              <a:t>마스터 부제목 스타일 편집</a:t>
            </a:r>
            <a:endParaRPr kumimoji="0" lang="en-US" dirty="0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D362185-1FC0-41D8-AB55-955A97F3C7AE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 sz="1800"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42498-34E7-4F25-8D21-B4F352C9A814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2B12114-5C22-485E-90D0-547D79512436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03C-EC2B-41C8-B673-AAE0F14FB52E}" type="datetime1">
              <a:rPr lang="ko-KR" altLang="en-US" smtClean="0"/>
              <a:pPr/>
              <a:t>2013-10-28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EB49-C005-4E78-96E1-EB2953D1D49E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BF8BB07-43FB-4AF2-B11B-EFA0891A7AA5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C19E4C0-ACFB-432E-980C-1530C9188448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D7E6-15F8-4B5D-BA23-8F9BC6307E44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0F81-1894-4FF4-97BE-0161EE2FB654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19B7-4210-445C-BBAF-E9BE819B843D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9647933-0D3D-464B-BA2E-7427CF902640}" type="datetime1">
              <a:rPr lang="ko-KR" altLang="en-US" smtClean="0"/>
              <a:pPr/>
              <a:t>2013-10-28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B14958-C074-4EF6-B922-FF923615074A}" type="datetime1">
              <a:rPr lang="ko-KR" altLang="en-US" smtClean="0"/>
              <a:pPr/>
              <a:t>2013-10-28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ko-KR" altLang="en-US" sz="1400" smtClean="0">
                <a:solidFill>
                  <a:schemeClr val="tx2"/>
                </a:solidFill>
              </a:rPr>
              <a:t>명품 </a:t>
            </a:r>
            <a:r>
              <a:rPr kumimoji="0" lang="en-US" sz="1400" smtClean="0">
                <a:solidFill>
                  <a:schemeClr val="tx2"/>
                </a:solidFill>
              </a:rPr>
              <a:t>JAVA Programming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직사각형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j-ea"/>
          <a:ea typeface="+mj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ea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5 </a:t>
            </a:r>
            <a:r>
              <a:rPr lang="ko-KR" altLang="en-US" smtClean="0"/>
              <a:t>장 상속과 다형성</a:t>
            </a:r>
            <a:endParaRPr lang="ko-KR" altLang="en-US" dirty="0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서브 클래스의 객체 멤버 접근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556792"/>
            <a:ext cx="4000528" cy="47705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</a:t>
            </a:r>
            <a:r>
              <a:rPr lang="en-US" altLang="ko-KR" sz="1600" dirty="0" err="1" smtClean="0"/>
              <a:t>MemberAccessExample</a:t>
            </a:r>
            <a:r>
              <a:rPr lang="en-US" altLang="ko-KR" sz="1600" dirty="0" smtClean="0"/>
              <a:t> {</a:t>
            </a:r>
          </a:p>
          <a:p>
            <a:pPr marL="0" lvl="1" defTabSz="180000"/>
            <a:r>
              <a:rPr lang="en-US" altLang="ko-KR" sz="1600" dirty="0" smtClean="0"/>
              <a:t>	public static void main(String[]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smtClean="0">
                <a:solidFill>
                  <a:srgbClr val="FF0000"/>
                </a:solidFill>
              </a:rPr>
              <a:t>A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a</a:t>
            </a:r>
            <a:r>
              <a:rPr lang="en-US" altLang="ko-KR" sz="1600" dirty="0" smtClean="0">
                <a:solidFill>
                  <a:srgbClr val="FF0000"/>
                </a:solidFill>
              </a:rPr>
              <a:t> = new A();</a:t>
            </a:r>
          </a:p>
          <a:p>
            <a:pPr marL="0" lvl="2" defTabSz="180000"/>
            <a:r>
              <a:rPr lang="en-US" altLang="ko-KR" sz="1600" dirty="0" smtClean="0">
                <a:solidFill>
                  <a:srgbClr val="FF0000"/>
                </a:solidFill>
              </a:rPr>
              <a:t>		B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b</a:t>
            </a:r>
            <a:r>
              <a:rPr lang="en-US" altLang="ko-KR" sz="1600" dirty="0" smtClean="0">
                <a:solidFill>
                  <a:srgbClr val="FF0000"/>
                </a:solidFill>
              </a:rPr>
              <a:t> = new B();</a:t>
            </a:r>
          </a:p>
          <a:p>
            <a:pPr marL="0" lvl="2" defTabSz="180000"/>
            <a:endParaRPr lang="en-US" altLang="ko-KR" sz="1600" dirty="0" smtClean="0"/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a.p</a:t>
            </a:r>
            <a:r>
              <a:rPr lang="en-US" altLang="ko-KR" sz="1600" dirty="0" smtClean="0"/>
              <a:t> = 5;</a:t>
            </a:r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a.n</a:t>
            </a:r>
            <a:r>
              <a:rPr lang="en-US" altLang="ko-KR" sz="1600" strike="sngStrike" dirty="0" smtClean="0"/>
              <a:t> = 5;</a:t>
            </a:r>
            <a:r>
              <a:rPr lang="en-US" altLang="ko-KR" sz="1600" dirty="0" smtClean="0"/>
              <a:t> // n 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private </a:t>
            </a:r>
            <a:r>
              <a:rPr lang="ko-KR" altLang="en-US" sz="1600" dirty="0" smtClean="0"/>
              <a:t>멤버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컴파일 오류 발생</a:t>
            </a:r>
            <a:endParaRPr lang="en-US" altLang="ko-KR" sz="1600" dirty="0" smtClean="0"/>
          </a:p>
          <a:p>
            <a:pPr marL="0" lvl="2" defTabSz="180000"/>
            <a:endParaRPr lang="en-US" altLang="ko-KR" sz="1600" dirty="0" smtClean="0"/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b.p</a:t>
            </a:r>
            <a:r>
              <a:rPr lang="en-US" altLang="ko-KR" sz="1600" dirty="0" smtClean="0"/>
              <a:t> = 5;</a:t>
            </a:r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b.n</a:t>
            </a:r>
            <a:r>
              <a:rPr lang="en-US" altLang="ko-KR" sz="1600" strike="sngStrike" dirty="0" smtClean="0"/>
              <a:t> = 5;</a:t>
            </a:r>
            <a:r>
              <a:rPr lang="en-US" altLang="ko-KR" sz="1600" dirty="0" smtClean="0"/>
              <a:t> // n 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private </a:t>
            </a:r>
            <a:r>
              <a:rPr lang="ko-KR" altLang="en-US" sz="1600" dirty="0" smtClean="0"/>
              <a:t>멤버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컴파일 오류 발생</a:t>
            </a:r>
            <a:endParaRPr lang="en-US" altLang="ko-KR" sz="1600" dirty="0" smtClean="0"/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b.setN</a:t>
            </a:r>
            <a:r>
              <a:rPr lang="en-US" altLang="ko-KR" sz="1600" dirty="0" smtClean="0"/>
              <a:t>(10);</a:t>
            </a:r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b.getN</a:t>
            </a:r>
            <a:r>
              <a:rPr lang="en-US" altLang="ko-KR" sz="1600" dirty="0" smtClean="0"/>
              <a:t>(); // </a:t>
            </a:r>
            <a:r>
              <a:rPr lang="en-US" altLang="ko-KR" sz="1600" dirty="0" err="1" smtClean="0"/>
              <a:t>i</a:t>
            </a:r>
            <a:r>
              <a:rPr lang="ko-KR" altLang="en-US" sz="1600" dirty="0" smtClean="0"/>
              <a:t>는</a:t>
            </a:r>
            <a:r>
              <a:rPr lang="en-US" altLang="ko-KR" sz="1600" dirty="0" smtClean="0"/>
              <a:t> 10</a:t>
            </a:r>
          </a:p>
          <a:p>
            <a:pPr marL="0" lvl="2" defTabSz="180000"/>
            <a:endParaRPr lang="en-US" altLang="ko-KR" sz="1600" dirty="0" smtClean="0"/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b.m</a:t>
            </a:r>
            <a:r>
              <a:rPr lang="en-US" altLang="ko-KR" sz="1600" strike="sngStrike" dirty="0" smtClean="0"/>
              <a:t> = 20;</a:t>
            </a:r>
            <a:r>
              <a:rPr lang="en-US" altLang="ko-KR" sz="1600" dirty="0" smtClean="0"/>
              <a:t> // m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private </a:t>
            </a:r>
            <a:r>
              <a:rPr lang="ko-KR" altLang="en-US" sz="1600" dirty="0" smtClean="0"/>
              <a:t>멤버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컴파일 오류 발생</a:t>
            </a:r>
            <a:endParaRPr lang="en-US" altLang="ko-KR" sz="1600" dirty="0" smtClean="0"/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b.setM</a:t>
            </a:r>
            <a:r>
              <a:rPr lang="en-US" altLang="ko-KR" sz="1600" dirty="0" smtClean="0"/>
              <a:t>(20);</a:t>
            </a:r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b.toString</a:t>
            </a:r>
            <a:r>
              <a:rPr lang="en-US" altLang="ko-KR" sz="1600" dirty="0" smtClean="0"/>
              <a:t>());</a:t>
            </a:r>
          </a:p>
          <a:p>
            <a:pPr marL="0" lvl="2" defTabSz="180000"/>
            <a:r>
              <a:rPr lang="en-US" altLang="ko-KR" sz="1600" dirty="0" smtClean="0"/>
              <a:t>		// </a:t>
            </a:r>
            <a:r>
              <a:rPr lang="ko-KR" altLang="en-US" sz="1600" dirty="0" smtClean="0"/>
              <a:t>화면에 </a:t>
            </a:r>
            <a:r>
              <a:rPr lang="en-US" altLang="ko-KR" sz="1600" dirty="0" smtClean="0"/>
              <a:t>10 20</a:t>
            </a:r>
            <a:r>
              <a:rPr lang="ko-KR" altLang="en-US" sz="1600" dirty="0" smtClean="0"/>
              <a:t>이 출력됨</a:t>
            </a:r>
            <a:endParaRPr lang="en-US" altLang="ko-KR" sz="1600" dirty="0" smtClean="0"/>
          </a:p>
          <a:p>
            <a:pPr marL="0" lvl="1"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2800" dirty="0" smtClean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5143504" y="2571744"/>
            <a:ext cx="3000396" cy="307183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6858016" y="3000372"/>
            <a:ext cx="1000132" cy="23574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858016" y="4143380"/>
            <a:ext cx="100013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65000"/>
                  </a:schemeClr>
                </a:solidFill>
              </a:rPr>
              <a:t>m</a:t>
            </a:r>
          </a:p>
          <a:p>
            <a:r>
              <a:rPr lang="en-US" altLang="ko-KR" dirty="0" err="1" smtClean="0"/>
              <a:t>setM</a:t>
            </a:r>
            <a:r>
              <a:rPr lang="en-US" altLang="ko-KR" dirty="0" smtClean="0"/>
              <a:t>()</a:t>
            </a:r>
          </a:p>
          <a:p>
            <a:r>
              <a:rPr lang="en-US" altLang="ko-KR" err="1" smtClean="0"/>
              <a:t>getM</a:t>
            </a:r>
            <a:r>
              <a:rPr lang="en-US" altLang="ko-KR" smtClean="0"/>
              <a:t>()</a:t>
            </a:r>
          </a:p>
          <a:p>
            <a:r>
              <a:rPr lang="en-US" altLang="ko-KR" smtClean="0"/>
              <a:t>toString()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16" y="3000372"/>
            <a:ext cx="100013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mtClean="0">
                <a:solidFill>
                  <a:srgbClr val="0000FF"/>
                </a:solidFill>
              </a:rPr>
              <a:t>p</a:t>
            </a:r>
          </a:p>
          <a:p>
            <a:r>
              <a:rPr lang="en-US" altLang="ko-KR" smtClean="0">
                <a:solidFill>
                  <a:schemeClr val="bg1">
                    <a:lumMod val="65000"/>
                  </a:schemeClr>
                </a:solidFill>
              </a:rPr>
              <a:t>n</a:t>
            </a:r>
            <a:endParaRPr lang="en-US" altLang="ko-KR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ko-KR" dirty="0" err="1" smtClean="0">
                <a:solidFill>
                  <a:srgbClr val="0000FF"/>
                </a:solidFill>
              </a:rPr>
              <a:t>setN</a:t>
            </a:r>
            <a:r>
              <a:rPr lang="en-US" altLang="ko-KR" dirty="0" smtClean="0">
                <a:solidFill>
                  <a:srgbClr val="0000FF"/>
                </a:solidFill>
              </a:rPr>
              <a:t>()</a:t>
            </a:r>
          </a:p>
          <a:p>
            <a:r>
              <a:rPr lang="en-US" altLang="ko-KR" dirty="0" err="1" smtClean="0">
                <a:solidFill>
                  <a:srgbClr val="0000FF"/>
                </a:solidFill>
              </a:rPr>
              <a:t>getN</a:t>
            </a:r>
            <a:r>
              <a:rPr lang="en-US" altLang="ko-KR" dirty="0" smtClean="0">
                <a:solidFill>
                  <a:srgbClr val="0000FF"/>
                </a:solidFill>
              </a:rPr>
              <a:t>()</a:t>
            </a:r>
            <a:endParaRPr lang="ko-KR" alt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4071942"/>
            <a:ext cx="844770" cy="128158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mtClean="0"/>
              <a:t>p</a:t>
            </a:r>
          </a:p>
          <a:p>
            <a:r>
              <a:rPr lang="en-US" altLang="ko-KR" smtClean="0">
                <a:solidFill>
                  <a:schemeClr val="bg1">
                    <a:lumMod val="65000"/>
                  </a:schemeClr>
                </a:solidFill>
              </a:rPr>
              <a:t>n</a:t>
            </a:r>
            <a:endParaRPr lang="en-US" altLang="ko-KR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ko-KR" dirty="0" err="1" smtClean="0"/>
              <a:t>setN</a:t>
            </a:r>
            <a:r>
              <a:rPr lang="en-US" altLang="ko-KR" dirty="0" smtClean="0"/>
              <a:t>()</a:t>
            </a:r>
          </a:p>
          <a:p>
            <a:r>
              <a:rPr lang="en-US" altLang="ko-KR" dirty="0" err="1" smtClean="0"/>
              <a:t>getN</a:t>
            </a:r>
            <a:r>
              <a:rPr lang="en-US" altLang="ko-KR" dirty="0" smtClean="0"/>
              <a:t>()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1785926"/>
            <a:ext cx="7143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14942" y="178592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12" name="순서도: 연결자 11"/>
          <p:cNvSpPr/>
          <p:nvPr/>
        </p:nvSpPr>
        <p:spPr>
          <a:xfrm>
            <a:off x="5857884" y="192880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929454" y="1785926"/>
            <a:ext cx="7143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72264" y="178592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5" name="순서도: 연결자 14"/>
          <p:cNvSpPr/>
          <p:nvPr/>
        </p:nvSpPr>
        <p:spPr>
          <a:xfrm>
            <a:off x="7215206" y="192880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>
            <a:off x="5500694" y="2083324"/>
            <a:ext cx="428766" cy="1988618"/>
          </a:xfrm>
          <a:custGeom>
            <a:avLst/>
            <a:gdLst>
              <a:gd name="connsiteX0" fmla="*/ 433633 w 433633"/>
              <a:gd name="connsiteY0" fmla="*/ 0 h 1828800"/>
              <a:gd name="connsiteX1" fmla="*/ 348792 w 433633"/>
              <a:gd name="connsiteY1" fmla="*/ 377072 h 1828800"/>
              <a:gd name="connsiteX2" fmla="*/ 84841 w 433633"/>
              <a:gd name="connsiteY2" fmla="*/ 1159497 h 1828800"/>
              <a:gd name="connsiteX3" fmla="*/ 0 w 433633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633" h="1828800">
                <a:moveTo>
                  <a:pt x="433633" y="0"/>
                </a:moveTo>
                <a:cubicBezTo>
                  <a:pt x="420278" y="91911"/>
                  <a:pt x="406924" y="183822"/>
                  <a:pt x="348792" y="377072"/>
                </a:cubicBezTo>
                <a:cubicBezTo>
                  <a:pt x="290660" y="570322"/>
                  <a:pt x="142973" y="917542"/>
                  <a:pt x="84841" y="1159497"/>
                </a:cubicBezTo>
                <a:cubicBezTo>
                  <a:pt x="26709" y="1401452"/>
                  <a:pt x="13354" y="1615126"/>
                  <a:pt x="0" y="182880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자유형 16"/>
          <p:cNvSpPr/>
          <p:nvPr/>
        </p:nvSpPr>
        <p:spPr>
          <a:xfrm>
            <a:off x="7315200" y="2064471"/>
            <a:ext cx="400072" cy="935902"/>
          </a:xfrm>
          <a:custGeom>
            <a:avLst/>
            <a:gdLst>
              <a:gd name="connsiteX0" fmla="*/ 0 w 207390"/>
              <a:gd name="connsiteY0" fmla="*/ 0 h 942681"/>
              <a:gd name="connsiteX1" fmla="*/ 28280 w 207390"/>
              <a:gd name="connsiteY1" fmla="*/ 235670 h 942681"/>
              <a:gd name="connsiteX2" fmla="*/ 150829 w 207390"/>
              <a:gd name="connsiteY2" fmla="*/ 575035 h 942681"/>
              <a:gd name="connsiteX3" fmla="*/ 207390 w 207390"/>
              <a:gd name="connsiteY3" fmla="*/ 942681 h 9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90" h="942681">
                <a:moveTo>
                  <a:pt x="0" y="0"/>
                </a:moveTo>
                <a:cubicBezTo>
                  <a:pt x="1571" y="69915"/>
                  <a:pt x="3142" y="139831"/>
                  <a:pt x="28280" y="235670"/>
                </a:cubicBezTo>
                <a:cubicBezTo>
                  <a:pt x="53418" y="331509"/>
                  <a:pt x="120977" y="457200"/>
                  <a:pt x="150829" y="575035"/>
                </a:cubicBezTo>
                <a:cubicBezTo>
                  <a:pt x="180681" y="692870"/>
                  <a:pt x="194035" y="817775"/>
                  <a:pt x="207390" y="94268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자유형 17"/>
          <p:cNvSpPr/>
          <p:nvPr/>
        </p:nvSpPr>
        <p:spPr>
          <a:xfrm>
            <a:off x="4427985" y="3212977"/>
            <a:ext cx="1085310" cy="1385918"/>
          </a:xfrm>
          <a:custGeom>
            <a:avLst/>
            <a:gdLst>
              <a:gd name="connsiteX0" fmla="*/ 0 w 1075765"/>
              <a:gd name="connsiteY0" fmla="*/ 0 h 1281953"/>
              <a:gd name="connsiteX1" fmla="*/ 259977 w 1075765"/>
              <a:gd name="connsiteY1" fmla="*/ 71718 h 1281953"/>
              <a:gd name="connsiteX2" fmla="*/ 403412 w 1075765"/>
              <a:gd name="connsiteY2" fmla="*/ 358588 h 1281953"/>
              <a:gd name="connsiteX3" fmla="*/ 528918 w 1075765"/>
              <a:gd name="connsiteY3" fmla="*/ 1013012 h 1281953"/>
              <a:gd name="connsiteX4" fmla="*/ 1075765 w 1075765"/>
              <a:gd name="connsiteY4" fmla="*/ 1281953 h 128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765" h="1281953">
                <a:moveTo>
                  <a:pt x="0" y="0"/>
                </a:moveTo>
                <a:cubicBezTo>
                  <a:pt x="96371" y="5976"/>
                  <a:pt x="192742" y="11953"/>
                  <a:pt x="259977" y="71718"/>
                </a:cubicBezTo>
                <a:cubicBezTo>
                  <a:pt x="327212" y="131483"/>
                  <a:pt x="358589" y="201706"/>
                  <a:pt x="403412" y="358588"/>
                </a:cubicBezTo>
                <a:cubicBezTo>
                  <a:pt x="448235" y="515470"/>
                  <a:pt x="416859" y="859118"/>
                  <a:pt x="528918" y="1013012"/>
                </a:cubicBezTo>
                <a:cubicBezTo>
                  <a:pt x="640977" y="1166906"/>
                  <a:pt x="858371" y="1224429"/>
                  <a:pt x="1075765" y="1281953"/>
                </a:cubicBezTo>
              </a:path>
            </a:pathLst>
          </a:cu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곱셈 기호 18"/>
          <p:cNvSpPr/>
          <p:nvPr/>
        </p:nvSpPr>
        <p:spPr>
          <a:xfrm>
            <a:off x="4786314" y="4000504"/>
            <a:ext cx="285752" cy="357190"/>
          </a:xfrm>
          <a:prstGeom prst="mathMultiply">
            <a:avLst>
              <a:gd name="adj1" fmla="val 172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51545" y="6327329"/>
            <a:ext cx="7573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10 20</a:t>
            </a:r>
            <a:endParaRPr lang="ko-KR" altLang="en-US" dirty="0"/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상속과 </a:t>
            </a:r>
            <a:r>
              <a:rPr lang="ko-KR" altLang="en-US" dirty="0"/>
              <a:t>접근 </a:t>
            </a:r>
            <a:r>
              <a:rPr lang="ko-KR" altLang="en-US" dirty="0" smtClean="0"/>
              <a:t>지정자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자바의 접근 지정자 </a:t>
            </a:r>
            <a:r>
              <a:rPr lang="en-US" altLang="ko-KR" dirty="0" smtClean="0"/>
              <a:t>4 </a:t>
            </a:r>
            <a:r>
              <a:rPr lang="ko-KR" altLang="en-US" dirty="0" smtClean="0"/>
              <a:t>가지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public, protected, default, private</a:t>
            </a:r>
          </a:p>
          <a:p>
            <a:pPr lvl="2"/>
            <a:r>
              <a:rPr lang="ko-KR" altLang="en-US" dirty="0" smtClean="0"/>
              <a:t>상속 관계에서 주의할 접근 지정자는 </a:t>
            </a:r>
            <a:r>
              <a:rPr lang="en-US" altLang="ko-KR" dirty="0" smtClean="0"/>
              <a:t>private</a:t>
            </a:r>
            <a:r>
              <a:rPr lang="ko-KR" altLang="en-US" dirty="0" smtClean="0"/>
              <a:t>와</a:t>
            </a:r>
            <a:r>
              <a:rPr lang="en-US" altLang="ko-KR" dirty="0" smtClean="0"/>
              <a:t> protected</a:t>
            </a:r>
          </a:p>
          <a:p>
            <a:r>
              <a:rPr lang="en-US" altLang="ko-KR" dirty="0" smtClean="0"/>
              <a:t>private </a:t>
            </a:r>
            <a:r>
              <a:rPr lang="ko-KR" altLang="en-US" dirty="0" smtClean="0"/>
              <a:t>멤버</a:t>
            </a:r>
            <a:endParaRPr lang="en-US" altLang="ko-KR" dirty="0" smtClean="0"/>
          </a:p>
          <a:p>
            <a:pPr lvl="1"/>
            <a:r>
              <a:rPr lang="ko-KR" altLang="en-US" dirty="0"/>
              <a:t>슈</a:t>
            </a:r>
            <a:r>
              <a:rPr lang="ko-KR" altLang="en-US" dirty="0" smtClean="0"/>
              <a:t>퍼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클래스의 </a:t>
            </a:r>
            <a:r>
              <a:rPr lang="en-US" altLang="ko-KR" dirty="0" smtClean="0"/>
              <a:t>private </a:t>
            </a:r>
            <a:r>
              <a:rPr lang="ko-KR" altLang="en-US" dirty="0" smtClean="0"/>
              <a:t>멤버는 서브 클래스 포함하여 모든 클래스에서 접근 불허</a:t>
            </a:r>
            <a:endParaRPr lang="en-US" altLang="ko-KR" dirty="0" smtClean="0"/>
          </a:p>
          <a:p>
            <a:r>
              <a:rPr lang="en-US" altLang="ko-KR" dirty="0" smtClean="0"/>
              <a:t>protected </a:t>
            </a:r>
            <a:r>
              <a:rPr lang="ko-KR" altLang="en-US" dirty="0" smtClean="0"/>
              <a:t>멤버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같은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 내의 모든 클래스는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접근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동일 패키지 여부와 상관없이 서브 클래스에서 슈퍼 클래스의 멤버 접근 가능</a:t>
            </a:r>
            <a:endParaRPr lang="en-US" altLang="ko-KR" dirty="0" smtClean="0"/>
          </a:p>
          <a:p>
            <a:pPr lvl="1"/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슈퍼 클래스 </a:t>
            </a:r>
            <a:r>
              <a:rPr lang="ko-KR" altLang="en-US" dirty="0" smtClean="0"/>
              <a:t>멤버의 접근 </a:t>
            </a:r>
            <a:r>
              <a:rPr lang="ko-KR" altLang="en-US" dirty="0"/>
              <a:t>지정자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41804382"/>
              </p:ext>
            </p:extLst>
          </p:nvPr>
        </p:nvGraphicFramePr>
        <p:xfrm>
          <a:off x="755576" y="2708920"/>
          <a:ext cx="786607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508"/>
                <a:gridCol w="1296144"/>
                <a:gridCol w="1224136"/>
                <a:gridCol w="1440160"/>
                <a:gridCol w="1344122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smtClean="0"/>
                        <a:t>default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smtClean="0"/>
                        <a:t>private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protected</a:t>
                      </a:r>
                      <a:r>
                        <a:rPr lang="en-US" altLang="ko-KR" sz="1800" baseline="0" dirty="0" smtClean="0"/>
                        <a:t> 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public</a:t>
                      </a:r>
                      <a:endParaRPr lang="ko-KR" alt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같은 패키지의 클래스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O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X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O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O</a:t>
                      </a:r>
                      <a:endParaRPr lang="ko-KR" alt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같은 패키지의 서브 클래스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O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X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O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O</a:t>
                      </a:r>
                      <a:endParaRPr lang="ko-KR" alt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다른</a:t>
                      </a:r>
                      <a:r>
                        <a:rPr lang="en-US" altLang="ko-KR" sz="1800" dirty="0" smtClean="0"/>
                        <a:t> </a:t>
                      </a:r>
                      <a:r>
                        <a:rPr lang="ko-KR" altLang="en-US" sz="1800" dirty="0" smtClean="0"/>
                        <a:t>패키지의 클래스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X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X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X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O</a:t>
                      </a:r>
                      <a:endParaRPr lang="ko-KR" alt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다른 패키지의 서브 클래스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X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X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O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O</a:t>
                      </a:r>
                      <a:endParaRPr lang="ko-KR" altLang="en-US" sz="1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655686" y="1244377"/>
            <a:ext cx="4714908" cy="535782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같은 패키지 내 상속 관계에서 접근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299288" y="4030459"/>
            <a:ext cx="785818" cy="13048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180000"/>
            <a:r>
              <a:rPr lang="en-US" altLang="ko-KR" dirty="0" err="1" smtClean="0"/>
              <a:t>i</a:t>
            </a:r>
            <a:endParaRPr lang="en-US" altLang="ko-KR" dirty="0" smtClean="0"/>
          </a:p>
          <a:p>
            <a:pPr algn="ctr" defTabSz="180000"/>
            <a:r>
              <a:rPr lang="en-US" altLang="ko-KR" smtClean="0"/>
              <a:t>pro</a:t>
            </a:r>
            <a:endParaRPr lang="en-US" altLang="ko-KR" dirty="0" smtClean="0"/>
          </a:p>
          <a:p>
            <a:pPr algn="ctr" defTabSz="180000"/>
            <a:r>
              <a:rPr lang="en-US" altLang="ko-KR" smtClean="0">
                <a:solidFill>
                  <a:schemeClr val="bg1">
                    <a:lumMod val="65000"/>
                  </a:schemeClr>
                </a:solidFill>
              </a:rPr>
              <a:t>pri</a:t>
            </a:r>
            <a:endParaRPr lang="en-US" altLang="ko-KR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 defTabSz="180000"/>
            <a:r>
              <a:rPr lang="en-US" altLang="ko-KR" smtClean="0"/>
              <a:t>pub</a:t>
            </a:r>
            <a:endParaRPr lang="en-US" altLang="ko-KR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5799222" y="5673533"/>
            <a:ext cx="7143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513470" y="5673533"/>
            <a:ext cx="31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35" name="순서도: 연결자 34"/>
          <p:cNvSpPr/>
          <p:nvPr/>
        </p:nvSpPr>
        <p:spPr>
          <a:xfrm>
            <a:off x="6084974" y="5816409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자유형 35"/>
          <p:cNvSpPr/>
          <p:nvPr/>
        </p:nvSpPr>
        <p:spPr>
          <a:xfrm rot="10296307" flipH="1">
            <a:off x="6109909" y="5422650"/>
            <a:ext cx="506179" cy="388188"/>
          </a:xfrm>
          <a:custGeom>
            <a:avLst/>
            <a:gdLst>
              <a:gd name="connsiteX0" fmla="*/ 0 w 207390"/>
              <a:gd name="connsiteY0" fmla="*/ 0 h 942681"/>
              <a:gd name="connsiteX1" fmla="*/ 28280 w 207390"/>
              <a:gd name="connsiteY1" fmla="*/ 235670 h 942681"/>
              <a:gd name="connsiteX2" fmla="*/ 150829 w 207390"/>
              <a:gd name="connsiteY2" fmla="*/ 575035 h 942681"/>
              <a:gd name="connsiteX3" fmla="*/ 207390 w 207390"/>
              <a:gd name="connsiteY3" fmla="*/ 942681 h 9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90" h="942681">
                <a:moveTo>
                  <a:pt x="0" y="0"/>
                </a:moveTo>
                <a:cubicBezTo>
                  <a:pt x="1571" y="69915"/>
                  <a:pt x="3142" y="139831"/>
                  <a:pt x="28280" y="235670"/>
                </a:cubicBezTo>
                <a:cubicBezTo>
                  <a:pt x="53418" y="331509"/>
                  <a:pt x="120977" y="457200"/>
                  <a:pt x="150829" y="575035"/>
                </a:cubicBezTo>
                <a:cubicBezTo>
                  <a:pt x="180681" y="692870"/>
                  <a:pt x="194035" y="817775"/>
                  <a:pt x="207390" y="94268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870000" y="3299418"/>
            <a:ext cx="4143404" cy="30469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B extends </a:t>
            </a:r>
            <a:r>
              <a:rPr lang="en-US" altLang="ko-KR" sz="1600" smtClean="0"/>
              <a:t>A {</a:t>
            </a:r>
          </a:p>
          <a:p>
            <a:pPr defTabSz="180000"/>
            <a:r>
              <a:rPr lang="en-US" altLang="ko-KR" sz="1600" smtClean="0"/>
              <a:t>	void set() {</a:t>
            </a:r>
          </a:p>
          <a:p>
            <a:pPr marL="0" lvl="2" defTabSz="180000"/>
            <a:r>
              <a:rPr lang="en-US" altLang="ko-KR" sz="1600" smtClean="0"/>
              <a:t>		i = 1;</a:t>
            </a:r>
          </a:p>
          <a:p>
            <a:pPr marL="0" lvl="2" defTabSz="180000"/>
            <a:r>
              <a:rPr lang="en-US" altLang="ko-KR" sz="1600" smtClean="0"/>
              <a:t>		pro = 2; </a:t>
            </a:r>
          </a:p>
          <a:p>
            <a:pPr marL="0" lvl="2" defTabSz="180000"/>
            <a:r>
              <a:rPr lang="en-US" altLang="ko-KR" sz="1600" smtClean="0"/>
              <a:t>		</a:t>
            </a:r>
            <a:r>
              <a:rPr lang="en-US" altLang="ko-KR" sz="1600" strike="sngStrike" smtClean="0">
                <a:solidFill>
                  <a:srgbClr val="FF0000"/>
                </a:solidFill>
              </a:rPr>
              <a:t>pri = 3;</a:t>
            </a:r>
            <a:r>
              <a:rPr lang="en-US" altLang="ko-KR" sz="1600" smtClean="0"/>
              <a:t>	// private </a:t>
            </a:r>
            <a:r>
              <a:rPr lang="ko-KR" altLang="en-US" sz="1600" smtClean="0"/>
              <a:t>멤버 접근 불가</a:t>
            </a:r>
            <a:r>
              <a:rPr lang="en-US" altLang="ko-KR" sz="1600" smtClean="0"/>
              <a:t>, </a:t>
            </a:r>
            <a:r>
              <a:rPr lang="ko-KR" altLang="en-US" sz="1600" smtClean="0"/>
              <a:t>컴파일 오류 발생</a:t>
            </a:r>
            <a:endParaRPr lang="en-US" altLang="ko-KR" sz="1600" smtClean="0"/>
          </a:p>
          <a:p>
            <a:pPr marL="0" lvl="2" defTabSz="180000"/>
            <a:r>
              <a:rPr lang="en-US" altLang="ko-KR" sz="1600" smtClean="0"/>
              <a:t>		pub = 4; </a:t>
            </a:r>
          </a:p>
          <a:p>
            <a:pPr defTabSz="180000"/>
            <a:r>
              <a:rPr lang="en-US" altLang="ko-KR" sz="1600" smtClean="0"/>
              <a:t>	}</a:t>
            </a:r>
            <a:endParaRPr lang="en-US" altLang="ko-KR" sz="1600" dirty="0" smtClean="0"/>
          </a:p>
          <a:p>
            <a:pPr marL="0" lvl="1" defTabSz="180000"/>
            <a:r>
              <a:rPr lang="en-US" altLang="ko-KR" sz="1600" dirty="0" smtClean="0"/>
              <a:t>	public static void main(String[]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 marL="0" lvl="2"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</a:t>
            </a:r>
            <a:r>
              <a:rPr lang="en-US" altLang="ko-KR" sz="1600" smtClean="0"/>
              <a:t>B();</a:t>
            </a:r>
          </a:p>
          <a:p>
            <a:pPr marL="0" lvl="2" defTabSz="180000"/>
            <a:r>
              <a:rPr lang="en-US" altLang="ko-KR" sz="1600" smtClean="0"/>
              <a:t>		b.set();</a:t>
            </a:r>
            <a:endParaRPr lang="en-US" altLang="ko-KR" sz="1600" dirty="0" smtClean="0"/>
          </a:p>
          <a:p>
            <a:pPr marL="0" lvl="2"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2800" dirty="0" smtClean="0"/>
          </a:p>
        </p:txBody>
      </p:sp>
      <p:sp>
        <p:nvSpPr>
          <p:cNvPr id="38" name="자유형 37"/>
          <p:cNvSpPr/>
          <p:nvPr/>
        </p:nvSpPr>
        <p:spPr>
          <a:xfrm>
            <a:off x="4799090" y="4459087"/>
            <a:ext cx="1714512" cy="428628"/>
          </a:xfrm>
          <a:custGeom>
            <a:avLst/>
            <a:gdLst>
              <a:gd name="connsiteX0" fmla="*/ 0 w 1075765"/>
              <a:gd name="connsiteY0" fmla="*/ 0 h 1281953"/>
              <a:gd name="connsiteX1" fmla="*/ 259977 w 1075765"/>
              <a:gd name="connsiteY1" fmla="*/ 71718 h 1281953"/>
              <a:gd name="connsiteX2" fmla="*/ 403412 w 1075765"/>
              <a:gd name="connsiteY2" fmla="*/ 358588 h 1281953"/>
              <a:gd name="connsiteX3" fmla="*/ 528918 w 1075765"/>
              <a:gd name="connsiteY3" fmla="*/ 1013012 h 1281953"/>
              <a:gd name="connsiteX4" fmla="*/ 1075765 w 1075765"/>
              <a:gd name="connsiteY4" fmla="*/ 1281953 h 128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765" h="1281953">
                <a:moveTo>
                  <a:pt x="0" y="0"/>
                </a:moveTo>
                <a:cubicBezTo>
                  <a:pt x="96371" y="5976"/>
                  <a:pt x="192742" y="11953"/>
                  <a:pt x="259977" y="71718"/>
                </a:cubicBezTo>
                <a:cubicBezTo>
                  <a:pt x="327212" y="131483"/>
                  <a:pt x="358589" y="201706"/>
                  <a:pt x="403412" y="358588"/>
                </a:cubicBezTo>
                <a:cubicBezTo>
                  <a:pt x="448235" y="515470"/>
                  <a:pt x="416859" y="859118"/>
                  <a:pt x="528918" y="1013012"/>
                </a:cubicBezTo>
                <a:cubicBezTo>
                  <a:pt x="640977" y="1166906"/>
                  <a:pt x="858371" y="1224429"/>
                  <a:pt x="1075765" y="1281953"/>
                </a:cubicBezTo>
              </a:path>
            </a:pathLst>
          </a:cu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곱셈 기호 38"/>
          <p:cNvSpPr/>
          <p:nvPr/>
        </p:nvSpPr>
        <p:spPr>
          <a:xfrm>
            <a:off x="5513470" y="4601963"/>
            <a:ext cx="285752" cy="357190"/>
          </a:xfrm>
          <a:prstGeom prst="mathMultiply">
            <a:avLst>
              <a:gd name="adj1" fmla="val 172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870000" y="1530129"/>
            <a:ext cx="4143404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A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;</a:t>
            </a:r>
          </a:p>
          <a:p>
            <a:pPr defTabSz="180000"/>
            <a:r>
              <a:rPr lang="en-US" altLang="ko-KR" sz="1600" dirty="0" smtClean="0"/>
              <a:t>	protected </a:t>
            </a:r>
            <a:r>
              <a:rPr lang="en-US" altLang="ko-KR" sz="1600" err="1" smtClean="0"/>
              <a:t>int</a:t>
            </a:r>
            <a:r>
              <a:rPr lang="en-US" altLang="ko-KR" sz="1600" smtClean="0"/>
              <a:t> pro;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private </a:t>
            </a:r>
            <a:r>
              <a:rPr lang="en-US" altLang="ko-KR" sz="1600" err="1" smtClean="0"/>
              <a:t>int</a:t>
            </a:r>
            <a:r>
              <a:rPr lang="en-US" altLang="ko-KR" sz="1600" smtClean="0"/>
              <a:t> pri;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err="1" smtClean="0"/>
              <a:t>int</a:t>
            </a:r>
            <a:r>
              <a:rPr lang="en-US" altLang="ko-KR" sz="1600" smtClean="0"/>
              <a:t> pub;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13404" y="1101501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패키지 </a:t>
            </a:r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298528" y="1016425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15" name="바닥글 개체 틀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모서리가 둥근 직사각형 25"/>
          <p:cNvSpPr/>
          <p:nvPr/>
        </p:nvSpPr>
        <p:spPr>
          <a:xfrm>
            <a:off x="1456088" y="1062598"/>
            <a:ext cx="4643470" cy="200026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1456088" y="3140968"/>
            <a:ext cx="4643470" cy="357185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다른 패키지의 상속 관계에서 접근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70402" y="3283820"/>
            <a:ext cx="4071966" cy="32932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B extends </a:t>
            </a:r>
            <a:r>
              <a:rPr lang="en-US" altLang="ko-KR" sz="1600" smtClean="0"/>
              <a:t>A {</a:t>
            </a:r>
          </a:p>
          <a:p>
            <a:pPr defTabSz="180000"/>
            <a:r>
              <a:rPr lang="en-US" altLang="ko-KR" sz="1600" smtClean="0"/>
              <a:t>	void set() {</a:t>
            </a:r>
          </a:p>
          <a:p>
            <a:pPr marL="0" lvl="2" defTabSz="180000"/>
            <a:r>
              <a:rPr lang="en-US" altLang="ko-KR" sz="1600" smtClean="0"/>
              <a:t>		</a:t>
            </a:r>
            <a:r>
              <a:rPr lang="en-US" altLang="ko-KR" sz="1600" strike="sngStrike" smtClean="0">
                <a:solidFill>
                  <a:srgbClr val="FF0000"/>
                </a:solidFill>
              </a:rPr>
              <a:t>i = 1;</a:t>
            </a:r>
            <a:r>
              <a:rPr lang="en-US" altLang="ko-KR" sz="1600" smtClean="0"/>
              <a:t> // i</a:t>
            </a:r>
            <a:r>
              <a:rPr lang="ko-KR" altLang="en-US" sz="1600" smtClean="0"/>
              <a:t>는 </a:t>
            </a:r>
            <a:r>
              <a:rPr lang="en-US" altLang="ko-KR" sz="1600" smtClean="0"/>
              <a:t>default</a:t>
            </a:r>
            <a:r>
              <a:rPr lang="ko-KR" altLang="en-US" sz="1600" smtClean="0"/>
              <a:t> 멤버</a:t>
            </a:r>
            <a:r>
              <a:rPr lang="en-US" altLang="ko-KR" sz="1600" smtClean="0"/>
              <a:t>, </a:t>
            </a:r>
            <a:r>
              <a:rPr lang="ko-KR" altLang="en-US" sz="1600" smtClean="0"/>
              <a:t>컴파일 오류 발생</a:t>
            </a:r>
            <a:endParaRPr lang="en-US" altLang="ko-KR" sz="1600" smtClean="0"/>
          </a:p>
          <a:p>
            <a:pPr marL="0" lvl="2" defTabSz="180000"/>
            <a:r>
              <a:rPr lang="en-US" altLang="ko-KR" sz="1600" smtClean="0"/>
              <a:t>		pro = 2; </a:t>
            </a:r>
          </a:p>
          <a:p>
            <a:pPr marL="0" lvl="2" defTabSz="180000"/>
            <a:r>
              <a:rPr lang="en-US" altLang="ko-KR" sz="1600" smtClean="0"/>
              <a:t>		</a:t>
            </a:r>
            <a:r>
              <a:rPr lang="en-US" altLang="ko-KR" sz="1600" strike="sngStrike" smtClean="0">
                <a:solidFill>
                  <a:srgbClr val="FF0000"/>
                </a:solidFill>
              </a:rPr>
              <a:t>pri = 3;</a:t>
            </a:r>
            <a:r>
              <a:rPr lang="en-US" altLang="ko-KR" sz="1600" smtClean="0"/>
              <a:t>	// private </a:t>
            </a:r>
            <a:r>
              <a:rPr lang="ko-KR" altLang="en-US" sz="1600" smtClean="0"/>
              <a:t>멤버 접근 불가</a:t>
            </a:r>
            <a:r>
              <a:rPr lang="en-US" altLang="ko-KR" sz="1600" smtClean="0"/>
              <a:t>, </a:t>
            </a:r>
            <a:r>
              <a:rPr lang="ko-KR" altLang="en-US" sz="1600" smtClean="0"/>
              <a:t>컴파일 오류 발생</a:t>
            </a:r>
            <a:endParaRPr lang="en-US" altLang="ko-KR" sz="1600" smtClean="0"/>
          </a:p>
          <a:p>
            <a:pPr marL="0" lvl="2" defTabSz="180000"/>
            <a:r>
              <a:rPr lang="en-US" altLang="ko-KR" sz="1600" smtClean="0"/>
              <a:t>		pub = 4; </a:t>
            </a:r>
          </a:p>
          <a:p>
            <a:pPr defTabSz="180000"/>
            <a:r>
              <a:rPr lang="en-US" altLang="ko-KR" sz="1600" smtClean="0"/>
              <a:t>	}</a:t>
            </a:r>
          </a:p>
          <a:p>
            <a:pPr defTabSz="180000"/>
            <a:endParaRPr lang="en-US" altLang="ko-KR" sz="1600" dirty="0" smtClean="0"/>
          </a:p>
          <a:p>
            <a:pPr marL="0" lvl="1" defTabSz="180000"/>
            <a:r>
              <a:rPr lang="en-US" altLang="ko-KR" sz="1600" dirty="0" smtClean="0"/>
              <a:t>	public static void main(String[]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 marL="0" lvl="2" defTabSz="180000"/>
            <a:r>
              <a:rPr lang="en-US" altLang="ko-KR" sz="1600" dirty="0" smtClean="0"/>
              <a:t>		</a:t>
            </a:r>
            <a:r>
              <a:rPr lang="en-US" altLang="ko-KR" sz="1600" dirty="0" smtClean="0">
                <a:solidFill>
                  <a:srgbClr val="FF0000"/>
                </a:solidFill>
              </a:rPr>
              <a:t>B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b</a:t>
            </a:r>
            <a:r>
              <a:rPr lang="en-US" altLang="ko-KR" sz="1600" dirty="0" smtClean="0">
                <a:solidFill>
                  <a:srgbClr val="FF0000"/>
                </a:solidFill>
              </a:rPr>
              <a:t> = new </a:t>
            </a:r>
            <a:r>
              <a:rPr lang="en-US" altLang="ko-KR" sz="1600" smtClean="0">
                <a:solidFill>
                  <a:srgbClr val="FF0000"/>
                </a:solidFill>
              </a:rPr>
              <a:t>B();</a:t>
            </a:r>
          </a:p>
          <a:p>
            <a:pPr marL="0" lvl="2" defTabSz="180000"/>
            <a:r>
              <a:rPr lang="en-US" altLang="ko-KR" sz="1600" smtClean="0">
                <a:solidFill>
                  <a:srgbClr val="FF0000"/>
                </a:solidFill>
              </a:rPr>
              <a:t>		b.set();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 marL="0" lvl="2"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2800" dirty="0" smtClean="0"/>
          </a:p>
        </p:txBody>
      </p:sp>
      <p:sp>
        <p:nvSpPr>
          <p:cNvPr id="23" name="곱셈 기호 22"/>
          <p:cNvSpPr/>
          <p:nvPr/>
        </p:nvSpPr>
        <p:spPr>
          <a:xfrm>
            <a:off x="6528186" y="4712580"/>
            <a:ext cx="285752" cy="357190"/>
          </a:xfrm>
          <a:prstGeom prst="mathMultiply">
            <a:avLst>
              <a:gd name="adj1" fmla="val 172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곱셈 기호 16"/>
          <p:cNvSpPr/>
          <p:nvPr/>
        </p:nvSpPr>
        <p:spPr>
          <a:xfrm>
            <a:off x="6599624" y="4141076"/>
            <a:ext cx="285752" cy="357190"/>
          </a:xfrm>
          <a:prstGeom prst="mathMultiply">
            <a:avLst>
              <a:gd name="adj1" fmla="val 172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741840" y="1348350"/>
            <a:ext cx="4000528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A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;</a:t>
            </a:r>
          </a:p>
          <a:p>
            <a:pPr defTabSz="180000"/>
            <a:r>
              <a:rPr lang="en-US" altLang="ko-KR" sz="1600" dirty="0" smtClean="0"/>
              <a:t>	protected </a:t>
            </a:r>
            <a:r>
              <a:rPr lang="en-US" altLang="ko-KR" sz="1600" err="1" smtClean="0"/>
              <a:t>int</a:t>
            </a:r>
            <a:r>
              <a:rPr lang="en-US" altLang="ko-KR" sz="1600" smtClean="0"/>
              <a:t> pro;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private </a:t>
            </a:r>
            <a:r>
              <a:rPr lang="en-US" altLang="ko-KR" sz="1600" err="1" smtClean="0"/>
              <a:t>int</a:t>
            </a:r>
            <a:r>
              <a:rPr lang="en-US" altLang="ko-KR" sz="1600" smtClean="0"/>
              <a:t> pri;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err="1" smtClean="0"/>
              <a:t>int</a:t>
            </a:r>
            <a:r>
              <a:rPr lang="en-US" altLang="ko-KR" sz="1600" smtClean="0"/>
              <a:t> pub;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2624" y="1556792"/>
            <a:ext cx="91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패키지 </a:t>
            </a:r>
            <a:r>
              <a:rPr lang="en-US" altLang="ko-KR" dirty="0" smtClean="0"/>
              <a:t>PA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4120" y="374209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패키지 </a:t>
            </a:r>
            <a:r>
              <a:rPr lang="en-US" altLang="ko-KR" smtClean="0"/>
              <a:t>PB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242566" y="4141076"/>
            <a:ext cx="785818" cy="13048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180000"/>
            <a:r>
              <a:rPr lang="en-US" altLang="ko-KR" dirty="0" err="1" smtClean="0">
                <a:solidFill>
                  <a:schemeClr val="bg1">
                    <a:lumMod val="65000"/>
                  </a:schemeClr>
                </a:solidFill>
              </a:rPr>
              <a:t>i</a:t>
            </a:r>
            <a:endParaRPr lang="en-US" altLang="ko-KR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 defTabSz="180000"/>
            <a:r>
              <a:rPr lang="en-US" altLang="ko-KR" dirty="0" smtClean="0"/>
              <a:t>pro</a:t>
            </a:r>
          </a:p>
          <a:p>
            <a:pPr algn="ctr" defTabSz="180000"/>
            <a:r>
              <a:rPr lang="en-US" altLang="ko-KR" dirty="0" err="1" smtClean="0">
                <a:solidFill>
                  <a:schemeClr val="bg1">
                    <a:lumMod val="65000"/>
                  </a:schemeClr>
                </a:solidFill>
              </a:rPr>
              <a:t>pri</a:t>
            </a:r>
            <a:endParaRPr lang="en-US" altLang="ko-KR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 defTabSz="180000"/>
            <a:r>
              <a:rPr lang="en-US" altLang="ko-KR" dirty="0" smtClean="0"/>
              <a:t>pub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42500" y="5784150"/>
            <a:ext cx="7143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456748" y="5784150"/>
            <a:ext cx="31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29" name="순서도: 연결자 28"/>
          <p:cNvSpPr/>
          <p:nvPr/>
        </p:nvSpPr>
        <p:spPr>
          <a:xfrm>
            <a:off x="7028252" y="59270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 rot="10296307" flipH="1">
            <a:off x="7053187" y="5533267"/>
            <a:ext cx="506179" cy="388188"/>
          </a:xfrm>
          <a:custGeom>
            <a:avLst/>
            <a:gdLst>
              <a:gd name="connsiteX0" fmla="*/ 0 w 207390"/>
              <a:gd name="connsiteY0" fmla="*/ 0 h 942681"/>
              <a:gd name="connsiteX1" fmla="*/ 28280 w 207390"/>
              <a:gd name="connsiteY1" fmla="*/ 235670 h 942681"/>
              <a:gd name="connsiteX2" fmla="*/ 150829 w 207390"/>
              <a:gd name="connsiteY2" fmla="*/ 575035 h 942681"/>
              <a:gd name="connsiteX3" fmla="*/ 207390 w 207390"/>
              <a:gd name="connsiteY3" fmla="*/ 942681 h 9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90" h="942681">
                <a:moveTo>
                  <a:pt x="0" y="0"/>
                </a:moveTo>
                <a:cubicBezTo>
                  <a:pt x="1571" y="69915"/>
                  <a:pt x="3142" y="139831"/>
                  <a:pt x="28280" y="235670"/>
                </a:cubicBezTo>
                <a:cubicBezTo>
                  <a:pt x="53418" y="331509"/>
                  <a:pt x="120977" y="457200"/>
                  <a:pt x="150829" y="575035"/>
                </a:cubicBezTo>
                <a:cubicBezTo>
                  <a:pt x="180681" y="692870"/>
                  <a:pt x="194035" y="817775"/>
                  <a:pt x="207390" y="94268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자유형 20"/>
          <p:cNvSpPr/>
          <p:nvPr/>
        </p:nvSpPr>
        <p:spPr>
          <a:xfrm>
            <a:off x="5599492" y="4426828"/>
            <a:ext cx="1785950" cy="500066"/>
          </a:xfrm>
          <a:custGeom>
            <a:avLst/>
            <a:gdLst>
              <a:gd name="connsiteX0" fmla="*/ 0 w 1075765"/>
              <a:gd name="connsiteY0" fmla="*/ 0 h 1281953"/>
              <a:gd name="connsiteX1" fmla="*/ 259977 w 1075765"/>
              <a:gd name="connsiteY1" fmla="*/ 71718 h 1281953"/>
              <a:gd name="connsiteX2" fmla="*/ 403412 w 1075765"/>
              <a:gd name="connsiteY2" fmla="*/ 358588 h 1281953"/>
              <a:gd name="connsiteX3" fmla="*/ 528918 w 1075765"/>
              <a:gd name="connsiteY3" fmla="*/ 1013012 h 1281953"/>
              <a:gd name="connsiteX4" fmla="*/ 1075765 w 1075765"/>
              <a:gd name="connsiteY4" fmla="*/ 1281953 h 128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765" h="1281953">
                <a:moveTo>
                  <a:pt x="0" y="0"/>
                </a:moveTo>
                <a:cubicBezTo>
                  <a:pt x="96371" y="5976"/>
                  <a:pt x="192742" y="11953"/>
                  <a:pt x="259977" y="71718"/>
                </a:cubicBezTo>
                <a:cubicBezTo>
                  <a:pt x="327212" y="131483"/>
                  <a:pt x="358589" y="201706"/>
                  <a:pt x="403412" y="358588"/>
                </a:cubicBezTo>
                <a:cubicBezTo>
                  <a:pt x="448235" y="515470"/>
                  <a:pt x="416859" y="859118"/>
                  <a:pt x="528918" y="1013012"/>
                </a:cubicBezTo>
                <a:cubicBezTo>
                  <a:pt x="640977" y="1166906"/>
                  <a:pt x="858371" y="1224429"/>
                  <a:pt x="1075765" y="1281953"/>
                </a:cubicBezTo>
              </a:path>
            </a:pathLst>
          </a:cu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자유형 14"/>
          <p:cNvSpPr/>
          <p:nvPr/>
        </p:nvSpPr>
        <p:spPr>
          <a:xfrm>
            <a:off x="5170864" y="3926761"/>
            <a:ext cx="2214578" cy="428628"/>
          </a:xfrm>
          <a:custGeom>
            <a:avLst/>
            <a:gdLst>
              <a:gd name="connsiteX0" fmla="*/ 0 w 1075765"/>
              <a:gd name="connsiteY0" fmla="*/ 0 h 1281953"/>
              <a:gd name="connsiteX1" fmla="*/ 259977 w 1075765"/>
              <a:gd name="connsiteY1" fmla="*/ 71718 h 1281953"/>
              <a:gd name="connsiteX2" fmla="*/ 403412 w 1075765"/>
              <a:gd name="connsiteY2" fmla="*/ 358588 h 1281953"/>
              <a:gd name="connsiteX3" fmla="*/ 528918 w 1075765"/>
              <a:gd name="connsiteY3" fmla="*/ 1013012 h 1281953"/>
              <a:gd name="connsiteX4" fmla="*/ 1075765 w 1075765"/>
              <a:gd name="connsiteY4" fmla="*/ 1281953 h 128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765" h="1281953">
                <a:moveTo>
                  <a:pt x="0" y="0"/>
                </a:moveTo>
                <a:cubicBezTo>
                  <a:pt x="96371" y="5976"/>
                  <a:pt x="192742" y="11953"/>
                  <a:pt x="259977" y="71718"/>
                </a:cubicBezTo>
                <a:cubicBezTo>
                  <a:pt x="327212" y="131483"/>
                  <a:pt x="358589" y="201706"/>
                  <a:pt x="403412" y="358588"/>
                </a:cubicBezTo>
                <a:cubicBezTo>
                  <a:pt x="448235" y="515470"/>
                  <a:pt x="416859" y="859118"/>
                  <a:pt x="528918" y="1013012"/>
                </a:cubicBezTo>
                <a:cubicBezTo>
                  <a:pt x="640977" y="1166906"/>
                  <a:pt x="858371" y="1224429"/>
                  <a:pt x="1075765" y="1281953"/>
                </a:cubicBezTo>
              </a:path>
            </a:pathLst>
          </a:cu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31" name="바닥글 개체 틀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5-2: </a:t>
            </a:r>
            <a:r>
              <a:rPr lang="ko-KR" altLang="en-US" dirty="0"/>
              <a:t>상속 관계에 있는 클래스 간 멤버 </a:t>
            </a:r>
            <a:r>
              <a:rPr lang="ko-KR" altLang="en-US" dirty="0" smtClean="0"/>
              <a:t>접근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71600" y="1484784"/>
            <a:ext cx="75608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Person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아래와 같은 멤버 필드를 갖도록 선언하고 클래스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Student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클래스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Person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상속받아 각 멤버 필드에 값을 저장하시오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 예제에서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Person 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클래스의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private 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필드인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weight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Student 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클래스에서는 접근이 불가능하여 </a:t>
            </a:r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슈퍼 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클래스인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Person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getter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와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setter</a:t>
            </a:r>
            <a:r>
              <a:rPr lang="ko-KR" altLang="en-US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통해서만 조작이 가능하다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600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ko-KR" sz="16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int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age;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public String name;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protected </a:t>
            </a:r>
            <a:r>
              <a:rPr lang="en-US" altLang="ko-KR" sz="16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int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height;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private </a:t>
            </a:r>
            <a:r>
              <a:rPr lang="en-US" altLang="ko-KR" sz="16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int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weight;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06200" y="3645024"/>
            <a:ext cx="3926240" cy="30469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Student extends Person {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/>
              <a:t>set() {</a:t>
            </a:r>
          </a:p>
          <a:p>
            <a:pPr defTabSz="180000"/>
            <a:r>
              <a:rPr lang="en-US" altLang="ko-KR" sz="1600" dirty="0" smtClean="0"/>
              <a:t>		age </a:t>
            </a:r>
            <a:r>
              <a:rPr lang="en-US" altLang="ko-KR" sz="1600" dirty="0"/>
              <a:t>= 30;</a:t>
            </a:r>
          </a:p>
          <a:p>
            <a:pPr defTabSz="180000"/>
            <a:r>
              <a:rPr lang="en-US" altLang="ko-KR" sz="1600" dirty="0" smtClean="0"/>
              <a:t>		name </a:t>
            </a:r>
            <a:r>
              <a:rPr lang="en-US" altLang="ko-KR" sz="1600" dirty="0"/>
              <a:t>= "</a:t>
            </a:r>
            <a:r>
              <a:rPr lang="ko-KR" altLang="en-US" sz="1600" dirty="0"/>
              <a:t>홍길동</a:t>
            </a:r>
            <a:r>
              <a:rPr lang="en-US" altLang="ko-KR" sz="1600" dirty="0"/>
              <a:t>";</a:t>
            </a:r>
            <a:endParaRPr lang="ko-KR" altLang="en-US" sz="1600" dirty="0"/>
          </a:p>
          <a:p>
            <a:pPr defTabSz="180000"/>
            <a:r>
              <a:rPr lang="en-US" altLang="ko-KR" sz="1600" dirty="0" smtClean="0"/>
              <a:t>		height </a:t>
            </a:r>
            <a:r>
              <a:rPr lang="en-US" altLang="ko-KR" sz="1600" dirty="0"/>
              <a:t>= 175;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setWeight</a:t>
            </a:r>
            <a:r>
              <a:rPr lang="en-US" altLang="ko-KR" sz="1600" dirty="0" smtClean="0"/>
              <a:t>(99</a:t>
            </a:r>
            <a:r>
              <a:rPr lang="en-US" altLang="ko-KR" sz="1600" dirty="0"/>
              <a:t>);</a:t>
            </a:r>
          </a:p>
          <a:p>
            <a:pPr defTabSz="180000"/>
            <a:r>
              <a:rPr lang="en-US" altLang="ko-KR" sz="1600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/>
              <a:t>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 smtClean="0"/>
              <a:t>		Student </a:t>
            </a:r>
            <a:r>
              <a:rPr lang="en-US" altLang="ko-KR" sz="1600" dirty="0"/>
              <a:t>s = new Student();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s.set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55576" y="3645024"/>
            <a:ext cx="3239852" cy="30469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class Person {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age;</a:t>
            </a:r>
          </a:p>
          <a:p>
            <a:pPr defTabSz="180000"/>
            <a:r>
              <a:rPr lang="en-US" altLang="ko-KR" sz="1600" dirty="0"/>
              <a:t>	public String name;</a:t>
            </a:r>
          </a:p>
          <a:p>
            <a:pPr defTabSz="180000"/>
            <a:r>
              <a:rPr lang="en-US" altLang="ko-KR" sz="1600" dirty="0"/>
              <a:t>	protected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height;</a:t>
            </a:r>
          </a:p>
          <a:p>
            <a:pPr defTabSz="180000"/>
            <a:r>
              <a:rPr lang="en-US" altLang="ko-KR" sz="1600" dirty="0"/>
              <a:t>	private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weight;</a:t>
            </a:r>
          </a:p>
          <a:p>
            <a:pPr defTabSz="180000"/>
            <a:r>
              <a:rPr lang="en-US" altLang="ko-KR" sz="1600" dirty="0"/>
              <a:t>	public void </a:t>
            </a:r>
            <a:r>
              <a:rPr lang="en-US" altLang="ko-KR" sz="1600" dirty="0" err="1"/>
              <a:t>setWeight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weight)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this.weight</a:t>
            </a:r>
            <a:r>
              <a:rPr lang="en-US" altLang="ko-KR" sz="1600" dirty="0"/>
              <a:t> = weight;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	public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getWeight</a:t>
            </a:r>
            <a:r>
              <a:rPr lang="en-US" altLang="ko-KR" sz="1600" dirty="0"/>
              <a:t>() {</a:t>
            </a:r>
          </a:p>
          <a:p>
            <a:pPr defTabSz="180000"/>
            <a:r>
              <a:rPr lang="en-US" altLang="ko-KR" sz="1600" dirty="0"/>
              <a:t>		return weight;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8002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서브 클래스와 슈퍼 클래스의 </a:t>
            </a:r>
            <a:r>
              <a:rPr lang="ko-KR" altLang="en-US" dirty="0" err="1"/>
              <a:t>생성자</a:t>
            </a:r>
            <a:r>
              <a:rPr lang="ko-KR" altLang="en-US" dirty="0"/>
              <a:t> 호출 및 실행 관계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1560" y="3933056"/>
            <a:ext cx="8153400" cy="2476872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new</a:t>
            </a:r>
            <a:r>
              <a:rPr lang="ko-KR" altLang="en-US" dirty="0" smtClean="0"/>
              <a:t>에 의해 서브 클래스의 객체가 생성될 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슈퍼클래스 </a:t>
            </a:r>
            <a:r>
              <a:rPr lang="ko-KR" altLang="en-US" dirty="0" err="1" smtClean="0"/>
              <a:t>생성자와</a:t>
            </a:r>
            <a:r>
              <a:rPr lang="ko-KR" altLang="en-US" dirty="0" smtClean="0"/>
              <a:t> 서브 클래스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모두 실행됨</a:t>
            </a:r>
            <a:endParaRPr lang="en-US" altLang="ko-KR" dirty="0" smtClean="0"/>
          </a:p>
          <a:p>
            <a:pPr lvl="1"/>
            <a:r>
              <a:rPr lang="ko-KR" altLang="en-US" dirty="0"/>
              <a:t>호출</a:t>
            </a:r>
            <a:r>
              <a:rPr lang="en-US" altLang="ko-KR" dirty="0"/>
              <a:t> </a:t>
            </a:r>
            <a:r>
              <a:rPr lang="ko-KR" altLang="en-US" dirty="0"/>
              <a:t>순서</a:t>
            </a:r>
            <a:endParaRPr lang="en-US" altLang="ko-KR" b="1" dirty="0"/>
          </a:p>
          <a:p>
            <a:pPr lvl="2"/>
            <a:r>
              <a:rPr lang="ko-KR" altLang="en-US" dirty="0" smtClean="0"/>
              <a:t>서브클래스의 </a:t>
            </a:r>
            <a:r>
              <a:rPr lang="ko-KR" altLang="en-US" dirty="0"/>
              <a:t>생성자가 먼저 호출되고 실행되기 전 </a:t>
            </a:r>
            <a:r>
              <a:rPr lang="ko-KR" altLang="en-US" dirty="0" smtClean="0"/>
              <a:t>슈퍼 </a:t>
            </a:r>
            <a:r>
              <a:rPr lang="ko-KR" altLang="en-US" dirty="0"/>
              <a:t>클래스의 생성자가 호출됨</a:t>
            </a:r>
            <a:endParaRPr lang="en-US" altLang="ko-KR" dirty="0"/>
          </a:p>
          <a:p>
            <a:pPr lvl="1"/>
            <a:r>
              <a:rPr lang="ko-KR" altLang="en-US" dirty="0" smtClean="0"/>
              <a:t>실행 순서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슈퍼 클래스의 생성자가 먼저 실행되고 서브 클래스의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실행됨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738227" y="1700808"/>
            <a:ext cx="76661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질문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1&gt;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서브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클래스의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인스턴스가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생성될 때 서브 클래스의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생성자와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슈퍼 클래스의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생성자가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모두 실행되는가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아니면 서브 클래스의 생성자만 실행되는가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152614" y="2254806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rgbClr val="0070C0"/>
                </a:solidFill>
              </a:rPr>
              <a:t>둘 다 실행된다</a:t>
            </a:r>
            <a:r>
              <a:rPr lang="en-US" altLang="ko-KR" dirty="0">
                <a:solidFill>
                  <a:srgbClr val="0070C0"/>
                </a:solidFill>
              </a:rPr>
              <a:t>.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20848" y="2708920"/>
            <a:ext cx="7595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질문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2&gt;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서브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클래스의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인스턴스가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생성될 때 서브 클래스의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생성자와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슈퍼 클래스의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생성자의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실행 순서는 어떻게 되는가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98984" y="3290501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solidFill>
                  <a:srgbClr val="0070C0"/>
                </a:solidFill>
              </a:rPr>
              <a:t>슈퍼 클래스의 생성자가 먼저 실행된 후 서브 클래스의 생성자가 실행된다</a:t>
            </a:r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슈퍼클래스와 서브 클래스의 생성자간의 호출 및 실행 관계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928926" y="1052736"/>
            <a:ext cx="285752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A {</a:t>
            </a:r>
          </a:p>
          <a:p>
            <a:pPr defTabSz="180000"/>
            <a:r>
              <a:rPr lang="en-US" altLang="ko-KR" sz="1400" dirty="0" smtClean="0"/>
              <a:t>	public A() 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(“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A");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28926" y="2410058"/>
            <a:ext cx="285752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B extends A {</a:t>
            </a:r>
          </a:p>
          <a:p>
            <a:pPr defTabSz="180000"/>
            <a:r>
              <a:rPr lang="en-US" altLang="ko-KR" sz="1400" dirty="0" smtClean="0"/>
              <a:t>	public B() 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B");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8926" y="3767380"/>
            <a:ext cx="285752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C extends B {</a:t>
            </a:r>
          </a:p>
          <a:p>
            <a:pPr defTabSz="180000"/>
            <a:r>
              <a:rPr lang="en-US" altLang="ko-KR" sz="1400" dirty="0" smtClean="0"/>
              <a:t>	public C() 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C");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86050" y="5196140"/>
            <a:ext cx="321471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ConstructorEx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C </a:t>
            </a:r>
            <a:r>
              <a:rPr lang="en-US" altLang="ko-KR" sz="1400" dirty="0" err="1" smtClean="0"/>
              <a:t>c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	c = new C();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21" name="자유형 20"/>
          <p:cNvSpPr/>
          <p:nvPr/>
        </p:nvSpPr>
        <p:spPr>
          <a:xfrm>
            <a:off x="2285984" y="2838686"/>
            <a:ext cx="902547" cy="1330960"/>
          </a:xfrm>
          <a:custGeom>
            <a:avLst/>
            <a:gdLst>
              <a:gd name="connsiteX0" fmla="*/ 872067 w 902547"/>
              <a:gd name="connsiteY0" fmla="*/ 1330960 h 1330960"/>
              <a:gd name="connsiteX1" fmla="*/ 475827 w 902547"/>
              <a:gd name="connsiteY1" fmla="*/ 1148080 h 1330960"/>
              <a:gd name="connsiteX2" fmla="*/ 59267 w 902547"/>
              <a:gd name="connsiteY2" fmla="*/ 711200 h 1330960"/>
              <a:gd name="connsiteX3" fmla="*/ 120227 w 902547"/>
              <a:gd name="connsiteY3" fmla="*/ 314960 h 1330960"/>
              <a:gd name="connsiteX4" fmla="*/ 587587 w 902547"/>
              <a:gd name="connsiteY4" fmla="*/ 71120 h 1330960"/>
              <a:gd name="connsiteX5" fmla="*/ 902547 w 902547"/>
              <a:gd name="connsiteY5" fmla="*/ 0 h 133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2547" h="1330960">
                <a:moveTo>
                  <a:pt x="872067" y="1330960"/>
                </a:moveTo>
                <a:cubicBezTo>
                  <a:pt x="741680" y="1291166"/>
                  <a:pt x="611294" y="1251373"/>
                  <a:pt x="475827" y="1148080"/>
                </a:cubicBezTo>
                <a:cubicBezTo>
                  <a:pt x="340360" y="1044787"/>
                  <a:pt x="118534" y="850053"/>
                  <a:pt x="59267" y="711200"/>
                </a:cubicBezTo>
                <a:cubicBezTo>
                  <a:pt x="0" y="572347"/>
                  <a:pt x="32174" y="421640"/>
                  <a:pt x="120227" y="314960"/>
                </a:cubicBezTo>
                <a:cubicBezTo>
                  <a:pt x="208280" y="208280"/>
                  <a:pt x="457200" y="123613"/>
                  <a:pt x="587587" y="71120"/>
                </a:cubicBezTo>
                <a:cubicBezTo>
                  <a:pt x="717974" y="18627"/>
                  <a:pt x="810260" y="9313"/>
                  <a:pt x="902547" y="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자유형 21"/>
          <p:cNvSpPr/>
          <p:nvPr/>
        </p:nvSpPr>
        <p:spPr>
          <a:xfrm>
            <a:off x="2262063" y="1467714"/>
            <a:ext cx="902547" cy="1330960"/>
          </a:xfrm>
          <a:custGeom>
            <a:avLst/>
            <a:gdLst>
              <a:gd name="connsiteX0" fmla="*/ 872067 w 902547"/>
              <a:gd name="connsiteY0" fmla="*/ 1330960 h 1330960"/>
              <a:gd name="connsiteX1" fmla="*/ 475827 w 902547"/>
              <a:gd name="connsiteY1" fmla="*/ 1148080 h 1330960"/>
              <a:gd name="connsiteX2" fmla="*/ 59267 w 902547"/>
              <a:gd name="connsiteY2" fmla="*/ 711200 h 1330960"/>
              <a:gd name="connsiteX3" fmla="*/ 120227 w 902547"/>
              <a:gd name="connsiteY3" fmla="*/ 314960 h 1330960"/>
              <a:gd name="connsiteX4" fmla="*/ 587587 w 902547"/>
              <a:gd name="connsiteY4" fmla="*/ 71120 h 1330960"/>
              <a:gd name="connsiteX5" fmla="*/ 902547 w 902547"/>
              <a:gd name="connsiteY5" fmla="*/ 0 h 133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2547" h="1330960">
                <a:moveTo>
                  <a:pt x="872067" y="1330960"/>
                </a:moveTo>
                <a:cubicBezTo>
                  <a:pt x="741680" y="1291166"/>
                  <a:pt x="611294" y="1251373"/>
                  <a:pt x="475827" y="1148080"/>
                </a:cubicBezTo>
                <a:cubicBezTo>
                  <a:pt x="340360" y="1044787"/>
                  <a:pt x="118534" y="850053"/>
                  <a:pt x="59267" y="711200"/>
                </a:cubicBezTo>
                <a:cubicBezTo>
                  <a:pt x="0" y="572347"/>
                  <a:pt x="32174" y="421640"/>
                  <a:pt x="120227" y="314960"/>
                </a:cubicBezTo>
                <a:cubicBezTo>
                  <a:pt x="208280" y="208280"/>
                  <a:pt x="457200" y="123613"/>
                  <a:pt x="587587" y="71120"/>
                </a:cubicBezTo>
                <a:cubicBezTo>
                  <a:pt x="717974" y="18627"/>
                  <a:pt x="810260" y="9313"/>
                  <a:pt x="902547" y="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357818" y="1409926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0070C0"/>
                </a:solidFill>
              </a:rPr>
              <a:t>생성자</a:t>
            </a:r>
            <a:r>
              <a:rPr lang="ko-KR" altLang="en-US" dirty="0" smtClean="0">
                <a:solidFill>
                  <a:srgbClr val="0070C0"/>
                </a:solidFill>
              </a:rPr>
              <a:t> 실행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  <a:sym typeface="Wingdings 2"/>
              </a:rPr>
              <a:t>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7818" y="2767248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0070C0"/>
                </a:solidFill>
              </a:rPr>
              <a:t>생성자</a:t>
            </a:r>
            <a:r>
              <a:rPr lang="ko-KR" altLang="en-US" dirty="0" smtClean="0">
                <a:solidFill>
                  <a:srgbClr val="0070C0"/>
                </a:solidFill>
              </a:rPr>
              <a:t> 실행 </a:t>
            </a:r>
            <a:r>
              <a:rPr lang="en-US" altLang="ko-KR" dirty="0" smtClean="0">
                <a:solidFill>
                  <a:srgbClr val="0070C0"/>
                </a:solidFill>
                <a:sym typeface="Wingdings 2"/>
              </a:rPr>
              <a:t>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57818" y="4124570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0070C0"/>
                </a:solidFill>
              </a:rPr>
              <a:t>생성자실행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  <a:sym typeface="Wingdings 2"/>
              </a:rPr>
              <a:t>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786058"/>
            <a:ext cx="17859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dirty="0" err="1" smtClean="0">
                <a:solidFill>
                  <a:srgbClr val="0070C0"/>
                </a:solidFill>
              </a:rPr>
              <a:t>생성자는</a:t>
            </a:r>
            <a:r>
              <a:rPr lang="ko-KR" altLang="en-US" dirty="0" smtClean="0">
                <a:solidFill>
                  <a:srgbClr val="0070C0"/>
                </a:solidFill>
              </a:rPr>
              <a:t> 서브 클래스의 생성자가 먼저 호출되지만 계속하여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r>
              <a:rPr lang="ko-KR" altLang="en-US" dirty="0" smtClean="0">
                <a:solidFill>
                  <a:srgbClr val="0070C0"/>
                </a:solidFill>
              </a:rPr>
              <a:t>슈퍼 클래스의 </a:t>
            </a:r>
            <a:r>
              <a:rPr lang="ko-KR" altLang="en-US" dirty="0" err="1" smtClean="0">
                <a:solidFill>
                  <a:srgbClr val="0070C0"/>
                </a:solidFill>
              </a:rPr>
              <a:t>생성자를</a:t>
            </a:r>
            <a:r>
              <a:rPr lang="ko-KR" altLang="en-US" dirty="0" smtClean="0">
                <a:solidFill>
                  <a:srgbClr val="0070C0"/>
                </a:solidFill>
              </a:rPr>
              <a:t> 호출하고</a:t>
            </a:r>
            <a:r>
              <a:rPr lang="en-US" altLang="ko-KR" dirty="0" smtClean="0">
                <a:solidFill>
                  <a:srgbClr val="0070C0"/>
                </a:solidFill>
              </a:rPr>
              <a:t>, </a:t>
            </a:r>
            <a:r>
              <a:rPr lang="ko-KR" altLang="en-US" dirty="0" smtClean="0">
                <a:solidFill>
                  <a:srgbClr val="0070C0"/>
                </a:solidFill>
              </a:rPr>
              <a:t>최상위 슈퍼 클래스의 생성자가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r>
              <a:rPr lang="ko-KR" altLang="en-US" dirty="0" smtClean="0">
                <a:solidFill>
                  <a:srgbClr val="0070C0"/>
                </a:solidFill>
              </a:rPr>
              <a:t>실행되면서 아래로 최하위 서브 클래스의 생성자가 실행되는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r>
              <a:rPr lang="ko-KR" altLang="en-US" dirty="0" smtClean="0">
                <a:solidFill>
                  <a:srgbClr val="0070C0"/>
                </a:solidFill>
              </a:rPr>
              <a:t>과정을 거친다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64288" y="2357430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예상 실행 결과는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13259" y="5540059"/>
            <a:ext cx="2459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위 코드는 모두 </a:t>
            </a:r>
            <a:r>
              <a:rPr lang="en-US" altLang="ko-KR" sz="1600" dirty="0" smtClean="0"/>
              <a:t>ConstructorEx.java </a:t>
            </a:r>
          </a:p>
          <a:p>
            <a:r>
              <a:rPr lang="ko-KR" altLang="en-US" sz="1600" dirty="0" smtClean="0"/>
              <a:t>파일에 저장된다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31" name="자유형 30"/>
          <p:cNvSpPr/>
          <p:nvPr/>
        </p:nvSpPr>
        <p:spPr>
          <a:xfrm>
            <a:off x="2285984" y="4196008"/>
            <a:ext cx="928694" cy="1759588"/>
          </a:xfrm>
          <a:custGeom>
            <a:avLst/>
            <a:gdLst>
              <a:gd name="connsiteX0" fmla="*/ 872067 w 902547"/>
              <a:gd name="connsiteY0" fmla="*/ 1330960 h 1330960"/>
              <a:gd name="connsiteX1" fmla="*/ 475827 w 902547"/>
              <a:gd name="connsiteY1" fmla="*/ 1148080 h 1330960"/>
              <a:gd name="connsiteX2" fmla="*/ 59267 w 902547"/>
              <a:gd name="connsiteY2" fmla="*/ 711200 h 1330960"/>
              <a:gd name="connsiteX3" fmla="*/ 120227 w 902547"/>
              <a:gd name="connsiteY3" fmla="*/ 314960 h 1330960"/>
              <a:gd name="connsiteX4" fmla="*/ 587587 w 902547"/>
              <a:gd name="connsiteY4" fmla="*/ 71120 h 1330960"/>
              <a:gd name="connsiteX5" fmla="*/ 902547 w 902547"/>
              <a:gd name="connsiteY5" fmla="*/ 0 h 133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2547" h="1330960">
                <a:moveTo>
                  <a:pt x="872067" y="1330960"/>
                </a:moveTo>
                <a:cubicBezTo>
                  <a:pt x="741680" y="1291166"/>
                  <a:pt x="611294" y="1251373"/>
                  <a:pt x="475827" y="1148080"/>
                </a:cubicBezTo>
                <a:cubicBezTo>
                  <a:pt x="340360" y="1044787"/>
                  <a:pt x="118534" y="850053"/>
                  <a:pt x="59267" y="711200"/>
                </a:cubicBezTo>
                <a:cubicBezTo>
                  <a:pt x="0" y="572347"/>
                  <a:pt x="32174" y="421640"/>
                  <a:pt x="120227" y="314960"/>
                </a:cubicBezTo>
                <a:cubicBezTo>
                  <a:pt x="208280" y="208280"/>
                  <a:pt x="457200" y="123613"/>
                  <a:pt x="587587" y="71120"/>
                </a:cubicBezTo>
                <a:cubicBezTo>
                  <a:pt x="717974" y="18627"/>
                  <a:pt x="810260" y="9313"/>
                  <a:pt x="902547" y="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714480" y="4124570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00B050"/>
                </a:solidFill>
              </a:rPr>
              <a:t>생성자</a:t>
            </a:r>
            <a:r>
              <a:rPr lang="ko-KR" altLang="en-US" dirty="0" smtClean="0">
                <a:solidFill>
                  <a:srgbClr val="00B050"/>
                </a:solidFill>
              </a:rPr>
              <a:t> 호출</a:t>
            </a:r>
            <a:r>
              <a:rPr lang="en-US" altLang="ko-KR" dirty="0" smtClean="0">
                <a:solidFill>
                  <a:srgbClr val="00B050"/>
                </a:solidFill>
              </a:rPr>
              <a:t> </a:t>
            </a:r>
            <a:r>
              <a:rPr lang="en-US" altLang="ko-KR" dirty="0" smtClean="0">
                <a:solidFill>
                  <a:srgbClr val="00B050"/>
                </a:solidFill>
                <a:sym typeface="Wingdings 2"/>
              </a:rPr>
              <a:t></a:t>
            </a:r>
            <a:endParaRPr lang="ko-KR" altLang="en-US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14480" y="2695810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00B050"/>
                </a:solidFill>
              </a:rPr>
              <a:t>생성자</a:t>
            </a:r>
            <a:r>
              <a:rPr lang="ko-KR" altLang="en-US" dirty="0" smtClean="0">
                <a:solidFill>
                  <a:srgbClr val="00B050"/>
                </a:solidFill>
              </a:rPr>
              <a:t> 호출</a:t>
            </a:r>
            <a:r>
              <a:rPr lang="en-US" altLang="ko-KR" dirty="0" smtClean="0">
                <a:solidFill>
                  <a:srgbClr val="00B050"/>
                </a:solidFill>
              </a:rPr>
              <a:t> </a:t>
            </a:r>
            <a:r>
              <a:rPr lang="en-US" altLang="ko-KR" dirty="0" smtClean="0">
                <a:solidFill>
                  <a:srgbClr val="00B050"/>
                </a:solidFill>
                <a:sym typeface="Wingdings 2"/>
              </a:rPr>
              <a:t></a:t>
            </a:r>
            <a:endParaRPr lang="ko-KR" altLang="en-US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14480" y="1338488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00B050"/>
                </a:solidFill>
              </a:rPr>
              <a:t>생성자</a:t>
            </a:r>
            <a:r>
              <a:rPr lang="ko-KR" altLang="en-US" dirty="0" smtClean="0">
                <a:solidFill>
                  <a:srgbClr val="00B050"/>
                </a:solidFill>
              </a:rPr>
              <a:t> 호출 </a:t>
            </a:r>
            <a:r>
              <a:rPr lang="en-US" altLang="ko-KR" dirty="0" smtClean="0">
                <a:solidFill>
                  <a:srgbClr val="00B050"/>
                </a:solidFill>
                <a:sym typeface="Wingdings 2"/>
              </a:rPr>
              <a:t></a:t>
            </a:r>
            <a:endParaRPr lang="ko-KR" altLang="en-US" dirty="0">
              <a:solidFill>
                <a:srgbClr val="00B050"/>
              </a:solidFill>
            </a:endParaRPr>
          </a:p>
        </p:txBody>
      </p:sp>
      <p:sp>
        <p:nvSpPr>
          <p:cNvPr id="39" name="자유형 38"/>
          <p:cNvSpPr/>
          <p:nvPr/>
        </p:nvSpPr>
        <p:spPr>
          <a:xfrm>
            <a:off x="4138367" y="1785686"/>
            <a:ext cx="2262433" cy="1124438"/>
          </a:xfrm>
          <a:custGeom>
            <a:avLst/>
            <a:gdLst>
              <a:gd name="connsiteX0" fmla="*/ 1300899 w 2262433"/>
              <a:gd name="connsiteY0" fmla="*/ 0 h 1046375"/>
              <a:gd name="connsiteX1" fmla="*/ 2045617 w 2262433"/>
              <a:gd name="connsiteY1" fmla="*/ 339365 h 1046375"/>
              <a:gd name="connsiteX2" fmla="*/ 0 w 2262433"/>
              <a:gd name="connsiteY2" fmla="*/ 1046375 h 104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62433" h="1046375">
                <a:moveTo>
                  <a:pt x="1300899" y="0"/>
                </a:moveTo>
                <a:cubicBezTo>
                  <a:pt x="1781666" y="82484"/>
                  <a:pt x="2262433" y="164969"/>
                  <a:pt x="2045617" y="339365"/>
                </a:cubicBezTo>
                <a:cubicBezTo>
                  <a:pt x="1828801" y="513761"/>
                  <a:pt x="914400" y="780068"/>
                  <a:pt x="0" y="1046375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자유형 39"/>
          <p:cNvSpPr/>
          <p:nvPr/>
        </p:nvSpPr>
        <p:spPr>
          <a:xfrm>
            <a:off x="4143372" y="3124438"/>
            <a:ext cx="2262433" cy="1124438"/>
          </a:xfrm>
          <a:custGeom>
            <a:avLst/>
            <a:gdLst>
              <a:gd name="connsiteX0" fmla="*/ 1300899 w 2262433"/>
              <a:gd name="connsiteY0" fmla="*/ 0 h 1046375"/>
              <a:gd name="connsiteX1" fmla="*/ 2045617 w 2262433"/>
              <a:gd name="connsiteY1" fmla="*/ 339365 h 1046375"/>
              <a:gd name="connsiteX2" fmla="*/ 0 w 2262433"/>
              <a:gd name="connsiteY2" fmla="*/ 1046375 h 104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62433" h="1046375">
                <a:moveTo>
                  <a:pt x="1300899" y="0"/>
                </a:moveTo>
                <a:cubicBezTo>
                  <a:pt x="1781666" y="82484"/>
                  <a:pt x="2262433" y="164969"/>
                  <a:pt x="2045617" y="339365"/>
                </a:cubicBezTo>
                <a:cubicBezTo>
                  <a:pt x="1828801" y="513761"/>
                  <a:pt x="914400" y="780068"/>
                  <a:pt x="0" y="1046375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자유형 40"/>
          <p:cNvSpPr/>
          <p:nvPr/>
        </p:nvSpPr>
        <p:spPr>
          <a:xfrm>
            <a:off x="4071934" y="4481760"/>
            <a:ext cx="2357454" cy="1643074"/>
          </a:xfrm>
          <a:custGeom>
            <a:avLst/>
            <a:gdLst>
              <a:gd name="connsiteX0" fmla="*/ 1300899 w 2262433"/>
              <a:gd name="connsiteY0" fmla="*/ 0 h 1046375"/>
              <a:gd name="connsiteX1" fmla="*/ 2045617 w 2262433"/>
              <a:gd name="connsiteY1" fmla="*/ 339365 h 1046375"/>
              <a:gd name="connsiteX2" fmla="*/ 0 w 2262433"/>
              <a:gd name="connsiteY2" fmla="*/ 1046375 h 104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62433" h="1046375">
                <a:moveTo>
                  <a:pt x="1300899" y="0"/>
                </a:moveTo>
                <a:cubicBezTo>
                  <a:pt x="1781666" y="82484"/>
                  <a:pt x="2262433" y="164969"/>
                  <a:pt x="2045617" y="339365"/>
                </a:cubicBezTo>
                <a:cubicBezTo>
                  <a:pt x="1828801" y="513761"/>
                  <a:pt x="914400" y="780068"/>
                  <a:pt x="0" y="1046375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6215074" y="1909992"/>
            <a:ext cx="43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리턴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8106" y="2786058"/>
            <a:ext cx="78579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 err="1"/>
              <a:t>생성자</a:t>
            </a:r>
            <a:r>
              <a:rPr lang="en-US" altLang="ko-KR" dirty="0"/>
              <a:t>A</a:t>
            </a:r>
          </a:p>
          <a:p>
            <a:r>
              <a:rPr lang="ko-KR" altLang="en-US" dirty="0" err="1"/>
              <a:t>생성자</a:t>
            </a:r>
            <a:r>
              <a:rPr lang="en-US" altLang="ko-KR" dirty="0"/>
              <a:t>B</a:t>
            </a:r>
          </a:p>
          <a:p>
            <a:r>
              <a:rPr lang="ko-KR" altLang="en-US" dirty="0" err="1"/>
              <a:t>생성자</a:t>
            </a:r>
            <a:r>
              <a:rPr lang="en-US" altLang="ko-KR" dirty="0"/>
              <a:t>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26" name="바닥글 개체 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서브 클래스와 슈퍼 클래스의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짝 맞추기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114684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/>
              <a:t>슈퍼 </a:t>
            </a:r>
            <a:r>
              <a:rPr lang="ko-KR" altLang="en-US" dirty="0" smtClean="0"/>
              <a:t>클래스와 서브 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각각 여러 개의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가능</a:t>
            </a:r>
            <a:endParaRPr lang="en-US" altLang="ko-KR" dirty="0" smtClean="0"/>
          </a:p>
          <a:p>
            <a:r>
              <a:rPr lang="ko-KR" altLang="en-US" dirty="0"/>
              <a:t>슈퍼 </a:t>
            </a:r>
            <a:r>
              <a:rPr lang="ko-KR" altLang="en-US" dirty="0" smtClean="0"/>
              <a:t>클래스와 서브 클래스의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사이의 짝 맞추기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서브클래스의 객체 생성 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실행 가능한 슈퍼 클래스와 서브 클래스의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조합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컴파일러는 서브 클래스의 </a:t>
            </a:r>
            <a:r>
              <a:rPr lang="ko-KR" altLang="en-US" dirty="0" err="1" smtClean="0"/>
              <a:t>생성자를</a:t>
            </a:r>
            <a:r>
              <a:rPr lang="ko-KR" altLang="en-US" dirty="0" smtClean="0"/>
              <a:t> 기준으로 아래 표와 같은 슈퍼 클래스의 </a:t>
            </a:r>
            <a:r>
              <a:rPr lang="ko-KR" altLang="en-US" dirty="0" err="1" smtClean="0"/>
              <a:t>생성자를</a:t>
            </a:r>
            <a:r>
              <a:rPr lang="ko-KR" altLang="en-US" dirty="0" smtClean="0"/>
              <a:t> 찾음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경우 </a:t>
            </a:r>
            <a:r>
              <a:rPr lang="en-US" altLang="ko-KR" dirty="0" smtClean="0"/>
              <a:t>1, 3</a:t>
            </a:r>
          </a:p>
          <a:p>
            <a:pPr lvl="2"/>
            <a:r>
              <a:rPr lang="ko-KR" altLang="en-US" dirty="0" smtClean="0"/>
              <a:t>개발자가 서브 클래스의 </a:t>
            </a:r>
            <a:r>
              <a:rPr lang="ko-KR" altLang="en-US" dirty="0" err="1" smtClean="0"/>
              <a:t>생성자에</a:t>
            </a:r>
            <a:r>
              <a:rPr lang="ko-KR" altLang="en-US" dirty="0" smtClean="0"/>
              <a:t> 슈퍼 클래스의 짝을 지정하는 방법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경우 </a:t>
            </a:r>
            <a:r>
              <a:rPr lang="en-US" altLang="ko-KR" dirty="0" smtClean="0"/>
              <a:t>2, 4</a:t>
            </a:r>
          </a:p>
          <a:p>
            <a:pPr lvl="3"/>
            <a:r>
              <a:rPr lang="en-US" altLang="ko-KR" dirty="0" smtClean="0"/>
              <a:t>super() </a:t>
            </a:r>
            <a:r>
              <a:rPr lang="ko-KR" altLang="en-US" dirty="0" smtClean="0"/>
              <a:t>키워드 이용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821200"/>
              </p:ext>
            </p:extLst>
          </p:nvPr>
        </p:nvGraphicFramePr>
        <p:xfrm>
          <a:off x="662384" y="4725144"/>
          <a:ext cx="7819231" cy="1591056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183745"/>
                <a:gridCol w="1071802"/>
                <a:gridCol w="1804438"/>
                <a:gridCol w="1804438"/>
                <a:gridCol w="1954808"/>
              </a:tblGrid>
              <a:tr h="214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경우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1</a:t>
                      </a:r>
                      <a:endParaRPr lang="en-US" altLang="ko-KR" sz="1800" dirty="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/>
                        <a:t>2</a:t>
                      </a:r>
                      <a:endParaRPr lang="en-US" altLang="ko-KR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/>
                        <a:t>3</a:t>
                      </a:r>
                      <a:endParaRPr lang="en-US" altLang="ko-KR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/>
                        <a:t>4</a:t>
                      </a:r>
                      <a:endParaRPr lang="en-US" altLang="ko-KR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</a:tr>
              <a:tr h="45400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서브 클래스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기본 생성자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기본 생성자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매개 변수를 가진 생성자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매개 변수를 가진 생성자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</a:tr>
              <a:tr h="45400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슈퍼 </a:t>
                      </a:r>
                      <a:r>
                        <a:rPr lang="ko-KR" altLang="en-US" sz="1800" dirty="0"/>
                        <a:t>클래스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기본 생성자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매개 변수를 가진 생성자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기본 생성자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매개 변수를 가진 </a:t>
                      </a:r>
                      <a:r>
                        <a:rPr lang="ko-KR" altLang="en-US" sz="1800" dirty="0" err="1"/>
                        <a:t>생성자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한컴바탕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1: </a:t>
            </a:r>
            <a:r>
              <a:rPr lang="ko-KR" altLang="en-US" sz="2800" dirty="0" smtClean="0"/>
              <a:t>슈퍼클래스</a:t>
            </a:r>
            <a:r>
              <a:rPr lang="en-US" altLang="ko-KR" sz="2800" dirty="0" smtClean="0"/>
              <a:t>(</a:t>
            </a:r>
            <a:r>
              <a:rPr lang="ko-KR" altLang="en-US" sz="2800" dirty="0" err="1" smtClean="0"/>
              <a:t>기본생성자</a:t>
            </a:r>
            <a:r>
              <a:rPr lang="en-US" altLang="ko-KR" sz="2800" dirty="0" smtClean="0"/>
              <a:t>),</a:t>
            </a:r>
            <a:r>
              <a:rPr lang="ko-KR" altLang="en-US" sz="2800" dirty="0" smtClean="0"/>
              <a:t>서브클래스</a:t>
            </a:r>
            <a:r>
              <a:rPr lang="en-US" altLang="ko-KR" sz="2800" dirty="0" smtClean="0"/>
              <a:t>(</a:t>
            </a:r>
            <a:r>
              <a:rPr lang="ko-KR" altLang="en-US" sz="2800" dirty="0" err="1" smtClean="0"/>
              <a:t>기본생성자</a:t>
            </a:r>
            <a:r>
              <a:rPr lang="en-US" altLang="ko-KR" sz="2800" dirty="0" smtClean="0"/>
              <a:t>)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38314" y="1500174"/>
            <a:ext cx="2857520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A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A()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 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A");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public A(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x) {</a:t>
            </a:r>
          </a:p>
          <a:p>
            <a:pPr defTabSz="180000"/>
            <a:r>
              <a:rPr lang="en-US" altLang="ko-KR" sz="1400" dirty="0" smtClean="0"/>
              <a:t>	.....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7258" y="3500438"/>
            <a:ext cx="285752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B extends A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B()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B");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1538" y="4774683"/>
            <a:ext cx="314324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ConstructorEx2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B </a:t>
            </a:r>
            <a:r>
              <a:rPr lang="en-US" altLang="ko-KR" sz="1400" dirty="0" err="1" smtClean="0"/>
              <a:t>b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	b = new B();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32" y="1142984"/>
            <a:ext cx="332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아래 코드는 모두 </a:t>
            </a:r>
            <a:r>
              <a:rPr lang="en-US" altLang="ko-KR" sz="1400" dirty="0" smtClean="0"/>
              <a:t>ConstructorEx2.java </a:t>
            </a:r>
            <a:r>
              <a:rPr lang="ko-KR" altLang="en-US" sz="1400" dirty="0" smtClean="0"/>
              <a:t>파일에 저장된다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18" name="자유형 17"/>
          <p:cNvSpPr/>
          <p:nvPr/>
        </p:nvSpPr>
        <p:spPr>
          <a:xfrm>
            <a:off x="924944" y="1898764"/>
            <a:ext cx="515332" cy="1989056"/>
          </a:xfrm>
          <a:custGeom>
            <a:avLst/>
            <a:gdLst>
              <a:gd name="connsiteX0" fmla="*/ 477625 w 515332"/>
              <a:gd name="connsiteY0" fmla="*/ 1989056 h 1989056"/>
              <a:gd name="connsiteX1" fmla="*/ 6284 w 515332"/>
              <a:gd name="connsiteY1" fmla="*/ 707010 h 1989056"/>
              <a:gd name="connsiteX2" fmla="*/ 515332 w 515332"/>
              <a:gd name="connsiteY2" fmla="*/ 0 h 198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332" h="1989056">
                <a:moveTo>
                  <a:pt x="477625" y="1989056"/>
                </a:moveTo>
                <a:cubicBezTo>
                  <a:pt x="238812" y="1513787"/>
                  <a:pt x="0" y="1038519"/>
                  <a:pt x="6284" y="707010"/>
                </a:cubicBezTo>
                <a:cubicBezTo>
                  <a:pt x="12568" y="375501"/>
                  <a:pt x="263950" y="187750"/>
                  <a:pt x="515332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838876" y="1500174"/>
            <a:ext cx="285752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A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smtClean="0">
                <a:solidFill>
                  <a:srgbClr val="FF0000"/>
                </a:solidFill>
              </a:rPr>
              <a:t>public A(int</a:t>
            </a:r>
            <a:r>
              <a:rPr lang="ko-KR" altLang="en-US" sz="1400" smtClean="0">
                <a:solidFill>
                  <a:srgbClr val="FF0000"/>
                </a:solidFill>
              </a:rPr>
              <a:t> </a:t>
            </a:r>
            <a:r>
              <a:rPr lang="en-US" altLang="ko-KR" sz="1400" smtClean="0">
                <a:solidFill>
                  <a:srgbClr val="FF0000"/>
                </a:solidFill>
              </a:rPr>
              <a:t>x)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 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A");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smtClean="0"/>
              <a:t>}</a:t>
            </a:r>
            <a:endParaRPr lang="en-US" altLang="ko-KR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715008" y="3500438"/>
            <a:ext cx="285752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B extends A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B()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B");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72132" y="4762874"/>
            <a:ext cx="3143272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ConstructorEx2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B </a:t>
            </a:r>
            <a:r>
              <a:rPr lang="en-US" altLang="ko-KR" sz="1400" dirty="0" err="1" smtClean="0"/>
              <a:t>b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	b = new B();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00694" y="1142984"/>
            <a:ext cx="332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아래 코드는 모두 </a:t>
            </a:r>
            <a:r>
              <a:rPr lang="en-US" altLang="ko-KR" sz="1400" dirty="0" smtClean="0"/>
              <a:t>ConstructorEx2.java </a:t>
            </a:r>
            <a:r>
              <a:rPr lang="ko-KR" altLang="en-US" sz="1400" dirty="0" smtClean="0"/>
              <a:t>파일에 저장된다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17" name="자유형 16"/>
          <p:cNvSpPr/>
          <p:nvPr/>
        </p:nvSpPr>
        <p:spPr>
          <a:xfrm>
            <a:off x="5500694" y="1898764"/>
            <a:ext cx="440144" cy="1989056"/>
          </a:xfrm>
          <a:custGeom>
            <a:avLst/>
            <a:gdLst>
              <a:gd name="connsiteX0" fmla="*/ 477625 w 515332"/>
              <a:gd name="connsiteY0" fmla="*/ 1989056 h 1989056"/>
              <a:gd name="connsiteX1" fmla="*/ 6284 w 515332"/>
              <a:gd name="connsiteY1" fmla="*/ 707010 h 1989056"/>
              <a:gd name="connsiteX2" fmla="*/ 515332 w 515332"/>
              <a:gd name="connsiteY2" fmla="*/ 0 h 198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332" h="1989056">
                <a:moveTo>
                  <a:pt x="477625" y="1989056"/>
                </a:moveTo>
                <a:cubicBezTo>
                  <a:pt x="238812" y="1513787"/>
                  <a:pt x="0" y="1038519"/>
                  <a:pt x="6284" y="707010"/>
                </a:cubicBezTo>
                <a:cubicBezTo>
                  <a:pt x="12568" y="375501"/>
                  <a:pt x="263950" y="187750"/>
                  <a:pt x="515332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0" y="2071678"/>
            <a:ext cx="9637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서브 클래스의 </a:t>
            </a:r>
            <a:endParaRPr lang="en-US" altLang="ko-KR" sz="1600" dirty="0" smtClean="0"/>
          </a:p>
          <a:p>
            <a:r>
              <a:rPr lang="ko-KR" altLang="en-US" sz="1600" dirty="0" smtClean="0"/>
              <a:t>생성자가</a:t>
            </a:r>
            <a:endParaRPr lang="en-US" altLang="ko-KR" sz="1600" dirty="0" smtClean="0"/>
          </a:p>
          <a:p>
            <a:r>
              <a:rPr lang="ko-KR" altLang="en-US" sz="1600" dirty="0" smtClean="0"/>
              <a:t>기본생성자인</a:t>
            </a:r>
            <a:endParaRPr lang="en-US" altLang="ko-KR" sz="1600" dirty="0" smtClean="0"/>
          </a:p>
          <a:p>
            <a:r>
              <a:rPr lang="ko-KR" altLang="en-US" sz="1600" dirty="0" smtClean="0"/>
              <a:t> 경우</a:t>
            </a:r>
            <a:endParaRPr lang="en-US" altLang="ko-KR" sz="1600" dirty="0" smtClean="0"/>
          </a:p>
          <a:p>
            <a:r>
              <a:rPr lang="ko-KR" altLang="en-US" sz="1600" dirty="0" err="1" smtClean="0"/>
              <a:t>컴파이일러는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r>
              <a:rPr lang="ko-KR" altLang="en-US" sz="1600" dirty="0" smtClean="0"/>
              <a:t>자동으로 </a:t>
            </a:r>
            <a:endParaRPr lang="en-US" altLang="ko-KR" sz="1600" dirty="0" smtClean="0"/>
          </a:p>
          <a:p>
            <a:r>
              <a:rPr lang="ko-KR" altLang="en-US" sz="1600" dirty="0" smtClean="0"/>
              <a:t>슈퍼클래스의 </a:t>
            </a:r>
            <a:endParaRPr lang="en-US" altLang="ko-KR" sz="1600" dirty="0" smtClean="0"/>
          </a:p>
          <a:p>
            <a:r>
              <a:rPr lang="ko-KR" altLang="en-US" sz="1600" dirty="0" err="1" smtClean="0"/>
              <a:t>기본생성자와</a:t>
            </a:r>
            <a:endParaRPr lang="en-US" altLang="ko-KR" sz="1600" dirty="0" smtClean="0"/>
          </a:p>
          <a:p>
            <a:r>
              <a:rPr lang="ko-KR" altLang="en-US" sz="1600" dirty="0" smtClean="0"/>
              <a:t> 짝 맺음</a:t>
            </a:r>
            <a:endParaRPr lang="en-US" altLang="ko-KR" sz="1600" dirty="0" smtClean="0"/>
          </a:p>
        </p:txBody>
      </p:sp>
      <p:sp>
        <p:nvSpPr>
          <p:cNvPr id="20" name="곱셈 기호 19"/>
          <p:cNvSpPr/>
          <p:nvPr/>
        </p:nvSpPr>
        <p:spPr>
          <a:xfrm>
            <a:off x="5429256" y="2786058"/>
            <a:ext cx="285752" cy="357190"/>
          </a:xfrm>
          <a:prstGeom prst="mathMultiply">
            <a:avLst>
              <a:gd name="adj1" fmla="val 1724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4429124" y="2285992"/>
            <a:ext cx="10823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컴파일러가 </a:t>
            </a:r>
            <a:endParaRPr lang="en-US" altLang="ko-KR" sz="1600" dirty="0" smtClean="0"/>
          </a:p>
          <a:p>
            <a:r>
              <a:rPr lang="en-US" altLang="ko-KR" sz="1600" dirty="0" smtClean="0"/>
              <a:t>public B()</a:t>
            </a:r>
            <a:r>
              <a:rPr lang="ko-KR" altLang="en-US" sz="1600" dirty="0" smtClean="0"/>
              <a:t>에</a:t>
            </a:r>
            <a:endParaRPr lang="en-US" altLang="ko-KR" sz="1600" dirty="0" smtClean="0"/>
          </a:p>
          <a:p>
            <a:r>
              <a:rPr lang="ko-KR" altLang="en-US" sz="1600" dirty="0" smtClean="0"/>
              <a:t>대한 짝을</a:t>
            </a:r>
            <a:endParaRPr lang="en-US" altLang="ko-KR" sz="1600" dirty="0" smtClean="0"/>
          </a:p>
          <a:p>
            <a:r>
              <a:rPr lang="ko-KR" altLang="en-US" sz="1600" dirty="0" smtClean="0"/>
              <a:t>찾을 수</a:t>
            </a:r>
            <a:endParaRPr lang="en-US" altLang="ko-KR" sz="1600" dirty="0" smtClean="0"/>
          </a:p>
          <a:p>
            <a:r>
              <a:rPr lang="ko-KR" altLang="en-US" sz="1600" dirty="0" smtClean="0"/>
              <a:t>없음</a:t>
            </a:r>
            <a:endParaRPr lang="en-US" altLang="ko-KR" sz="1600" dirty="0" smtClean="0"/>
          </a:p>
        </p:txBody>
      </p:sp>
      <p:sp>
        <p:nvSpPr>
          <p:cNvPr id="22" name="직사각형 21"/>
          <p:cNvSpPr/>
          <p:nvPr/>
        </p:nvSpPr>
        <p:spPr>
          <a:xfrm>
            <a:off x="5500694" y="6286520"/>
            <a:ext cx="36433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smtClean="0"/>
              <a:t>컴파일러에 의해 “</a:t>
            </a:r>
            <a:r>
              <a:rPr lang="en-US" altLang="ko-KR" sz="1200" smtClean="0">
                <a:solidFill>
                  <a:srgbClr val="FF0000"/>
                </a:solidFill>
              </a:rPr>
              <a:t>Implicit super constructor A() is undefined.</a:t>
            </a:r>
          </a:p>
          <a:p>
            <a:r>
              <a:rPr lang="en-US" altLang="ko-KR" sz="1200" smtClean="0">
                <a:solidFill>
                  <a:srgbClr val="FF0000"/>
                </a:solidFill>
              </a:rPr>
              <a:t> Must explicitly invoke another constructor</a:t>
            </a:r>
            <a:r>
              <a:rPr lang="en-US" altLang="ko-KR" sz="1200" smtClean="0"/>
              <a:t>”</a:t>
            </a:r>
            <a:r>
              <a:rPr lang="ko-KR" altLang="en-US" sz="1200" smtClean="0"/>
              <a:t> 오류 메시지가 발생</a:t>
            </a:r>
            <a:endParaRPr lang="en-US" altLang="ko-KR" sz="1200"/>
          </a:p>
        </p:txBody>
      </p:sp>
      <p:sp>
        <p:nvSpPr>
          <p:cNvPr id="23" name="TextBox 22"/>
          <p:cNvSpPr txBox="1"/>
          <p:nvPr/>
        </p:nvSpPr>
        <p:spPr>
          <a:xfrm>
            <a:off x="1071538" y="6159678"/>
            <a:ext cx="71330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err="1"/>
              <a:t>생성자</a:t>
            </a:r>
            <a:r>
              <a:rPr lang="en-US" altLang="ko-KR" sz="1400" dirty="0"/>
              <a:t>A</a:t>
            </a:r>
          </a:p>
          <a:p>
            <a:r>
              <a:rPr lang="ko-KR" altLang="en-US" sz="1400" dirty="0" err="1"/>
              <a:t>생성자</a:t>
            </a:r>
            <a:r>
              <a:rPr lang="en-US" altLang="ko-KR" sz="1400" dirty="0" smtClean="0"/>
              <a:t>B</a:t>
            </a:r>
            <a:endParaRPr lang="en-US" altLang="ko-KR" sz="14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24" name="바닥글 개체 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상속 </a:t>
            </a:r>
            <a:r>
              <a:rPr lang="en-US" altLang="ko-KR" dirty="0" smtClean="0"/>
              <a:t>(inheritance)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상속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상위 클래스의 특성 </a:t>
            </a:r>
            <a:r>
              <a:rPr lang="en-US" altLang="ko-KR" dirty="0" smtClean="0"/>
              <a:t>(</a:t>
            </a:r>
            <a:r>
              <a:rPr lang="ko-KR" altLang="en-US" dirty="0" smtClean="0"/>
              <a:t>필드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하위 클래스에 물려주는 것</a:t>
            </a:r>
            <a:endParaRPr lang="en-US" altLang="ko-KR" dirty="0" smtClean="0"/>
          </a:p>
          <a:p>
            <a:pPr lvl="1"/>
            <a:r>
              <a:rPr lang="ko-KR" altLang="en-US" dirty="0"/>
              <a:t>슈퍼 </a:t>
            </a:r>
            <a:r>
              <a:rPr lang="ko-KR" altLang="en-US" dirty="0" smtClean="0"/>
              <a:t>클래스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superclass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특성을 물려주는 상위 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서브 클래스 </a:t>
            </a:r>
            <a:r>
              <a:rPr lang="en-US" altLang="ko-KR" dirty="0" smtClean="0"/>
              <a:t>(subclass)</a:t>
            </a:r>
          </a:p>
          <a:p>
            <a:pPr lvl="2"/>
            <a:r>
              <a:rPr lang="ko-KR" altLang="en-US" dirty="0" smtClean="0"/>
              <a:t>특성을 물려 받는 하위 클래스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슈퍼 클래스에 자신만의 특성</a:t>
            </a:r>
            <a:r>
              <a:rPr lang="en-US" altLang="ko-KR" dirty="0" smtClean="0"/>
              <a:t>(</a:t>
            </a:r>
            <a:r>
              <a:rPr lang="ko-KR" altLang="en-US" dirty="0" smtClean="0"/>
              <a:t>필드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추가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슈퍼 클래스의 특성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수정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구체적으로 </a:t>
            </a:r>
            <a:r>
              <a:rPr lang="ko-KR" altLang="en-US" dirty="0" err="1" smtClean="0"/>
              <a:t>오버라이딩이라고</a:t>
            </a:r>
            <a:r>
              <a:rPr lang="ko-KR" altLang="en-US" dirty="0" smtClean="0"/>
              <a:t> 부름</a:t>
            </a:r>
            <a:endParaRPr lang="en-US" altLang="ko-KR" dirty="0" smtClean="0"/>
          </a:p>
          <a:p>
            <a:r>
              <a:rPr lang="ko-KR" altLang="en-US" dirty="0"/>
              <a:t>슈퍼 </a:t>
            </a:r>
            <a:r>
              <a:rPr lang="ko-KR" altLang="en-US" dirty="0" smtClean="0"/>
              <a:t>클래스에서 하위 클래스로 갈 수록 구체적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폰 </a:t>
            </a:r>
            <a:r>
              <a:rPr lang="en-US" altLang="ko-KR" dirty="0" smtClean="0"/>
              <a:t>-&gt; </a:t>
            </a:r>
            <a:r>
              <a:rPr lang="ko-KR" altLang="en-US" dirty="0" err="1" smtClean="0"/>
              <a:t>모바일폰</a:t>
            </a:r>
            <a:r>
              <a:rPr lang="ko-KR" altLang="en-US" dirty="0" smtClean="0"/>
              <a:t> </a:t>
            </a:r>
            <a:r>
              <a:rPr lang="en-US" altLang="ko-KR" dirty="0" smtClean="0"/>
              <a:t>-&gt; </a:t>
            </a:r>
            <a:r>
              <a:rPr lang="ko-KR" altLang="en-US" dirty="0" err="1" smtClean="0"/>
              <a:t>뮤직폰</a:t>
            </a:r>
            <a:endParaRPr lang="en-US" altLang="ko-KR" dirty="0" smtClean="0"/>
          </a:p>
          <a:p>
            <a:r>
              <a:rPr lang="ko-KR" altLang="en-US" dirty="0" smtClean="0"/>
              <a:t>상속을 통해 서브 클래스의 간결한 클래스 정의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동일한 특성을 재정의할 필요가 없어 클래스 정의가 간결해짐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3:</a:t>
            </a:r>
            <a:r>
              <a:rPr lang="ko-KR" altLang="en-US" dirty="0" smtClean="0"/>
              <a:t>서브 클래스에 매개변수 있는 </a:t>
            </a:r>
            <a:r>
              <a:rPr lang="ko-KR" altLang="en-US" dirty="0" err="1" smtClean="0"/>
              <a:t>생성자는</a:t>
            </a:r>
            <a:r>
              <a:rPr lang="ko-KR" altLang="en-US" dirty="0" smtClean="0"/>
              <a:t> 슈퍼클래스의기본생성자와 짝을 이룸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58016" y="1427853"/>
            <a:ext cx="29289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A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A()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 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A");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public A(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매개변수생성자</a:t>
            </a:r>
            <a:r>
              <a:rPr lang="en-US" altLang="ko-KR" sz="1400" dirty="0" smtClean="0"/>
              <a:t>A");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8016" y="3428117"/>
            <a:ext cx="2928958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B extends A {</a:t>
            </a:r>
          </a:p>
          <a:p>
            <a:pPr defTabSz="180000"/>
            <a:r>
              <a:rPr lang="en-US" altLang="ko-KR" sz="1400" dirty="0" smtClean="0"/>
              <a:t>	public B()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B");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B(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int</a:t>
            </a:r>
            <a:r>
              <a:rPr lang="en-US" altLang="ko-KR" sz="1400" dirty="0" smtClean="0">
                <a:solidFill>
                  <a:srgbClr val="FF0000"/>
                </a:solidFill>
              </a:rPr>
              <a:t> x)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매개변수생성자</a:t>
            </a:r>
            <a:r>
              <a:rPr lang="en-US" altLang="ko-KR" sz="1400" dirty="0" smtClean="0"/>
              <a:t>B");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6578" y="5428381"/>
            <a:ext cx="3286148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ConstructorEx3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B </a:t>
            </a:r>
            <a:r>
              <a:rPr lang="en-US" altLang="ko-KR" sz="1400" dirty="0" err="1" smtClean="0"/>
              <a:t>b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	b = </a:t>
            </a:r>
            <a:r>
              <a:rPr lang="en-US" altLang="ko-KR" sz="1400" dirty="0" smtClean="0">
                <a:solidFill>
                  <a:srgbClr val="FF0000"/>
                </a:solidFill>
              </a:rPr>
              <a:t>new B(5);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4146106"/>
            <a:ext cx="3743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옆</a:t>
            </a:r>
            <a:r>
              <a:rPr lang="ko-KR" altLang="en-US" sz="1600"/>
              <a:t>의</a:t>
            </a:r>
            <a:r>
              <a:rPr lang="ko-KR" altLang="en-US" sz="1600" smtClean="0"/>
              <a:t> </a:t>
            </a:r>
            <a:r>
              <a:rPr lang="ko-KR" altLang="en-US" sz="1600" dirty="0" smtClean="0"/>
              <a:t>코드는 모두 </a:t>
            </a:r>
            <a:r>
              <a:rPr lang="en-US" altLang="ko-KR" sz="1600" dirty="0" smtClean="0"/>
              <a:t>ConstructorEx3.java </a:t>
            </a:r>
            <a:r>
              <a:rPr lang="ko-KR" altLang="en-US" sz="1600" dirty="0" smtClean="0"/>
              <a:t>파일에 저장된다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14" name="자유형 13"/>
          <p:cNvSpPr/>
          <p:nvPr/>
        </p:nvSpPr>
        <p:spPr>
          <a:xfrm>
            <a:off x="4139952" y="1826443"/>
            <a:ext cx="503816" cy="2601806"/>
          </a:xfrm>
          <a:custGeom>
            <a:avLst/>
            <a:gdLst>
              <a:gd name="connsiteX0" fmla="*/ 477625 w 515332"/>
              <a:gd name="connsiteY0" fmla="*/ 1989056 h 1989056"/>
              <a:gd name="connsiteX1" fmla="*/ 6284 w 515332"/>
              <a:gd name="connsiteY1" fmla="*/ 707010 h 1989056"/>
              <a:gd name="connsiteX2" fmla="*/ 515332 w 515332"/>
              <a:gd name="connsiteY2" fmla="*/ 0 h 198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332" h="1989056">
                <a:moveTo>
                  <a:pt x="477625" y="1989056"/>
                </a:moveTo>
                <a:cubicBezTo>
                  <a:pt x="238812" y="1513787"/>
                  <a:pt x="0" y="1038519"/>
                  <a:pt x="6284" y="707010"/>
                </a:cubicBezTo>
                <a:cubicBezTo>
                  <a:pt x="12568" y="375501"/>
                  <a:pt x="263950" y="187750"/>
                  <a:pt x="515332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>
            <a:off x="4143702" y="4499687"/>
            <a:ext cx="500066" cy="1703304"/>
          </a:xfrm>
          <a:custGeom>
            <a:avLst/>
            <a:gdLst>
              <a:gd name="connsiteX0" fmla="*/ 477625 w 515332"/>
              <a:gd name="connsiteY0" fmla="*/ 1989056 h 1989056"/>
              <a:gd name="connsiteX1" fmla="*/ 6284 w 515332"/>
              <a:gd name="connsiteY1" fmla="*/ 707010 h 1989056"/>
              <a:gd name="connsiteX2" fmla="*/ 515332 w 515332"/>
              <a:gd name="connsiteY2" fmla="*/ 0 h 198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332" h="1989056">
                <a:moveTo>
                  <a:pt x="477625" y="1989056"/>
                </a:moveTo>
                <a:cubicBezTo>
                  <a:pt x="238812" y="1513787"/>
                  <a:pt x="0" y="1038519"/>
                  <a:pt x="6284" y="707010"/>
                </a:cubicBezTo>
                <a:cubicBezTo>
                  <a:pt x="12568" y="375501"/>
                  <a:pt x="263950" y="187750"/>
                  <a:pt x="515332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740352" y="5949280"/>
            <a:ext cx="129614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err="1"/>
              <a:t>생성자</a:t>
            </a:r>
            <a:r>
              <a:rPr lang="en-US" altLang="ko-KR" sz="1600" dirty="0"/>
              <a:t>A</a:t>
            </a:r>
          </a:p>
          <a:p>
            <a:r>
              <a:rPr lang="ko-KR" altLang="en-US" sz="1600" dirty="0" err="1"/>
              <a:t>매개변수생성자</a:t>
            </a:r>
            <a:r>
              <a:rPr lang="en-US" altLang="ko-KR" sz="1600" dirty="0"/>
              <a:t>B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super()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super()</a:t>
            </a:r>
          </a:p>
          <a:p>
            <a:pPr lvl="1"/>
            <a:r>
              <a:rPr lang="ko-KR" altLang="en-US" dirty="0" smtClean="0"/>
              <a:t>서브 클래스에서 명시적으로 슈퍼 클래스의 </a:t>
            </a:r>
            <a:r>
              <a:rPr lang="ko-KR" altLang="en-US" dirty="0" err="1" smtClean="0"/>
              <a:t>생성자를</a:t>
            </a:r>
            <a:r>
              <a:rPr lang="ko-KR" altLang="en-US" dirty="0" smtClean="0"/>
              <a:t> 선택 호출할 때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 방식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super(</a:t>
            </a:r>
            <a:r>
              <a:rPr lang="en-US" altLang="ko-KR" i="1" dirty="0" smtClean="0"/>
              <a:t>parameter</a:t>
            </a:r>
            <a:r>
              <a:rPr lang="en-US" altLang="ko-KR" dirty="0" smtClean="0"/>
              <a:t>);</a:t>
            </a:r>
          </a:p>
          <a:p>
            <a:pPr lvl="2"/>
            <a:r>
              <a:rPr lang="ko-KR" altLang="en-US" dirty="0" smtClean="0"/>
              <a:t>인자를 이용하여 슈퍼 클래스의 적당한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호출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반드시 서브 클래스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코드의 제일 첫 라인에 와야 한다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super()</a:t>
            </a:r>
            <a:r>
              <a:rPr lang="ko-KR" altLang="en-US" smtClean="0"/>
              <a:t>를 이용한 사례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4030692" y="1284977"/>
            <a:ext cx="3357586" cy="18158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A {</a:t>
            </a:r>
          </a:p>
          <a:p>
            <a:pPr defTabSz="180000"/>
            <a:r>
              <a:rPr lang="en-US" altLang="ko-KR" sz="1400" dirty="0" smtClean="0"/>
              <a:t>	public A()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 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A");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A(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int</a:t>
            </a:r>
            <a:r>
              <a:rPr lang="en-US" altLang="ko-KR" sz="1400" dirty="0" smtClean="0">
                <a:solidFill>
                  <a:srgbClr val="FF0000"/>
                </a:solidFill>
              </a:rPr>
              <a:t> x) 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	 </a:t>
            </a:r>
            <a:r>
              <a:rPr lang="en-US" altLang="ko-KR" sz="1400" dirty="0" err="1" smtClean="0"/>
              <a:t>System.out.println</a:t>
            </a:r>
            <a:r>
              <a:rPr lang="en-US" altLang="ko-KR" sz="1400" smtClean="0"/>
              <a:t>(“</a:t>
            </a:r>
            <a:r>
              <a:rPr lang="ko-KR" altLang="en-US" sz="1400" smtClean="0"/>
              <a:t>매개변수생성자</a:t>
            </a:r>
            <a:r>
              <a:rPr lang="en-US" altLang="ko-KR" sz="1400" smtClean="0"/>
              <a:t>A" </a:t>
            </a:r>
            <a:r>
              <a:rPr lang="en-US" altLang="ko-KR" sz="1400" dirty="0" smtClean="0"/>
              <a:t>+ x);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0692" y="3285241"/>
            <a:ext cx="3357586" cy="203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B extends A {</a:t>
            </a:r>
          </a:p>
          <a:p>
            <a:pPr defTabSz="180000"/>
            <a:r>
              <a:rPr lang="en-US" altLang="ko-KR" sz="1400" dirty="0" smtClean="0"/>
              <a:t>	public B()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생성자</a:t>
            </a:r>
            <a:r>
              <a:rPr lang="en-US" altLang="ko-KR" sz="1400" dirty="0" smtClean="0"/>
              <a:t>B");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B(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int</a:t>
            </a:r>
            <a:r>
              <a:rPr lang="en-US" altLang="ko-KR" sz="1400" dirty="0" smtClean="0">
                <a:solidFill>
                  <a:srgbClr val="FF0000"/>
                </a:solidFill>
              </a:rPr>
              <a:t> x) </a:t>
            </a:r>
            <a:r>
              <a:rPr lang="en-US" altLang="ko-KR" sz="1400" dirty="0" smtClean="0"/>
              <a:t>{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super(x);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(“</a:t>
            </a:r>
            <a:r>
              <a:rPr lang="ko-KR" altLang="en-US" sz="1400" dirty="0" err="1" smtClean="0"/>
              <a:t>매개변수생성자</a:t>
            </a:r>
            <a:r>
              <a:rPr lang="en-US" altLang="ko-KR" sz="1400" dirty="0" smtClean="0"/>
              <a:t>B" + x);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0692" y="5428381"/>
            <a:ext cx="3357586" cy="13849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ConstructorEx4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B </a:t>
            </a:r>
            <a:r>
              <a:rPr lang="en-US" altLang="ko-KR" sz="1400" dirty="0" err="1" smtClean="0"/>
              <a:t>b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	b = </a:t>
            </a:r>
            <a:r>
              <a:rPr lang="en-US" altLang="ko-KR" sz="1400" dirty="0" smtClean="0">
                <a:solidFill>
                  <a:srgbClr val="FF0000"/>
                </a:solidFill>
              </a:rPr>
              <a:t>new B(5);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588" y="2492896"/>
            <a:ext cx="3743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옆의 코드는 모두 </a:t>
            </a:r>
            <a:r>
              <a:rPr lang="en-US" altLang="ko-KR" sz="1600" dirty="0" smtClean="0"/>
              <a:t>ConstructorEx4.java </a:t>
            </a:r>
            <a:r>
              <a:rPr lang="ko-KR" altLang="en-US" sz="1600" dirty="0" smtClean="0"/>
              <a:t>파일에 저장된다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16" name="자유형 15"/>
          <p:cNvSpPr/>
          <p:nvPr/>
        </p:nvSpPr>
        <p:spPr>
          <a:xfrm>
            <a:off x="3347864" y="2391023"/>
            <a:ext cx="1088796" cy="2139884"/>
          </a:xfrm>
          <a:custGeom>
            <a:avLst/>
            <a:gdLst>
              <a:gd name="connsiteX0" fmla="*/ 1088796 w 1088796"/>
              <a:gd name="connsiteY0" fmla="*/ 2139884 h 2139884"/>
              <a:gd name="connsiteX1" fmla="*/ 23567 w 1088796"/>
              <a:gd name="connsiteY1" fmla="*/ 1611983 h 2139884"/>
              <a:gd name="connsiteX2" fmla="*/ 947394 w 1088796"/>
              <a:gd name="connsiteY2" fmla="*/ 0 h 213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8796" h="2139884">
                <a:moveTo>
                  <a:pt x="1088796" y="2139884"/>
                </a:moveTo>
                <a:cubicBezTo>
                  <a:pt x="567965" y="2054257"/>
                  <a:pt x="47134" y="1968630"/>
                  <a:pt x="23567" y="1611983"/>
                </a:cubicBezTo>
                <a:cubicBezTo>
                  <a:pt x="0" y="1255336"/>
                  <a:pt x="473697" y="627668"/>
                  <a:pt x="947394" y="0"/>
                </a:cubicBezTo>
              </a:path>
            </a:pathLst>
          </a:cu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자유형 17"/>
          <p:cNvSpPr/>
          <p:nvPr/>
        </p:nvSpPr>
        <p:spPr>
          <a:xfrm>
            <a:off x="3657377" y="4332944"/>
            <a:ext cx="798136" cy="1866508"/>
          </a:xfrm>
          <a:custGeom>
            <a:avLst/>
            <a:gdLst>
              <a:gd name="connsiteX0" fmla="*/ 798136 w 798136"/>
              <a:gd name="connsiteY0" fmla="*/ 1866508 h 1866508"/>
              <a:gd name="connsiteX1" fmla="*/ 25138 w 798136"/>
              <a:gd name="connsiteY1" fmla="*/ 952108 h 1866508"/>
              <a:gd name="connsiteX2" fmla="*/ 647307 w 798136"/>
              <a:gd name="connsiteY2" fmla="*/ 0 h 1866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8136" h="1866508">
                <a:moveTo>
                  <a:pt x="798136" y="1866508"/>
                </a:moveTo>
                <a:cubicBezTo>
                  <a:pt x="424206" y="1564850"/>
                  <a:pt x="50276" y="1263193"/>
                  <a:pt x="25138" y="952108"/>
                </a:cubicBezTo>
                <a:cubicBezTo>
                  <a:pt x="0" y="641023"/>
                  <a:pt x="647307" y="0"/>
                  <a:pt x="647307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452321" y="5949280"/>
            <a:ext cx="136815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err="1"/>
              <a:t>매개변수생성자</a:t>
            </a:r>
            <a:r>
              <a:rPr lang="en-US" altLang="ko-KR" sz="1600" dirty="0"/>
              <a:t>A5</a:t>
            </a:r>
          </a:p>
          <a:p>
            <a:r>
              <a:rPr lang="ko-KR" altLang="en-US" sz="1600" dirty="0" err="1"/>
              <a:t>매개변수생성자</a:t>
            </a:r>
            <a:r>
              <a:rPr lang="en-US" altLang="ko-KR" sz="1600" dirty="0"/>
              <a:t>B5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상속예제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71691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객체의 타입 변환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676456" cy="5001220"/>
          </a:xfrm>
        </p:spPr>
        <p:txBody>
          <a:bodyPr/>
          <a:lstStyle/>
          <a:p>
            <a:r>
              <a:rPr lang="ko-KR" altLang="en-US" dirty="0" err="1" smtClean="0"/>
              <a:t>업캐스팅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upcasting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프로그램에서 이루어지는 자동 타입 변환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</a:t>
            </a:r>
            <a:r>
              <a:rPr lang="ko-KR" altLang="en-US" dirty="0"/>
              <a:t>브</a:t>
            </a:r>
            <a:r>
              <a:rPr lang="ko-KR" altLang="en-US" dirty="0" smtClean="0"/>
              <a:t> 클래스의 </a:t>
            </a:r>
            <a:r>
              <a:rPr lang="ko-KR" altLang="en-US" dirty="0" err="1" smtClean="0"/>
              <a:t>레퍼런스</a:t>
            </a:r>
            <a:r>
              <a:rPr lang="ko-KR" altLang="en-US" dirty="0" smtClean="0"/>
              <a:t> 값을 슈</a:t>
            </a:r>
            <a:r>
              <a:rPr lang="ko-KR" altLang="en-US" dirty="0"/>
              <a:t>퍼</a:t>
            </a:r>
            <a:r>
              <a:rPr lang="ko-KR" altLang="en-US" dirty="0" smtClean="0"/>
              <a:t> 클래스 </a:t>
            </a:r>
            <a:r>
              <a:rPr lang="ko-KR" altLang="en-US" dirty="0" err="1" smtClean="0"/>
              <a:t>레퍼런스에</a:t>
            </a:r>
            <a:r>
              <a:rPr lang="ko-KR" altLang="en-US" dirty="0" smtClean="0"/>
              <a:t> 대입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슈퍼 클래스 </a:t>
            </a:r>
            <a:r>
              <a:rPr lang="ko-KR" altLang="en-US" dirty="0" err="1" smtClean="0"/>
              <a:t>레퍼런스가</a:t>
            </a:r>
            <a:r>
              <a:rPr lang="ko-KR" altLang="en-US" dirty="0" smtClean="0"/>
              <a:t> 서브 클래스 객체를 가리키게 되는 현상</a:t>
            </a:r>
            <a:endParaRPr lang="en-US" altLang="ko-KR" dirty="0" smtClean="0"/>
          </a:p>
          <a:p>
            <a:pPr lvl="2"/>
            <a:r>
              <a:rPr lang="ko-KR" altLang="en-US" dirty="0"/>
              <a:t>객체 내에 있는 모든 멤버를 접근할 수 없고 슈퍼 </a:t>
            </a:r>
            <a:r>
              <a:rPr lang="ko-KR" altLang="en-US" dirty="0" smtClean="0"/>
              <a:t>클래스의 </a:t>
            </a:r>
            <a:r>
              <a:rPr lang="ko-KR" altLang="en-US" dirty="0"/>
              <a:t>멤버만 </a:t>
            </a:r>
            <a:r>
              <a:rPr lang="ko-KR" altLang="en-US" dirty="0" smtClean="0"/>
              <a:t>접근 가능</a:t>
            </a:r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4293096"/>
            <a:ext cx="3239156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class Person {</a:t>
            </a:r>
          </a:p>
          <a:p>
            <a:r>
              <a:rPr lang="en-US" altLang="ko-KR" dirty="0" smtClean="0"/>
              <a:t>}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class Student extends Person {</a:t>
            </a:r>
          </a:p>
          <a:p>
            <a:r>
              <a:rPr lang="en-US" altLang="ko-KR" dirty="0" smtClean="0"/>
              <a:t>}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Student s = new Student();</a:t>
            </a:r>
          </a:p>
          <a:p>
            <a:r>
              <a:rPr lang="en-US" altLang="ko-KR" i="1" dirty="0" smtClean="0">
                <a:solidFill>
                  <a:srgbClr val="FF0000"/>
                </a:solidFill>
              </a:rPr>
              <a:t>Person p = s; // </a:t>
            </a:r>
            <a:r>
              <a:rPr lang="ko-KR" altLang="en-US" i="1" dirty="0" err="1" smtClean="0">
                <a:solidFill>
                  <a:srgbClr val="FF0000"/>
                </a:solidFill>
              </a:rPr>
              <a:t>업캐스팅</a:t>
            </a:r>
            <a:r>
              <a:rPr lang="en-US" altLang="ko-KR" i="1" dirty="0" smtClean="0">
                <a:solidFill>
                  <a:srgbClr val="FF0000"/>
                </a:solidFill>
              </a:rPr>
              <a:t>, </a:t>
            </a:r>
            <a:r>
              <a:rPr lang="ko-KR" altLang="en-US" i="1" dirty="0" smtClean="0">
                <a:solidFill>
                  <a:srgbClr val="FF0000"/>
                </a:solidFill>
              </a:rPr>
              <a:t>자동타입변환</a:t>
            </a:r>
            <a:endParaRPr lang="ko-KR" altLang="en-US" i="1" dirty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				</a:t>
            </a:r>
            <a:r>
              <a:rPr lang="ko-KR" altLang="en-US" smtClean="0"/>
              <a:t>업캐스팅 사례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42852"/>
            <a:ext cx="3357586" cy="65556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Person {</a:t>
            </a:r>
          </a:p>
          <a:p>
            <a:pPr defTabSz="180000"/>
            <a:r>
              <a:rPr lang="en-US" altLang="ko-KR" sz="1400" dirty="0" smtClean="0"/>
              <a:t>	String name;</a:t>
            </a:r>
          </a:p>
          <a:p>
            <a:pPr defTabSz="180000"/>
            <a:r>
              <a:rPr lang="en-US" altLang="ko-KR" sz="1400" dirty="0" smtClean="0"/>
              <a:t>	String id;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public Person(String name)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	this.name = name;</a:t>
            </a:r>
          </a:p>
          <a:p>
            <a:pPr defTabSz="180000"/>
            <a:r>
              <a:rPr lang="en-US" altLang="ko-KR" sz="1400" dirty="0" smtClean="0"/>
              <a:t>	 }</a:t>
            </a:r>
          </a:p>
          <a:p>
            <a:pPr defTabSz="180000"/>
            <a:r>
              <a:rPr lang="en-US" altLang="ko-KR" sz="1400" dirty="0" smtClean="0"/>
              <a:t>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class 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Student extends Person {</a:t>
            </a:r>
          </a:p>
          <a:p>
            <a:pPr defTabSz="180000"/>
            <a:r>
              <a:rPr lang="en-US" altLang="ko-KR" sz="1400" dirty="0" smtClean="0"/>
              <a:t>	String grade;</a:t>
            </a:r>
          </a:p>
          <a:p>
            <a:pPr defTabSz="180000"/>
            <a:r>
              <a:rPr lang="en-US" altLang="ko-KR" sz="1400" dirty="0" smtClean="0"/>
              <a:t>	String department;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public Student(String name) {</a:t>
            </a:r>
          </a:p>
          <a:p>
            <a:pPr defTabSz="180000"/>
            <a:r>
              <a:rPr lang="en-US" altLang="ko-KR" sz="1400" dirty="0" smtClean="0"/>
              <a:t>		super(name);</a:t>
            </a:r>
          </a:p>
          <a:p>
            <a:pPr defTabSz="180000"/>
            <a:r>
              <a:rPr lang="en-US" altLang="ko-KR" sz="1400" dirty="0" smtClean="0"/>
              <a:t>	 }</a:t>
            </a:r>
          </a:p>
          <a:p>
            <a:pPr defTabSz="180000"/>
            <a:r>
              <a:rPr lang="en-US" altLang="ko-KR" sz="1400" dirty="0" smtClean="0"/>
              <a:t>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UpcastingEx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Person  p;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Student s = new Student(“</a:t>
            </a:r>
            <a:r>
              <a:rPr lang="ko-KR" altLang="en-US" sz="1400" dirty="0" smtClean="0">
                <a:solidFill>
                  <a:srgbClr val="FF0000"/>
                </a:solidFill>
              </a:rPr>
              <a:t>이재문</a:t>
            </a:r>
            <a:r>
              <a:rPr lang="en-US" altLang="ko-KR" sz="1400" dirty="0" smtClean="0">
                <a:solidFill>
                  <a:srgbClr val="FF0000"/>
                </a:solidFill>
              </a:rPr>
              <a:t>”);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p = s; // </a:t>
            </a:r>
            <a:r>
              <a:rPr lang="ko-KR" altLang="en-US" sz="1400" dirty="0" err="1" smtClean="0">
                <a:solidFill>
                  <a:srgbClr val="FF0000"/>
                </a:solidFill>
              </a:rPr>
              <a:t>업캐스팅</a:t>
            </a:r>
            <a:r>
              <a:rPr lang="ko-KR" altLang="en-US" sz="1400" dirty="0" smtClean="0">
                <a:solidFill>
                  <a:srgbClr val="FF0000"/>
                </a:solidFill>
              </a:rPr>
              <a:t> 발생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System.out.println</a:t>
            </a:r>
            <a:r>
              <a:rPr lang="en-US" altLang="ko-KR" sz="1400" dirty="0" smtClean="0">
                <a:solidFill>
                  <a:srgbClr val="FF0000"/>
                </a:solidFill>
              </a:rPr>
              <a:t>(p.name); // </a:t>
            </a:r>
            <a:r>
              <a:rPr lang="ko-KR" altLang="en-US" sz="1400" dirty="0" smtClean="0">
                <a:solidFill>
                  <a:srgbClr val="FF0000"/>
                </a:solidFill>
              </a:rPr>
              <a:t>오류 없음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strike="sngStrike" dirty="0" err="1" smtClean="0">
                <a:solidFill>
                  <a:srgbClr val="FF0000"/>
                </a:solidFill>
              </a:rPr>
              <a:t>p.grade</a:t>
            </a:r>
            <a:r>
              <a:rPr lang="en-US" altLang="ko-KR" sz="1400" strike="sngStrike" dirty="0" smtClean="0">
                <a:solidFill>
                  <a:srgbClr val="FF0000"/>
                </a:solidFill>
              </a:rPr>
              <a:t> = “A”;</a:t>
            </a:r>
            <a:r>
              <a:rPr lang="en-US" altLang="ko-KR" sz="1400" dirty="0" smtClean="0">
                <a:solidFill>
                  <a:srgbClr val="FF0000"/>
                </a:solidFill>
              </a:rPr>
              <a:t> // </a:t>
            </a:r>
            <a:r>
              <a:rPr lang="ko-KR" altLang="en-US" sz="1400" dirty="0" smtClean="0">
                <a:solidFill>
                  <a:srgbClr val="FF0000"/>
                </a:solidFill>
              </a:rPr>
              <a:t>컴파일 오류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strike="sngStrike" dirty="0" err="1" smtClean="0">
                <a:solidFill>
                  <a:srgbClr val="FF0000"/>
                </a:solidFill>
              </a:rPr>
              <a:t>p.department</a:t>
            </a:r>
            <a:r>
              <a:rPr lang="en-US" altLang="ko-KR" sz="1400" strike="sngStrike" dirty="0" smtClean="0">
                <a:solidFill>
                  <a:srgbClr val="FF0000"/>
                </a:solidFill>
              </a:rPr>
              <a:t> = “Com”;</a:t>
            </a:r>
            <a:r>
              <a:rPr lang="en-US" altLang="ko-KR" sz="1400" dirty="0" smtClean="0">
                <a:solidFill>
                  <a:srgbClr val="FF0000"/>
                </a:solidFill>
              </a:rPr>
              <a:t> // </a:t>
            </a:r>
            <a:r>
              <a:rPr lang="ko-KR" altLang="en-US" sz="1400" dirty="0" smtClean="0">
                <a:solidFill>
                  <a:srgbClr val="FF0000"/>
                </a:solidFill>
              </a:rPr>
              <a:t>컴파일 오류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4929190" y="3714752"/>
            <a:ext cx="2000264" cy="85725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grade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department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Student()</a:t>
            </a:r>
          </a:p>
        </p:txBody>
      </p:sp>
      <p:sp>
        <p:nvSpPr>
          <p:cNvPr id="9" name="순서도: 처리 8"/>
          <p:cNvSpPr/>
          <p:nvPr/>
        </p:nvSpPr>
        <p:spPr>
          <a:xfrm>
            <a:off x="4929190" y="2857496"/>
            <a:ext cx="2000264" cy="85725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name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Person()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4810" y="1643050"/>
            <a:ext cx="10715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164305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</a:t>
            </a:r>
            <a:endParaRPr lang="ko-KR" altLang="en-US" dirty="0"/>
          </a:p>
        </p:txBody>
      </p:sp>
      <p:sp>
        <p:nvSpPr>
          <p:cNvPr id="12" name="순서도: 연결자 11"/>
          <p:cNvSpPr/>
          <p:nvPr/>
        </p:nvSpPr>
        <p:spPr>
          <a:xfrm>
            <a:off x="4643438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>
            <a:stCxn id="12" idx="4"/>
          </p:cNvCxnSpPr>
          <p:nvPr/>
        </p:nvCxnSpPr>
        <p:spPr>
          <a:xfrm rot="16200000" flipH="1">
            <a:off x="4357686" y="2285992"/>
            <a:ext cx="928694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58016" y="1643050"/>
            <a:ext cx="10715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72264" y="164305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</a:t>
            </a:r>
            <a:endParaRPr lang="ko-KR" altLang="en-US" dirty="0"/>
          </a:p>
        </p:txBody>
      </p:sp>
      <p:sp>
        <p:nvSpPr>
          <p:cNvPr id="18" name="순서도: 연결자 17"/>
          <p:cNvSpPr/>
          <p:nvPr/>
        </p:nvSpPr>
        <p:spPr>
          <a:xfrm>
            <a:off x="7286644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5214942" y="2714620"/>
            <a:ext cx="1857388" cy="92869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>
            <a:stCxn id="18" idx="3"/>
          </p:cNvCxnSpPr>
          <p:nvPr/>
        </p:nvCxnSpPr>
        <p:spPr>
          <a:xfrm rot="5400000">
            <a:off x="6750859" y="2157911"/>
            <a:ext cx="806742" cy="30667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6000760" y="2928934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이재문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000760" y="3214686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000760" y="3786190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6000760" y="4071942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4857752" y="3714752"/>
            <a:ext cx="2214578" cy="928694"/>
          </a:xfrm>
          <a:prstGeom prst="roundRect">
            <a:avLst/>
          </a:prstGeom>
          <a:solidFill>
            <a:srgbClr val="F7F0DE">
              <a:alpha val="69020"/>
            </a:srgb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7359311" y="2701913"/>
            <a:ext cx="1500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레퍼런스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P</a:t>
            </a:r>
            <a:r>
              <a:rPr lang="ko-KR" altLang="en-US" sz="1400" dirty="0" smtClean="0"/>
              <a:t>를 이용하여서는 </a:t>
            </a:r>
            <a:r>
              <a:rPr lang="en-US" altLang="ko-KR" sz="1400" dirty="0" smtClean="0"/>
              <a:t>Student </a:t>
            </a:r>
            <a:r>
              <a:rPr lang="ko-KR" altLang="en-US" sz="1400" dirty="0" smtClean="0"/>
              <a:t>객체의 속성 중</a:t>
            </a:r>
            <a:endParaRPr lang="en-US" altLang="ko-KR" sz="1400" dirty="0" smtClean="0"/>
          </a:p>
          <a:p>
            <a:r>
              <a:rPr lang="ko-KR" altLang="en-US" sz="1400" dirty="0" smtClean="0"/>
              <a:t>오직 </a:t>
            </a:r>
            <a:r>
              <a:rPr lang="en-US" altLang="ko-KR" sz="1400" dirty="0" smtClean="0"/>
              <a:t>Person </a:t>
            </a:r>
            <a:r>
              <a:rPr lang="ko-KR" altLang="en-US" sz="1400" dirty="0" smtClean="0"/>
              <a:t>속성만 접근 가능하다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22" name="직사각형 21"/>
          <p:cNvSpPr/>
          <p:nvPr/>
        </p:nvSpPr>
        <p:spPr>
          <a:xfrm>
            <a:off x="3889915" y="6320932"/>
            <a:ext cx="64978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이재문</a:t>
            </a:r>
            <a:endParaRPr lang="en-US" altLang="ko-KR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객체의 타입 변환</a:t>
            </a:r>
          </a:p>
        </p:txBody>
      </p:sp>
      <p:sp>
        <p:nvSpPr>
          <p:cNvPr id="20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다운캐스팅</a:t>
            </a:r>
            <a:r>
              <a:rPr lang="en-US" altLang="ko-KR" dirty="0"/>
              <a:t>(</a:t>
            </a:r>
            <a:r>
              <a:rPr lang="en-US" altLang="ko-KR" dirty="0" err="1"/>
              <a:t>downcasting</a:t>
            </a:r>
            <a:r>
              <a:rPr lang="en-US" altLang="ko-KR" dirty="0"/>
              <a:t>)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슈퍼 클래스 </a:t>
            </a:r>
            <a:r>
              <a:rPr lang="ko-KR" altLang="en-US" dirty="0" err="1" smtClean="0"/>
              <a:t>레퍼런스를</a:t>
            </a:r>
            <a:r>
              <a:rPr lang="ko-KR" altLang="en-US" dirty="0" smtClean="0"/>
              <a:t> 서브 클래스 </a:t>
            </a:r>
            <a:r>
              <a:rPr lang="ko-KR" altLang="en-US" dirty="0" err="1" smtClean="0"/>
              <a:t>레퍼런스에</a:t>
            </a:r>
            <a:r>
              <a:rPr lang="ko-KR" altLang="en-US" dirty="0" smtClean="0"/>
              <a:t> 대입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업캐스팅된</a:t>
            </a:r>
            <a:r>
              <a:rPr lang="ko-KR" altLang="en-US" dirty="0" smtClean="0"/>
              <a:t> </a:t>
            </a:r>
            <a:r>
              <a:rPr lang="ko-KR" altLang="en-US" dirty="0"/>
              <a:t>것을 다시 원래대로 되돌리는 것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명시적으로 타입 지정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475656" y="4149080"/>
            <a:ext cx="4309193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class Person {</a:t>
            </a:r>
          </a:p>
          <a:p>
            <a:r>
              <a:rPr lang="en-US" altLang="ko-KR" dirty="0" smtClean="0"/>
              <a:t>}</a:t>
            </a:r>
          </a:p>
          <a:p>
            <a:r>
              <a:rPr lang="en-US" altLang="ko-KR" dirty="0" smtClean="0"/>
              <a:t>class Student extends Person {</a:t>
            </a:r>
          </a:p>
          <a:p>
            <a:r>
              <a:rPr lang="en-US" altLang="ko-KR" dirty="0" smtClean="0"/>
              <a:t>}</a:t>
            </a:r>
          </a:p>
          <a:p>
            <a:endParaRPr lang="en-US" altLang="ko-KR" dirty="0" smtClean="0"/>
          </a:p>
          <a:p>
            <a:r>
              <a:rPr lang="en-US" altLang="ko-KR" i="1" dirty="0" smtClean="0">
                <a:solidFill>
                  <a:srgbClr val="FF0000"/>
                </a:solidFill>
              </a:rPr>
              <a:t>Student s = (Student)p; // </a:t>
            </a:r>
            <a:r>
              <a:rPr lang="ko-KR" altLang="en-US" i="1" dirty="0" smtClean="0">
                <a:solidFill>
                  <a:srgbClr val="FF0000"/>
                </a:solidFill>
              </a:rPr>
              <a:t>다운캐스팅</a:t>
            </a:r>
            <a:r>
              <a:rPr lang="en-US" altLang="ko-KR" i="1" dirty="0" smtClean="0">
                <a:solidFill>
                  <a:srgbClr val="FF0000"/>
                </a:solidFill>
              </a:rPr>
              <a:t>, </a:t>
            </a:r>
            <a:r>
              <a:rPr lang="ko-KR" altLang="en-US" i="1" dirty="0" smtClean="0">
                <a:solidFill>
                  <a:srgbClr val="FF0000"/>
                </a:solidFill>
              </a:rPr>
              <a:t>강제타입변환</a:t>
            </a:r>
            <a:endParaRPr lang="ko-KR" altLang="en-US" i="1" dirty="0">
              <a:solidFill>
                <a:srgbClr val="FF0000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다운캐스팅 사례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14348" y="2928934"/>
            <a:ext cx="3857652" cy="2462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DowncastingEx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Person  p = new Student(“</a:t>
            </a:r>
            <a:r>
              <a:rPr lang="ko-KR" altLang="en-US" sz="1400" dirty="0" smtClean="0"/>
              <a:t>이재문</a:t>
            </a:r>
            <a:r>
              <a:rPr lang="en-US" altLang="ko-KR" sz="1400" dirty="0" smtClean="0"/>
              <a:t>”); // </a:t>
            </a:r>
            <a:r>
              <a:rPr lang="ko-KR" altLang="en-US" sz="1400" dirty="0" err="1" smtClean="0"/>
              <a:t>업캐스팅</a:t>
            </a:r>
            <a:r>
              <a:rPr lang="ko-KR" altLang="en-US" sz="1400" dirty="0" smtClean="0"/>
              <a:t> 발생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</a:t>
            </a:r>
            <a:r>
              <a:rPr lang="en-US" altLang="ko-KR" sz="1400" dirty="0" smtClean="0"/>
              <a:t>	Student s;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		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s  = (Student)p; // </a:t>
            </a:r>
            <a:r>
              <a:rPr lang="ko-KR" altLang="en-US" sz="1400" dirty="0" smtClean="0">
                <a:solidFill>
                  <a:srgbClr val="FF0000"/>
                </a:solidFill>
              </a:rPr>
              <a:t>다운캐스팅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System.out.println</a:t>
            </a:r>
            <a:r>
              <a:rPr lang="en-US" altLang="ko-KR" sz="1400" dirty="0" smtClean="0">
                <a:solidFill>
                  <a:srgbClr val="FF0000"/>
                </a:solidFill>
              </a:rPr>
              <a:t>(s.name); // </a:t>
            </a:r>
            <a:r>
              <a:rPr lang="ko-KR" altLang="en-US" sz="1400" dirty="0" smtClean="0">
                <a:solidFill>
                  <a:srgbClr val="FF0000"/>
                </a:solidFill>
              </a:rPr>
              <a:t>오류 없음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s.grade</a:t>
            </a:r>
            <a:r>
              <a:rPr lang="en-US" altLang="ko-KR" sz="1400" dirty="0" smtClean="0">
                <a:solidFill>
                  <a:srgbClr val="FF0000"/>
                </a:solidFill>
              </a:rPr>
              <a:t> = “A”; // </a:t>
            </a:r>
            <a:r>
              <a:rPr lang="ko-KR" altLang="en-US" sz="1400" dirty="0" smtClean="0">
                <a:solidFill>
                  <a:srgbClr val="FF0000"/>
                </a:solidFill>
              </a:rPr>
              <a:t>오류 없음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순서도: 처리 4"/>
          <p:cNvSpPr/>
          <p:nvPr/>
        </p:nvSpPr>
        <p:spPr>
          <a:xfrm>
            <a:off x="5286380" y="4357694"/>
            <a:ext cx="2000264" cy="85725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grade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department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Student()</a:t>
            </a:r>
          </a:p>
        </p:txBody>
      </p:sp>
      <p:sp>
        <p:nvSpPr>
          <p:cNvPr id="6" name="순서도: 처리 5"/>
          <p:cNvSpPr/>
          <p:nvPr/>
        </p:nvSpPr>
        <p:spPr>
          <a:xfrm>
            <a:off x="5286380" y="3500438"/>
            <a:ext cx="2000264" cy="857256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name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Person()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2285992"/>
            <a:ext cx="10715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8" name="순서도: 연결자 7"/>
          <p:cNvSpPr/>
          <p:nvPr/>
        </p:nvSpPr>
        <p:spPr>
          <a:xfrm>
            <a:off x="5000628" y="242886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>
            <a:stCxn id="8" idx="4"/>
          </p:cNvCxnSpPr>
          <p:nvPr/>
        </p:nvCxnSpPr>
        <p:spPr>
          <a:xfrm rot="16200000" flipH="1">
            <a:off x="4786314" y="2857496"/>
            <a:ext cx="785818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15206" y="2285992"/>
            <a:ext cx="10715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29454" y="228599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</a:t>
            </a:r>
            <a:endParaRPr lang="ko-KR" altLang="en-US" dirty="0"/>
          </a:p>
        </p:txBody>
      </p:sp>
      <p:sp>
        <p:nvSpPr>
          <p:cNvPr id="12" name="순서도: 연결자 11"/>
          <p:cNvSpPr/>
          <p:nvPr/>
        </p:nvSpPr>
        <p:spPr>
          <a:xfrm>
            <a:off x="7643834" y="242886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>
            <a:stCxn id="12" idx="3"/>
          </p:cNvCxnSpPr>
          <p:nvPr/>
        </p:nvCxnSpPr>
        <p:spPr>
          <a:xfrm rot="5400000">
            <a:off x="7000892" y="2908010"/>
            <a:ext cx="1021056" cy="30667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6357950" y="3571876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이재문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357950" y="3857628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357950" y="4429132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6357950" y="4714884"/>
            <a:ext cx="835825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5364088" y="3429000"/>
            <a:ext cx="2065432" cy="1857388"/>
          </a:xfrm>
          <a:prstGeom prst="roundRect">
            <a:avLst/>
          </a:prstGeom>
          <a:noFill/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286248" y="228599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</a:t>
            </a:r>
            <a:endParaRPr lang="ko-KR" altLang="en-US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5143504" y="3357562"/>
            <a:ext cx="2000264" cy="92869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714348" y="5517232"/>
            <a:ext cx="64978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이재문</a:t>
            </a:r>
            <a:endParaRPr lang="en-US" altLang="ko-KR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instanceof</a:t>
            </a:r>
            <a:r>
              <a:rPr lang="en-US" altLang="ko-KR" dirty="0"/>
              <a:t> </a:t>
            </a:r>
            <a:r>
              <a:rPr lang="ko-KR" altLang="en-US" dirty="0"/>
              <a:t>연산자와 객체 구별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707294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dirty="0" err="1" smtClean="0"/>
              <a:t>업캐스팅된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레퍼런스로</a:t>
            </a:r>
            <a:r>
              <a:rPr lang="ko-KR" altLang="en-US" dirty="0" smtClean="0"/>
              <a:t> 객체의 진짜 타입을 구분하기 어려움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하나의 슈퍼 클래스는 여러 서브 클래스에 상속된다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서브 클래스 객체는 </a:t>
            </a:r>
            <a:r>
              <a:rPr lang="ko-KR" altLang="en-US" dirty="0" err="1" smtClean="0"/>
              <a:t>업캐스팅에</a:t>
            </a:r>
            <a:r>
              <a:rPr lang="ko-KR" altLang="en-US" dirty="0" smtClean="0"/>
              <a:t> 의해 슈퍼 클래스 </a:t>
            </a:r>
            <a:r>
              <a:rPr lang="ko-KR" altLang="en-US" dirty="0" err="1" smtClean="0"/>
              <a:t>레퍼런스가</a:t>
            </a:r>
            <a:r>
              <a:rPr lang="ko-KR" altLang="en-US" dirty="0" smtClean="0"/>
              <a:t> 가리킬 수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err="1" smtClean="0"/>
              <a:t>instanceof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연산자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instanceof</a:t>
            </a:r>
            <a:r>
              <a:rPr lang="ko-KR" altLang="en-US" dirty="0" smtClean="0"/>
              <a:t>를 이용하여 </a:t>
            </a:r>
            <a:r>
              <a:rPr lang="ko-KR" altLang="en-US" dirty="0" err="1"/>
              <a:t>레</a:t>
            </a:r>
            <a:r>
              <a:rPr lang="ko-KR" altLang="en-US" dirty="0" err="1" smtClean="0"/>
              <a:t>퍼런스가</a:t>
            </a:r>
            <a:r>
              <a:rPr lang="ko-KR" altLang="en-US" dirty="0" smtClean="0"/>
              <a:t> 가리키는 객체의 정확한 진짜 타입을 식별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객체 </a:t>
            </a:r>
            <a:r>
              <a:rPr lang="ko-KR" altLang="en-US" dirty="0" err="1" smtClean="0"/>
              <a:t>레퍼런스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instanceof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클래스타입 </a:t>
            </a:r>
            <a:r>
              <a:rPr lang="en-US" altLang="ko-KR" dirty="0" smtClean="0"/>
              <a:t>--&gt; true/false</a:t>
            </a:r>
            <a:r>
              <a:rPr lang="ko-KR" altLang="en-US" dirty="0" smtClean="0"/>
              <a:t>의 불린 값</a:t>
            </a:r>
            <a:endParaRPr lang="en-US" altLang="ko-KR" dirty="0" smtClean="0"/>
          </a:p>
        </p:txBody>
      </p:sp>
      <p:pic>
        <p:nvPicPr>
          <p:cNvPr id="73" name="Picture 4" descr="C:\Users\secthk\AppData\Local\Microsoft\Windows\Temporary Internet Files\Content.IE5\788NVJZC\MCj044063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6029729"/>
            <a:ext cx="705561" cy="629284"/>
          </a:xfrm>
          <a:prstGeom prst="rect">
            <a:avLst/>
          </a:prstGeom>
          <a:noFill/>
        </p:spPr>
      </p:pic>
      <p:pic>
        <p:nvPicPr>
          <p:cNvPr id="74" name="Picture 5" descr="C:\Users\secthk\AppData\Local\Microsoft\Windows\Temporary Internet Files\Content.IE5\WYGX2SWI\MCj0440358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172473"/>
            <a:ext cx="758488" cy="676489"/>
          </a:xfrm>
          <a:prstGeom prst="rect">
            <a:avLst/>
          </a:prstGeom>
          <a:noFill/>
        </p:spPr>
      </p:pic>
      <p:pic>
        <p:nvPicPr>
          <p:cNvPr id="75" name="Picture 7" descr="C:\Users\secthk\AppData\Local\Microsoft\Windows\Temporary Internet Files\Content.IE5\AYQGUSLZ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529531"/>
            <a:ext cx="617698" cy="453910"/>
          </a:xfrm>
          <a:prstGeom prst="rect">
            <a:avLst/>
          </a:prstGeom>
          <a:noFill/>
        </p:spPr>
      </p:pic>
      <p:pic>
        <p:nvPicPr>
          <p:cNvPr id="76" name="Picture 8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8192" y="5148509"/>
            <a:ext cx="509591" cy="637150"/>
          </a:xfrm>
          <a:prstGeom prst="rect">
            <a:avLst/>
          </a:prstGeom>
          <a:noFill/>
        </p:spPr>
      </p:pic>
      <p:cxnSp>
        <p:nvCxnSpPr>
          <p:cNvPr id="77" name="직선 화살표 연결선 76"/>
          <p:cNvCxnSpPr>
            <a:stCxn id="75" idx="3"/>
          </p:cNvCxnSpPr>
          <p:nvPr/>
        </p:nvCxnSpPr>
        <p:spPr>
          <a:xfrm>
            <a:off x="5046822" y="4756486"/>
            <a:ext cx="1525442" cy="4874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>
            <a:stCxn id="73" idx="3"/>
          </p:cNvCxnSpPr>
          <p:nvPr/>
        </p:nvCxnSpPr>
        <p:spPr>
          <a:xfrm flipV="1">
            <a:off x="5134685" y="5520009"/>
            <a:ext cx="1366141" cy="8243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78"/>
          <p:cNvCxnSpPr>
            <a:stCxn id="74" idx="3"/>
          </p:cNvCxnSpPr>
          <p:nvPr/>
        </p:nvCxnSpPr>
        <p:spPr>
          <a:xfrm flipV="1">
            <a:off x="5187612" y="5427333"/>
            <a:ext cx="1313214" cy="8338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500694" y="5072074"/>
            <a:ext cx="559839" cy="27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상속</a:t>
            </a:r>
            <a:endParaRPr lang="ko-KR" altLang="en-US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5572132" y="4626069"/>
            <a:ext cx="559839" cy="27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상속</a:t>
            </a:r>
            <a:endParaRPr lang="ko-KR" alt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5586823" y="5899002"/>
            <a:ext cx="559839" cy="27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상속</a:t>
            </a:r>
            <a:endParaRPr lang="ko-KR" altLang="en-US" sz="1400" dirty="0"/>
          </a:p>
        </p:txBody>
      </p:sp>
      <p:pic>
        <p:nvPicPr>
          <p:cNvPr id="83" name="Picture 8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4386655"/>
            <a:ext cx="509591" cy="637150"/>
          </a:xfrm>
          <a:prstGeom prst="rect">
            <a:avLst/>
          </a:prstGeom>
          <a:noFill/>
        </p:spPr>
      </p:pic>
      <p:pic>
        <p:nvPicPr>
          <p:cNvPr id="84" name="Picture 8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5172473"/>
            <a:ext cx="509591" cy="637150"/>
          </a:xfrm>
          <a:prstGeom prst="rect">
            <a:avLst/>
          </a:prstGeom>
          <a:noFill/>
        </p:spPr>
      </p:pic>
      <p:pic>
        <p:nvPicPr>
          <p:cNvPr id="85" name="Picture 8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5958291"/>
            <a:ext cx="509591" cy="637150"/>
          </a:xfrm>
          <a:prstGeom prst="rect">
            <a:avLst/>
          </a:prstGeom>
          <a:noFill/>
        </p:spPr>
      </p:pic>
      <p:cxnSp>
        <p:nvCxnSpPr>
          <p:cNvPr id="86" name="직선 화살표 연결선 85"/>
          <p:cNvCxnSpPr>
            <a:stCxn id="75" idx="1"/>
            <a:endCxn id="83" idx="3"/>
          </p:cNvCxnSpPr>
          <p:nvPr/>
        </p:nvCxnSpPr>
        <p:spPr>
          <a:xfrm rot="10800000">
            <a:off x="2366948" y="4705230"/>
            <a:ext cx="2062177" cy="5125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>
            <a:stCxn id="74" idx="1"/>
            <a:endCxn id="84" idx="3"/>
          </p:cNvCxnSpPr>
          <p:nvPr/>
        </p:nvCxnSpPr>
        <p:spPr>
          <a:xfrm rot="10800000">
            <a:off x="2295510" y="5491048"/>
            <a:ext cx="2133615" cy="1967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화살표 연결선 87"/>
          <p:cNvCxnSpPr>
            <a:stCxn id="73" idx="1"/>
            <a:endCxn id="85" idx="3"/>
          </p:cNvCxnSpPr>
          <p:nvPr/>
        </p:nvCxnSpPr>
        <p:spPr>
          <a:xfrm rot="10800000">
            <a:off x="2295510" y="6276867"/>
            <a:ext cx="2133615" cy="6750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286116" y="4307494"/>
            <a:ext cx="928694" cy="274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업캐스팅</a:t>
            </a:r>
            <a:endParaRPr lang="ko-KR" altLang="en-US" sz="1400" dirty="0"/>
          </a:p>
        </p:txBody>
      </p:sp>
      <p:sp>
        <p:nvSpPr>
          <p:cNvPr id="90" name="TextBox 89"/>
          <p:cNvSpPr txBox="1"/>
          <p:nvPr/>
        </p:nvSpPr>
        <p:spPr>
          <a:xfrm>
            <a:off x="2428860" y="6282658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>
                <a:solidFill>
                  <a:srgbClr val="0070C0"/>
                </a:solidFill>
              </a:rPr>
              <a:t>Person p = new Professor()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715140" y="4815283"/>
            <a:ext cx="125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rgbClr val="00B050"/>
                </a:solidFill>
              </a:rPr>
              <a:t>class Person</a:t>
            </a:r>
            <a:endParaRPr lang="ko-KR" altLang="en-US">
              <a:solidFill>
                <a:srgbClr val="00B05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143372" y="4243779"/>
            <a:ext cx="1226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rgbClr val="00B050"/>
                </a:solidFill>
              </a:rPr>
              <a:t>class Student</a:t>
            </a:r>
            <a:endParaRPr lang="ko-KR" altLang="en-US" sz="1600">
              <a:solidFill>
                <a:srgbClr val="00B05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214810" y="4958159"/>
            <a:ext cx="11430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rgbClr val="00B050"/>
                </a:solidFill>
              </a:rPr>
              <a:t>class Player</a:t>
            </a:r>
            <a:endParaRPr lang="ko-KR" altLang="en-US" sz="1600">
              <a:solidFill>
                <a:srgbClr val="00B05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143372" y="5743977"/>
            <a:ext cx="1366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rgbClr val="00B050"/>
                </a:solidFill>
              </a:rPr>
              <a:t>class Professor</a:t>
            </a:r>
            <a:endParaRPr lang="ko-KR" altLang="en-US" sz="1600">
              <a:solidFill>
                <a:srgbClr val="00B05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428860" y="5458225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>
                <a:solidFill>
                  <a:srgbClr val="0070C0"/>
                </a:solidFill>
              </a:rPr>
              <a:t>Person p = new Player()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428860" y="4743845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>
                <a:solidFill>
                  <a:srgbClr val="0070C0"/>
                </a:solidFill>
              </a:rPr>
              <a:t>Person p = new Student()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28596" y="4929198"/>
            <a:ext cx="121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solidFill>
                  <a:srgbClr val="FF0000"/>
                </a:solidFill>
              </a:rPr>
              <a:t>Person</a:t>
            </a:r>
            <a:r>
              <a:rPr lang="ko-KR" altLang="en-US" smtClean="0">
                <a:solidFill>
                  <a:srgbClr val="FF0000"/>
                </a:solidFill>
              </a:rPr>
              <a:t> </a:t>
            </a:r>
            <a:r>
              <a:rPr lang="en-US" altLang="ko-KR" smtClean="0">
                <a:solidFill>
                  <a:srgbClr val="FF0000"/>
                </a:solidFill>
              </a:rPr>
              <a:t>p</a:t>
            </a:r>
            <a:r>
              <a:rPr lang="ko-KR" altLang="en-US" smtClean="0">
                <a:solidFill>
                  <a:srgbClr val="FF0000"/>
                </a:solidFill>
              </a:rPr>
              <a:t>가</a:t>
            </a:r>
            <a:endParaRPr lang="en-US" altLang="ko-KR" smtClean="0">
              <a:solidFill>
                <a:srgbClr val="FF0000"/>
              </a:solidFill>
            </a:endParaRPr>
          </a:p>
          <a:p>
            <a:r>
              <a:rPr lang="ko-KR" altLang="en-US" smtClean="0">
                <a:solidFill>
                  <a:srgbClr val="FF0000"/>
                </a:solidFill>
              </a:rPr>
              <a:t> 가리키는 </a:t>
            </a:r>
            <a:endParaRPr lang="en-US" altLang="ko-KR" smtClean="0">
              <a:solidFill>
                <a:srgbClr val="FF0000"/>
              </a:solidFill>
            </a:endParaRPr>
          </a:p>
          <a:p>
            <a:r>
              <a:rPr lang="ko-KR" altLang="en-US" smtClean="0">
                <a:solidFill>
                  <a:srgbClr val="FF0000"/>
                </a:solidFill>
              </a:rPr>
              <a:t>실제 객체는</a:t>
            </a:r>
            <a:endParaRPr lang="en-US" altLang="ko-KR" smtClean="0">
              <a:solidFill>
                <a:srgbClr val="FF0000"/>
              </a:solidFill>
            </a:endParaRPr>
          </a:p>
          <a:p>
            <a:r>
              <a:rPr lang="ko-KR" altLang="en-US" smtClean="0">
                <a:solidFill>
                  <a:srgbClr val="FF0000"/>
                </a:solidFill>
              </a:rPr>
              <a:t> 무엇인가</a:t>
            </a:r>
            <a:r>
              <a:rPr lang="en-US" altLang="ko-KR" smtClean="0">
                <a:solidFill>
                  <a:srgbClr val="FF0000"/>
                </a:solidFill>
              </a:rPr>
              <a:t>?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30" name="바닥글 개체 틀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instanceof </a:t>
            </a:r>
            <a:r>
              <a:rPr lang="ko-KR" altLang="en-US" smtClean="0"/>
              <a:t>사용 예</a:t>
            </a:r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714744" y="1052736"/>
            <a:ext cx="114300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smtClean="0">
                <a:solidFill>
                  <a:schemeClr val="tx1"/>
                </a:solidFill>
              </a:rPr>
              <a:t>class Person </a:t>
            </a:r>
            <a:r>
              <a:rPr lang="en-US" altLang="ko-KR" sz="1400" dirty="0" smtClean="0">
                <a:solidFill>
                  <a:schemeClr val="tx1"/>
                </a:solidFill>
              </a:rPr>
              <a:t>{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}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428728" y="2195744"/>
            <a:ext cx="2428892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smtClean="0">
                <a:solidFill>
                  <a:schemeClr val="tx1"/>
                </a:solidFill>
              </a:rPr>
              <a:t>class Student extends Person{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}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857752" y="2195744"/>
            <a:ext cx="2857520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smtClean="0">
                <a:solidFill>
                  <a:schemeClr val="tx1"/>
                </a:solidFill>
              </a:rPr>
              <a:t>class Researcher extends Person </a:t>
            </a:r>
            <a:r>
              <a:rPr lang="en-US" altLang="ko-KR" sz="1400" dirty="0" smtClean="0">
                <a:solidFill>
                  <a:schemeClr val="tx1"/>
                </a:solidFill>
              </a:rPr>
              <a:t>{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}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857752" y="3124438"/>
            <a:ext cx="2857520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smtClean="0">
                <a:solidFill>
                  <a:schemeClr val="tx1"/>
                </a:solidFill>
              </a:rPr>
              <a:t>class Professor extends Researcher </a:t>
            </a:r>
            <a:r>
              <a:rPr lang="en-US" altLang="ko-KR" sz="1400" dirty="0" smtClean="0">
                <a:solidFill>
                  <a:schemeClr val="tx1"/>
                </a:solidFill>
              </a:rPr>
              <a:t>{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}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cxnSp>
        <p:nvCxnSpPr>
          <p:cNvPr id="8" name="꺾인 연결선 7"/>
          <p:cNvCxnSpPr>
            <a:stCxn id="6" idx="0"/>
            <a:endCxn id="4" idx="2"/>
          </p:cNvCxnSpPr>
          <p:nvPr/>
        </p:nvCxnSpPr>
        <p:spPr>
          <a:xfrm rot="16200000" flipV="1">
            <a:off x="4964909" y="874141"/>
            <a:ext cx="642942" cy="200026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꺾인 연결선 8"/>
          <p:cNvCxnSpPr>
            <a:stCxn id="7" idx="0"/>
            <a:endCxn id="6" idx="2"/>
          </p:cNvCxnSpPr>
          <p:nvPr/>
        </p:nvCxnSpPr>
        <p:spPr>
          <a:xfrm rot="5400000" flipH="1" flipV="1">
            <a:off x="6072198" y="2910124"/>
            <a:ext cx="428628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꺾인 연결선 9"/>
          <p:cNvCxnSpPr>
            <a:stCxn id="5" idx="0"/>
            <a:endCxn id="4" idx="2"/>
          </p:cNvCxnSpPr>
          <p:nvPr/>
        </p:nvCxnSpPr>
        <p:spPr>
          <a:xfrm rot="5400000" flipH="1" flipV="1">
            <a:off x="3143240" y="1052736"/>
            <a:ext cx="642942" cy="16430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1187624" y="3771370"/>
            <a:ext cx="6235626" cy="2893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/>
              <a:t>Person </a:t>
            </a:r>
            <a:r>
              <a:rPr lang="en-US" altLang="ko-KR" sz="1600" dirty="0" err="1"/>
              <a:t>jee</a:t>
            </a:r>
            <a:r>
              <a:rPr lang="en-US" altLang="ko-KR" sz="1600" dirty="0"/>
              <a:t>= new Student();</a:t>
            </a:r>
          </a:p>
          <a:p>
            <a:r>
              <a:rPr lang="en-US" altLang="ko-KR" sz="1600" dirty="0"/>
              <a:t>Person </a:t>
            </a:r>
            <a:r>
              <a:rPr lang="en-US" altLang="ko-KR" sz="1600" dirty="0" err="1"/>
              <a:t>kim</a:t>
            </a:r>
            <a:r>
              <a:rPr lang="en-US" altLang="ko-KR" sz="1600" dirty="0"/>
              <a:t> = new Professor();</a:t>
            </a:r>
          </a:p>
          <a:p>
            <a:r>
              <a:rPr lang="en-US" altLang="ko-KR" sz="1600" dirty="0"/>
              <a:t>Person lee = new Researcher();</a:t>
            </a:r>
          </a:p>
          <a:p>
            <a:r>
              <a:rPr lang="en-US" altLang="ko-KR" sz="1600" dirty="0"/>
              <a:t>if (</a:t>
            </a:r>
            <a:r>
              <a:rPr lang="en-US" altLang="ko-KR" sz="1600" dirty="0" err="1"/>
              <a:t>jee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Person) // </a:t>
            </a:r>
            <a:r>
              <a:rPr lang="en-US" altLang="ko-KR" sz="1600" dirty="0" err="1"/>
              <a:t>jee</a:t>
            </a:r>
            <a:r>
              <a:rPr lang="ko-KR" altLang="en-US" sz="1600" dirty="0"/>
              <a:t>는 </a:t>
            </a:r>
            <a:r>
              <a:rPr lang="en-US" altLang="ko-KR" sz="1600" dirty="0"/>
              <a:t>Person </a:t>
            </a:r>
            <a:r>
              <a:rPr lang="ko-KR" altLang="en-US" sz="1600" dirty="0"/>
              <a:t>타입이므로 </a:t>
            </a:r>
            <a:r>
              <a:rPr lang="en-US" altLang="ko-KR" sz="1600" dirty="0"/>
              <a:t>true</a:t>
            </a:r>
          </a:p>
          <a:p>
            <a:r>
              <a:rPr lang="en-US" altLang="ko-KR" sz="1600" dirty="0"/>
              <a:t>if (</a:t>
            </a:r>
            <a:r>
              <a:rPr lang="en-US" altLang="ko-KR" sz="1600" dirty="0" err="1"/>
              <a:t>jee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Student) // </a:t>
            </a:r>
            <a:r>
              <a:rPr lang="en-US" altLang="ko-KR" sz="1600" dirty="0" err="1"/>
              <a:t>jee</a:t>
            </a:r>
            <a:r>
              <a:rPr lang="ko-KR" altLang="en-US" sz="1600" dirty="0"/>
              <a:t>는 </a:t>
            </a:r>
            <a:r>
              <a:rPr lang="en-US" altLang="ko-KR" sz="1600" dirty="0"/>
              <a:t>Student </a:t>
            </a:r>
            <a:r>
              <a:rPr lang="ko-KR" altLang="en-US" sz="1600" dirty="0"/>
              <a:t>타입이므로 </a:t>
            </a:r>
            <a:r>
              <a:rPr lang="en-US" altLang="ko-KR" sz="1600" dirty="0"/>
              <a:t>true</a:t>
            </a:r>
          </a:p>
          <a:p>
            <a:r>
              <a:rPr lang="en-US" altLang="ko-KR" sz="1600" dirty="0"/>
              <a:t>if (</a:t>
            </a:r>
            <a:r>
              <a:rPr lang="en-US" altLang="ko-KR" sz="1600" dirty="0" err="1"/>
              <a:t>kim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Student) // </a:t>
            </a:r>
            <a:r>
              <a:rPr lang="en-US" altLang="ko-KR" sz="1600" dirty="0" err="1"/>
              <a:t>kim</a:t>
            </a:r>
            <a:r>
              <a:rPr lang="ko-KR" altLang="en-US" sz="1600" dirty="0"/>
              <a:t>은 </a:t>
            </a:r>
            <a:r>
              <a:rPr lang="en-US" altLang="ko-KR" sz="1600" dirty="0"/>
              <a:t>Student </a:t>
            </a:r>
            <a:r>
              <a:rPr lang="ko-KR" altLang="en-US" sz="1600" dirty="0"/>
              <a:t>타입이 아니므로 </a:t>
            </a:r>
            <a:r>
              <a:rPr lang="en-US" altLang="ko-KR" sz="1600" dirty="0"/>
              <a:t>false</a:t>
            </a:r>
          </a:p>
          <a:p>
            <a:r>
              <a:rPr lang="en-US" altLang="ko-KR" sz="1600" dirty="0"/>
              <a:t>if (</a:t>
            </a:r>
            <a:r>
              <a:rPr lang="en-US" altLang="ko-KR" sz="1600" dirty="0" err="1"/>
              <a:t>kim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Professor) // </a:t>
            </a:r>
            <a:r>
              <a:rPr lang="en-US" altLang="ko-KR" sz="1600" dirty="0" err="1"/>
              <a:t>kim</a:t>
            </a:r>
            <a:r>
              <a:rPr lang="ko-KR" altLang="en-US" sz="1600" dirty="0"/>
              <a:t>은 </a:t>
            </a:r>
            <a:r>
              <a:rPr lang="en-US" altLang="ko-KR" sz="1600" dirty="0"/>
              <a:t>Professor </a:t>
            </a:r>
            <a:r>
              <a:rPr lang="ko-KR" altLang="en-US" sz="1600" dirty="0"/>
              <a:t>타입이므로 </a:t>
            </a:r>
            <a:r>
              <a:rPr lang="en-US" altLang="ko-KR" sz="1600" dirty="0"/>
              <a:t>true</a:t>
            </a:r>
          </a:p>
          <a:p>
            <a:r>
              <a:rPr lang="en-US" altLang="ko-KR" sz="1600" dirty="0"/>
              <a:t>if (</a:t>
            </a:r>
            <a:r>
              <a:rPr lang="en-US" altLang="ko-KR" sz="1600" dirty="0" err="1"/>
              <a:t>kim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Researcher) // </a:t>
            </a:r>
            <a:r>
              <a:rPr lang="en-US" altLang="ko-KR" sz="1600" dirty="0" err="1"/>
              <a:t>kim</a:t>
            </a:r>
            <a:r>
              <a:rPr lang="ko-KR" altLang="en-US" sz="1600" dirty="0"/>
              <a:t>은 </a:t>
            </a:r>
            <a:r>
              <a:rPr lang="en-US" altLang="ko-KR" sz="1600" dirty="0"/>
              <a:t>Researcher </a:t>
            </a:r>
            <a:r>
              <a:rPr lang="ko-KR" altLang="en-US" sz="1600" dirty="0"/>
              <a:t>타입이기도 하므로 </a:t>
            </a:r>
            <a:r>
              <a:rPr lang="en-US" altLang="ko-KR" sz="1600" dirty="0"/>
              <a:t>true</a:t>
            </a:r>
          </a:p>
          <a:p>
            <a:r>
              <a:rPr lang="en-US" altLang="ko-KR" sz="1600" dirty="0"/>
              <a:t>if (lee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Professor) // lee</a:t>
            </a:r>
            <a:r>
              <a:rPr lang="ko-KR" altLang="en-US" sz="1600" dirty="0"/>
              <a:t>는 </a:t>
            </a:r>
            <a:r>
              <a:rPr lang="en-US" altLang="ko-KR" sz="1600" dirty="0"/>
              <a:t>Professor </a:t>
            </a:r>
            <a:r>
              <a:rPr lang="ko-KR" altLang="en-US" sz="1600" dirty="0"/>
              <a:t>타입이 아니므로 </a:t>
            </a:r>
            <a:r>
              <a:rPr lang="en-US" altLang="ko-KR" sz="1600" dirty="0"/>
              <a:t>false</a:t>
            </a:r>
          </a:p>
          <a:p>
            <a:r>
              <a:rPr lang="en-US" altLang="ko-KR" sz="1600" dirty="0"/>
              <a:t>if ("java"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String) // "java"</a:t>
            </a:r>
            <a:r>
              <a:rPr lang="ko-KR" altLang="en-US" sz="1600" dirty="0"/>
              <a:t>는 </a:t>
            </a:r>
            <a:r>
              <a:rPr lang="en-US" altLang="ko-KR" sz="1600" dirty="0"/>
              <a:t>String </a:t>
            </a:r>
            <a:r>
              <a:rPr lang="ko-KR" altLang="en-US" sz="1600" dirty="0"/>
              <a:t>타입의 </a:t>
            </a:r>
            <a:r>
              <a:rPr lang="ko-KR" altLang="en-US" sz="1600" dirty="0" err="1"/>
              <a:t>인스턴스이므로</a:t>
            </a:r>
            <a:r>
              <a:rPr lang="ko-KR" altLang="en-US" sz="1600" dirty="0"/>
              <a:t> </a:t>
            </a:r>
            <a:r>
              <a:rPr lang="en-US" altLang="ko-KR" sz="1600" dirty="0"/>
              <a:t>true</a:t>
            </a:r>
          </a:p>
          <a:p>
            <a:r>
              <a:rPr lang="en-US" altLang="ko-KR" sz="1600" dirty="0"/>
              <a:t>if (3 </a:t>
            </a:r>
            <a:r>
              <a:rPr lang="en-US" altLang="ko-KR" sz="1600" dirty="0" err="1"/>
              <a:t>instanceof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) // </a:t>
            </a:r>
            <a:r>
              <a:rPr lang="ko-KR" altLang="en-US" sz="1600" dirty="0"/>
              <a:t>문법적 오류 </a:t>
            </a:r>
            <a:r>
              <a:rPr lang="en-US" altLang="ko-KR" sz="1600" dirty="0" err="1"/>
              <a:t>instanceof</a:t>
            </a:r>
            <a:r>
              <a:rPr lang="ko-KR" altLang="en-US" sz="1600" dirty="0"/>
              <a:t>는 객체에 대한 </a:t>
            </a:r>
            <a:r>
              <a:rPr lang="ko-KR" altLang="en-US" sz="1600" dirty="0" err="1"/>
              <a:t>레퍼런스에만</a:t>
            </a:r>
            <a:r>
              <a:rPr lang="ko-KR" altLang="en-US" sz="1600" dirty="0"/>
              <a:t> 사용</a:t>
            </a:r>
            <a:endParaRPr lang="en-US" altLang="ko-KR" sz="16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상속 관계 예</a:t>
            </a:r>
            <a:endParaRPr lang="ko-KR" altLang="en-US" dirty="0"/>
          </a:p>
        </p:txBody>
      </p:sp>
      <p:sp>
        <p:nvSpPr>
          <p:cNvPr id="4" name="순서도: 처리 3"/>
          <p:cNvSpPr/>
          <p:nvPr/>
        </p:nvSpPr>
        <p:spPr>
          <a:xfrm>
            <a:off x="3643306" y="1714488"/>
            <a:ext cx="1357322" cy="71438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4">
                    <a:lumMod val="50000"/>
                  </a:schemeClr>
                </a:solidFill>
              </a:rPr>
              <a:t>전화 걸기</a:t>
            </a:r>
            <a:endParaRPr lang="en-US" altLang="ko-KR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accent4">
                    <a:lumMod val="50000"/>
                  </a:schemeClr>
                </a:solidFill>
              </a:rPr>
              <a:t>전화 받기</a:t>
            </a:r>
            <a:endParaRPr lang="en-US" altLang="ko-KR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1857364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class Phone 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14512" y="2857496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class </a:t>
            </a:r>
            <a:r>
              <a:rPr lang="en-US" altLang="ko-KR" dirty="0" err="1" smtClean="0"/>
              <a:t>MobilePhone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57356" y="435769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class </a:t>
            </a:r>
            <a:r>
              <a:rPr lang="en-US" altLang="ko-KR" dirty="0" err="1" smtClean="0"/>
              <a:t>MusicPhone</a:t>
            </a:r>
            <a:endParaRPr lang="ko-KR" altLang="en-US" dirty="0"/>
          </a:p>
        </p:txBody>
      </p:sp>
      <p:sp>
        <p:nvSpPr>
          <p:cNvPr id="24" name="순서도: 처리 23"/>
          <p:cNvSpPr/>
          <p:nvPr/>
        </p:nvSpPr>
        <p:spPr>
          <a:xfrm>
            <a:off x="3643306" y="2928934"/>
            <a:ext cx="1357322" cy="857256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무선 기지국 연결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배터리 충전하기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5" name="순서도: 처리 24"/>
          <p:cNvSpPr/>
          <p:nvPr/>
        </p:nvSpPr>
        <p:spPr>
          <a:xfrm>
            <a:off x="3643306" y="4286256"/>
            <a:ext cx="1357322" cy="71438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rgbClr val="0000FF"/>
                </a:solidFill>
              </a:rPr>
              <a:t>음악 다운받기</a:t>
            </a:r>
            <a:endParaRPr lang="en-US" altLang="ko-KR" dirty="0" smtClean="0">
              <a:solidFill>
                <a:srgbClr val="0000FF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0000FF"/>
                </a:solidFill>
              </a:rPr>
              <a:t>음악 재생하기</a:t>
            </a:r>
            <a:endParaRPr lang="en-US" altLang="ko-KR" dirty="0" smtClean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72132" y="3571876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구체화</a:t>
            </a:r>
            <a:endParaRPr lang="ko-KR" altLang="en-US" sz="1600" dirty="0"/>
          </a:p>
        </p:txBody>
      </p:sp>
      <p:sp>
        <p:nvSpPr>
          <p:cNvPr id="28" name="오른쪽 화살표 27"/>
          <p:cNvSpPr/>
          <p:nvPr/>
        </p:nvSpPr>
        <p:spPr>
          <a:xfrm rot="5400000">
            <a:off x="4143372" y="3214686"/>
            <a:ext cx="264320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/>
          <p:cNvCxnSpPr>
            <a:stCxn id="24" idx="0"/>
            <a:endCxn id="4" idx="2"/>
          </p:cNvCxnSpPr>
          <p:nvPr/>
        </p:nvCxnSpPr>
        <p:spPr>
          <a:xfrm rot="5400000" flipH="1" flipV="1">
            <a:off x="4071934" y="2678901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stCxn id="25" idx="0"/>
            <a:endCxn id="24" idx="2"/>
          </p:cNvCxnSpPr>
          <p:nvPr/>
        </p:nvCxnSpPr>
        <p:spPr>
          <a:xfrm rot="5400000" flipH="1" flipV="1">
            <a:off x="4071934" y="4036223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57686" y="3857628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상속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357686" y="250030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상속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16" name="바닥글 개체 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5-3 : </a:t>
            </a:r>
            <a:r>
              <a:rPr lang="en-US" altLang="ko-KR" dirty="0" err="1"/>
              <a:t>instanceof</a:t>
            </a:r>
            <a:r>
              <a:rPr lang="ko-KR" altLang="en-US" dirty="0"/>
              <a:t>를 이용한 객체 </a:t>
            </a:r>
            <a:r>
              <a:rPr lang="ko-KR" altLang="en-US" dirty="0" smtClean="0"/>
              <a:t>구별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95536" y="1492086"/>
            <a:ext cx="21116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instanceof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이용하여 객체의 타입을 구별하는 예를 만들어보자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63078" y="1497887"/>
            <a:ext cx="5521222" cy="50475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</a:t>
            </a:r>
            <a:r>
              <a:rPr lang="en-US" altLang="ko-KR" sz="1400" dirty="0"/>
              <a:t>class </a:t>
            </a:r>
            <a:r>
              <a:rPr lang="en-US" altLang="ko-KR" sz="1400" dirty="0" err="1"/>
              <a:t>InstanceofExample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smtClean="0"/>
              <a:t>public </a:t>
            </a:r>
            <a:r>
              <a:rPr lang="en-US" altLang="ko-KR" sz="1400" dirty="0"/>
              <a:t>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Person </a:t>
            </a:r>
            <a:r>
              <a:rPr lang="en-US" altLang="ko-KR" sz="1400" dirty="0" err="1"/>
              <a:t>jee</a:t>
            </a:r>
            <a:r>
              <a:rPr lang="en-US" altLang="ko-KR" sz="1400" dirty="0"/>
              <a:t>= new Student();</a:t>
            </a:r>
          </a:p>
          <a:p>
            <a:pPr defTabSz="180000"/>
            <a:r>
              <a:rPr lang="en-US" altLang="ko-KR" sz="1400" dirty="0"/>
              <a:t>		Person </a:t>
            </a:r>
            <a:r>
              <a:rPr lang="en-US" altLang="ko-KR" sz="1400" dirty="0" err="1"/>
              <a:t>kim</a:t>
            </a:r>
            <a:r>
              <a:rPr lang="en-US" altLang="ko-KR" sz="1400" dirty="0"/>
              <a:t> = new Professor();</a:t>
            </a:r>
          </a:p>
          <a:p>
            <a:pPr defTabSz="180000"/>
            <a:r>
              <a:rPr lang="en-US" altLang="ko-KR" sz="1400" dirty="0"/>
              <a:t>		Person lee = new Researcher();</a:t>
            </a:r>
          </a:p>
          <a:p>
            <a:pPr defTabSz="180000"/>
            <a:r>
              <a:rPr lang="en-US" altLang="ko-KR" sz="1400" dirty="0"/>
              <a:t>		if (</a:t>
            </a:r>
            <a:r>
              <a:rPr lang="en-US" altLang="ko-KR" sz="1400" dirty="0" err="1"/>
              <a:t>jee</a:t>
            </a:r>
            <a:r>
              <a:rPr lang="en-US" altLang="ko-KR" sz="1400" dirty="0"/>
              <a:t>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Student) // </a:t>
            </a:r>
            <a:r>
              <a:rPr lang="en-US" altLang="ko-KR" sz="1400" dirty="0" err="1"/>
              <a:t>jee</a:t>
            </a:r>
            <a:r>
              <a:rPr lang="ko-KR" altLang="en-US" sz="1400" dirty="0"/>
              <a:t>는 </a:t>
            </a:r>
            <a:r>
              <a:rPr lang="en-US" altLang="ko-KR" sz="1400" dirty="0"/>
              <a:t>Student </a:t>
            </a:r>
            <a:r>
              <a:rPr lang="ko-KR" altLang="en-US" sz="1400" dirty="0"/>
              <a:t>타입이므로 </a:t>
            </a:r>
            <a:r>
              <a:rPr lang="en-US" altLang="ko-KR" sz="1400" dirty="0"/>
              <a:t>true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jee</a:t>
            </a:r>
            <a:r>
              <a:rPr lang="ko-KR" altLang="en-US" sz="1400" dirty="0"/>
              <a:t>는 </a:t>
            </a:r>
            <a:r>
              <a:rPr lang="en-US" altLang="ko-KR" sz="1400" dirty="0"/>
              <a:t>Student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if (</a:t>
            </a:r>
            <a:r>
              <a:rPr lang="en-US" altLang="ko-KR" sz="1400" dirty="0" err="1"/>
              <a:t>jee</a:t>
            </a:r>
            <a:r>
              <a:rPr lang="en-US" altLang="ko-KR" sz="1400" dirty="0"/>
              <a:t>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Researcher) // </a:t>
            </a:r>
            <a:r>
              <a:rPr lang="en-US" altLang="ko-KR" sz="1400" dirty="0" err="1"/>
              <a:t>jee</a:t>
            </a:r>
            <a:r>
              <a:rPr lang="ko-KR" altLang="en-US" sz="1400" dirty="0"/>
              <a:t>는 </a:t>
            </a:r>
            <a:r>
              <a:rPr lang="en-US" altLang="ko-KR" sz="1400" dirty="0"/>
              <a:t>Researcher </a:t>
            </a:r>
            <a:r>
              <a:rPr lang="ko-KR" altLang="en-US" sz="1400" dirty="0"/>
              <a:t>타입이 아니므로 </a:t>
            </a:r>
            <a:r>
              <a:rPr lang="en-US" altLang="ko-KR" sz="1400" dirty="0"/>
              <a:t>false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jee</a:t>
            </a:r>
            <a:r>
              <a:rPr lang="ko-KR" altLang="en-US" sz="1400" dirty="0"/>
              <a:t>는 </a:t>
            </a:r>
            <a:r>
              <a:rPr lang="en-US" altLang="ko-KR" sz="1400" dirty="0"/>
              <a:t>Researcher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if (</a:t>
            </a:r>
            <a:r>
              <a:rPr lang="en-US" altLang="ko-KR" sz="1400" dirty="0" err="1"/>
              <a:t>kim</a:t>
            </a:r>
            <a:r>
              <a:rPr lang="en-US" altLang="ko-KR" sz="1400" dirty="0"/>
              <a:t>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Student) // </a:t>
            </a:r>
            <a:r>
              <a:rPr lang="en-US" altLang="ko-KR" sz="1400" dirty="0" err="1"/>
              <a:t>kim</a:t>
            </a:r>
            <a:r>
              <a:rPr lang="ko-KR" altLang="en-US" sz="1400" dirty="0"/>
              <a:t>은 </a:t>
            </a:r>
            <a:r>
              <a:rPr lang="en-US" altLang="ko-KR" sz="1400" dirty="0"/>
              <a:t>Student </a:t>
            </a:r>
            <a:r>
              <a:rPr lang="ko-KR" altLang="en-US" sz="1400" dirty="0"/>
              <a:t>타입이 아니므로 </a:t>
            </a:r>
            <a:r>
              <a:rPr lang="en-US" altLang="ko-KR" sz="1400" dirty="0"/>
              <a:t>false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kim</a:t>
            </a:r>
            <a:r>
              <a:rPr lang="ko-KR" altLang="en-US" sz="1400" dirty="0"/>
              <a:t>은 </a:t>
            </a:r>
            <a:r>
              <a:rPr lang="en-US" altLang="ko-KR" sz="1400" dirty="0"/>
              <a:t>Student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 smtClean="0"/>
              <a:t>		if </a:t>
            </a:r>
            <a:r>
              <a:rPr lang="en-US" altLang="ko-KR" sz="1400" dirty="0"/>
              <a:t>(kim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Professor) // kim</a:t>
            </a:r>
            <a:r>
              <a:rPr lang="ko-KR" altLang="en-US" sz="1400" dirty="0"/>
              <a:t>은 </a:t>
            </a:r>
            <a:r>
              <a:rPr lang="en-US" altLang="ko-KR" sz="1400" dirty="0"/>
              <a:t>Professor </a:t>
            </a:r>
            <a:r>
              <a:rPr lang="ko-KR" altLang="en-US" sz="1400" dirty="0"/>
              <a:t>타입이므로 </a:t>
            </a:r>
            <a:r>
              <a:rPr lang="en-US" altLang="ko-KR" sz="1400" dirty="0"/>
              <a:t>true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("kim</a:t>
            </a:r>
            <a:r>
              <a:rPr lang="ko-KR" altLang="en-US" sz="1400" dirty="0"/>
              <a:t>은 </a:t>
            </a:r>
            <a:r>
              <a:rPr lang="en-US" altLang="ko-KR" sz="1400" dirty="0"/>
              <a:t>Professor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if (kim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Researcher) // kim</a:t>
            </a:r>
            <a:r>
              <a:rPr lang="ko-KR" altLang="en-US" sz="1400" dirty="0"/>
              <a:t>은 </a:t>
            </a:r>
            <a:r>
              <a:rPr lang="en-US" altLang="ko-KR" sz="1400" dirty="0"/>
              <a:t>Researcher </a:t>
            </a:r>
            <a:r>
              <a:rPr lang="ko-KR" altLang="en-US" sz="1400" dirty="0"/>
              <a:t>타입이기도 하므로 </a:t>
            </a:r>
            <a:r>
              <a:rPr lang="en-US" altLang="ko-KR" sz="1400" dirty="0"/>
              <a:t>true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("kim</a:t>
            </a:r>
            <a:r>
              <a:rPr lang="ko-KR" altLang="en-US" sz="1400" dirty="0"/>
              <a:t>은 </a:t>
            </a:r>
            <a:r>
              <a:rPr lang="en-US" altLang="ko-KR" sz="1400" dirty="0"/>
              <a:t>Researcher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if (kim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Person) // kim</a:t>
            </a:r>
            <a:r>
              <a:rPr lang="ko-KR" altLang="en-US" sz="1400" dirty="0"/>
              <a:t>은 </a:t>
            </a:r>
            <a:r>
              <a:rPr lang="en-US" altLang="ko-KR" sz="1400" dirty="0"/>
              <a:t>Person </a:t>
            </a:r>
            <a:r>
              <a:rPr lang="ko-KR" altLang="en-US" sz="1400" dirty="0"/>
              <a:t>타입이기도 하므로 </a:t>
            </a:r>
            <a:r>
              <a:rPr lang="en-US" altLang="ko-KR" sz="1400" dirty="0"/>
              <a:t>true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("kim</a:t>
            </a:r>
            <a:r>
              <a:rPr lang="ko-KR" altLang="en-US" sz="1400" dirty="0"/>
              <a:t>은 </a:t>
            </a:r>
            <a:r>
              <a:rPr lang="en-US" altLang="ko-KR" sz="1400" dirty="0"/>
              <a:t>Person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if (lee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Professor) // lee</a:t>
            </a:r>
            <a:r>
              <a:rPr lang="ko-KR" altLang="en-US" sz="1400" dirty="0"/>
              <a:t>는 </a:t>
            </a:r>
            <a:r>
              <a:rPr lang="en-US" altLang="ko-KR" sz="1400" dirty="0"/>
              <a:t>Professor </a:t>
            </a:r>
            <a:r>
              <a:rPr lang="ko-KR" altLang="en-US" sz="1400" dirty="0"/>
              <a:t>타입이 아니므로 </a:t>
            </a:r>
            <a:r>
              <a:rPr lang="en-US" altLang="ko-KR" sz="1400" dirty="0"/>
              <a:t>false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("lee</a:t>
            </a:r>
            <a:r>
              <a:rPr lang="ko-KR" altLang="en-US" sz="1400" dirty="0"/>
              <a:t>는 </a:t>
            </a:r>
            <a:r>
              <a:rPr lang="en-US" altLang="ko-KR" sz="1400" dirty="0"/>
              <a:t>Professor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if ("java"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String) // "java"</a:t>
            </a:r>
            <a:r>
              <a:rPr lang="ko-KR" altLang="en-US" sz="1400" dirty="0"/>
              <a:t>는 </a:t>
            </a:r>
            <a:r>
              <a:rPr lang="en-US" altLang="ko-KR" sz="1400" dirty="0"/>
              <a:t>String </a:t>
            </a:r>
            <a:r>
              <a:rPr lang="ko-KR" altLang="en-US" sz="1400" dirty="0"/>
              <a:t>타입의 </a:t>
            </a:r>
            <a:r>
              <a:rPr lang="ko-KR" altLang="en-US" sz="1400" dirty="0" err="1"/>
              <a:t>인스턴스이므로</a:t>
            </a:r>
            <a:r>
              <a:rPr lang="ko-KR" altLang="en-US" sz="1400" dirty="0"/>
              <a:t> </a:t>
            </a:r>
            <a:r>
              <a:rPr lang="en-US" altLang="ko-KR" sz="1400" dirty="0"/>
              <a:t>true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("\"java\"</a:t>
            </a:r>
            <a:r>
              <a:rPr lang="ko-KR" altLang="en-US" sz="1400" dirty="0"/>
              <a:t>는 </a:t>
            </a:r>
            <a:r>
              <a:rPr lang="en-US" altLang="ko-KR" sz="1400" dirty="0"/>
              <a:t>String </a:t>
            </a:r>
            <a:r>
              <a:rPr lang="ko-KR" altLang="en-US" sz="1400" dirty="0"/>
              <a:t>타입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79512" y="2996951"/>
            <a:ext cx="288032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/>
              <a:t>class Person {}</a:t>
            </a:r>
          </a:p>
          <a:p>
            <a:pPr defTabSz="180000"/>
            <a:r>
              <a:rPr lang="en-US" altLang="ko-KR" sz="1400" dirty="0"/>
              <a:t>class Student extends Person {}</a:t>
            </a:r>
          </a:p>
          <a:p>
            <a:pPr defTabSz="180000"/>
            <a:r>
              <a:rPr lang="en-US" altLang="ko-KR" sz="1400" dirty="0"/>
              <a:t>class Researcher extends Person {}</a:t>
            </a:r>
          </a:p>
          <a:p>
            <a:pPr defTabSz="180000"/>
            <a:r>
              <a:rPr lang="en-US" altLang="ko-KR" sz="1400" dirty="0"/>
              <a:t>class Professor extends Researcher {}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365104"/>
            <a:ext cx="1618007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err="1"/>
              <a:t>jee</a:t>
            </a:r>
            <a:r>
              <a:rPr lang="ko-KR" altLang="en-US" sz="1400" dirty="0"/>
              <a:t>는 </a:t>
            </a:r>
            <a:r>
              <a:rPr lang="en-US" altLang="ko-KR" sz="1400" dirty="0"/>
              <a:t>Student </a:t>
            </a:r>
            <a:r>
              <a:rPr lang="ko-KR" altLang="en-US" sz="1400" dirty="0"/>
              <a:t>타입</a:t>
            </a:r>
          </a:p>
          <a:p>
            <a:r>
              <a:rPr lang="en-US" altLang="ko-KR" sz="1400" dirty="0"/>
              <a:t>kim</a:t>
            </a:r>
            <a:r>
              <a:rPr lang="ko-KR" altLang="en-US" sz="1400" dirty="0"/>
              <a:t>은 </a:t>
            </a:r>
            <a:r>
              <a:rPr lang="en-US" altLang="ko-KR" sz="1400" dirty="0"/>
              <a:t>Professor </a:t>
            </a:r>
            <a:r>
              <a:rPr lang="ko-KR" altLang="en-US" sz="1400" dirty="0"/>
              <a:t>타입</a:t>
            </a:r>
          </a:p>
          <a:p>
            <a:r>
              <a:rPr lang="en-US" altLang="ko-KR" sz="1400" dirty="0"/>
              <a:t>kim</a:t>
            </a:r>
            <a:r>
              <a:rPr lang="ko-KR" altLang="en-US" sz="1400" dirty="0"/>
              <a:t>은 </a:t>
            </a:r>
            <a:r>
              <a:rPr lang="en-US" altLang="ko-KR" sz="1400" dirty="0"/>
              <a:t>Researcher </a:t>
            </a:r>
            <a:r>
              <a:rPr lang="ko-KR" altLang="en-US" sz="1400" dirty="0"/>
              <a:t>타입</a:t>
            </a:r>
          </a:p>
          <a:p>
            <a:r>
              <a:rPr lang="en-US" altLang="ko-KR" sz="1400" dirty="0"/>
              <a:t>kim</a:t>
            </a:r>
            <a:r>
              <a:rPr lang="ko-KR" altLang="en-US" sz="1400" dirty="0"/>
              <a:t>은 </a:t>
            </a:r>
            <a:r>
              <a:rPr lang="en-US" altLang="ko-KR" sz="1400" dirty="0"/>
              <a:t>Person </a:t>
            </a:r>
            <a:r>
              <a:rPr lang="ko-KR" altLang="en-US" sz="1400" dirty="0"/>
              <a:t>타입</a:t>
            </a:r>
          </a:p>
          <a:p>
            <a:r>
              <a:rPr lang="en-US" altLang="ko-KR" sz="1400" dirty="0"/>
              <a:t>"java"</a:t>
            </a:r>
            <a:r>
              <a:rPr lang="ko-KR" altLang="en-US" sz="1400" dirty="0"/>
              <a:t>는 </a:t>
            </a:r>
            <a:r>
              <a:rPr lang="en-US" altLang="ko-KR" sz="1400" dirty="0"/>
              <a:t>String </a:t>
            </a:r>
            <a:r>
              <a:rPr lang="ko-KR" altLang="en-US" sz="1400" dirty="0"/>
              <a:t>타입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오버라이딩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오버라이딩</a:t>
            </a:r>
            <a:r>
              <a:rPr lang="en-US" altLang="ko-KR" dirty="0" smtClean="0"/>
              <a:t>(Method Overriding)</a:t>
            </a:r>
          </a:p>
          <a:p>
            <a:pPr lvl="1"/>
            <a:r>
              <a:rPr lang="ko-KR" altLang="en-US" dirty="0" smtClean="0"/>
              <a:t>슈퍼 클래스와 서브 클래스의 </a:t>
            </a:r>
            <a:r>
              <a:rPr lang="ko-KR" altLang="en-US" dirty="0" err="1" smtClean="0"/>
              <a:t>메소드에서</a:t>
            </a:r>
            <a:r>
              <a:rPr lang="ko-KR" altLang="en-US" dirty="0" smtClean="0"/>
              <a:t> 발생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슈퍼 클래스의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서브 클래스에서 재정의하는 것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슈퍼 클래스의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이름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인자 타입 및 개수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리턴 타입 등 모든 것 동일하게 정의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이 중 하나라도 다르면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오버라이딩</a:t>
            </a:r>
            <a:r>
              <a:rPr lang="ko-KR" altLang="en-US" dirty="0" smtClean="0"/>
              <a:t> 실패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슈퍼 클래스의 </a:t>
            </a:r>
            <a:r>
              <a:rPr lang="en-US" altLang="ko-KR" dirty="0" smtClean="0"/>
              <a:t>“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무시하기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로 번역되기도 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동적 바인딩 발생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오버라이딩된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메소드가</a:t>
            </a:r>
            <a:r>
              <a:rPr lang="ko-KR" altLang="en-US" dirty="0" smtClean="0"/>
              <a:t> 무조건 실행되도록 동적 바인딩 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856984" cy="990600"/>
          </a:xfrm>
        </p:spPr>
        <p:txBody>
          <a:bodyPr>
            <a:noAutofit/>
          </a:bodyPr>
          <a:lstStyle/>
          <a:p>
            <a:r>
              <a:rPr lang="ko-KR" altLang="en-US" sz="3200" dirty="0"/>
              <a:t>슈퍼 클래스의 </a:t>
            </a:r>
            <a:r>
              <a:rPr lang="ko-KR" altLang="en-US" sz="3200" dirty="0" err="1" smtClean="0"/>
              <a:t>메소드를</a:t>
            </a:r>
            <a:r>
              <a:rPr lang="ko-KR" altLang="en-US" sz="3200" dirty="0" smtClean="0"/>
              <a:t> </a:t>
            </a:r>
            <a:r>
              <a:rPr lang="ko-KR" altLang="en-US" sz="3200" dirty="0"/>
              <a:t>무시하고 서브 클래스에서 </a:t>
            </a:r>
            <a:r>
              <a:rPr lang="ko-KR" altLang="en-US" sz="3200" dirty="0" smtClean="0"/>
              <a:t>새로 </a:t>
            </a:r>
            <a:r>
              <a:rPr lang="ko-KR" altLang="en-US" sz="3200" dirty="0"/>
              <a:t>작성한 </a:t>
            </a:r>
            <a:r>
              <a:rPr lang="ko-KR" altLang="en-US" sz="3200" dirty="0" err="1"/>
              <a:t>메소드</a:t>
            </a:r>
            <a:r>
              <a:rPr lang="ko-KR" altLang="en-US" sz="3200" dirty="0"/>
              <a:t> </a:t>
            </a:r>
            <a:r>
              <a:rPr lang="ko-KR" altLang="en-US" sz="3200" dirty="0" err="1" smtClean="0"/>
              <a:t>오버라이딩</a:t>
            </a:r>
            <a:endParaRPr lang="ko-KR" altLang="en-US" sz="3200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3995936" y="1916832"/>
            <a:ext cx="2376264" cy="14401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solidFill>
                  <a:schemeClr val="tx1"/>
                </a:solidFill>
              </a:rPr>
              <a:t>메소드</a:t>
            </a:r>
            <a:r>
              <a:rPr lang="en-US" altLang="ko-KR" sz="2400" smtClean="0">
                <a:solidFill>
                  <a:schemeClr val="tx1"/>
                </a:solidFill>
              </a:rPr>
              <a:t>1()</a:t>
            </a:r>
          </a:p>
          <a:p>
            <a:pPr algn="ctr"/>
            <a:r>
              <a:rPr lang="ko-KR" altLang="en-US" sz="2400" strike="sngStrike" smtClean="0">
                <a:solidFill>
                  <a:schemeClr val="tx1"/>
                </a:solidFill>
              </a:rPr>
              <a:t>메소드</a:t>
            </a:r>
            <a:r>
              <a:rPr lang="en-US" altLang="ko-KR" sz="2400" strike="sngStrike" smtClean="0">
                <a:solidFill>
                  <a:schemeClr val="tx1"/>
                </a:solidFill>
              </a:rPr>
              <a:t>2()</a:t>
            </a:r>
            <a:endParaRPr lang="ko-KR" altLang="en-US" sz="2400" strike="sngStrike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400" smtClean="0">
                <a:solidFill>
                  <a:schemeClr val="tx1"/>
                </a:solidFill>
              </a:rPr>
              <a:t>메소드</a:t>
            </a:r>
            <a:r>
              <a:rPr lang="en-US" altLang="ko-KR" sz="2400" smtClean="0">
                <a:solidFill>
                  <a:schemeClr val="tx1"/>
                </a:solidFill>
              </a:rPr>
              <a:t>3()</a:t>
            </a:r>
          </a:p>
          <a:p>
            <a:pPr algn="ctr"/>
            <a:r>
              <a:rPr lang="en-US" altLang="ko-KR" sz="2400" smtClean="0">
                <a:solidFill>
                  <a:schemeClr val="tx1"/>
                </a:solidFill>
              </a:rPr>
              <a:t>.......</a:t>
            </a:r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995936" y="3861048"/>
            <a:ext cx="2376264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solidFill>
                  <a:schemeClr val="tx1"/>
                </a:solidFill>
              </a:rPr>
              <a:t>메소드</a:t>
            </a:r>
            <a:r>
              <a:rPr lang="en-US" altLang="ko-KR" sz="2400" smtClean="0">
                <a:solidFill>
                  <a:schemeClr val="tx1"/>
                </a:solidFill>
              </a:rPr>
              <a:t>2()</a:t>
            </a:r>
            <a:endParaRPr lang="ko-KR" altLang="en-US" sz="2400">
              <a:solidFill>
                <a:schemeClr val="tx1"/>
              </a:solidFill>
            </a:endParaRPr>
          </a:p>
        </p:txBody>
      </p:sp>
      <p:cxnSp>
        <p:nvCxnSpPr>
          <p:cNvPr id="8" name="직선 화살표 연결선 7"/>
          <p:cNvCxnSpPr>
            <a:stCxn id="6" idx="0"/>
            <a:endCxn id="4" idx="2"/>
          </p:cNvCxnSpPr>
          <p:nvPr/>
        </p:nvCxnSpPr>
        <p:spPr>
          <a:xfrm rot="5400000" flipH="1" flipV="1">
            <a:off x="4932040" y="3609020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72200" y="1916832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슈퍼 클래스</a:t>
            </a:r>
            <a:endParaRPr lang="ko-KR" alt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3789040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smtClean="0"/>
              <a:t>서브 클래스</a:t>
            </a:r>
            <a:endParaRPr lang="ko-KR" altLang="en-US" sz="2400"/>
          </a:p>
        </p:txBody>
      </p:sp>
      <p:sp>
        <p:nvSpPr>
          <p:cNvPr id="12" name="TextBox 11"/>
          <p:cNvSpPr txBox="1"/>
          <p:nvPr/>
        </p:nvSpPr>
        <p:spPr>
          <a:xfrm>
            <a:off x="5220072" y="3356992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smtClean="0"/>
              <a:t>상속</a:t>
            </a:r>
            <a:endParaRPr lang="ko-KR" alt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1043608" y="3284984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smtClean="0"/>
              <a:t>메소드</a:t>
            </a:r>
            <a:r>
              <a:rPr lang="en-US" altLang="ko-KR" sz="2400" smtClean="0"/>
              <a:t>2() </a:t>
            </a:r>
            <a:r>
              <a:rPr lang="ko-KR" altLang="en-US" sz="2400" smtClean="0"/>
              <a:t>호출</a:t>
            </a:r>
            <a:endParaRPr lang="ko-KR" altLang="en-US" sz="2400"/>
          </a:p>
        </p:txBody>
      </p:sp>
      <p:sp>
        <p:nvSpPr>
          <p:cNvPr id="14" name="자유형 13"/>
          <p:cNvSpPr/>
          <p:nvPr/>
        </p:nvSpPr>
        <p:spPr>
          <a:xfrm>
            <a:off x="2339752" y="3501008"/>
            <a:ext cx="2376264" cy="936104"/>
          </a:xfrm>
          <a:custGeom>
            <a:avLst/>
            <a:gdLst>
              <a:gd name="connsiteX0" fmla="*/ 0 w 2622620"/>
              <a:gd name="connsiteY0" fmla="*/ 16747 h 857459"/>
              <a:gd name="connsiteX1" fmla="*/ 160773 w 2622620"/>
              <a:gd name="connsiteY1" fmla="*/ 16747 h 857459"/>
              <a:gd name="connsiteX2" fmla="*/ 592853 w 2622620"/>
              <a:gd name="connsiteY2" fmla="*/ 97134 h 857459"/>
              <a:gd name="connsiteX3" fmla="*/ 1256044 w 2622620"/>
              <a:gd name="connsiteY3" fmla="*/ 599551 h 857459"/>
              <a:gd name="connsiteX4" fmla="*/ 1858945 w 2622620"/>
              <a:gd name="connsiteY4" fmla="*/ 820615 h 857459"/>
              <a:gd name="connsiteX5" fmla="*/ 2622620 w 2622620"/>
              <a:gd name="connsiteY5" fmla="*/ 820615 h 85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2620" h="857459">
                <a:moveTo>
                  <a:pt x="0" y="16747"/>
                </a:moveTo>
                <a:cubicBezTo>
                  <a:pt x="30982" y="10048"/>
                  <a:pt x="61964" y="3349"/>
                  <a:pt x="160773" y="16747"/>
                </a:cubicBezTo>
                <a:cubicBezTo>
                  <a:pt x="259582" y="30145"/>
                  <a:pt x="410308" y="0"/>
                  <a:pt x="592853" y="97134"/>
                </a:cubicBezTo>
                <a:cubicBezTo>
                  <a:pt x="775398" y="194268"/>
                  <a:pt x="1045029" y="478971"/>
                  <a:pt x="1256044" y="599551"/>
                </a:cubicBezTo>
                <a:cubicBezTo>
                  <a:pt x="1467059" y="720131"/>
                  <a:pt x="1631182" y="783771"/>
                  <a:pt x="1858945" y="820615"/>
                </a:cubicBezTo>
                <a:cubicBezTo>
                  <a:pt x="2086708" y="857459"/>
                  <a:pt x="2354664" y="839037"/>
                  <a:pt x="2622620" y="82061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5" name="자유형 14"/>
          <p:cNvSpPr/>
          <p:nvPr/>
        </p:nvSpPr>
        <p:spPr>
          <a:xfrm>
            <a:off x="2451798" y="2441749"/>
            <a:ext cx="2240782" cy="1024932"/>
          </a:xfrm>
          <a:custGeom>
            <a:avLst/>
            <a:gdLst>
              <a:gd name="connsiteX0" fmla="*/ 0 w 2240782"/>
              <a:gd name="connsiteY0" fmla="*/ 1024932 h 1024932"/>
              <a:gd name="connsiteX1" fmla="*/ 502417 w 2240782"/>
              <a:gd name="connsiteY1" fmla="*/ 984739 h 1024932"/>
              <a:gd name="connsiteX2" fmla="*/ 1045028 w 2240782"/>
              <a:gd name="connsiteY2" fmla="*/ 612950 h 1024932"/>
              <a:gd name="connsiteX3" fmla="*/ 1416817 w 2240782"/>
              <a:gd name="connsiteY3" fmla="*/ 211016 h 1024932"/>
              <a:gd name="connsiteX4" fmla="*/ 2240782 w 2240782"/>
              <a:gd name="connsiteY4" fmla="*/ 0 h 1024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0782" h="1024932">
                <a:moveTo>
                  <a:pt x="0" y="1024932"/>
                </a:moveTo>
                <a:lnTo>
                  <a:pt x="502417" y="984739"/>
                </a:lnTo>
                <a:cubicBezTo>
                  <a:pt x="676588" y="916075"/>
                  <a:pt x="892628" y="741904"/>
                  <a:pt x="1045028" y="612950"/>
                </a:cubicBezTo>
                <a:cubicBezTo>
                  <a:pt x="1197428" y="483996"/>
                  <a:pt x="1217525" y="313174"/>
                  <a:pt x="1416817" y="211016"/>
                </a:cubicBezTo>
                <a:cubicBezTo>
                  <a:pt x="1616109" y="108858"/>
                  <a:pt x="1928445" y="54429"/>
                  <a:pt x="2240782" y="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곱셈 기호 15"/>
          <p:cNvSpPr/>
          <p:nvPr/>
        </p:nvSpPr>
        <p:spPr>
          <a:xfrm>
            <a:off x="3347864" y="2852936"/>
            <a:ext cx="360040" cy="432048"/>
          </a:xfrm>
          <a:prstGeom prst="mathMultiply">
            <a:avLst>
              <a:gd name="adj1" fmla="val 837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오버라이딩</a:t>
            </a:r>
            <a:r>
              <a:rPr lang="ko-KR" altLang="en-US" dirty="0" smtClean="0"/>
              <a:t> 사례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2693777"/>
            <a:ext cx="177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Line, </a:t>
            </a:r>
            <a:r>
              <a:rPr lang="en-US" altLang="ko-KR" sz="1400" dirty="0" err="1" smtClean="0"/>
              <a:t>Rect</a:t>
            </a:r>
            <a:r>
              <a:rPr lang="en-US" altLang="ko-KR" sz="1400" dirty="0" smtClean="0"/>
              <a:t>, Circle </a:t>
            </a:r>
            <a:r>
              <a:rPr lang="ko-KR" altLang="en-US" sz="1400" dirty="0" err="1" smtClean="0"/>
              <a:t>클래스눈</a:t>
            </a:r>
            <a:r>
              <a:rPr lang="en-US" altLang="ko-KR" sz="1400" dirty="0" smtClean="0"/>
              <a:t> </a:t>
            </a:r>
          </a:p>
          <a:p>
            <a:r>
              <a:rPr lang="ko-KR" altLang="en-US" sz="1400" dirty="0" smtClean="0"/>
              <a:t>모두 </a:t>
            </a:r>
            <a:r>
              <a:rPr lang="en-US" altLang="ko-KR" sz="1400" dirty="0" err="1" smtClean="0"/>
              <a:t>DObject</a:t>
            </a:r>
            <a:r>
              <a:rPr lang="ko-KR" altLang="en-US" sz="1400" dirty="0" smtClean="0"/>
              <a:t>를 상속받음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4131657"/>
            <a:ext cx="2571768" cy="11695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Line extends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public void draw() {</a:t>
            </a:r>
          </a:p>
          <a:p>
            <a:pPr defTabSz="180000"/>
            <a:r>
              <a:rPr lang="en-US" altLang="ko-KR" sz="1400" b="1" dirty="0" smtClean="0"/>
              <a:t>		 </a:t>
            </a:r>
            <a:r>
              <a:rPr lang="en-US" altLang="ko-KR" sz="1400" b="1" dirty="0" err="1" smtClean="0"/>
              <a:t>System.out.println</a:t>
            </a:r>
            <a:r>
              <a:rPr lang="en-US" altLang="ko-KR" sz="1400" b="1" dirty="0" smtClean="0"/>
              <a:t>(“Line”);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4131657"/>
            <a:ext cx="2571666" cy="11695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Rect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public void draw() {</a:t>
            </a:r>
          </a:p>
          <a:p>
            <a:pPr defTabSz="180000"/>
            <a:r>
              <a:rPr lang="en-US" altLang="ko-KR" sz="1400" b="1" dirty="0" smtClean="0"/>
              <a:t>		 </a:t>
            </a:r>
            <a:r>
              <a:rPr lang="en-US" altLang="ko-KR" sz="1400" b="1" dirty="0" err="1" smtClean="0"/>
              <a:t>System.out.println</a:t>
            </a:r>
            <a:r>
              <a:rPr lang="en-US" altLang="ko-KR" sz="1400" b="1" dirty="0" smtClean="0"/>
              <a:t>(“</a:t>
            </a:r>
            <a:r>
              <a:rPr lang="en-US" altLang="ko-KR" sz="1400" b="1" dirty="0" err="1" smtClean="0"/>
              <a:t>Rect</a:t>
            </a:r>
            <a:r>
              <a:rPr lang="en-US" altLang="ko-KR" sz="1400" b="1" dirty="0" smtClean="0"/>
              <a:t>”);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4131657"/>
            <a:ext cx="2679580" cy="11695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400" dirty="0" smtClean="0"/>
              <a:t>class Circle extends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public void draw() {</a:t>
            </a:r>
          </a:p>
          <a:p>
            <a:pPr defTabSz="180000"/>
            <a:r>
              <a:rPr lang="en-US" altLang="ko-KR" sz="1400" b="1" dirty="0" smtClean="0"/>
              <a:t>		 </a:t>
            </a:r>
            <a:r>
              <a:rPr lang="en-US" altLang="ko-KR" sz="1400" b="1" dirty="0" err="1" smtClean="0"/>
              <a:t>System.out.println</a:t>
            </a:r>
            <a:r>
              <a:rPr lang="en-US" altLang="ko-KR" sz="1400" b="1" dirty="0" smtClean="0"/>
              <a:t>(“Circle”);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071802" y="1631327"/>
            <a:ext cx="3429024" cy="181588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next;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() { next = null;}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 public void draw() {</a:t>
            </a:r>
          </a:p>
          <a:p>
            <a:pPr defTabSz="180000"/>
            <a:r>
              <a:rPr lang="en-US" altLang="ko-KR" sz="1400" b="1" dirty="0" smtClean="0"/>
              <a:t>		</a:t>
            </a:r>
            <a:r>
              <a:rPr lang="en-US" altLang="ko-KR" sz="1400" b="1" dirty="0" err="1" smtClean="0"/>
              <a:t>System.out.println</a:t>
            </a:r>
            <a:r>
              <a:rPr lang="en-US" altLang="ko-KR" sz="1400" b="1" dirty="0" smtClean="0"/>
              <a:t>(“</a:t>
            </a:r>
            <a:r>
              <a:rPr lang="en-US" altLang="ko-KR" sz="1400" b="1" dirty="0" err="1" smtClean="0"/>
              <a:t>DObject</a:t>
            </a:r>
            <a:r>
              <a:rPr lang="en-US" altLang="ko-KR" sz="1400" b="1" dirty="0" smtClean="0"/>
              <a:t> draw”);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cxnSp>
        <p:nvCxnSpPr>
          <p:cNvPr id="18" name="꺾인 연결선 17"/>
          <p:cNvCxnSpPr>
            <a:stCxn id="7" idx="0"/>
            <a:endCxn id="16" idx="2"/>
          </p:cNvCxnSpPr>
          <p:nvPr/>
        </p:nvCxnSpPr>
        <p:spPr>
          <a:xfrm rot="5400000" flipH="1" flipV="1">
            <a:off x="3051049" y="2396392"/>
            <a:ext cx="684448" cy="278608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꺾인 연결선 19"/>
          <p:cNvCxnSpPr>
            <a:stCxn id="8" idx="0"/>
            <a:endCxn id="16" idx="2"/>
          </p:cNvCxnSpPr>
          <p:nvPr/>
        </p:nvCxnSpPr>
        <p:spPr>
          <a:xfrm rot="5400000" flipH="1" flipV="1">
            <a:off x="4444064" y="3789408"/>
            <a:ext cx="684448" cy="5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stCxn id="9" idx="0"/>
            <a:endCxn id="16" idx="2"/>
          </p:cNvCxnSpPr>
          <p:nvPr/>
        </p:nvCxnSpPr>
        <p:spPr>
          <a:xfrm rot="16200000" flipV="1">
            <a:off x="5828365" y="2405158"/>
            <a:ext cx="684448" cy="27685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서브 클래스 객체와 </a:t>
            </a:r>
            <a:r>
              <a:rPr lang="ko-KR" altLang="en-US" dirty="0" err="1" smtClean="0"/>
              <a:t>오버라이딩된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643042" y="4929198"/>
            <a:ext cx="242889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DObject</a:t>
            </a:r>
            <a:r>
              <a:rPr lang="en-US" dirty="0" smtClean="0"/>
              <a:t> p = new Line();</a:t>
            </a:r>
          </a:p>
          <a:p>
            <a:r>
              <a:rPr lang="en-US" dirty="0" err="1" smtClean="0"/>
              <a:t>p.draw</a:t>
            </a:r>
            <a:r>
              <a:rPr lang="en-US" dirty="0" smtClean="0"/>
              <a:t>();</a:t>
            </a:r>
            <a:endParaRPr 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643042" y="2428868"/>
            <a:ext cx="242889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Line a = new Line();</a:t>
            </a:r>
          </a:p>
          <a:p>
            <a:r>
              <a:rPr lang="en-US" dirty="0" err="1" smtClean="0"/>
              <a:t>a.draw</a:t>
            </a:r>
            <a:r>
              <a:rPr lang="en-US" dirty="0" smtClean="0"/>
              <a:t>();</a:t>
            </a:r>
            <a:endParaRPr lang="en-US" dirty="0"/>
          </a:p>
        </p:txBody>
      </p:sp>
      <p:sp>
        <p:nvSpPr>
          <p:cNvPr id="6" name="순서도: 처리 5"/>
          <p:cNvSpPr/>
          <p:nvPr/>
        </p:nvSpPr>
        <p:spPr>
          <a:xfrm>
            <a:off x="5786446" y="2786058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/>
              <a:t>draw()</a:t>
            </a:r>
            <a:endParaRPr lang="ko-KR" altLang="en-US" sz="1600"/>
          </a:p>
        </p:txBody>
      </p:sp>
      <p:sp>
        <p:nvSpPr>
          <p:cNvPr id="7" name="TextBox 6"/>
          <p:cNvSpPr txBox="1"/>
          <p:nvPr/>
        </p:nvSpPr>
        <p:spPr>
          <a:xfrm>
            <a:off x="6143636" y="3214686"/>
            <a:ext cx="500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Line</a:t>
            </a:r>
            <a:endParaRPr lang="ko-KR" altLang="en-US" sz="1600"/>
          </a:p>
        </p:txBody>
      </p:sp>
      <p:sp>
        <p:nvSpPr>
          <p:cNvPr id="8" name="TextBox 7"/>
          <p:cNvSpPr txBox="1"/>
          <p:nvPr/>
        </p:nvSpPr>
        <p:spPr>
          <a:xfrm>
            <a:off x="4357686" y="228599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a</a:t>
            </a:r>
            <a:endParaRPr lang="ko-KR" altLang="en-US" sz="1600" dirty="0"/>
          </a:p>
        </p:txBody>
      </p:sp>
      <p:sp>
        <p:nvSpPr>
          <p:cNvPr id="9" name="순서도: 처리 8"/>
          <p:cNvSpPr/>
          <p:nvPr/>
        </p:nvSpPr>
        <p:spPr>
          <a:xfrm>
            <a:off x="5786446" y="2500306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929322" y="2143116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5929322" y="2857496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pSp>
        <p:nvGrpSpPr>
          <p:cNvPr id="13" name="그룹 12"/>
          <p:cNvGrpSpPr/>
          <p:nvPr/>
        </p:nvGrpSpPr>
        <p:grpSpPr>
          <a:xfrm>
            <a:off x="4714876" y="2285992"/>
            <a:ext cx="642942" cy="338554"/>
            <a:chOff x="1000100" y="1500174"/>
            <a:chExt cx="642942" cy="338554"/>
          </a:xfrm>
        </p:grpSpPr>
        <p:sp>
          <p:nvSpPr>
            <p:cNvPr id="14" name="TextBox 13"/>
            <p:cNvSpPr txBox="1"/>
            <p:nvPr/>
          </p:nvSpPr>
          <p:spPr>
            <a:xfrm>
              <a:off x="1000100" y="1500174"/>
              <a:ext cx="642942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15" name="순서도: 연결자 14"/>
            <p:cNvSpPr/>
            <p:nvPr/>
          </p:nvSpPr>
          <p:spPr>
            <a:xfrm>
              <a:off x="1263274" y="16091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cxnSp>
        <p:nvCxnSpPr>
          <p:cNvPr id="16" name="직선 화살표 연결선 15"/>
          <p:cNvCxnSpPr/>
          <p:nvPr/>
        </p:nvCxnSpPr>
        <p:spPr>
          <a:xfrm>
            <a:off x="5120926" y="2474522"/>
            <a:ext cx="665520" cy="257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자유형 19"/>
          <p:cNvSpPr/>
          <p:nvPr/>
        </p:nvSpPr>
        <p:spPr>
          <a:xfrm>
            <a:off x="2600149" y="2930823"/>
            <a:ext cx="3341511" cy="120415"/>
          </a:xfrm>
          <a:custGeom>
            <a:avLst/>
            <a:gdLst>
              <a:gd name="connsiteX0" fmla="*/ 0 w 3341511"/>
              <a:gd name="connsiteY0" fmla="*/ 15052 h 120415"/>
              <a:gd name="connsiteX1" fmla="*/ 880533 w 3341511"/>
              <a:gd name="connsiteY1" fmla="*/ 15052 h 120415"/>
              <a:gd name="connsiteX2" fmla="*/ 2043289 w 3341511"/>
              <a:gd name="connsiteY2" fmla="*/ 15052 h 120415"/>
              <a:gd name="connsiteX3" fmla="*/ 2833511 w 3341511"/>
              <a:gd name="connsiteY3" fmla="*/ 105363 h 120415"/>
              <a:gd name="connsiteX4" fmla="*/ 3341511 w 3341511"/>
              <a:gd name="connsiteY4" fmla="*/ 105363 h 120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1511" h="120415">
                <a:moveTo>
                  <a:pt x="0" y="15052"/>
                </a:moveTo>
                <a:lnTo>
                  <a:pt x="880533" y="15052"/>
                </a:lnTo>
                <a:cubicBezTo>
                  <a:pt x="1221081" y="15052"/>
                  <a:pt x="1717793" y="0"/>
                  <a:pt x="2043289" y="15052"/>
                </a:cubicBezTo>
                <a:cubicBezTo>
                  <a:pt x="2368785" y="30104"/>
                  <a:pt x="2617141" y="90311"/>
                  <a:pt x="2833511" y="105363"/>
                </a:cubicBezTo>
                <a:cubicBezTo>
                  <a:pt x="3049881" y="120415"/>
                  <a:pt x="3195696" y="112889"/>
                  <a:pt x="3341511" y="105363"/>
                </a:cubicBezTo>
              </a:path>
            </a:pathLst>
          </a:custGeom>
          <a:ln w="28575">
            <a:solidFill>
              <a:schemeClr val="accent2">
                <a:lumMod val="7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순서도: 처리 20"/>
          <p:cNvSpPr/>
          <p:nvPr/>
        </p:nvSpPr>
        <p:spPr>
          <a:xfrm>
            <a:off x="5786446" y="5072074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/>
              <a:t>draw()</a:t>
            </a:r>
            <a:endParaRPr lang="ko-KR" altLang="en-US" sz="1600"/>
          </a:p>
        </p:txBody>
      </p:sp>
      <p:sp>
        <p:nvSpPr>
          <p:cNvPr id="22" name="TextBox 21"/>
          <p:cNvSpPr txBox="1"/>
          <p:nvPr/>
        </p:nvSpPr>
        <p:spPr>
          <a:xfrm>
            <a:off x="6143636" y="5500702"/>
            <a:ext cx="500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Line</a:t>
            </a:r>
            <a:endParaRPr lang="ko-KR" altLang="en-US" sz="1600"/>
          </a:p>
        </p:txBody>
      </p:sp>
      <p:sp>
        <p:nvSpPr>
          <p:cNvPr id="23" name="TextBox 22"/>
          <p:cNvSpPr txBox="1"/>
          <p:nvPr/>
        </p:nvSpPr>
        <p:spPr>
          <a:xfrm>
            <a:off x="4357686" y="457200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p</a:t>
            </a:r>
            <a:endParaRPr lang="ko-KR" altLang="en-US" sz="1600" dirty="0"/>
          </a:p>
        </p:txBody>
      </p:sp>
      <p:sp>
        <p:nvSpPr>
          <p:cNvPr id="24" name="순서도: 처리 23"/>
          <p:cNvSpPr/>
          <p:nvPr/>
        </p:nvSpPr>
        <p:spPr>
          <a:xfrm>
            <a:off x="5786446" y="4786322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929322" y="4429132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5929322" y="5143512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pSp>
        <p:nvGrpSpPr>
          <p:cNvPr id="27" name="그룹 26"/>
          <p:cNvGrpSpPr/>
          <p:nvPr/>
        </p:nvGrpSpPr>
        <p:grpSpPr>
          <a:xfrm>
            <a:off x="4714876" y="4572008"/>
            <a:ext cx="642942" cy="338554"/>
            <a:chOff x="1000100" y="1500174"/>
            <a:chExt cx="642942" cy="338554"/>
          </a:xfrm>
        </p:grpSpPr>
        <p:sp>
          <p:nvSpPr>
            <p:cNvPr id="28" name="TextBox 27"/>
            <p:cNvSpPr txBox="1"/>
            <p:nvPr/>
          </p:nvSpPr>
          <p:spPr>
            <a:xfrm>
              <a:off x="1000100" y="1500174"/>
              <a:ext cx="642942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29" name="순서도: 연결자 28"/>
            <p:cNvSpPr/>
            <p:nvPr/>
          </p:nvSpPr>
          <p:spPr>
            <a:xfrm>
              <a:off x="1263274" y="16091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cxnSp>
        <p:nvCxnSpPr>
          <p:cNvPr id="30" name="직선 화살표 연결선 29"/>
          <p:cNvCxnSpPr/>
          <p:nvPr/>
        </p:nvCxnSpPr>
        <p:spPr>
          <a:xfrm>
            <a:off x="5120926" y="4760538"/>
            <a:ext cx="665520" cy="257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자유형 30"/>
          <p:cNvSpPr/>
          <p:nvPr/>
        </p:nvSpPr>
        <p:spPr>
          <a:xfrm>
            <a:off x="2634016" y="4932429"/>
            <a:ext cx="3465689" cy="536221"/>
          </a:xfrm>
          <a:custGeom>
            <a:avLst/>
            <a:gdLst>
              <a:gd name="connsiteX0" fmla="*/ 0 w 3465689"/>
              <a:gd name="connsiteY0" fmla="*/ 515525 h 536221"/>
              <a:gd name="connsiteX1" fmla="*/ 587022 w 3465689"/>
              <a:gd name="connsiteY1" fmla="*/ 526814 h 536221"/>
              <a:gd name="connsiteX2" fmla="*/ 2009422 w 3465689"/>
              <a:gd name="connsiteY2" fmla="*/ 459081 h 536221"/>
              <a:gd name="connsiteX3" fmla="*/ 2878666 w 3465689"/>
              <a:gd name="connsiteY3" fmla="*/ 75259 h 536221"/>
              <a:gd name="connsiteX4" fmla="*/ 3465689 w 3465689"/>
              <a:gd name="connsiteY4" fmla="*/ 7525 h 53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5689" h="536221">
                <a:moveTo>
                  <a:pt x="0" y="515525"/>
                </a:moveTo>
                <a:cubicBezTo>
                  <a:pt x="126059" y="525873"/>
                  <a:pt x="252118" y="536221"/>
                  <a:pt x="587022" y="526814"/>
                </a:cubicBezTo>
                <a:cubicBezTo>
                  <a:pt x="921926" y="517407"/>
                  <a:pt x="1627481" y="534340"/>
                  <a:pt x="2009422" y="459081"/>
                </a:cubicBezTo>
                <a:cubicBezTo>
                  <a:pt x="2391363" y="383822"/>
                  <a:pt x="2635955" y="150518"/>
                  <a:pt x="2878666" y="75259"/>
                </a:cubicBezTo>
                <a:cubicBezTo>
                  <a:pt x="3121377" y="0"/>
                  <a:pt x="3293533" y="3762"/>
                  <a:pt x="3465689" y="7525"/>
                </a:cubicBezTo>
              </a:path>
            </a:pathLst>
          </a:custGeom>
          <a:ln w="28575">
            <a:solidFill>
              <a:schemeClr val="accent2">
                <a:lumMod val="7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6715140" y="4929198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3" name="TextBox 32"/>
          <p:cNvSpPr txBox="1"/>
          <p:nvPr/>
        </p:nvSpPr>
        <p:spPr>
          <a:xfrm>
            <a:off x="1142976" y="1857364"/>
            <a:ext cx="3379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(1) </a:t>
            </a:r>
            <a:r>
              <a:rPr lang="ko-KR" altLang="en-US" dirty="0" smtClean="0"/>
              <a:t>서브 클래스 </a:t>
            </a:r>
            <a:r>
              <a:rPr lang="ko-KR" altLang="en-US" dirty="0" err="1" smtClean="0"/>
              <a:t>레퍼런스로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오버라이딩된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142976" y="4000504"/>
            <a:ext cx="5314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(2) </a:t>
            </a:r>
            <a:r>
              <a:rPr lang="ko-KR" altLang="en-US" dirty="0" err="1" smtClean="0"/>
              <a:t>업캐스팅에</a:t>
            </a:r>
            <a:r>
              <a:rPr lang="ko-KR" altLang="en-US" dirty="0" smtClean="0"/>
              <a:t> 의해 슈퍼클래스 </a:t>
            </a:r>
            <a:r>
              <a:rPr lang="ko-KR" altLang="en-US" dirty="0" err="1" smtClean="0"/>
              <a:t>레퍼런스로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오버라이딩된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</a:t>
            </a:r>
            <a:r>
              <a:rPr lang="en-US" altLang="ko-KR" dirty="0" smtClean="0"/>
              <a:t>(</a:t>
            </a:r>
            <a:r>
              <a:rPr lang="ko-KR" altLang="en-US" dirty="0" smtClean="0"/>
              <a:t>동적 바인딩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643042" y="3286124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실행 결과 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Line</a:t>
            </a:r>
            <a:r>
              <a:rPr lang="ko-KR" altLang="en-US" dirty="0" smtClean="0"/>
              <a:t>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출력됨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643042" y="5715016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실행 결과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rgbClr val="FF0000"/>
                </a:solidFill>
              </a:rPr>
              <a:t>Line</a:t>
            </a:r>
            <a:r>
              <a:rPr lang="ko-KR" altLang="en-US" dirty="0" smtClean="0"/>
              <a:t>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출력됨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072330" y="4929198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chemeClr val="accent2">
                    <a:lumMod val="50000"/>
                  </a:schemeClr>
                </a:solidFill>
              </a:rPr>
              <a:t>동적바인딩</a:t>
            </a:r>
            <a:endParaRPr lang="ko-KR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38" name="바닥글 개체 틀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5-4</a:t>
            </a:r>
            <a:r>
              <a:rPr lang="ko-KR" altLang="en-US" dirty="0" smtClean="0"/>
              <a:t> </a:t>
            </a:r>
            <a:r>
              <a:rPr lang="en-US" altLang="ko-KR" dirty="0"/>
              <a:t>: </a:t>
            </a:r>
            <a:r>
              <a:rPr lang="ko-KR" altLang="en-US" dirty="0" err="1"/>
              <a:t>메소드</a:t>
            </a:r>
            <a:r>
              <a:rPr lang="ko-KR" altLang="en-US" dirty="0"/>
              <a:t> </a:t>
            </a:r>
            <a:r>
              <a:rPr lang="ko-KR" altLang="en-US" dirty="0" err="1"/>
              <a:t>오버라이딩</a:t>
            </a:r>
            <a:r>
              <a:rPr lang="ko-KR" altLang="en-US" dirty="0"/>
              <a:t> </a:t>
            </a:r>
            <a:r>
              <a:rPr lang="ko-KR" altLang="en-US" dirty="0" smtClean="0"/>
              <a:t>만들기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43608" y="1570426"/>
            <a:ext cx="2592288" cy="50783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44000"/>
            <a:r>
              <a:rPr lang="en-US" altLang="ko-KR" sz="1200" dirty="0"/>
              <a:t>class 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{</a:t>
            </a:r>
          </a:p>
          <a:p>
            <a:pPr defTabSz="144000"/>
            <a:r>
              <a:rPr lang="en-US" altLang="ko-KR" sz="1200" dirty="0"/>
              <a:t>	public 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next;</a:t>
            </a:r>
          </a:p>
          <a:p>
            <a:pPr defTabSz="144000"/>
            <a:endParaRPr lang="en-US" altLang="ko-KR" sz="1200" dirty="0"/>
          </a:p>
          <a:p>
            <a:pPr defTabSz="144000"/>
            <a:r>
              <a:rPr lang="en-US" altLang="ko-KR" sz="1200" dirty="0"/>
              <a:t>	public 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() { next = null;}</a:t>
            </a:r>
          </a:p>
          <a:p>
            <a:pPr defTabSz="144000"/>
            <a:r>
              <a:rPr lang="en-US" altLang="ko-KR" sz="1200" dirty="0"/>
              <a:t>	 public void draw() {</a:t>
            </a:r>
          </a:p>
          <a:p>
            <a:pPr defTabSz="144000"/>
            <a:r>
              <a:rPr lang="en-US" altLang="ko-KR" sz="1200" dirty="0"/>
              <a:t>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draw");</a:t>
            </a:r>
          </a:p>
          <a:p>
            <a:pPr defTabSz="144000"/>
            <a:r>
              <a:rPr lang="en-US" altLang="ko-KR" sz="1200" dirty="0"/>
              <a:t>	}</a:t>
            </a:r>
          </a:p>
          <a:p>
            <a:pPr defTabSz="144000"/>
            <a:r>
              <a:rPr lang="en-US" altLang="ko-KR" sz="1200" dirty="0"/>
              <a:t>}</a:t>
            </a:r>
          </a:p>
          <a:p>
            <a:pPr defTabSz="144000"/>
            <a:endParaRPr lang="en-US" altLang="ko-KR" sz="1200" dirty="0"/>
          </a:p>
          <a:p>
            <a:pPr defTabSz="144000"/>
            <a:r>
              <a:rPr lang="en-US" altLang="ko-KR" sz="1200" dirty="0"/>
              <a:t>class Line extends 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{</a:t>
            </a:r>
          </a:p>
          <a:p>
            <a:pPr defTabSz="144000"/>
            <a:r>
              <a:rPr lang="en-US" altLang="ko-KR" sz="1200" dirty="0"/>
              <a:t>	public void draw() { //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오버라이딩</a:t>
            </a:r>
            <a:endParaRPr lang="ko-KR" altLang="en-US" sz="1200" dirty="0"/>
          </a:p>
          <a:p>
            <a:pPr defTabSz="144000"/>
            <a:r>
              <a:rPr lang="ko-KR" altLang="en-US" sz="1200" dirty="0"/>
              <a:t>		 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("Line");</a:t>
            </a:r>
          </a:p>
          <a:p>
            <a:pPr defTabSz="144000"/>
            <a:r>
              <a:rPr lang="en-US" altLang="ko-KR" sz="1200" dirty="0"/>
              <a:t>	}</a:t>
            </a:r>
          </a:p>
          <a:p>
            <a:pPr defTabSz="144000"/>
            <a:r>
              <a:rPr lang="en-US" altLang="ko-KR" sz="1200" dirty="0"/>
              <a:t>}</a:t>
            </a:r>
          </a:p>
          <a:p>
            <a:pPr defTabSz="144000"/>
            <a:endParaRPr lang="en-US" altLang="ko-KR" sz="1200" dirty="0"/>
          </a:p>
          <a:p>
            <a:pPr defTabSz="144000"/>
            <a:r>
              <a:rPr lang="en-US" altLang="ko-KR" sz="1200" dirty="0"/>
              <a:t>class </a:t>
            </a:r>
            <a:r>
              <a:rPr lang="en-US" altLang="ko-KR" sz="1200" dirty="0" err="1"/>
              <a:t>Rect</a:t>
            </a:r>
            <a:r>
              <a:rPr lang="en-US" altLang="ko-KR" sz="1200" dirty="0"/>
              <a:t> extends 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{</a:t>
            </a:r>
          </a:p>
          <a:p>
            <a:pPr defTabSz="144000"/>
            <a:r>
              <a:rPr lang="en-US" altLang="ko-KR" sz="1200" dirty="0"/>
              <a:t>	public void draw() { //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오버라이딩</a:t>
            </a:r>
            <a:endParaRPr lang="ko-KR" altLang="en-US" sz="1200" dirty="0"/>
          </a:p>
          <a:p>
            <a:pPr defTabSz="144000"/>
            <a:r>
              <a:rPr lang="ko-KR" altLang="en-US" sz="1200" dirty="0"/>
              <a:t>		 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Rect</a:t>
            </a:r>
            <a:r>
              <a:rPr lang="en-US" altLang="ko-KR" sz="1200" dirty="0"/>
              <a:t>");</a:t>
            </a:r>
          </a:p>
          <a:p>
            <a:pPr defTabSz="144000"/>
            <a:r>
              <a:rPr lang="en-US" altLang="ko-KR" sz="1200" dirty="0"/>
              <a:t>	}</a:t>
            </a:r>
          </a:p>
          <a:p>
            <a:pPr defTabSz="144000"/>
            <a:r>
              <a:rPr lang="en-US" altLang="ko-KR" sz="1200" dirty="0"/>
              <a:t>}</a:t>
            </a:r>
          </a:p>
          <a:p>
            <a:pPr defTabSz="144000"/>
            <a:endParaRPr lang="en-US" altLang="ko-KR" sz="1200" dirty="0"/>
          </a:p>
          <a:p>
            <a:pPr defTabSz="144000"/>
            <a:r>
              <a:rPr lang="en-US" altLang="ko-KR" sz="1200" dirty="0"/>
              <a:t>class Circle extends 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{</a:t>
            </a:r>
          </a:p>
          <a:p>
            <a:pPr defTabSz="144000"/>
            <a:r>
              <a:rPr lang="en-US" altLang="ko-KR" sz="1200" dirty="0"/>
              <a:t>	public void draw() { //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오버라이딩</a:t>
            </a:r>
            <a:endParaRPr lang="ko-KR" altLang="en-US" sz="1200" dirty="0"/>
          </a:p>
          <a:p>
            <a:pPr defTabSz="144000"/>
            <a:r>
              <a:rPr lang="ko-KR" altLang="en-US" sz="1200" dirty="0"/>
              <a:t>		 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("Circle");</a:t>
            </a:r>
          </a:p>
          <a:p>
            <a:pPr defTabSz="144000"/>
            <a:r>
              <a:rPr lang="en-US" altLang="ko-KR" sz="1200" dirty="0"/>
              <a:t>	}</a:t>
            </a:r>
          </a:p>
          <a:p>
            <a:pPr defTabSz="144000"/>
            <a:r>
              <a:rPr lang="en-US" altLang="ko-KR" sz="1200" dirty="0"/>
              <a:t>}</a:t>
            </a:r>
          </a:p>
          <a:p>
            <a:pPr defTabSz="144000"/>
            <a:endParaRPr lang="en-US" altLang="ko-KR" sz="1200" dirty="0"/>
          </a:p>
        </p:txBody>
      </p:sp>
      <p:sp>
        <p:nvSpPr>
          <p:cNvPr id="5" name="직사각형 4"/>
          <p:cNvSpPr/>
          <p:nvPr/>
        </p:nvSpPr>
        <p:spPr>
          <a:xfrm>
            <a:off x="3779912" y="1557875"/>
            <a:ext cx="4248472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44000"/>
            <a:r>
              <a:rPr lang="en-US" altLang="ko-KR" sz="1200" dirty="0" smtClean="0"/>
              <a:t>public </a:t>
            </a:r>
            <a:r>
              <a:rPr lang="en-US" altLang="ko-KR" sz="1200" dirty="0"/>
              <a:t>class </a:t>
            </a:r>
            <a:r>
              <a:rPr lang="en-US" altLang="ko-KR" sz="1200" dirty="0" err="1"/>
              <a:t>MethodOverringEx</a:t>
            </a:r>
            <a:r>
              <a:rPr lang="en-US" altLang="ko-KR" sz="1200" dirty="0"/>
              <a:t> {</a:t>
            </a:r>
          </a:p>
          <a:p>
            <a:pPr defTabSz="144000"/>
            <a:r>
              <a:rPr lang="en-US" altLang="ko-KR" sz="1200" dirty="0"/>
              <a:t>	public static void main(String[] </a:t>
            </a:r>
            <a:r>
              <a:rPr lang="en-US" altLang="ko-KR" sz="1200" dirty="0" err="1"/>
              <a:t>args</a:t>
            </a:r>
            <a:r>
              <a:rPr lang="en-US" altLang="ko-KR" sz="1200" dirty="0"/>
              <a:t>) {</a:t>
            </a:r>
          </a:p>
          <a:p>
            <a:pPr defTabSz="144000"/>
            <a:r>
              <a:rPr lang="en-US" altLang="ko-KR" sz="1200" dirty="0"/>
              <a:t>		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</a:t>
            </a:r>
            <a:r>
              <a:rPr lang="en-US" altLang="ko-KR" sz="1200" dirty="0" err="1"/>
              <a:t>obj</a:t>
            </a:r>
            <a:r>
              <a:rPr lang="en-US" altLang="ko-KR" sz="1200" dirty="0"/>
              <a:t> = new 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();</a:t>
            </a:r>
          </a:p>
          <a:p>
            <a:pPr defTabSz="144000"/>
            <a:r>
              <a:rPr lang="en-US" altLang="ko-KR" sz="1200" dirty="0"/>
              <a:t>		Line </a:t>
            </a:r>
            <a:r>
              <a:rPr lang="en-US" altLang="ko-KR" sz="1200" dirty="0" err="1"/>
              <a:t>line</a:t>
            </a:r>
            <a:r>
              <a:rPr lang="en-US" altLang="ko-KR" sz="1200" dirty="0"/>
              <a:t> = new Line();</a:t>
            </a:r>
          </a:p>
          <a:p>
            <a:pPr defTabSz="144000"/>
            <a:r>
              <a:rPr lang="en-US" altLang="ko-KR" sz="1200" dirty="0"/>
              <a:t>		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p = new Line();</a:t>
            </a:r>
          </a:p>
          <a:p>
            <a:pPr defTabSz="144000"/>
            <a:r>
              <a:rPr lang="en-US" altLang="ko-KR" sz="1200" dirty="0"/>
              <a:t>		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r = line;</a:t>
            </a:r>
          </a:p>
          <a:p>
            <a:pPr defTabSz="144000"/>
            <a:r>
              <a:rPr lang="en-US" altLang="ko-KR" sz="1200" dirty="0"/>
              <a:t>		</a:t>
            </a:r>
          </a:p>
          <a:p>
            <a:pPr defTabSz="144000"/>
            <a:r>
              <a:rPr lang="en-US" altLang="ko-KR" sz="1200" dirty="0"/>
              <a:t>		</a:t>
            </a:r>
            <a:r>
              <a:rPr lang="en-US" altLang="ko-KR" sz="1200" dirty="0" err="1"/>
              <a:t>obj.draw</a:t>
            </a:r>
            <a:r>
              <a:rPr lang="en-US" altLang="ko-KR" sz="1200" dirty="0"/>
              <a:t>(); // </a:t>
            </a:r>
            <a:r>
              <a:rPr lang="en-US" altLang="ko-KR" sz="1200" dirty="0" err="1"/>
              <a:t>DObject.draw</a:t>
            </a:r>
            <a:r>
              <a:rPr lang="en-US" altLang="ko-KR" sz="1200" dirty="0"/>
              <a:t>()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실행</a:t>
            </a:r>
            <a:r>
              <a:rPr lang="en-US" altLang="ko-KR" sz="1200" dirty="0"/>
              <a:t>. "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draw" </a:t>
            </a:r>
            <a:r>
              <a:rPr lang="ko-KR" altLang="en-US" sz="1200" dirty="0"/>
              <a:t>출력</a:t>
            </a:r>
          </a:p>
          <a:p>
            <a:pPr defTabSz="144000"/>
            <a:r>
              <a:rPr lang="ko-KR" altLang="en-US" sz="1200" dirty="0"/>
              <a:t>		</a:t>
            </a:r>
            <a:r>
              <a:rPr lang="en-US" altLang="ko-KR" sz="1200" dirty="0" err="1"/>
              <a:t>line.draw</a:t>
            </a:r>
            <a:r>
              <a:rPr lang="en-US" altLang="ko-KR" sz="1200" dirty="0"/>
              <a:t>(); // </a:t>
            </a:r>
            <a:r>
              <a:rPr lang="en-US" altLang="ko-KR" sz="1200" dirty="0" err="1"/>
              <a:t>Line.draw</a:t>
            </a:r>
            <a:r>
              <a:rPr lang="en-US" altLang="ko-KR" sz="1200" dirty="0"/>
              <a:t>()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실행</a:t>
            </a:r>
            <a:r>
              <a:rPr lang="en-US" altLang="ko-KR" sz="1200" dirty="0"/>
              <a:t>. "Line" </a:t>
            </a:r>
            <a:r>
              <a:rPr lang="ko-KR" altLang="en-US" sz="1200" dirty="0"/>
              <a:t>출력</a:t>
            </a:r>
          </a:p>
          <a:p>
            <a:pPr defTabSz="144000"/>
            <a:r>
              <a:rPr lang="ko-KR" altLang="en-US" sz="1200" dirty="0"/>
              <a:t>		</a:t>
            </a:r>
            <a:r>
              <a:rPr lang="en-US" altLang="ko-KR" sz="1200" dirty="0" err="1"/>
              <a:t>p.draw</a:t>
            </a:r>
            <a:r>
              <a:rPr lang="en-US" altLang="ko-KR" sz="1200" dirty="0"/>
              <a:t>(); // </a:t>
            </a:r>
            <a:r>
              <a:rPr lang="ko-KR" altLang="en-US" sz="1200" dirty="0" err="1"/>
              <a:t>오버라이딩된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</a:t>
            </a:r>
            <a:r>
              <a:rPr lang="en-US" altLang="ko-KR" sz="1200" dirty="0" err="1"/>
              <a:t>Line.draw</a:t>
            </a:r>
            <a:r>
              <a:rPr lang="en-US" altLang="ko-KR" sz="1200" dirty="0"/>
              <a:t>() </a:t>
            </a:r>
            <a:r>
              <a:rPr lang="ko-KR" altLang="en-US" sz="1200" dirty="0"/>
              <a:t>실행</a:t>
            </a:r>
            <a:r>
              <a:rPr lang="en-US" altLang="ko-KR" sz="1200" dirty="0"/>
              <a:t>, "Line" </a:t>
            </a:r>
            <a:r>
              <a:rPr lang="ko-KR" altLang="en-US" sz="1200" dirty="0"/>
              <a:t>출력</a:t>
            </a:r>
          </a:p>
          <a:p>
            <a:pPr defTabSz="144000"/>
            <a:r>
              <a:rPr lang="ko-KR" altLang="en-US" sz="1200" dirty="0"/>
              <a:t>		</a:t>
            </a:r>
            <a:r>
              <a:rPr lang="en-US" altLang="ko-KR" sz="1200" dirty="0" err="1"/>
              <a:t>r.draw</a:t>
            </a:r>
            <a:r>
              <a:rPr lang="en-US" altLang="ko-KR" sz="1200" dirty="0"/>
              <a:t>(); // </a:t>
            </a:r>
            <a:r>
              <a:rPr lang="ko-KR" altLang="en-US" sz="1200" dirty="0" err="1"/>
              <a:t>오버라이딩된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</a:t>
            </a:r>
            <a:r>
              <a:rPr lang="en-US" altLang="ko-KR" sz="1200" dirty="0" err="1"/>
              <a:t>Line.draw</a:t>
            </a:r>
            <a:r>
              <a:rPr lang="en-US" altLang="ko-KR" sz="1200" dirty="0"/>
              <a:t>() </a:t>
            </a:r>
            <a:r>
              <a:rPr lang="ko-KR" altLang="en-US" sz="1200" dirty="0"/>
              <a:t>실행</a:t>
            </a:r>
            <a:r>
              <a:rPr lang="en-US" altLang="ko-KR" sz="1200" dirty="0"/>
              <a:t>, "Line" </a:t>
            </a:r>
            <a:r>
              <a:rPr lang="ko-KR" altLang="en-US" sz="1200" dirty="0"/>
              <a:t>출력</a:t>
            </a:r>
          </a:p>
          <a:p>
            <a:pPr defTabSz="144000"/>
            <a:r>
              <a:rPr lang="ko-KR" altLang="en-US" sz="1200" dirty="0"/>
              <a:t>		</a:t>
            </a:r>
          </a:p>
          <a:p>
            <a:pPr defTabSz="144000"/>
            <a:r>
              <a:rPr lang="ko-KR" altLang="en-US" sz="1200" dirty="0"/>
              <a:t>		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</a:t>
            </a:r>
            <a:r>
              <a:rPr lang="en-US" altLang="ko-KR" sz="1200" dirty="0" err="1"/>
              <a:t>rect</a:t>
            </a:r>
            <a:r>
              <a:rPr lang="en-US" altLang="ko-KR" sz="1200" dirty="0"/>
              <a:t> = new </a:t>
            </a:r>
            <a:r>
              <a:rPr lang="en-US" altLang="ko-KR" sz="1200" dirty="0" err="1"/>
              <a:t>Rect</a:t>
            </a:r>
            <a:r>
              <a:rPr lang="en-US" altLang="ko-KR" sz="1200" dirty="0"/>
              <a:t>();</a:t>
            </a:r>
          </a:p>
          <a:p>
            <a:pPr defTabSz="144000"/>
            <a:r>
              <a:rPr lang="en-US" altLang="ko-KR" sz="1200" dirty="0"/>
              <a:t>		</a:t>
            </a:r>
            <a:r>
              <a:rPr lang="en-US" altLang="ko-KR" sz="1200" dirty="0" err="1"/>
              <a:t>DObject</a:t>
            </a:r>
            <a:r>
              <a:rPr lang="en-US" altLang="ko-KR" sz="1200" dirty="0"/>
              <a:t> circle = new Circle();</a:t>
            </a:r>
          </a:p>
          <a:p>
            <a:pPr defTabSz="144000"/>
            <a:r>
              <a:rPr lang="en-US" altLang="ko-KR" sz="1200" dirty="0"/>
              <a:t>		</a:t>
            </a:r>
            <a:r>
              <a:rPr lang="en-US" altLang="ko-KR" sz="1200" dirty="0" err="1"/>
              <a:t>rect.draw</a:t>
            </a:r>
            <a:r>
              <a:rPr lang="en-US" altLang="ko-KR" sz="1200" dirty="0"/>
              <a:t>(); // </a:t>
            </a:r>
            <a:r>
              <a:rPr lang="ko-KR" altLang="en-US" sz="1200" dirty="0" err="1"/>
              <a:t>오버라이딩된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</a:t>
            </a:r>
            <a:r>
              <a:rPr lang="en-US" altLang="ko-KR" sz="1200" dirty="0" err="1"/>
              <a:t>Rect.draw</a:t>
            </a:r>
            <a:r>
              <a:rPr lang="en-US" altLang="ko-KR" sz="1200" dirty="0"/>
              <a:t>() </a:t>
            </a:r>
            <a:r>
              <a:rPr lang="ko-KR" altLang="en-US" sz="1200" dirty="0"/>
              <a:t>실행</a:t>
            </a:r>
            <a:r>
              <a:rPr lang="en-US" altLang="ko-KR" sz="1200" dirty="0"/>
              <a:t>, "</a:t>
            </a:r>
            <a:r>
              <a:rPr lang="en-US" altLang="ko-KR" sz="1200" dirty="0" err="1"/>
              <a:t>Rect</a:t>
            </a:r>
            <a:r>
              <a:rPr lang="en-US" altLang="ko-KR" sz="1200" dirty="0"/>
              <a:t>" </a:t>
            </a:r>
            <a:r>
              <a:rPr lang="ko-KR" altLang="en-US" sz="1200" dirty="0"/>
              <a:t>출력		</a:t>
            </a:r>
          </a:p>
          <a:p>
            <a:pPr defTabSz="144000"/>
            <a:r>
              <a:rPr lang="ko-KR" altLang="en-US" sz="1200" dirty="0"/>
              <a:t>		</a:t>
            </a:r>
            <a:r>
              <a:rPr lang="en-US" altLang="ko-KR" sz="1200" dirty="0" err="1"/>
              <a:t>circle.draw</a:t>
            </a:r>
            <a:r>
              <a:rPr lang="en-US" altLang="ko-KR" sz="1200" dirty="0"/>
              <a:t>(); // </a:t>
            </a:r>
            <a:r>
              <a:rPr lang="ko-KR" altLang="en-US" sz="1200" dirty="0" err="1"/>
              <a:t>오버라이딩된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메소드</a:t>
            </a:r>
            <a:r>
              <a:rPr lang="ko-KR" altLang="en-US" sz="1200" dirty="0"/>
              <a:t> </a:t>
            </a:r>
            <a:r>
              <a:rPr lang="en-US" altLang="ko-KR" sz="1200" dirty="0" err="1"/>
              <a:t>Circle.draw</a:t>
            </a:r>
            <a:r>
              <a:rPr lang="en-US" altLang="ko-KR" sz="1200" dirty="0"/>
              <a:t>() </a:t>
            </a:r>
            <a:r>
              <a:rPr lang="ko-KR" altLang="en-US" sz="1200" dirty="0"/>
              <a:t>실행</a:t>
            </a:r>
            <a:r>
              <a:rPr lang="en-US" altLang="ko-KR" sz="1200" dirty="0"/>
              <a:t>, "Circle" </a:t>
            </a:r>
            <a:r>
              <a:rPr lang="ko-KR" altLang="en-US" sz="1200" dirty="0"/>
              <a:t>출력</a:t>
            </a:r>
          </a:p>
          <a:p>
            <a:pPr defTabSz="144000"/>
            <a:r>
              <a:rPr lang="ko-KR" altLang="en-US" sz="1200" dirty="0"/>
              <a:t>	</a:t>
            </a:r>
            <a:r>
              <a:rPr lang="en-US" altLang="ko-KR" sz="1200" dirty="0"/>
              <a:t>}</a:t>
            </a:r>
          </a:p>
          <a:p>
            <a:pPr defTabSz="144000"/>
            <a:r>
              <a:rPr lang="en-US" altLang="ko-KR" sz="1200" dirty="0"/>
              <a:t>}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779912" y="5037276"/>
            <a:ext cx="1368152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200" dirty="0" err="1"/>
              <a:t>DObject</a:t>
            </a:r>
            <a:r>
              <a:rPr lang="en-US" altLang="ko-KR" sz="1200" dirty="0"/>
              <a:t> draw</a:t>
            </a:r>
          </a:p>
          <a:p>
            <a:r>
              <a:rPr lang="en-US" altLang="ko-KR" sz="1200" dirty="0"/>
              <a:t>Line</a:t>
            </a:r>
          </a:p>
          <a:p>
            <a:r>
              <a:rPr lang="en-US" altLang="ko-KR" sz="1200" dirty="0"/>
              <a:t>Line</a:t>
            </a:r>
          </a:p>
          <a:p>
            <a:r>
              <a:rPr lang="en-US" altLang="ko-KR" sz="1200" dirty="0"/>
              <a:t>Line</a:t>
            </a:r>
          </a:p>
          <a:p>
            <a:r>
              <a:rPr lang="en-US" altLang="ko-KR" sz="1200" dirty="0" err="1"/>
              <a:t>Rect</a:t>
            </a:r>
            <a:endParaRPr lang="en-US" altLang="ko-KR" sz="1200" dirty="0"/>
          </a:p>
          <a:p>
            <a:r>
              <a:rPr lang="en-US" altLang="ko-KR" sz="1200" dirty="0"/>
              <a:t>Circle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60040" y="1062961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5454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839998" y="540341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DObject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obj</a:t>
            </a:r>
            <a:endParaRPr lang="ko-KR" altLang="en-US" sz="1200" dirty="0"/>
          </a:p>
        </p:txBody>
      </p:sp>
      <p:sp>
        <p:nvSpPr>
          <p:cNvPr id="38" name="순서도: 처리 37"/>
          <p:cNvSpPr/>
          <p:nvPr/>
        </p:nvSpPr>
        <p:spPr>
          <a:xfrm>
            <a:off x="5200466" y="742092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draw()</a:t>
            </a:r>
            <a:endParaRPr lang="ko-KR" alt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5315579" y="40466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4115920" y="527778"/>
            <a:ext cx="642942" cy="276999"/>
            <a:chOff x="1000100" y="1500174"/>
            <a:chExt cx="642942" cy="276999"/>
          </a:xfrm>
        </p:grpSpPr>
        <p:sp>
          <p:nvSpPr>
            <p:cNvPr id="42" name="TextBox 41"/>
            <p:cNvSpPr txBox="1"/>
            <p:nvPr/>
          </p:nvSpPr>
          <p:spPr>
            <a:xfrm>
              <a:off x="1000100" y="1500174"/>
              <a:ext cx="64294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200" dirty="0"/>
            </a:p>
          </p:txBody>
        </p:sp>
        <p:sp>
          <p:nvSpPr>
            <p:cNvPr id="43" name="순서도: 연결자 42"/>
            <p:cNvSpPr/>
            <p:nvPr/>
          </p:nvSpPr>
          <p:spPr>
            <a:xfrm>
              <a:off x="1263274" y="1561558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cxnSp>
        <p:nvCxnSpPr>
          <p:cNvPr id="44" name="직선 화살표 연결선 43"/>
          <p:cNvCxnSpPr>
            <a:stCxn id="43" idx="6"/>
          </p:cNvCxnSpPr>
          <p:nvPr/>
        </p:nvCxnSpPr>
        <p:spPr>
          <a:xfrm>
            <a:off x="4521970" y="668683"/>
            <a:ext cx="678496" cy="734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순서도: 처리 45"/>
          <p:cNvSpPr/>
          <p:nvPr/>
        </p:nvSpPr>
        <p:spPr>
          <a:xfrm>
            <a:off x="5214179" y="3217890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draw()</a:t>
            </a:r>
            <a:endParaRPr lang="ko-KR" alt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5623658" y="3585151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Line</a:t>
            </a:r>
            <a:endParaRPr lang="ko-KR" altLang="en-US" sz="1200" dirty="0"/>
          </a:p>
        </p:txBody>
      </p:sp>
      <p:sp>
        <p:nvSpPr>
          <p:cNvPr id="49" name="순서도: 처리 48"/>
          <p:cNvSpPr/>
          <p:nvPr/>
        </p:nvSpPr>
        <p:spPr>
          <a:xfrm>
            <a:off x="5214179" y="2932138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draw()</a:t>
            </a:r>
            <a:endParaRPr lang="ko-KR" alt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5280912" y="2589946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1" name="타원 50"/>
          <p:cNvSpPr/>
          <p:nvPr/>
        </p:nvSpPr>
        <p:spPr>
          <a:xfrm>
            <a:off x="5357055" y="3289328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52" name="그룹 51"/>
          <p:cNvGrpSpPr/>
          <p:nvPr/>
        </p:nvGrpSpPr>
        <p:grpSpPr>
          <a:xfrm>
            <a:off x="4115920" y="2717824"/>
            <a:ext cx="642942" cy="276999"/>
            <a:chOff x="1000100" y="1500174"/>
            <a:chExt cx="642942" cy="276999"/>
          </a:xfrm>
        </p:grpSpPr>
        <p:sp>
          <p:nvSpPr>
            <p:cNvPr id="53" name="TextBox 52"/>
            <p:cNvSpPr txBox="1"/>
            <p:nvPr/>
          </p:nvSpPr>
          <p:spPr>
            <a:xfrm>
              <a:off x="1000100" y="1500174"/>
              <a:ext cx="64294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200" dirty="0"/>
            </a:p>
          </p:txBody>
        </p:sp>
        <p:sp>
          <p:nvSpPr>
            <p:cNvPr id="54" name="순서도: 연결자 53"/>
            <p:cNvSpPr/>
            <p:nvPr/>
          </p:nvSpPr>
          <p:spPr>
            <a:xfrm>
              <a:off x="1263274" y="15710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cxnSp>
        <p:nvCxnSpPr>
          <p:cNvPr id="55" name="직선 화살표 연결선 54"/>
          <p:cNvCxnSpPr>
            <a:stCxn id="54" idx="6"/>
          </p:cNvCxnSpPr>
          <p:nvPr/>
        </p:nvCxnSpPr>
        <p:spPr>
          <a:xfrm>
            <a:off x="4521970" y="2868254"/>
            <a:ext cx="692209" cy="638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자유형 56"/>
          <p:cNvSpPr/>
          <p:nvPr/>
        </p:nvSpPr>
        <p:spPr>
          <a:xfrm>
            <a:off x="6130280" y="3075014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63" name="TextBox 62"/>
          <p:cNvSpPr txBox="1"/>
          <p:nvPr/>
        </p:nvSpPr>
        <p:spPr>
          <a:xfrm>
            <a:off x="2839998" y="2711226"/>
            <a:ext cx="8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DObject</a:t>
            </a:r>
            <a:r>
              <a:rPr lang="en-US" altLang="ko-KR" sz="1200" dirty="0" smtClean="0"/>
              <a:t> p</a:t>
            </a:r>
            <a:endParaRPr lang="ko-KR" altLang="en-US" sz="1200" dirty="0"/>
          </a:p>
        </p:txBody>
      </p:sp>
      <p:sp>
        <p:nvSpPr>
          <p:cNvPr id="64" name="순서도: 처리 63"/>
          <p:cNvSpPr/>
          <p:nvPr/>
        </p:nvSpPr>
        <p:spPr>
          <a:xfrm>
            <a:off x="5187490" y="1883572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/>
              <a:t>draw()</a:t>
            </a:r>
            <a:endParaRPr lang="ko-KR" altLang="en-US" sz="1200"/>
          </a:p>
        </p:txBody>
      </p:sp>
      <p:sp>
        <p:nvSpPr>
          <p:cNvPr id="65" name="TextBox 64"/>
          <p:cNvSpPr txBox="1"/>
          <p:nvPr/>
        </p:nvSpPr>
        <p:spPr>
          <a:xfrm>
            <a:off x="5623658" y="2246965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Line</a:t>
            </a:r>
            <a:endParaRPr lang="ko-KR" altLang="en-US" sz="1200" dirty="0"/>
          </a:p>
        </p:txBody>
      </p:sp>
      <p:sp>
        <p:nvSpPr>
          <p:cNvPr id="66" name="순서도: 처리 65"/>
          <p:cNvSpPr/>
          <p:nvPr/>
        </p:nvSpPr>
        <p:spPr>
          <a:xfrm>
            <a:off x="5187490" y="1597820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draw()</a:t>
            </a:r>
            <a:endParaRPr lang="ko-KR" alt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5332980" y="1254705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8" name="타원 67"/>
          <p:cNvSpPr/>
          <p:nvPr/>
        </p:nvSpPr>
        <p:spPr>
          <a:xfrm>
            <a:off x="5330366" y="1955010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69" name="그룹 68"/>
          <p:cNvGrpSpPr/>
          <p:nvPr/>
        </p:nvGrpSpPr>
        <p:grpSpPr>
          <a:xfrm>
            <a:off x="4115920" y="1383506"/>
            <a:ext cx="642942" cy="276999"/>
            <a:chOff x="1000100" y="1500174"/>
            <a:chExt cx="642942" cy="276999"/>
          </a:xfrm>
        </p:grpSpPr>
        <p:sp>
          <p:nvSpPr>
            <p:cNvPr id="70" name="TextBox 69"/>
            <p:cNvSpPr txBox="1"/>
            <p:nvPr/>
          </p:nvSpPr>
          <p:spPr>
            <a:xfrm>
              <a:off x="1000100" y="1500174"/>
              <a:ext cx="64294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200" dirty="0"/>
            </a:p>
          </p:txBody>
        </p:sp>
        <p:sp>
          <p:nvSpPr>
            <p:cNvPr id="71" name="순서도: 연결자 70"/>
            <p:cNvSpPr/>
            <p:nvPr/>
          </p:nvSpPr>
          <p:spPr>
            <a:xfrm>
              <a:off x="1263274" y="1561558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cxnSp>
        <p:nvCxnSpPr>
          <p:cNvPr id="72" name="직선 화살표 연결선 71"/>
          <p:cNvCxnSpPr>
            <a:stCxn id="71" idx="6"/>
          </p:cNvCxnSpPr>
          <p:nvPr/>
        </p:nvCxnSpPr>
        <p:spPr>
          <a:xfrm>
            <a:off x="4521970" y="1524411"/>
            <a:ext cx="665520" cy="734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자유형 72"/>
          <p:cNvSpPr/>
          <p:nvPr/>
        </p:nvSpPr>
        <p:spPr>
          <a:xfrm>
            <a:off x="6116184" y="1740696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74" name="TextBox 73"/>
          <p:cNvSpPr txBox="1"/>
          <p:nvPr/>
        </p:nvSpPr>
        <p:spPr>
          <a:xfrm>
            <a:off x="2839998" y="1364253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Line </a:t>
            </a:r>
            <a:r>
              <a:rPr lang="en-US" altLang="ko-KR" sz="1200" dirty="0" err="1" smtClean="0"/>
              <a:t>line</a:t>
            </a:r>
            <a:endParaRPr lang="ko-KR" altLang="en-US" sz="1200" dirty="0"/>
          </a:p>
        </p:txBody>
      </p:sp>
      <p:grpSp>
        <p:nvGrpSpPr>
          <p:cNvPr id="75" name="그룹 74"/>
          <p:cNvGrpSpPr/>
          <p:nvPr/>
        </p:nvGrpSpPr>
        <p:grpSpPr>
          <a:xfrm>
            <a:off x="4115920" y="2038146"/>
            <a:ext cx="642942" cy="276999"/>
            <a:chOff x="1000100" y="1500174"/>
            <a:chExt cx="642942" cy="276999"/>
          </a:xfrm>
        </p:grpSpPr>
        <p:sp>
          <p:nvSpPr>
            <p:cNvPr id="76" name="TextBox 75"/>
            <p:cNvSpPr txBox="1"/>
            <p:nvPr/>
          </p:nvSpPr>
          <p:spPr>
            <a:xfrm>
              <a:off x="1000100" y="1500174"/>
              <a:ext cx="64294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200" dirty="0"/>
            </a:p>
          </p:txBody>
        </p:sp>
        <p:sp>
          <p:nvSpPr>
            <p:cNvPr id="77" name="순서도: 연결자 76"/>
            <p:cNvSpPr/>
            <p:nvPr/>
          </p:nvSpPr>
          <p:spPr>
            <a:xfrm>
              <a:off x="1263274" y="15710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2839998" y="2038334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DObject</a:t>
            </a:r>
            <a:r>
              <a:rPr lang="en-US" altLang="ko-KR" sz="1200" dirty="0" smtClean="0"/>
              <a:t> r</a:t>
            </a:r>
            <a:endParaRPr lang="ko-KR" altLang="en-US" sz="1200" dirty="0"/>
          </a:p>
        </p:txBody>
      </p:sp>
      <p:cxnSp>
        <p:nvCxnSpPr>
          <p:cNvPr id="79" name="직선 화살표 연결선 78"/>
          <p:cNvCxnSpPr>
            <a:stCxn id="77" idx="7"/>
          </p:cNvCxnSpPr>
          <p:nvPr/>
        </p:nvCxnSpPr>
        <p:spPr>
          <a:xfrm flipV="1">
            <a:off x="4501046" y="1603932"/>
            <a:ext cx="670381" cy="5284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587925" y="704712"/>
            <a:ext cx="1377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“</a:t>
            </a:r>
            <a:r>
              <a:rPr lang="en-US" altLang="ko-KR" sz="1200" dirty="0" err="1" smtClean="0"/>
              <a:t>DObject</a:t>
            </a:r>
            <a:r>
              <a:rPr lang="en-US" altLang="ko-KR" sz="1200" dirty="0" smtClean="0"/>
              <a:t> draw” </a:t>
            </a:r>
            <a:r>
              <a:rPr lang="ko-KR" altLang="en-US" sz="1200" dirty="0" smtClean="0"/>
              <a:t>출력</a:t>
            </a:r>
            <a:endParaRPr lang="ko-KR" altLang="en-US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6599972" y="1973646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“Line” </a:t>
            </a:r>
            <a:r>
              <a:rPr lang="ko-KR" altLang="en-US" sz="1200" dirty="0" smtClean="0"/>
              <a:t>출력</a:t>
            </a:r>
            <a:endParaRPr lang="ko-KR" altLang="en-US" sz="1200" dirty="0"/>
          </a:p>
        </p:txBody>
      </p:sp>
      <p:sp>
        <p:nvSpPr>
          <p:cNvPr id="82" name="TextBox 81"/>
          <p:cNvSpPr txBox="1"/>
          <p:nvPr/>
        </p:nvSpPr>
        <p:spPr>
          <a:xfrm>
            <a:off x="6642845" y="3282792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“Line” </a:t>
            </a:r>
            <a:r>
              <a:rPr lang="ko-KR" altLang="en-US" sz="1200" dirty="0" smtClean="0"/>
              <a:t>출력</a:t>
            </a:r>
            <a:endParaRPr lang="ko-KR" altLang="en-US" sz="1200" dirty="0"/>
          </a:p>
        </p:txBody>
      </p:sp>
      <p:sp>
        <p:nvSpPr>
          <p:cNvPr id="83" name="순서도: 처리 82"/>
          <p:cNvSpPr/>
          <p:nvPr/>
        </p:nvSpPr>
        <p:spPr>
          <a:xfrm>
            <a:off x="5248794" y="4618393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/>
              <a:t>draw()</a:t>
            </a:r>
            <a:endParaRPr lang="ko-KR" altLang="en-US" sz="1200"/>
          </a:p>
        </p:txBody>
      </p:sp>
      <p:sp>
        <p:nvSpPr>
          <p:cNvPr id="84" name="TextBox 83"/>
          <p:cNvSpPr txBox="1"/>
          <p:nvPr/>
        </p:nvSpPr>
        <p:spPr>
          <a:xfrm>
            <a:off x="5623658" y="4985654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Rect</a:t>
            </a:r>
            <a:endParaRPr lang="ko-KR" altLang="en-US" sz="1200" dirty="0"/>
          </a:p>
        </p:txBody>
      </p:sp>
      <p:sp>
        <p:nvSpPr>
          <p:cNvPr id="85" name="순서도: 처리 84"/>
          <p:cNvSpPr/>
          <p:nvPr/>
        </p:nvSpPr>
        <p:spPr>
          <a:xfrm>
            <a:off x="5248794" y="4332641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draw()</a:t>
            </a:r>
            <a:endParaRPr lang="ko-KR" altLang="en-US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5315527" y="399044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7" name="타원 86"/>
          <p:cNvSpPr/>
          <p:nvPr/>
        </p:nvSpPr>
        <p:spPr>
          <a:xfrm>
            <a:off x="5391670" y="4689831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88" name="그룹 87"/>
          <p:cNvGrpSpPr/>
          <p:nvPr/>
        </p:nvGrpSpPr>
        <p:grpSpPr>
          <a:xfrm>
            <a:off x="4115920" y="4118327"/>
            <a:ext cx="642942" cy="276999"/>
            <a:chOff x="1000100" y="1500174"/>
            <a:chExt cx="642942" cy="276999"/>
          </a:xfrm>
        </p:grpSpPr>
        <p:sp>
          <p:nvSpPr>
            <p:cNvPr id="89" name="TextBox 88"/>
            <p:cNvSpPr txBox="1"/>
            <p:nvPr/>
          </p:nvSpPr>
          <p:spPr>
            <a:xfrm>
              <a:off x="1000100" y="1500174"/>
              <a:ext cx="64294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200" dirty="0"/>
            </a:p>
          </p:txBody>
        </p:sp>
        <p:sp>
          <p:nvSpPr>
            <p:cNvPr id="90" name="순서도: 연결자 89"/>
            <p:cNvSpPr/>
            <p:nvPr/>
          </p:nvSpPr>
          <p:spPr>
            <a:xfrm>
              <a:off x="1263274" y="1561558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cxnSp>
        <p:nvCxnSpPr>
          <p:cNvPr id="91" name="직선 화살표 연결선 90"/>
          <p:cNvCxnSpPr>
            <a:stCxn id="90" idx="6"/>
          </p:cNvCxnSpPr>
          <p:nvPr/>
        </p:nvCxnSpPr>
        <p:spPr>
          <a:xfrm>
            <a:off x="4521970" y="4259232"/>
            <a:ext cx="726824" cy="734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자유형 91"/>
          <p:cNvSpPr/>
          <p:nvPr/>
        </p:nvSpPr>
        <p:spPr>
          <a:xfrm>
            <a:off x="6164895" y="4475517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93" name="TextBox 92"/>
          <p:cNvSpPr txBox="1"/>
          <p:nvPr/>
        </p:nvSpPr>
        <p:spPr>
          <a:xfrm>
            <a:off x="2839998" y="4111729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DObject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rect</a:t>
            </a:r>
            <a:endParaRPr lang="ko-KR" altLang="en-US" sz="1200" dirty="0"/>
          </a:p>
        </p:txBody>
      </p:sp>
      <p:sp>
        <p:nvSpPr>
          <p:cNvPr id="94" name="TextBox 93"/>
          <p:cNvSpPr txBox="1"/>
          <p:nvPr/>
        </p:nvSpPr>
        <p:spPr>
          <a:xfrm>
            <a:off x="6677460" y="4683295"/>
            <a:ext cx="755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“</a:t>
            </a:r>
            <a:r>
              <a:rPr lang="en-US" altLang="ko-KR" sz="1200" dirty="0" err="1" smtClean="0"/>
              <a:t>Rect</a:t>
            </a:r>
            <a:r>
              <a:rPr lang="en-US" altLang="ko-KR" sz="1200" dirty="0" smtClean="0"/>
              <a:t>” </a:t>
            </a:r>
            <a:r>
              <a:rPr lang="ko-KR" altLang="en-US" sz="1200" dirty="0" smtClean="0"/>
              <a:t>출력</a:t>
            </a:r>
            <a:endParaRPr lang="ko-KR" altLang="en-US" sz="1200" dirty="0"/>
          </a:p>
        </p:txBody>
      </p:sp>
      <p:sp>
        <p:nvSpPr>
          <p:cNvPr id="95" name="순서도: 처리 94"/>
          <p:cNvSpPr/>
          <p:nvPr/>
        </p:nvSpPr>
        <p:spPr>
          <a:xfrm>
            <a:off x="5283530" y="6098771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/>
              <a:t>draw()</a:t>
            </a:r>
            <a:endParaRPr lang="ko-KR" altLang="en-US" sz="1200"/>
          </a:p>
        </p:txBody>
      </p:sp>
      <p:sp>
        <p:nvSpPr>
          <p:cNvPr id="96" name="TextBox 95"/>
          <p:cNvSpPr txBox="1"/>
          <p:nvPr/>
        </p:nvSpPr>
        <p:spPr>
          <a:xfrm>
            <a:off x="5623658" y="6527399"/>
            <a:ext cx="53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Circle</a:t>
            </a:r>
            <a:endParaRPr lang="ko-KR" altLang="en-US" sz="1200" dirty="0"/>
          </a:p>
        </p:txBody>
      </p:sp>
      <p:sp>
        <p:nvSpPr>
          <p:cNvPr id="97" name="순서도: 처리 96"/>
          <p:cNvSpPr/>
          <p:nvPr/>
        </p:nvSpPr>
        <p:spPr>
          <a:xfrm>
            <a:off x="5283530" y="5813019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draw()</a:t>
            </a:r>
            <a:endParaRPr lang="ko-KR" altLang="en-US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5350263" y="547082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9" name="타원 98"/>
          <p:cNvSpPr/>
          <p:nvPr/>
        </p:nvSpPr>
        <p:spPr>
          <a:xfrm>
            <a:off x="5426406" y="6170209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100" name="그룹 99"/>
          <p:cNvGrpSpPr/>
          <p:nvPr/>
        </p:nvGrpSpPr>
        <p:grpSpPr>
          <a:xfrm>
            <a:off x="4115920" y="5598705"/>
            <a:ext cx="642942" cy="276999"/>
            <a:chOff x="1000100" y="1500174"/>
            <a:chExt cx="642942" cy="276999"/>
          </a:xfrm>
        </p:grpSpPr>
        <p:sp>
          <p:nvSpPr>
            <p:cNvPr id="101" name="TextBox 100"/>
            <p:cNvSpPr txBox="1"/>
            <p:nvPr/>
          </p:nvSpPr>
          <p:spPr>
            <a:xfrm>
              <a:off x="1000100" y="1500174"/>
              <a:ext cx="64294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200" dirty="0"/>
            </a:p>
          </p:txBody>
        </p:sp>
        <p:sp>
          <p:nvSpPr>
            <p:cNvPr id="102" name="순서도: 연결자 101"/>
            <p:cNvSpPr/>
            <p:nvPr/>
          </p:nvSpPr>
          <p:spPr>
            <a:xfrm>
              <a:off x="1263274" y="15710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cxnSp>
        <p:nvCxnSpPr>
          <p:cNvPr id="103" name="직선 화살표 연결선 102"/>
          <p:cNvCxnSpPr>
            <a:stCxn id="102" idx="6"/>
          </p:cNvCxnSpPr>
          <p:nvPr/>
        </p:nvCxnSpPr>
        <p:spPr>
          <a:xfrm>
            <a:off x="4521970" y="5749135"/>
            <a:ext cx="761560" cy="638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자유형 103"/>
          <p:cNvSpPr/>
          <p:nvPr/>
        </p:nvSpPr>
        <p:spPr>
          <a:xfrm>
            <a:off x="6199631" y="5955895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05" name="TextBox 104"/>
          <p:cNvSpPr txBox="1"/>
          <p:nvPr/>
        </p:nvSpPr>
        <p:spPr>
          <a:xfrm>
            <a:off x="2839998" y="5592107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DObject</a:t>
            </a:r>
            <a:r>
              <a:rPr lang="en-US" altLang="ko-KR" sz="1200" dirty="0" smtClean="0"/>
              <a:t> circle</a:t>
            </a:r>
            <a:endParaRPr lang="ko-KR" altLang="en-US" sz="1200" dirty="0"/>
          </a:p>
        </p:txBody>
      </p:sp>
      <p:sp>
        <p:nvSpPr>
          <p:cNvPr id="106" name="TextBox 105"/>
          <p:cNvSpPr txBox="1"/>
          <p:nvPr/>
        </p:nvSpPr>
        <p:spPr>
          <a:xfrm>
            <a:off x="6712196" y="6163673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“Circle” </a:t>
            </a:r>
            <a:r>
              <a:rPr lang="ko-KR" altLang="en-US" sz="1200" dirty="0" smtClean="0"/>
              <a:t>출력</a:t>
            </a:r>
            <a:endParaRPr lang="ko-KR" altLang="en-US" sz="1200" dirty="0"/>
          </a:p>
        </p:txBody>
      </p:sp>
      <p:sp>
        <p:nvSpPr>
          <p:cNvPr id="107" name="타원 106"/>
          <p:cNvSpPr/>
          <p:nvPr/>
        </p:nvSpPr>
        <p:spPr>
          <a:xfrm>
            <a:off x="5312027" y="742092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08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ko-KR" altLang="en-US" dirty="0"/>
              <a:t>예제 </a:t>
            </a:r>
            <a:r>
              <a:rPr lang="ko-KR" altLang="en-US" dirty="0" smtClean="0"/>
              <a:t>실행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  <p:sp>
        <p:nvSpPr>
          <p:cNvPr id="109" name="바닥글 개체 틀 1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487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228600"/>
            <a:ext cx="8153400" cy="990600"/>
          </a:xfrm>
        </p:spPr>
        <p:txBody>
          <a:bodyPr/>
          <a:lstStyle/>
          <a:p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오버라이딩</a:t>
            </a:r>
            <a:r>
              <a:rPr lang="ko-KR" altLang="en-US" dirty="0" smtClean="0"/>
              <a:t> 조건</a:t>
            </a:r>
            <a:endParaRPr lang="ko-KR" altLang="en-US" dirty="0"/>
          </a:p>
        </p:txBody>
      </p:sp>
      <p:sp>
        <p:nvSpPr>
          <p:cNvPr id="6" name="내용 개체 틀 2"/>
          <p:cNvSpPr>
            <a:spLocks noGrp="1"/>
          </p:cNvSpPr>
          <p:nvPr>
            <p:ph sz="quarter" idx="1"/>
          </p:nvPr>
        </p:nvSpPr>
        <p:spPr>
          <a:xfrm>
            <a:off x="0" y="1785926"/>
            <a:ext cx="4429124" cy="4019338"/>
          </a:xfrm>
        </p:spPr>
        <p:txBody>
          <a:bodyPr>
            <a:normAutofit/>
          </a:bodyPr>
          <a:lstStyle/>
          <a:p>
            <a:pPr marL="180000" indent="-252000">
              <a:buNone/>
            </a:pPr>
            <a:r>
              <a:rPr lang="en-US" altLang="ko-KR" sz="1800" dirty="0" smtClean="0"/>
              <a:t>1. </a:t>
            </a:r>
            <a:r>
              <a:rPr lang="ko-KR" altLang="en-US" sz="1800" dirty="0" smtClean="0"/>
              <a:t>반드시 슈퍼 클래스 </a:t>
            </a:r>
            <a:r>
              <a:rPr lang="ko-KR" altLang="en-US" sz="1800" dirty="0" err="1" smtClean="0"/>
              <a:t>메소드와</a:t>
            </a:r>
            <a:r>
              <a:rPr lang="ko-KR" altLang="en-US" sz="1800" dirty="0" smtClean="0"/>
              <a:t> 동일한 이름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동일한 호출 인자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반환 타입을 가져야 한다</a:t>
            </a:r>
            <a:r>
              <a:rPr lang="en-US" altLang="ko-KR" sz="1800" dirty="0" smtClean="0"/>
              <a:t>.</a:t>
            </a:r>
          </a:p>
          <a:p>
            <a:pPr marL="180000" indent="-252000">
              <a:buNone/>
            </a:pPr>
            <a:r>
              <a:rPr lang="en-US" altLang="ko-KR" sz="1800" dirty="0" smtClean="0"/>
              <a:t>2. </a:t>
            </a:r>
            <a:r>
              <a:rPr lang="ko-KR" altLang="en-US" sz="1800" dirty="0" err="1" smtClean="0"/>
              <a:t>오버라이딩된</a:t>
            </a: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메소드의</a:t>
            </a:r>
            <a:r>
              <a:rPr lang="ko-KR" altLang="en-US" sz="1800" dirty="0" smtClean="0"/>
              <a:t> 접근 지정자는 슈퍼 클래스의 </a:t>
            </a:r>
            <a:r>
              <a:rPr lang="ko-KR" altLang="en-US" sz="1800" dirty="0" err="1" smtClean="0"/>
              <a:t>메소드의</a:t>
            </a:r>
            <a:r>
              <a:rPr lang="ko-KR" altLang="en-US" sz="1800" dirty="0" smtClean="0"/>
              <a:t> 접근 지정자 보다 좁아질 수 없다</a:t>
            </a:r>
            <a:r>
              <a:rPr lang="en-US" altLang="ko-KR" sz="1800" dirty="0" smtClean="0"/>
              <a:t>.</a:t>
            </a:r>
          </a:p>
          <a:p>
            <a:pPr marL="180000" lvl="1" indent="-252000">
              <a:buNone/>
            </a:pPr>
            <a:r>
              <a:rPr lang="en-US" altLang="ko-KR" sz="1800" dirty="0" smtClean="0"/>
              <a:t>    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</a:rPr>
              <a:t>public &gt; protected &gt; private </a:t>
            </a:r>
            <a:r>
              <a:rPr lang="ko-KR" altLang="en-US" sz="1800" dirty="0" smtClean="0">
                <a:solidFill>
                  <a:schemeClr val="accent2">
                    <a:lumMod val="75000"/>
                  </a:schemeClr>
                </a:solidFill>
              </a:rPr>
              <a:t>순으로 지정 범위가 좁아진다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180000" indent="-252000">
              <a:buNone/>
            </a:pPr>
            <a:r>
              <a:rPr lang="en-US" altLang="ko-KR" sz="1800" dirty="0" smtClean="0"/>
              <a:t>3. </a:t>
            </a:r>
            <a:r>
              <a:rPr lang="ko-KR" altLang="en-US" sz="1800" dirty="0" smtClean="0"/>
              <a:t>반환 타입만 다르면 오류</a:t>
            </a:r>
            <a:endParaRPr lang="en-US" altLang="ko-KR" sz="1800" dirty="0" smtClean="0"/>
          </a:p>
          <a:p>
            <a:pPr marL="180000" indent="-252000">
              <a:buNone/>
            </a:pPr>
            <a:r>
              <a:rPr lang="en-US" altLang="ko-KR" sz="1800" dirty="0" smtClean="0"/>
              <a:t>4. static, private, </a:t>
            </a:r>
            <a:r>
              <a:rPr lang="ko-KR" altLang="en-US" sz="1800" dirty="0" smtClean="0"/>
              <a:t>또는 </a:t>
            </a:r>
            <a:r>
              <a:rPr lang="en-US" altLang="ko-KR" sz="1800" dirty="0" smtClean="0"/>
              <a:t>final</a:t>
            </a: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메소드는</a:t>
            </a: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오버라이딩</a:t>
            </a:r>
            <a:r>
              <a:rPr lang="ko-KR" altLang="en-US" sz="1800" dirty="0" smtClean="0"/>
              <a:t> 될 수 없다</a:t>
            </a:r>
            <a:r>
              <a:rPr lang="en-US" altLang="ko-KR" sz="18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08480" y="836712"/>
            <a:ext cx="4139984" cy="56938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class Person {</a:t>
            </a:r>
          </a:p>
          <a:p>
            <a:pPr lvl="1"/>
            <a:r>
              <a:rPr lang="en-US" altLang="ko-KR" sz="1400" dirty="0" smtClean="0"/>
              <a:t>String name;</a:t>
            </a:r>
          </a:p>
          <a:p>
            <a:pPr lvl="1"/>
            <a:r>
              <a:rPr lang="en-US" altLang="ko-KR" sz="1400" dirty="0" smtClean="0"/>
              <a:t>String phone;</a:t>
            </a:r>
          </a:p>
          <a:p>
            <a:pPr lvl="1"/>
            <a:r>
              <a:rPr lang="en-US" altLang="ko-KR" sz="1400" dirty="0" smtClean="0"/>
              <a:t>static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i="1" dirty="0" smtClean="0"/>
              <a:t>ID;</a:t>
            </a:r>
          </a:p>
          <a:p>
            <a:pPr lvl="1"/>
            <a:endParaRPr lang="ko-KR" altLang="en-US" sz="1400" dirty="0" smtClean="0"/>
          </a:p>
          <a:p>
            <a:pPr lvl="1"/>
            <a:r>
              <a:rPr lang="en-US" altLang="ko-KR" sz="1400" dirty="0" smtClean="0"/>
              <a:t>public void </a:t>
            </a:r>
            <a:r>
              <a:rPr lang="en-US" altLang="ko-KR" sz="1400" dirty="0" err="1" smtClean="0"/>
              <a:t>setName</a:t>
            </a:r>
            <a:r>
              <a:rPr lang="en-US" altLang="ko-KR" sz="1400" dirty="0" smtClean="0"/>
              <a:t>(String s) {</a:t>
            </a:r>
          </a:p>
          <a:p>
            <a:pPr lvl="2"/>
            <a:r>
              <a:rPr lang="en-US" altLang="ko-KR" sz="1400" dirty="0" smtClean="0"/>
              <a:t>name = s;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pPr lvl="1"/>
            <a:r>
              <a:rPr lang="en-US" altLang="ko-KR" sz="1400" dirty="0" smtClean="0"/>
              <a:t>public String </a:t>
            </a:r>
            <a:r>
              <a:rPr lang="en-US" altLang="ko-KR" sz="1400" dirty="0" err="1" smtClean="0"/>
              <a:t>getPhone</a:t>
            </a:r>
            <a:r>
              <a:rPr lang="en-US" altLang="ko-KR" sz="1400" dirty="0" smtClean="0"/>
              <a:t>() {</a:t>
            </a:r>
          </a:p>
          <a:p>
            <a:pPr lvl="2"/>
            <a:r>
              <a:rPr lang="en-US" altLang="ko-KR" sz="1400" dirty="0" smtClean="0"/>
              <a:t>return phone;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pPr lvl="1"/>
            <a:r>
              <a:rPr lang="en-US" altLang="ko-KR" sz="1400" dirty="0" smtClean="0"/>
              <a:t>public static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getID</a:t>
            </a:r>
            <a:r>
              <a:rPr lang="en-US" altLang="ko-KR" sz="1400" dirty="0" smtClean="0"/>
              <a:t>() {</a:t>
            </a:r>
          </a:p>
          <a:p>
            <a:pPr lvl="2"/>
            <a:r>
              <a:rPr lang="en-US" altLang="ko-KR" sz="1400" dirty="0" smtClean="0"/>
              <a:t>return </a:t>
            </a:r>
            <a:r>
              <a:rPr lang="en-US" altLang="ko-KR" sz="1400" i="1" dirty="0" smtClean="0"/>
              <a:t>ID;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r>
              <a:rPr lang="en-US" altLang="ko-KR" sz="1400" dirty="0" smtClean="0"/>
              <a:t>}</a:t>
            </a:r>
          </a:p>
          <a:p>
            <a:r>
              <a:rPr lang="en-US" altLang="ko-KR" sz="1400" dirty="0" smtClean="0"/>
              <a:t>class Professor extends Person {</a:t>
            </a:r>
          </a:p>
          <a:p>
            <a:pPr lvl="1"/>
            <a:r>
              <a:rPr lang="en-US" altLang="ko-KR" sz="1400" strike="sngStrike" dirty="0" smtClean="0">
                <a:solidFill>
                  <a:srgbClr val="FF0000"/>
                </a:solidFill>
              </a:rPr>
              <a:t>protected void </a:t>
            </a:r>
            <a:r>
              <a:rPr lang="en-US" altLang="ko-KR" sz="1400" strike="sngStrike" dirty="0" err="1" smtClean="0">
                <a:solidFill>
                  <a:srgbClr val="FF0000"/>
                </a:solidFill>
              </a:rPr>
              <a:t>setName</a:t>
            </a:r>
            <a:r>
              <a:rPr lang="en-US" altLang="ko-KR" sz="1400" strike="sngStrike" dirty="0" smtClean="0">
                <a:solidFill>
                  <a:srgbClr val="FF0000"/>
                </a:solidFill>
              </a:rPr>
              <a:t>(String s) { </a:t>
            </a:r>
            <a:r>
              <a:rPr lang="en-US" altLang="ko-KR" sz="1400" dirty="0" smtClean="0"/>
              <a:t>// 2</a:t>
            </a:r>
            <a:r>
              <a:rPr lang="ko-KR" altLang="en-US" sz="1400" dirty="0" smtClean="0"/>
              <a:t>번 조건위배</a:t>
            </a:r>
            <a:endParaRPr lang="en-US" altLang="ko-KR" sz="1400" strike="sngStrike" dirty="0" smtClean="0">
              <a:solidFill>
                <a:srgbClr val="FF0000"/>
              </a:solidFill>
            </a:endParaRPr>
          </a:p>
          <a:p>
            <a:pPr lvl="1"/>
            <a:r>
              <a:rPr lang="en-US" altLang="ko-KR" sz="1400" strike="sngStrike" dirty="0" smtClean="0">
                <a:solidFill>
                  <a:srgbClr val="FF0000"/>
                </a:solidFill>
              </a:rPr>
              <a:t>}</a:t>
            </a:r>
          </a:p>
          <a:p>
            <a:pPr lvl="1"/>
            <a:r>
              <a:rPr lang="en-US" altLang="ko-KR" sz="1400" dirty="0" smtClean="0"/>
              <a:t>public String </a:t>
            </a:r>
            <a:r>
              <a:rPr lang="en-US" altLang="ko-KR" sz="1400" dirty="0" err="1" smtClean="0"/>
              <a:t>getPhone</a:t>
            </a:r>
            <a:r>
              <a:rPr lang="en-US" altLang="ko-KR" sz="1400" dirty="0" smtClean="0"/>
              <a:t>() {	// 1</a:t>
            </a:r>
            <a:r>
              <a:rPr lang="ko-KR" altLang="en-US" sz="1400" dirty="0" smtClean="0"/>
              <a:t>번 조건 성공</a:t>
            </a:r>
            <a:endParaRPr lang="en-US" altLang="ko-KR" sz="1400" dirty="0" smtClean="0"/>
          </a:p>
          <a:p>
            <a:pPr lvl="2"/>
            <a:r>
              <a:rPr lang="en-US" altLang="ko-KR" sz="1400" dirty="0" smtClean="0"/>
              <a:t>return phone;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pPr lvl="1"/>
            <a:r>
              <a:rPr lang="en-US" altLang="ko-KR" sz="1400" strike="sngStrike" dirty="0" smtClean="0">
                <a:solidFill>
                  <a:srgbClr val="FF0000"/>
                </a:solidFill>
              </a:rPr>
              <a:t>public void </a:t>
            </a:r>
            <a:r>
              <a:rPr lang="en-US" altLang="ko-KR" sz="1400" strike="sngStrike" dirty="0" err="1" smtClean="0">
                <a:solidFill>
                  <a:srgbClr val="FF0000"/>
                </a:solidFill>
              </a:rPr>
              <a:t>getPhone</a:t>
            </a:r>
            <a:r>
              <a:rPr lang="en-US" altLang="ko-KR" sz="1400" strike="sngStrike" dirty="0" smtClean="0">
                <a:solidFill>
                  <a:srgbClr val="FF0000"/>
                </a:solidFill>
              </a:rPr>
              <a:t>(){</a:t>
            </a:r>
            <a:r>
              <a:rPr lang="en-US" altLang="ko-KR" sz="1400" dirty="0" smtClean="0"/>
              <a:t>	// 3</a:t>
            </a:r>
            <a:r>
              <a:rPr lang="ko-KR" altLang="en-US" sz="1400" dirty="0" smtClean="0"/>
              <a:t>번 조건 위배</a:t>
            </a:r>
            <a:endParaRPr lang="en-US" altLang="ko-KR" sz="1400" strike="sngStrike" dirty="0" smtClean="0">
              <a:solidFill>
                <a:srgbClr val="FF0000"/>
              </a:solidFill>
            </a:endParaRPr>
          </a:p>
          <a:p>
            <a:pPr lvl="1"/>
            <a:r>
              <a:rPr lang="en-US" altLang="ko-KR" sz="1400" strike="sngStrike" dirty="0" smtClean="0">
                <a:solidFill>
                  <a:srgbClr val="FF0000"/>
                </a:solidFill>
              </a:rPr>
              <a:t>}</a:t>
            </a:r>
          </a:p>
          <a:p>
            <a:pPr lvl="1"/>
            <a:r>
              <a:rPr lang="en-US" altLang="ko-KR" sz="1400" strike="sngStrike" dirty="0" smtClean="0">
                <a:solidFill>
                  <a:srgbClr val="FF0000"/>
                </a:solidFill>
              </a:rPr>
              <a:t>public </a:t>
            </a:r>
            <a:r>
              <a:rPr lang="en-US" altLang="ko-KR" sz="1400" strike="sngStrike" dirty="0" err="1" smtClean="0">
                <a:solidFill>
                  <a:srgbClr val="FF0000"/>
                </a:solidFill>
              </a:rPr>
              <a:t>int</a:t>
            </a:r>
            <a:r>
              <a:rPr lang="en-US" altLang="ko-KR" sz="1400" strike="sngStrike" dirty="0" smtClean="0">
                <a:solidFill>
                  <a:srgbClr val="FF0000"/>
                </a:solidFill>
              </a:rPr>
              <a:t> </a:t>
            </a:r>
            <a:r>
              <a:rPr lang="en-US" altLang="ko-KR" sz="1400" strike="sngStrike" dirty="0" err="1" smtClean="0">
                <a:solidFill>
                  <a:srgbClr val="FF0000"/>
                </a:solidFill>
              </a:rPr>
              <a:t>getID</a:t>
            </a:r>
            <a:r>
              <a:rPr lang="en-US" altLang="ko-KR" sz="1400" strike="sngStrike" dirty="0" smtClean="0">
                <a:solidFill>
                  <a:srgbClr val="FF0000"/>
                </a:solidFill>
              </a:rPr>
              <a:t>() </a:t>
            </a:r>
            <a:r>
              <a:rPr lang="en-US" altLang="ko-KR" sz="1400" u="sng" strike="sngStrike" dirty="0" smtClean="0">
                <a:solidFill>
                  <a:srgbClr val="FF0000"/>
                </a:solidFill>
              </a:rPr>
              <a:t>{ </a:t>
            </a:r>
            <a:r>
              <a:rPr lang="en-US" altLang="ko-KR" sz="1400" dirty="0" smtClean="0"/>
              <a:t>// 4</a:t>
            </a:r>
            <a:r>
              <a:rPr lang="ko-KR" altLang="en-US" sz="1400" dirty="0" smtClean="0"/>
              <a:t>번 조건 위배</a:t>
            </a:r>
            <a:endParaRPr lang="en-US" altLang="ko-KR" sz="1400" u="sng" strike="sngStrike" dirty="0" smtClean="0">
              <a:solidFill>
                <a:srgbClr val="FF0000"/>
              </a:solidFill>
            </a:endParaRPr>
          </a:p>
          <a:p>
            <a:pPr lvl="1"/>
            <a:r>
              <a:rPr lang="en-US" altLang="ko-KR" sz="1400" strike="sngStrike" dirty="0" smtClean="0">
                <a:solidFill>
                  <a:srgbClr val="FF0000"/>
                </a:solidFill>
              </a:rPr>
              <a:t>}</a:t>
            </a:r>
          </a:p>
          <a:p>
            <a:r>
              <a:rPr lang="en-US" altLang="ko-KR" sz="1400" dirty="0" smtClean="0"/>
              <a:t>}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164" y="260648"/>
            <a:ext cx="8153400" cy="990600"/>
          </a:xfrm>
        </p:spPr>
        <p:txBody>
          <a:bodyPr/>
          <a:lstStyle/>
          <a:p>
            <a:r>
              <a:rPr lang="ko-KR" altLang="en-US" dirty="0" err="1" smtClean="0"/>
              <a:t>오버라이딩</a:t>
            </a:r>
            <a:r>
              <a:rPr lang="ko-KR" altLang="en-US" dirty="0" smtClean="0"/>
              <a:t> 활용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0"/>
            <a:ext cx="4143404" cy="4616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start, n,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// </a:t>
            </a:r>
            <a:r>
              <a:rPr lang="ko-KR" altLang="en-US" sz="1400" dirty="0" err="1" smtClean="0"/>
              <a:t>링크드</a:t>
            </a:r>
            <a:r>
              <a:rPr lang="ko-KR" altLang="en-US" sz="1400" dirty="0" smtClean="0"/>
              <a:t> 리스트로 도형 생성하여 연결하기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start = new Line(); //Line </a:t>
            </a:r>
            <a:r>
              <a:rPr lang="ko-KR" altLang="en-US" sz="1400" dirty="0" smtClean="0"/>
              <a:t>객체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연결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n = start;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Rect</a:t>
            </a:r>
            <a:r>
              <a:rPr lang="en-US" altLang="ko-KR" sz="1400" dirty="0" smtClean="0"/>
              <a:t>(); 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n.next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 //</a:t>
            </a:r>
            <a:r>
              <a:rPr lang="en-US" altLang="ko-KR" sz="1400" dirty="0" err="1" smtClean="0"/>
              <a:t>Rect</a:t>
            </a:r>
            <a:r>
              <a:rPr lang="ko-KR" altLang="en-US" sz="1400" dirty="0" smtClean="0"/>
              <a:t>객체 연결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n =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 = new Line(); // Line </a:t>
            </a:r>
            <a:r>
              <a:rPr lang="ko-KR" altLang="en-US" sz="1400" dirty="0" smtClean="0"/>
              <a:t>객체 연결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n.next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n =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 = new Circle(); // Circle </a:t>
            </a:r>
            <a:r>
              <a:rPr lang="ko-KR" altLang="en-US" sz="1400" dirty="0" smtClean="0"/>
              <a:t>객체 연결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n.next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// </a:t>
            </a:r>
            <a:r>
              <a:rPr lang="ko-KR" altLang="en-US" sz="1400" dirty="0" smtClean="0"/>
              <a:t>모든 도형 출력하기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while(start != null)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start.draw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		start = </a:t>
            </a:r>
            <a:r>
              <a:rPr lang="en-US" altLang="ko-KR" sz="1400" dirty="0" err="1" smtClean="0"/>
              <a:t>start.next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순서도: 처리 4"/>
          <p:cNvSpPr/>
          <p:nvPr/>
        </p:nvSpPr>
        <p:spPr>
          <a:xfrm>
            <a:off x="2214546" y="5214950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6" name="순서도: 처리 5"/>
          <p:cNvSpPr/>
          <p:nvPr/>
        </p:nvSpPr>
        <p:spPr>
          <a:xfrm>
            <a:off x="3857620" y="5214950"/>
            <a:ext cx="1285884" cy="7143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/>
              <a:t>draw()</a:t>
            </a:r>
            <a:endParaRPr lang="ko-KR" altLang="en-US" sz="1600"/>
          </a:p>
        </p:txBody>
      </p:sp>
      <p:sp>
        <p:nvSpPr>
          <p:cNvPr id="7" name="순서도: 처리 6"/>
          <p:cNvSpPr/>
          <p:nvPr/>
        </p:nvSpPr>
        <p:spPr>
          <a:xfrm>
            <a:off x="5500694" y="5214950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/>
              <a:t>draw()</a:t>
            </a:r>
            <a:endParaRPr lang="ko-KR" altLang="en-US" sz="1600"/>
          </a:p>
        </p:txBody>
      </p:sp>
      <p:sp>
        <p:nvSpPr>
          <p:cNvPr id="8" name="순서도: 처리 7"/>
          <p:cNvSpPr/>
          <p:nvPr/>
        </p:nvSpPr>
        <p:spPr>
          <a:xfrm>
            <a:off x="7215206" y="5214950"/>
            <a:ext cx="1285884" cy="135732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/>
              <a:t>draw()</a:t>
            </a:r>
            <a:endParaRPr lang="ko-KR" alt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2571736" y="5643578"/>
            <a:ext cx="500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Line</a:t>
            </a:r>
            <a:endParaRPr lang="ko-KR" altLang="en-US" sz="1600"/>
          </a:p>
        </p:txBody>
      </p:sp>
      <p:sp>
        <p:nvSpPr>
          <p:cNvPr id="10" name="TextBox 9"/>
          <p:cNvSpPr txBox="1"/>
          <p:nvPr/>
        </p:nvSpPr>
        <p:spPr>
          <a:xfrm>
            <a:off x="5857884" y="5643578"/>
            <a:ext cx="500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Line</a:t>
            </a:r>
            <a:endParaRPr lang="ko-KR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4810" y="5929330"/>
            <a:ext cx="518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Rect</a:t>
            </a:r>
            <a:endParaRPr lang="ko-KR" altLang="en-US" sz="1600" dirty="0"/>
          </a:p>
        </p:txBody>
      </p:sp>
      <p:cxnSp>
        <p:nvCxnSpPr>
          <p:cNvPr id="12" name="직선 화살표 연결선 11"/>
          <p:cNvCxnSpPr>
            <a:endCxn id="18" idx="1"/>
          </p:cNvCxnSpPr>
          <p:nvPr/>
        </p:nvCxnSpPr>
        <p:spPr>
          <a:xfrm>
            <a:off x="3500430" y="5072074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5143504" y="5072074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6786578" y="507207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4348" y="4643446"/>
            <a:ext cx="1286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DObject</a:t>
            </a:r>
            <a:r>
              <a:rPr lang="en-US" altLang="ko-KR" sz="1600" dirty="0" smtClean="0"/>
              <a:t> start</a:t>
            </a:r>
            <a:endParaRPr lang="ko-KR" altLang="en-US" sz="1600" dirty="0"/>
          </a:p>
        </p:txBody>
      </p:sp>
      <p:sp>
        <p:nvSpPr>
          <p:cNvPr id="17" name="순서도: 처리 16"/>
          <p:cNvSpPr/>
          <p:nvPr/>
        </p:nvSpPr>
        <p:spPr>
          <a:xfrm>
            <a:off x="2214546" y="4929198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18" name="순서도: 처리 17"/>
          <p:cNvSpPr/>
          <p:nvPr/>
        </p:nvSpPr>
        <p:spPr>
          <a:xfrm>
            <a:off x="3857620" y="4929198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/>
              <a:t>draw()</a:t>
            </a:r>
            <a:endParaRPr lang="ko-KR" altLang="en-US" sz="1600"/>
          </a:p>
        </p:txBody>
      </p:sp>
      <p:sp>
        <p:nvSpPr>
          <p:cNvPr id="19" name="순서도: 처리 18"/>
          <p:cNvSpPr/>
          <p:nvPr/>
        </p:nvSpPr>
        <p:spPr>
          <a:xfrm>
            <a:off x="5500694" y="4929198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20" name="순서도: 처리 19"/>
          <p:cNvSpPr/>
          <p:nvPr/>
        </p:nvSpPr>
        <p:spPr>
          <a:xfrm>
            <a:off x="7215206" y="4929198"/>
            <a:ext cx="1285884" cy="285752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/>
              <a:t>draw()</a:t>
            </a:r>
            <a:endParaRPr lang="ko-KR" altLang="en-US" sz="1600"/>
          </a:p>
        </p:txBody>
      </p:sp>
      <p:sp>
        <p:nvSpPr>
          <p:cNvPr id="21" name="TextBox 20"/>
          <p:cNvSpPr txBox="1"/>
          <p:nvPr/>
        </p:nvSpPr>
        <p:spPr>
          <a:xfrm>
            <a:off x="2357422" y="4572008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496" y="4572008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43570" y="4572008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58082" y="4572008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accent4">
                    <a:lumMod val="75000"/>
                  </a:schemeClr>
                </a:solidFill>
              </a:rPr>
              <a:t>DObject</a:t>
            </a:r>
            <a:endParaRPr lang="ko-KR" altLang="en-US" sz="1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2357422" y="5286388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6" name="타원 25"/>
          <p:cNvSpPr/>
          <p:nvPr/>
        </p:nvSpPr>
        <p:spPr>
          <a:xfrm>
            <a:off x="4000496" y="5429264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7" name="타원 26"/>
          <p:cNvSpPr/>
          <p:nvPr/>
        </p:nvSpPr>
        <p:spPr>
          <a:xfrm>
            <a:off x="5643570" y="5286388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8" name="타원 27"/>
          <p:cNvSpPr/>
          <p:nvPr/>
        </p:nvSpPr>
        <p:spPr>
          <a:xfrm>
            <a:off x="7358082" y="5786454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9" name="자유형 28"/>
          <p:cNvSpPr/>
          <p:nvPr/>
        </p:nvSpPr>
        <p:spPr>
          <a:xfrm>
            <a:off x="3206814" y="5065668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자유형 29"/>
          <p:cNvSpPr/>
          <p:nvPr/>
        </p:nvSpPr>
        <p:spPr>
          <a:xfrm>
            <a:off x="6429388" y="5072074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1" name="자유형 30"/>
          <p:cNvSpPr/>
          <p:nvPr/>
        </p:nvSpPr>
        <p:spPr>
          <a:xfrm>
            <a:off x="4786314" y="5072074"/>
            <a:ext cx="142876" cy="357190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2" name="자유형 31"/>
          <p:cNvSpPr/>
          <p:nvPr/>
        </p:nvSpPr>
        <p:spPr>
          <a:xfrm>
            <a:off x="8143900" y="5072074"/>
            <a:ext cx="214314" cy="714380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3" name="TextBox 32"/>
          <p:cNvSpPr txBox="1"/>
          <p:nvPr/>
        </p:nvSpPr>
        <p:spPr>
          <a:xfrm>
            <a:off x="7572396" y="6572272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Circle</a:t>
            </a:r>
            <a:endParaRPr lang="ko-KR" altLang="en-US" sz="1600" dirty="0"/>
          </a:p>
        </p:txBody>
      </p:sp>
      <p:grpSp>
        <p:nvGrpSpPr>
          <p:cNvPr id="36" name="그룹 35"/>
          <p:cNvGrpSpPr/>
          <p:nvPr/>
        </p:nvGrpSpPr>
        <p:grpSpPr>
          <a:xfrm>
            <a:off x="1214414" y="5000636"/>
            <a:ext cx="642942" cy="338554"/>
            <a:chOff x="1000100" y="1500174"/>
            <a:chExt cx="642942" cy="338554"/>
          </a:xfrm>
        </p:grpSpPr>
        <p:sp>
          <p:nvSpPr>
            <p:cNvPr id="34" name="TextBox 33"/>
            <p:cNvSpPr txBox="1"/>
            <p:nvPr/>
          </p:nvSpPr>
          <p:spPr>
            <a:xfrm>
              <a:off x="1000100" y="1500174"/>
              <a:ext cx="642942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35" name="순서도: 연결자 34"/>
            <p:cNvSpPr/>
            <p:nvPr/>
          </p:nvSpPr>
          <p:spPr>
            <a:xfrm>
              <a:off x="1263274" y="16091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cxnSp>
        <p:nvCxnSpPr>
          <p:cNvPr id="15" name="직선 화살표 연결선 14"/>
          <p:cNvCxnSpPr>
            <a:endCxn id="17" idx="1"/>
          </p:cNvCxnSpPr>
          <p:nvPr/>
        </p:nvCxnSpPr>
        <p:spPr>
          <a:xfrm flipV="1">
            <a:off x="1620464" y="5072074"/>
            <a:ext cx="594082" cy="1170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004591" y="2308667"/>
            <a:ext cx="591829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Line</a:t>
            </a:r>
          </a:p>
          <a:p>
            <a:r>
              <a:rPr lang="en-US" altLang="ko-KR" sz="1400" dirty="0" err="1"/>
              <a:t>Rect</a:t>
            </a:r>
            <a:endParaRPr lang="en-US" altLang="ko-KR" sz="1400" dirty="0"/>
          </a:p>
          <a:p>
            <a:r>
              <a:rPr lang="en-US" altLang="ko-KR" sz="1400" dirty="0"/>
              <a:t>Line</a:t>
            </a:r>
          </a:p>
          <a:p>
            <a:r>
              <a:rPr lang="en-US" altLang="ko-KR" sz="1400" dirty="0"/>
              <a:t>Circle</a:t>
            </a:r>
            <a:endParaRPr lang="ko-KR" altLang="en-US" sz="1400" dirty="0"/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  <p:sp>
        <p:nvSpPr>
          <p:cNvPr id="38" name="바닥글 개체 틀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948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동적 바인딩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1357298"/>
            <a:ext cx="3571900" cy="32932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</a:t>
            </a:r>
            <a:r>
              <a:rPr lang="en-US" altLang="ko-KR" sz="1600" b="1" dirty="0" err="1" smtClean="0"/>
              <a:t>SuperObject</a:t>
            </a:r>
            <a:r>
              <a:rPr lang="en-US" altLang="ko-KR" sz="1600" b="1" dirty="0" smtClean="0"/>
              <a:t>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protected String name;</a:t>
            </a:r>
          </a:p>
          <a:p>
            <a:pPr defTabSz="180000"/>
            <a:r>
              <a:rPr lang="en-US" altLang="ko-KR" sz="1600" dirty="0" smtClean="0"/>
              <a:t>	public void </a:t>
            </a:r>
            <a:r>
              <a:rPr lang="en-US" altLang="ko-KR" sz="1600" dirty="0" smtClean="0">
                <a:solidFill>
                  <a:srgbClr val="FF0000"/>
                </a:solidFill>
              </a:rPr>
              <a:t>paint()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smtClean="0">
                <a:solidFill>
                  <a:srgbClr val="FF0000"/>
                </a:solidFill>
              </a:rPr>
              <a:t>draw();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void </a:t>
            </a:r>
            <a:r>
              <a:rPr lang="en-US" altLang="ko-KR" sz="1600" dirty="0" smtClean="0">
                <a:solidFill>
                  <a:srgbClr val="FF0000"/>
                </a:solidFill>
              </a:rPr>
              <a:t>draw()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(“Super Object”);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SuperObject</a:t>
            </a:r>
            <a:r>
              <a:rPr lang="en-US" altLang="ko-KR" sz="1600" dirty="0" smtClean="0"/>
              <a:t> a = new </a:t>
            </a:r>
            <a:r>
              <a:rPr lang="en-US" altLang="ko-KR" sz="1600" dirty="0" err="1" smtClean="0"/>
              <a:t>SuperObject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a.paint</a:t>
            </a:r>
            <a:r>
              <a:rPr lang="en-US" altLang="ko-KR" sz="1600" dirty="0" smtClean="0">
                <a:solidFill>
                  <a:srgbClr val="FF0000"/>
                </a:solidFill>
              </a:rPr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1776687" y="5385408"/>
            <a:ext cx="1285884" cy="571504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paint()</a:t>
            </a:r>
          </a:p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19365" y="531397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a</a:t>
            </a:r>
            <a:endParaRPr lang="ko-KR" altLang="en-US" sz="1600" dirty="0"/>
          </a:p>
        </p:txBody>
      </p:sp>
      <p:grpSp>
        <p:nvGrpSpPr>
          <p:cNvPr id="13" name="그룹 12"/>
          <p:cNvGrpSpPr/>
          <p:nvPr/>
        </p:nvGrpSpPr>
        <p:grpSpPr>
          <a:xfrm>
            <a:off x="776555" y="5313970"/>
            <a:ext cx="642942" cy="338554"/>
            <a:chOff x="1000100" y="1500174"/>
            <a:chExt cx="642942" cy="338554"/>
          </a:xfrm>
        </p:grpSpPr>
        <p:sp>
          <p:nvSpPr>
            <p:cNvPr id="14" name="TextBox 13"/>
            <p:cNvSpPr txBox="1"/>
            <p:nvPr/>
          </p:nvSpPr>
          <p:spPr>
            <a:xfrm>
              <a:off x="1000100" y="1500174"/>
              <a:ext cx="642942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15" name="순서도: 연결자 14"/>
            <p:cNvSpPr/>
            <p:nvPr/>
          </p:nvSpPr>
          <p:spPr>
            <a:xfrm>
              <a:off x="1263274" y="16091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cxnSp>
        <p:nvCxnSpPr>
          <p:cNvPr id="16" name="직선 화살표 연결선 15"/>
          <p:cNvCxnSpPr>
            <a:endCxn id="8" idx="1"/>
          </p:cNvCxnSpPr>
          <p:nvPr/>
        </p:nvCxnSpPr>
        <p:spPr>
          <a:xfrm>
            <a:off x="1182605" y="5502500"/>
            <a:ext cx="594082" cy="1686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62571" y="5528284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rgbClr val="0070C0"/>
                </a:solidFill>
              </a:rPr>
              <a:t>SuperObject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부분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3" name="순서도: 처리 22"/>
          <p:cNvSpPr/>
          <p:nvPr/>
        </p:nvSpPr>
        <p:spPr>
          <a:xfrm>
            <a:off x="6386650" y="5956912"/>
            <a:ext cx="1285884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24" name="순서도: 처리 23"/>
          <p:cNvSpPr/>
          <p:nvPr/>
        </p:nvSpPr>
        <p:spPr>
          <a:xfrm>
            <a:off x="6386650" y="5385408"/>
            <a:ext cx="1285884" cy="571504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paint()</a:t>
            </a:r>
          </a:p>
          <a:p>
            <a:pPr algn="ctr"/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25" name="타원 24"/>
          <p:cNvSpPr/>
          <p:nvPr/>
        </p:nvSpPr>
        <p:spPr>
          <a:xfrm>
            <a:off x="6529526" y="6028350"/>
            <a:ext cx="100013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6" name="자유형 25"/>
          <p:cNvSpPr/>
          <p:nvPr/>
        </p:nvSpPr>
        <p:spPr>
          <a:xfrm>
            <a:off x="7315344" y="5599721"/>
            <a:ext cx="142876" cy="50006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7" name="TextBox 26"/>
          <p:cNvSpPr txBox="1"/>
          <p:nvPr/>
        </p:nvSpPr>
        <p:spPr>
          <a:xfrm>
            <a:off x="5029328" y="531397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b</a:t>
            </a:r>
            <a:endParaRPr lang="ko-KR" altLang="en-US" sz="1600" dirty="0"/>
          </a:p>
        </p:txBody>
      </p:sp>
      <p:grpSp>
        <p:nvGrpSpPr>
          <p:cNvPr id="28" name="그룹 27"/>
          <p:cNvGrpSpPr/>
          <p:nvPr/>
        </p:nvGrpSpPr>
        <p:grpSpPr>
          <a:xfrm>
            <a:off x="5386518" y="5313970"/>
            <a:ext cx="642942" cy="338554"/>
            <a:chOff x="1000100" y="1500174"/>
            <a:chExt cx="642942" cy="338554"/>
          </a:xfrm>
        </p:grpSpPr>
        <p:sp>
          <p:nvSpPr>
            <p:cNvPr id="29" name="TextBox 28"/>
            <p:cNvSpPr txBox="1"/>
            <p:nvPr/>
          </p:nvSpPr>
          <p:spPr>
            <a:xfrm>
              <a:off x="1000100" y="1500174"/>
              <a:ext cx="642942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30" name="순서도: 연결자 29"/>
            <p:cNvSpPr/>
            <p:nvPr/>
          </p:nvSpPr>
          <p:spPr>
            <a:xfrm>
              <a:off x="1263274" y="16091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cxnSp>
        <p:nvCxnSpPr>
          <p:cNvPr id="31" name="직선 화살표 연결선 30"/>
          <p:cNvCxnSpPr>
            <a:endCxn id="24" idx="1"/>
          </p:cNvCxnSpPr>
          <p:nvPr/>
        </p:nvCxnSpPr>
        <p:spPr>
          <a:xfrm>
            <a:off x="5792568" y="5502500"/>
            <a:ext cx="594082" cy="1686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72534" y="5528284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rgbClr val="0070C0"/>
                </a:solidFill>
              </a:rPr>
              <a:t>SuperObject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부분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72534" y="6028350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rgbClr val="0070C0"/>
                </a:solidFill>
              </a:rPr>
              <a:t>SubObject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부분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36" name="자유형 35"/>
          <p:cNvSpPr/>
          <p:nvPr/>
        </p:nvSpPr>
        <p:spPr>
          <a:xfrm>
            <a:off x="2705381" y="5528284"/>
            <a:ext cx="127518" cy="261257"/>
          </a:xfrm>
          <a:custGeom>
            <a:avLst/>
            <a:gdLst>
              <a:gd name="connsiteX0" fmla="*/ 0 w 127518"/>
              <a:gd name="connsiteY0" fmla="*/ 0 h 261257"/>
              <a:gd name="connsiteX1" fmla="*/ 121298 w 127518"/>
              <a:gd name="connsiteY1" fmla="*/ 130629 h 261257"/>
              <a:gd name="connsiteX2" fmla="*/ 37322 w 127518"/>
              <a:gd name="connsiteY2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18" h="261257">
                <a:moveTo>
                  <a:pt x="0" y="0"/>
                </a:moveTo>
                <a:cubicBezTo>
                  <a:pt x="57539" y="43543"/>
                  <a:pt x="115078" y="87086"/>
                  <a:pt x="121298" y="130629"/>
                </a:cubicBezTo>
                <a:cubicBezTo>
                  <a:pt x="127518" y="174172"/>
                  <a:pt x="82420" y="217714"/>
                  <a:pt x="37322" y="261257"/>
                </a:cubicBezTo>
              </a:path>
            </a:pathLst>
          </a:custGeom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9" name="TextBox 38"/>
          <p:cNvSpPr txBox="1"/>
          <p:nvPr/>
        </p:nvSpPr>
        <p:spPr>
          <a:xfrm>
            <a:off x="4929190" y="142852"/>
            <a:ext cx="4000528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</a:t>
            </a:r>
            <a:r>
              <a:rPr lang="en-US" altLang="ko-KR" sz="1600" b="1" dirty="0" err="1" smtClean="0"/>
              <a:t>SuperObject</a:t>
            </a:r>
            <a:r>
              <a:rPr lang="en-US" altLang="ko-KR" sz="1600" dirty="0" smtClean="0"/>
              <a:t> {</a:t>
            </a:r>
          </a:p>
          <a:p>
            <a:pPr defTabSz="180000"/>
            <a:r>
              <a:rPr lang="en-US" altLang="ko-KR" sz="1600" dirty="0" smtClean="0"/>
              <a:t>	protected String name;</a:t>
            </a:r>
          </a:p>
          <a:p>
            <a:pPr defTabSz="180000"/>
            <a:r>
              <a:rPr lang="en-US" altLang="ko-KR" sz="1600" dirty="0" smtClean="0"/>
              <a:t>	public void </a:t>
            </a:r>
            <a:r>
              <a:rPr lang="en-US" altLang="ko-KR" sz="1600" dirty="0" smtClean="0">
                <a:solidFill>
                  <a:srgbClr val="FF0000"/>
                </a:solidFill>
              </a:rPr>
              <a:t>paint()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smtClean="0">
                <a:solidFill>
                  <a:srgbClr val="FF0000"/>
                </a:solidFill>
              </a:rPr>
              <a:t>draw();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void draw()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(“Super Object”);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  <a:p>
            <a:pPr defTabSz="180000"/>
            <a:r>
              <a:rPr lang="en-US" altLang="ko-KR" sz="1600" dirty="0" smtClean="0"/>
              <a:t>public class </a:t>
            </a:r>
            <a:r>
              <a:rPr lang="en-US" altLang="ko-KR" sz="1600" b="1" dirty="0" err="1" smtClean="0"/>
              <a:t>SubObject</a:t>
            </a:r>
            <a:r>
              <a:rPr lang="en-US" altLang="ko-KR" sz="1600" dirty="0" smtClean="0"/>
              <a:t> extends </a:t>
            </a:r>
            <a:r>
              <a:rPr lang="en-US" altLang="ko-KR" sz="1600" dirty="0" err="1" smtClean="0"/>
              <a:t>SuperObject</a:t>
            </a:r>
            <a:r>
              <a:rPr lang="en-US" altLang="ko-KR" sz="1600" dirty="0" smtClean="0"/>
              <a:t> {</a:t>
            </a:r>
          </a:p>
          <a:p>
            <a:pPr defTabSz="180000"/>
            <a:r>
              <a:rPr lang="en-US" altLang="ko-KR" sz="1600" dirty="0" smtClean="0"/>
              <a:t>	public void </a:t>
            </a:r>
            <a:r>
              <a:rPr lang="en-US" altLang="ko-KR" sz="1600" dirty="0" smtClean="0">
                <a:solidFill>
                  <a:srgbClr val="FF0000"/>
                </a:solidFill>
              </a:rPr>
              <a:t>draw()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(“Sub Object”);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SuperObject</a:t>
            </a:r>
            <a:r>
              <a:rPr lang="en-US" altLang="ko-KR" sz="1600" dirty="0" smtClean="0"/>
              <a:t> b = new </a:t>
            </a:r>
            <a:r>
              <a:rPr lang="en-US" altLang="ko-KR" sz="1600" dirty="0" err="1" smtClean="0"/>
              <a:t>SubObject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b.paint</a:t>
            </a:r>
            <a:r>
              <a:rPr lang="en-US" altLang="ko-KR" sz="1600" dirty="0" smtClean="0">
                <a:solidFill>
                  <a:srgbClr val="FF0000"/>
                </a:solidFill>
              </a:rPr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43" name="곱셈 기호 42"/>
          <p:cNvSpPr/>
          <p:nvPr/>
        </p:nvSpPr>
        <p:spPr>
          <a:xfrm>
            <a:off x="7000892" y="1214422"/>
            <a:ext cx="285752" cy="285752"/>
          </a:xfrm>
          <a:prstGeom prst="mathMultiply">
            <a:avLst>
              <a:gd name="adj1" fmla="val 131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8143900" y="2000240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i="1" dirty="0" err="1" smtClean="0">
                <a:solidFill>
                  <a:srgbClr val="0070C0"/>
                </a:solidFill>
              </a:rPr>
              <a:t>동적바인딩</a:t>
            </a:r>
            <a:endParaRPr lang="ko-KR" altLang="en-US" sz="1400" i="1" dirty="0">
              <a:solidFill>
                <a:srgbClr val="0070C0"/>
              </a:solidFill>
            </a:endParaRPr>
          </a:p>
        </p:txBody>
      </p:sp>
      <p:sp>
        <p:nvSpPr>
          <p:cNvPr id="35" name="자유형 34"/>
          <p:cNvSpPr/>
          <p:nvPr/>
        </p:nvSpPr>
        <p:spPr>
          <a:xfrm>
            <a:off x="1857356" y="2285992"/>
            <a:ext cx="1374742" cy="428628"/>
          </a:xfrm>
          <a:custGeom>
            <a:avLst/>
            <a:gdLst>
              <a:gd name="connsiteX0" fmla="*/ 0 w 1374742"/>
              <a:gd name="connsiteY0" fmla="*/ 0 h 424206"/>
              <a:gd name="connsiteX1" fmla="*/ 1282045 w 1374742"/>
              <a:gd name="connsiteY1" fmla="*/ 131975 h 424206"/>
              <a:gd name="connsiteX2" fmla="*/ 556181 w 1374742"/>
              <a:gd name="connsiteY2" fmla="*/ 424206 h 424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742" h="424206">
                <a:moveTo>
                  <a:pt x="0" y="0"/>
                </a:moveTo>
                <a:cubicBezTo>
                  <a:pt x="594674" y="30637"/>
                  <a:pt x="1189348" y="61274"/>
                  <a:pt x="1282045" y="131975"/>
                </a:cubicBezTo>
                <a:cubicBezTo>
                  <a:pt x="1374742" y="202676"/>
                  <a:pt x="965461" y="313441"/>
                  <a:pt x="556181" y="424206"/>
                </a:cubicBezTo>
              </a:path>
            </a:pathLst>
          </a:custGeom>
          <a:ln w="28575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자유형 47"/>
          <p:cNvSpPr/>
          <p:nvPr/>
        </p:nvSpPr>
        <p:spPr>
          <a:xfrm>
            <a:off x="6215074" y="1030941"/>
            <a:ext cx="2568843" cy="1755117"/>
          </a:xfrm>
          <a:custGeom>
            <a:avLst/>
            <a:gdLst>
              <a:gd name="connsiteX0" fmla="*/ 0 w 2517588"/>
              <a:gd name="connsiteY0" fmla="*/ 0 h 1685365"/>
              <a:gd name="connsiteX1" fmla="*/ 2411506 w 2517588"/>
              <a:gd name="connsiteY1" fmla="*/ 618565 h 1685365"/>
              <a:gd name="connsiteX2" fmla="*/ 636495 w 2517588"/>
              <a:gd name="connsiteY2" fmla="*/ 1685365 h 168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7588" h="1685365">
                <a:moveTo>
                  <a:pt x="0" y="0"/>
                </a:moveTo>
                <a:cubicBezTo>
                  <a:pt x="1152712" y="168835"/>
                  <a:pt x="2305424" y="337671"/>
                  <a:pt x="2411506" y="618565"/>
                </a:cubicBezTo>
                <a:cubicBezTo>
                  <a:pt x="2517588" y="899459"/>
                  <a:pt x="893483" y="1510553"/>
                  <a:pt x="636495" y="1685365"/>
                </a:cubicBezTo>
              </a:path>
            </a:pathLst>
          </a:cu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9" name="자유형 48"/>
          <p:cNvSpPr/>
          <p:nvPr/>
        </p:nvSpPr>
        <p:spPr>
          <a:xfrm>
            <a:off x="6248400" y="1075765"/>
            <a:ext cx="1047376" cy="495847"/>
          </a:xfrm>
          <a:custGeom>
            <a:avLst/>
            <a:gdLst>
              <a:gd name="connsiteX0" fmla="*/ 0 w 1047376"/>
              <a:gd name="connsiteY0" fmla="*/ 0 h 403411"/>
              <a:gd name="connsiteX1" fmla="*/ 941294 w 1047376"/>
              <a:gd name="connsiteY1" fmla="*/ 259976 h 403411"/>
              <a:gd name="connsiteX2" fmla="*/ 636494 w 1047376"/>
              <a:gd name="connsiteY2" fmla="*/ 403411 h 403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376" h="403411">
                <a:moveTo>
                  <a:pt x="0" y="0"/>
                </a:moveTo>
                <a:cubicBezTo>
                  <a:pt x="417606" y="96370"/>
                  <a:pt x="835212" y="192741"/>
                  <a:pt x="941294" y="259976"/>
                </a:cubicBezTo>
                <a:cubicBezTo>
                  <a:pt x="1047376" y="327211"/>
                  <a:pt x="841935" y="365311"/>
                  <a:pt x="636494" y="403411"/>
                </a:cubicBezTo>
              </a:path>
            </a:pathLst>
          </a:custGeom>
          <a:ln w="28575">
            <a:solidFill>
              <a:schemeClr val="accent1">
                <a:lumMod val="7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자유형 41"/>
          <p:cNvSpPr/>
          <p:nvPr/>
        </p:nvSpPr>
        <p:spPr>
          <a:xfrm>
            <a:off x="540456" y="2048933"/>
            <a:ext cx="543277" cy="1947334"/>
          </a:xfrm>
          <a:custGeom>
            <a:avLst/>
            <a:gdLst>
              <a:gd name="connsiteX0" fmla="*/ 543277 w 543277"/>
              <a:gd name="connsiteY0" fmla="*/ 1947334 h 1947334"/>
              <a:gd name="connsiteX1" fmla="*/ 77611 w 543277"/>
              <a:gd name="connsiteY1" fmla="*/ 1253067 h 1947334"/>
              <a:gd name="connsiteX2" fmla="*/ 77611 w 543277"/>
              <a:gd name="connsiteY2" fmla="*/ 381000 h 1947334"/>
              <a:gd name="connsiteX3" fmla="*/ 373944 w 543277"/>
              <a:gd name="connsiteY3" fmla="*/ 0 h 194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277" h="1947334">
                <a:moveTo>
                  <a:pt x="543277" y="1947334"/>
                </a:moveTo>
                <a:cubicBezTo>
                  <a:pt x="349249" y="1730728"/>
                  <a:pt x="155222" y="1514123"/>
                  <a:pt x="77611" y="1253067"/>
                </a:cubicBezTo>
                <a:cubicBezTo>
                  <a:pt x="0" y="992011"/>
                  <a:pt x="28222" y="589844"/>
                  <a:pt x="77611" y="381000"/>
                </a:cubicBezTo>
                <a:cubicBezTo>
                  <a:pt x="127000" y="172156"/>
                  <a:pt x="250472" y="86078"/>
                  <a:pt x="373944" y="0"/>
                </a:cubicBezTo>
              </a:path>
            </a:pathLst>
          </a:cu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자유형 46"/>
          <p:cNvSpPr/>
          <p:nvPr/>
        </p:nvSpPr>
        <p:spPr>
          <a:xfrm>
            <a:off x="4643438" y="857232"/>
            <a:ext cx="642942" cy="3071834"/>
          </a:xfrm>
          <a:custGeom>
            <a:avLst/>
            <a:gdLst>
              <a:gd name="connsiteX0" fmla="*/ 722488 w 722488"/>
              <a:gd name="connsiteY0" fmla="*/ 3141133 h 3141133"/>
              <a:gd name="connsiteX1" fmla="*/ 214488 w 722488"/>
              <a:gd name="connsiteY1" fmla="*/ 2616200 h 3141133"/>
              <a:gd name="connsiteX2" fmla="*/ 19755 w 722488"/>
              <a:gd name="connsiteY2" fmla="*/ 1625600 h 3141133"/>
              <a:gd name="connsiteX3" fmla="*/ 95955 w 722488"/>
              <a:gd name="connsiteY3" fmla="*/ 575733 h 3141133"/>
              <a:gd name="connsiteX4" fmla="*/ 587021 w 722488"/>
              <a:gd name="connsiteY4" fmla="*/ 0 h 314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2488" h="3141133">
                <a:moveTo>
                  <a:pt x="722488" y="3141133"/>
                </a:moveTo>
                <a:cubicBezTo>
                  <a:pt x="527049" y="3004961"/>
                  <a:pt x="331610" y="2868789"/>
                  <a:pt x="214488" y="2616200"/>
                </a:cubicBezTo>
                <a:cubicBezTo>
                  <a:pt x="97366" y="2363611"/>
                  <a:pt x="39510" y="1965678"/>
                  <a:pt x="19755" y="1625600"/>
                </a:cubicBezTo>
                <a:cubicBezTo>
                  <a:pt x="0" y="1285522"/>
                  <a:pt x="1411" y="846666"/>
                  <a:pt x="95955" y="575733"/>
                </a:cubicBezTo>
                <a:cubicBezTo>
                  <a:pt x="190499" y="304800"/>
                  <a:pt x="388760" y="152400"/>
                  <a:pt x="587021" y="0"/>
                </a:cubicBezTo>
              </a:path>
            </a:pathLst>
          </a:cu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714348" y="4667167"/>
            <a:ext cx="1273104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 smtClean="0"/>
              <a:t>Super Object</a:t>
            </a:r>
            <a:endParaRPr lang="ko-KR" altLang="en-US" sz="1600" dirty="0"/>
          </a:p>
        </p:txBody>
      </p:sp>
      <p:sp>
        <p:nvSpPr>
          <p:cNvPr id="40" name="직사각형 39"/>
          <p:cNvSpPr/>
          <p:nvPr/>
        </p:nvSpPr>
        <p:spPr>
          <a:xfrm>
            <a:off x="4929190" y="4684451"/>
            <a:ext cx="1101584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 smtClean="0"/>
              <a:t>Sub Object</a:t>
            </a:r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  <p:sp>
        <p:nvSpPr>
          <p:cNvPr id="34" name="바닥글 개체 틀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995936" y="3356992"/>
            <a:ext cx="3616910" cy="338437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611560" y="1000108"/>
            <a:ext cx="8263797" cy="22848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상속의 필요성</a:t>
            </a:r>
            <a:endParaRPr lang="ko-KR" altLang="en-US" dirty="0"/>
          </a:p>
        </p:txBody>
      </p:sp>
      <p:sp>
        <p:nvSpPr>
          <p:cNvPr id="4" name="순서도: 처리 3"/>
          <p:cNvSpPr/>
          <p:nvPr/>
        </p:nvSpPr>
        <p:spPr>
          <a:xfrm>
            <a:off x="1000100" y="1357298"/>
            <a:ext cx="1000132" cy="114300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말하기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먹기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걷기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잠자기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000108"/>
            <a:ext cx="1138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Person</a:t>
            </a:r>
            <a:endParaRPr lang="ko-KR" altLang="en-US" sz="1600" dirty="0"/>
          </a:p>
        </p:txBody>
      </p:sp>
      <p:sp>
        <p:nvSpPr>
          <p:cNvPr id="6" name="순서도: 처리 5"/>
          <p:cNvSpPr/>
          <p:nvPr/>
        </p:nvSpPr>
        <p:spPr>
          <a:xfrm>
            <a:off x="2357422" y="1357298"/>
            <a:ext cx="1000132" cy="142876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말하기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먹기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걷기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잠자기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rgbClr val="FF0000"/>
                </a:solidFill>
              </a:rPr>
              <a:t>공부하기</a:t>
            </a:r>
            <a:endParaRPr lang="en-US" altLang="ko-KR" sz="16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1000108"/>
            <a:ext cx="1226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Student</a:t>
            </a:r>
            <a:endParaRPr lang="ko-KR" altLang="en-US" sz="1600" dirty="0"/>
          </a:p>
        </p:txBody>
      </p:sp>
      <p:sp>
        <p:nvSpPr>
          <p:cNvPr id="8" name="순서도: 처리 7"/>
          <p:cNvSpPr/>
          <p:nvPr/>
        </p:nvSpPr>
        <p:spPr>
          <a:xfrm>
            <a:off x="3857620" y="1357298"/>
            <a:ext cx="1000132" cy="164307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말하기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먹기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걷기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잠자기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rgbClr val="FF0000"/>
                </a:solidFill>
              </a:rPr>
              <a:t>공부하기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sz="1600" dirty="0" smtClean="0">
                <a:solidFill>
                  <a:srgbClr val="00B050"/>
                </a:solidFill>
              </a:rPr>
              <a:t>일하기</a:t>
            </a:r>
            <a:endParaRPr lang="en-US" altLang="ko-KR" sz="1600" dirty="0" smtClean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1000108"/>
            <a:ext cx="18481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StudentWorker</a:t>
            </a:r>
            <a:endParaRPr lang="ko-KR" altLang="en-US" sz="1600" dirty="0"/>
          </a:p>
        </p:txBody>
      </p:sp>
      <p:sp>
        <p:nvSpPr>
          <p:cNvPr id="10" name="순서도: 처리 9"/>
          <p:cNvSpPr/>
          <p:nvPr/>
        </p:nvSpPr>
        <p:spPr>
          <a:xfrm>
            <a:off x="5643570" y="1357298"/>
            <a:ext cx="1000132" cy="142876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말하기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먹기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걷기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잠자기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rgbClr val="7030A0"/>
                </a:solidFill>
              </a:rPr>
              <a:t>연구하기</a:t>
            </a:r>
            <a:endParaRPr lang="en-US" altLang="ko-KR" sz="1600" dirty="0" smtClean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1000108"/>
            <a:ext cx="1517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Researcher</a:t>
            </a:r>
            <a:endParaRPr lang="ko-KR" alt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929454" y="1000108"/>
            <a:ext cx="1366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Professor</a:t>
            </a:r>
            <a:endParaRPr lang="ko-KR" altLang="en-US" sz="1600" dirty="0"/>
          </a:p>
        </p:txBody>
      </p:sp>
      <p:sp>
        <p:nvSpPr>
          <p:cNvPr id="14" name="순서도: 처리 13"/>
          <p:cNvSpPr/>
          <p:nvPr/>
        </p:nvSpPr>
        <p:spPr>
          <a:xfrm>
            <a:off x="7215206" y="1357298"/>
            <a:ext cx="1000132" cy="164307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말하기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먹기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걷기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잠자기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rgbClr val="7030A0"/>
                </a:solidFill>
              </a:rPr>
              <a:t>연구하기</a:t>
            </a:r>
            <a:endParaRPr lang="en-US" altLang="ko-KR" sz="1600" dirty="0" smtClean="0">
              <a:solidFill>
                <a:srgbClr val="7030A0"/>
              </a:solidFill>
            </a:endParaRPr>
          </a:p>
          <a:p>
            <a:pPr algn="ctr"/>
            <a:r>
              <a:rPr lang="ko-KR" altLang="en-US" sz="1600" dirty="0" smtClean="0">
                <a:solidFill>
                  <a:srgbClr val="0070C0"/>
                </a:solidFill>
              </a:rPr>
              <a:t>가르치기</a:t>
            </a:r>
            <a:endParaRPr lang="en-US" altLang="ko-KR" sz="1600" dirty="0" smtClean="0">
              <a:solidFill>
                <a:srgbClr val="0070C0"/>
              </a:solidFill>
            </a:endParaRPr>
          </a:p>
        </p:txBody>
      </p:sp>
      <p:sp>
        <p:nvSpPr>
          <p:cNvPr id="17" name="순서도: 처리 16"/>
          <p:cNvSpPr/>
          <p:nvPr/>
        </p:nvSpPr>
        <p:spPr>
          <a:xfrm>
            <a:off x="5214942" y="3500438"/>
            <a:ext cx="1143008" cy="107157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말하기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먹기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걷기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ko-KR" altLang="en-US" sz="1600" dirty="0" smtClean="0">
                <a:solidFill>
                  <a:schemeClr val="accent4">
                    <a:lumMod val="50000"/>
                  </a:schemeClr>
                </a:solidFill>
              </a:rPr>
              <a:t>잠자기</a:t>
            </a:r>
            <a:endParaRPr lang="en-US" altLang="ko-KR" sz="16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1934" y="3786190"/>
            <a:ext cx="119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Person </a:t>
            </a:r>
            <a:endParaRPr lang="ko-KR" altLang="en-US" sz="1600" dirty="0"/>
          </a:p>
        </p:txBody>
      </p:sp>
      <p:sp>
        <p:nvSpPr>
          <p:cNvPr id="19" name="순서도: 처리 18"/>
          <p:cNvSpPr/>
          <p:nvPr/>
        </p:nvSpPr>
        <p:spPr>
          <a:xfrm>
            <a:off x="4286248" y="5214950"/>
            <a:ext cx="1143008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FF0000"/>
                </a:solidFill>
              </a:rPr>
              <a:t>공부하기</a:t>
            </a:r>
            <a:endParaRPr lang="en-US" altLang="ko-KR" sz="1600" dirty="0" smtClean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1802" y="5286388"/>
            <a:ext cx="1226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Student</a:t>
            </a:r>
            <a:endParaRPr lang="ko-KR" altLang="en-US" sz="1600" dirty="0"/>
          </a:p>
        </p:txBody>
      </p:sp>
      <p:sp>
        <p:nvSpPr>
          <p:cNvPr id="21" name="순서도: 처리 20"/>
          <p:cNvSpPr/>
          <p:nvPr/>
        </p:nvSpPr>
        <p:spPr>
          <a:xfrm>
            <a:off x="4286248" y="6072206"/>
            <a:ext cx="1143008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00B050"/>
                </a:solidFill>
              </a:rPr>
              <a:t>일하기</a:t>
            </a:r>
            <a:endParaRPr lang="en-US" altLang="ko-KR" sz="1600" dirty="0" smtClean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28860" y="6143644"/>
            <a:ext cx="18481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StudentWorker</a:t>
            </a:r>
            <a:endParaRPr lang="ko-KR" altLang="en-US" sz="1600" dirty="0"/>
          </a:p>
        </p:txBody>
      </p:sp>
      <p:sp>
        <p:nvSpPr>
          <p:cNvPr id="23" name="순서도: 처리 22"/>
          <p:cNvSpPr/>
          <p:nvPr/>
        </p:nvSpPr>
        <p:spPr>
          <a:xfrm>
            <a:off x="6215074" y="5214950"/>
            <a:ext cx="1143008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mtClean="0">
                <a:solidFill>
                  <a:srgbClr val="7030A0"/>
                </a:solidFill>
              </a:rPr>
              <a:t>연구하기</a:t>
            </a:r>
            <a:endParaRPr lang="en-US" altLang="ko-KR" sz="1600" dirty="0" smtClean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58082" y="5214950"/>
            <a:ext cx="1517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Researcher</a:t>
            </a:r>
            <a:endParaRPr lang="ko-KR" alt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358082" y="6072206"/>
            <a:ext cx="1366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class Professor</a:t>
            </a:r>
            <a:endParaRPr lang="ko-KR" altLang="en-US" sz="1600" dirty="0"/>
          </a:p>
        </p:txBody>
      </p:sp>
      <p:sp>
        <p:nvSpPr>
          <p:cNvPr id="26" name="순서도: 처리 25"/>
          <p:cNvSpPr/>
          <p:nvPr/>
        </p:nvSpPr>
        <p:spPr>
          <a:xfrm>
            <a:off x="6215074" y="6072206"/>
            <a:ext cx="1143008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00B0F0"/>
                </a:solidFill>
              </a:rPr>
              <a:t>가르치기</a:t>
            </a:r>
            <a:endParaRPr lang="en-US" altLang="ko-KR" sz="1600" dirty="0" smtClean="0">
              <a:solidFill>
                <a:srgbClr val="00B0F0"/>
              </a:solidFill>
            </a:endParaRPr>
          </a:p>
        </p:txBody>
      </p:sp>
      <p:cxnSp>
        <p:nvCxnSpPr>
          <p:cNvPr id="27" name="직선 연결선 26"/>
          <p:cNvCxnSpPr>
            <a:endCxn id="19" idx="0"/>
          </p:cNvCxnSpPr>
          <p:nvPr/>
        </p:nvCxnSpPr>
        <p:spPr>
          <a:xfrm rot="5400000">
            <a:off x="4714876" y="507207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>
            <a:endCxn id="23" idx="0"/>
          </p:cNvCxnSpPr>
          <p:nvPr/>
        </p:nvCxnSpPr>
        <p:spPr>
          <a:xfrm rot="5400000">
            <a:off x="6643702" y="507207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4857752" y="4929198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>
            <a:endCxn id="17" idx="2"/>
          </p:cNvCxnSpPr>
          <p:nvPr/>
        </p:nvCxnSpPr>
        <p:spPr>
          <a:xfrm rot="5400000" flipH="1" flipV="1">
            <a:off x="5607057" y="4750603"/>
            <a:ext cx="357984" cy="794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>
            <a:stCxn id="21" idx="0"/>
            <a:endCxn id="19" idx="2"/>
          </p:cNvCxnSpPr>
          <p:nvPr/>
        </p:nvCxnSpPr>
        <p:spPr>
          <a:xfrm rot="5400000" flipH="1" flipV="1">
            <a:off x="4643438" y="5857892"/>
            <a:ext cx="428628" cy="1588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>
            <a:stCxn id="26" idx="0"/>
            <a:endCxn id="23" idx="2"/>
          </p:cNvCxnSpPr>
          <p:nvPr/>
        </p:nvCxnSpPr>
        <p:spPr>
          <a:xfrm rot="5400000" flipH="1" flipV="1">
            <a:off x="6572264" y="5857892"/>
            <a:ext cx="428628" cy="1588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857752" y="578645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solidFill>
                  <a:srgbClr val="0000FF"/>
                </a:solidFill>
              </a:rPr>
              <a:t>상속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643570" y="492919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solidFill>
                  <a:srgbClr val="0000FF"/>
                </a:solidFill>
              </a:rPr>
              <a:t>상속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29388" y="578645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solidFill>
                  <a:srgbClr val="0000FF"/>
                </a:solidFill>
              </a:rPr>
              <a:t>상속</a:t>
            </a:r>
            <a:endParaRPr lang="ko-KR" altLang="en-US" sz="1200">
              <a:solidFill>
                <a:srgbClr val="0000FF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64315" y="3938069"/>
            <a:ext cx="30718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solidFill>
                  <a:srgbClr val="0070C0"/>
                </a:solidFill>
              </a:rPr>
              <a:t> 클래스 사이의 멤버 중복 선언 방지</a:t>
            </a:r>
          </a:p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solidFill>
                  <a:srgbClr val="0070C0"/>
                </a:solidFill>
              </a:rPr>
              <a:t> 필드와 </a:t>
            </a:r>
            <a:r>
              <a:rPr lang="ko-KR" altLang="en-US" sz="2000" dirty="0" err="1" smtClean="0">
                <a:solidFill>
                  <a:srgbClr val="0070C0"/>
                </a:solidFill>
              </a:rPr>
              <a:t>메소드</a:t>
            </a:r>
            <a:r>
              <a:rPr lang="ko-KR" altLang="en-US" sz="2000" dirty="0" smtClean="0">
                <a:solidFill>
                  <a:srgbClr val="0070C0"/>
                </a:solidFill>
              </a:rPr>
              <a:t> 재사용으로 클래스 간결화</a:t>
            </a:r>
          </a:p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solidFill>
                  <a:srgbClr val="0070C0"/>
                </a:solidFill>
              </a:rPr>
              <a:t> 클래스 간 계층적 분류 및 관리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93435" y="625044"/>
            <a:ext cx="3315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상속이 없는 경우 중복된 멤버를 가진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개의 클래스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7638556" y="3749979"/>
            <a:ext cx="14558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상속을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이용한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경우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중복이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제거되고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간결해진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클래스 구조</a:t>
            </a:r>
          </a:p>
        </p:txBody>
      </p:sp>
      <p:sp>
        <p:nvSpPr>
          <p:cNvPr id="34" name="슬라이드 번호 개체 틀 3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38" name="바닥글 개체 틀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super </a:t>
            </a:r>
            <a:r>
              <a:rPr lang="ko-KR" altLang="en-US" dirty="0" smtClean="0"/>
              <a:t>키워</a:t>
            </a:r>
            <a:r>
              <a:rPr lang="ko-KR" altLang="en-US" dirty="0"/>
              <a:t>드</a:t>
            </a:r>
          </a:p>
        </p:txBody>
      </p:sp>
      <p:sp>
        <p:nvSpPr>
          <p:cNvPr id="22" name="순서도: 처리 21"/>
          <p:cNvSpPr/>
          <p:nvPr/>
        </p:nvSpPr>
        <p:spPr>
          <a:xfrm>
            <a:off x="1571604" y="4714884"/>
            <a:ext cx="1428760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smtClean="0"/>
              <a:t>name</a:t>
            </a:r>
          </a:p>
          <a:p>
            <a:r>
              <a:rPr lang="en-US" altLang="ko-KR" sz="1600" smtClean="0"/>
              <a:t>draw</a:t>
            </a:r>
            <a:r>
              <a:rPr lang="en-US" altLang="ko-KR" sz="1600" dirty="0" smtClean="0"/>
              <a:t>()</a:t>
            </a:r>
            <a:endParaRPr lang="ko-KR" altLang="en-US" sz="1600" dirty="0"/>
          </a:p>
        </p:txBody>
      </p:sp>
      <p:sp>
        <p:nvSpPr>
          <p:cNvPr id="23" name="순서도: 처리 22"/>
          <p:cNvSpPr/>
          <p:nvPr/>
        </p:nvSpPr>
        <p:spPr>
          <a:xfrm>
            <a:off x="1571604" y="3857628"/>
            <a:ext cx="1428760" cy="857257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smtClean="0"/>
              <a:t>name</a:t>
            </a:r>
          </a:p>
          <a:p>
            <a:r>
              <a:rPr lang="en-US" altLang="ko-KR" sz="1600" smtClean="0"/>
              <a:t>paint</a:t>
            </a:r>
            <a:r>
              <a:rPr lang="en-US" altLang="ko-KR" sz="1600" dirty="0" smtClean="0"/>
              <a:t>()</a:t>
            </a:r>
          </a:p>
          <a:p>
            <a:r>
              <a:rPr lang="en-US" altLang="ko-KR" sz="1600" dirty="0" smtClean="0"/>
              <a:t>draw()</a:t>
            </a:r>
            <a:endParaRPr lang="ko-KR" alt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85720" y="378619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b</a:t>
            </a:r>
            <a:endParaRPr lang="ko-KR" altLang="en-US" sz="1600" dirty="0"/>
          </a:p>
        </p:txBody>
      </p:sp>
      <p:grpSp>
        <p:nvGrpSpPr>
          <p:cNvPr id="27" name="그룹 26"/>
          <p:cNvGrpSpPr/>
          <p:nvPr/>
        </p:nvGrpSpPr>
        <p:grpSpPr>
          <a:xfrm>
            <a:off x="642910" y="3786190"/>
            <a:ext cx="642942" cy="338554"/>
            <a:chOff x="1000100" y="1500174"/>
            <a:chExt cx="642942" cy="338554"/>
          </a:xfrm>
        </p:grpSpPr>
        <p:sp>
          <p:nvSpPr>
            <p:cNvPr id="28" name="TextBox 27"/>
            <p:cNvSpPr txBox="1"/>
            <p:nvPr/>
          </p:nvSpPr>
          <p:spPr>
            <a:xfrm>
              <a:off x="1000100" y="1500174"/>
              <a:ext cx="642942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29" name="순서도: 연결자 28"/>
            <p:cNvSpPr/>
            <p:nvPr/>
          </p:nvSpPr>
          <p:spPr>
            <a:xfrm>
              <a:off x="1263274" y="1609183"/>
              <a:ext cx="142876" cy="15904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cxnSp>
        <p:nvCxnSpPr>
          <p:cNvPr id="30" name="직선 화살표 연결선 29"/>
          <p:cNvCxnSpPr/>
          <p:nvPr/>
        </p:nvCxnSpPr>
        <p:spPr>
          <a:xfrm>
            <a:off x="1048960" y="3974720"/>
            <a:ext cx="522644" cy="257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000364" y="4214818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rgbClr val="0070C0"/>
                </a:solidFill>
              </a:rPr>
              <a:t>SuperObject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부분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00364" y="4929198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rgbClr val="0070C0"/>
                </a:solidFill>
              </a:rPr>
              <a:t>SubObject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부분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4463324" y="575385"/>
            <a:ext cx="4429156" cy="5509200"/>
            <a:chOff x="4557618" y="142852"/>
            <a:chExt cx="4429156" cy="5509200"/>
          </a:xfrm>
        </p:grpSpPr>
        <p:sp>
          <p:nvSpPr>
            <p:cNvPr id="33" name="TextBox 32"/>
            <p:cNvSpPr txBox="1"/>
            <p:nvPr/>
          </p:nvSpPr>
          <p:spPr>
            <a:xfrm>
              <a:off x="4986246" y="142852"/>
              <a:ext cx="4000528" cy="5509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180000"/>
              <a:r>
                <a:rPr lang="en-US" altLang="ko-KR" sz="1600" dirty="0" smtClean="0"/>
                <a:t>class </a:t>
              </a:r>
              <a:r>
                <a:rPr lang="en-US" altLang="ko-KR" sz="1600" b="1" dirty="0" err="1" smtClean="0"/>
                <a:t>SuperObject</a:t>
              </a:r>
              <a:r>
                <a:rPr lang="en-US" altLang="ko-KR" sz="1600" b="1" dirty="0" smtClean="0"/>
                <a:t> </a:t>
              </a:r>
              <a:r>
                <a:rPr lang="en-US" altLang="ko-KR" sz="1600" dirty="0" smtClean="0"/>
                <a:t>{</a:t>
              </a:r>
            </a:p>
            <a:p>
              <a:pPr defTabSz="180000"/>
              <a:r>
                <a:rPr lang="en-US" altLang="ko-KR" sz="1600" dirty="0" smtClean="0"/>
                <a:t>	protected String </a:t>
              </a:r>
              <a:r>
                <a:rPr lang="en-US" altLang="ko-KR" sz="1600" dirty="0" smtClean="0">
                  <a:solidFill>
                    <a:srgbClr val="FF0000"/>
                  </a:solidFill>
                </a:rPr>
                <a:t>name</a:t>
              </a:r>
              <a:r>
                <a:rPr lang="en-US" altLang="ko-KR" sz="1600" dirty="0" smtClean="0"/>
                <a:t>;</a:t>
              </a:r>
            </a:p>
            <a:p>
              <a:pPr defTabSz="180000"/>
              <a:r>
                <a:rPr lang="en-US" altLang="ko-KR" sz="1600" dirty="0" smtClean="0"/>
                <a:t>	public void paint() {</a:t>
              </a:r>
            </a:p>
            <a:p>
              <a:pPr defTabSz="180000"/>
              <a:r>
                <a:rPr lang="en-US" altLang="ko-KR" sz="1600" dirty="0" smtClean="0"/>
                <a:t>		draw();</a:t>
              </a:r>
            </a:p>
            <a:p>
              <a:pPr defTabSz="180000"/>
              <a:r>
                <a:rPr lang="en-US" altLang="ko-KR" sz="1600" dirty="0" smtClean="0"/>
                <a:t>	}</a:t>
              </a:r>
            </a:p>
            <a:p>
              <a:pPr defTabSz="180000"/>
              <a:r>
                <a:rPr lang="en-US" altLang="ko-KR" sz="1600" dirty="0" smtClean="0"/>
                <a:t>	public void </a:t>
              </a:r>
              <a:r>
                <a:rPr lang="en-US" altLang="ko-KR" sz="1600" dirty="0" smtClean="0">
                  <a:solidFill>
                    <a:srgbClr val="FF0000"/>
                  </a:solidFill>
                </a:rPr>
                <a:t>draw()</a:t>
              </a:r>
              <a:r>
                <a:rPr lang="en-US" altLang="ko-KR" sz="1600" dirty="0" smtClean="0"/>
                <a:t> {</a:t>
              </a:r>
            </a:p>
            <a:p>
              <a:pPr defTabSz="180000"/>
              <a:r>
                <a:rPr lang="en-US" altLang="ko-KR" sz="1600" dirty="0" smtClean="0"/>
                <a:t>		</a:t>
              </a:r>
              <a:r>
                <a:rPr lang="en-US" altLang="ko-KR" sz="1600" dirty="0" err="1" smtClean="0"/>
                <a:t>System.out.println</a:t>
              </a:r>
              <a:r>
                <a:rPr lang="en-US" altLang="ko-KR" sz="1600" dirty="0" smtClean="0"/>
                <a:t>(name);</a:t>
              </a:r>
            </a:p>
            <a:p>
              <a:pPr defTabSz="180000"/>
              <a:r>
                <a:rPr lang="en-US" altLang="ko-KR" sz="1600" dirty="0" smtClean="0"/>
                <a:t>	}</a:t>
              </a:r>
            </a:p>
            <a:p>
              <a:pPr defTabSz="180000"/>
              <a:r>
                <a:rPr lang="en-US" altLang="ko-KR" sz="1600" dirty="0" smtClean="0"/>
                <a:t>}</a:t>
              </a:r>
            </a:p>
            <a:p>
              <a:pPr defTabSz="180000"/>
              <a:r>
                <a:rPr lang="en-US" altLang="ko-KR" sz="1600" dirty="0" smtClean="0"/>
                <a:t>public class </a:t>
              </a:r>
              <a:r>
                <a:rPr lang="en-US" altLang="ko-KR" sz="1600" b="1" dirty="0" err="1" smtClean="0"/>
                <a:t>SubObject</a:t>
              </a:r>
              <a:r>
                <a:rPr lang="en-US" altLang="ko-KR" sz="1600" dirty="0" smtClean="0"/>
                <a:t> extends </a:t>
              </a:r>
              <a:r>
                <a:rPr lang="en-US" altLang="ko-KR" sz="1600" dirty="0" err="1" smtClean="0"/>
                <a:t>SuperObject</a:t>
              </a:r>
              <a:r>
                <a:rPr lang="en-US" altLang="ko-KR" sz="1600" dirty="0" smtClean="0"/>
                <a:t> {</a:t>
              </a:r>
            </a:p>
            <a:p>
              <a:pPr defTabSz="180000"/>
              <a:r>
                <a:rPr lang="en-US" altLang="ko-KR" sz="1600" dirty="0" smtClean="0"/>
                <a:t>	protected String name;</a:t>
              </a:r>
            </a:p>
            <a:p>
              <a:pPr defTabSz="180000"/>
              <a:r>
                <a:rPr lang="en-US" altLang="ko-KR" sz="1600" dirty="0" smtClean="0"/>
                <a:t>	public void draw() {</a:t>
              </a:r>
            </a:p>
            <a:p>
              <a:pPr defTabSz="180000"/>
              <a:r>
                <a:rPr lang="en-US" altLang="ko-KR" sz="1600" dirty="0" smtClean="0"/>
                <a:t>		</a:t>
              </a:r>
              <a:r>
                <a:rPr lang="en-US" altLang="ko-KR" sz="1600" dirty="0" smtClean="0">
                  <a:solidFill>
                    <a:srgbClr val="FF0000"/>
                  </a:solidFill>
                </a:rPr>
                <a:t>name = "Sub";</a:t>
              </a:r>
            </a:p>
            <a:p>
              <a:pPr defTabSz="180000"/>
              <a:r>
                <a:rPr lang="en-US" altLang="ko-KR" sz="1600" dirty="0" smtClean="0">
                  <a:solidFill>
                    <a:srgbClr val="FF0000"/>
                  </a:solidFill>
                </a:rPr>
                <a:t>		super.name = "Super";</a:t>
              </a:r>
            </a:p>
            <a:p>
              <a:pPr defTabSz="180000"/>
              <a:r>
                <a:rPr lang="en-US" altLang="ko-KR" sz="1600" dirty="0" smtClean="0">
                  <a:solidFill>
                    <a:srgbClr val="FF0000"/>
                  </a:solidFill>
                </a:rPr>
                <a:t>		</a:t>
              </a:r>
              <a:r>
                <a:rPr lang="en-US" altLang="ko-KR" sz="1600" dirty="0" err="1" smtClean="0">
                  <a:solidFill>
                    <a:srgbClr val="FF0000"/>
                  </a:solidFill>
                </a:rPr>
                <a:t>super.draw</a:t>
              </a:r>
              <a:r>
                <a:rPr lang="en-US" altLang="ko-KR" sz="1600" dirty="0" smtClean="0">
                  <a:solidFill>
                    <a:srgbClr val="FF0000"/>
                  </a:solidFill>
                </a:rPr>
                <a:t>();</a:t>
              </a:r>
            </a:p>
            <a:p>
              <a:pPr defTabSz="180000"/>
              <a:r>
                <a:rPr lang="en-US" altLang="ko-KR" sz="1600" dirty="0" smtClean="0"/>
                <a:t>		</a:t>
              </a:r>
              <a:r>
                <a:rPr lang="en-US" altLang="ko-KR" sz="1600" dirty="0" err="1" smtClean="0"/>
                <a:t>System.out.println</a:t>
              </a:r>
              <a:r>
                <a:rPr lang="en-US" altLang="ko-KR" sz="1600" dirty="0" smtClean="0"/>
                <a:t>(name);</a:t>
              </a:r>
            </a:p>
            <a:p>
              <a:pPr defTabSz="180000"/>
              <a:r>
                <a:rPr lang="en-US" altLang="ko-KR" sz="1600" dirty="0" smtClean="0"/>
                <a:t>	}</a:t>
              </a:r>
            </a:p>
            <a:p>
              <a:pPr defTabSz="180000"/>
              <a:r>
                <a:rPr lang="en-US" altLang="ko-KR" sz="1600" dirty="0" smtClean="0"/>
                <a:t>	public static void main(String [] </a:t>
              </a:r>
              <a:r>
                <a:rPr lang="en-US" altLang="ko-KR" sz="1600" dirty="0" err="1" smtClean="0"/>
                <a:t>args</a:t>
              </a:r>
              <a:r>
                <a:rPr lang="en-US" altLang="ko-KR" sz="1600" dirty="0" smtClean="0"/>
                <a:t>) {</a:t>
              </a:r>
            </a:p>
            <a:p>
              <a:pPr defTabSz="180000"/>
              <a:r>
                <a:rPr lang="en-US" altLang="ko-KR" sz="1600" dirty="0" smtClean="0"/>
                <a:t>		</a:t>
              </a:r>
              <a:r>
                <a:rPr lang="en-US" altLang="ko-KR" sz="1600" dirty="0" err="1" smtClean="0"/>
                <a:t>SuperObject</a:t>
              </a:r>
              <a:r>
                <a:rPr lang="en-US" altLang="ko-KR" sz="1600" dirty="0" smtClean="0"/>
                <a:t> b = new </a:t>
              </a:r>
              <a:r>
                <a:rPr lang="en-US" altLang="ko-KR" sz="1600" dirty="0" err="1" smtClean="0"/>
                <a:t>SubObject</a:t>
              </a:r>
              <a:r>
                <a:rPr lang="en-US" altLang="ko-KR" sz="1600" dirty="0" smtClean="0"/>
                <a:t>();</a:t>
              </a:r>
            </a:p>
            <a:p>
              <a:pPr defTabSz="180000"/>
              <a:r>
                <a:rPr lang="en-US" altLang="ko-KR" sz="1600" dirty="0" smtClean="0"/>
                <a:t>		</a:t>
              </a:r>
              <a:r>
                <a:rPr lang="en-US" altLang="ko-KR" sz="1600" dirty="0" err="1" smtClean="0">
                  <a:solidFill>
                    <a:srgbClr val="FF0000"/>
                  </a:solidFill>
                </a:rPr>
                <a:t>b.paint</a:t>
              </a:r>
              <a:r>
                <a:rPr lang="en-US" altLang="ko-KR" sz="1600" dirty="0" smtClean="0">
                  <a:solidFill>
                    <a:srgbClr val="FF0000"/>
                  </a:solidFill>
                </a:rPr>
                <a:t>();</a:t>
              </a:r>
            </a:p>
            <a:p>
              <a:pPr defTabSz="180000"/>
              <a:r>
                <a:rPr lang="en-US" altLang="ko-KR" sz="1600" dirty="0" smtClean="0"/>
                <a:t>	}</a:t>
              </a:r>
            </a:p>
            <a:p>
              <a:pPr defTabSz="180000"/>
              <a:r>
                <a:rPr lang="en-US" altLang="ko-KR" sz="1600" dirty="0" smtClean="0"/>
                <a:t>}</a:t>
              </a:r>
            </a:p>
          </p:txBody>
        </p:sp>
        <p:sp>
          <p:nvSpPr>
            <p:cNvPr id="41" name="자유형 40"/>
            <p:cNvSpPr/>
            <p:nvPr/>
          </p:nvSpPr>
          <p:spPr>
            <a:xfrm>
              <a:off x="4557618" y="579954"/>
              <a:ext cx="871638" cy="2890838"/>
            </a:xfrm>
            <a:custGeom>
              <a:avLst/>
              <a:gdLst>
                <a:gd name="connsiteX0" fmla="*/ 884518 w 884518"/>
                <a:gd name="connsiteY0" fmla="*/ 2635624 h 2635624"/>
                <a:gd name="connsiteX1" fmla="*/ 32871 w 884518"/>
                <a:gd name="connsiteY1" fmla="*/ 1147482 h 2635624"/>
                <a:gd name="connsiteX2" fmla="*/ 687294 w 884518"/>
                <a:gd name="connsiteY2" fmla="*/ 0 h 263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4518" h="2635624">
                  <a:moveTo>
                    <a:pt x="884518" y="2635624"/>
                  </a:moveTo>
                  <a:cubicBezTo>
                    <a:pt x="475130" y="2111188"/>
                    <a:pt x="65742" y="1586753"/>
                    <a:pt x="32871" y="1147482"/>
                  </a:cubicBezTo>
                  <a:cubicBezTo>
                    <a:pt x="0" y="708211"/>
                    <a:pt x="343647" y="354105"/>
                    <a:pt x="687294" y="0"/>
                  </a:cubicBezTo>
                </a:path>
              </a:pathLst>
            </a:cu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자유형 41"/>
            <p:cNvSpPr/>
            <p:nvPr/>
          </p:nvSpPr>
          <p:spPr>
            <a:xfrm>
              <a:off x="6557882" y="1508648"/>
              <a:ext cx="2288412" cy="2263684"/>
            </a:xfrm>
            <a:custGeom>
              <a:avLst/>
              <a:gdLst>
                <a:gd name="connsiteX0" fmla="*/ 0 w 2262093"/>
                <a:gd name="connsiteY0" fmla="*/ 2009588 h 2009588"/>
                <a:gd name="connsiteX1" fmla="*/ 2205317 w 2262093"/>
                <a:gd name="connsiteY1" fmla="*/ 333188 h 2009588"/>
                <a:gd name="connsiteX2" fmla="*/ 340659 w 2262093"/>
                <a:gd name="connsiteY2" fmla="*/ 10459 h 200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62093" h="2009588">
                  <a:moveTo>
                    <a:pt x="0" y="2009588"/>
                  </a:moveTo>
                  <a:cubicBezTo>
                    <a:pt x="1074270" y="1337982"/>
                    <a:pt x="2148541" y="666376"/>
                    <a:pt x="2205317" y="333188"/>
                  </a:cubicBezTo>
                  <a:cubicBezTo>
                    <a:pt x="2262093" y="0"/>
                    <a:pt x="1301376" y="5229"/>
                    <a:pt x="340659" y="10459"/>
                  </a:cubicBezTo>
                </a:path>
              </a:pathLst>
            </a:cu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5" name="직사각형 44"/>
          <p:cNvSpPr/>
          <p:nvPr/>
        </p:nvSpPr>
        <p:spPr>
          <a:xfrm>
            <a:off x="2143108" y="3929066"/>
            <a:ext cx="785818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"Super"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2143108" y="4786322"/>
            <a:ext cx="785818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"Sub"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891952" y="6084585"/>
            <a:ext cx="662361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dirty="0" smtClean="0"/>
              <a:t>Super</a:t>
            </a:r>
          </a:p>
          <a:p>
            <a:r>
              <a:rPr lang="en-US" altLang="ko-KR" sz="1600" dirty="0" smtClean="0"/>
              <a:t>Sub</a:t>
            </a:r>
            <a:endParaRPr lang="ko-KR" alt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42844" y="1643050"/>
            <a:ext cx="3877985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 super</a:t>
            </a:r>
            <a:r>
              <a:rPr lang="ko-KR" altLang="en-US" dirty="0" smtClean="0"/>
              <a:t>는 서브클래스에서 슈퍼 클래스의 멤버를 접근할 때</a:t>
            </a:r>
            <a:endParaRPr lang="en-US" altLang="ko-KR" dirty="0" smtClean="0"/>
          </a:p>
          <a:p>
            <a:r>
              <a:rPr lang="ko-KR" altLang="en-US" dirty="0" smtClean="0"/>
              <a:t>사용되는 슈퍼클래스 타입의 </a:t>
            </a:r>
            <a:r>
              <a:rPr lang="ko-KR" altLang="en-US" dirty="0" err="1" smtClean="0"/>
              <a:t>레퍼런스</a:t>
            </a:r>
            <a:r>
              <a:rPr lang="en-US" altLang="ko-KR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ko-KR" altLang="en-US" dirty="0" smtClean="0"/>
              <a:t> 상속관계에 있는 서브 클래스에서만 사용됨</a:t>
            </a:r>
            <a:endParaRPr lang="en-US" altLang="ko-KR" dirty="0" smtClean="0"/>
          </a:p>
          <a:p>
            <a:pPr>
              <a:buFont typeface="Arial" pitchFamily="34" charset="0"/>
              <a:buChar char="•"/>
            </a:pPr>
            <a:r>
              <a:rPr lang="ko-KR" altLang="en-US" dirty="0" err="1"/>
              <a:t>오버라이딩된</a:t>
            </a:r>
            <a:r>
              <a:rPr lang="ko-KR" altLang="en-US" dirty="0"/>
              <a:t> 슈퍼 클래스의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 시 사용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  <p:sp>
        <p:nvSpPr>
          <p:cNvPr id="24" name="바닥글 개체 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51520" y="2711384"/>
            <a:ext cx="3960440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class Person {</a:t>
            </a:r>
          </a:p>
          <a:p>
            <a:pPr defTabSz="180000"/>
            <a:r>
              <a:rPr lang="en-US" altLang="ko-KR" sz="1600" dirty="0"/>
              <a:t>	String phone;</a:t>
            </a:r>
          </a:p>
          <a:p>
            <a:pPr defTabSz="180000"/>
            <a:r>
              <a:rPr lang="en-US" altLang="ko-KR" sz="1600" dirty="0"/>
              <a:t>	public void </a:t>
            </a:r>
            <a:r>
              <a:rPr lang="en-US" altLang="ko-KR" sz="1600" dirty="0" err="1"/>
              <a:t>setPhone</a:t>
            </a:r>
            <a:r>
              <a:rPr lang="en-US" altLang="ko-KR" sz="1600" dirty="0"/>
              <a:t>(String phone)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this.phone</a:t>
            </a:r>
            <a:r>
              <a:rPr lang="en-US" altLang="ko-KR" sz="1600" dirty="0"/>
              <a:t> = phone;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	public String </a:t>
            </a:r>
            <a:r>
              <a:rPr lang="en-US" altLang="ko-KR" sz="1600" dirty="0" err="1"/>
              <a:t>getPhone</a:t>
            </a:r>
            <a:r>
              <a:rPr lang="en-US" altLang="ko-KR" sz="1600" dirty="0"/>
              <a:t>() {</a:t>
            </a:r>
          </a:p>
          <a:p>
            <a:pPr defTabSz="180000"/>
            <a:r>
              <a:rPr lang="en-US" altLang="ko-KR" sz="1600" dirty="0"/>
              <a:t>		return phone;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class Professor extends Person {</a:t>
            </a:r>
          </a:p>
          <a:p>
            <a:pPr defTabSz="180000"/>
            <a:r>
              <a:rPr lang="en-US" altLang="ko-KR" sz="1600" dirty="0"/>
              <a:t>	public String </a:t>
            </a:r>
            <a:r>
              <a:rPr lang="en-US" altLang="ko-KR" sz="1600" dirty="0" err="1"/>
              <a:t>getPhone</a:t>
            </a:r>
            <a:r>
              <a:rPr lang="en-US" altLang="ko-KR" sz="1600" dirty="0"/>
              <a:t>() {</a:t>
            </a:r>
          </a:p>
          <a:p>
            <a:pPr defTabSz="180000"/>
            <a:r>
              <a:rPr lang="en-US" altLang="ko-KR" sz="1600" dirty="0"/>
              <a:t>		return "Professor : " + </a:t>
            </a:r>
            <a:r>
              <a:rPr lang="en-US" altLang="ko-KR" sz="1600" dirty="0" err="1"/>
              <a:t>super.getPhone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5-5 : </a:t>
            </a:r>
            <a:r>
              <a:rPr lang="ko-KR" altLang="en-US" dirty="0" err="1"/>
              <a:t>메소드</a:t>
            </a:r>
            <a:r>
              <a:rPr lang="ko-KR" altLang="en-US" dirty="0"/>
              <a:t> </a:t>
            </a:r>
            <a:r>
              <a:rPr lang="ko-KR" altLang="en-US" dirty="0" err="1" smtClean="0"/>
              <a:t>오버라이딩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971600" y="1628800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Person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상속받는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Professor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라는 새로운 클래스를 만들고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Professor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클래스에서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getPhone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()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재정의하라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그리고 이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메소드에서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슈퍼 클래스의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호출하도록 작성하라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4841" y="2738564"/>
            <a:ext cx="4020945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public class Overriding {</a:t>
            </a:r>
          </a:p>
          <a:p>
            <a:pPr defTabSz="180000"/>
            <a:r>
              <a:rPr lang="en-US" altLang="ko-KR" sz="1600" dirty="0" smtClean="0"/>
              <a:t>	public static void main(String[]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	Professor a = new Professor();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a.setPhone</a:t>
            </a:r>
            <a:r>
              <a:rPr lang="en-US" altLang="ko-KR" sz="1600" dirty="0" smtClean="0"/>
              <a:t>("011-123-1234");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a.getPhone</a:t>
            </a:r>
            <a:r>
              <a:rPr lang="en-US" altLang="ko-KR" sz="1600" dirty="0" smtClean="0"/>
              <a:t>());</a:t>
            </a:r>
          </a:p>
          <a:p>
            <a:pPr defTabSz="180000"/>
            <a:r>
              <a:rPr lang="en-US" altLang="ko-KR" sz="1600" dirty="0" smtClean="0"/>
              <a:t>		Person p = a;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p.getPhone</a:t>
            </a:r>
            <a:r>
              <a:rPr lang="en-US" altLang="ko-KR" sz="1600" dirty="0" smtClean="0"/>
              <a:t>());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464841" y="5447613"/>
            <a:ext cx="208864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Professor : 011-123-1234</a:t>
            </a:r>
          </a:p>
          <a:p>
            <a:r>
              <a:rPr lang="en-US" altLang="ko-KR" sz="1400" dirty="0"/>
              <a:t>Professor : 011-123-1234</a:t>
            </a:r>
            <a:endParaRPr lang="ko-KR" altLang="en-US" sz="1400" dirty="0"/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2555776" y="4013448"/>
            <a:ext cx="1800200" cy="864096"/>
          </a:xfrm>
          <a:prstGeom prst="wedgeRoundRectCallout">
            <a:avLst>
              <a:gd name="adj1" fmla="val -15716"/>
              <a:gd name="adj2" fmla="val 14582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err="1">
                <a:solidFill>
                  <a:schemeClr val="tx1"/>
                </a:solidFill>
              </a:rPr>
              <a:t>super.getPhone</a:t>
            </a:r>
            <a:r>
              <a:rPr lang="en-US" altLang="ko-KR" sz="1400" dirty="0">
                <a:solidFill>
                  <a:schemeClr val="tx1"/>
                </a:solidFill>
              </a:rPr>
              <a:t>()</a:t>
            </a:r>
            <a:r>
              <a:rPr lang="ko-KR" altLang="en-US" sz="1400" dirty="0" smtClean="0">
                <a:solidFill>
                  <a:schemeClr val="tx1"/>
                </a:solidFill>
              </a:rPr>
              <a:t>은 아래  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p.getPhone</a:t>
            </a:r>
            <a:r>
              <a:rPr lang="en-US" altLang="ko-KR" sz="1400" dirty="0">
                <a:solidFill>
                  <a:schemeClr val="tx1"/>
                </a:solidFill>
              </a:rPr>
              <a:t>()</a:t>
            </a:r>
            <a:r>
              <a:rPr lang="ko-KR" altLang="en-US" sz="1400" dirty="0" smtClean="0">
                <a:solidFill>
                  <a:schemeClr val="tx1"/>
                </a:solidFill>
              </a:rPr>
              <a:t>과 달리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</a:rPr>
              <a:t>동적 바인딩이 일어나지 않는다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6948264" y="5416943"/>
            <a:ext cx="2065515" cy="864096"/>
          </a:xfrm>
          <a:prstGeom prst="wedgeRoundRectCallout">
            <a:avLst>
              <a:gd name="adj1" fmla="val -57721"/>
              <a:gd name="adj2" fmla="val -13188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 smtClean="0">
                <a:solidFill>
                  <a:schemeClr val="tx1"/>
                </a:solidFill>
              </a:rPr>
              <a:t>동적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</a:rPr>
              <a:t>바인딩에 의해 </a:t>
            </a:r>
            <a:r>
              <a:rPr lang="en-US" altLang="ko-KR" sz="1400" dirty="0" smtClean="0">
                <a:solidFill>
                  <a:schemeClr val="tx1"/>
                </a:solidFill>
              </a:rPr>
              <a:t>Professor</a:t>
            </a:r>
            <a:r>
              <a:rPr lang="ko-KR" altLang="en-US" sz="1400" dirty="0" smtClean="0">
                <a:solidFill>
                  <a:schemeClr val="tx1"/>
                </a:solidFill>
              </a:rPr>
              <a:t>의 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getPhone</a:t>
            </a:r>
            <a:r>
              <a:rPr lang="en-US" altLang="ko-KR" sz="1400" dirty="0" smtClean="0">
                <a:solidFill>
                  <a:schemeClr val="tx1"/>
                </a:solidFill>
              </a:rPr>
              <a:t>() </a:t>
            </a:r>
            <a:r>
              <a:rPr lang="ko-KR" altLang="en-US" sz="1400" dirty="0" smtClean="0">
                <a:solidFill>
                  <a:schemeClr val="tx1"/>
                </a:solidFill>
              </a:rPr>
              <a:t>호출</a:t>
            </a:r>
            <a:r>
              <a:rPr lang="en-US" altLang="ko-KR" sz="1400" dirty="0" smtClean="0">
                <a:solidFill>
                  <a:schemeClr val="tx1"/>
                </a:solidFill>
              </a:rPr>
              <a:t>.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슬라이드 번호 개체 틀 1"/>
          <p:cNvSpPr txBox="1">
            <a:spLocks/>
          </p:cNvSpPr>
          <p:nvPr/>
        </p:nvSpPr>
        <p:spPr>
          <a:xfrm>
            <a:off x="152400" y="142462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>
            <a:defPPr>
              <a:defRPr lang="ko-KR"/>
            </a:defPPr>
            <a:lvl1pPr marL="0" algn="ctr" defTabSz="914400" rtl="0" eaLnBrk="1" latinLnBrk="0" hangingPunct="1">
              <a:defRPr kumimoji="0"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  <p:sp>
        <p:nvSpPr>
          <p:cNvPr id="13" name="바닥글 개체 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5850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오버라이딩</a:t>
            </a:r>
            <a:r>
              <a:rPr lang="ko-KR" altLang="en-US" dirty="0" smtClean="0"/>
              <a:t>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오버로딩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8724900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16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추상 </a:t>
            </a:r>
            <a:r>
              <a:rPr lang="ko-KR" altLang="en-US" dirty="0" err="1" smtClean="0"/>
              <a:t>메소드와</a:t>
            </a:r>
            <a:r>
              <a:rPr lang="ko-KR" altLang="en-US" dirty="0" smtClean="0"/>
              <a:t> 추상 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196952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추상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(abstract method)</a:t>
            </a:r>
          </a:p>
          <a:p>
            <a:pPr lvl="1"/>
            <a:r>
              <a:rPr lang="ko-KR" altLang="en-US" dirty="0" smtClean="0"/>
              <a:t>선언되어 있으나 구현되어 있지 않은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추상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정의</a:t>
            </a:r>
            <a:endParaRPr lang="en-US" altLang="ko-KR" dirty="0" smtClean="0"/>
          </a:p>
          <a:p>
            <a:pPr lvl="2"/>
            <a:r>
              <a:rPr lang="ko-KR" altLang="en-US" i="1" dirty="0" smtClean="0"/>
              <a:t>접근 지정자 </a:t>
            </a:r>
            <a:r>
              <a:rPr lang="en-US" altLang="ko-KR" b="1" i="1" dirty="0" smtClean="0"/>
              <a:t>abstract</a:t>
            </a:r>
            <a:r>
              <a:rPr lang="en-US" altLang="ko-KR" i="1" dirty="0" smtClean="0"/>
              <a:t> </a:t>
            </a:r>
            <a:r>
              <a:rPr lang="ko-KR" altLang="en-US" i="1" dirty="0" smtClean="0"/>
              <a:t>반환형 </a:t>
            </a:r>
            <a:r>
              <a:rPr lang="ko-KR" altLang="en-US" i="1" dirty="0" err="1" smtClean="0"/>
              <a:t>메소드이름</a:t>
            </a:r>
            <a:r>
              <a:rPr lang="en-US" altLang="ko-KR" i="1" dirty="0" smtClean="0"/>
              <a:t>();</a:t>
            </a:r>
          </a:p>
          <a:p>
            <a:pPr lvl="3"/>
            <a:r>
              <a:rPr lang="en-US" altLang="ko-KR" i="1" dirty="0" smtClean="0"/>
              <a:t>ex) public </a:t>
            </a:r>
            <a:r>
              <a:rPr lang="en-US" altLang="ko-KR" b="1" i="1" dirty="0" smtClean="0"/>
              <a:t>abstract</a:t>
            </a:r>
            <a:r>
              <a:rPr lang="en-US" altLang="ko-KR" i="1" dirty="0" smtClean="0"/>
              <a:t> </a:t>
            </a:r>
            <a:r>
              <a:rPr lang="en-US" altLang="ko-KR" i="1" dirty="0" err="1" smtClean="0"/>
              <a:t>int</a:t>
            </a:r>
            <a:r>
              <a:rPr lang="en-US" altLang="ko-KR" i="1" dirty="0" smtClean="0"/>
              <a:t> </a:t>
            </a:r>
            <a:r>
              <a:rPr lang="en-US" altLang="ko-KR" i="1" dirty="0" err="1" smtClean="0"/>
              <a:t>getValue</a:t>
            </a:r>
            <a:r>
              <a:rPr lang="en-US" altLang="ko-KR" i="1" dirty="0" smtClean="0"/>
              <a:t>();</a:t>
            </a:r>
          </a:p>
          <a:p>
            <a:pPr lvl="1"/>
            <a:r>
              <a:rPr lang="ko-KR" altLang="en-US" dirty="0" smtClean="0"/>
              <a:t>추상 </a:t>
            </a:r>
            <a:r>
              <a:rPr lang="ko-KR" altLang="en-US" dirty="0" err="1" smtClean="0"/>
              <a:t>메소드는</a:t>
            </a:r>
            <a:r>
              <a:rPr lang="ko-KR" altLang="en-US" dirty="0" smtClean="0"/>
              <a:t> 서브 클래스에서 </a:t>
            </a:r>
            <a:r>
              <a:rPr lang="ko-KR" altLang="en-US" dirty="0" err="1" smtClean="0"/>
              <a:t>오버라이딩하여</a:t>
            </a:r>
            <a:r>
              <a:rPr lang="ko-KR" altLang="en-US" dirty="0" smtClean="0"/>
              <a:t> 구</a:t>
            </a:r>
            <a:r>
              <a:rPr lang="ko-KR" altLang="en-US" dirty="0"/>
              <a:t>현</a:t>
            </a:r>
            <a:endParaRPr lang="en-US" altLang="ko-KR" dirty="0" smtClean="0"/>
          </a:p>
          <a:p>
            <a:r>
              <a:rPr lang="ko-KR" altLang="en-US" dirty="0" smtClean="0"/>
              <a:t>추상 클래스</a:t>
            </a:r>
            <a:r>
              <a:rPr lang="en-US" altLang="ko-KR" dirty="0" smtClean="0"/>
              <a:t>(abstract class)</a:t>
            </a:r>
          </a:p>
          <a:p>
            <a:pPr lvl="1"/>
            <a:r>
              <a:rPr lang="ko-KR" altLang="en-US" dirty="0" smtClean="0"/>
              <a:t>추상 클래스를 하나라도 가지면 추상 클래스임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클래스 </a:t>
            </a:r>
            <a:r>
              <a:rPr lang="ko-KR" altLang="en-US" dirty="0"/>
              <a:t>앞에 </a:t>
            </a:r>
            <a:r>
              <a:rPr lang="ko-KR" altLang="en-US" dirty="0" smtClean="0"/>
              <a:t>반드시 </a:t>
            </a:r>
            <a:r>
              <a:rPr lang="en-US" altLang="ko-KR" dirty="0" smtClean="0"/>
              <a:t>abstract</a:t>
            </a:r>
            <a:r>
              <a:rPr lang="ko-KR" altLang="en-US" dirty="0"/>
              <a:t>라고 </a:t>
            </a:r>
            <a:r>
              <a:rPr lang="ko-KR" altLang="en-US" dirty="0" smtClean="0"/>
              <a:t>선언해야 함</a:t>
            </a:r>
            <a:endParaRPr lang="en-US" altLang="ko-KR" dirty="0"/>
          </a:p>
          <a:p>
            <a:pPr lvl="1"/>
            <a:r>
              <a:rPr lang="ko-KR" altLang="en-US" dirty="0" smtClean="0"/>
              <a:t>추상 </a:t>
            </a:r>
            <a:r>
              <a:rPr lang="ko-KR" altLang="en-US" dirty="0" err="1" smtClean="0"/>
              <a:t>메소드가</a:t>
            </a:r>
            <a:r>
              <a:rPr lang="ko-KR" altLang="en-US" dirty="0" smtClean="0"/>
              <a:t> 하나도 없지만 클래스 앞에 </a:t>
            </a:r>
            <a:r>
              <a:rPr lang="en-US" altLang="ko-KR" dirty="0" smtClean="0"/>
              <a:t>abstract</a:t>
            </a:r>
            <a:r>
              <a:rPr lang="ko-KR" altLang="en-US" dirty="0" smtClean="0"/>
              <a:t>로 선언한 경우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799160" y="4797152"/>
            <a:ext cx="3429024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b="1" dirty="0" smtClean="0"/>
              <a:t>abstract</a:t>
            </a:r>
            <a:r>
              <a:rPr lang="en-US" altLang="ko-KR" dirty="0" smtClean="0"/>
              <a:t> class </a:t>
            </a:r>
            <a:r>
              <a:rPr lang="en-US" altLang="ko-KR" dirty="0" err="1" smtClean="0"/>
              <a:t>DObject</a:t>
            </a:r>
            <a:r>
              <a:rPr lang="en-US" altLang="ko-KR" dirty="0" smtClean="0"/>
              <a:t>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 err="1" smtClean="0"/>
              <a:t>DObject</a:t>
            </a:r>
            <a:r>
              <a:rPr lang="en-US" altLang="ko-KR" dirty="0" smtClean="0"/>
              <a:t> next;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 err="1" smtClean="0"/>
              <a:t>DObject</a:t>
            </a:r>
            <a:r>
              <a:rPr lang="en-US" altLang="ko-KR" dirty="0" smtClean="0"/>
              <a:t>() { next = null;}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b="1" dirty="0" smtClean="0"/>
              <a:t>abstract public void draw() ;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추상 클래스 특성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13176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추상 클래스의 객체는 생성할 수 없다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추상 클래스 필요성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계층적 상속 관계를 갖는 클래스 구조를 만들 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설계와 구현 분리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슈퍼 클래스에서는 개념적 특징 정의</a:t>
            </a:r>
            <a:r>
              <a:rPr lang="en-US" altLang="ko-KR" dirty="0" smtClean="0"/>
              <a:t>,</a:t>
            </a:r>
            <a:r>
              <a:rPr lang="ko-KR" altLang="en-US" dirty="0" smtClean="0"/>
              <a:t> 서브 클래스에서 구체적 행위 구현</a:t>
            </a:r>
            <a:endParaRPr lang="en-US" altLang="ko-KR" dirty="0" smtClean="0"/>
          </a:p>
          <a:p>
            <a:r>
              <a:rPr lang="ko-KR" altLang="en-US" dirty="0" smtClean="0"/>
              <a:t>추상 클래스의 상속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추상 클래스를 상속받아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추상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구현하지 않으면 서브 클래스도 추상 클래스 됨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abstract</a:t>
            </a:r>
            <a:r>
              <a:rPr lang="ko-KR" altLang="en-US" dirty="0" smtClean="0"/>
              <a:t>로 정의하여야 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서브 클래스에서 추상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구현하면 서브 클래스는 추상 클래스가 되지 않는다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 </a:t>
            </a:r>
            <a:r>
              <a:rPr lang="ko-KR" altLang="en-US" dirty="0" smtClean="0"/>
              <a:t>가지 종류의 추상 클래스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2285992"/>
            <a:ext cx="4429156" cy="35394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abstract</a:t>
            </a:r>
            <a:r>
              <a:rPr lang="en-US" altLang="ko-KR" sz="1600" dirty="0" smtClean="0"/>
              <a:t> class Line { </a:t>
            </a:r>
            <a:r>
              <a:rPr lang="en-US" altLang="ko-KR" sz="1600" dirty="0" smtClean="0">
                <a:solidFill>
                  <a:srgbClr val="0070C0"/>
                </a:solidFill>
              </a:rPr>
              <a:t>// </a:t>
            </a:r>
            <a:r>
              <a:rPr lang="ko-KR" altLang="en-US" sz="1600" dirty="0" err="1" smtClean="0">
                <a:solidFill>
                  <a:srgbClr val="0070C0"/>
                </a:solidFill>
              </a:rPr>
              <a:t>추상메소드를</a:t>
            </a:r>
            <a:r>
              <a:rPr lang="ko-KR" altLang="en-US" sz="1600" dirty="0" smtClean="0">
                <a:solidFill>
                  <a:srgbClr val="0070C0"/>
                </a:solidFill>
              </a:rPr>
              <a:t> 포함하므로 반드시 추상 클래스</a:t>
            </a:r>
            <a:endParaRPr lang="en-US" altLang="ko-KR" sz="1600" dirty="0" smtClean="0">
              <a:solidFill>
                <a:srgbClr val="0070C0"/>
              </a:solidFill>
            </a:endParaRPr>
          </a:p>
          <a:p>
            <a:pPr lvl="1"/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x;</a:t>
            </a:r>
          </a:p>
          <a:p>
            <a:pPr lvl="1"/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y;</a:t>
            </a:r>
          </a:p>
          <a:p>
            <a:pPr lvl="1"/>
            <a:r>
              <a:rPr lang="fr-FR" altLang="ko-KR" sz="1600" dirty="0" smtClean="0"/>
              <a:t>public </a:t>
            </a:r>
            <a:r>
              <a:rPr lang="fr-FR" altLang="ko-KR" sz="1600" b="1" dirty="0" smtClean="0"/>
              <a:t>abstract</a:t>
            </a:r>
            <a:r>
              <a:rPr lang="fr-FR" altLang="ko-KR" sz="1600" dirty="0" smtClean="0"/>
              <a:t> void setX(int position);</a:t>
            </a:r>
          </a:p>
          <a:p>
            <a:pPr lvl="1"/>
            <a:r>
              <a:rPr lang="en-US" altLang="ko-KR" sz="1600" dirty="0" smtClean="0"/>
              <a:t>public </a:t>
            </a:r>
            <a:r>
              <a:rPr lang="en-US" altLang="ko-KR" sz="1600" b="1" dirty="0" smtClean="0"/>
              <a:t>abstract</a:t>
            </a:r>
            <a:r>
              <a:rPr lang="en-US" altLang="ko-KR" sz="1600" dirty="0" smtClean="0"/>
              <a:t> void </a:t>
            </a:r>
            <a:r>
              <a:rPr lang="en-US" altLang="ko-KR" sz="1600" dirty="0" err="1" smtClean="0"/>
              <a:t>setY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position);</a:t>
            </a:r>
          </a:p>
          <a:p>
            <a:pPr lvl="1"/>
            <a:r>
              <a:rPr lang="en-US" altLang="ko-KR" sz="1600" dirty="0" smtClean="0"/>
              <a:t>public </a:t>
            </a:r>
            <a:r>
              <a:rPr lang="en-US" altLang="ko-KR" sz="1600" b="1" dirty="0" smtClean="0"/>
              <a:t>abstract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getLength</a:t>
            </a:r>
            <a:r>
              <a:rPr lang="en-US" altLang="ko-KR" sz="1600" dirty="0" smtClean="0"/>
              <a:t>();</a:t>
            </a:r>
          </a:p>
          <a:p>
            <a:r>
              <a:rPr lang="en-US" altLang="ko-KR" sz="1600" dirty="0" smtClean="0"/>
              <a:t>}</a:t>
            </a:r>
          </a:p>
          <a:p>
            <a:r>
              <a:rPr lang="en-US" altLang="ko-KR" sz="1600" dirty="0" smtClean="0"/>
              <a:t>public class </a:t>
            </a:r>
            <a:r>
              <a:rPr lang="en-US" altLang="ko-KR" sz="1600" dirty="0" err="1" smtClean="0"/>
              <a:t>AbstractError</a:t>
            </a:r>
            <a:r>
              <a:rPr lang="en-US" altLang="ko-KR" sz="1600" dirty="0" smtClean="0"/>
              <a:t> {</a:t>
            </a:r>
          </a:p>
          <a:p>
            <a:pPr lvl="1"/>
            <a:r>
              <a:rPr lang="en-US" altLang="ko-KR" sz="1600" dirty="0" smtClean="0"/>
              <a:t>public static void main (String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[]) {</a:t>
            </a:r>
          </a:p>
          <a:p>
            <a:pPr lvl="2"/>
            <a:r>
              <a:rPr lang="en-US" altLang="ko-KR" sz="1600" dirty="0" smtClean="0"/>
              <a:t>Line l = </a:t>
            </a:r>
            <a:r>
              <a:rPr lang="en-US" altLang="ko-KR" sz="1600" b="1" dirty="0" smtClean="0"/>
              <a:t>new Line(); // </a:t>
            </a:r>
            <a:r>
              <a:rPr lang="ko-KR" altLang="en-US" sz="1600" b="1" dirty="0" smtClean="0"/>
              <a:t>컴파일 오류 발생</a:t>
            </a:r>
            <a:endParaRPr lang="en-US" altLang="ko-KR" sz="1600" b="1" dirty="0" smtClean="0"/>
          </a:p>
          <a:p>
            <a:pPr lvl="2"/>
            <a:r>
              <a:rPr lang="en-US" altLang="ko-KR" sz="1600" dirty="0" err="1" smtClean="0"/>
              <a:t>l.setX</a:t>
            </a:r>
            <a:r>
              <a:rPr lang="en-US" altLang="ko-KR" sz="1600" dirty="0" smtClean="0"/>
              <a:t>(0);</a:t>
            </a:r>
          </a:p>
          <a:p>
            <a:pPr lvl="2"/>
            <a:r>
              <a:rPr lang="en-US" altLang="ko-KR" sz="1600" dirty="0" err="1" smtClean="0"/>
              <a:t>l.setY</a:t>
            </a:r>
            <a:r>
              <a:rPr lang="en-US" altLang="ko-KR" sz="1600" dirty="0" smtClean="0"/>
              <a:t>(10);</a:t>
            </a:r>
          </a:p>
          <a:p>
            <a:pPr lvl="1"/>
            <a:r>
              <a:rPr lang="en-US" altLang="ko-KR" sz="1600" dirty="0" smtClean="0"/>
              <a:t>}</a:t>
            </a:r>
          </a:p>
          <a:p>
            <a:r>
              <a:rPr lang="en-US" altLang="ko-KR" sz="1600" dirty="0" smtClean="0"/>
              <a:t>}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57892"/>
            <a:ext cx="4643438" cy="56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4714876" y="1428736"/>
            <a:ext cx="4214842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b="1" dirty="0" smtClean="0"/>
              <a:t>abstract</a:t>
            </a:r>
            <a:r>
              <a:rPr lang="en-US" altLang="ko-KR" sz="1600" dirty="0" smtClean="0"/>
              <a:t> class Line { </a:t>
            </a:r>
            <a:r>
              <a:rPr lang="en-US" altLang="ko-KR" sz="1600" dirty="0" smtClean="0">
                <a:solidFill>
                  <a:srgbClr val="0070C0"/>
                </a:solidFill>
              </a:rPr>
              <a:t>// </a:t>
            </a:r>
            <a:r>
              <a:rPr lang="ko-KR" altLang="en-US" sz="1600" dirty="0" smtClean="0">
                <a:solidFill>
                  <a:srgbClr val="0070C0"/>
                </a:solidFill>
              </a:rPr>
              <a:t>개발자가 임의로 추상 클래스 선언</a:t>
            </a:r>
            <a:endParaRPr lang="en-US" altLang="ko-KR" sz="1600" dirty="0" smtClean="0">
              <a:solidFill>
                <a:srgbClr val="0070C0"/>
              </a:solidFill>
            </a:endParaRPr>
          </a:p>
          <a:p>
            <a:pPr lvl="1"/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x;</a:t>
            </a:r>
          </a:p>
          <a:p>
            <a:pPr lvl="1"/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y;</a:t>
            </a:r>
          </a:p>
          <a:p>
            <a:pPr lvl="1"/>
            <a:r>
              <a:rPr lang="fr-FR" altLang="ko-KR" sz="1600" dirty="0" smtClean="0"/>
              <a:t>public void setX(int position) {</a:t>
            </a:r>
          </a:p>
          <a:p>
            <a:pPr lvl="1"/>
            <a:r>
              <a:rPr lang="fr-FR" altLang="ko-KR" sz="1600" dirty="0" smtClean="0"/>
              <a:t>	x = position;</a:t>
            </a:r>
          </a:p>
          <a:p>
            <a:pPr lvl="1"/>
            <a:r>
              <a:rPr lang="fr-FR" altLang="ko-KR" sz="1600" dirty="0" smtClean="0"/>
              <a:t>}</a:t>
            </a:r>
          </a:p>
          <a:p>
            <a:pPr lvl="1"/>
            <a:r>
              <a:rPr lang="en-US" altLang="ko-KR" sz="1600" dirty="0" smtClean="0"/>
              <a:t>public void </a:t>
            </a:r>
            <a:r>
              <a:rPr lang="en-US" altLang="ko-KR" sz="1600" dirty="0" err="1" smtClean="0"/>
              <a:t>setY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position)</a:t>
            </a:r>
            <a:r>
              <a:rPr lang="fr-FR" altLang="ko-KR" sz="1600" dirty="0" smtClean="0"/>
              <a:t> {</a:t>
            </a:r>
          </a:p>
          <a:p>
            <a:pPr lvl="1"/>
            <a:r>
              <a:rPr lang="fr-FR" altLang="ko-KR" sz="1600" dirty="0" smtClean="0"/>
              <a:t>	y = position;</a:t>
            </a:r>
          </a:p>
          <a:p>
            <a:pPr lvl="1"/>
            <a:r>
              <a:rPr lang="fr-FR" altLang="ko-KR" sz="1600" dirty="0" smtClean="0"/>
              <a:t>}</a:t>
            </a:r>
            <a:endParaRPr lang="en-US" altLang="ko-KR" sz="1600" dirty="0" smtClean="0"/>
          </a:p>
          <a:p>
            <a:pPr lvl="1"/>
            <a:r>
              <a:rPr lang="en-US" altLang="ko-KR" sz="1600" dirty="0" smtClean="0"/>
              <a:t>public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getLength</a:t>
            </a:r>
            <a:r>
              <a:rPr lang="en-US" altLang="ko-KR" sz="1600" dirty="0" smtClean="0"/>
              <a:t>() {return 0;}</a:t>
            </a:r>
          </a:p>
          <a:p>
            <a:r>
              <a:rPr lang="en-US" altLang="ko-KR" sz="1600" dirty="0" smtClean="0"/>
              <a:t>}</a:t>
            </a:r>
          </a:p>
          <a:p>
            <a:r>
              <a:rPr lang="en-US" altLang="ko-KR" sz="1600" dirty="0" smtClean="0"/>
              <a:t>public class </a:t>
            </a:r>
            <a:r>
              <a:rPr lang="en-US" altLang="ko-KR" sz="1600" dirty="0" err="1" smtClean="0"/>
              <a:t>AbstractError</a:t>
            </a:r>
            <a:r>
              <a:rPr lang="en-US" altLang="ko-KR" sz="1600" dirty="0" smtClean="0"/>
              <a:t> {</a:t>
            </a:r>
          </a:p>
          <a:p>
            <a:pPr lvl="1"/>
            <a:r>
              <a:rPr lang="en-US" altLang="ko-KR" sz="1600" dirty="0" smtClean="0"/>
              <a:t>public static void main (String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[]) {</a:t>
            </a:r>
          </a:p>
          <a:p>
            <a:pPr lvl="2"/>
            <a:r>
              <a:rPr lang="en-US" altLang="ko-KR" sz="1600" dirty="0" smtClean="0"/>
              <a:t>Line l = </a:t>
            </a:r>
            <a:r>
              <a:rPr lang="en-US" altLang="ko-KR" sz="1600" b="1" dirty="0" smtClean="0"/>
              <a:t>new Line(); // </a:t>
            </a:r>
            <a:r>
              <a:rPr lang="ko-KR" altLang="en-US" sz="1600" b="1" dirty="0" smtClean="0"/>
              <a:t>컴파일 오류 </a:t>
            </a:r>
            <a:r>
              <a:rPr lang="ko-KR" altLang="en-US" sz="1600" b="1" dirty="0" err="1" smtClean="0"/>
              <a:t>발셍</a:t>
            </a:r>
            <a:endParaRPr lang="en-US" altLang="ko-KR" sz="1600" b="1" dirty="0" smtClean="0"/>
          </a:p>
          <a:p>
            <a:pPr lvl="2"/>
            <a:r>
              <a:rPr lang="en-US" altLang="ko-KR" sz="1600" dirty="0" err="1" smtClean="0"/>
              <a:t>l.setX</a:t>
            </a:r>
            <a:r>
              <a:rPr lang="en-US" altLang="ko-KR" sz="1600" dirty="0" smtClean="0"/>
              <a:t>(0);</a:t>
            </a:r>
          </a:p>
          <a:p>
            <a:pPr lvl="2"/>
            <a:r>
              <a:rPr lang="en-US" altLang="ko-KR" sz="1600" dirty="0" err="1" smtClean="0"/>
              <a:t>l.setY</a:t>
            </a:r>
            <a:r>
              <a:rPr lang="en-US" altLang="ko-KR" sz="1600" dirty="0" smtClean="0"/>
              <a:t>(10);</a:t>
            </a:r>
          </a:p>
          <a:p>
            <a:pPr lvl="1"/>
            <a:r>
              <a:rPr lang="en-US" altLang="ko-KR" sz="1600" dirty="0" smtClean="0"/>
              <a:t>}</a:t>
            </a:r>
          </a:p>
          <a:p>
            <a:r>
              <a:rPr lang="en-US" altLang="ko-KR" sz="1600" dirty="0" smtClean="0"/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29322" y="6000768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동일한 컴파일 오류 발생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707904" y="6368072"/>
            <a:ext cx="2523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추상클래스는 </a:t>
            </a:r>
            <a:r>
              <a:rPr lang="ko-KR" altLang="en-US" dirty="0" err="1" smtClean="0"/>
              <a:t>인스턴스를</a:t>
            </a:r>
            <a:r>
              <a:rPr lang="ko-KR" altLang="en-US" dirty="0" smtClean="0"/>
              <a:t> 생성할 수 없음</a:t>
            </a:r>
            <a:endParaRPr lang="ko-KR" altLang="en-US" dirty="0"/>
          </a:p>
        </p:txBody>
      </p:sp>
      <p:cxnSp>
        <p:nvCxnSpPr>
          <p:cNvPr id="8" name="직선 화살표 연결선 7"/>
          <p:cNvCxnSpPr/>
          <p:nvPr/>
        </p:nvCxnSpPr>
        <p:spPr>
          <a:xfrm flipH="1" flipV="1">
            <a:off x="3347864" y="4797152"/>
            <a:ext cx="1080120" cy="1570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V="1">
            <a:off x="5076056" y="4941168"/>
            <a:ext cx="2448272" cy="14829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추상 클래스의 활용 예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857760"/>
            <a:ext cx="2571768" cy="11695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Line extends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public void draw() {</a:t>
            </a:r>
          </a:p>
          <a:p>
            <a:pPr defTabSz="180000"/>
            <a:r>
              <a:rPr lang="en-US" altLang="ko-KR" sz="1400" b="1" dirty="0" smtClean="0"/>
              <a:t>		 </a:t>
            </a:r>
            <a:r>
              <a:rPr lang="en-US" altLang="ko-KR" sz="1400" b="1" dirty="0" err="1" smtClean="0"/>
              <a:t>System.out.println</a:t>
            </a:r>
            <a:r>
              <a:rPr lang="en-US" altLang="ko-KR" sz="1400" b="1" dirty="0" smtClean="0"/>
              <a:t>(“Line”);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500430" y="4857760"/>
            <a:ext cx="2571666" cy="11695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Rect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public void draw() {</a:t>
            </a:r>
          </a:p>
          <a:p>
            <a:pPr defTabSz="180000"/>
            <a:r>
              <a:rPr lang="en-US" altLang="ko-KR" sz="1400" b="1" dirty="0" smtClean="0"/>
              <a:t>		 </a:t>
            </a:r>
            <a:r>
              <a:rPr lang="en-US" altLang="ko-KR" sz="1400" b="1" dirty="0" err="1" smtClean="0"/>
              <a:t>System.out.println</a:t>
            </a:r>
            <a:r>
              <a:rPr lang="en-US" altLang="ko-KR" sz="1400" b="1" dirty="0" smtClean="0"/>
              <a:t>(“</a:t>
            </a:r>
            <a:r>
              <a:rPr lang="en-US" altLang="ko-KR" sz="1400" b="1" dirty="0" err="1" smtClean="0"/>
              <a:t>Rect</a:t>
            </a:r>
            <a:r>
              <a:rPr lang="en-US" altLang="ko-KR" sz="1400" b="1" dirty="0" smtClean="0"/>
              <a:t>”);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215074" y="4857760"/>
            <a:ext cx="2679580" cy="11695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400" dirty="0" smtClean="0"/>
              <a:t>class Circle extends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public void draw() {</a:t>
            </a:r>
          </a:p>
          <a:p>
            <a:pPr defTabSz="180000"/>
            <a:r>
              <a:rPr lang="en-US" altLang="ko-KR" sz="1400" b="1" dirty="0" smtClean="0"/>
              <a:t>		 </a:t>
            </a:r>
            <a:r>
              <a:rPr lang="en-US" altLang="ko-KR" sz="1400" b="1" dirty="0" err="1" smtClean="0"/>
              <a:t>System.out.println</a:t>
            </a:r>
            <a:r>
              <a:rPr lang="en-US" altLang="ko-KR" sz="1400" b="1" dirty="0" smtClean="0"/>
              <a:t>(“Circle”);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cxnSp>
        <p:nvCxnSpPr>
          <p:cNvPr id="9" name="꺾인 연결선 8"/>
          <p:cNvCxnSpPr>
            <a:stCxn id="5" idx="0"/>
          </p:cNvCxnSpPr>
          <p:nvPr/>
        </p:nvCxnSpPr>
        <p:spPr>
          <a:xfrm rot="5400000" flipH="1" flipV="1">
            <a:off x="3051049" y="3122495"/>
            <a:ext cx="684448" cy="278608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꺾인 연결선 9"/>
          <p:cNvCxnSpPr>
            <a:stCxn id="6" idx="0"/>
          </p:cNvCxnSpPr>
          <p:nvPr/>
        </p:nvCxnSpPr>
        <p:spPr>
          <a:xfrm rot="5400000" flipH="1" flipV="1">
            <a:off x="4444064" y="4515511"/>
            <a:ext cx="684448" cy="5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꺾인 연결선 10"/>
          <p:cNvCxnSpPr>
            <a:stCxn id="7" idx="0"/>
          </p:cNvCxnSpPr>
          <p:nvPr/>
        </p:nvCxnSpPr>
        <p:spPr>
          <a:xfrm rot="16200000" flipV="1">
            <a:off x="5828365" y="3131261"/>
            <a:ext cx="684448" cy="27685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71868" y="2786058"/>
            <a:ext cx="2643206" cy="138499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b="1" dirty="0" smtClean="0">
                <a:solidFill>
                  <a:srgbClr val="FF0000"/>
                </a:solidFill>
              </a:rPr>
              <a:t>abstract </a:t>
            </a:r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 next;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DObject</a:t>
            </a:r>
            <a:r>
              <a:rPr lang="en-US" altLang="ko-KR" sz="1400" dirty="0" smtClean="0"/>
              <a:t>() { next = null;}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abstract public void draw();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072066" y="428604"/>
            <a:ext cx="3857652" cy="2786082"/>
            <a:chOff x="4357686" y="357166"/>
            <a:chExt cx="3857652" cy="2786082"/>
          </a:xfrm>
        </p:grpSpPr>
        <p:sp>
          <p:nvSpPr>
            <p:cNvPr id="13" name="TextBox 12"/>
            <p:cNvSpPr txBox="1"/>
            <p:nvPr/>
          </p:nvSpPr>
          <p:spPr>
            <a:xfrm>
              <a:off x="4714876" y="785794"/>
              <a:ext cx="3286148" cy="1815882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180000"/>
              <a:r>
                <a:rPr lang="en-US" altLang="ko-KR" sz="1400" dirty="0" smtClean="0"/>
                <a:t>class </a:t>
              </a:r>
              <a:r>
                <a:rPr lang="en-US" altLang="ko-KR" sz="1400" dirty="0" err="1" smtClean="0"/>
                <a:t>DObject</a:t>
              </a:r>
              <a:r>
                <a:rPr lang="en-US" altLang="ko-KR" sz="1400" dirty="0" smtClean="0"/>
                <a:t> {</a:t>
              </a:r>
            </a:p>
            <a:p>
              <a:pPr defTabSz="180000"/>
              <a:r>
                <a:rPr lang="en-US" altLang="ko-KR" sz="1400" dirty="0" smtClean="0"/>
                <a:t>	public </a:t>
              </a:r>
              <a:r>
                <a:rPr lang="en-US" altLang="ko-KR" sz="1400" dirty="0" err="1" smtClean="0"/>
                <a:t>DObject</a:t>
              </a:r>
              <a:r>
                <a:rPr lang="en-US" altLang="ko-KR" sz="1400" dirty="0" smtClean="0"/>
                <a:t> next;</a:t>
              </a:r>
            </a:p>
            <a:p>
              <a:pPr defTabSz="180000"/>
              <a:endParaRPr lang="en-US" altLang="ko-KR" sz="1400" dirty="0" smtClean="0"/>
            </a:p>
            <a:p>
              <a:pPr defTabSz="180000"/>
              <a:r>
                <a:rPr lang="en-US" altLang="ko-KR" sz="1400" dirty="0" smtClean="0"/>
                <a:t>	public </a:t>
              </a:r>
              <a:r>
                <a:rPr lang="en-US" altLang="ko-KR" sz="1400" dirty="0" err="1" smtClean="0"/>
                <a:t>DObject</a:t>
              </a:r>
              <a:r>
                <a:rPr lang="en-US" altLang="ko-KR" sz="1400" dirty="0" smtClean="0"/>
                <a:t>() { next = null;}</a:t>
              </a:r>
            </a:p>
            <a:p>
              <a:pPr defTabSz="180000"/>
              <a:r>
                <a:rPr lang="en-US" altLang="ko-KR" sz="1400" dirty="0" smtClean="0"/>
                <a:t>	</a:t>
              </a:r>
              <a:r>
                <a:rPr lang="en-US" altLang="ko-KR" sz="1400" b="1" dirty="0" smtClean="0"/>
                <a:t> public void draw() {</a:t>
              </a:r>
            </a:p>
            <a:p>
              <a:pPr defTabSz="180000"/>
              <a:r>
                <a:rPr lang="en-US" altLang="ko-KR" sz="1400" b="1" dirty="0" smtClean="0"/>
                <a:t>		</a:t>
              </a:r>
              <a:r>
                <a:rPr lang="en-US" altLang="ko-KR" sz="1400" b="1" dirty="0" err="1" smtClean="0"/>
                <a:t>System.out.println</a:t>
              </a:r>
              <a:r>
                <a:rPr lang="en-US" altLang="ko-KR" sz="1400" b="1" dirty="0" smtClean="0"/>
                <a:t>(“</a:t>
              </a:r>
              <a:r>
                <a:rPr lang="en-US" altLang="ko-KR" sz="1400" b="1" dirty="0" err="1" smtClean="0"/>
                <a:t>DObject</a:t>
              </a:r>
              <a:r>
                <a:rPr lang="en-US" altLang="ko-KR" sz="1400" b="1" dirty="0" smtClean="0"/>
                <a:t> draw”);</a:t>
              </a:r>
            </a:p>
            <a:p>
              <a:pPr defTabSz="180000"/>
              <a:r>
                <a:rPr lang="en-US" altLang="ko-KR" sz="1400" b="1" dirty="0" smtClean="0"/>
                <a:t>	}</a:t>
              </a:r>
            </a:p>
            <a:p>
              <a:pPr defTabSz="180000"/>
              <a:r>
                <a:rPr lang="en-US" altLang="ko-KR" sz="1400" dirty="0" smtClean="0"/>
                <a:t>}</a:t>
              </a:r>
              <a:endParaRPr lang="ko-KR" altLang="en-US" sz="1400" dirty="0"/>
            </a:p>
          </p:txBody>
        </p:sp>
        <p:sp>
          <p:nvSpPr>
            <p:cNvPr id="14" name="곱셈 기호 13"/>
            <p:cNvSpPr/>
            <p:nvPr/>
          </p:nvSpPr>
          <p:spPr>
            <a:xfrm>
              <a:off x="4357686" y="357166"/>
              <a:ext cx="3857652" cy="2786082"/>
            </a:xfrm>
            <a:prstGeom prst="mathMultiply">
              <a:avLst>
                <a:gd name="adj1" fmla="val 7956"/>
              </a:avLst>
            </a:prstGeom>
            <a:solidFill>
              <a:srgbClr val="FF0000">
                <a:alpha val="2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8" name="자유형 17"/>
          <p:cNvSpPr/>
          <p:nvPr/>
        </p:nvSpPr>
        <p:spPr>
          <a:xfrm>
            <a:off x="6292645" y="2644877"/>
            <a:ext cx="943897" cy="580104"/>
          </a:xfrm>
          <a:custGeom>
            <a:avLst/>
            <a:gdLst>
              <a:gd name="connsiteX0" fmla="*/ 943897 w 943897"/>
              <a:gd name="connsiteY0" fmla="*/ 0 h 580104"/>
              <a:gd name="connsiteX1" fmla="*/ 776749 w 943897"/>
              <a:gd name="connsiteY1" fmla="*/ 432620 h 580104"/>
              <a:gd name="connsiteX2" fmla="*/ 0 w 943897"/>
              <a:gd name="connsiteY2" fmla="*/ 580104 h 580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3897" h="580104">
                <a:moveTo>
                  <a:pt x="943897" y="0"/>
                </a:moveTo>
                <a:cubicBezTo>
                  <a:pt x="938981" y="167968"/>
                  <a:pt x="934065" y="335936"/>
                  <a:pt x="776749" y="432620"/>
                </a:cubicBezTo>
                <a:cubicBezTo>
                  <a:pt x="619433" y="529304"/>
                  <a:pt x="309716" y="554704"/>
                  <a:pt x="0" y="580104"/>
                </a:cubicBezTo>
              </a:path>
            </a:pathLst>
          </a:custGeom>
          <a:ln w="28575"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215206" y="2857496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추상 클래스로 수정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46</a:t>
            </a:fld>
            <a:endParaRPr lang="ko-KR" altLang="en-US"/>
          </a:p>
        </p:txBody>
      </p:sp>
      <p:sp>
        <p:nvSpPr>
          <p:cNvPr id="16" name="바닥글 개체 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5-6 : </a:t>
            </a:r>
            <a:r>
              <a:rPr lang="ko-KR" altLang="en-US" dirty="0" smtClean="0"/>
              <a:t>추상 클래스의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구현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276872"/>
            <a:ext cx="5214974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abstract class Calculator {</a:t>
            </a:r>
          </a:p>
          <a:p>
            <a:pPr lvl="1"/>
            <a:r>
              <a:rPr lang="fr-FR" altLang="ko-KR" sz="2000" dirty="0" smtClean="0"/>
              <a:t>public abstract int add(int a, int b);</a:t>
            </a:r>
          </a:p>
          <a:p>
            <a:pPr lvl="1"/>
            <a:r>
              <a:rPr lang="en-US" altLang="ko-KR" sz="2000" dirty="0" smtClean="0"/>
              <a:t>public abstract 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subtract(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a, 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b);</a:t>
            </a:r>
          </a:p>
          <a:p>
            <a:pPr lvl="1"/>
            <a:r>
              <a:rPr lang="en-US" altLang="ko-KR" sz="2000" dirty="0" smtClean="0"/>
              <a:t>public abstract double average(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[] a);</a:t>
            </a:r>
          </a:p>
          <a:p>
            <a:r>
              <a:rPr lang="en-US" altLang="ko-KR" sz="2000" dirty="0" smtClean="0"/>
              <a:t>}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47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759850" y="1556792"/>
            <a:ext cx="7484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다음의 추상 클래스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Calculator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상속받는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GoodCalc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독자 임의로 작성하라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0632" y="821025"/>
            <a:ext cx="5286412" cy="56323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class </a:t>
            </a:r>
            <a:r>
              <a:rPr lang="en-US" altLang="ko-KR" dirty="0" err="1" smtClean="0"/>
              <a:t>GoodCalc</a:t>
            </a:r>
            <a:r>
              <a:rPr lang="en-US" altLang="ko-KR" dirty="0" smtClean="0"/>
              <a:t> extends Calculator {</a:t>
            </a:r>
          </a:p>
          <a:p>
            <a:pPr lvl="1"/>
            <a:r>
              <a:rPr lang="fr-FR" altLang="ko-KR" dirty="0" smtClean="0"/>
              <a:t>public int add(int a, int b) {</a:t>
            </a:r>
          </a:p>
          <a:p>
            <a:pPr lvl="1"/>
            <a:r>
              <a:rPr lang="fr-FR" altLang="ko-KR" dirty="0" smtClean="0"/>
              <a:t>	return a+b;</a:t>
            </a:r>
          </a:p>
          <a:p>
            <a:pPr lvl="1"/>
            <a:r>
              <a:rPr lang="fr-FR" altLang="ko-KR" dirty="0" smtClean="0"/>
              <a:t>}</a:t>
            </a:r>
          </a:p>
          <a:p>
            <a:pPr lvl="1"/>
            <a:r>
              <a:rPr lang="en-US" altLang="ko-KR" dirty="0" smtClean="0"/>
              <a:t>public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subtract(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a,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b) {</a:t>
            </a:r>
          </a:p>
          <a:p>
            <a:pPr lvl="1"/>
            <a:r>
              <a:rPr lang="en-US" altLang="ko-KR" dirty="0" smtClean="0"/>
              <a:t>	return a - b;</a:t>
            </a:r>
          </a:p>
          <a:p>
            <a:pPr lvl="1"/>
            <a:r>
              <a:rPr lang="en-US" altLang="ko-KR" dirty="0" smtClean="0"/>
              <a:t>}</a:t>
            </a:r>
          </a:p>
          <a:p>
            <a:pPr lvl="1"/>
            <a:r>
              <a:rPr lang="en-US" altLang="ko-KR" dirty="0" smtClean="0"/>
              <a:t>public double average(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[] a) {</a:t>
            </a:r>
          </a:p>
          <a:p>
            <a:pPr lvl="1"/>
            <a:r>
              <a:rPr lang="en-US" altLang="ko-KR" dirty="0" smtClean="0"/>
              <a:t>	double sum = 0;</a:t>
            </a:r>
          </a:p>
          <a:p>
            <a:pPr lvl="1"/>
            <a:r>
              <a:rPr lang="en-US" altLang="ko-KR" dirty="0" smtClean="0"/>
              <a:t>	for 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= 0;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&lt; </a:t>
            </a:r>
            <a:r>
              <a:rPr lang="en-US" altLang="ko-KR" dirty="0" err="1" smtClean="0"/>
              <a:t>a.length</a:t>
            </a:r>
            <a:r>
              <a:rPr lang="en-US" altLang="ko-KR" dirty="0" smtClean="0"/>
              <a:t>;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++) </a:t>
            </a:r>
          </a:p>
          <a:p>
            <a:pPr lvl="1"/>
            <a:r>
              <a:rPr lang="en-US" altLang="ko-KR" dirty="0" smtClean="0"/>
              <a:t>		sum += a[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];</a:t>
            </a:r>
          </a:p>
          <a:p>
            <a:pPr lvl="1"/>
            <a:r>
              <a:rPr lang="en-US" altLang="ko-KR" dirty="0" smtClean="0"/>
              <a:t>	return sum/</a:t>
            </a:r>
            <a:r>
              <a:rPr lang="en-US" altLang="ko-KR" dirty="0" err="1" smtClean="0"/>
              <a:t>a.length</a:t>
            </a:r>
            <a:r>
              <a:rPr lang="en-US" altLang="ko-KR" dirty="0" smtClean="0"/>
              <a:t>;</a:t>
            </a:r>
          </a:p>
          <a:p>
            <a:pPr lvl="1"/>
            <a:r>
              <a:rPr lang="en-US" altLang="ko-KR" dirty="0" smtClean="0"/>
              <a:t>}</a:t>
            </a:r>
          </a:p>
          <a:p>
            <a:pPr lvl="1"/>
            <a:r>
              <a:rPr lang="en-US" altLang="ko-KR" dirty="0" smtClean="0"/>
              <a:t>public static void main(String [] </a:t>
            </a:r>
            <a:r>
              <a:rPr lang="en-US" altLang="ko-KR" dirty="0" err="1" smtClean="0"/>
              <a:t>args</a:t>
            </a:r>
            <a:r>
              <a:rPr lang="en-US" altLang="ko-KR" dirty="0" smtClean="0"/>
              <a:t>) {</a:t>
            </a:r>
          </a:p>
          <a:p>
            <a:pPr lvl="1"/>
            <a:r>
              <a:rPr lang="en-US" altLang="ko-KR" dirty="0" smtClean="0"/>
              <a:t>	Calculator c = new </a:t>
            </a:r>
            <a:r>
              <a:rPr lang="en-US" altLang="ko-KR" dirty="0" err="1" smtClean="0"/>
              <a:t>GoodCalc</a:t>
            </a:r>
            <a:r>
              <a:rPr lang="en-US" altLang="ko-KR" dirty="0" smtClean="0"/>
              <a:t>();</a:t>
            </a:r>
          </a:p>
          <a:p>
            <a:pPr lvl="1"/>
            <a:r>
              <a:rPr lang="en-US" altLang="ko-KR" dirty="0" smtClean="0"/>
              <a:t>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c.add</a:t>
            </a:r>
            <a:r>
              <a:rPr lang="en-US" altLang="ko-KR" dirty="0" smtClean="0"/>
              <a:t>(2,3));</a:t>
            </a:r>
          </a:p>
          <a:p>
            <a:pPr lvl="1"/>
            <a:r>
              <a:rPr lang="en-US" altLang="ko-KR" dirty="0" smtClean="0"/>
              <a:t>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c.add</a:t>
            </a:r>
            <a:r>
              <a:rPr lang="en-US" altLang="ko-KR" dirty="0" smtClean="0"/>
              <a:t>(2,3));</a:t>
            </a:r>
          </a:p>
          <a:p>
            <a:pPr lvl="1"/>
            <a:r>
              <a:rPr lang="en-US" altLang="ko-KR" dirty="0" smtClean="0"/>
              <a:t>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c.add</a:t>
            </a:r>
            <a:r>
              <a:rPr lang="en-US" altLang="ko-KR" dirty="0" smtClean="0"/>
              <a:t>(new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[] {2,3,4}));</a:t>
            </a:r>
          </a:p>
          <a:p>
            <a:pPr lvl="1"/>
            <a:r>
              <a:rPr lang="en-US" altLang="ko-KR" dirty="0" smtClean="0"/>
              <a:t>}</a:t>
            </a:r>
          </a:p>
          <a:p>
            <a:r>
              <a:rPr lang="en-US" altLang="ko-KR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5530006"/>
            <a:ext cx="48923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5</a:t>
            </a:r>
          </a:p>
          <a:p>
            <a:r>
              <a:rPr lang="en-US" altLang="ko-KR" dirty="0" smtClean="0"/>
              <a:t>-1</a:t>
            </a:r>
          </a:p>
          <a:p>
            <a:r>
              <a:rPr lang="en-US" altLang="ko-KR" dirty="0" smtClean="0"/>
              <a:t>3.0</a:t>
            </a:r>
            <a:endParaRPr lang="ko-KR" alt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5-6 </a:t>
            </a:r>
            <a:r>
              <a:rPr lang="ko-KR" altLang="en-US" dirty="0" smtClean="0"/>
              <a:t>정</a:t>
            </a:r>
            <a:r>
              <a:rPr lang="ko-KR" altLang="en-US" dirty="0"/>
              <a:t>답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48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err="1" smtClean="0"/>
              <a:t>실세계의</a:t>
            </a:r>
            <a:r>
              <a:rPr lang="ko-KR" altLang="en-US" dirty="0" smtClean="0"/>
              <a:t> 인터페이스와 인터페이스의 필요성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49</a:t>
            </a:fld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73" y="2420888"/>
            <a:ext cx="8865011" cy="3155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30524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클래스</a:t>
            </a:r>
            <a:r>
              <a:rPr lang="en-US" altLang="ko-KR" smtClean="0"/>
              <a:t> </a:t>
            </a:r>
            <a:r>
              <a:rPr lang="ko-KR" altLang="en-US" smtClean="0"/>
              <a:t>상속과 객체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fontScale="62500" lnSpcReduction="20000"/>
          </a:bodyPr>
          <a:lstStyle/>
          <a:p>
            <a:r>
              <a:rPr lang="ko-KR" altLang="en-US" dirty="0" smtClean="0"/>
              <a:t>상속 선언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자바 상속의 특징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다중 상속 지원하지 않는다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다수 개의 클래스를 상속받지 못한다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상속의 횟수에 제한을 두지 않는다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계층구조의 최상위에 있는 클래스는 </a:t>
            </a:r>
            <a:r>
              <a:rPr lang="en-US" altLang="ko-KR" dirty="0" err="1" smtClean="0"/>
              <a:t>java.lang.Object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클래스이다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모든 클래스는 자동으로 </a:t>
            </a:r>
            <a:r>
              <a:rPr lang="en-US" altLang="ko-KR" dirty="0" err="1" smtClean="0"/>
              <a:t>java.lang.Object</a:t>
            </a:r>
            <a:r>
              <a:rPr lang="ko-KR" altLang="en-US" dirty="0" smtClean="0"/>
              <a:t>를 상속받는다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990980" y="1916832"/>
            <a:ext cx="6605356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public class Person {</a:t>
            </a:r>
          </a:p>
          <a:p>
            <a:pPr lvl="1"/>
            <a:r>
              <a:rPr lang="en-US" altLang="ko-KR" sz="1600" dirty="0" smtClean="0"/>
              <a:t>...</a:t>
            </a:r>
          </a:p>
          <a:p>
            <a:r>
              <a:rPr lang="en-US" altLang="ko-KR" sz="1600" dirty="0" smtClean="0"/>
              <a:t>}</a:t>
            </a:r>
          </a:p>
          <a:p>
            <a:r>
              <a:rPr lang="en-US" altLang="ko-KR" sz="1600" dirty="0" smtClean="0"/>
              <a:t>public class Student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extends</a:t>
            </a:r>
            <a:r>
              <a:rPr lang="en-US" altLang="ko-KR" sz="1600" dirty="0" smtClean="0"/>
              <a:t> Person { // Person</a:t>
            </a:r>
            <a:r>
              <a:rPr lang="ko-KR" altLang="en-US" sz="1600" dirty="0" smtClean="0"/>
              <a:t>을 상속받는 클래스 </a:t>
            </a:r>
            <a:r>
              <a:rPr lang="en-US" altLang="ko-KR" sz="1600" dirty="0" smtClean="0"/>
              <a:t>Student </a:t>
            </a:r>
            <a:r>
              <a:rPr lang="ko-KR" altLang="en-US" sz="1600" dirty="0" smtClean="0"/>
              <a:t>선언</a:t>
            </a:r>
          </a:p>
          <a:p>
            <a:pPr lvl="1"/>
            <a:r>
              <a:rPr lang="en-US" altLang="ko-KR" sz="1600" dirty="0" smtClean="0"/>
              <a:t>...</a:t>
            </a:r>
            <a:endParaRPr lang="ko-KR" altLang="en-US" sz="1600" dirty="0" smtClean="0"/>
          </a:p>
          <a:p>
            <a:r>
              <a:rPr lang="en-US" altLang="ko-KR" sz="1600" dirty="0" smtClean="0"/>
              <a:t>}</a:t>
            </a:r>
            <a:endParaRPr lang="ko-KR" altLang="en-US" sz="1600" dirty="0" smtClean="0"/>
          </a:p>
          <a:p>
            <a:r>
              <a:rPr lang="en-US" altLang="ko-KR" sz="1600" dirty="0" smtClean="0"/>
              <a:t>public class </a:t>
            </a:r>
            <a:r>
              <a:rPr lang="en-US" altLang="ko-KR" sz="1600" dirty="0" err="1" smtClean="0"/>
              <a:t>StudentWorker</a:t>
            </a:r>
            <a:r>
              <a:rPr lang="en-US" altLang="ko-KR" sz="1600" dirty="0" smtClean="0"/>
              <a:t>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extends</a:t>
            </a:r>
            <a:r>
              <a:rPr lang="en-US" altLang="ko-KR" sz="1600" dirty="0" smtClean="0"/>
              <a:t> Student { // Student</a:t>
            </a:r>
            <a:r>
              <a:rPr lang="ko-KR" altLang="en-US" sz="1600" dirty="0" smtClean="0"/>
              <a:t>를 상속받는 </a:t>
            </a:r>
            <a:r>
              <a:rPr lang="en-US" altLang="ko-KR" sz="1600" dirty="0" err="1" smtClean="0"/>
              <a:t>StudentWorker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선언</a:t>
            </a:r>
          </a:p>
          <a:p>
            <a:pPr lvl="1"/>
            <a:r>
              <a:rPr lang="en-US" altLang="ko-KR" sz="1600" dirty="0" smtClean="0"/>
              <a:t>...</a:t>
            </a:r>
            <a:endParaRPr lang="ko-KR" altLang="en-US" sz="1600" dirty="0" smtClean="0"/>
          </a:p>
          <a:p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659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인터페이스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인터페이스</a:t>
            </a:r>
            <a:r>
              <a:rPr lang="en-US" altLang="ko-KR" dirty="0" smtClean="0"/>
              <a:t>(interface)</a:t>
            </a:r>
          </a:p>
          <a:p>
            <a:pPr lvl="1"/>
            <a:r>
              <a:rPr lang="ko-KR" altLang="en-US" dirty="0" smtClean="0"/>
              <a:t>모든 </a:t>
            </a:r>
            <a:r>
              <a:rPr lang="ko-KR" altLang="en-US" dirty="0" err="1" smtClean="0"/>
              <a:t>메소드가</a:t>
            </a:r>
            <a:r>
              <a:rPr lang="ko-KR" altLang="en-US" dirty="0" smtClean="0"/>
              <a:t> 추상 </a:t>
            </a:r>
            <a:r>
              <a:rPr lang="ko-KR" altLang="en-US" dirty="0" err="1" smtClean="0"/>
              <a:t>메소드인</a:t>
            </a:r>
            <a:r>
              <a:rPr lang="ko-KR" altLang="en-US" dirty="0" smtClean="0"/>
              <a:t> 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인터페이스는 상수와 </a:t>
            </a:r>
            <a:r>
              <a:rPr lang="ko-KR" altLang="en-US" dirty="0" err="1" smtClean="0"/>
              <a:t>메소드만</a:t>
            </a:r>
            <a:r>
              <a:rPr lang="en-US" altLang="ko-KR" dirty="0" smtClean="0"/>
              <a:t> </a:t>
            </a:r>
            <a:r>
              <a:rPr lang="ko-KR" altLang="en-US" dirty="0" smtClean="0"/>
              <a:t>갖는다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필드는 없음</a:t>
            </a:r>
            <a:endParaRPr lang="en-US" altLang="ko-KR" dirty="0" smtClean="0"/>
          </a:p>
          <a:p>
            <a:r>
              <a:rPr lang="ko-KR" altLang="en-US" dirty="0" smtClean="0"/>
              <a:t>인터페이스 정의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interface </a:t>
            </a:r>
            <a:r>
              <a:rPr lang="ko-KR" altLang="en-US" dirty="0" smtClean="0"/>
              <a:t>키워드로 정의된 클래스</a:t>
            </a:r>
            <a:endParaRPr lang="en-US" altLang="ko-KR" dirty="0"/>
          </a:p>
          <a:p>
            <a:pPr lvl="1"/>
            <a:r>
              <a:rPr lang="en-US" altLang="ko-KR" dirty="0" smtClean="0"/>
              <a:t>ex) public</a:t>
            </a:r>
            <a:r>
              <a:rPr lang="ko-KR" altLang="en-US" dirty="0" smtClean="0"/>
              <a:t> </a:t>
            </a:r>
            <a:r>
              <a:rPr lang="en-US" altLang="ko-KR" dirty="0" smtClean="0"/>
              <a:t>interface </a:t>
            </a:r>
            <a:r>
              <a:rPr lang="en-US" altLang="ko-KR" dirty="0" err="1" smtClean="0"/>
              <a:t>SerialDriver</a:t>
            </a:r>
            <a:r>
              <a:rPr lang="en-US" altLang="ko-KR" dirty="0" smtClean="0"/>
              <a:t> {…}</a:t>
            </a:r>
          </a:p>
          <a:p>
            <a:r>
              <a:rPr lang="ko-KR" altLang="en-US" dirty="0" smtClean="0"/>
              <a:t>인터페이스의 특징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</a:t>
            </a:r>
            <a:r>
              <a:rPr lang="ko-KR" altLang="en-US" dirty="0" smtClean="0"/>
              <a:t> 선언 시 </a:t>
            </a:r>
            <a:r>
              <a:rPr lang="en-US" altLang="ko-KR" dirty="0" smtClean="0"/>
              <a:t>abstract </a:t>
            </a:r>
            <a:r>
              <a:rPr lang="ko-KR" altLang="en-US" dirty="0" smtClean="0"/>
              <a:t>키워드를 사용하지 않아도 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모든 </a:t>
            </a:r>
            <a:r>
              <a:rPr lang="ko-KR" altLang="en-US" dirty="0" err="1" smtClean="0"/>
              <a:t>메소드는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public</a:t>
            </a:r>
            <a:r>
              <a:rPr lang="ko-KR" altLang="en-US" dirty="0" smtClean="0"/>
              <a:t>으로 가정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public </a:t>
            </a:r>
            <a:r>
              <a:rPr lang="ko-KR" altLang="en-US" dirty="0" smtClean="0"/>
              <a:t>접근 지정자 생략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객체를 생성할 수 없음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레퍼런스</a:t>
            </a:r>
            <a:r>
              <a:rPr lang="ko-KR" altLang="en-US" dirty="0" smtClean="0"/>
              <a:t> 변수 타입으로 사용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인터페이스의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속성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public, static, final</a:t>
            </a:r>
            <a:r>
              <a:rPr lang="ko-KR" altLang="en-US" dirty="0" smtClean="0"/>
              <a:t>으로 가정되므로 키워드 생략 가능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인터페이스 사례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51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763688" y="1700808"/>
            <a:ext cx="5670376" cy="3693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/>
              <a:t>public </a:t>
            </a:r>
            <a:r>
              <a:rPr lang="en-US" altLang="ko-KR" b="1" dirty="0"/>
              <a:t>interface </a:t>
            </a:r>
            <a:r>
              <a:rPr lang="en-US" altLang="ko-KR" dirty="0"/>
              <a:t>Clock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final </a:t>
            </a:r>
            <a:r>
              <a:rPr lang="en-US" altLang="ko-KR" dirty="0" err="1"/>
              <a:t>int</a:t>
            </a:r>
            <a:r>
              <a:rPr lang="en-US" altLang="ko-KR" dirty="0"/>
              <a:t> ONEDAY = 24; // </a:t>
            </a:r>
            <a:r>
              <a:rPr lang="ko-KR" altLang="en-US" dirty="0"/>
              <a:t>상수 필드 선언</a:t>
            </a:r>
          </a:p>
          <a:p>
            <a:pPr defTabSz="180000"/>
            <a:r>
              <a:rPr lang="en-US" altLang="ko-KR" dirty="0" smtClean="0"/>
              <a:t>	abstract </a:t>
            </a:r>
            <a:r>
              <a:rPr lang="en-US" altLang="ko-KR" dirty="0"/>
              <a:t>public 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getMinute</a:t>
            </a:r>
            <a:r>
              <a:rPr lang="en-US" altLang="ko-KR" dirty="0"/>
              <a:t>();</a:t>
            </a:r>
          </a:p>
          <a:p>
            <a:pPr defTabSz="180000"/>
            <a:r>
              <a:rPr lang="en-US" altLang="ko-KR" dirty="0" smtClean="0"/>
              <a:t>	abstract </a:t>
            </a:r>
            <a:r>
              <a:rPr lang="en-US" altLang="ko-KR" dirty="0"/>
              <a:t>public 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getHour</a:t>
            </a:r>
            <a:r>
              <a:rPr lang="en-US" altLang="ko-KR" dirty="0"/>
              <a:t>();</a:t>
            </a:r>
          </a:p>
          <a:p>
            <a:pPr defTabSz="180000"/>
            <a:r>
              <a:rPr lang="en-US" altLang="ko-KR" dirty="0" smtClean="0"/>
              <a:t>	abstract </a:t>
            </a:r>
            <a:r>
              <a:rPr lang="en-US" altLang="ko-KR" dirty="0"/>
              <a:t>void </a:t>
            </a:r>
            <a:r>
              <a:rPr lang="en-US" altLang="ko-KR" dirty="0" err="1"/>
              <a:t>setMinute</a:t>
            </a:r>
            <a:r>
              <a:rPr lang="en-US" altLang="ko-KR" dirty="0"/>
              <a:t>(</a:t>
            </a:r>
            <a:r>
              <a:rPr lang="en-US" altLang="ko-KR" dirty="0" err="1"/>
              <a:t>int</a:t>
            </a:r>
            <a:r>
              <a:rPr lang="en-US" altLang="ko-KR" dirty="0"/>
              <a:t> i);</a:t>
            </a:r>
          </a:p>
          <a:p>
            <a:pPr defTabSz="180000"/>
            <a:r>
              <a:rPr lang="en-US" altLang="ko-KR" dirty="0" smtClean="0"/>
              <a:t>	abstract </a:t>
            </a:r>
            <a:r>
              <a:rPr lang="en-US" altLang="ko-KR" dirty="0"/>
              <a:t>void </a:t>
            </a:r>
            <a:r>
              <a:rPr lang="en-US" altLang="ko-KR" dirty="0" err="1"/>
              <a:t>setHour</a:t>
            </a:r>
            <a:r>
              <a:rPr lang="en-US" altLang="ko-KR" dirty="0"/>
              <a:t>(</a:t>
            </a:r>
            <a:r>
              <a:rPr lang="en-US" altLang="ko-KR" dirty="0" err="1"/>
              <a:t>int</a:t>
            </a:r>
            <a:r>
              <a:rPr lang="en-US" altLang="ko-KR" dirty="0"/>
              <a:t> i);</a:t>
            </a:r>
          </a:p>
          <a:p>
            <a:pPr defTabSz="180000"/>
            <a:r>
              <a:rPr lang="en-US" altLang="ko-KR" dirty="0" smtClean="0"/>
              <a:t>}</a:t>
            </a:r>
          </a:p>
          <a:p>
            <a:pPr defTabSz="180000"/>
            <a:endParaRPr lang="en-US" altLang="ko-KR" dirty="0"/>
          </a:p>
          <a:p>
            <a:pPr defTabSz="180000"/>
            <a:r>
              <a:rPr lang="en-US" altLang="ko-KR" dirty="0"/>
              <a:t>public </a:t>
            </a:r>
            <a:r>
              <a:rPr lang="en-US" altLang="ko-KR" b="1" dirty="0"/>
              <a:t>interface </a:t>
            </a:r>
            <a:r>
              <a:rPr lang="en-US" altLang="ko-KR" dirty="0"/>
              <a:t>Car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MAXIMUM_SPEED = 260; // </a:t>
            </a:r>
            <a:r>
              <a:rPr lang="ko-KR" altLang="en-US" dirty="0"/>
              <a:t>상수 필드 선언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/>
              <a:t>moveHandle</a:t>
            </a:r>
            <a:r>
              <a:rPr lang="en-US" altLang="ko-KR" dirty="0"/>
              <a:t>(</a:t>
            </a:r>
            <a:r>
              <a:rPr lang="en-US" altLang="ko-KR" dirty="0" err="1"/>
              <a:t>int</a:t>
            </a:r>
            <a:r>
              <a:rPr lang="en-US" altLang="ko-KR" dirty="0"/>
              <a:t> degree); // abstract </a:t>
            </a:r>
            <a:r>
              <a:rPr lang="ko-KR" altLang="en-US" dirty="0"/>
              <a:t>생략 가능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/>
              <a:t>changeGear</a:t>
            </a:r>
            <a:r>
              <a:rPr lang="en-US" altLang="ko-KR" dirty="0"/>
              <a:t>(</a:t>
            </a:r>
            <a:r>
              <a:rPr lang="en-US" altLang="ko-KR" dirty="0" err="1"/>
              <a:t>int</a:t>
            </a:r>
            <a:r>
              <a:rPr lang="en-US" altLang="ko-KR" dirty="0"/>
              <a:t> gear); // public </a:t>
            </a:r>
            <a:r>
              <a:rPr lang="ko-KR" altLang="en-US" dirty="0"/>
              <a:t>생략 가능</a:t>
            </a:r>
          </a:p>
          <a:p>
            <a:pPr defTabSz="180000"/>
            <a:r>
              <a:rPr lang="en-US" altLang="ko-KR" dirty="0"/>
              <a:t>}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075850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인터페이스의 필요성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043114"/>
          </a:xfrm>
        </p:spPr>
        <p:txBody>
          <a:bodyPr>
            <a:normAutofit fontScale="62500" lnSpcReduction="20000"/>
          </a:bodyPr>
          <a:lstStyle/>
          <a:p>
            <a:r>
              <a:rPr lang="ko-KR" altLang="en-US" dirty="0" smtClean="0"/>
              <a:t>인터페이스를 이용하여 다중 상속 구현</a:t>
            </a:r>
            <a:r>
              <a:rPr lang="en-US" altLang="ko-KR" dirty="0" smtClean="0"/>
              <a:t> </a:t>
            </a:r>
          </a:p>
          <a:p>
            <a:pPr lvl="1"/>
            <a:r>
              <a:rPr lang="ko-KR" altLang="en-US" dirty="0" smtClean="0"/>
              <a:t>클래스는 다중 상속 불가</a:t>
            </a:r>
            <a:endParaRPr lang="en-US" altLang="ko-KR" dirty="0" smtClean="0"/>
          </a:p>
          <a:p>
            <a:r>
              <a:rPr lang="ko-KR" altLang="en-US" dirty="0" smtClean="0"/>
              <a:t>인터페이스는 명세서와 같음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구현은 블랙 박스와 같아 인터페이스의 사용자는 구현에 대해 알 필요가 없음</a:t>
            </a:r>
            <a:endParaRPr lang="en-US" altLang="ko-KR" dirty="0" smtClean="0"/>
          </a:p>
          <a:p>
            <a:r>
              <a:rPr lang="ko-KR" altLang="en-US" dirty="0" smtClean="0"/>
              <a:t>인터페이스만 정의하고 구현을 분리하여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작업자가 다양한 구현을 할 수 있음</a:t>
            </a:r>
            <a:endParaRPr lang="en-US" altLang="ko-KR" dirty="0" smtClean="0"/>
          </a:p>
          <a:p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1187624" y="3150453"/>
            <a:ext cx="6429420" cy="3214710"/>
            <a:chOff x="642910" y="2928934"/>
            <a:chExt cx="7000924" cy="3714776"/>
          </a:xfrm>
        </p:grpSpPr>
        <p:sp>
          <p:nvSpPr>
            <p:cNvPr id="4" name="타원 3"/>
            <p:cNvSpPr/>
            <p:nvPr/>
          </p:nvSpPr>
          <p:spPr>
            <a:xfrm>
              <a:off x="642910" y="4214818"/>
              <a:ext cx="1643074" cy="17145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사용자</a:t>
              </a:r>
              <a:endParaRPr lang="ko-KR" altLang="en-US" dirty="0"/>
            </a:p>
          </p:txBody>
        </p:sp>
        <p:sp>
          <p:nvSpPr>
            <p:cNvPr id="5" name="타원 4"/>
            <p:cNvSpPr/>
            <p:nvPr/>
          </p:nvSpPr>
          <p:spPr>
            <a:xfrm>
              <a:off x="3214678" y="4214818"/>
              <a:ext cx="1643074" cy="171451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인터페이스 </a:t>
              </a:r>
              <a:endParaRPr lang="ko-KR" altLang="en-US" dirty="0"/>
            </a:p>
          </p:txBody>
        </p:sp>
        <p:sp>
          <p:nvSpPr>
            <p:cNvPr id="7" name="타원 6"/>
            <p:cNvSpPr/>
            <p:nvPr/>
          </p:nvSpPr>
          <p:spPr>
            <a:xfrm>
              <a:off x="6000760" y="4929198"/>
              <a:ext cx="1643074" cy="171451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구현</a:t>
              </a:r>
              <a:r>
                <a:rPr lang="en-US" altLang="ko-KR" dirty="0" smtClean="0"/>
                <a:t>2</a:t>
              </a:r>
              <a:endParaRPr lang="ko-KR" altLang="en-US" dirty="0"/>
            </a:p>
          </p:txBody>
        </p:sp>
        <p:sp>
          <p:nvSpPr>
            <p:cNvPr id="8" name="타원 7"/>
            <p:cNvSpPr/>
            <p:nvPr/>
          </p:nvSpPr>
          <p:spPr>
            <a:xfrm>
              <a:off x="5929322" y="2928934"/>
              <a:ext cx="1643074" cy="171451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/>
                <a:t>구현</a:t>
              </a:r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  <p:cxnSp>
          <p:nvCxnSpPr>
            <p:cNvPr id="10" name="직선 화살표 연결선 9"/>
            <p:cNvCxnSpPr>
              <a:stCxn id="8" idx="2"/>
              <a:endCxn id="5" idx="6"/>
            </p:cNvCxnSpPr>
            <p:nvPr/>
          </p:nvCxnSpPr>
          <p:spPr>
            <a:xfrm rot="10800000" flipV="1">
              <a:off x="4857752" y="3786190"/>
              <a:ext cx="1071570" cy="12858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>
              <a:stCxn id="7" idx="2"/>
              <a:endCxn id="5" idx="6"/>
            </p:cNvCxnSpPr>
            <p:nvPr/>
          </p:nvCxnSpPr>
          <p:spPr>
            <a:xfrm rot="10800000">
              <a:off x="4857752" y="5072074"/>
              <a:ext cx="1143008" cy="7143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화살표 연결선 13"/>
            <p:cNvCxnSpPr>
              <a:stCxn id="4" idx="6"/>
              <a:endCxn id="5" idx="2"/>
            </p:cNvCxnSpPr>
            <p:nvPr/>
          </p:nvCxnSpPr>
          <p:spPr>
            <a:xfrm>
              <a:off x="2285984" y="5072074"/>
              <a:ext cx="92869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8565399">
              <a:off x="4918555" y="4024679"/>
              <a:ext cx="97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implements</a:t>
              </a:r>
              <a:endParaRPr lang="ko-KR" alt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961847">
              <a:off x="5078331" y="5169589"/>
              <a:ext cx="97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implements</a:t>
              </a:r>
              <a:endParaRPr lang="ko-KR" altLang="en-US" sz="1400" dirty="0"/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52</a:t>
            </a:fld>
            <a:endParaRPr lang="ko-KR" altLang="en-US"/>
          </a:p>
        </p:txBody>
      </p:sp>
      <p:sp>
        <p:nvSpPr>
          <p:cNvPr id="18" name="바닥글 개체 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인터페이스 상속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543048"/>
          </a:xfrm>
        </p:spPr>
        <p:txBody>
          <a:bodyPr>
            <a:normAutofit fontScale="92500"/>
          </a:bodyPr>
          <a:lstStyle/>
          <a:p>
            <a:r>
              <a:rPr lang="ko-KR" altLang="en-US" dirty="0" smtClean="0"/>
              <a:t>인터페이스 간에도 상속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인터페이스</a:t>
            </a:r>
            <a:r>
              <a:rPr lang="en-US" altLang="ko-KR" dirty="0" smtClean="0"/>
              <a:t> </a:t>
            </a:r>
            <a:r>
              <a:rPr lang="ko-KR" altLang="en-US" dirty="0" smtClean="0"/>
              <a:t>상속하여 확장된 인터페이스 작성 가능</a:t>
            </a:r>
            <a:endParaRPr lang="en-US" altLang="ko-KR" dirty="0" smtClean="0"/>
          </a:p>
          <a:p>
            <a:r>
              <a:rPr lang="ko-KR" altLang="en-US" dirty="0" smtClean="0"/>
              <a:t>다중 상속 허용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2708920"/>
            <a:ext cx="5000660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j-lt"/>
              </a:rPr>
              <a:t>interface </a:t>
            </a:r>
            <a:r>
              <a:rPr lang="en-US" altLang="ko-KR" sz="1600" dirty="0" err="1" smtClean="0">
                <a:latin typeface="+mj-lt"/>
              </a:rPr>
              <a:t>MobilePhone</a:t>
            </a:r>
            <a:r>
              <a:rPr lang="en-US" altLang="ko-KR" sz="1600" dirty="0" smtClean="0">
                <a:latin typeface="+mj-lt"/>
              </a:rPr>
              <a:t> {</a:t>
            </a:r>
          </a:p>
          <a:p>
            <a:pPr lvl="1"/>
            <a:r>
              <a:rPr lang="en-US" altLang="ko-KR" sz="1600" dirty="0" smtClean="0">
                <a:latin typeface="+mj-lt"/>
              </a:rPr>
              <a:t>public </a:t>
            </a:r>
            <a:r>
              <a:rPr lang="en-US" altLang="ko-KR" sz="1600" dirty="0" err="1" smtClean="0">
                <a:latin typeface="+mj-lt"/>
              </a:rPr>
              <a:t>boolean</a:t>
            </a:r>
            <a:r>
              <a:rPr lang="en-US" altLang="ko-KR" sz="1600" dirty="0" smtClean="0">
                <a:latin typeface="+mj-lt"/>
              </a:rPr>
              <a:t> </a:t>
            </a:r>
            <a:r>
              <a:rPr lang="en-US" altLang="ko-KR" sz="1600" dirty="0" err="1" smtClean="0">
                <a:latin typeface="+mj-lt"/>
              </a:rPr>
              <a:t>sendCall</a:t>
            </a:r>
            <a:r>
              <a:rPr lang="en-US" altLang="ko-KR" sz="1600" dirty="0" smtClean="0">
                <a:latin typeface="+mj-lt"/>
              </a:rPr>
              <a:t>();</a:t>
            </a:r>
          </a:p>
          <a:p>
            <a:pPr lvl="1"/>
            <a:r>
              <a:rPr lang="en-US" altLang="ko-KR" sz="1600" dirty="0" smtClean="0">
                <a:latin typeface="+mj-lt"/>
              </a:rPr>
              <a:t>public </a:t>
            </a:r>
            <a:r>
              <a:rPr lang="en-US" altLang="ko-KR" sz="1600" dirty="0" err="1" smtClean="0">
                <a:latin typeface="+mj-lt"/>
              </a:rPr>
              <a:t>boolean</a:t>
            </a:r>
            <a:r>
              <a:rPr lang="en-US" altLang="ko-KR" sz="1600" dirty="0" smtClean="0">
                <a:latin typeface="+mj-lt"/>
              </a:rPr>
              <a:t> </a:t>
            </a:r>
            <a:r>
              <a:rPr lang="en-US" altLang="ko-KR" sz="1600" dirty="0" err="1" smtClean="0">
                <a:latin typeface="+mj-lt"/>
              </a:rPr>
              <a:t>receiveCall</a:t>
            </a:r>
            <a:r>
              <a:rPr lang="en-US" altLang="ko-KR" sz="1600" dirty="0" smtClean="0">
                <a:latin typeface="+mj-lt"/>
              </a:rPr>
              <a:t>();</a:t>
            </a:r>
          </a:p>
          <a:p>
            <a:pPr lvl="1"/>
            <a:r>
              <a:rPr lang="en-US" altLang="ko-KR" sz="1600" dirty="0" smtClean="0">
                <a:latin typeface="+mj-lt"/>
              </a:rPr>
              <a:t>public </a:t>
            </a:r>
            <a:r>
              <a:rPr lang="en-US" altLang="ko-KR" sz="1600" dirty="0" err="1" smtClean="0">
                <a:latin typeface="+mj-lt"/>
              </a:rPr>
              <a:t>boolean</a:t>
            </a:r>
            <a:r>
              <a:rPr lang="en-US" altLang="ko-KR" sz="1600" dirty="0" smtClean="0">
                <a:latin typeface="+mj-lt"/>
              </a:rPr>
              <a:t> </a:t>
            </a:r>
            <a:r>
              <a:rPr lang="en-US" altLang="ko-KR" sz="1600" dirty="0" err="1" smtClean="0">
                <a:latin typeface="+mj-lt"/>
              </a:rPr>
              <a:t>sendSMS</a:t>
            </a:r>
            <a:r>
              <a:rPr lang="en-US" altLang="ko-KR" sz="1600" dirty="0" smtClean="0">
                <a:latin typeface="+mj-lt"/>
              </a:rPr>
              <a:t>();</a:t>
            </a:r>
          </a:p>
          <a:p>
            <a:pPr lvl="1"/>
            <a:r>
              <a:rPr lang="en-US" altLang="ko-KR" sz="1600" dirty="0" smtClean="0">
                <a:latin typeface="+mj-lt"/>
              </a:rPr>
              <a:t>public </a:t>
            </a:r>
            <a:r>
              <a:rPr lang="en-US" altLang="ko-KR" sz="1600" dirty="0" err="1" smtClean="0">
                <a:latin typeface="+mj-lt"/>
              </a:rPr>
              <a:t>boolean</a:t>
            </a:r>
            <a:r>
              <a:rPr lang="en-US" altLang="ko-KR" sz="1600" dirty="0" smtClean="0">
                <a:latin typeface="+mj-lt"/>
              </a:rPr>
              <a:t> </a:t>
            </a:r>
            <a:r>
              <a:rPr lang="en-US" altLang="ko-KR" sz="1600" dirty="0" err="1" smtClean="0">
                <a:latin typeface="+mj-lt"/>
              </a:rPr>
              <a:t>receiveSMS</a:t>
            </a:r>
            <a:r>
              <a:rPr lang="en-US" altLang="ko-KR" sz="1600" dirty="0" smtClean="0">
                <a:latin typeface="+mj-lt"/>
              </a:rPr>
              <a:t>();</a:t>
            </a:r>
          </a:p>
          <a:p>
            <a:r>
              <a:rPr lang="en-US" altLang="ko-KR" sz="1600" dirty="0" smtClean="0">
                <a:latin typeface="+mj-lt"/>
              </a:rPr>
              <a:t>}</a:t>
            </a:r>
          </a:p>
          <a:p>
            <a:endParaRPr lang="ko-KR" altLang="en-US" sz="1600" dirty="0" smtClean="0">
              <a:latin typeface="+mj-lt"/>
            </a:endParaRPr>
          </a:p>
          <a:p>
            <a:r>
              <a:rPr lang="en-US" altLang="ko-KR" sz="1600" dirty="0" smtClean="0">
                <a:latin typeface="+mj-lt"/>
              </a:rPr>
              <a:t>interface MP3 {</a:t>
            </a:r>
          </a:p>
          <a:p>
            <a:pPr lvl="1"/>
            <a:r>
              <a:rPr lang="en-US" altLang="ko-KR" sz="1600" dirty="0" smtClean="0">
                <a:latin typeface="+mj-lt"/>
              </a:rPr>
              <a:t>public void play();</a:t>
            </a:r>
          </a:p>
          <a:p>
            <a:pPr lvl="1"/>
            <a:r>
              <a:rPr lang="en-US" altLang="ko-KR" sz="1600" dirty="0" smtClean="0">
                <a:latin typeface="+mj-lt"/>
              </a:rPr>
              <a:t>public void stop();</a:t>
            </a:r>
          </a:p>
          <a:p>
            <a:r>
              <a:rPr lang="en-US" altLang="ko-KR" sz="1600" dirty="0" smtClean="0">
                <a:latin typeface="+mj-lt"/>
              </a:rPr>
              <a:t>}</a:t>
            </a:r>
          </a:p>
          <a:p>
            <a:endParaRPr lang="ko-KR" altLang="en-US" sz="1600" dirty="0" smtClean="0">
              <a:latin typeface="+mj-lt"/>
            </a:endParaRPr>
          </a:p>
          <a:p>
            <a:r>
              <a:rPr lang="en-US" altLang="ko-KR" sz="1600" dirty="0" smtClean="0">
                <a:latin typeface="+mj-lt"/>
              </a:rPr>
              <a:t>interface </a:t>
            </a:r>
            <a:r>
              <a:rPr lang="en-US" altLang="ko-KR" sz="1600" dirty="0" err="1" smtClean="0">
                <a:latin typeface="+mj-lt"/>
              </a:rPr>
              <a:t>MusicPhone</a:t>
            </a:r>
            <a:r>
              <a:rPr lang="en-US" altLang="ko-KR" sz="1600" dirty="0" smtClean="0">
                <a:latin typeface="+mj-lt"/>
              </a:rPr>
              <a:t> extends </a:t>
            </a:r>
            <a:r>
              <a:rPr lang="en-US" altLang="ko-KR" sz="1600" dirty="0" err="1" smtClean="0">
                <a:latin typeface="+mj-lt"/>
              </a:rPr>
              <a:t>MobilePhone</a:t>
            </a:r>
            <a:r>
              <a:rPr lang="en-US" altLang="ko-KR" sz="1600" dirty="0" smtClean="0">
                <a:latin typeface="+mj-lt"/>
              </a:rPr>
              <a:t>, MP3 {</a:t>
            </a:r>
          </a:p>
          <a:p>
            <a:pPr lvl="1"/>
            <a:r>
              <a:rPr lang="en-US" altLang="ko-KR" sz="1600" dirty="0" smtClean="0">
                <a:latin typeface="+mj-lt"/>
              </a:rPr>
              <a:t>public void playMP3RingTone();</a:t>
            </a:r>
          </a:p>
          <a:p>
            <a:r>
              <a:rPr lang="en-US" altLang="ko-KR" sz="1600" dirty="0" smtClean="0">
                <a:latin typeface="+mj-lt"/>
              </a:rPr>
              <a:t>}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인터페이스 구현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546043" y="1628800"/>
            <a:ext cx="8208912" cy="1296144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인터페이스 구현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implements</a:t>
            </a:r>
            <a:r>
              <a:rPr lang="ko-KR" altLang="en-US" dirty="0" smtClean="0"/>
              <a:t> 키워드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여러 개의 인터페이스 동시 구현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상속과 구현이 동시에 가능</a:t>
            </a:r>
            <a:endParaRPr lang="en-US" altLang="ko-KR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54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15616" y="2996952"/>
            <a:ext cx="7344816" cy="32932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interface </a:t>
            </a:r>
            <a:r>
              <a:rPr lang="en-US" altLang="ko-KR" sz="1600" dirty="0" err="1"/>
              <a:t>USBMouseInterface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mouseMove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mouseClick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</a:t>
            </a:r>
            <a:r>
              <a:rPr lang="en-US" altLang="ko-KR" sz="1600" dirty="0" err="1"/>
              <a:t>MouseDriver</a:t>
            </a:r>
            <a:r>
              <a:rPr lang="en-US" altLang="ko-KR" sz="1600" dirty="0"/>
              <a:t> </a:t>
            </a:r>
            <a:r>
              <a:rPr lang="en-US" altLang="ko-KR" sz="1600" b="1" dirty="0" smtClean="0"/>
              <a:t>implements </a:t>
            </a:r>
            <a:r>
              <a:rPr lang="en-US" altLang="ko-KR" sz="1600" dirty="0" err="1" smtClean="0"/>
              <a:t>USBMouseInterface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{ // </a:t>
            </a:r>
            <a:r>
              <a:rPr lang="ko-KR" altLang="en-US" sz="1600" dirty="0"/>
              <a:t>인터페이스 구현</a:t>
            </a:r>
            <a:r>
              <a:rPr lang="en-US" altLang="ko-KR" sz="1600" dirty="0"/>
              <a:t>. </a:t>
            </a:r>
            <a:r>
              <a:rPr lang="ko-KR" altLang="en-US" sz="1600" dirty="0"/>
              <a:t>클래스 작성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mouseMove</a:t>
            </a:r>
            <a:r>
              <a:rPr lang="en-US" altLang="ko-KR" sz="1600" dirty="0"/>
              <a:t>() { .... }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mouseClick</a:t>
            </a:r>
            <a:r>
              <a:rPr lang="en-US" altLang="ko-KR" sz="1600" dirty="0"/>
              <a:t>() { ... 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// </a:t>
            </a:r>
            <a:r>
              <a:rPr lang="ko-KR" altLang="en-US" sz="1600" dirty="0"/>
              <a:t>추가적으로 다른 </a:t>
            </a:r>
            <a:r>
              <a:rPr lang="ko-KR" altLang="en-US" sz="1600" dirty="0" err="1"/>
              <a:t>메소드를</a:t>
            </a:r>
            <a:r>
              <a:rPr lang="ko-KR" altLang="en-US" sz="1600" dirty="0"/>
              <a:t> 작성할 수 있다</a:t>
            </a:r>
            <a:r>
              <a:rPr lang="en-US" altLang="ko-KR" sz="1600" dirty="0" smtClean="0"/>
              <a:t>.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getStatus</a:t>
            </a:r>
            <a:r>
              <a:rPr lang="en-US" altLang="ko-KR" sz="1600" dirty="0"/>
              <a:t>() { ... }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getButton</a:t>
            </a:r>
            <a:r>
              <a:rPr lang="en-US" altLang="ko-KR" sz="1600" dirty="0"/>
              <a:t>() { ... }</a:t>
            </a:r>
          </a:p>
          <a:p>
            <a:pPr defTabSz="180000"/>
            <a:r>
              <a:rPr lang="en-US" altLang="ko-KR" sz="1600" dirty="0"/>
              <a:t>}</a:t>
            </a:r>
            <a:endParaRPr lang="ko-KR" altLang="en-US" sz="1600" dirty="0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인터페이스의 다중 구현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55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115616" y="1700808"/>
            <a:ext cx="6984776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interface </a:t>
            </a:r>
            <a:r>
              <a:rPr lang="en-US" altLang="ko-KR" sz="1600" dirty="0" err="1"/>
              <a:t>USBMouseInterface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mouseMove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mouseClick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 smtClean="0"/>
              <a:t>}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interface </a:t>
            </a:r>
            <a:r>
              <a:rPr lang="en-US" altLang="ko-KR" sz="1600" dirty="0" err="1"/>
              <a:t>RollMouseInterface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/>
              <a:t>roll();</a:t>
            </a:r>
          </a:p>
          <a:p>
            <a:pPr defTabSz="180000"/>
            <a:r>
              <a:rPr lang="en-US" altLang="ko-KR" sz="1600" dirty="0"/>
              <a:t>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</a:t>
            </a:r>
            <a:r>
              <a:rPr lang="en-US" altLang="ko-KR" sz="1600" dirty="0" err="1"/>
              <a:t>MouseDriver</a:t>
            </a:r>
            <a:r>
              <a:rPr lang="en-US" altLang="ko-KR" sz="1600" dirty="0"/>
              <a:t> </a:t>
            </a:r>
            <a:r>
              <a:rPr lang="en-US" altLang="ko-KR" sz="1600" b="1" dirty="0"/>
              <a:t>implements </a:t>
            </a:r>
            <a:r>
              <a:rPr lang="en-US" altLang="ko-KR" sz="1600" dirty="0" err="1"/>
              <a:t>RollMouseInterface</a:t>
            </a:r>
            <a:r>
              <a:rPr lang="en-US" altLang="ko-KR" sz="1600" dirty="0"/>
              <a:t> , </a:t>
            </a:r>
            <a:r>
              <a:rPr lang="en-US" altLang="ko-KR" sz="1600" dirty="0" err="1"/>
              <a:t>USBMouseInterface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mouseMove</a:t>
            </a:r>
            <a:r>
              <a:rPr lang="en-US" altLang="ko-KR" sz="1600" dirty="0"/>
              <a:t>() { .... }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 err="1"/>
              <a:t>mouseClick</a:t>
            </a:r>
            <a:r>
              <a:rPr lang="en-US" altLang="ko-KR" sz="1600" dirty="0"/>
              <a:t>() { ... }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/>
              <a:t>roll() { ... 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// </a:t>
            </a:r>
            <a:r>
              <a:rPr lang="ko-KR" altLang="en-US" sz="1600" dirty="0"/>
              <a:t>추가적으로 다른 </a:t>
            </a:r>
            <a:r>
              <a:rPr lang="ko-KR" altLang="en-US" sz="1600" dirty="0" err="1"/>
              <a:t>메소드를</a:t>
            </a:r>
            <a:r>
              <a:rPr lang="ko-KR" altLang="en-US" sz="1600" dirty="0"/>
              <a:t> 작성할 수 있다</a:t>
            </a:r>
            <a:r>
              <a:rPr lang="en-US" altLang="ko-KR" sz="1600" dirty="0"/>
              <a:t>.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getStatus</a:t>
            </a:r>
            <a:r>
              <a:rPr lang="en-US" altLang="ko-KR" sz="1600" dirty="0"/>
              <a:t>() { ... }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getButton</a:t>
            </a:r>
            <a:r>
              <a:rPr lang="en-US" altLang="ko-KR" sz="1600" dirty="0"/>
              <a:t>() { ... }</a:t>
            </a:r>
          </a:p>
          <a:p>
            <a:pPr defTabSz="180000"/>
            <a:r>
              <a:rPr lang="en-US" altLang="ko-KR" sz="1600" dirty="0"/>
              <a:t>}</a:t>
            </a:r>
            <a:endParaRPr lang="ko-KR" altLang="en-US" sz="1600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53572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추상 클래스와 인터페이스 비</a:t>
            </a:r>
            <a:r>
              <a:rPr lang="ko-KR" altLang="en-US" dirty="0"/>
              <a:t>교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56</a:t>
            </a:fld>
            <a:endParaRPr lang="ko-KR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" y="2007519"/>
            <a:ext cx="8426417" cy="261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5-1 : </a:t>
            </a:r>
            <a:r>
              <a:rPr lang="ko-KR" altLang="en-US" dirty="0" smtClean="0"/>
              <a:t>클래스 </a:t>
            </a:r>
            <a:r>
              <a:rPr lang="ko-KR" altLang="en-US" dirty="0"/>
              <a:t>상속 만들어 </a:t>
            </a:r>
            <a:r>
              <a:rPr lang="ko-KR" altLang="en-US" dirty="0" smtClean="0"/>
              <a:t>보기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827584" y="1556792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x,y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한 점을 표현하는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Point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클래스와 이를 상속받아 컬러 점을 표현하는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ColorPoint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만들어보자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2348880"/>
            <a:ext cx="3935934" cy="42780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</a:t>
            </a:r>
            <a:r>
              <a:rPr lang="en-US" altLang="ko-KR" sz="1600" dirty="0" err="1"/>
              <a:t>ColorPoint</a:t>
            </a:r>
            <a:r>
              <a:rPr lang="en-US" altLang="ko-KR" sz="1600" dirty="0"/>
              <a:t> extends Point { </a:t>
            </a:r>
            <a:endParaRPr lang="en-US" altLang="ko-KR" sz="1600" dirty="0" smtClean="0"/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// </a:t>
            </a:r>
            <a:r>
              <a:rPr lang="en-US" altLang="ko-KR" sz="1600" dirty="0"/>
              <a:t>Point</a:t>
            </a:r>
            <a:r>
              <a:rPr lang="ko-KR" altLang="en-US" sz="1600" dirty="0"/>
              <a:t>를 상속받은 </a:t>
            </a:r>
            <a:r>
              <a:rPr lang="en-US" altLang="ko-KR" sz="1600" dirty="0" err="1"/>
              <a:t>ColorPoint</a:t>
            </a:r>
            <a:r>
              <a:rPr lang="en-US" altLang="ko-KR" sz="1600" dirty="0"/>
              <a:t> </a:t>
            </a:r>
            <a:r>
              <a:rPr lang="ko-KR" altLang="en-US" sz="1600" dirty="0"/>
              <a:t>선언</a:t>
            </a:r>
          </a:p>
          <a:p>
            <a:pPr defTabSz="180000"/>
            <a:r>
              <a:rPr lang="ko-KR" altLang="en-US" sz="1600" dirty="0"/>
              <a:t>	</a:t>
            </a:r>
            <a:r>
              <a:rPr lang="en-US" altLang="ko-KR" sz="1600" dirty="0"/>
              <a:t>String color; // </a:t>
            </a:r>
            <a:r>
              <a:rPr lang="ko-KR" altLang="en-US" sz="1600" dirty="0"/>
              <a:t>점의 색</a:t>
            </a:r>
          </a:p>
          <a:p>
            <a:pPr defTabSz="180000"/>
            <a:r>
              <a:rPr lang="ko-KR" altLang="en-US" sz="1600" dirty="0"/>
              <a:t>	</a:t>
            </a:r>
            <a:r>
              <a:rPr lang="en-US" altLang="ko-KR" sz="1600" dirty="0"/>
              <a:t>void </a:t>
            </a:r>
            <a:r>
              <a:rPr lang="en-US" altLang="ko-KR" sz="1600" dirty="0" err="1"/>
              <a:t>setColor</a:t>
            </a:r>
            <a:r>
              <a:rPr lang="en-US" altLang="ko-KR" sz="1600" dirty="0"/>
              <a:t>(String color)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this.color</a:t>
            </a:r>
            <a:r>
              <a:rPr lang="en-US" altLang="ko-KR" sz="1600" dirty="0"/>
              <a:t> = color;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	void </a:t>
            </a:r>
            <a:r>
              <a:rPr lang="en-US" altLang="ko-KR" sz="1600" dirty="0" err="1"/>
              <a:t>showColorPoint</a:t>
            </a:r>
            <a:r>
              <a:rPr lang="en-US" altLang="ko-KR" sz="1600" dirty="0"/>
              <a:t>() { // </a:t>
            </a:r>
            <a:r>
              <a:rPr lang="ko-KR" altLang="en-US" sz="1600" dirty="0"/>
              <a:t>컬러 점의 좌표 출력</a:t>
            </a:r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(color);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showPoint</a:t>
            </a:r>
            <a:r>
              <a:rPr lang="en-US" altLang="ko-KR" sz="1600" dirty="0"/>
              <a:t>(); // Point </a:t>
            </a:r>
            <a:r>
              <a:rPr lang="ko-KR" altLang="en-US" sz="1600" dirty="0"/>
              <a:t>클래스의 </a:t>
            </a:r>
            <a:r>
              <a:rPr lang="en-US" altLang="ko-KR" sz="1600" dirty="0" err="1"/>
              <a:t>showPoint</a:t>
            </a:r>
            <a:r>
              <a:rPr lang="en-US" altLang="ko-KR" sz="1600" dirty="0"/>
              <a:t>() </a:t>
            </a:r>
            <a:r>
              <a:rPr lang="ko-KR" altLang="en-US" sz="1600" dirty="0"/>
              <a:t>호출 </a:t>
            </a:r>
          </a:p>
          <a:p>
            <a:pPr defTabSz="180000"/>
            <a:r>
              <a:rPr lang="ko-KR" altLang="en-US" sz="1600" dirty="0"/>
              <a:t>	</a:t>
            </a:r>
            <a:r>
              <a:rPr lang="en-US" altLang="ko-KR" sz="1600" dirty="0"/>
              <a:t>}</a:t>
            </a:r>
          </a:p>
          <a:p>
            <a:pPr defTabSz="180000"/>
            <a:r>
              <a:rPr lang="en-US" altLang="ko-KR" sz="1600" dirty="0"/>
              <a:t>	public static void main(String 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ColorPoint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cp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ColorPoint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cp.set</a:t>
            </a:r>
            <a:r>
              <a:rPr lang="en-US" altLang="ko-KR" sz="1600" dirty="0"/>
              <a:t>(3,4); // Point </a:t>
            </a:r>
            <a:r>
              <a:rPr lang="ko-KR" altLang="en-US" sz="1600" dirty="0"/>
              <a:t>클래스의 </a:t>
            </a:r>
            <a:r>
              <a:rPr lang="en-US" altLang="ko-KR" sz="1600" dirty="0"/>
              <a:t>set() </a:t>
            </a:r>
            <a:r>
              <a:rPr lang="ko-KR" altLang="en-US" sz="1600" dirty="0" err="1"/>
              <a:t>메소드</a:t>
            </a:r>
            <a:r>
              <a:rPr lang="ko-KR" altLang="en-US" sz="1600" dirty="0"/>
              <a:t> 호출</a:t>
            </a:r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cp.setColor</a:t>
            </a:r>
            <a:r>
              <a:rPr lang="en-US" altLang="ko-KR" sz="1600" dirty="0"/>
              <a:t>("red"); // </a:t>
            </a:r>
            <a:r>
              <a:rPr lang="ko-KR" altLang="en-US" sz="1600" dirty="0"/>
              <a:t>색 지정</a:t>
            </a:r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cp.showColorPoint</a:t>
            </a:r>
            <a:r>
              <a:rPr lang="en-US" altLang="ko-KR" sz="1600" dirty="0"/>
              <a:t>(); // </a:t>
            </a:r>
            <a:r>
              <a:rPr lang="ko-KR" altLang="en-US" sz="1600" dirty="0"/>
              <a:t>컬러 점의 좌표 출력</a:t>
            </a:r>
          </a:p>
          <a:p>
            <a:pPr defTabSz="180000"/>
            <a:r>
              <a:rPr lang="ko-KR" altLang="en-US" sz="1600" dirty="0"/>
              <a:t>	</a:t>
            </a:r>
            <a:r>
              <a:rPr lang="en-US" altLang="ko-KR" sz="1600" dirty="0"/>
              <a:t>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85958" y="2348880"/>
            <a:ext cx="396044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class Point {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x, y; // </a:t>
            </a:r>
            <a:r>
              <a:rPr lang="ko-KR" altLang="en-US" sz="1600" dirty="0"/>
              <a:t>한 점을 구성하는 </a:t>
            </a:r>
            <a:r>
              <a:rPr lang="en-US" altLang="ko-KR" sz="1600" dirty="0"/>
              <a:t>x, y </a:t>
            </a:r>
            <a:r>
              <a:rPr lang="ko-KR" altLang="en-US" sz="1600" dirty="0"/>
              <a:t>좌표</a:t>
            </a:r>
          </a:p>
          <a:p>
            <a:pPr defTabSz="180000"/>
            <a:r>
              <a:rPr lang="ko-KR" altLang="en-US" sz="1600" dirty="0"/>
              <a:t>	</a:t>
            </a:r>
            <a:r>
              <a:rPr lang="en-US" altLang="ko-KR" sz="1600" dirty="0"/>
              <a:t>void set(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x,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y)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this.x</a:t>
            </a:r>
            <a:r>
              <a:rPr lang="en-US" altLang="ko-KR" sz="1600" dirty="0"/>
              <a:t> = x; </a:t>
            </a:r>
            <a:r>
              <a:rPr lang="en-US" altLang="ko-KR" sz="1600" dirty="0" err="1"/>
              <a:t>this.y</a:t>
            </a:r>
            <a:r>
              <a:rPr lang="en-US" altLang="ko-KR" sz="1600" dirty="0"/>
              <a:t> = y;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	void </a:t>
            </a:r>
            <a:r>
              <a:rPr lang="en-US" altLang="ko-KR" sz="1600" dirty="0" err="1"/>
              <a:t>showPoint</a:t>
            </a:r>
            <a:r>
              <a:rPr lang="en-US" altLang="ko-KR" sz="1600" dirty="0"/>
              <a:t>() { // </a:t>
            </a:r>
            <a:r>
              <a:rPr lang="ko-KR" altLang="en-US" sz="1600" dirty="0"/>
              <a:t>점의 좌표 출력</a:t>
            </a:r>
          </a:p>
          <a:p>
            <a:pPr defTabSz="180000"/>
            <a:r>
              <a:rPr lang="ko-KR" altLang="en-US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("(" + x + "," + y + ")");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958" y="4941168"/>
            <a:ext cx="85472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red(3,4</a:t>
            </a:r>
            <a:r>
              <a:rPr lang="en-US" altLang="ko-KR" sz="1600" dirty="0" smtClean="0"/>
              <a:t>)</a:t>
            </a:r>
            <a:endParaRPr lang="en-US" altLang="ko-KR" sz="16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5208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클래스 계층 구조</a:t>
            </a:r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81635928" descr="EMB00001ce005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714620"/>
            <a:ext cx="7644030" cy="32861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1857364"/>
            <a:ext cx="6079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</a:rPr>
              <a:t>자바에서는 모든 클래스는 반드시 </a:t>
            </a:r>
            <a:r>
              <a:rPr lang="en-US" altLang="ko-KR" sz="2000" dirty="0" err="1" smtClean="0">
                <a:solidFill>
                  <a:schemeClr val="accent2">
                    <a:lumMod val="75000"/>
                  </a:schemeClr>
                </a:solidFill>
              </a:rPr>
              <a:t>java.lang.Object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</a:rPr>
              <a:t>클래스를 자동으로 상속받는다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ko-KR" alt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서브 클래스의 객체와 멤버 사용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서브</a:t>
            </a:r>
            <a:r>
              <a:rPr lang="en-US" altLang="ko-KR" dirty="0"/>
              <a:t> </a:t>
            </a:r>
            <a:r>
              <a:rPr lang="ko-KR" altLang="en-US" dirty="0" smtClean="0"/>
              <a:t>클래스의 객체와 멤버 접근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서브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클래스의 객체는 </a:t>
            </a:r>
            <a:r>
              <a:rPr lang="ko-KR" altLang="en-US" dirty="0"/>
              <a:t>슈퍼 </a:t>
            </a:r>
            <a:r>
              <a:rPr lang="ko-KR" altLang="en-US" dirty="0" smtClean="0"/>
              <a:t>클래스의 멤버도 포함</a:t>
            </a:r>
            <a:endParaRPr lang="en-US" altLang="ko-KR" dirty="0" smtClean="0"/>
          </a:p>
          <a:p>
            <a:pPr lvl="1"/>
            <a:r>
              <a:rPr lang="ko-KR" altLang="en-US" dirty="0"/>
              <a:t>슈</a:t>
            </a:r>
            <a:r>
              <a:rPr lang="ko-KR" altLang="en-US" dirty="0" smtClean="0"/>
              <a:t>퍼 클래스의 </a:t>
            </a:r>
            <a:r>
              <a:rPr lang="en-US" altLang="ko-KR" dirty="0" smtClean="0"/>
              <a:t>private </a:t>
            </a:r>
            <a:r>
              <a:rPr lang="ko-KR" altLang="en-US" dirty="0" smtClean="0"/>
              <a:t>멤버는 상속되지 않음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서브 클래스에서 직접 접근 불가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슈퍼 </a:t>
            </a:r>
            <a:r>
              <a:rPr lang="ko-KR" altLang="en-US" dirty="0"/>
              <a:t>클래스의 </a:t>
            </a:r>
            <a:r>
              <a:rPr lang="en-US" altLang="ko-KR" dirty="0" err="1"/>
              <a:t>prviate</a:t>
            </a:r>
            <a:r>
              <a:rPr lang="en-US" altLang="ko-KR" dirty="0"/>
              <a:t> </a:t>
            </a:r>
            <a:r>
              <a:rPr lang="ko-KR" altLang="en-US" dirty="0"/>
              <a:t>멤버는 </a:t>
            </a:r>
            <a:r>
              <a:rPr lang="ko-KR" altLang="en-US" dirty="0" smtClean="0"/>
              <a:t>슈퍼 </a:t>
            </a:r>
            <a:r>
              <a:rPr lang="ko-KR" altLang="en-US" dirty="0"/>
              <a:t>클래스의 </a:t>
            </a:r>
            <a:r>
              <a:rPr lang="ko-KR" altLang="en-US" dirty="0" err="1"/>
              <a:t>메소드를</a:t>
            </a:r>
            <a:r>
              <a:rPr lang="ko-KR" altLang="en-US" dirty="0"/>
              <a:t> 통해서만 접근 </a:t>
            </a:r>
            <a:r>
              <a:rPr lang="ko-KR" altLang="en-US" dirty="0" smtClean="0"/>
              <a:t>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서브 클래스 객체에 </a:t>
            </a:r>
            <a:r>
              <a:rPr lang="ko-KR" altLang="en-US" dirty="0"/>
              <a:t>슈퍼 </a:t>
            </a:r>
            <a:r>
              <a:rPr lang="ko-KR" altLang="en-US" dirty="0" smtClean="0"/>
              <a:t>클래스 멤버가 포함되므로 </a:t>
            </a:r>
            <a:r>
              <a:rPr lang="ko-KR" altLang="en-US" dirty="0"/>
              <a:t>슈퍼 </a:t>
            </a:r>
            <a:r>
              <a:rPr lang="ko-KR" altLang="en-US" dirty="0" smtClean="0"/>
              <a:t>클래스 멤버의 접근은 서브 클래스 멤버 접근과 동일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5072066" y="142852"/>
            <a:ext cx="328614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A </a:t>
            </a:r>
            <a:r>
              <a:rPr lang="en-US" altLang="ko-KR" sz="1600" dirty="0" err="1" smtClean="0"/>
              <a:t>a</a:t>
            </a:r>
            <a:r>
              <a:rPr lang="en-US" altLang="ko-KR" sz="1600" dirty="0" smtClean="0"/>
              <a:t> = new A();</a:t>
            </a:r>
          </a:p>
          <a:p>
            <a:pPr defTabSz="180000"/>
            <a:r>
              <a:rPr lang="en-US" altLang="ko-KR" sz="1600" dirty="0" smtClean="0"/>
              <a:t>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000100" y="142852"/>
            <a:ext cx="3286148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public class A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public 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p;</a:t>
            </a:r>
          </a:p>
          <a:p>
            <a:pPr defTabSz="180000"/>
            <a:r>
              <a:rPr lang="en-US" altLang="ko-KR" sz="1600" dirty="0" smtClean="0"/>
              <a:t>	private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n;</a:t>
            </a:r>
          </a:p>
          <a:p>
            <a:pPr defTabSz="180000"/>
            <a:r>
              <a:rPr lang="en-US" altLang="ko-KR" sz="1600" dirty="0" smtClean="0"/>
              <a:t>	public void </a:t>
            </a:r>
            <a:r>
              <a:rPr lang="en-US" altLang="ko-KR" sz="1600" dirty="0" err="1" smtClean="0"/>
              <a:t>setN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this.n</a:t>
            </a:r>
            <a:r>
              <a:rPr lang="en-US" altLang="ko-KR" sz="1600" dirty="0" smtClean="0"/>
              <a:t> = n;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getN</a:t>
            </a:r>
            <a:r>
              <a:rPr lang="en-US" altLang="ko-KR" sz="1600" dirty="0" smtClean="0"/>
              <a:t>() {</a:t>
            </a:r>
          </a:p>
          <a:p>
            <a:pPr defTabSz="180000"/>
            <a:r>
              <a:rPr lang="en-US" altLang="ko-KR" sz="1600" dirty="0" smtClean="0"/>
              <a:t>		return n;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000100" y="2857496"/>
            <a:ext cx="3286148" cy="32932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public class B extends  A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   private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m;</a:t>
            </a:r>
          </a:p>
          <a:p>
            <a:pPr defTabSz="180000"/>
            <a:r>
              <a:rPr lang="en-US" altLang="ko-KR" sz="1600" dirty="0" smtClean="0"/>
              <a:t>	public void </a:t>
            </a:r>
            <a:r>
              <a:rPr lang="en-US" altLang="ko-KR" sz="1600" dirty="0" err="1" smtClean="0"/>
              <a:t>setM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m)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this.m</a:t>
            </a:r>
            <a:r>
              <a:rPr lang="en-US" altLang="ko-KR" sz="1600" dirty="0" smtClean="0"/>
              <a:t> = m;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getM</a:t>
            </a:r>
            <a:r>
              <a:rPr lang="en-US" altLang="ko-KR" sz="1600" dirty="0" smtClean="0"/>
              <a:t>() {</a:t>
            </a:r>
          </a:p>
          <a:p>
            <a:pPr defTabSz="180000"/>
            <a:r>
              <a:rPr lang="en-US" altLang="ko-KR" sz="1600" dirty="0" smtClean="0"/>
              <a:t>		return m;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String </a:t>
            </a:r>
            <a:r>
              <a:rPr lang="en-US" altLang="ko-KR" sz="1600" dirty="0" err="1" smtClean="0"/>
              <a:t>toString</a:t>
            </a:r>
            <a:r>
              <a:rPr lang="en-US" altLang="ko-KR" sz="1600" dirty="0" smtClean="0"/>
              <a:t>() {</a:t>
            </a:r>
          </a:p>
          <a:p>
            <a:pPr lvl="1"/>
            <a:r>
              <a:rPr lang="en-US" altLang="ko-KR" sz="1600" dirty="0" smtClean="0"/>
              <a:t>String s = </a:t>
            </a:r>
            <a:r>
              <a:rPr lang="en-US" altLang="ko-KR" sz="1600" dirty="0" err="1" smtClean="0"/>
              <a:t>getN</a:t>
            </a:r>
            <a:r>
              <a:rPr lang="en-US" altLang="ko-KR" sz="1600" dirty="0" smtClean="0"/>
              <a:t>() + “ “ + </a:t>
            </a:r>
            <a:r>
              <a:rPr lang="en-US" altLang="ko-KR" sz="1600" dirty="0" err="1" smtClean="0"/>
              <a:t>getM</a:t>
            </a:r>
            <a:r>
              <a:rPr lang="en-US" altLang="ko-KR" sz="1600" dirty="0" smtClean="0"/>
              <a:t>();</a:t>
            </a:r>
          </a:p>
          <a:p>
            <a:pPr lvl="1"/>
            <a:r>
              <a:rPr lang="en-US" altLang="ko-KR" sz="1600" dirty="0" smtClean="0"/>
              <a:t>return s;</a:t>
            </a:r>
          </a:p>
          <a:p>
            <a:r>
              <a:rPr lang="en-US" altLang="ko-KR" sz="1600" dirty="0" smtClean="0"/>
              <a:t>   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5072066" y="2214554"/>
            <a:ext cx="3000396" cy="307183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6786578" y="2643182"/>
            <a:ext cx="1000132" cy="23574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786578" y="3786190"/>
            <a:ext cx="100013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65000"/>
                  </a:schemeClr>
                </a:solidFill>
              </a:rPr>
              <a:t>m</a:t>
            </a:r>
          </a:p>
          <a:p>
            <a:r>
              <a:rPr lang="en-US" altLang="ko-KR" dirty="0" err="1" smtClean="0"/>
              <a:t>setM</a:t>
            </a:r>
            <a:r>
              <a:rPr lang="en-US" altLang="ko-KR" dirty="0" smtClean="0"/>
              <a:t>()</a:t>
            </a:r>
          </a:p>
          <a:p>
            <a:r>
              <a:rPr lang="en-US" altLang="ko-KR" err="1" smtClean="0"/>
              <a:t>getM</a:t>
            </a:r>
            <a:r>
              <a:rPr lang="en-US" altLang="ko-KR" smtClean="0"/>
              <a:t>()</a:t>
            </a:r>
          </a:p>
          <a:p>
            <a:r>
              <a:rPr lang="en-US" altLang="ko-KR" smtClean="0"/>
              <a:t>toString()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86578" y="2643182"/>
            <a:ext cx="100013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mtClean="0">
                <a:solidFill>
                  <a:srgbClr val="0000FF"/>
                </a:solidFill>
              </a:rPr>
              <a:t>p</a:t>
            </a:r>
          </a:p>
          <a:p>
            <a:r>
              <a:rPr lang="en-US" altLang="ko-KR" smtClean="0">
                <a:solidFill>
                  <a:schemeClr val="bg1">
                    <a:lumMod val="65000"/>
                  </a:schemeClr>
                </a:solidFill>
              </a:rPr>
              <a:t>n</a:t>
            </a:r>
            <a:endParaRPr lang="en-US" altLang="ko-KR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ko-KR" dirty="0" err="1" smtClean="0">
                <a:solidFill>
                  <a:srgbClr val="0000FF"/>
                </a:solidFill>
              </a:rPr>
              <a:t>setN</a:t>
            </a:r>
            <a:r>
              <a:rPr lang="en-US" altLang="ko-KR" dirty="0" smtClean="0">
                <a:solidFill>
                  <a:srgbClr val="0000FF"/>
                </a:solidFill>
              </a:rPr>
              <a:t>()</a:t>
            </a:r>
          </a:p>
          <a:p>
            <a:r>
              <a:rPr lang="en-US" altLang="ko-KR" dirty="0" err="1" smtClean="0">
                <a:solidFill>
                  <a:srgbClr val="0000FF"/>
                </a:solidFill>
              </a:rPr>
              <a:t>getN</a:t>
            </a:r>
            <a:r>
              <a:rPr lang="en-US" altLang="ko-KR" dirty="0" smtClean="0">
                <a:solidFill>
                  <a:srgbClr val="0000FF"/>
                </a:solidFill>
              </a:rPr>
              <a:t>()</a:t>
            </a:r>
            <a:endParaRPr lang="ko-KR" alt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3714752"/>
            <a:ext cx="844770" cy="128158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mtClean="0"/>
              <a:t>p</a:t>
            </a:r>
          </a:p>
          <a:p>
            <a:r>
              <a:rPr lang="en-US" altLang="ko-KR" smtClean="0">
                <a:solidFill>
                  <a:schemeClr val="bg1">
                    <a:lumMod val="65000"/>
                  </a:schemeClr>
                </a:solidFill>
              </a:rPr>
              <a:t>n</a:t>
            </a:r>
            <a:endParaRPr lang="en-US" altLang="ko-KR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ko-KR" dirty="0" err="1" smtClean="0"/>
              <a:t>setN</a:t>
            </a:r>
            <a:r>
              <a:rPr lang="en-US" altLang="ko-KR" dirty="0" smtClean="0"/>
              <a:t>()</a:t>
            </a:r>
          </a:p>
          <a:p>
            <a:r>
              <a:rPr lang="en-US" altLang="ko-KR" dirty="0" err="1" smtClean="0"/>
              <a:t>getN</a:t>
            </a:r>
            <a:r>
              <a:rPr lang="en-US" altLang="ko-KR" dirty="0" smtClean="0"/>
              <a:t>()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57818" y="535782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main() </a:t>
            </a:r>
            <a:r>
              <a:rPr lang="ko-KR" altLang="en-US" smtClean="0"/>
              <a:t>실행 중 생성된 인스턴스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00694" y="1428736"/>
            <a:ext cx="7143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143504" y="142873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21" name="순서도: 연결자 20"/>
          <p:cNvSpPr/>
          <p:nvPr/>
        </p:nvSpPr>
        <p:spPr>
          <a:xfrm>
            <a:off x="5786446" y="157161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6858016" y="1428736"/>
            <a:ext cx="7143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500826" y="142873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29" name="순서도: 연결자 28"/>
          <p:cNvSpPr/>
          <p:nvPr/>
        </p:nvSpPr>
        <p:spPr>
          <a:xfrm>
            <a:off x="7143768" y="157161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5429256" y="1726134"/>
            <a:ext cx="428766" cy="1988618"/>
          </a:xfrm>
          <a:custGeom>
            <a:avLst/>
            <a:gdLst>
              <a:gd name="connsiteX0" fmla="*/ 433633 w 433633"/>
              <a:gd name="connsiteY0" fmla="*/ 0 h 1828800"/>
              <a:gd name="connsiteX1" fmla="*/ 348792 w 433633"/>
              <a:gd name="connsiteY1" fmla="*/ 377072 h 1828800"/>
              <a:gd name="connsiteX2" fmla="*/ 84841 w 433633"/>
              <a:gd name="connsiteY2" fmla="*/ 1159497 h 1828800"/>
              <a:gd name="connsiteX3" fmla="*/ 0 w 433633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633" h="1828800">
                <a:moveTo>
                  <a:pt x="433633" y="0"/>
                </a:moveTo>
                <a:cubicBezTo>
                  <a:pt x="420278" y="91911"/>
                  <a:pt x="406924" y="183822"/>
                  <a:pt x="348792" y="377072"/>
                </a:cubicBezTo>
                <a:cubicBezTo>
                  <a:pt x="290660" y="570322"/>
                  <a:pt x="142973" y="917542"/>
                  <a:pt x="84841" y="1159497"/>
                </a:cubicBezTo>
                <a:cubicBezTo>
                  <a:pt x="26709" y="1401452"/>
                  <a:pt x="13354" y="1615126"/>
                  <a:pt x="0" y="182880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7243762" y="1707281"/>
            <a:ext cx="400072" cy="935902"/>
          </a:xfrm>
          <a:custGeom>
            <a:avLst/>
            <a:gdLst>
              <a:gd name="connsiteX0" fmla="*/ 0 w 207390"/>
              <a:gd name="connsiteY0" fmla="*/ 0 h 942681"/>
              <a:gd name="connsiteX1" fmla="*/ 28280 w 207390"/>
              <a:gd name="connsiteY1" fmla="*/ 235670 h 942681"/>
              <a:gd name="connsiteX2" fmla="*/ 150829 w 207390"/>
              <a:gd name="connsiteY2" fmla="*/ 575035 h 942681"/>
              <a:gd name="connsiteX3" fmla="*/ 207390 w 207390"/>
              <a:gd name="connsiteY3" fmla="*/ 942681 h 9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90" h="942681">
                <a:moveTo>
                  <a:pt x="0" y="0"/>
                </a:moveTo>
                <a:cubicBezTo>
                  <a:pt x="1571" y="69915"/>
                  <a:pt x="3142" y="139831"/>
                  <a:pt x="28280" y="235670"/>
                </a:cubicBezTo>
                <a:cubicBezTo>
                  <a:pt x="53418" y="331509"/>
                  <a:pt x="120977" y="457200"/>
                  <a:pt x="150829" y="575035"/>
                </a:cubicBezTo>
                <a:cubicBezTo>
                  <a:pt x="180681" y="692870"/>
                  <a:pt x="194035" y="817775"/>
                  <a:pt x="207390" y="94268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2107021" y="6237312"/>
            <a:ext cx="51796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800" dirty="0"/>
              <a:t>슈퍼 클래스 </a:t>
            </a:r>
            <a:r>
              <a:rPr lang="en-US" altLang="ko-KR" sz="2800" dirty="0"/>
              <a:t>A</a:t>
            </a:r>
            <a:r>
              <a:rPr lang="ko-KR" altLang="en-US" sz="2800" dirty="0"/>
              <a:t>와 서브 클래스 </a:t>
            </a:r>
            <a:r>
              <a:rPr lang="en-US" altLang="ko-KR" sz="2800" dirty="0"/>
              <a:t>B </a:t>
            </a:r>
            <a:r>
              <a:rPr lang="ko-KR" altLang="en-US" sz="2800" dirty="0"/>
              <a:t>그리고 </a:t>
            </a:r>
            <a:r>
              <a:rPr lang="ko-KR" altLang="en-US" sz="2800" dirty="0" err="1"/>
              <a:t>인스턴스</a:t>
            </a:r>
            <a:r>
              <a:rPr lang="ko-KR" altLang="en-US" sz="2800" dirty="0"/>
              <a:t> 관계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ko-KR" altLang="en-US" smtClean="0"/>
              <a:t>명품 </a:t>
            </a:r>
            <a:r>
              <a:rPr kumimoji="0" lang="en-US" smtClean="0"/>
              <a:t>JAVA Programming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10414</TotalTime>
  <Words>3038</Words>
  <Application>Microsoft Office PowerPoint</Application>
  <PresentationFormat>화면 슬라이드 쇼(4:3)</PresentationFormat>
  <Paragraphs>1372</Paragraphs>
  <Slides>56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56</vt:i4>
      </vt:variant>
    </vt:vector>
  </HeadingPairs>
  <TitlesOfParts>
    <vt:vector size="57" baseType="lpstr">
      <vt:lpstr>가을</vt:lpstr>
      <vt:lpstr>제 5 장 상속과 다형성</vt:lpstr>
      <vt:lpstr>상속 (inheritance)</vt:lpstr>
      <vt:lpstr>상속 관계 예</vt:lpstr>
      <vt:lpstr>상속의 필요성</vt:lpstr>
      <vt:lpstr>클래스 상속과 객체</vt:lpstr>
      <vt:lpstr>예제 5-1 : 클래스 상속 만들어 보기</vt:lpstr>
      <vt:lpstr>자바의 클래스 계층 구조</vt:lpstr>
      <vt:lpstr>서브 클래스의 객체와 멤버 사용</vt:lpstr>
      <vt:lpstr>PowerPoint 프레젠테이션</vt:lpstr>
      <vt:lpstr>서브 클래스의 객체 멤버 접근</vt:lpstr>
      <vt:lpstr>상속과 접근 지정자 </vt:lpstr>
      <vt:lpstr>슈퍼 클래스 멤버의 접근 지정자</vt:lpstr>
      <vt:lpstr>같은 패키지 내 상속 관계에서 접근</vt:lpstr>
      <vt:lpstr>다른 패키지의 상속 관계에서 접근</vt:lpstr>
      <vt:lpstr>예제 5-2: 상속 관계에 있는 클래스 간 멤버 접근</vt:lpstr>
      <vt:lpstr>서브 클래스와 슈퍼 클래스의 생성자 호출 및 실행 관계</vt:lpstr>
      <vt:lpstr>슈퍼클래스와 서브 클래스의 생성자간의 호출 및 실행 관계</vt:lpstr>
      <vt:lpstr>서브 클래스와 슈퍼 클래스의 생성자 짝 맞추기</vt:lpstr>
      <vt:lpstr>1: 슈퍼클래스(기본생성자),서브클래스(기본생성자)</vt:lpstr>
      <vt:lpstr>3:서브 클래스에 매개변수 있는 생성자는 슈퍼클래스의기본생성자와 짝을 이룸</vt:lpstr>
      <vt:lpstr>super()</vt:lpstr>
      <vt:lpstr>super()를 이용한 사례</vt:lpstr>
      <vt:lpstr>상속예제</vt:lpstr>
      <vt:lpstr>객체의 타입 변환</vt:lpstr>
      <vt:lpstr>    업캐스팅 사례</vt:lpstr>
      <vt:lpstr>객체의 타입 변환</vt:lpstr>
      <vt:lpstr>다운캐스팅 사례</vt:lpstr>
      <vt:lpstr>instanceof 연산자와 객체 구별</vt:lpstr>
      <vt:lpstr>instanceof 사용 예</vt:lpstr>
      <vt:lpstr>예제 5-3 : instanceof를 이용한 객체 구별</vt:lpstr>
      <vt:lpstr>메소드 오버라이딩</vt:lpstr>
      <vt:lpstr>슈퍼 클래스의 메소드를 무시하고 서브 클래스에서 새로 작성한 메소드 오버라이딩</vt:lpstr>
      <vt:lpstr>메소드 오버라이딩 사례</vt:lpstr>
      <vt:lpstr>서브 클래스 객체와 오버라이딩된 메소드 호출</vt:lpstr>
      <vt:lpstr>예제 5-4 : 메소드 오버라이딩 만들기</vt:lpstr>
      <vt:lpstr>예제 실행  과정</vt:lpstr>
      <vt:lpstr>메소드 오버라이딩 조건</vt:lpstr>
      <vt:lpstr>오버라이딩 활용</vt:lpstr>
      <vt:lpstr>동적 바인딩</vt:lpstr>
      <vt:lpstr>super 키워드</vt:lpstr>
      <vt:lpstr>예제 5-5 : 메소드 오버라이딩</vt:lpstr>
      <vt:lpstr>오버라이딩 vs. 오버로딩</vt:lpstr>
      <vt:lpstr>추상 메소드와 추상 클래스</vt:lpstr>
      <vt:lpstr>추상 클래스 특성</vt:lpstr>
      <vt:lpstr>2 가지 종류의 추상 클래스</vt:lpstr>
      <vt:lpstr>추상 클래스의 활용 예</vt:lpstr>
      <vt:lpstr>예제 5-6 : 추상 클래스의 구현</vt:lpstr>
      <vt:lpstr>예제 5-6 정답</vt:lpstr>
      <vt:lpstr>실세계의 인터페이스와 인터페이스의 필요성</vt:lpstr>
      <vt:lpstr>자바의 인터페이스</vt:lpstr>
      <vt:lpstr>자바 인터페이스 사례</vt:lpstr>
      <vt:lpstr>인터페이스의 필요성</vt:lpstr>
      <vt:lpstr>인터페이스 상속</vt:lpstr>
      <vt:lpstr>인터페이스 구현</vt:lpstr>
      <vt:lpstr>인터페이스의 다중 구현</vt:lpstr>
      <vt:lpstr>추상 클래스와 인터페이스 비교</vt:lpstr>
    </vt:vector>
  </TitlesOfParts>
  <Company>한성대학교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SBS</cp:lastModifiedBy>
  <cp:revision>905</cp:revision>
  <dcterms:created xsi:type="dcterms:W3CDTF">2009-09-01T01:24:33Z</dcterms:created>
  <dcterms:modified xsi:type="dcterms:W3CDTF">2013-10-28T00:39:30Z</dcterms:modified>
</cp:coreProperties>
</file>