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5"/>
  </p:notesMasterIdLst>
  <p:sldIdLst>
    <p:sldId id="256" r:id="rId2"/>
    <p:sldId id="322" r:id="rId3"/>
    <p:sldId id="323" r:id="rId4"/>
    <p:sldId id="359" r:id="rId5"/>
    <p:sldId id="287" r:id="rId6"/>
    <p:sldId id="351" r:id="rId7"/>
    <p:sldId id="352" r:id="rId8"/>
    <p:sldId id="353" r:id="rId9"/>
    <p:sldId id="258" r:id="rId10"/>
    <p:sldId id="313" r:id="rId11"/>
    <p:sldId id="315" r:id="rId12"/>
    <p:sldId id="259" r:id="rId13"/>
    <p:sldId id="262" r:id="rId14"/>
    <p:sldId id="263" r:id="rId15"/>
    <p:sldId id="325" r:id="rId16"/>
    <p:sldId id="327" r:id="rId17"/>
    <p:sldId id="328" r:id="rId18"/>
    <p:sldId id="329" r:id="rId19"/>
    <p:sldId id="330" r:id="rId20"/>
    <p:sldId id="332" r:id="rId21"/>
    <p:sldId id="326" r:id="rId22"/>
    <p:sldId id="333" r:id="rId23"/>
    <p:sldId id="358" r:id="rId24"/>
    <p:sldId id="265" r:id="rId25"/>
    <p:sldId id="285" r:id="rId26"/>
    <p:sldId id="266" r:id="rId27"/>
    <p:sldId id="267" r:id="rId28"/>
    <p:sldId id="316" r:id="rId29"/>
    <p:sldId id="355" r:id="rId30"/>
    <p:sldId id="354" r:id="rId31"/>
    <p:sldId id="362" r:id="rId32"/>
    <p:sldId id="290" r:id="rId33"/>
    <p:sldId id="356" r:id="rId34"/>
    <p:sldId id="343" r:id="rId35"/>
    <p:sldId id="344" r:id="rId36"/>
    <p:sldId id="345" r:id="rId37"/>
    <p:sldId id="346" r:id="rId38"/>
    <p:sldId id="347" r:id="rId39"/>
    <p:sldId id="348" r:id="rId40"/>
    <p:sldId id="349" r:id="rId41"/>
    <p:sldId id="350" r:id="rId42"/>
    <p:sldId id="363" r:id="rId43"/>
    <p:sldId id="269" r:id="rId44"/>
    <p:sldId id="320" r:id="rId45"/>
    <p:sldId id="294" r:id="rId46"/>
    <p:sldId id="270" r:id="rId47"/>
    <p:sldId id="273" r:id="rId48"/>
    <p:sldId id="295" r:id="rId49"/>
    <p:sldId id="297" r:id="rId50"/>
    <p:sldId id="341" r:id="rId51"/>
    <p:sldId id="321" r:id="rId52"/>
    <p:sldId id="274" r:id="rId53"/>
    <p:sldId id="299" r:id="rId54"/>
    <p:sldId id="338" r:id="rId55"/>
    <p:sldId id="302" r:id="rId56"/>
    <p:sldId id="275" r:id="rId57"/>
    <p:sldId id="303" r:id="rId58"/>
    <p:sldId id="357" r:id="rId59"/>
    <p:sldId id="306" r:id="rId60"/>
    <p:sldId id="280" r:id="rId61"/>
    <p:sldId id="311" r:id="rId62"/>
    <p:sldId id="312" r:id="rId63"/>
    <p:sldId id="342" r:id="rId6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DCE6F0"/>
    <a:srgbClr val="FDFDA9"/>
    <a:srgbClr val="ADA5A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5E446F-B1BB-4F1B-9106-CF51FACD1E39}" type="datetimeFigureOut">
              <a:rPr lang="ko-KR" altLang="en-US" smtClean="0"/>
              <a:pPr/>
              <a:t>2011-07-31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6CA48A-C2EC-40C8-B749-566CD4BBC88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894844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CA48A-C2EC-40C8-B749-566CD4BBC886}" type="slidenum">
              <a:rPr lang="ko-KR" altLang="en-US" smtClean="0"/>
              <a:pPr/>
              <a:t>25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CA48A-C2EC-40C8-B749-566CD4BBC886}" type="slidenum">
              <a:rPr lang="ko-KR" altLang="en-US" smtClean="0"/>
              <a:pPr/>
              <a:t>32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CA48A-C2EC-40C8-B749-566CD4BBC886}" type="slidenum">
              <a:rPr lang="ko-KR" altLang="en-US" smtClean="0"/>
              <a:pPr/>
              <a:t>33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CA48A-C2EC-40C8-B749-566CD4BBC886}" type="slidenum">
              <a:rPr lang="ko-KR" altLang="en-US" smtClean="0"/>
              <a:pPr/>
              <a:t>44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FFFF00"/>
                </a:solidFill>
                <a:latin typeface="HY나무M" pitchFamily="18" charset="-127"/>
                <a:ea typeface="HY나무M" pitchFamily="18" charset="-127"/>
              </a:defRPr>
            </a:lvl1pPr>
          </a:lstStyle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7" name="직사각형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70007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내용 개체 틀 7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52864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 eaLnBrk="1" latinLnBrk="0" hangingPunct="1"/>
            <a:r>
              <a:rPr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dirty="0" smtClean="0"/>
              <a:t>둘째 수준</a:t>
            </a:r>
          </a:p>
          <a:p>
            <a:pPr lvl="2" eaLnBrk="1" latinLnBrk="0" hangingPunct="1"/>
            <a:r>
              <a:rPr lang="ko-KR" altLang="en-US" dirty="0" smtClean="0"/>
              <a:t>셋째 수준</a:t>
            </a:r>
          </a:p>
          <a:p>
            <a:pPr lvl="3" eaLnBrk="1" latinLnBrk="0" hangingPunct="1"/>
            <a:r>
              <a:rPr lang="ko-KR" altLang="en-US" dirty="0" smtClean="0"/>
              <a:t>넷째 수준</a:t>
            </a:r>
          </a:p>
          <a:p>
            <a:pPr lvl="4" eaLnBrk="1" latinLnBrk="0" hangingPunct="1"/>
            <a:r>
              <a:rPr lang="ko-KR" altLang="en-US" dirty="0" smtClean="0"/>
              <a:t>다섯째 수준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7" name="직사각형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2" name="날짜 개체 틀 11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13" name="슬라이드 번호 개체 틀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2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8" name="날짜 개체 틀 7"/>
          <p:cNvSpPr>
            <a:spLocks noGrp="1"/>
          </p:cNvSpPr>
          <p:nvPr>
            <p:ph type="dt" sz="half" idx="15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endParaRPr lang="ko-KR" altLang="en-US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바닥글 개체 틀 11"/>
          <p:cNvSpPr>
            <a:spLocks noGrp="1"/>
          </p:cNvSpPr>
          <p:nvPr>
            <p:ph type="ftr" sz="quarter" idx="17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 rtlCol="0"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3" name="내용 개체 틀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15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endParaRPr lang="ko-KR" altLang="en-US"/>
          </a:p>
        </p:txBody>
      </p:sp>
      <p:sp>
        <p:nvSpPr>
          <p:cNvPr id="12" name="슬라이드 번호 개체 틀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7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 rtlCol="0"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5" name="텍스트 개체 틀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8" name="직사각형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1" name="직사각형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날짜 개체 틀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endParaRPr lang="ko-KR" altLang="en-US"/>
          </a:p>
        </p:txBody>
      </p:sp>
      <p:sp>
        <p:nvSpPr>
          <p:cNvPr id="13" name="슬라이드 번호 개체 틀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  <a:prstGeom prst="rect">
            <a:avLst/>
          </a:prstGeom>
        </p:spPr>
        <p:txBody>
          <a:bodyPr rtlCol="0"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642910" y="142852"/>
            <a:ext cx="8153400" cy="70007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ko-KR" altLang="en-US" dirty="0" smtClean="0"/>
              <a:t>마스터 제목 스타일 편집</a:t>
            </a:r>
            <a:endParaRPr kumimoji="0"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612648" y="1357298"/>
            <a:ext cx="8153400" cy="521497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dirty="0" smtClean="0"/>
              <a:t>둘째 수준</a:t>
            </a:r>
          </a:p>
          <a:p>
            <a:pPr lvl="2" eaLnBrk="1" latinLnBrk="0" hangingPunct="1"/>
            <a:r>
              <a:rPr kumimoji="0" lang="ko-KR" altLang="en-US" dirty="0" smtClean="0"/>
              <a:t>셋째 수준</a:t>
            </a:r>
          </a:p>
          <a:p>
            <a:pPr lvl="3" eaLnBrk="1" latinLnBrk="0" hangingPunct="1"/>
            <a:r>
              <a:rPr kumimoji="0" lang="ko-KR" altLang="en-US" dirty="0" smtClean="0"/>
              <a:t>넷째 수준</a:t>
            </a:r>
          </a:p>
          <a:p>
            <a:pPr lvl="4" eaLnBrk="1" latinLnBrk="0" hangingPunct="1"/>
            <a:r>
              <a:rPr kumimoji="0" lang="ko-KR" altLang="en-US" dirty="0" smtClean="0"/>
              <a:t>다섯째 수준</a:t>
            </a:r>
            <a:endParaRPr kumimoji="0" lang="en-US" dirty="0"/>
          </a:p>
        </p:txBody>
      </p:sp>
      <p:sp>
        <p:nvSpPr>
          <p:cNvPr id="7" name="직사각형 6"/>
          <p:cNvSpPr/>
          <p:nvPr/>
        </p:nvSpPr>
        <p:spPr bwMode="white">
          <a:xfrm>
            <a:off x="0" y="954388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0" y="1000108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590550" y="1000108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0" y="992170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1" latinLnBrk="1" hangingPunct="1">
        <a:spcBef>
          <a:spcPct val="0"/>
        </a:spcBef>
        <a:buNone/>
        <a:defRPr kumimoji="0" sz="3200" kern="1200">
          <a:solidFill>
            <a:schemeClr val="tx2"/>
          </a:solidFill>
          <a:latin typeface="맑은 고딕" pitchFamily="50" charset="-127"/>
          <a:ea typeface="맑은 고딕" pitchFamily="50" charset="-127"/>
          <a:cs typeface="+mj-cs"/>
        </a:defRPr>
      </a:lvl1pPr>
    </p:titleStyle>
    <p:bodyStyle>
      <a:lvl1pPr marL="320040" indent="-320040" algn="l" rtl="0" eaLnBrk="1" latinLnBrk="1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800" kern="120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640080" indent="-274320" algn="l" rtl="0" eaLnBrk="1" latinLnBrk="1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2pPr>
      <a:lvl3pPr marL="914400" indent="-228600" algn="l" rtl="0" eaLnBrk="1" latinLnBrk="1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휴먼편지체" pitchFamily="18" charset="-127"/>
          <a:ea typeface="휴먼편지체" pitchFamily="18" charset="-127"/>
          <a:cs typeface="+mn-cs"/>
        </a:defRPr>
      </a:lvl3pPr>
      <a:lvl4pPr marL="1371600" indent="-228600" algn="l" rtl="0" eaLnBrk="1" latinLnBrk="1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1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1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1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1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1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://java.sun.com/javase/6/docs/api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smtClean="0"/>
              <a:t>제 </a:t>
            </a:r>
            <a:r>
              <a:rPr lang="en-US" altLang="ko-KR" smtClean="0"/>
              <a:t>6 </a:t>
            </a:r>
            <a:r>
              <a:rPr lang="ko-KR" altLang="en-US" smtClean="0"/>
              <a:t>장 패키지 개념과 자바 기본 패키지</a:t>
            </a:r>
            <a:endParaRPr lang="ko-KR" altLang="en-US" dirty="0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D2C2-3D3B-4E94-BD92-61B02C5F4DEE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패키지를 포함하는 응용프로그램 개발 사례 </a:t>
            </a:r>
            <a:r>
              <a:rPr lang="en-US" altLang="ko-KR" dirty="0" smtClean="0"/>
              <a:t>1</a:t>
            </a:r>
            <a:endParaRPr lang="ko-KR" altLang="en-US" dirty="0"/>
          </a:p>
        </p:txBody>
      </p:sp>
      <p:sp>
        <p:nvSpPr>
          <p:cNvPr id="6" name="내용 개체 틀 5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ko-KR" altLang="en-US" dirty="0" smtClean="0"/>
              <a:t>패키지 디렉터리 </a:t>
            </a:r>
            <a:r>
              <a:rPr lang="en-US" altLang="ko-KR" dirty="0" smtClean="0"/>
              <a:t>chapter6 </a:t>
            </a:r>
            <a:r>
              <a:rPr lang="ko-KR" altLang="en-US" dirty="0" smtClean="0"/>
              <a:t>생성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현재 디렉터리 </a:t>
            </a:r>
            <a:r>
              <a:rPr lang="en-US" altLang="ko-KR" dirty="0" smtClean="0"/>
              <a:t>C:\Temp</a:t>
            </a:r>
          </a:p>
          <a:p>
            <a:pPr lvl="1"/>
            <a:r>
              <a:rPr lang="en-US" altLang="ko-KR" dirty="0" smtClean="0"/>
              <a:t>C:\Temp\chapter6  </a:t>
            </a:r>
            <a:r>
              <a:rPr lang="ko-KR" altLang="en-US" dirty="0" smtClean="0"/>
              <a:t>디렉터리 생성</a:t>
            </a:r>
            <a:endParaRPr lang="en-US" altLang="ko-KR" dirty="0" smtClean="0"/>
          </a:p>
          <a:p>
            <a:r>
              <a:rPr lang="ko-KR" altLang="en-US" dirty="0" smtClean="0"/>
              <a:t>소스 파일 내에 패키지 선언</a:t>
            </a:r>
            <a:endParaRPr lang="en-US" altLang="ko-KR" dirty="0" smtClean="0"/>
          </a:p>
          <a:p>
            <a:r>
              <a:rPr lang="en-US" altLang="ko-KR" dirty="0" smtClean="0"/>
              <a:t>Hello.java </a:t>
            </a:r>
            <a:r>
              <a:rPr lang="ko-KR" altLang="en-US" dirty="0" smtClean="0"/>
              <a:t>컴파일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C:\Temp&gt;javac Hello.java</a:t>
            </a:r>
          </a:p>
          <a:p>
            <a:pPr lvl="2"/>
            <a:r>
              <a:rPr lang="ko-KR" altLang="en-US" dirty="0" smtClean="0"/>
              <a:t>현재 디렉터리에서 컴파일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Hello.class</a:t>
            </a:r>
            <a:r>
              <a:rPr lang="en-US" altLang="ko-KR" dirty="0" smtClean="0"/>
              <a:t> </a:t>
            </a:r>
            <a:r>
              <a:rPr lang="ko-KR" altLang="en-US" dirty="0" smtClean="0"/>
              <a:t>생성</a:t>
            </a:r>
            <a:endParaRPr lang="en-US" altLang="ko-KR" dirty="0" smtClean="0"/>
          </a:p>
          <a:p>
            <a:r>
              <a:rPr lang="en-US" altLang="ko-KR" dirty="0" err="1" smtClean="0"/>
              <a:t>Hello.class</a:t>
            </a:r>
            <a:r>
              <a:rPr lang="en-US" altLang="ko-KR" dirty="0" smtClean="0"/>
              <a:t> </a:t>
            </a:r>
            <a:r>
              <a:rPr lang="ko-KR" altLang="en-US" dirty="0" smtClean="0"/>
              <a:t>파일 복사 혹은 이동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Hello.class</a:t>
            </a:r>
            <a:r>
              <a:rPr lang="en-US" altLang="ko-KR" dirty="0" smtClean="0"/>
              <a:t> </a:t>
            </a:r>
            <a:r>
              <a:rPr lang="ko-KR" altLang="en-US" dirty="0" smtClean="0"/>
              <a:t>파일을 </a:t>
            </a:r>
            <a:r>
              <a:rPr lang="en-US" altLang="ko-KR" dirty="0" smtClean="0"/>
              <a:t>C:\Temp</a:t>
            </a:r>
            <a:r>
              <a:rPr lang="ko-KR" altLang="en-US" dirty="0" smtClean="0"/>
              <a:t>에서 </a:t>
            </a:r>
            <a:r>
              <a:rPr lang="en-US" altLang="ko-KR" dirty="0" smtClean="0"/>
              <a:t>C:\Temp\chapter6</a:t>
            </a:r>
            <a:r>
              <a:rPr lang="ko-KR" altLang="en-US" dirty="0" smtClean="0"/>
              <a:t>로 복사 혹은 이동</a:t>
            </a:r>
            <a:endParaRPr lang="en-US" altLang="ko-KR" dirty="0" smtClean="0"/>
          </a:p>
          <a:p>
            <a:r>
              <a:rPr lang="ko-KR" altLang="en-US" dirty="0" smtClean="0"/>
              <a:t>실행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C:\temp&gt;java chapter6.Hello</a:t>
            </a:r>
            <a:endParaRPr lang="en-US" altLang="ko-KR" dirty="0" smtClean="0">
              <a:solidFill>
                <a:srgbClr val="FF0000"/>
              </a:solidFill>
            </a:endParaRPr>
          </a:p>
          <a:p>
            <a:pPr lvl="2"/>
            <a:r>
              <a:rPr lang="ko-KR" altLang="en-US" dirty="0" smtClean="0"/>
              <a:t>현재 디렉터리에서 실행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정상적으로 실행됨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5214942" y="2500306"/>
            <a:ext cx="2857504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ko-KR" dirty="0" smtClean="0"/>
              <a:t>package </a:t>
            </a:r>
            <a:r>
              <a:rPr lang="ko-KR" altLang="en-US" dirty="0" err="1" smtClean="0"/>
              <a:t>패키지명</a:t>
            </a:r>
            <a:r>
              <a:rPr lang="en-US" altLang="ko-KR" dirty="0" smtClean="0"/>
              <a:t>;</a:t>
            </a:r>
          </a:p>
          <a:p>
            <a:r>
              <a:rPr lang="en-US" altLang="ko-KR" dirty="0" smtClean="0"/>
              <a:t>class </a:t>
            </a:r>
            <a:r>
              <a:rPr lang="en-US" altLang="ko-KR" dirty="0" err="1" smtClean="0"/>
              <a:t>TestClass</a:t>
            </a:r>
            <a:r>
              <a:rPr lang="en-US" altLang="ko-KR" dirty="0" smtClean="0"/>
              <a:t> {</a:t>
            </a:r>
          </a:p>
          <a:p>
            <a:r>
              <a:rPr lang="en-US" altLang="ko-KR" dirty="0" smtClean="0"/>
              <a:t>.............</a:t>
            </a:r>
          </a:p>
          <a:p>
            <a:r>
              <a:rPr lang="en-US" altLang="ko-KR" dirty="0" smtClean="0"/>
              <a:t>}</a:t>
            </a:r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패키지를 포함하는 응용프로그램 개발 사례 </a:t>
            </a:r>
            <a:r>
              <a:rPr lang="en-US" altLang="ko-KR" dirty="0" smtClean="0"/>
              <a:t>2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chapter6 </a:t>
            </a:r>
            <a:r>
              <a:rPr lang="ko-KR" altLang="en-US" dirty="0" smtClean="0"/>
              <a:t>디렉터리 생성하지 않음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현재 디렉터리 </a:t>
            </a:r>
            <a:r>
              <a:rPr lang="en-US" altLang="ko-KR" dirty="0" smtClean="0"/>
              <a:t>C:\Temp</a:t>
            </a:r>
          </a:p>
          <a:p>
            <a:r>
              <a:rPr lang="ko-KR" altLang="en-US" dirty="0" smtClean="0"/>
              <a:t>컴파일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C:\Temp&gt;</a:t>
            </a:r>
            <a:r>
              <a:rPr lang="en-US" altLang="ko-KR" dirty="0" err="1" smtClean="0"/>
              <a:t>javac</a:t>
            </a:r>
            <a:r>
              <a:rPr lang="en-US" altLang="ko-KR" dirty="0" smtClean="0"/>
              <a:t> </a:t>
            </a:r>
            <a:r>
              <a:rPr lang="en-US" altLang="ko-KR" dirty="0" smtClean="0">
                <a:solidFill>
                  <a:srgbClr val="FF0000"/>
                </a:solidFill>
              </a:rPr>
              <a:t>-d .</a:t>
            </a:r>
            <a:r>
              <a:rPr lang="en-US" altLang="ko-KR" dirty="0" smtClean="0"/>
              <a:t> Hello.java</a:t>
            </a:r>
          </a:p>
          <a:p>
            <a:pPr lvl="2"/>
            <a:r>
              <a:rPr lang="ko-KR" altLang="en-US" dirty="0" smtClean="0"/>
              <a:t>현재 디렉터리에서 컴파일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-d </a:t>
            </a:r>
            <a:r>
              <a:rPr lang="ko-KR" altLang="en-US" dirty="0" smtClean="0"/>
              <a:t>옵션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패키지 디렉터리 자동 생성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. : </a:t>
            </a:r>
            <a:r>
              <a:rPr lang="ko-KR" altLang="en-US" dirty="0" smtClean="0"/>
              <a:t>현재 디렉터리를 기준으로 클래스 파일을 찾도록 지시 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결과 </a:t>
            </a:r>
            <a:r>
              <a:rPr lang="en-US" altLang="ko-KR" dirty="0" smtClean="0"/>
              <a:t>: </a:t>
            </a:r>
            <a:r>
              <a:rPr lang="en-US" altLang="ko-KR" dirty="0" err="1" smtClean="0"/>
              <a:t>Hello.class</a:t>
            </a:r>
            <a:r>
              <a:rPr lang="en-US" altLang="ko-KR" dirty="0" smtClean="0"/>
              <a:t> </a:t>
            </a:r>
            <a:r>
              <a:rPr lang="ko-KR" altLang="en-US" dirty="0" smtClean="0"/>
              <a:t>파일을 </a:t>
            </a:r>
            <a:r>
              <a:rPr lang="en-US" altLang="ko-KR" dirty="0" smtClean="0"/>
              <a:t>C:\Temp\chapter6</a:t>
            </a:r>
            <a:r>
              <a:rPr lang="ko-KR" altLang="en-US" dirty="0" smtClean="0"/>
              <a:t>에 생성</a:t>
            </a:r>
            <a:endParaRPr lang="en-US" altLang="ko-KR" dirty="0" smtClean="0"/>
          </a:p>
          <a:p>
            <a:r>
              <a:rPr lang="ko-KR" altLang="en-US" dirty="0" smtClean="0"/>
              <a:t>실행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C:\ temp&gt;java chapter6.Hello</a:t>
            </a:r>
          </a:p>
          <a:p>
            <a:pPr lvl="2"/>
            <a:r>
              <a:rPr lang="ko-KR" altLang="en-US" dirty="0" smtClean="0"/>
              <a:t>현재 디렉터리에서 실행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정상적으로 실행됨</a:t>
            </a:r>
          </a:p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8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071678"/>
            <a:ext cx="4357718" cy="4614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사례 </a:t>
            </a:r>
            <a:r>
              <a:rPr lang="en-US" altLang="ko-KR" dirty="0" smtClean="0"/>
              <a:t>2</a:t>
            </a:r>
            <a:r>
              <a:rPr lang="ko-KR" altLang="en-US" dirty="0" smtClean="0"/>
              <a:t>의 컴파일 과정 및 실행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sz="quarter" idx="1"/>
          </p:nvPr>
        </p:nvSpPr>
        <p:spPr>
          <a:xfrm>
            <a:off x="357158" y="1285860"/>
            <a:ext cx="8429684" cy="857256"/>
          </a:xfrm>
        </p:spPr>
        <p:txBody>
          <a:bodyPr>
            <a:normAutofit fontScale="85000" lnSpcReduction="20000"/>
          </a:bodyPr>
          <a:lstStyle/>
          <a:p>
            <a:r>
              <a:rPr lang="en-US" altLang="ko-KR" dirty="0" smtClean="0"/>
              <a:t>java -d . Hello.java </a:t>
            </a:r>
            <a:r>
              <a:rPr lang="ko-KR" altLang="en-US" dirty="0" smtClean="0"/>
              <a:t>로 컴파일 하면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현재 디렉터리 </a:t>
            </a:r>
            <a:r>
              <a:rPr lang="en-US" altLang="ko-KR" dirty="0" smtClean="0"/>
              <a:t>(.) </a:t>
            </a:r>
            <a:r>
              <a:rPr lang="ko-KR" altLang="en-US" dirty="0" smtClean="0"/>
              <a:t>밑에 </a:t>
            </a:r>
            <a:r>
              <a:rPr lang="en-US" altLang="ko-KR" dirty="0" smtClean="0"/>
              <a:t>chapter6 </a:t>
            </a:r>
            <a:r>
              <a:rPr lang="ko-KR" altLang="en-US" dirty="0" smtClean="0"/>
              <a:t>디렉터리 자동 생성되고 동시에 </a:t>
            </a:r>
            <a:r>
              <a:rPr lang="ko-KR" altLang="en-US" dirty="0" err="1" smtClean="0"/>
              <a:t>컴파일된</a:t>
            </a:r>
            <a:r>
              <a:rPr lang="ko-KR" altLang="en-US" dirty="0" smtClean="0"/>
              <a:t> 클래스 파일이 생성됨</a:t>
            </a:r>
            <a:endParaRPr lang="en-US" altLang="ko-KR" dirty="0" smtClean="0"/>
          </a:p>
          <a:p>
            <a:pPr lvl="2"/>
            <a:endParaRPr lang="ko-KR" altLang="en-US" dirty="0"/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타원 5"/>
          <p:cNvSpPr/>
          <p:nvPr/>
        </p:nvSpPr>
        <p:spPr>
          <a:xfrm>
            <a:off x="1571604" y="3929066"/>
            <a:ext cx="1928826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/>
        </p:nvSpPr>
        <p:spPr>
          <a:xfrm>
            <a:off x="1428728" y="4714884"/>
            <a:ext cx="1214446" cy="27502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7685225" y="3068960"/>
            <a:ext cx="11352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컴파일 결과</a:t>
            </a:r>
            <a:endParaRPr lang="en-US" altLang="ko-KR" dirty="0" smtClean="0"/>
          </a:p>
          <a:p>
            <a:r>
              <a:rPr lang="ko-KR" altLang="en-US" dirty="0" err="1" smtClean="0"/>
              <a:t>자동생성되었음</a:t>
            </a:r>
            <a:endParaRPr lang="ko-KR" altLang="en-US" dirty="0"/>
          </a:p>
        </p:txBody>
      </p:sp>
      <p:cxnSp>
        <p:nvCxnSpPr>
          <p:cNvPr id="17" name="직선 화살표 연결선 16"/>
          <p:cNvCxnSpPr>
            <a:stCxn id="11" idx="1"/>
          </p:cNvCxnSpPr>
          <p:nvPr/>
        </p:nvCxnSpPr>
        <p:spPr>
          <a:xfrm rot="10800000" flipV="1">
            <a:off x="2571807" y="3392126"/>
            <a:ext cx="5113419" cy="14656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화살표 연결선 18"/>
          <p:cNvCxnSpPr/>
          <p:nvPr/>
        </p:nvCxnSpPr>
        <p:spPr>
          <a:xfrm rot="10800000" flipV="1">
            <a:off x="4714876" y="3357562"/>
            <a:ext cx="3000396" cy="20002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타원 19"/>
          <p:cNvSpPr/>
          <p:nvPr/>
        </p:nvSpPr>
        <p:spPr>
          <a:xfrm>
            <a:off x="3714744" y="5286388"/>
            <a:ext cx="1214446" cy="27502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/>
        </p:nvSpPr>
        <p:spPr>
          <a:xfrm>
            <a:off x="1214414" y="5857892"/>
            <a:ext cx="2357454" cy="4286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이클립스에서</a:t>
            </a:r>
            <a:r>
              <a:rPr lang="ko-KR" altLang="en-US" dirty="0" smtClean="0"/>
              <a:t> 쉽게 패키지 만들기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500066"/>
          </a:xfrm>
        </p:spPr>
        <p:txBody>
          <a:bodyPr/>
          <a:lstStyle/>
          <a:p>
            <a:pPr lvl="1"/>
            <a:r>
              <a:rPr lang="ko-KR" altLang="en-US" dirty="0" smtClean="0"/>
              <a:t>예제로 사용할 샘플 소스</a:t>
            </a:r>
            <a:r>
              <a:rPr lang="en-US" altLang="ko-KR" dirty="0" smtClean="0"/>
              <a:t>(5</a:t>
            </a:r>
            <a:r>
              <a:rPr lang="ko-KR" altLang="en-US" dirty="0" smtClean="0"/>
              <a:t>장의 예제 </a:t>
            </a:r>
            <a:r>
              <a:rPr lang="en-US" altLang="ko-KR" dirty="0" smtClean="0"/>
              <a:t>5-6)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1857356" y="1714489"/>
            <a:ext cx="5143536" cy="489364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200" b="1" dirty="0" smtClean="0"/>
              <a:t>abstract class Calculator </a:t>
            </a:r>
            <a:r>
              <a:rPr lang="en-US" altLang="ko-KR" sz="1200" dirty="0" smtClean="0"/>
              <a:t>{</a:t>
            </a:r>
          </a:p>
          <a:p>
            <a:pPr defTabSz="180000"/>
            <a:r>
              <a:rPr lang="en-US" altLang="ko-KR" sz="1200" dirty="0" smtClean="0"/>
              <a:t>	public abstract </a:t>
            </a:r>
            <a:r>
              <a:rPr lang="en-US" altLang="ko-KR" sz="1200" dirty="0" err="1" smtClean="0"/>
              <a:t>int</a:t>
            </a:r>
            <a:r>
              <a:rPr lang="en-US" altLang="ko-KR" sz="1200" dirty="0" smtClean="0"/>
              <a:t> add(</a:t>
            </a:r>
            <a:r>
              <a:rPr lang="en-US" altLang="ko-KR" sz="1200" dirty="0" err="1" smtClean="0"/>
              <a:t>int</a:t>
            </a:r>
            <a:r>
              <a:rPr lang="en-US" altLang="ko-KR" sz="1200" dirty="0" smtClean="0"/>
              <a:t> a, </a:t>
            </a:r>
            <a:r>
              <a:rPr lang="en-US" altLang="ko-KR" sz="1200" dirty="0" err="1" smtClean="0"/>
              <a:t>int</a:t>
            </a:r>
            <a:r>
              <a:rPr lang="en-US" altLang="ko-KR" sz="1200" dirty="0" smtClean="0"/>
              <a:t> b);// </a:t>
            </a:r>
            <a:r>
              <a:rPr lang="ko-KR" altLang="en-US" sz="1200" dirty="0" smtClean="0"/>
              <a:t>두 정수의 합을 구하여 리턴</a:t>
            </a:r>
          </a:p>
          <a:p>
            <a:pPr defTabSz="180000"/>
            <a:r>
              <a:rPr lang="en-US" altLang="ko-KR" sz="1200" dirty="0" smtClean="0"/>
              <a:t>	public abstract </a:t>
            </a:r>
            <a:r>
              <a:rPr lang="en-US" altLang="ko-KR" sz="1200" dirty="0" err="1" smtClean="0"/>
              <a:t>int</a:t>
            </a:r>
            <a:r>
              <a:rPr lang="en-US" altLang="ko-KR" sz="1200" dirty="0" smtClean="0"/>
              <a:t> subtract(</a:t>
            </a:r>
            <a:r>
              <a:rPr lang="en-US" altLang="ko-KR" sz="1200" dirty="0" err="1" smtClean="0"/>
              <a:t>int</a:t>
            </a:r>
            <a:r>
              <a:rPr lang="en-US" altLang="ko-KR" sz="1200" dirty="0" smtClean="0"/>
              <a:t> a, </a:t>
            </a:r>
            <a:r>
              <a:rPr lang="en-US" altLang="ko-KR" sz="1200" dirty="0" err="1" smtClean="0"/>
              <a:t>int</a:t>
            </a:r>
            <a:r>
              <a:rPr lang="en-US" altLang="ko-KR" sz="1200" dirty="0" smtClean="0"/>
              <a:t> b);// </a:t>
            </a:r>
            <a:r>
              <a:rPr lang="ko-KR" altLang="en-US" sz="1200" dirty="0" smtClean="0"/>
              <a:t>두 정수의 차를 구하여 리턴</a:t>
            </a:r>
          </a:p>
          <a:p>
            <a:pPr defTabSz="180000"/>
            <a:r>
              <a:rPr lang="en-US" altLang="ko-KR" sz="1200" dirty="0" smtClean="0"/>
              <a:t>	public abstract double average(</a:t>
            </a:r>
            <a:r>
              <a:rPr lang="en-US" altLang="ko-KR" sz="1200" dirty="0" err="1" smtClean="0"/>
              <a:t>int</a:t>
            </a:r>
            <a:r>
              <a:rPr lang="en-US" altLang="ko-KR" sz="1200" dirty="0" smtClean="0"/>
              <a:t>[] a);// </a:t>
            </a:r>
            <a:r>
              <a:rPr lang="ko-KR" altLang="en-US" sz="1200" dirty="0" smtClean="0"/>
              <a:t>배열에 저장된 정수의 평균을 구해 실수로 리던</a:t>
            </a:r>
          </a:p>
          <a:p>
            <a:pPr defTabSz="180000"/>
            <a:r>
              <a:rPr lang="en-US" altLang="ko-KR" sz="1200" dirty="0" smtClean="0"/>
              <a:t>}</a:t>
            </a:r>
          </a:p>
          <a:p>
            <a:pPr defTabSz="180000"/>
            <a:endParaRPr lang="en-US" altLang="ko-KR" sz="1200" dirty="0" smtClean="0"/>
          </a:p>
          <a:p>
            <a:pPr defTabSz="180000"/>
            <a:r>
              <a:rPr lang="en-US" altLang="ko-KR" sz="1200" b="1" dirty="0" smtClean="0"/>
              <a:t>class </a:t>
            </a:r>
            <a:r>
              <a:rPr lang="en-US" altLang="ko-KR" sz="1200" b="1" dirty="0" err="1" smtClean="0"/>
              <a:t>GoodCalc</a:t>
            </a:r>
            <a:r>
              <a:rPr lang="en-US" altLang="ko-KR" sz="1200" b="1" dirty="0" smtClean="0"/>
              <a:t> extends Calculator </a:t>
            </a:r>
            <a:r>
              <a:rPr lang="en-US" altLang="ko-KR" sz="1200" dirty="0" smtClean="0"/>
              <a:t>{</a:t>
            </a:r>
          </a:p>
          <a:p>
            <a:pPr defTabSz="180000"/>
            <a:r>
              <a:rPr lang="en-US" altLang="ko-KR" sz="1200" dirty="0" smtClean="0"/>
              <a:t>	public </a:t>
            </a:r>
            <a:r>
              <a:rPr lang="en-US" altLang="ko-KR" sz="1200" dirty="0" err="1" smtClean="0"/>
              <a:t>int</a:t>
            </a:r>
            <a:r>
              <a:rPr lang="en-US" altLang="ko-KR" sz="1200" dirty="0" smtClean="0"/>
              <a:t> add(</a:t>
            </a:r>
            <a:r>
              <a:rPr lang="en-US" altLang="ko-KR" sz="1200" dirty="0" err="1" smtClean="0"/>
              <a:t>int</a:t>
            </a:r>
            <a:r>
              <a:rPr lang="en-US" altLang="ko-KR" sz="1200" dirty="0" smtClean="0"/>
              <a:t> a, </a:t>
            </a:r>
            <a:r>
              <a:rPr lang="en-US" altLang="ko-KR" sz="1200" dirty="0" err="1" smtClean="0"/>
              <a:t>int</a:t>
            </a:r>
            <a:r>
              <a:rPr lang="en-US" altLang="ko-KR" sz="1200" dirty="0" smtClean="0"/>
              <a:t> b) {</a:t>
            </a:r>
          </a:p>
          <a:p>
            <a:pPr defTabSz="180000"/>
            <a:r>
              <a:rPr lang="en-US" altLang="ko-KR" sz="1200" dirty="0" smtClean="0"/>
              <a:t>		return </a:t>
            </a:r>
            <a:r>
              <a:rPr lang="en-US" altLang="ko-KR" sz="1200" dirty="0" err="1" smtClean="0"/>
              <a:t>a+b</a:t>
            </a:r>
            <a:r>
              <a:rPr lang="en-US" altLang="ko-KR" sz="1200" dirty="0" smtClean="0"/>
              <a:t>;</a:t>
            </a:r>
          </a:p>
          <a:p>
            <a:pPr defTabSz="180000"/>
            <a:r>
              <a:rPr lang="en-US" altLang="ko-KR" sz="1200" dirty="0" smtClean="0"/>
              <a:t>	}</a:t>
            </a:r>
          </a:p>
          <a:p>
            <a:pPr defTabSz="180000"/>
            <a:r>
              <a:rPr lang="en-US" altLang="ko-KR" sz="1200" dirty="0" smtClean="0"/>
              <a:t>	public </a:t>
            </a:r>
            <a:r>
              <a:rPr lang="en-US" altLang="ko-KR" sz="1200" dirty="0" err="1" smtClean="0"/>
              <a:t>int</a:t>
            </a:r>
            <a:r>
              <a:rPr lang="en-US" altLang="ko-KR" sz="1200" dirty="0" smtClean="0"/>
              <a:t> subtract(</a:t>
            </a:r>
            <a:r>
              <a:rPr lang="en-US" altLang="ko-KR" sz="1200" dirty="0" err="1" smtClean="0"/>
              <a:t>int</a:t>
            </a:r>
            <a:r>
              <a:rPr lang="en-US" altLang="ko-KR" sz="1200" dirty="0" smtClean="0"/>
              <a:t> a, </a:t>
            </a:r>
            <a:r>
              <a:rPr lang="en-US" altLang="ko-KR" sz="1200" dirty="0" err="1" smtClean="0"/>
              <a:t>int</a:t>
            </a:r>
            <a:r>
              <a:rPr lang="en-US" altLang="ko-KR" sz="1200" dirty="0" smtClean="0"/>
              <a:t> b) {</a:t>
            </a:r>
          </a:p>
          <a:p>
            <a:pPr defTabSz="180000"/>
            <a:r>
              <a:rPr lang="en-US" altLang="ko-KR" sz="1200" dirty="0" smtClean="0"/>
              <a:t>		return a - b;</a:t>
            </a:r>
          </a:p>
          <a:p>
            <a:pPr defTabSz="180000"/>
            <a:r>
              <a:rPr lang="en-US" altLang="ko-KR" sz="1200" dirty="0" smtClean="0"/>
              <a:t>	}</a:t>
            </a:r>
          </a:p>
          <a:p>
            <a:pPr defTabSz="180000"/>
            <a:r>
              <a:rPr lang="en-US" altLang="ko-KR" sz="1200" dirty="0" smtClean="0"/>
              <a:t>	public double average(</a:t>
            </a:r>
            <a:r>
              <a:rPr lang="en-US" altLang="ko-KR" sz="1200" dirty="0" err="1" smtClean="0"/>
              <a:t>int</a:t>
            </a:r>
            <a:r>
              <a:rPr lang="en-US" altLang="ko-KR" sz="1200" dirty="0" smtClean="0"/>
              <a:t>[] a) {</a:t>
            </a:r>
          </a:p>
          <a:p>
            <a:pPr defTabSz="180000"/>
            <a:r>
              <a:rPr lang="en-US" altLang="ko-KR" sz="1200" dirty="0" smtClean="0"/>
              <a:t>		double sum = 0;</a:t>
            </a:r>
          </a:p>
          <a:p>
            <a:pPr defTabSz="180000"/>
            <a:r>
              <a:rPr lang="en-US" altLang="ko-KR" sz="1200" dirty="0" smtClean="0"/>
              <a:t>		for (</a:t>
            </a:r>
            <a:r>
              <a:rPr lang="en-US" altLang="ko-KR" sz="1200" dirty="0" err="1" smtClean="0"/>
              <a:t>int</a:t>
            </a:r>
            <a:r>
              <a:rPr lang="en-US" altLang="ko-KR" sz="1200" dirty="0" smtClean="0"/>
              <a:t> </a:t>
            </a:r>
            <a:r>
              <a:rPr lang="en-US" altLang="ko-KR" sz="1200" dirty="0" err="1" smtClean="0"/>
              <a:t>i</a:t>
            </a:r>
            <a:r>
              <a:rPr lang="en-US" altLang="ko-KR" sz="1200" dirty="0" smtClean="0"/>
              <a:t> = 0; </a:t>
            </a:r>
            <a:r>
              <a:rPr lang="en-US" altLang="ko-KR" sz="1200" dirty="0" err="1" smtClean="0"/>
              <a:t>i</a:t>
            </a:r>
            <a:r>
              <a:rPr lang="en-US" altLang="ko-KR" sz="1200" dirty="0" smtClean="0"/>
              <a:t> &lt; </a:t>
            </a:r>
            <a:r>
              <a:rPr lang="en-US" altLang="ko-KR" sz="1200" dirty="0" err="1" smtClean="0"/>
              <a:t>a.length</a:t>
            </a:r>
            <a:r>
              <a:rPr lang="en-US" altLang="ko-KR" sz="1200" dirty="0" smtClean="0"/>
              <a:t>; </a:t>
            </a:r>
            <a:r>
              <a:rPr lang="en-US" altLang="ko-KR" sz="1200" dirty="0" err="1" smtClean="0"/>
              <a:t>i</a:t>
            </a:r>
            <a:r>
              <a:rPr lang="en-US" altLang="ko-KR" sz="1200" dirty="0" smtClean="0"/>
              <a:t>++) </a:t>
            </a:r>
          </a:p>
          <a:p>
            <a:pPr defTabSz="180000"/>
            <a:r>
              <a:rPr lang="en-US" altLang="ko-KR" sz="1200" dirty="0" smtClean="0"/>
              <a:t>			sum += a[</a:t>
            </a:r>
            <a:r>
              <a:rPr lang="en-US" altLang="ko-KR" sz="1200" dirty="0" err="1" smtClean="0"/>
              <a:t>i</a:t>
            </a:r>
            <a:r>
              <a:rPr lang="en-US" altLang="ko-KR" sz="1200" dirty="0" smtClean="0"/>
              <a:t>];</a:t>
            </a:r>
          </a:p>
          <a:p>
            <a:pPr defTabSz="180000"/>
            <a:r>
              <a:rPr lang="en-US" altLang="ko-KR" sz="1200" dirty="0" smtClean="0"/>
              <a:t>		return sum/</a:t>
            </a:r>
            <a:r>
              <a:rPr lang="en-US" altLang="ko-KR" sz="1200" dirty="0" err="1" smtClean="0"/>
              <a:t>a.length</a:t>
            </a:r>
            <a:r>
              <a:rPr lang="en-US" altLang="ko-KR" sz="1200" dirty="0" smtClean="0"/>
              <a:t>;</a:t>
            </a:r>
          </a:p>
          <a:p>
            <a:pPr defTabSz="180000"/>
            <a:r>
              <a:rPr lang="en-US" altLang="ko-KR" sz="1200" dirty="0" smtClean="0"/>
              <a:t>	}</a:t>
            </a:r>
          </a:p>
          <a:p>
            <a:pPr defTabSz="180000"/>
            <a:r>
              <a:rPr lang="en-US" altLang="ko-KR" sz="1200" b="1" dirty="0" smtClean="0"/>
              <a:t>	public static void main(String [] </a:t>
            </a:r>
            <a:r>
              <a:rPr lang="en-US" altLang="ko-KR" sz="1200" b="1" dirty="0" err="1" smtClean="0"/>
              <a:t>args</a:t>
            </a:r>
            <a:r>
              <a:rPr lang="en-US" altLang="ko-KR" sz="1200" b="1" dirty="0" smtClean="0"/>
              <a:t>) {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b="1" dirty="0" smtClean="0"/>
              <a:t>Calculator c = new </a:t>
            </a:r>
            <a:r>
              <a:rPr lang="en-US" altLang="ko-KR" sz="1200" b="1" dirty="0" err="1" smtClean="0"/>
              <a:t>GoodCalc</a:t>
            </a:r>
            <a:r>
              <a:rPr lang="en-US" altLang="ko-KR" sz="1200" b="1" dirty="0" smtClean="0"/>
              <a:t>();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System.out.println</a:t>
            </a:r>
            <a:r>
              <a:rPr lang="en-US" altLang="ko-KR" sz="1200" dirty="0" smtClean="0"/>
              <a:t>(</a:t>
            </a:r>
            <a:r>
              <a:rPr lang="en-US" altLang="ko-KR" sz="1200" dirty="0" err="1" smtClean="0"/>
              <a:t>c.add</a:t>
            </a:r>
            <a:r>
              <a:rPr lang="en-US" altLang="ko-KR" sz="1200" dirty="0" smtClean="0"/>
              <a:t>(2,3));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System.out.println</a:t>
            </a:r>
            <a:r>
              <a:rPr lang="en-US" altLang="ko-KR" sz="1200" dirty="0" smtClean="0"/>
              <a:t>(</a:t>
            </a:r>
            <a:r>
              <a:rPr lang="en-US" altLang="ko-KR" sz="1200" dirty="0" err="1" smtClean="0"/>
              <a:t>c.subtract</a:t>
            </a:r>
            <a:r>
              <a:rPr lang="en-US" altLang="ko-KR" sz="1200" dirty="0" smtClean="0"/>
              <a:t>(2,3));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System.out.println</a:t>
            </a:r>
            <a:r>
              <a:rPr lang="en-US" altLang="ko-KR" sz="1200" dirty="0" smtClean="0"/>
              <a:t>(</a:t>
            </a:r>
            <a:r>
              <a:rPr lang="en-US" altLang="ko-KR" sz="1200" dirty="0" err="1" smtClean="0"/>
              <a:t>c.average</a:t>
            </a:r>
            <a:r>
              <a:rPr lang="en-US" altLang="ko-KR" sz="1200" dirty="0" smtClean="0"/>
              <a:t>(new </a:t>
            </a:r>
            <a:r>
              <a:rPr lang="en-US" altLang="ko-KR" sz="1200" dirty="0" err="1" smtClean="0"/>
              <a:t>int</a:t>
            </a:r>
            <a:r>
              <a:rPr lang="en-US" altLang="ko-KR" sz="1200" dirty="0" smtClean="0"/>
              <a:t> [] {2,3,4 }));</a:t>
            </a:r>
          </a:p>
          <a:p>
            <a:pPr defTabSz="180000"/>
            <a:r>
              <a:rPr lang="en-US" altLang="ko-KR" sz="1200" dirty="0" smtClean="0"/>
              <a:t>	}</a:t>
            </a:r>
          </a:p>
          <a:p>
            <a:pPr defTabSz="180000"/>
            <a:r>
              <a:rPr lang="en-US" altLang="ko-KR" sz="1200" dirty="0" smtClean="0"/>
              <a:t>}</a:t>
            </a:r>
            <a:endParaRPr lang="en-US" altLang="ko-KR" sz="1200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프로젝트 작성</a:t>
            </a:r>
            <a:r>
              <a:rPr lang="en-US" altLang="ko-KR" smtClean="0"/>
              <a:t>(</a:t>
            </a:r>
            <a:r>
              <a:rPr lang="ko-KR" altLang="en-US" smtClean="0"/>
              <a:t>프로젝트 이름 </a:t>
            </a:r>
            <a:r>
              <a:rPr lang="en-US" altLang="ko-KR" smtClean="0"/>
              <a:t>: PackageEx)</a:t>
            </a:r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8433" name="_x77867120" descr="EMB00001ac020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0298" y="928670"/>
            <a:ext cx="4067944" cy="5782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타원 4"/>
          <p:cNvSpPr/>
          <p:nvPr/>
        </p:nvSpPr>
        <p:spPr>
          <a:xfrm>
            <a:off x="3000364" y="1785926"/>
            <a:ext cx="1214446" cy="27502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패키지 </a:t>
            </a:r>
            <a:r>
              <a:rPr lang="en-US" altLang="ko-KR" smtClean="0"/>
              <a:t>lib </a:t>
            </a:r>
            <a:r>
              <a:rPr lang="ko-KR" altLang="en-US" smtClean="0"/>
              <a:t>작성</a:t>
            </a:r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9217" name="_x77677704" descr="EMB0000129c08b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484784"/>
            <a:ext cx="5465688" cy="5207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타원 4"/>
          <p:cNvSpPr/>
          <p:nvPr/>
        </p:nvSpPr>
        <p:spPr>
          <a:xfrm>
            <a:off x="2143108" y="3071810"/>
            <a:ext cx="1214446" cy="27502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패키지 </a:t>
            </a:r>
            <a:r>
              <a:rPr lang="en-US" altLang="ko-KR" smtClean="0"/>
              <a:t>app </a:t>
            </a:r>
            <a:r>
              <a:rPr lang="ko-KR" altLang="en-US" smtClean="0"/>
              <a:t>작성</a:t>
            </a:r>
            <a:endParaRPr lang="ko-KR" altLang="en-US"/>
          </a:p>
        </p:txBody>
      </p:sp>
      <p:sp>
        <p:nvSpPr>
          <p:cNvPr id="788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8193" name="_x77675944" descr="EMB0000129c08b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460867"/>
            <a:ext cx="5352989" cy="5098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타원 5"/>
          <p:cNvSpPr/>
          <p:nvPr/>
        </p:nvSpPr>
        <p:spPr>
          <a:xfrm>
            <a:off x="2571736" y="3071810"/>
            <a:ext cx="1214446" cy="27502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패키지 작성이 완료된 결과</a:t>
            </a:r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169" name="_x77678024" descr="EMB0000129c08b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1988840"/>
            <a:ext cx="7200800" cy="3871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타원 4"/>
          <p:cNvSpPr/>
          <p:nvPr/>
        </p:nvSpPr>
        <p:spPr>
          <a:xfrm>
            <a:off x="1428728" y="3929066"/>
            <a:ext cx="1214446" cy="5000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17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84544"/>
            <a:ext cx="4890294" cy="5700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클래스 </a:t>
            </a:r>
            <a:r>
              <a:rPr lang="en-US" altLang="ko-KR" smtClean="0"/>
              <a:t>Calculator </a:t>
            </a:r>
            <a:r>
              <a:rPr lang="ko-KR" altLang="en-US" smtClean="0"/>
              <a:t>만들기</a:t>
            </a:r>
            <a:endParaRPr lang="ko-KR" altLang="en-US"/>
          </a:p>
        </p:txBody>
      </p:sp>
      <p:sp>
        <p:nvSpPr>
          <p:cNvPr id="6" name="타원 5"/>
          <p:cNvSpPr/>
          <p:nvPr/>
        </p:nvSpPr>
        <p:spPr>
          <a:xfrm>
            <a:off x="4932040" y="2420888"/>
            <a:ext cx="1071570" cy="24376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" name="직선 화살표 연결선 6"/>
          <p:cNvCxnSpPr>
            <a:endCxn id="5124" idx="0"/>
          </p:cNvCxnSpPr>
          <p:nvPr/>
        </p:nvCxnSpPr>
        <p:spPr>
          <a:xfrm flipH="1">
            <a:off x="5284595" y="2664653"/>
            <a:ext cx="183230" cy="47868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92407" y="3143335"/>
            <a:ext cx="3384376" cy="3716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타원 7"/>
          <p:cNvSpPr/>
          <p:nvPr/>
        </p:nvSpPr>
        <p:spPr>
          <a:xfrm>
            <a:off x="3851920" y="4293096"/>
            <a:ext cx="432048" cy="14497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/>
        </p:nvSpPr>
        <p:spPr>
          <a:xfrm>
            <a:off x="2000232" y="3357562"/>
            <a:ext cx="1214446" cy="4286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18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Calculator </a:t>
            </a:r>
            <a:r>
              <a:rPr lang="ko-KR" altLang="en-US" smtClean="0"/>
              <a:t>소스 수정</a:t>
            </a:r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611560" y="6215082"/>
            <a:ext cx="7659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다른 패키지</a:t>
            </a:r>
            <a:r>
              <a:rPr lang="en-US" altLang="ko-KR" dirty="0"/>
              <a:t>,</a:t>
            </a:r>
            <a:r>
              <a:rPr lang="ko-KR" altLang="en-US" dirty="0"/>
              <a:t> 즉 </a:t>
            </a:r>
            <a:r>
              <a:rPr lang="en-US" altLang="ko-KR" dirty="0"/>
              <a:t>app </a:t>
            </a:r>
            <a:r>
              <a:rPr lang="ko-KR" altLang="en-US" dirty="0"/>
              <a:t>패키지의 클래스에서 접근할 수 있도록 하기 </a:t>
            </a:r>
            <a:r>
              <a:rPr lang="ko-KR" altLang="en-US" dirty="0" smtClean="0"/>
              <a:t>위해 클래스의 접근 지정자 </a:t>
            </a:r>
            <a:r>
              <a:rPr lang="en-US" altLang="ko-KR" dirty="0" smtClean="0"/>
              <a:t>public</a:t>
            </a:r>
            <a:r>
              <a:rPr lang="ko-KR" altLang="en-US" dirty="0" smtClean="0"/>
              <a:t>을 반드시 삽입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9581" y="1214457"/>
            <a:ext cx="7361237" cy="500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타원 5"/>
          <p:cNvSpPr/>
          <p:nvPr/>
        </p:nvSpPr>
        <p:spPr>
          <a:xfrm>
            <a:off x="3286116" y="2714620"/>
            <a:ext cx="1214446" cy="27502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19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패키지 개념과 필요성</a:t>
            </a:r>
            <a:endParaRPr lang="ko-KR" alt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2571736" y="1357298"/>
            <a:ext cx="36631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/>
              <a:t>3</a:t>
            </a:r>
            <a:r>
              <a:rPr lang="ko-KR" altLang="en-US" sz="2000" dirty="0" smtClean="0"/>
              <a:t>명이 분담하여 자바 응용프로그램을 개발하는 경우</a:t>
            </a:r>
            <a:endParaRPr lang="ko-KR" altLang="en-US" sz="2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4414" y="1928802"/>
            <a:ext cx="6618287" cy="455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934213"/>
            <a:ext cx="6876256" cy="5923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GoodCalc.java </a:t>
            </a:r>
            <a:r>
              <a:rPr lang="ko-KR" altLang="en-US" dirty="0" smtClean="0"/>
              <a:t>작성 후 소스 수정</a:t>
            </a:r>
            <a:endParaRPr lang="ko-KR" altLang="en-US" dirty="0"/>
          </a:p>
        </p:txBody>
      </p:sp>
      <p:sp>
        <p:nvSpPr>
          <p:cNvPr id="5" name="자유형 4"/>
          <p:cNvSpPr/>
          <p:nvPr/>
        </p:nvSpPr>
        <p:spPr>
          <a:xfrm>
            <a:off x="1403648" y="1643050"/>
            <a:ext cx="3024336" cy="877163"/>
          </a:xfrm>
          <a:custGeom>
            <a:avLst/>
            <a:gdLst>
              <a:gd name="connsiteX0" fmla="*/ 0 w 2216426"/>
              <a:gd name="connsiteY0" fmla="*/ 72887 h 460513"/>
              <a:gd name="connsiteX1" fmla="*/ 834887 w 2216426"/>
              <a:gd name="connsiteY1" fmla="*/ 23191 h 460513"/>
              <a:gd name="connsiteX2" fmla="*/ 1530626 w 2216426"/>
              <a:gd name="connsiteY2" fmla="*/ 212035 h 460513"/>
              <a:gd name="connsiteX3" fmla="*/ 1928191 w 2216426"/>
              <a:gd name="connsiteY3" fmla="*/ 410817 h 460513"/>
              <a:gd name="connsiteX4" fmla="*/ 2216426 w 2216426"/>
              <a:gd name="connsiteY4" fmla="*/ 460513 h 460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16426" h="460513">
                <a:moveTo>
                  <a:pt x="0" y="72887"/>
                </a:moveTo>
                <a:cubicBezTo>
                  <a:pt x="289891" y="36443"/>
                  <a:pt x="579783" y="0"/>
                  <a:pt x="834887" y="23191"/>
                </a:cubicBezTo>
                <a:cubicBezTo>
                  <a:pt x="1089991" y="46382"/>
                  <a:pt x="1348409" y="147431"/>
                  <a:pt x="1530626" y="212035"/>
                </a:cubicBezTo>
                <a:cubicBezTo>
                  <a:pt x="1712843" y="276639"/>
                  <a:pt x="1813891" y="369404"/>
                  <a:pt x="1928191" y="410817"/>
                </a:cubicBezTo>
                <a:cubicBezTo>
                  <a:pt x="2042491" y="452230"/>
                  <a:pt x="2129458" y="456371"/>
                  <a:pt x="2216426" y="460513"/>
                </a:cubicBezTo>
              </a:path>
            </a:pathLst>
          </a:custGeom>
          <a:ln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43799" y="1643050"/>
            <a:ext cx="201369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import </a:t>
            </a:r>
            <a:r>
              <a:rPr lang="ko-KR" altLang="en-US" dirty="0" smtClean="0"/>
              <a:t>문 삽입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Calculator </a:t>
            </a:r>
            <a:r>
              <a:rPr lang="ko-KR" altLang="en-US" dirty="0" smtClean="0"/>
              <a:t>클래스를</a:t>
            </a:r>
            <a:endParaRPr lang="en-US" altLang="ko-KR" dirty="0" smtClean="0"/>
          </a:p>
          <a:p>
            <a:r>
              <a:rPr lang="ko-KR" altLang="en-US" dirty="0" smtClean="0"/>
              <a:t>사용하기 위해서는 패키지를</a:t>
            </a:r>
            <a:endParaRPr lang="en-US" altLang="ko-KR" dirty="0" smtClean="0"/>
          </a:p>
          <a:p>
            <a:r>
              <a:rPr lang="ko-KR" altLang="en-US" dirty="0" smtClean="0"/>
              <a:t>포함하는 정확한 경로명을</a:t>
            </a:r>
            <a:endParaRPr lang="en-US" altLang="ko-KR" dirty="0" smtClean="0"/>
          </a:p>
          <a:p>
            <a:r>
              <a:rPr lang="ko-KR" altLang="en-US" dirty="0" smtClean="0"/>
              <a:t>컴파일러에게 알려줘야 함</a:t>
            </a:r>
            <a:r>
              <a:rPr lang="en-US" altLang="ko-KR" dirty="0" smtClean="0"/>
              <a:t>.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20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0076" y="260648"/>
            <a:ext cx="6652616" cy="5759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850485"/>
            <a:ext cx="5746843" cy="5013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6858016" y="228600"/>
            <a:ext cx="1908032" cy="1271574"/>
          </a:xfrm>
        </p:spPr>
        <p:txBody>
          <a:bodyPr>
            <a:noAutofit/>
          </a:bodyPr>
          <a:lstStyle/>
          <a:p>
            <a:r>
              <a:rPr lang="ko-KR" altLang="en-US" sz="2000" dirty="0" smtClean="0"/>
              <a:t>                                         실행을 위한</a:t>
            </a:r>
            <a:r>
              <a:rPr lang="en-US" altLang="ko-KR" sz="2000" dirty="0" smtClean="0"/>
              <a:t>                                         Run                                          Configurations                                         </a:t>
            </a:r>
            <a:r>
              <a:rPr lang="ko-KR" altLang="en-US" sz="2000" dirty="0" smtClean="0"/>
              <a:t>작성</a:t>
            </a:r>
            <a:r>
              <a:rPr lang="en-US" altLang="ko-KR" sz="2000" dirty="0" smtClean="0"/>
              <a:t/>
            </a:r>
            <a:br>
              <a:rPr lang="en-US" altLang="ko-KR" sz="2000" dirty="0" smtClean="0"/>
            </a:br>
            <a:endParaRPr lang="ko-KR" altLang="en-US" sz="2000" dirty="0"/>
          </a:p>
        </p:txBody>
      </p:sp>
      <p:sp>
        <p:nvSpPr>
          <p:cNvPr id="11" name="타원 10"/>
          <p:cNvSpPr/>
          <p:nvPr/>
        </p:nvSpPr>
        <p:spPr>
          <a:xfrm>
            <a:off x="3857620" y="714356"/>
            <a:ext cx="285752" cy="27502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/>
        </p:nvSpPr>
        <p:spPr>
          <a:xfrm>
            <a:off x="4643438" y="3714752"/>
            <a:ext cx="1214446" cy="27502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/>
        </p:nvSpPr>
        <p:spPr>
          <a:xfrm>
            <a:off x="7072330" y="6500834"/>
            <a:ext cx="1214446" cy="27502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슬라이드 번호 개체 틀 1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21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프로젝트 </a:t>
            </a:r>
            <a:r>
              <a:rPr lang="en-US" altLang="ko-KR" smtClean="0"/>
              <a:t>PackageEx </a:t>
            </a:r>
            <a:r>
              <a:rPr lang="ko-KR" altLang="en-US" smtClean="0"/>
              <a:t>실행</a:t>
            </a:r>
            <a:endParaRPr lang="ko-KR" alt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276872"/>
            <a:ext cx="5200650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패키지의 특징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패키지의 특징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패키지 계층구조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클래스나 인터페이스가 너무 많아지면 관리의 어려움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관련된 클래스 파일을 하나의 패키지로 계층화하여 관리하면 관리 쉬움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패키지별</a:t>
            </a:r>
            <a:r>
              <a:rPr lang="ko-KR" altLang="en-US" dirty="0" smtClean="0"/>
              <a:t> </a:t>
            </a:r>
            <a:r>
              <a:rPr lang="ko-KR" altLang="en-US" dirty="0"/>
              <a:t>접근 </a:t>
            </a:r>
            <a:r>
              <a:rPr lang="ko-KR" altLang="en-US" dirty="0" smtClean="0"/>
              <a:t>제한</a:t>
            </a:r>
            <a:endParaRPr lang="en-US" altLang="ko-KR" dirty="0" smtClean="0"/>
          </a:p>
          <a:p>
            <a:pPr lvl="2"/>
            <a:r>
              <a:rPr lang="en-US" altLang="ko-KR" dirty="0"/>
              <a:t>default</a:t>
            </a:r>
            <a:r>
              <a:rPr lang="ko-KR" altLang="en-US" dirty="0"/>
              <a:t>로 선언된 클래스나 멤버는 동일 </a:t>
            </a:r>
            <a:r>
              <a:rPr lang="ko-KR" altLang="en-US" dirty="0" smtClean="0"/>
              <a:t>패키지 </a:t>
            </a:r>
            <a:r>
              <a:rPr lang="ko-KR" altLang="en-US" dirty="0"/>
              <a:t>내의 클래스들이 자유롭게 접근하도록 </a:t>
            </a:r>
            <a:r>
              <a:rPr lang="ko-KR" altLang="en-US" dirty="0" smtClean="0"/>
              <a:t>허용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동일한 이름의 클래스와 인터페이스의 사용 가능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서로 다른 패키지에 이름이 같은 클래스와 인터페이스 존재 가능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높은 소프트웨어 </a:t>
            </a:r>
            <a:r>
              <a:rPr lang="ko-KR" altLang="en-US" dirty="0" err="1" smtClean="0"/>
              <a:t>재사용성</a:t>
            </a:r>
            <a:endParaRPr lang="en-US" altLang="ko-KR" dirty="0" smtClean="0"/>
          </a:p>
          <a:p>
            <a:pPr lvl="2"/>
            <a:r>
              <a:rPr lang="ko-KR" altLang="en-US" dirty="0" err="1" smtClean="0"/>
              <a:t>오라클에서</a:t>
            </a:r>
            <a:r>
              <a:rPr lang="ko-KR" altLang="en-US" dirty="0" smtClean="0"/>
              <a:t> 제공하는 자바 </a:t>
            </a:r>
            <a:r>
              <a:rPr lang="en-US" altLang="ko-KR" dirty="0" smtClean="0"/>
              <a:t>API</a:t>
            </a:r>
            <a:r>
              <a:rPr lang="ko-KR" altLang="en-US" dirty="0" smtClean="0"/>
              <a:t>는 패키지로 구성되어 있음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java.lang</a:t>
            </a:r>
            <a:r>
              <a:rPr lang="en-US" altLang="ko-KR" dirty="0" smtClean="0"/>
              <a:t>, java.io </a:t>
            </a:r>
            <a:r>
              <a:rPr lang="ko-KR" altLang="en-US" dirty="0" smtClean="0"/>
              <a:t>등의 패키지들 덕분에 일일이 </a:t>
            </a:r>
            <a:r>
              <a:rPr lang="ko-KR" altLang="en-US" dirty="0" err="1" smtClean="0"/>
              <a:t>코딩하지</a:t>
            </a:r>
            <a:r>
              <a:rPr lang="ko-KR" altLang="en-US" dirty="0" smtClean="0"/>
              <a:t> 않고 입출력 프로그램을 간단히 작성할 수 있음</a:t>
            </a:r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869197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자바 </a:t>
            </a:r>
            <a:r>
              <a:rPr lang="en-US" altLang="ko-KR" dirty="0" smtClean="0"/>
              <a:t>JDK</a:t>
            </a:r>
            <a:r>
              <a:rPr lang="ko-KR" altLang="en-US" dirty="0" smtClean="0"/>
              <a:t>의 패키지 구조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7459814" cy="1571636"/>
          </a:xfrm>
        </p:spPr>
        <p:txBody>
          <a:bodyPr>
            <a:normAutofit fontScale="85000" lnSpcReduction="10000"/>
          </a:bodyPr>
          <a:lstStyle/>
          <a:p>
            <a:r>
              <a:rPr lang="en-US" altLang="ko-KR" dirty="0" smtClean="0"/>
              <a:t>JDK </a:t>
            </a:r>
            <a:r>
              <a:rPr lang="ko-KR" altLang="en-US" dirty="0" smtClean="0"/>
              <a:t>패키지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자바에서는 관련된 클래스들을 표준 패키지로 묶어 사용자에게 제공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자바에서 제공하는 패키지는 </a:t>
            </a:r>
            <a:r>
              <a:rPr lang="en-US" altLang="ko-KR" dirty="0" smtClean="0"/>
              <a:t>C</a:t>
            </a:r>
            <a:r>
              <a:rPr lang="ko-KR" altLang="en-US" dirty="0" smtClean="0"/>
              <a:t>언어의 표준 라이브러리와 유사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JDK</a:t>
            </a:r>
            <a:r>
              <a:rPr lang="ko-KR" altLang="en-US" dirty="0" smtClean="0"/>
              <a:t>의 표준 패키지는 </a:t>
            </a:r>
            <a:r>
              <a:rPr lang="en-US" altLang="ko-KR" dirty="0" smtClean="0"/>
              <a:t>rt.jar</a:t>
            </a:r>
            <a:r>
              <a:rPr lang="ko-KR" altLang="en-US" dirty="0" smtClean="0"/>
              <a:t>에 담겨 있다</a:t>
            </a:r>
            <a:r>
              <a:rPr lang="en-US" altLang="ko-KR" dirty="0" smtClean="0"/>
              <a:t>.</a:t>
            </a:r>
          </a:p>
          <a:p>
            <a:pPr lvl="2"/>
            <a:r>
              <a:rPr lang="en-US" altLang="ko-KR" dirty="0" smtClean="0"/>
              <a:t>C:\Program Files\Java\jdk1.6.0_16\</a:t>
            </a:r>
            <a:r>
              <a:rPr lang="en-US" altLang="ko-KR" dirty="0" err="1" smtClean="0"/>
              <a:t>jre</a:t>
            </a:r>
            <a:r>
              <a:rPr lang="en-US" altLang="ko-KR" dirty="0" smtClean="0"/>
              <a:t>\lib\rt.jar</a:t>
            </a:r>
            <a:endParaRPr lang="ko-KR" altLang="en-US" dirty="0" smtClean="0"/>
          </a:p>
          <a:p>
            <a:pPr lvl="1"/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72198" y="5643578"/>
            <a:ext cx="2377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rt.jar </a:t>
            </a:r>
            <a:r>
              <a:rPr lang="ko-KR" altLang="en-US" dirty="0" smtClean="0"/>
              <a:t>압축 해제 후 디렉터리 구조</a:t>
            </a:r>
            <a:endParaRPr lang="ko-KR" alt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5121" name="_x97948408" descr="EMB0000187032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71604" y="2928934"/>
            <a:ext cx="4320479" cy="35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24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2" name="직선 연결선 251"/>
          <p:cNvCxnSpPr/>
          <p:nvPr/>
        </p:nvCxnSpPr>
        <p:spPr>
          <a:xfrm rot="5400000">
            <a:off x="7465239" y="2134187"/>
            <a:ext cx="35719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자바 패키지 구조 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3786182" y="1098336"/>
            <a:ext cx="857256" cy="285752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java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428596" y="1741278"/>
            <a:ext cx="714380" cy="214314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applet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118" name="직사각형 117"/>
          <p:cNvSpPr/>
          <p:nvPr/>
        </p:nvSpPr>
        <p:spPr>
          <a:xfrm>
            <a:off x="1214414" y="1741278"/>
            <a:ext cx="500066" cy="214314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err="1" smtClean="0">
                <a:solidFill>
                  <a:schemeClr val="tx1"/>
                </a:solidFill>
              </a:rPr>
              <a:t>awt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120" name="직사각형 119"/>
          <p:cNvSpPr/>
          <p:nvPr/>
        </p:nvSpPr>
        <p:spPr>
          <a:xfrm>
            <a:off x="1785918" y="1741278"/>
            <a:ext cx="571504" cy="214314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beans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121" name="직사각형 120"/>
          <p:cNvSpPr/>
          <p:nvPr/>
        </p:nvSpPr>
        <p:spPr>
          <a:xfrm>
            <a:off x="2428860" y="1741278"/>
            <a:ext cx="428628" cy="214314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err="1" smtClean="0">
                <a:solidFill>
                  <a:schemeClr val="tx1"/>
                </a:solidFill>
              </a:rPr>
              <a:t>io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123" name="직사각형 122"/>
          <p:cNvSpPr/>
          <p:nvPr/>
        </p:nvSpPr>
        <p:spPr>
          <a:xfrm>
            <a:off x="2928926" y="1741278"/>
            <a:ext cx="571504" cy="214314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err="1" smtClean="0">
                <a:solidFill>
                  <a:schemeClr val="tx1"/>
                </a:solidFill>
              </a:rPr>
              <a:t>lang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124" name="직사각형 123"/>
          <p:cNvSpPr/>
          <p:nvPr/>
        </p:nvSpPr>
        <p:spPr>
          <a:xfrm>
            <a:off x="3571868" y="1741278"/>
            <a:ext cx="714380" cy="214314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math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125" name="직사각형 124"/>
          <p:cNvSpPr/>
          <p:nvPr/>
        </p:nvSpPr>
        <p:spPr>
          <a:xfrm>
            <a:off x="4357686" y="1741278"/>
            <a:ext cx="714380" cy="214314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net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126" name="직사각형 125"/>
          <p:cNvSpPr/>
          <p:nvPr/>
        </p:nvSpPr>
        <p:spPr>
          <a:xfrm>
            <a:off x="5143504" y="1741278"/>
            <a:ext cx="428628" cy="214314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err="1" smtClean="0">
                <a:solidFill>
                  <a:schemeClr val="tx1"/>
                </a:solidFill>
              </a:rPr>
              <a:t>nio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127" name="직사각형 126"/>
          <p:cNvSpPr/>
          <p:nvPr/>
        </p:nvSpPr>
        <p:spPr>
          <a:xfrm>
            <a:off x="5643570" y="1741278"/>
            <a:ext cx="428628" cy="214314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err="1" smtClean="0">
                <a:solidFill>
                  <a:schemeClr val="tx1"/>
                </a:solidFill>
              </a:rPr>
              <a:t>rmi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128" name="직사각형 127"/>
          <p:cNvSpPr/>
          <p:nvPr/>
        </p:nvSpPr>
        <p:spPr>
          <a:xfrm>
            <a:off x="6143636" y="1741278"/>
            <a:ext cx="714380" cy="214314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security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129" name="직사각형 128"/>
          <p:cNvSpPr/>
          <p:nvPr/>
        </p:nvSpPr>
        <p:spPr>
          <a:xfrm>
            <a:off x="6929454" y="1741278"/>
            <a:ext cx="428628" cy="214314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err="1" smtClean="0">
                <a:solidFill>
                  <a:schemeClr val="tx1"/>
                </a:solidFill>
              </a:rPr>
              <a:t>sql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130" name="직사각형 129"/>
          <p:cNvSpPr/>
          <p:nvPr/>
        </p:nvSpPr>
        <p:spPr>
          <a:xfrm>
            <a:off x="7429520" y="1741278"/>
            <a:ext cx="428628" cy="214314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text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131" name="직사각형 130"/>
          <p:cNvSpPr/>
          <p:nvPr/>
        </p:nvSpPr>
        <p:spPr>
          <a:xfrm>
            <a:off x="7929586" y="1741278"/>
            <a:ext cx="428628" cy="214314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err="1" smtClean="0">
                <a:solidFill>
                  <a:schemeClr val="tx1"/>
                </a:solidFill>
              </a:rPr>
              <a:t>util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1643042" y="2169906"/>
            <a:ext cx="857256" cy="214314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err="1" smtClean="0">
                <a:solidFill>
                  <a:schemeClr val="tx1"/>
                </a:solidFill>
              </a:rPr>
              <a:t>beancontext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67" name="직사각형 66"/>
          <p:cNvSpPr/>
          <p:nvPr/>
        </p:nvSpPr>
        <p:spPr>
          <a:xfrm>
            <a:off x="7500958" y="2169906"/>
            <a:ext cx="357190" cy="214314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err="1" smtClean="0">
                <a:solidFill>
                  <a:schemeClr val="tx1"/>
                </a:solidFill>
              </a:rPr>
              <a:t>spi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grpSp>
        <p:nvGrpSpPr>
          <p:cNvPr id="122" name="그룹 121"/>
          <p:cNvGrpSpPr/>
          <p:nvPr/>
        </p:nvGrpSpPr>
        <p:grpSpPr>
          <a:xfrm>
            <a:off x="-32" y="2884286"/>
            <a:ext cx="5286412" cy="785818"/>
            <a:chOff x="71406" y="2357430"/>
            <a:chExt cx="5286412" cy="785818"/>
          </a:xfrm>
        </p:grpSpPr>
        <p:cxnSp>
          <p:nvCxnSpPr>
            <p:cNvPr id="103" name="직선 연결선 102"/>
            <p:cNvCxnSpPr/>
            <p:nvPr/>
          </p:nvCxnSpPr>
          <p:spPr>
            <a:xfrm rot="5400000">
              <a:off x="928661" y="2500306"/>
              <a:ext cx="28575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직선 연결선 103"/>
            <p:cNvCxnSpPr/>
            <p:nvPr/>
          </p:nvCxnSpPr>
          <p:spPr>
            <a:xfrm rot="5400000">
              <a:off x="1643042" y="2500306"/>
              <a:ext cx="28575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직선 연결선 104"/>
            <p:cNvCxnSpPr/>
            <p:nvPr/>
          </p:nvCxnSpPr>
          <p:spPr>
            <a:xfrm rot="5400000">
              <a:off x="2214546" y="2500306"/>
              <a:ext cx="28575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직선 연결선 105"/>
            <p:cNvCxnSpPr/>
            <p:nvPr/>
          </p:nvCxnSpPr>
          <p:spPr>
            <a:xfrm rot="5400000">
              <a:off x="2786050" y="2500306"/>
              <a:ext cx="28575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직선 연결선 106"/>
            <p:cNvCxnSpPr/>
            <p:nvPr/>
          </p:nvCxnSpPr>
          <p:spPr>
            <a:xfrm rot="5400000">
              <a:off x="3357554" y="2500306"/>
              <a:ext cx="28575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직선 연결선 107"/>
            <p:cNvCxnSpPr/>
            <p:nvPr/>
          </p:nvCxnSpPr>
          <p:spPr>
            <a:xfrm rot="5400000">
              <a:off x="3857620" y="2500306"/>
              <a:ext cx="28575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직선 연결선 108"/>
            <p:cNvCxnSpPr/>
            <p:nvPr/>
          </p:nvCxnSpPr>
          <p:spPr>
            <a:xfrm rot="5400000">
              <a:off x="4357686" y="2500306"/>
              <a:ext cx="28575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직선 연결선 109"/>
            <p:cNvCxnSpPr/>
            <p:nvPr/>
          </p:nvCxnSpPr>
          <p:spPr>
            <a:xfrm rot="5400000">
              <a:off x="4929190" y="2500306"/>
              <a:ext cx="28575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직선 연결선 100"/>
            <p:cNvCxnSpPr/>
            <p:nvPr/>
          </p:nvCxnSpPr>
          <p:spPr>
            <a:xfrm rot="5400000">
              <a:off x="214282" y="2500306"/>
              <a:ext cx="28575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직사각형 25"/>
            <p:cNvSpPr/>
            <p:nvPr/>
          </p:nvSpPr>
          <p:spPr>
            <a:xfrm>
              <a:off x="71406" y="2571744"/>
              <a:ext cx="500066" cy="21431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color</a:t>
              </a:r>
              <a:endParaRPr lang="ko-KR" alt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642910" y="2571744"/>
              <a:ext cx="857256" cy="21431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err="1" smtClean="0">
                  <a:solidFill>
                    <a:schemeClr val="tx1"/>
                  </a:solidFill>
                </a:rPr>
                <a:t>datatransfer</a:t>
              </a:r>
              <a:endParaRPr lang="ko-KR" alt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1571604" y="2571744"/>
              <a:ext cx="500066" cy="21431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err="1" smtClean="0">
                  <a:solidFill>
                    <a:schemeClr val="tx1"/>
                  </a:solidFill>
                </a:rPr>
                <a:t>dnd</a:t>
              </a:r>
              <a:endParaRPr lang="ko-KR" alt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2143108" y="2571744"/>
              <a:ext cx="500066" cy="21431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event</a:t>
              </a:r>
              <a:endParaRPr lang="ko-KR" alt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2714612" y="2571744"/>
              <a:ext cx="500066" cy="21431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font</a:t>
              </a:r>
              <a:endParaRPr lang="ko-KR" alt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3286116" y="2571744"/>
              <a:ext cx="500066" cy="21431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err="1" smtClean="0">
                  <a:solidFill>
                    <a:schemeClr val="tx1"/>
                  </a:solidFill>
                </a:rPr>
                <a:t>geom</a:t>
              </a:r>
              <a:endParaRPr lang="ko-KR" alt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3857620" y="2571744"/>
              <a:ext cx="357190" cy="21431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err="1" smtClean="0">
                  <a:solidFill>
                    <a:schemeClr val="tx1"/>
                  </a:solidFill>
                </a:rPr>
                <a:t>im</a:t>
              </a:r>
              <a:endParaRPr lang="ko-KR" alt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36" name="직사각형 35"/>
            <p:cNvSpPr/>
            <p:nvPr/>
          </p:nvSpPr>
          <p:spPr>
            <a:xfrm>
              <a:off x="4286248" y="2571744"/>
              <a:ext cx="500066" cy="21431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image</a:t>
              </a:r>
              <a:endParaRPr lang="ko-KR" alt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4857752" y="2571744"/>
              <a:ext cx="500066" cy="21431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print</a:t>
              </a:r>
              <a:endParaRPr lang="ko-KR" alt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3857620" y="2928934"/>
              <a:ext cx="357190" cy="21431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err="1" smtClean="0">
                  <a:solidFill>
                    <a:schemeClr val="tx1"/>
                  </a:solidFill>
                </a:rPr>
                <a:t>spi</a:t>
              </a:r>
              <a:endParaRPr lang="ko-KR" alt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39" name="직사각형 38"/>
            <p:cNvSpPr/>
            <p:nvPr/>
          </p:nvSpPr>
          <p:spPr>
            <a:xfrm>
              <a:off x="4286248" y="2928934"/>
              <a:ext cx="785818" cy="21431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err="1" smtClean="0">
                  <a:solidFill>
                    <a:schemeClr val="tx1"/>
                  </a:solidFill>
                </a:rPr>
                <a:t>renderable</a:t>
              </a:r>
              <a:endParaRPr lang="ko-KR" altLang="en-US" sz="1000" dirty="0">
                <a:solidFill>
                  <a:schemeClr val="tx1"/>
                </a:solidFill>
              </a:endParaRPr>
            </a:p>
          </p:txBody>
        </p:sp>
        <p:cxnSp>
          <p:nvCxnSpPr>
            <p:cNvPr id="112" name="직선 연결선 111"/>
            <p:cNvCxnSpPr/>
            <p:nvPr/>
          </p:nvCxnSpPr>
          <p:spPr>
            <a:xfrm>
              <a:off x="357158" y="2357430"/>
              <a:ext cx="471490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직선 연결선 113"/>
            <p:cNvCxnSpPr>
              <a:stCxn id="35" idx="2"/>
              <a:endCxn id="38" idx="0"/>
            </p:cNvCxnSpPr>
            <p:nvPr/>
          </p:nvCxnSpPr>
          <p:spPr>
            <a:xfrm rot="5400000">
              <a:off x="3964777" y="2857496"/>
              <a:ext cx="14287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직선 연결선 118"/>
            <p:cNvCxnSpPr/>
            <p:nvPr/>
          </p:nvCxnSpPr>
          <p:spPr>
            <a:xfrm rot="5400000">
              <a:off x="4500562" y="2857496"/>
              <a:ext cx="14287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4" name="직선 연결선 143"/>
          <p:cNvCxnSpPr>
            <a:stCxn id="40" idx="0"/>
            <a:endCxn id="120" idx="2"/>
          </p:cNvCxnSpPr>
          <p:nvPr/>
        </p:nvCxnSpPr>
        <p:spPr>
          <a:xfrm rot="5400000" flipH="1" flipV="1">
            <a:off x="1964513" y="2062749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1" name="그룹 160"/>
          <p:cNvGrpSpPr/>
          <p:nvPr/>
        </p:nvGrpSpPr>
        <p:grpSpPr>
          <a:xfrm>
            <a:off x="5500694" y="2884286"/>
            <a:ext cx="1357322" cy="785818"/>
            <a:chOff x="7715272" y="2285992"/>
            <a:chExt cx="1357322" cy="785818"/>
          </a:xfrm>
        </p:grpSpPr>
        <p:sp>
          <p:nvSpPr>
            <p:cNvPr id="49" name="직사각형 48"/>
            <p:cNvSpPr/>
            <p:nvPr/>
          </p:nvSpPr>
          <p:spPr>
            <a:xfrm>
              <a:off x="7715272" y="2500306"/>
              <a:ext cx="642942" cy="21431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channels</a:t>
              </a:r>
              <a:endParaRPr lang="ko-KR" alt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50" name="직사각형 49"/>
            <p:cNvSpPr/>
            <p:nvPr/>
          </p:nvSpPr>
          <p:spPr>
            <a:xfrm>
              <a:off x="8501090" y="2500306"/>
              <a:ext cx="571504" cy="21431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err="1" smtClean="0">
                  <a:solidFill>
                    <a:schemeClr val="tx1"/>
                  </a:solidFill>
                </a:rPr>
                <a:t>charset</a:t>
              </a:r>
              <a:endParaRPr lang="ko-KR" alt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54" name="직사각형 53"/>
            <p:cNvSpPr/>
            <p:nvPr/>
          </p:nvSpPr>
          <p:spPr>
            <a:xfrm>
              <a:off x="7715272" y="2857496"/>
              <a:ext cx="642942" cy="21431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err="1" smtClean="0">
                  <a:solidFill>
                    <a:schemeClr val="tx1"/>
                  </a:solidFill>
                </a:rPr>
                <a:t>spi</a:t>
              </a:r>
              <a:endParaRPr lang="ko-KR" alt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55" name="직사각형 54"/>
            <p:cNvSpPr/>
            <p:nvPr/>
          </p:nvSpPr>
          <p:spPr>
            <a:xfrm>
              <a:off x="8501090" y="2857496"/>
              <a:ext cx="571504" cy="21431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err="1" smtClean="0">
                  <a:solidFill>
                    <a:schemeClr val="tx1"/>
                  </a:solidFill>
                </a:rPr>
                <a:t>spi</a:t>
              </a:r>
              <a:endParaRPr lang="ko-KR" altLang="en-US" sz="1000" dirty="0">
                <a:solidFill>
                  <a:schemeClr val="tx1"/>
                </a:solidFill>
              </a:endParaRPr>
            </a:p>
          </p:txBody>
        </p:sp>
        <p:cxnSp>
          <p:nvCxnSpPr>
            <p:cNvPr id="150" name="직선 연결선 149"/>
            <p:cNvCxnSpPr>
              <a:stCxn id="49" idx="2"/>
              <a:endCxn id="54" idx="0"/>
            </p:cNvCxnSpPr>
            <p:nvPr/>
          </p:nvCxnSpPr>
          <p:spPr>
            <a:xfrm rot="5400000">
              <a:off x="7965305" y="2786058"/>
              <a:ext cx="14287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직선 연결선 150"/>
            <p:cNvCxnSpPr/>
            <p:nvPr/>
          </p:nvCxnSpPr>
          <p:spPr>
            <a:xfrm rot="5400000">
              <a:off x="8715404" y="2786058"/>
              <a:ext cx="14287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직선 연결선 156"/>
            <p:cNvCxnSpPr/>
            <p:nvPr/>
          </p:nvCxnSpPr>
          <p:spPr>
            <a:xfrm rot="5400000">
              <a:off x="7955780" y="2393149"/>
              <a:ext cx="21431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직선 연결선 157"/>
            <p:cNvCxnSpPr/>
            <p:nvPr/>
          </p:nvCxnSpPr>
          <p:spPr>
            <a:xfrm rot="5400000">
              <a:off x="8679685" y="2393149"/>
              <a:ext cx="21431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직선 연결선 159"/>
            <p:cNvCxnSpPr/>
            <p:nvPr/>
          </p:nvCxnSpPr>
          <p:spPr>
            <a:xfrm>
              <a:off x="8072462" y="2285992"/>
              <a:ext cx="7143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3" name="그룹 172"/>
          <p:cNvGrpSpPr/>
          <p:nvPr/>
        </p:nvGrpSpPr>
        <p:grpSpPr>
          <a:xfrm>
            <a:off x="2357422" y="4170170"/>
            <a:ext cx="3714776" cy="357190"/>
            <a:chOff x="5072066" y="3286124"/>
            <a:chExt cx="3714776" cy="357190"/>
          </a:xfrm>
        </p:grpSpPr>
        <p:sp>
          <p:nvSpPr>
            <p:cNvPr id="41" name="직사각형 40"/>
            <p:cNvSpPr/>
            <p:nvPr/>
          </p:nvSpPr>
          <p:spPr>
            <a:xfrm>
              <a:off x="5072066" y="3429000"/>
              <a:ext cx="785818" cy="21431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annotation</a:t>
              </a:r>
              <a:endParaRPr lang="ko-KR" alt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5929322" y="3429000"/>
              <a:ext cx="785818" cy="21431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instrument</a:t>
              </a:r>
              <a:endParaRPr lang="ko-KR" alt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6786578" y="3429000"/>
              <a:ext cx="857256" cy="21431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management</a:t>
              </a:r>
              <a:endParaRPr lang="ko-KR" alt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7715272" y="3429000"/>
              <a:ext cx="428628" cy="21431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ref</a:t>
              </a:r>
              <a:endParaRPr lang="ko-KR" alt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8215338" y="3429000"/>
              <a:ext cx="571504" cy="21431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reflect</a:t>
              </a:r>
              <a:endParaRPr lang="ko-KR" altLang="en-US" sz="1000" dirty="0">
                <a:solidFill>
                  <a:schemeClr val="tx1"/>
                </a:solidFill>
              </a:endParaRPr>
            </a:p>
          </p:txBody>
        </p:sp>
        <p:cxnSp>
          <p:nvCxnSpPr>
            <p:cNvPr id="166" name="직선 연결선 165"/>
            <p:cNvCxnSpPr/>
            <p:nvPr/>
          </p:nvCxnSpPr>
          <p:spPr>
            <a:xfrm rot="5400000">
              <a:off x="5429256" y="3357562"/>
              <a:ext cx="14287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직선 연결선 166"/>
            <p:cNvCxnSpPr/>
            <p:nvPr/>
          </p:nvCxnSpPr>
          <p:spPr>
            <a:xfrm rot="5400000">
              <a:off x="6215074" y="3357562"/>
              <a:ext cx="14287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직선 연결선 167"/>
            <p:cNvCxnSpPr/>
            <p:nvPr/>
          </p:nvCxnSpPr>
          <p:spPr>
            <a:xfrm rot="5400000">
              <a:off x="7143768" y="3357562"/>
              <a:ext cx="14287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직선 연결선 168"/>
            <p:cNvCxnSpPr/>
            <p:nvPr/>
          </p:nvCxnSpPr>
          <p:spPr>
            <a:xfrm rot="5400000">
              <a:off x="7858147" y="3357562"/>
              <a:ext cx="14287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직선 연결선 169"/>
            <p:cNvCxnSpPr/>
            <p:nvPr/>
          </p:nvCxnSpPr>
          <p:spPr>
            <a:xfrm rot="5400000">
              <a:off x="8429652" y="3357562"/>
              <a:ext cx="14287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직선 연결선 171"/>
            <p:cNvCxnSpPr/>
            <p:nvPr/>
          </p:nvCxnSpPr>
          <p:spPr>
            <a:xfrm>
              <a:off x="5500694" y="3286124"/>
              <a:ext cx="300039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1" name="그룹 180"/>
          <p:cNvGrpSpPr/>
          <p:nvPr/>
        </p:nvGrpSpPr>
        <p:grpSpPr>
          <a:xfrm>
            <a:off x="4143372" y="5170302"/>
            <a:ext cx="2214578" cy="357190"/>
            <a:chOff x="2285984" y="3857628"/>
            <a:chExt cx="2214578" cy="357190"/>
          </a:xfrm>
        </p:grpSpPr>
        <p:sp>
          <p:nvSpPr>
            <p:cNvPr id="61" name="직사각형 60"/>
            <p:cNvSpPr/>
            <p:nvPr/>
          </p:nvSpPr>
          <p:spPr>
            <a:xfrm>
              <a:off x="2285984" y="4000504"/>
              <a:ext cx="428628" cy="21431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err="1" smtClean="0">
                  <a:solidFill>
                    <a:schemeClr val="tx1"/>
                  </a:solidFill>
                </a:rPr>
                <a:t>acl</a:t>
              </a:r>
              <a:endParaRPr lang="ko-KR" alt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63" name="직사각형 62"/>
            <p:cNvSpPr/>
            <p:nvPr/>
          </p:nvSpPr>
          <p:spPr>
            <a:xfrm>
              <a:off x="3786182" y="4000504"/>
              <a:ext cx="714380" cy="21431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interfaces</a:t>
              </a:r>
              <a:endParaRPr lang="ko-KR" alt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64" name="직사각형 63"/>
            <p:cNvSpPr/>
            <p:nvPr/>
          </p:nvSpPr>
          <p:spPr>
            <a:xfrm>
              <a:off x="2786050" y="4000504"/>
              <a:ext cx="428628" cy="21431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cert</a:t>
              </a:r>
              <a:endParaRPr lang="ko-KR" alt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66" name="직사각형 65"/>
            <p:cNvSpPr/>
            <p:nvPr/>
          </p:nvSpPr>
          <p:spPr>
            <a:xfrm>
              <a:off x="3286116" y="4000504"/>
              <a:ext cx="428628" cy="21431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spec</a:t>
              </a:r>
              <a:endParaRPr lang="ko-KR" altLang="en-US" sz="1000" dirty="0">
                <a:solidFill>
                  <a:schemeClr val="tx1"/>
                </a:solidFill>
              </a:endParaRPr>
            </a:p>
          </p:txBody>
        </p:sp>
        <p:cxnSp>
          <p:nvCxnSpPr>
            <p:cNvPr id="175" name="직선 연결선 174"/>
            <p:cNvCxnSpPr/>
            <p:nvPr/>
          </p:nvCxnSpPr>
          <p:spPr>
            <a:xfrm rot="5400000">
              <a:off x="2428860" y="3929066"/>
              <a:ext cx="14287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직선 연결선 175"/>
            <p:cNvCxnSpPr/>
            <p:nvPr/>
          </p:nvCxnSpPr>
          <p:spPr>
            <a:xfrm rot="5400000">
              <a:off x="2928926" y="3929066"/>
              <a:ext cx="14287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직선 연결선 176"/>
            <p:cNvCxnSpPr/>
            <p:nvPr/>
          </p:nvCxnSpPr>
          <p:spPr>
            <a:xfrm rot="5400000">
              <a:off x="3428992" y="3929066"/>
              <a:ext cx="14287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직선 연결선 177"/>
            <p:cNvCxnSpPr/>
            <p:nvPr/>
          </p:nvCxnSpPr>
          <p:spPr>
            <a:xfrm rot="5400000">
              <a:off x="4071933" y="3929066"/>
              <a:ext cx="14287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직선 연결선 179"/>
            <p:cNvCxnSpPr/>
            <p:nvPr/>
          </p:nvCxnSpPr>
          <p:spPr>
            <a:xfrm>
              <a:off x="2500298" y="3857628"/>
              <a:ext cx="164307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9" name="그룹 188"/>
          <p:cNvGrpSpPr/>
          <p:nvPr/>
        </p:nvGrpSpPr>
        <p:grpSpPr>
          <a:xfrm>
            <a:off x="714348" y="5170302"/>
            <a:ext cx="2714644" cy="357191"/>
            <a:chOff x="5929322" y="4000503"/>
            <a:chExt cx="2714644" cy="357191"/>
          </a:xfrm>
        </p:grpSpPr>
        <p:sp>
          <p:nvSpPr>
            <p:cNvPr id="56" name="직사각형 55"/>
            <p:cNvSpPr/>
            <p:nvPr/>
          </p:nvSpPr>
          <p:spPr>
            <a:xfrm>
              <a:off x="5929322" y="4143380"/>
              <a:ext cx="785818" cy="21431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activation</a:t>
              </a:r>
              <a:endParaRPr lang="ko-KR" alt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57" name="직사각형 56"/>
            <p:cNvSpPr/>
            <p:nvPr/>
          </p:nvSpPr>
          <p:spPr>
            <a:xfrm>
              <a:off x="6786578" y="4143380"/>
              <a:ext cx="428628" cy="21431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err="1" smtClean="0">
                  <a:solidFill>
                    <a:schemeClr val="tx1"/>
                  </a:solidFill>
                </a:rPr>
                <a:t>dgc</a:t>
              </a:r>
              <a:endParaRPr lang="ko-KR" alt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7286644" y="4143380"/>
              <a:ext cx="642942" cy="21431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registry</a:t>
              </a:r>
              <a:endParaRPr lang="ko-KR" alt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59" name="직사각형 58"/>
            <p:cNvSpPr/>
            <p:nvPr/>
          </p:nvSpPr>
          <p:spPr>
            <a:xfrm>
              <a:off x="8001024" y="4143380"/>
              <a:ext cx="642942" cy="21431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server</a:t>
              </a:r>
              <a:endParaRPr lang="ko-KR" altLang="en-US" sz="1000" dirty="0">
                <a:solidFill>
                  <a:schemeClr val="tx1"/>
                </a:solidFill>
              </a:endParaRPr>
            </a:p>
          </p:txBody>
        </p:sp>
        <p:cxnSp>
          <p:nvCxnSpPr>
            <p:cNvPr id="183" name="직선 연결선 182"/>
            <p:cNvCxnSpPr/>
            <p:nvPr/>
          </p:nvCxnSpPr>
          <p:spPr>
            <a:xfrm rot="5400000">
              <a:off x="6215074" y="4071941"/>
              <a:ext cx="14287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직선 연결선 183"/>
            <p:cNvCxnSpPr/>
            <p:nvPr/>
          </p:nvCxnSpPr>
          <p:spPr>
            <a:xfrm rot="5400000">
              <a:off x="6929454" y="4071942"/>
              <a:ext cx="14287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직선 연결선 184"/>
            <p:cNvCxnSpPr/>
            <p:nvPr/>
          </p:nvCxnSpPr>
          <p:spPr>
            <a:xfrm rot="5400000">
              <a:off x="7500958" y="4071942"/>
              <a:ext cx="14287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직선 연결선 185"/>
            <p:cNvCxnSpPr/>
            <p:nvPr/>
          </p:nvCxnSpPr>
          <p:spPr>
            <a:xfrm rot="5400000">
              <a:off x="8215337" y="4071942"/>
              <a:ext cx="14287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직선 연결선 187"/>
            <p:cNvCxnSpPr/>
            <p:nvPr/>
          </p:nvCxnSpPr>
          <p:spPr>
            <a:xfrm>
              <a:off x="6286512" y="4000504"/>
              <a:ext cx="200026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0" name="그룹 199"/>
          <p:cNvGrpSpPr/>
          <p:nvPr/>
        </p:nvGrpSpPr>
        <p:grpSpPr>
          <a:xfrm>
            <a:off x="4857752" y="5956120"/>
            <a:ext cx="4143404" cy="857256"/>
            <a:chOff x="4071934" y="5429264"/>
            <a:chExt cx="4143404" cy="857256"/>
          </a:xfrm>
        </p:grpSpPr>
        <p:sp>
          <p:nvSpPr>
            <p:cNvPr id="68" name="직사각형 67"/>
            <p:cNvSpPr/>
            <p:nvPr/>
          </p:nvSpPr>
          <p:spPr>
            <a:xfrm>
              <a:off x="4286248" y="5572140"/>
              <a:ext cx="714380" cy="21431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concurrent</a:t>
              </a:r>
              <a:endParaRPr lang="ko-KR" alt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69" name="직사각형 68"/>
            <p:cNvSpPr/>
            <p:nvPr/>
          </p:nvSpPr>
          <p:spPr>
            <a:xfrm>
              <a:off x="5072066" y="5572140"/>
              <a:ext cx="428628" cy="21431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jar</a:t>
              </a:r>
              <a:endParaRPr lang="ko-KR" alt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70" name="직사각형 69"/>
            <p:cNvSpPr/>
            <p:nvPr/>
          </p:nvSpPr>
          <p:spPr>
            <a:xfrm>
              <a:off x="5572132" y="5572140"/>
              <a:ext cx="571504" cy="21431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logging</a:t>
              </a:r>
              <a:endParaRPr lang="ko-KR" alt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71" name="직사각형 70"/>
            <p:cNvSpPr/>
            <p:nvPr/>
          </p:nvSpPr>
          <p:spPr>
            <a:xfrm>
              <a:off x="6215074" y="5572140"/>
              <a:ext cx="571504" cy="21431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err="1" smtClean="0">
                  <a:solidFill>
                    <a:schemeClr val="tx1"/>
                  </a:solidFill>
                </a:rPr>
                <a:t>prefs</a:t>
              </a:r>
              <a:endParaRPr lang="ko-KR" alt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72" name="직사각형 71"/>
            <p:cNvSpPr/>
            <p:nvPr/>
          </p:nvSpPr>
          <p:spPr>
            <a:xfrm>
              <a:off x="6858016" y="5572140"/>
              <a:ext cx="500066" cy="21431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err="1" smtClean="0">
                  <a:solidFill>
                    <a:schemeClr val="tx1"/>
                  </a:solidFill>
                </a:rPr>
                <a:t>regex</a:t>
              </a:r>
              <a:endParaRPr lang="ko-KR" alt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73" name="직사각형 72"/>
            <p:cNvSpPr/>
            <p:nvPr/>
          </p:nvSpPr>
          <p:spPr>
            <a:xfrm>
              <a:off x="7429520" y="5572140"/>
              <a:ext cx="357190" cy="21431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err="1" smtClean="0">
                  <a:solidFill>
                    <a:schemeClr val="tx1"/>
                  </a:solidFill>
                </a:rPr>
                <a:t>spi</a:t>
              </a:r>
              <a:endParaRPr lang="ko-KR" alt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74" name="직사각형 73"/>
            <p:cNvSpPr/>
            <p:nvPr/>
          </p:nvSpPr>
          <p:spPr>
            <a:xfrm>
              <a:off x="7858148" y="5572140"/>
              <a:ext cx="357190" cy="21431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zip</a:t>
              </a:r>
              <a:endParaRPr lang="ko-KR" alt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75" name="직사각형 74"/>
            <p:cNvSpPr/>
            <p:nvPr/>
          </p:nvSpPr>
          <p:spPr>
            <a:xfrm>
              <a:off x="4071934" y="6072206"/>
              <a:ext cx="571504" cy="21431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atomic</a:t>
              </a:r>
              <a:endParaRPr lang="ko-KR" alt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76" name="직사각형 75"/>
            <p:cNvSpPr/>
            <p:nvPr/>
          </p:nvSpPr>
          <p:spPr>
            <a:xfrm>
              <a:off x="4714876" y="6072206"/>
              <a:ext cx="571504" cy="21431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locks</a:t>
              </a:r>
              <a:endParaRPr lang="ko-KR" altLang="en-US" sz="1000" dirty="0">
                <a:solidFill>
                  <a:schemeClr val="tx1"/>
                </a:solidFill>
              </a:endParaRPr>
            </a:p>
          </p:txBody>
        </p:sp>
        <p:cxnSp>
          <p:nvCxnSpPr>
            <p:cNvPr id="86" name="직선 연결선 85"/>
            <p:cNvCxnSpPr>
              <a:endCxn id="75" idx="0"/>
            </p:cNvCxnSpPr>
            <p:nvPr/>
          </p:nvCxnSpPr>
          <p:spPr>
            <a:xfrm rot="5400000">
              <a:off x="4286248" y="6000768"/>
              <a:ext cx="14287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직선 연결선 86"/>
            <p:cNvCxnSpPr/>
            <p:nvPr/>
          </p:nvCxnSpPr>
          <p:spPr>
            <a:xfrm rot="5400000">
              <a:off x="4929190" y="6000768"/>
              <a:ext cx="14287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직선 연결선 88"/>
            <p:cNvCxnSpPr/>
            <p:nvPr/>
          </p:nvCxnSpPr>
          <p:spPr>
            <a:xfrm>
              <a:off x="4357686" y="5929330"/>
              <a:ext cx="64294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직선 연결선 90"/>
            <p:cNvCxnSpPr>
              <a:stCxn id="68" idx="2"/>
            </p:cNvCxnSpPr>
            <p:nvPr/>
          </p:nvCxnSpPr>
          <p:spPr>
            <a:xfrm rot="5400000">
              <a:off x="4572000" y="5857892"/>
              <a:ext cx="14287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직선 연결선 190"/>
            <p:cNvCxnSpPr/>
            <p:nvPr/>
          </p:nvCxnSpPr>
          <p:spPr>
            <a:xfrm rot="5400000">
              <a:off x="4572000" y="5500702"/>
              <a:ext cx="14287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직선 연결선 191"/>
            <p:cNvCxnSpPr/>
            <p:nvPr/>
          </p:nvCxnSpPr>
          <p:spPr>
            <a:xfrm rot="5400000">
              <a:off x="5214942" y="5500702"/>
              <a:ext cx="14287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직선 연결선 192"/>
            <p:cNvCxnSpPr/>
            <p:nvPr/>
          </p:nvCxnSpPr>
          <p:spPr>
            <a:xfrm rot="5400000">
              <a:off x="5786446" y="5500702"/>
              <a:ext cx="14287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직선 연결선 193"/>
            <p:cNvCxnSpPr/>
            <p:nvPr/>
          </p:nvCxnSpPr>
          <p:spPr>
            <a:xfrm rot="5400000">
              <a:off x="6429388" y="5500702"/>
              <a:ext cx="14287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직선 연결선 194"/>
            <p:cNvCxnSpPr/>
            <p:nvPr/>
          </p:nvCxnSpPr>
          <p:spPr>
            <a:xfrm rot="5400000">
              <a:off x="7000892" y="5500702"/>
              <a:ext cx="14287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직선 연결선 195"/>
            <p:cNvCxnSpPr/>
            <p:nvPr/>
          </p:nvCxnSpPr>
          <p:spPr>
            <a:xfrm rot="5400000">
              <a:off x="7500958" y="5500702"/>
              <a:ext cx="14287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직선 연결선 196"/>
            <p:cNvCxnSpPr/>
            <p:nvPr/>
          </p:nvCxnSpPr>
          <p:spPr>
            <a:xfrm rot="5400000">
              <a:off x="8001023" y="5500702"/>
              <a:ext cx="14287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직선 연결선 198"/>
            <p:cNvCxnSpPr/>
            <p:nvPr/>
          </p:nvCxnSpPr>
          <p:spPr>
            <a:xfrm>
              <a:off x="4643438" y="5429264"/>
              <a:ext cx="342902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3" name="직선 연결선 202"/>
          <p:cNvCxnSpPr>
            <a:stCxn id="123" idx="2"/>
          </p:cNvCxnSpPr>
          <p:nvPr/>
        </p:nvCxnSpPr>
        <p:spPr>
          <a:xfrm rot="5400000">
            <a:off x="2964645" y="2205625"/>
            <a:ext cx="5000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직선 연결선 204"/>
          <p:cNvCxnSpPr/>
          <p:nvPr/>
        </p:nvCxnSpPr>
        <p:spPr>
          <a:xfrm>
            <a:off x="3214678" y="2455658"/>
            <a:ext cx="221457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직선 연결선 206"/>
          <p:cNvCxnSpPr/>
          <p:nvPr/>
        </p:nvCxnSpPr>
        <p:spPr>
          <a:xfrm rot="5400000">
            <a:off x="4572000" y="3312914"/>
            <a:ext cx="17145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직선 연결선 209"/>
          <p:cNvCxnSpPr>
            <a:stCxn id="126" idx="2"/>
          </p:cNvCxnSpPr>
          <p:nvPr/>
        </p:nvCxnSpPr>
        <p:spPr>
          <a:xfrm rot="5400000">
            <a:off x="5179223" y="2134187"/>
            <a:ext cx="35719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직선 연결선 211"/>
          <p:cNvCxnSpPr/>
          <p:nvPr/>
        </p:nvCxnSpPr>
        <p:spPr>
          <a:xfrm>
            <a:off x="5357818" y="2312782"/>
            <a:ext cx="78581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직선 연결선 213"/>
          <p:cNvCxnSpPr/>
          <p:nvPr/>
        </p:nvCxnSpPr>
        <p:spPr>
          <a:xfrm rot="5400000">
            <a:off x="5857884" y="2598534"/>
            <a:ext cx="5715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직선 연결선 217"/>
          <p:cNvCxnSpPr/>
          <p:nvPr/>
        </p:nvCxnSpPr>
        <p:spPr>
          <a:xfrm>
            <a:off x="10572792" y="2312782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직선 연결선 220"/>
          <p:cNvCxnSpPr/>
          <p:nvPr/>
        </p:nvCxnSpPr>
        <p:spPr>
          <a:xfrm>
            <a:off x="10358478" y="1955592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직선 연결선 224"/>
          <p:cNvCxnSpPr>
            <a:stCxn id="127" idx="2"/>
          </p:cNvCxnSpPr>
          <p:nvPr/>
        </p:nvCxnSpPr>
        <p:spPr>
          <a:xfrm rot="5400000">
            <a:off x="5750727" y="2062749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직선 연결선 226"/>
          <p:cNvCxnSpPr/>
          <p:nvPr/>
        </p:nvCxnSpPr>
        <p:spPr>
          <a:xfrm>
            <a:off x="5857884" y="2169906"/>
            <a:ext cx="11430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직선 연결선 228"/>
          <p:cNvCxnSpPr/>
          <p:nvPr/>
        </p:nvCxnSpPr>
        <p:spPr>
          <a:xfrm rot="5400000">
            <a:off x="5715008" y="3455790"/>
            <a:ext cx="257176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직선 연결선 230"/>
          <p:cNvCxnSpPr/>
          <p:nvPr/>
        </p:nvCxnSpPr>
        <p:spPr>
          <a:xfrm rot="10800000">
            <a:off x="2143108" y="4741674"/>
            <a:ext cx="485778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직선 연결선 233"/>
          <p:cNvCxnSpPr/>
          <p:nvPr/>
        </p:nvCxnSpPr>
        <p:spPr>
          <a:xfrm rot="5400000">
            <a:off x="1928794" y="4955988"/>
            <a:ext cx="42862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직선 연결선 235"/>
          <p:cNvCxnSpPr>
            <a:stCxn id="128" idx="2"/>
          </p:cNvCxnSpPr>
          <p:nvPr/>
        </p:nvCxnSpPr>
        <p:spPr>
          <a:xfrm rot="5400000">
            <a:off x="6429388" y="2027030"/>
            <a:ext cx="1428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직선 연결선 237"/>
          <p:cNvCxnSpPr/>
          <p:nvPr/>
        </p:nvCxnSpPr>
        <p:spPr>
          <a:xfrm>
            <a:off x="6500826" y="2098468"/>
            <a:ext cx="7143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직선 연결선 239"/>
          <p:cNvCxnSpPr/>
          <p:nvPr/>
        </p:nvCxnSpPr>
        <p:spPr>
          <a:xfrm rot="5400000">
            <a:off x="5786446" y="3527228"/>
            <a:ext cx="28575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직선 연결선 241"/>
          <p:cNvCxnSpPr/>
          <p:nvPr/>
        </p:nvCxnSpPr>
        <p:spPr>
          <a:xfrm rot="10800000">
            <a:off x="5143504" y="4955988"/>
            <a:ext cx="207170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직선 연결선 243"/>
          <p:cNvCxnSpPr/>
          <p:nvPr/>
        </p:nvCxnSpPr>
        <p:spPr>
          <a:xfrm>
            <a:off x="9644098" y="4170170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직선 연결선 246"/>
          <p:cNvCxnSpPr/>
          <p:nvPr/>
        </p:nvCxnSpPr>
        <p:spPr>
          <a:xfrm rot="5400000">
            <a:off x="5036347" y="5063145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직선 연결선 248"/>
          <p:cNvCxnSpPr>
            <a:stCxn id="131" idx="2"/>
          </p:cNvCxnSpPr>
          <p:nvPr/>
        </p:nvCxnSpPr>
        <p:spPr>
          <a:xfrm rot="5400000">
            <a:off x="6143636" y="3955856"/>
            <a:ext cx="400052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직선 연결선 253"/>
          <p:cNvCxnSpPr/>
          <p:nvPr/>
        </p:nvCxnSpPr>
        <p:spPr>
          <a:xfrm rot="5400000">
            <a:off x="8036743" y="1634121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직선 연결선 254"/>
          <p:cNvCxnSpPr/>
          <p:nvPr/>
        </p:nvCxnSpPr>
        <p:spPr>
          <a:xfrm rot="5400000">
            <a:off x="7536676" y="1634121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직선 연결선 255"/>
          <p:cNvCxnSpPr/>
          <p:nvPr/>
        </p:nvCxnSpPr>
        <p:spPr>
          <a:xfrm rot="5400000">
            <a:off x="7036611" y="1634121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직선 연결선 256"/>
          <p:cNvCxnSpPr/>
          <p:nvPr/>
        </p:nvCxnSpPr>
        <p:spPr>
          <a:xfrm rot="5400000">
            <a:off x="6393669" y="1634121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직선 연결선 257"/>
          <p:cNvCxnSpPr/>
          <p:nvPr/>
        </p:nvCxnSpPr>
        <p:spPr>
          <a:xfrm rot="5400000">
            <a:off x="5750727" y="1634121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직선 연결선 258"/>
          <p:cNvCxnSpPr/>
          <p:nvPr/>
        </p:nvCxnSpPr>
        <p:spPr>
          <a:xfrm rot="5400000">
            <a:off x="5250661" y="1634121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직선 연결선 259"/>
          <p:cNvCxnSpPr/>
          <p:nvPr/>
        </p:nvCxnSpPr>
        <p:spPr>
          <a:xfrm rot="5400000">
            <a:off x="4607719" y="1634121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직선 연결선 260"/>
          <p:cNvCxnSpPr/>
          <p:nvPr/>
        </p:nvCxnSpPr>
        <p:spPr>
          <a:xfrm rot="5400000">
            <a:off x="3821901" y="1634121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직선 연결선 261"/>
          <p:cNvCxnSpPr/>
          <p:nvPr/>
        </p:nvCxnSpPr>
        <p:spPr>
          <a:xfrm rot="5400000">
            <a:off x="3107521" y="1634121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직선 연결선 262"/>
          <p:cNvCxnSpPr/>
          <p:nvPr/>
        </p:nvCxnSpPr>
        <p:spPr>
          <a:xfrm rot="5400000">
            <a:off x="2536017" y="1634121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직선 연결선 263"/>
          <p:cNvCxnSpPr/>
          <p:nvPr/>
        </p:nvCxnSpPr>
        <p:spPr>
          <a:xfrm rot="5400000">
            <a:off x="1964513" y="1634121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직선 연결선 264"/>
          <p:cNvCxnSpPr/>
          <p:nvPr/>
        </p:nvCxnSpPr>
        <p:spPr>
          <a:xfrm rot="5400000">
            <a:off x="1393009" y="1634121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직선 연결선 265"/>
          <p:cNvCxnSpPr/>
          <p:nvPr/>
        </p:nvCxnSpPr>
        <p:spPr>
          <a:xfrm rot="5400000">
            <a:off x="678629" y="1634121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직선 연결선 267"/>
          <p:cNvCxnSpPr/>
          <p:nvPr/>
        </p:nvCxnSpPr>
        <p:spPr>
          <a:xfrm>
            <a:off x="785786" y="1526964"/>
            <a:ext cx="73581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직선 연결선 269"/>
          <p:cNvCxnSpPr>
            <a:stCxn id="4" idx="2"/>
          </p:cNvCxnSpPr>
          <p:nvPr/>
        </p:nvCxnSpPr>
        <p:spPr>
          <a:xfrm rot="5400000">
            <a:off x="4143372" y="1455526"/>
            <a:ext cx="1428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2" name="직선 연결선 271"/>
          <p:cNvCxnSpPr/>
          <p:nvPr/>
        </p:nvCxnSpPr>
        <p:spPr>
          <a:xfrm rot="5400000">
            <a:off x="1035819" y="2419939"/>
            <a:ext cx="9286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슬라이드 번호 개체 틀 14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25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주요 패키지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altLang="ko-KR" dirty="0" err="1" smtClean="0"/>
              <a:t>java.lang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자바 </a:t>
            </a:r>
            <a:r>
              <a:rPr lang="en-US" altLang="ko-KR" dirty="0" smtClean="0"/>
              <a:t>language </a:t>
            </a:r>
            <a:r>
              <a:rPr lang="ko-KR" altLang="en-US" dirty="0" smtClean="0"/>
              <a:t>패키지</a:t>
            </a:r>
            <a:endParaRPr lang="en-US" altLang="ko-KR" dirty="0" smtClean="0"/>
          </a:p>
          <a:p>
            <a:pPr lvl="2"/>
            <a:r>
              <a:rPr lang="ko-KR" altLang="en-US" dirty="0" err="1" smtClean="0"/>
              <a:t>스트링</a:t>
            </a:r>
            <a:r>
              <a:rPr lang="en-US" altLang="ko-KR" dirty="0" smtClean="0"/>
              <a:t>, </a:t>
            </a:r>
            <a:r>
              <a:rPr lang="ko-KR" altLang="en-US" dirty="0" smtClean="0"/>
              <a:t>수학 함수</a:t>
            </a:r>
            <a:r>
              <a:rPr lang="en-US" altLang="ko-KR" dirty="0" smtClean="0"/>
              <a:t>, </a:t>
            </a:r>
            <a:r>
              <a:rPr lang="ko-KR" altLang="en-US" dirty="0" smtClean="0"/>
              <a:t>입출력 등 자바 프로그래밍에 필요한 기본적인 클래스와 인터페이스 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자동으로 </a:t>
            </a:r>
            <a:r>
              <a:rPr lang="en-US" altLang="ko-KR" dirty="0" smtClean="0"/>
              <a:t>import </a:t>
            </a:r>
            <a:r>
              <a:rPr lang="ko-KR" altLang="en-US" dirty="0" smtClean="0"/>
              <a:t>됨 </a:t>
            </a:r>
            <a:r>
              <a:rPr lang="en-US" altLang="ko-KR" dirty="0" smtClean="0"/>
              <a:t>- import </a:t>
            </a:r>
            <a:r>
              <a:rPr lang="ko-KR" altLang="en-US" dirty="0" smtClean="0"/>
              <a:t>문이 </a:t>
            </a:r>
            <a:r>
              <a:rPr lang="ko-KR" altLang="en-US" dirty="0" err="1" smtClean="0"/>
              <a:t>필요없음</a:t>
            </a:r>
            <a:endParaRPr lang="en-US" altLang="ko-KR" dirty="0" smtClean="0"/>
          </a:p>
          <a:p>
            <a:r>
              <a:rPr lang="en-US" altLang="ko-KR" dirty="0" err="1" smtClean="0"/>
              <a:t>java.util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자바 </a:t>
            </a:r>
            <a:r>
              <a:rPr lang="ko-KR" altLang="en-US" dirty="0" err="1" smtClean="0"/>
              <a:t>유틸리디</a:t>
            </a:r>
            <a:r>
              <a:rPr lang="ko-KR" altLang="en-US" dirty="0" smtClean="0"/>
              <a:t> 패키지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날짜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시간</a:t>
            </a:r>
            <a:r>
              <a:rPr lang="en-US" altLang="ko-KR" dirty="0" smtClean="0"/>
              <a:t>, </a:t>
            </a:r>
            <a:r>
              <a:rPr lang="ko-KR" altLang="en-US" dirty="0" smtClean="0"/>
              <a:t>벡터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해쉬</a:t>
            </a:r>
            <a:r>
              <a:rPr lang="ko-KR" altLang="en-US" dirty="0" smtClean="0"/>
              <a:t> 테이블</a:t>
            </a:r>
            <a:r>
              <a:rPr lang="en-US" altLang="ko-KR" dirty="0" smtClean="0"/>
              <a:t> </a:t>
            </a:r>
            <a:r>
              <a:rPr lang="ko-KR" altLang="en-US" dirty="0" smtClean="0"/>
              <a:t>등과 같은 다양한 유틸리티 클래스와 인터페이스 제공</a:t>
            </a:r>
            <a:endParaRPr lang="en-US" altLang="ko-KR" dirty="0" smtClean="0"/>
          </a:p>
          <a:p>
            <a:r>
              <a:rPr lang="en-US" altLang="ko-KR" dirty="0" smtClean="0"/>
              <a:t>java.io</a:t>
            </a:r>
          </a:p>
          <a:p>
            <a:pPr lvl="1"/>
            <a:r>
              <a:rPr lang="ko-KR" altLang="en-US" dirty="0" smtClean="0"/>
              <a:t>키보드</a:t>
            </a:r>
            <a:r>
              <a:rPr lang="en-US" altLang="ko-KR" dirty="0" smtClean="0"/>
              <a:t>, </a:t>
            </a:r>
            <a:r>
              <a:rPr lang="ko-KR" altLang="en-US" dirty="0" smtClean="0"/>
              <a:t>모니터</a:t>
            </a:r>
            <a:r>
              <a:rPr lang="en-US" altLang="ko-KR" dirty="0" smtClean="0"/>
              <a:t>, </a:t>
            </a:r>
            <a:r>
              <a:rPr lang="ko-KR" altLang="en-US" dirty="0" smtClean="0"/>
              <a:t>프린터</a:t>
            </a:r>
            <a:r>
              <a:rPr lang="en-US" altLang="ko-KR" dirty="0" smtClean="0"/>
              <a:t>, </a:t>
            </a:r>
            <a:r>
              <a:rPr lang="ko-KR" altLang="en-US" dirty="0" smtClean="0"/>
              <a:t>디스크 등에 입출력을 할 수 있는 클래스와 인터페이스 제공</a:t>
            </a:r>
            <a:endParaRPr lang="en-US" altLang="ko-KR" dirty="0" smtClean="0"/>
          </a:p>
          <a:p>
            <a:r>
              <a:rPr lang="en-US" altLang="ko-KR" dirty="0" smtClean="0"/>
              <a:t>java.awt</a:t>
            </a:r>
          </a:p>
          <a:p>
            <a:pPr lvl="1"/>
            <a:r>
              <a:rPr lang="ko-KR" altLang="en-US" dirty="0" smtClean="0"/>
              <a:t>자바 </a:t>
            </a:r>
            <a:r>
              <a:rPr lang="en-US" altLang="ko-KR" dirty="0" smtClean="0"/>
              <a:t>GUI </a:t>
            </a:r>
            <a:r>
              <a:rPr lang="ko-KR" altLang="en-US" dirty="0" smtClean="0"/>
              <a:t>프로그래밍을 위한 클래스와 인터페이스 제공</a:t>
            </a:r>
            <a:endParaRPr lang="en-US" altLang="ko-KR" dirty="0" smtClean="0"/>
          </a:p>
          <a:p>
            <a:r>
              <a:rPr lang="en-US" altLang="ko-KR" dirty="0" err="1" smtClean="0"/>
              <a:t>javax.swing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자바 </a:t>
            </a:r>
            <a:r>
              <a:rPr lang="en-US" altLang="ko-KR" dirty="0" smtClean="0"/>
              <a:t>GUI </a:t>
            </a:r>
            <a:r>
              <a:rPr lang="ko-KR" altLang="en-US" dirty="0" smtClean="0"/>
              <a:t>프로그래밍을 위한 스윙 패키지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26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자바 </a:t>
            </a:r>
            <a:r>
              <a:rPr lang="en-US" altLang="ko-KR" dirty="0"/>
              <a:t>API </a:t>
            </a:r>
            <a:r>
              <a:rPr lang="ko-KR" altLang="en-US" dirty="0"/>
              <a:t>참조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423848" cy="1143008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자바 </a:t>
            </a:r>
            <a:r>
              <a:rPr lang="en-US" altLang="ko-KR" dirty="0" smtClean="0"/>
              <a:t>API</a:t>
            </a:r>
            <a:r>
              <a:rPr lang="ko-KR" altLang="en-US" dirty="0" smtClean="0"/>
              <a:t>의 상세 정보</a:t>
            </a:r>
            <a:endParaRPr lang="en-US" altLang="ko-KR" dirty="0" smtClean="0"/>
          </a:p>
          <a:p>
            <a:pPr lvl="1"/>
            <a:r>
              <a:rPr lang="en-US" altLang="ko-KR" dirty="0"/>
              <a:t>Oracle Technology Network(</a:t>
            </a:r>
            <a:r>
              <a:rPr lang="en-US" altLang="ko-KR" dirty="0">
                <a:hlinkClick r:id="rId2"/>
              </a:rPr>
              <a:t>http://download-llnw.oracle.com/javase/6/docs/api</a:t>
            </a:r>
            <a:r>
              <a:rPr lang="en-US" altLang="ko-KR" dirty="0" smtClean="0">
                <a:hlinkClick r:id="rId2"/>
              </a:rPr>
              <a:t>/</a:t>
            </a:r>
            <a:r>
              <a:rPr lang="en-US" altLang="ko-KR" dirty="0" smtClean="0"/>
              <a:t>)</a:t>
            </a:r>
            <a:r>
              <a:rPr lang="ko-KR" altLang="en-US" dirty="0" smtClean="0"/>
              <a:t>에서</a:t>
            </a:r>
            <a:r>
              <a:rPr lang="en-US" altLang="ko-KR" dirty="0" smtClean="0"/>
              <a:t> </a:t>
            </a:r>
            <a:r>
              <a:rPr lang="ko-KR" altLang="en-US" dirty="0" smtClean="0"/>
              <a:t>온라인으로 </a:t>
            </a:r>
            <a:r>
              <a:rPr lang="en-US" altLang="ko-KR" dirty="0" smtClean="0"/>
              <a:t>API </a:t>
            </a:r>
            <a:r>
              <a:rPr lang="ko-KR" altLang="en-US" dirty="0" smtClean="0"/>
              <a:t>규격제공</a:t>
            </a:r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6145" name="_x98150488" descr="EMB0000187032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379719"/>
            <a:ext cx="6840760" cy="4478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27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mtClean="0"/>
              <a:t>Object </a:t>
            </a:r>
            <a:r>
              <a:rPr lang="ko-KR" altLang="en-US" smtClean="0"/>
              <a:t>클래스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1999124"/>
          </a:xfrm>
        </p:spPr>
        <p:txBody>
          <a:bodyPr>
            <a:normAutofit lnSpcReduction="10000"/>
          </a:bodyPr>
          <a:lstStyle/>
          <a:p>
            <a:r>
              <a:rPr lang="ko-KR" altLang="en-US" dirty="0" smtClean="0"/>
              <a:t>특징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java.lang</a:t>
            </a:r>
            <a:r>
              <a:rPr lang="en-US" altLang="ko-KR" dirty="0" smtClean="0"/>
              <a:t> </a:t>
            </a:r>
            <a:r>
              <a:rPr lang="ko-KR" altLang="en-US" dirty="0" smtClean="0"/>
              <a:t>패키지에 포함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자바 클래스 계 층 구조의 최상위에 위치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모든 클래스의 </a:t>
            </a:r>
            <a:r>
              <a:rPr lang="ko-KR" altLang="en-US" dirty="0" err="1" smtClean="0"/>
              <a:t>수퍼</a:t>
            </a:r>
            <a:r>
              <a:rPr lang="ko-KR" altLang="en-US" dirty="0" smtClean="0"/>
              <a:t> 클래스</a:t>
            </a:r>
            <a:endParaRPr lang="en-US" altLang="ko-KR" dirty="0" smtClean="0"/>
          </a:p>
          <a:p>
            <a:r>
              <a:rPr lang="ko-KR" altLang="en-US" dirty="0" smtClean="0"/>
              <a:t>주요 </a:t>
            </a:r>
            <a:r>
              <a:rPr lang="ko-KR" altLang="en-US" dirty="0" err="1" smtClean="0"/>
              <a:t>메소드</a:t>
            </a:r>
            <a:endParaRPr lang="en-US" altLang="ko-KR" dirty="0" smtClean="0"/>
          </a:p>
          <a:p>
            <a:pPr lvl="1"/>
            <a:endParaRPr lang="en-US" altLang="ko-KR" dirty="0" smtClean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89289967"/>
              </p:ext>
            </p:extLst>
          </p:nvPr>
        </p:nvGraphicFramePr>
        <p:xfrm>
          <a:off x="611560" y="3247216"/>
          <a:ext cx="8143932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7432"/>
                <a:gridCol w="5326500"/>
              </a:tblGrid>
              <a:tr h="21431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>
                          <a:solidFill>
                            <a:schemeClr val="tx1"/>
                          </a:solidFill>
                        </a:rPr>
                        <a:t>메소드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설명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protected</a:t>
                      </a:r>
                      <a:r>
                        <a:rPr lang="ko-KR" altLang="en-US" dirty="0" smtClean="0"/>
                        <a:t> </a:t>
                      </a:r>
                      <a:r>
                        <a:rPr lang="en-US" altLang="ko-KR" dirty="0" smtClean="0"/>
                        <a:t>Object</a:t>
                      </a:r>
                      <a:r>
                        <a:rPr lang="en-US" altLang="ko-KR" baseline="0" dirty="0" smtClean="0"/>
                        <a:t> clone()</a:t>
                      </a:r>
                      <a:endParaRPr lang="ko-KR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현 객체와 똑같은 객체를 </a:t>
                      </a:r>
                      <a:r>
                        <a:rPr lang="ko-KR" altLang="en-US" smtClean="0"/>
                        <a:t>만들어 반환</a:t>
                      </a:r>
                      <a:r>
                        <a:rPr lang="en-US" altLang="ko-KR" smtClean="0"/>
                        <a:t>. </a:t>
                      </a:r>
                      <a:r>
                        <a:rPr lang="ko-KR" altLang="en-US" smtClean="0"/>
                        <a:t>오버라이딩 필요</a:t>
                      </a:r>
                      <a:endParaRPr lang="ko-KR" alt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err="1" smtClean="0"/>
                        <a:t>boolean</a:t>
                      </a:r>
                      <a:r>
                        <a:rPr lang="ko-KR" altLang="en-US" dirty="0" smtClean="0"/>
                        <a:t> </a:t>
                      </a:r>
                      <a:r>
                        <a:rPr lang="en-US" altLang="ko-KR" dirty="0" smtClean="0"/>
                        <a:t>equals(Object</a:t>
                      </a:r>
                      <a:r>
                        <a:rPr lang="en-US" altLang="ko-KR" baseline="0" dirty="0" smtClean="0"/>
                        <a:t> </a:t>
                      </a:r>
                      <a:r>
                        <a:rPr lang="en-US" altLang="ko-KR" baseline="0" dirty="0" err="1" smtClean="0"/>
                        <a:t>obj</a:t>
                      </a:r>
                      <a:r>
                        <a:rPr lang="en-US" altLang="ko-KR" baseline="0" dirty="0" smtClean="0"/>
                        <a:t>)</a:t>
                      </a:r>
                      <a:endParaRPr lang="ko-KR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/>
                        <a:t>obj</a:t>
                      </a:r>
                      <a:r>
                        <a:rPr lang="ko-KR" altLang="en-US" dirty="0" smtClean="0"/>
                        <a:t>가 가리키는 객체와 현재 객체가 비교하여 같으면 </a:t>
                      </a:r>
                      <a:r>
                        <a:rPr lang="en-US" altLang="ko-KR" dirty="0" smtClean="0"/>
                        <a:t>true</a:t>
                      </a:r>
                      <a:r>
                        <a:rPr lang="en-US" altLang="ko-KR" baseline="0" dirty="0" smtClean="0"/>
                        <a:t> </a:t>
                      </a:r>
                      <a:r>
                        <a:rPr lang="ko-KR" altLang="en-US" baseline="0" dirty="0" smtClean="0"/>
                        <a:t>반환</a:t>
                      </a:r>
                      <a:endParaRPr lang="ko-KR" alt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mtClean="0"/>
                        <a:t>Class</a:t>
                      </a:r>
                      <a:r>
                        <a:rPr lang="en-US" altLang="ko-KR" baseline="0" smtClean="0"/>
                        <a:t> </a:t>
                      </a:r>
                      <a:r>
                        <a:rPr lang="en-US" altLang="ko-KR" baseline="0" dirty="0" err="1" smtClean="0"/>
                        <a:t>getClass</a:t>
                      </a:r>
                      <a:r>
                        <a:rPr lang="en-US" altLang="ko-KR" baseline="0" dirty="0" smtClean="0"/>
                        <a:t>()</a:t>
                      </a:r>
                      <a:endParaRPr lang="ko-KR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현 객체의 런타임 클래스를 반환</a:t>
                      </a:r>
                      <a:endParaRPr lang="ko-KR" alt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err="1" smtClean="0"/>
                        <a:t>int</a:t>
                      </a:r>
                      <a:r>
                        <a:rPr lang="ko-KR" altLang="en-US" dirty="0" smtClean="0"/>
                        <a:t> </a:t>
                      </a:r>
                      <a:r>
                        <a:rPr lang="en-US" altLang="ko-KR" dirty="0" err="1" smtClean="0"/>
                        <a:t>hashCode</a:t>
                      </a:r>
                      <a:r>
                        <a:rPr lang="en-US" altLang="ko-KR" dirty="0" smtClean="0"/>
                        <a:t>()</a:t>
                      </a:r>
                      <a:endParaRPr lang="ko-KR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현</a:t>
                      </a:r>
                      <a:r>
                        <a:rPr lang="ko-KR" altLang="en-US" baseline="0" dirty="0" smtClean="0"/>
                        <a:t> 객체에 대한 </a:t>
                      </a:r>
                      <a:r>
                        <a:rPr lang="ko-KR" altLang="en-US" baseline="0" dirty="0" err="1" smtClean="0"/>
                        <a:t>해쉬</a:t>
                      </a:r>
                      <a:r>
                        <a:rPr lang="ko-KR" altLang="en-US" baseline="0" dirty="0" smtClean="0"/>
                        <a:t> 코드 값 반환</a:t>
                      </a:r>
                      <a:endParaRPr lang="ko-KR" alt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String</a:t>
                      </a:r>
                      <a:r>
                        <a:rPr lang="en-US" altLang="ko-KR" baseline="0" dirty="0" smtClean="0"/>
                        <a:t> </a:t>
                      </a:r>
                      <a:r>
                        <a:rPr lang="en-US" altLang="ko-KR" baseline="0" dirty="0" err="1" smtClean="0"/>
                        <a:t>toString</a:t>
                      </a:r>
                      <a:r>
                        <a:rPr lang="en-US" altLang="ko-KR" baseline="0" dirty="0" smtClean="0"/>
                        <a:t>()</a:t>
                      </a:r>
                      <a:endParaRPr lang="ko-KR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현 객체에 대한 </a:t>
                      </a:r>
                      <a:r>
                        <a:rPr lang="ko-KR" altLang="en-US" dirty="0" err="1" smtClean="0"/>
                        <a:t>스트링</a:t>
                      </a:r>
                      <a:r>
                        <a:rPr lang="ko-KR" altLang="en-US" dirty="0" smtClean="0"/>
                        <a:t> 표현을 반환</a:t>
                      </a:r>
                      <a:endParaRPr lang="ko-KR" alt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void notify()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현 객체에 대해 대기하고 있는 하나의 </a:t>
                      </a:r>
                      <a:r>
                        <a:rPr kumimoji="0"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쓰레드를</a:t>
                      </a:r>
                      <a:r>
                        <a:rPr kumimoji="0"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깨운다</a:t>
                      </a:r>
                      <a:r>
                        <a:rPr kumimoji="0"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void </a:t>
                      </a:r>
                      <a:r>
                        <a:rPr kumimoji="0" lang="en-US" altLang="ko-KR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notifyAll</a:t>
                      </a:r>
                      <a:r>
                        <a:rPr kumimoji="0"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현 객체에 대해 대기하고 있는 모든 </a:t>
                      </a:r>
                      <a:r>
                        <a:rPr kumimoji="0"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쓰레드를</a:t>
                      </a:r>
                      <a:r>
                        <a:rPr kumimoji="0"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깨운다</a:t>
                      </a:r>
                      <a:r>
                        <a:rPr kumimoji="0"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4314">
                <a:tc>
                  <a:txBody>
                    <a:bodyPr/>
                    <a:lstStyle/>
                    <a:p>
                      <a:r>
                        <a:rPr kumimoji="0"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void wait()</a:t>
                      </a:r>
                      <a:endParaRPr kumimoji="0" lang="en-US" altLang="ko-KR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0"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현 객체의 다른 </a:t>
                      </a:r>
                      <a:r>
                        <a:rPr kumimoji="0"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쓰레드가</a:t>
                      </a:r>
                      <a:r>
                        <a:rPr kumimoji="0"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notify() </a:t>
                      </a:r>
                      <a:r>
                        <a:rPr kumimoji="0"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또는 </a:t>
                      </a:r>
                      <a:r>
                        <a:rPr kumimoji="0" lang="en-US" altLang="ko-KR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notifyAll</a:t>
                      </a:r>
                      <a:r>
                        <a:rPr kumimoji="0"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() </a:t>
                      </a:r>
                      <a:r>
                        <a:rPr kumimoji="0"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메소드를</a:t>
                      </a:r>
                      <a:r>
                        <a:rPr kumimoji="0"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호출할 때까지 현 </a:t>
                      </a:r>
                      <a:r>
                        <a:rPr kumimoji="0" lang="ko-KR" alt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쓰레드를</a:t>
                      </a:r>
                      <a:r>
                        <a:rPr kumimoji="0" lang="ko-KR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대기하게 한다</a:t>
                      </a:r>
                      <a:r>
                        <a:rPr kumimoji="0" lang="en-US" altLang="ko-K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kumimoji="0" lang="en-US" altLang="ko-KR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28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객체 속성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714348" y="1571612"/>
            <a:ext cx="4572000" cy="480131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defTabSz="180000"/>
            <a:r>
              <a:rPr lang="en-US" altLang="ko-KR" dirty="0" smtClean="0"/>
              <a:t>class Point {</a:t>
            </a:r>
          </a:p>
          <a:p>
            <a:pPr defTabSz="180000"/>
            <a:r>
              <a:rPr lang="en-US" altLang="ko-KR" dirty="0" smtClean="0"/>
              <a:t>	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x, y;</a:t>
            </a:r>
          </a:p>
          <a:p>
            <a:pPr defTabSz="180000"/>
            <a:r>
              <a:rPr lang="fr-FR" altLang="ko-KR" dirty="0" smtClean="0"/>
              <a:t>	public Point(int x, int y) {</a:t>
            </a:r>
          </a:p>
          <a:p>
            <a:pPr defTabSz="180000"/>
            <a:r>
              <a:rPr lang="en-US" altLang="ko-KR" dirty="0" smtClean="0"/>
              <a:t>		</a:t>
            </a:r>
            <a:r>
              <a:rPr lang="en-US" altLang="ko-KR" dirty="0" err="1" smtClean="0"/>
              <a:t>this.x</a:t>
            </a:r>
            <a:r>
              <a:rPr lang="en-US" altLang="ko-KR" dirty="0" smtClean="0"/>
              <a:t> = x;</a:t>
            </a:r>
          </a:p>
          <a:p>
            <a:pPr defTabSz="180000"/>
            <a:r>
              <a:rPr lang="en-US" altLang="ko-KR" dirty="0" smtClean="0"/>
              <a:t>		</a:t>
            </a:r>
            <a:r>
              <a:rPr lang="en-US" altLang="ko-KR" dirty="0" err="1" smtClean="0"/>
              <a:t>this.y</a:t>
            </a:r>
            <a:r>
              <a:rPr lang="en-US" altLang="ko-KR" dirty="0" smtClean="0"/>
              <a:t> = y;</a:t>
            </a:r>
          </a:p>
          <a:p>
            <a:pPr defTabSz="180000"/>
            <a:r>
              <a:rPr lang="en-US" altLang="ko-KR" dirty="0" smtClean="0"/>
              <a:t>	}</a:t>
            </a:r>
          </a:p>
          <a:p>
            <a:pPr defTabSz="180000"/>
            <a:r>
              <a:rPr lang="en-US" altLang="ko-KR" dirty="0" smtClean="0"/>
              <a:t>}</a:t>
            </a:r>
          </a:p>
          <a:p>
            <a:pPr defTabSz="180000"/>
            <a:endParaRPr lang="en-US" altLang="ko-KR" dirty="0" smtClean="0"/>
          </a:p>
          <a:p>
            <a:pPr defTabSz="180000"/>
            <a:r>
              <a:rPr lang="en-US" altLang="ko-KR" dirty="0" smtClean="0"/>
              <a:t>public class </a:t>
            </a:r>
            <a:r>
              <a:rPr lang="en-US" altLang="ko-KR" dirty="0" err="1" smtClean="0"/>
              <a:t>ObjectProperty</a:t>
            </a:r>
            <a:r>
              <a:rPr lang="en-US" altLang="ko-KR" dirty="0" smtClean="0"/>
              <a:t> {</a:t>
            </a:r>
          </a:p>
          <a:p>
            <a:pPr defTabSz="180000"/>
            <a:r>
              <a:rPr lang="en-US" altLang="ko-KR" dirty="0" smtClean="0"/>
              <a:t>	public static void main(String [] </a:t>
            </a:r>
            <a:r>
              <a:rPr lang="en-US" altLang="ko-KR" dirty="0" err="1" smtClean="0"/>
              <a:t>args</a:t>
            </a:r>
            <a:r>
              <a:rPr lang="en-US" altLang="ko-KR" dirty="0" smtClean="0"/>
              <a:t>) {</a:t>
            </a:r>
          </a:p>
          <a:p>
            <a:pPr defTabSz="180000"/>
            <a:r>
              <a:rPr lang="en-US" altLang="ko-KR" dirty="0" smtClean="0"/>
              <a:t>		Point p = new Point(2,3);</a:t>
            </a:r>
          </a:p>
          <a:p>
            <a:pPr defTabSz="180000"/>
            <a:r>
              <a:rPr lang="en-US" altLang="ko-KR" dirty="0" smtClean="0"/>
              <a:t>		</a:t>
            </a:r>
            <a:r>
              <a:rPr lang="en-US" altLang="ko-KR" dirty="0" err="1" smtClean="0"/>
              <a:t>System.out.println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p.getClass</a:t>
            </a:r>
            <a:r>
              <a:rPr lang="en-US" altLang="ko-KR" dirty="0" smtClean="0"/>
              <a:t>().</a:t>
            </a:r>
            <a:r>
              <a:rPr lang="en-US" altLang="ko-KR" dirty="0" err="1" smtClean="0"/>
              <a:t>getName</a:t>
            </a:r>
            <a:r>
              <a:rPr lang="en-US" altLang="ko-KR" dirty="0" smtClean="0"/>
              <a:t>());</a:t>
            </a:r>
          </a:p>
          <a:p>
            <a:pPr defTabSz="180000"/>
            <a:r>
              <a:rPr lang="en-US" altLang="ko-KR" dirty="0" smtClean="0"/>
              <a:t>		</a:t>
            </a:r>
            <a:r>
              <a:rPr lang="en-US" altLang="ko-KR" dirty="0" err="1" smtClean="0"/>
              <a:t>System.out.println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p.hashCode</a:t>
            </a:r>
            <a:r>
              <a:rPr lang="en-US" altLang="ko-KR" dirty="0" smtClean="0"/>
              <a:t>());</a:t>
            </a:r>
          </a:p>
          <a:p>
            <a:pPr defTabSz="180000"/>
            <a:r>
              <a:rPr lang="en-US" altLang="ko-KR" dirty="0" smtClean="0"/>
              <a:t>		</a:t>
            </a:r>
            <a:r>
              <a:rPr lang="en-US" altLang="ko-KR" dirty="0" err="1" smtClean="0"/>
              <a:t>System.out.println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p.toString</a:t>
            </a:r>
            <a:r>
              <a:rPr lang="en-US" altLang="ko-KR" dirty="0" smtClean="0"/>
              <a:t>());</a:t>
            </a:r>
          </a:p>
          <a:p>
            <a:pPr defTabSz="180000"/>
            <a:r>
              <a:rPr lang="en-US" altLang="ko-KR" dirty="0" smtClean="0"/>
              <a:t>		</a:t>
            </a:r>
            <a:r>
              <a:rPr lang="en-US" altLang="ko-KR" dirty="0" err="1" smtClean="0"/>
              <a:t>System.out.println</a:t>
            </a:r>
            <a:r>
              <a:rPr lang="en-US" altLang="ko-KR" dirty="0" smtClean="0"/>
              <a:t>(p);</a:t>
            </a:r>
          </a:p>
          <a:p>
            <a:pPr defTabSz="180000"/>
            <a:r>
              <a:rPr lang="en-US" altLang="ko-KR" dirty="0" smtClean="0"/>
              <a:t>	}</a:t>
            </a:r>
          </a:p>
          <a:p>
            <a:pPr defTabSz="180000"/>
            <a:r>
              <a:rPr lang="en-US" altLang="ko-KR" dirty="0" smtClean="0"/>
              <a:t>}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5357818" y="5143512"/>
            <a:ext cx="1928810" cy="120032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ko-KR" dirty="0" smtClean="0"/>
              <a:t>Point</a:t>
            </a:r>
          </a:p>
          <a:p>
            <a:r>
              <a:rPr lang="en-US" altLang="ko-KR" dirty="0" smtClean="0"/>
              <a:t>12677476</a:t>
            </a:r>
          </a:p>
          <a:p>
            <a:r>
              <a:rPr lang="en-US" altLang="ko-KR" dirty="0" smtClean="0"/>
              <a:t>Point@c17164</a:t>
            </a:r>
          </a:p>
          <a:p>
            <a:r>
              <a:rPr lang="en-US" altLang="ko-KR" dirty="0" smtClean="0"/>
              <a:t>Point@c17164</a:t>
            </a:r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5385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샘플의 디렉터리 관리</a:t>
            </a:r>
            <a:r>
              <a:rPr lang="en-US" altLang="ko-KR" dirty="0" smtClean="0"/>
              <a:t>(</a:t>
            </a:r>
            <a:r>
              <a:rPr lang="ko-KR" altLang="en-US" dirty="0" smtClean="0"/>
              <a:t>패키지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19154" y="1406711"/>
            <a:ext cx="666786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400" dirty="0"/>
              <a:t>P</a:t>
            </a:r>
            <a:r>
              <a:rPr lang="en-US" altLang="ko-KR" sz="1400" dirty="0" smtClean="0"/>
              <a:t>roject</a:t>
            </a:r>
            <a:endParaRPr lang="ko-KR" altLang="en-US" sz="1400" dirty="0"/>
          </a:p>
        </p:txBody>
      </p:sp>
      <p:cxnSp>
        <p:nvCxnSpPr>
          <p:cNvPr id="5" name="직선 연결선 4"/>
          <p:cNvCxnSpPr>
            <a:stCxn id="4" idx="2"/>
          </p:cNvCxnSpPr>
          <p:nvPr/>
        </p:nvCxnSpPr>
        <p:spPr>
          <a:xfrm>
            <a:off x="1852547" y="1714488"/>
            <a:ext cx="4809" cy="33575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>
            <a:endCxn id="7" idx="1"/>
          </p:cNvCxnSpPr>
          <p:nvPr/>
        </p:nvCxnSpPr>
        <p:spPr>
          <a:xfrm>
            <a:off x="1857356" y="2000240"/>
            <a:ext cx="357190" cy="110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214546" y="1857364"/>
            <a:ext cx="682503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smtClean="0"/>
              <a:t>FileIO</a:t>
            </a:r>
            <a:endParaRPr lang="ko-KR" altLang="en-US" sz="1400"/>
          </a:p>
        </p:txBody>
      </p:sp>
      <p:cxnSp>
        <p:nvCxnSpPr>
          <p:cNvPr id="9" name="직선 연결선 8"/>
          <p:cNvCxnSpPr>
            <a:stCxn id="7" idx="2"/>
          </p:cNvCxnSpPr>
          <p:nvPr/>
        </p:nvCxnSpPr>
        <p:spPr>
          <a:xfrm rot="16200000" flipH="1">
            <a:off x="2110434" y="2610504"/>
            <a:ext cx="906668" cy="159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928926" y="2714620"/>
            <a:ext cx="1049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FileRW.class</a:t>
            </a:r>
            <a:endParaRPr lang="ko-KR" altLang="en-US" sz="1400"/>
          </a:p>
        </p:txBody>
      </p:sp>
      <p:sp>
        <p:nvSpPr>
          <p:cNvPr id="15" name="TextBox 14"/>
          <p:cNvSpPr txBox="1"/>
          <p:nvPr/>
        </p:nvSpPr>
        <p:spPr>
          <a:xfrm>
            <a:off x="2928926" y="2500306"/>
            <a:ext cx="11701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FileCopy.class</a:t>
            </a:r>
            <a:endParaRPr lang="ko-KR" altLang="en-US" sz="1400"/>
          </a:p>
        </p:txBody>
      </p:sp>
      <p:sp>
        <p:nvSpPr>
          <p:cNvPr id="16" name="TextBox 15"/>
          <p:cNvSpPr txBox="1"/>
          <p:nvPr/>
        </p:nvSpPr>
        <p:spPr>
          <a:xfrm>
            <a:off x="2928926" y="2285992"/>
            <a:ext cx="11492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WebFile.class</a:t>
            </a:r>
            <a:endParaRPr lang="ko-KR" altLang="en-US" sz="1400"/>
          </a:p>
        </p:txBody>
      </p:sp>
      <p:sp>
        <p:nvSpPr>
          <p:cNvPr id="17" name="TextBox 16"/>
          <p:cNvSpPr txBox="1"/>
          <p:nvPr/>
        </p:nvSpPr>
        <p:spPr>
          <a:xfrm>
            <a:off x="2928926" y="2928934"/>
            <a:ext cx="8701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i="1" smtClean="0">
                <a:solidFill>
                  <a:srgbClr val="FF0000"/>
                </a:solidFill>
              </a:rPr>
              <a:t>Tools.class</a:t>
            </a:r>
            <a:endParaRPr lang="ko-KR" altLang="en-US" sz="1400" b="1" i="1">
              <a:solidFill>
                <a:srgbClr val="FF0000"/>
              </a:solidFill>
            </a:endParaRPr>
          </a:p>
        </p:txBody>
      </p:sp>
      <p:cxnSp>
        <p:nvCxnSpPr>
          <p:cNvPr id="20" name="직선 연결선 19"/>
          <p:cNvCxnSpPr>
            <a:endCxn id="16" idx="1"/>
          </p:cNvCxnSpPr>
          <p:nvPr/>
        </p:nvCxnSpPr>
        <p:spPr>
          <a:xfrm>
            <a:off x="2571736" y="2428868"/>
            <a:ext cx="357190" cy="110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연결선 21"/>
          <p:cNvCxnSpPr>
            <a:endCxn id="15" idx="1"/>
          </p:cNvCxnSpPr>
          <p:nvPr/>
        </p:nvCxnSpPr>
        <p:spPr>
          <a:xfrm>
            <a:off x="2571736" y="2643182"/>
            <a:ext cx="357190" cy="110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연결선 23"/>
          <p:cNvCxnSpPr>
            <a:endCxn id="14" idx="1"/>
          </p:cNvCxnSpPr>
          <p:nvPr/>
        </p:nvCxnSpPr>
        <p:spPr>
          <a:xfrm>
            <a:off x="2571736" y="2857496"/>
            <a:ext cx="357190" cy="110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>
            <a:endCxn id="17" idx="1"/>
          </p:cNvCxnSpPr>
          <p:nvPr/>
        </p:nvCxnSpPr>
        <p:spPr>
          <a:xfrm>
            <a:off x="2571736" y="3071810"/>
            <a:ext cx="357190" cy="110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직선 연결선 27"/>
          <p:cNvCxnSpPr>
            <a:endCxn id="29" idx="1"/>
          </p:cNvCxnSpPr>
          <p:nvPr/>
        </p:nvCxnSpPr>
        <p:spPr>
          <a:xfrm>
            <a:off x="1857356" y="3429000"/>
            <a:ext cx="357190" cy="110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214546" y="3286124"/>
            <a:ext cx="785818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smtClean="0"/>
              <a:t>Graphic</a:t>
            </a:r>
            <a:endParaRPr lang="ko-KR" altLang="en-US" sz="1400"/>
          </a:p>
        </p:txBody>
      </p:sp>
      <p:cxnSp>
        <p:nvCxnSpPr>
          <p:cNvPr id="30" name="직선 연결선 29"/>
          <p:cNvCxnSpPr>
            <a:stCxn id="29" idx="2"/>
          </p:cNvCxnSpPr>
          <p:nvPr/>
        </p:nvCxnSpPr>
        <p:spPr>
          <a:xfrm rot="5400000">
            <a:off x="2136268" y="4029380"/>
            <a:ext cx="906667" cy="357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928926" y="4143380"/>
            <a:ext cx="8429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Rect.class</a:t>
            </a:r>
            <a:endParaRPr lang="ko-KR" altLang="en-US" sz="1400"/>
          </a:p>
        </p:txBody>
      </p:sp>
      <p:sp>
        <p:nvSpPr>
          <p:cNvPr id="32" name="TextBox 31"/>
          <p:cNvSpPr txBox="1"/>
          <p:nvPr/>
        </p:nvSpPr>
        <p:spPr>
          <a:xfrm>
            <a:off x="2928926" y="3929066"/>
            <a:ext cx="8273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Line.class</a:t>
            </a:r>
            <a:endParaRPr lang="ko-KR" altLang="en-US" sz="1400"/>
          </a:p>
        </p:txBody>
      </p:sp>
      <p:sp>
        <p:nvSpPr>
          <p:cNvPr id="33" name="TextBox 32"/>
          <p:cNvSpPr txBox="1"/>
          <p:nvPr/>
        </p:nvSpPr>
        <p:spPr>
          <a:xfrm>
            <a:off x="2928926" y="3714752"/>
            <a:ext cx="11448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DObject.class</a:t>
            </a:r>
            <a:endParaRPr lang="ko-KR" altLang="en-US" sz="1400"/>
          </a:p>
        </p:txBody>
      </p:sp>
      <p:sp>
        <p:nvSpPr>
          <p:cNvPr id="34" name="TextBox 33"/>
          <p:cNvSpPr txBox="1"/>
          <p:nvPr/>
        </p:nvSpPr>
        <p:spPr>
          <a:xfrm>
            <a:off x="2928926" y="4357694"/>
            <a:ext cx="9571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Circle.class</a:t>
            </a:r>
            <a:endParaRPr lang="ko-KR" altLang="en-US" sz="1400"/>
          </a:p>
        </p:txBody>
      </p:sp>
      <p:cxnSp>
        <p:nvCxnSpPr>
          <p:cNvPr id="35" name="직선 연결선 34"/>
          <p:cNvCxnSpPr>
            <a:endCxn id="33" idx="1"/>
          </p:cNvCxnSpPr>
          <p:nvPr/>
        </p:nvCxnSpPr>
        <p:spPr>
          <a:xfrm>
            <a:off x="2571736" y="3857628"/>
            <a:ext cx="357190" cy="110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연결선 35"/>
          <p:cNvCxnSpPr>
            <a:endCxn id="32" idx="1"/>
          </p:cNvCxnSpPr>
          <p:nvPr/>
        </p:nvCxnSpPr>
        <p:spPr>
          <a:xfrm>
            <a:off x="2571736" y="4071942"/>
            <a:ext cx="357190" cy="110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직선 연결선 36"/>
          <p:cNvCxnSpPr>
            <a:endCxn id="31" idx="1"/>
          </p:cNvCxnSpPr>
          <p:nvPr/>
        </p:nvCxnSpPr>
        <p:spPr>
          <a:xfrm>
            <a:off x="2571736" y="4286256"/>
            <a:ext cx="357190" cy="110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>
            <a:endCxn id="34" idx="1"/>
          </p:cNvCxnSpPr>
          <p:nvPr/>
        </p:nvCxnSpPr>
        <p:spPr>
          <a:xfrm>
            <a:off x="2571736" y="4500570"/>
            <a:ext cx="357190" cy="110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연결선 42"/>
          <p:cNvCxnSpPr>
            <a:endCxn id="44" idx="1"/>
          </p:cNvCxnSpPr>
          <p:nvPr/>
        </p:nvCxnSpPr>
        <p:spPr>
          <a:xfrm>
            <a:off x="1857356" y="5072074"/>
            <a:ext cx="357190" cy="110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214546" y="4929198"/>
            <a:ext cx="714380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smtClean="0"/>
              <a:t>UI</a:t>
            </a:r>
            <a:endParaRPr lang="ko-KR" altLang="en-US" sz="1400"/>
          </a:p>
        </p:txBody>
      </p:sp>
      <p:cxnSp>
        <p:nvCxnSpPr>
          <p:cNvPr id="45" name="직선 연결선 44"/>
          <p:cNvCxnSpPr>
            <a:stCxn id="44" idx="2"/>
          </p:cNvCxnSpPr>
          <p:nvPr/>
        </p:nvCxnSpPr>
        <p:spPr>
          <a:xfrm rot="16200000" flipH="1">
            <a:off x="2118403" y="5690308"/>
            <a:ext cx="906668" cy="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928926" y="5786454"/>
            <a:ext cx="14845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EventHandler.class</a:t>
            </a:r>
            <a:endParaRPr lang="ko-KR" altLang="en-US" sz="1400"/>
          </a:p>
        </p:txBody>
      </p:sp>
      <p:sp>
        <p:nvSpPr>
          <p:cNvPr id="47" name="TextBox 46"/>
          <p:cNvSpPr txBox="1"/>
          <p:nvPr/>
        </p:nvSpPr>
        <p:spPr>
          <a:xfrm>
            <a:off x="2928926" y="5572140"/>
            <a:ext cx="8386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GUI.class</a:t>
            </a:r>
            <a:endParaRPr lang="ko-KR" altLang="en-US" sz="1400"/>
          </a:p>
        </p:txBody>
      </p:sp>
      <p:sp>
        <p:nvSpPr>
          <p:cNvPr id="48" name="TextBox 47"/>
          <p:cNvSpPr txBox="1"/>
          <p:nvPr/>
        </p:nvSpPr>
        <p:spPr>
          <a:xfrm>
            <a:off x="2928926" y="5357826"/>
            <a:ext cx="9076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Main.class</a:t>
            </a:r>
            <a:endParaRPr lang="ko-KR" altLang="en-US" sz="1400"/>
          </a:p>
        </p:txBody>
      </p:sp>
      <p:sp>
        <p:nvSpPr>
          <p:cNvPr id="49" name="TextBox 48"/>
          <p:cNvSpPr txBox="1"/>
          <p:nvPr/>
        </p:nvSpPr>
        <p:spPr>
          <a:xfrm>
            <a:off x="2928926" y="6000768"/>
            <a:ext cx="8701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i="1" smtClean="0">
                <a:solidFill>
                  <a:srgbClr val="FF0000"/>
                </a:solidFill>
              </a:rPr>
              <a:t>Tools.class</a:t>
            </a:r>
            <a:endParaRPr lang="ko-KR" altLang="en-US" sz="1400" b="1" i="1">
              <a:solidFill>
                <a:srgbClr val="FF0000"/>
              </a:solidFill>
            </a:endParaRPr>
          </a:p>
        </p:txBody>
      </p:sp>
      <p:cxnSp>
        <p:nvCxnSpPr>
          <p:cNvPr id="50" name="직선 연결선 49"/>
          <p:cNvCxnSpPr>
            <a:endCxn id="48" idx="1"/>
          </p:cNvCxnSpPr>
          <p:nvPr/>
        </p:nvCxnSpPr>
        <p:spPr>
          <a:xfrm>
            <a:off x="2571736" y="5500702"/>
            <a:ext cx="357190" cy="110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직선 연결선 50"/>
          <p:cNvCxnSpPr>
            <a:endCxn id="47" idx="1"/>
          </p:cNvCxnSpPr>
          <p:nvPr/>
        </p:nvCxnSpPr>
        <p:spPr>
          <a:xfrm>
            <a:off x="2571736" y="5715016"/>
            <a:ext cx="357190" cy="110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직선 연결선 51"/>
          <p:cNvCxnSpPr>
            <a:endCxn id="46" idx="1"/>
          </p:cNvCxnSpPr>
          <p:nvPr/>
        </p:nvCxnSpPr>
        <p:spPr>
          <a:xfrm>
            <a:off x="2571736" y="5929330"/>
            <a:ext cx="357190" cy="110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직선 연결선 52"/>
          <p:cNvCxnSpPr>
            <a:endCxn id="49" idx="1"/>
          </p:cNvCxnSpPr>
          <p:nvPr/>
        </p:nvCxnSpPr>
        <p:spPr>
          <a:xfrm>
            <a:off x="2571736" y="6143644"/>
            <a:ext cx="357190" cy="110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직사각형 38"/>
          <p:cNvSpPr/>
          <p:nvPr/>
        </p:nvSpPr>
        <p:spPr>
          <a:xfrm>
            <a:off x="4786314" y="4143380"/>
            <a:ext cx="27860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/>
              <a:t>Project/</a:t>
            </a:r>
            <a:r>
              <a:rPr lang="en-US" altLang="ko-KR" dirty="0" err="1" smtClean="0"/>
              <a:t>FileIO</a:t>
            </a:r>
            <a:r>
              <a:rPr lang="en-US" altLang="ko-KR" dirty="0" smtClean="0"/>
              <a:t>/</a:t>
            </a:r>
            <a:r>
              <a:rPr lang="en-US" altLang="ko-KR" dirty="0" err="1" smtClean="0"/>
              <a:t>Tools.class</a:t>
            </a:r>
            <a:endParaRPr lang="en-US" altLang="ko-KR" dirty="0" smtClean="0"/>
          </a:p>
          <a:p>
            <a:r>
              <a:rPr lang="en-US" altLang="ko-KR" dirty="0" smtClean="0"/>
              <a:t>Project/UI/</a:t>
            </a:r>
            <a:r>
              <a:rPr lang="en-US" altLang="ko-KR" dirty="0" err="1" smtClean="0"/>
              <a:t>Tools.class</a:t>
            </a:r>
            <a:endParaRPr lang="ko-KR" alt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4572000" y="3643314"/>
            <a:ext cx="2972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>
                <a:solidFill>
                  <a:schemeClr val="accent2">
                    <a:lumMod val="75000"/>
                  </a:schemeClr>
                </a:solidFill>
              </a:rPr>
              <a:t>이름은 같지만 경로명이 달라 서도 다른 파일</a:t>
            </a:r>
            <a:endParaRPr lang="ko-KR" altLang="en-US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42" name="직선 화살표 연결선 41"/>
          <p:cNvCxnSpPr>
            <a:endCxn id="17" idx="2"/>
          </p:cNvCxnSpPr>
          <p:nvPr/>
        </p:nvCxnSpPr>
        <p:spPr>
          <a:xfrm rot="10800000">
            <a:off x="3363982" y="3236712"/>
            <a:ext cx="1422333" cy="10495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직선 화살표 연결선 54"/>
          <p:cNvCxnSpPr>
            <a:endCxn id="49" idx="3"/>
          </p:cNvCxnSpPr>
          <p:nvPr/>
        </p:nvCxnSpPr>
        <p:spPr>
          <a:xfrm rot="5400000">
            <a:off x="3572789" y="4869693"/>
            <a:ext cx="1511211" cy="10587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슬라이드 번호 개체 틀 5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객체를 </a:t>
            </a:r>
            <a:r>
              <a:rPr lang="ko-KR" altLang="en-US" dirty="0" smtClean="0"/>
              <a:t>문자열로 변환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2214578"/>
          </a:xfrm>
        </p:spPr>
        <p:txBody>
          <a:bodyPr/>
          <a:lstStyle/>
          <a:p>
            <a:r>
              <a:rPr lang="en-US" altLang="ko-KR" dirty="0" smtClean="0"/>
              <a:t>String </a:t>
            </a:r>
            <a:r>
              <a:rPr lang="en-US" altLang="ko-KR" dirty="0" err="1" smtClean="0"/>
              <a:t>toString</a:t>
            </a:r>
            <a:r>
              <a:rPr lang="en-US" altLang="ko-KR" dirty="0" smtClean="0"/>
              <a:t>()</a:t>
            </a:r>
          </a:p>
          <a:p>
            <a:pPr lvl="1"/>
            <a:r>
              <a:rPr lang="ko-KR" altLang="en-US" dirty="0" smtClean="0"/>
              <a:t>객체를 텍스트 형태로 표현한 문자열로 반환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반환되는 문자열 </a:t>
            </a:r>
            <a:r>
              <a:rPr lang="en-US" altLang="ko-KR" dirty="0" smtClean="0"/>
              <a:t>: </a:t>
            </a:r>
            <a:r>
              <a:rPr lang="ko-KR" altLang="en-US" dirty="0" smtClean="0"/>
              <a:t>클래스 이름</a:t>
            </a:r>
            <a:r>
              <a:rPr lang="en-US" altLang="ko-KR" dirty="0" smtClean="0"/>
              <a:t>@</a:t>
            </a:r>
            <a:r>
              <a:rPr lang="ko-KR" altLang="en-US" dirty="0" smtClean="0"/>
              <a:t>객체의 </a:t>
            </a:r>
            <a:r>
              <a:rPr lang="en-US" altLang="ko-KR" dirty="0" smtClean="0"/>
              <a:t>hash code</a:t>
            </a:r>
          </a:p>
          <a:p>
            <a:pPr lvl="1"/>
            <a:r>
              <a:rPr lang="ko-KR" altLang="en-US" dirty="0"/>
              <a:t>객체와 문자열이 </a:t>
            </a:r>
            <a:r>
              <a:rPr lang="en-US" altLang="ko-KR" dirty="0"/>
              <a:t>+ </a:t>
            </a:r>
            <a:r>
              <a:rPr lang="ko-KR" altLang="en-US" dirty="0"/>
              <a:t>연산이 되는 경우 </a:t>
            </a:r>
            <a:r>
              <a:rPr lang="ko-KR" altLang="en-US" dirty="0" smtClean="0"/>
              <a:t>객체의 </a:t>
            </a:r>
            <a:r>
              <a:rPr lang="en-US" altLang="ko-KR" dirty="0" err="1" smtClean="0"/>
              <a:t>toString</a:t>
            </a:r>
            <a:r>
              <a:rPr lang="en-US" altLang="ko-KR" dirty="0"/>
              <a:t>() </a:t>
            </a:r>
            <a:r>
              <a:rPr lang="ko-KR" altLang="en-US" dirty="0" err="1"/>
              <a:t>메소드를</a:t>
            </a:r>
            <a:r>
              <a:rPr lang="ko-KR" altLang="en-US" dirty="0"/>
              <a:t> </a:t>
            </a:r>
            <a:r>
              <a:rPr lang="ko-KR" altLang="en-US" dirty="0" smtClean="0"/>
              <a:t>호출</a:t>
            </a: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41068" y="3441774"/>
            <a:ext cx="2447786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marL="0" lvl="1"/>
            <a:r>
              <a:rPr lang="en-US" altLang="ko-KR" dirty="0" smtClean="0"/>
              <a:t>Point a = new Point(2,3);</a:t>
            </a:r>
          </a:p>
          <a:p>
            <a:pPr marL="0" lvl="1"/>
            <a:r>
              <a:rPr lang="en-US" altLang="ko-KR" dirty="0" smtClean="0"/>
              <a:t>String s = a + “</a:t>
            </a:r>
            <a:r>
              <a:rPr lang="ko-KR" altLang="en-US" dirty="0" smtClean="0"/>
              <a:t>점</a:t>
            </a:r>
            <a:r>
              <a:rPr lang="en-US" altLang="ko-KR" dirty="0" smtClean="0"/>
              <a:t>”;</a:t>
            </a:r>
          </a:p>
          <a:p>
            <a:pPr marL="0" lvl="1"/>
            <a:r>
              <a:rPr lang="en-US" altLang="ko-KR" dirty="0" err="1" smtClean="0"/>
              <a:t>System.out.println</a:t>
            </a:r>
            <a:r>
              <a:rPr lang="en-US" altLang="ko-KR" dirty="0" smtClean="0"/>
              <a:t>(s);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98654" y="3441774"/>
            <a:ext cx="2853666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marL="0" lvl="1"/>
            <a:r>
              <a:rPr lang="en-US" altLang="ko-KR" dirty="0" smtClean="0"/>
              <a:t>Point a = new Point(2,3);</a:t>
            </a:r>
          </a:p>
          <a:p>
            <a:pPr marL="0" lvl="1"/>
            <a:r>
              <a:rPr lang="en-US" altLang="ko-KR" dirty="0" smtClean="0"/>
              <a:t>String s = </a:t>
            </a:r>
            <a:r>
              <a:rPr lang="en-US" altLang="ko-KR" dirty="0" err="1" smtClean="0"/>
              <a:t>a.toString</a:t>
            </a:r>
            <a:r>
              <a:rPr lang="en-US" altLang="ko-KR" dirty="0" smtClean="0"/>
              <a:t>()+ “</a:t>
            </a:r>
            <a:r>
              <a:rPr lang="ko-KR" altLang="en-US" dirty="0" smtClean="0"/>
              <a:t>점</a:t>
            </a:r>
            <a:r>
              <a:rPr lang="en-US" altLang="ko-KR" dirty="0" smtClean="0"/>
              <a:t>”; </a:t>
            </a:r>
          </a:p>
          <a:p>
            <a:pPr marL="0" lvl="1"/>
            <a:r>
              <a:rPr lang="en-US" altLang="ko-KR" dirty="0" err="1" smtClean="0"/>
              <a:t>System.out.println</a:t>
            </a:r>
            <a:r>
              <a:rPr lang="en-US" altLang="ko-KR" dirty="0" smtClean="0"/>
              <a:t>(s);</a:t>
            </a:r>
          </a:p>
        </p:txBody>
      </p:sp>
      <p:cxnSp>
        <p:nvCxnSpPr>
          <p:cNvPr id="7" name="직선 화살표 연결선 6"/>
          <p:cNvCxnSpPr>
            <a:stCxn id="4" idx="3"/>
            <a:endCxn id="5" idx="1"/>
          </p:cNvCxnSpPr>
          <p:nvPr/>
        </p:nvCxnSpPr>
        <p:spPr>
          <a:xfrm>
            <a:off x="3688854" y="3903439"/>
            <a:ext cx="909800" cy="0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955712" y="3584650"/>
            <a:ext cx="48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변환</a:t>
            </a:r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4643438" y="5143512"/>
            <a:ext cx="1857388" cy="50006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Point@c17164</a:t>
            </a:r>
            <a:r>
              <a:rPr lang="ko-KR" altLang="en-US" dirty="0" smtClean="0"/>
              <a:t>점</a:t>
            </a:r>
            <a:endParaRPr lang="ko-KR" altLang="en-US" dirty="0"/>
          </a:p>
        </p:txBody>
      </p:sp>
      <p:sp>
        <p:nvSpPr>
          <p:cNvPr id="11" name="슬라이드 번호 개체 틀 1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0386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새로운 </a:t>
            </a:r>
            <a:r>
              <a:rPr lang="en-US" altLang="ko-KR" dirty="0" err="1" smtClean="0"/>
              <a:t>toString</a:t>
            </a:r>
            <a:r>
              <a:rPr lang="en-US" altLang="ko-KR" dirty="0" smtClean="0"/>
              <a:t>() </a:t>
            </a:r>
            <a:r>
              <a:rPr lang="ko-KR" altLang="en-US" dirty="0" smtClean="0"/>
              <a:t>만들기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1071538" y="1357298"/>
            <a:ext cx="4572000" cy="480131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defTabSz="180000"/>
            <a:r>
              <a:rPr lang="en-US" altLang="ko-KR" dirty="0" smtClean="0"/>
              <a:t>class Point {</a:t>
            </a:r>
          </a:p>
          <a:p>
            <a:pPr defTabSz="180000"/>
            <a:r>
              <a:rPr lang="en-US" altLang="ko-KR" dirty="0" smtClean="0"/>
              <a:t>	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x, y;</a:t>
            </a:r>
          </a:p>
          <a:p>
            <a:pPr defTabSz="180000"/>
            <a:r>
              <a:rPr lang="fr-FR" altLang="ko-KR" dirty="0" smtClean="0"/>
              <a:t>	</a:t>
            </a:r>
          </a:p>
          <a:p>
            <a:pPr defTabSz="180000"/>
            <a:r>
              <a:rPr lang="fr-FR" altLang="ko-KR" dirty="0" smtClean="0"/>
              <a:t>	public Point(int x, int y) {</a:t>
            </a:r>
          </a:p>
          <a:p>
            <a:pPr defTabSz="180000"/>
            <a:r>
              <a:rPr lang="en-US" altLang="ko-KR" dirty="0" smtClean="0"/>
              <a:t>		</a:t>
            </a:r>
            <a:r>
              <a:rPr lang="en-US" altLang="ko-KR" dirty="0" err="1" smtClean="0"/>
              <a:t>this.x</a:t>
            </a:r>
            <a:r>
              <a:rPr lang="en-US" altLang="ko-KR" dirty="0" smtClean="0"/>
              <a:t> = x; </a:t>
            </a:r>
            <a:r>
              <a:rPr lang="en-US" altLang="ko-KR" dirty="0" err="1" smtClean="0"/>
              <a:t>this.y</a:t>
            </a:r>
            <a:r>
              <a:rPr lang="en-US" altLang="ko-KR" dirty="0" smtClean="0"/>
              <a:t> = y;</a:t>
            </a:r>
          </a:p>
          <a:p>
            <a:pPr defTabSz="180000"/>
            <a:r>
              <a:rPr lang="en-US" altLang="ko-KR" dirty="0" smtClean="0"/>
              <a:t>	}</a:t>
            </a:r>
          </a:p>
          <a:p>
            <a:pPr defTabSz="180000"/>
            <a:r>
              <a:rPr lang="en-US" altLang="ko-KR" dirty="0" smtClean="0"/>
              <a:t>	public String </a:t>
            </a:r>
            <a:r>
              <a:rPr lang="en-US" altLang="ko-KR" dirty="0" err="1" smtClean="0"/>
              <a:t>toString</a:t>
            </a:r>
            <a:r>
              <a:rPr lang="en-US" altLang="ko-KR" dirty="0" smtClean="0"/>
              <a:t>() {</a:t>
            </a:r>
          </a:p>
          <a:p>
            <a:pPr defTabSz="180000"/>
            <a:r>
              <a:rPr lang="en-US" altLang="ko-KR" dirty="0" smtClean="0"/>
              <a:t>		return "Point(" + x + "," + y+ ")";</a:t>
            </a:r>
          </a:p>
          <a:p>
            <a:pPr defTabSz="180000"/>
            <a:r>
              <a:rPr lang="en-US" altLang="ko-KR" dirty="0" smtClean="0"/>
              <a:t>	}</a:t>
            </a:r>
          </a:p>
          <a:p>
            <a:pPr defTabSz="180000"/>
            <a:r>
              <a:rPr lang="en-US" altLang="ko-KR" dirty="0" smtClean="0"/>
              <a:t>}</a:t>
            </a:r>
          </a:p>
          <a:p>
            <a:pPr defTabSz="180000"/>
            <a:endParaRPr lang="en-US" altLang="ko-KR" dirty="0" smtClean="0"/>
          </a:p>
          <a:p>
            <a:pPr defTabSz="180000"/>
            <a:r>
              <a:rPr lang="en-US" altLang="ko-KR" dirty="0" smtClean="0"/>
              <a:t>public class </a:t>
            </a:r>
            <a:r>
              <a:rPr lang="en-US" altLang="ko-KR" dirty="0" err="1" smtClean="0"/>
              <a:t>ObjectProperty</a:t>
            </a:r>
            <a:r>
              <a:rPr lang="en-US" altLang="ko-KR" dirty="0" smtClean="0"/>
              <a:t> {</a:t>
            </a:r>
          </a:p>
          <a:p>
            <a:pPr defTabSz="180000"/>
            <a:r>
              <a:rPr lang="en-US" altLang="ko-KR" dirty="0" smtClean="0"/>
              <a:t>	public static void main(String [] </a:t>
            </a:r>
            <a:r>
              <a:rPr lang="en-US" altLang="ko-KR" dirty="0" err="1" smtClean="0"/>
              <a:t>args</a:t>
            </a:r>
            <a:r>
              <a:rPr lang="en-US" altLang="ko-KR" dirty="0" smtClean="0"/>
              <a:t>) {</a:t>
            </a:r>
          </a:p>
          <a:p>
            <a:pPr defTabSz="180000"/>
            <a:r>
              <a:rPr lang="en-US" altLang="ko-KR" dirty="0" smtClean="0"/>
              <a:t>		Point a = new Point(2,3);</a:t>
            </a:r>
          </a:p>
          <a:p>
            <a:pPr defTabSz="180000"/>
            <a:r>
              <a:rPr lang="en-US" altLang="ko-KR" dirty="0" smtClean="0"/>
              <a:t>		</a:t>
            </a:r>
            <a:r>
              <a:rPr lang="en-US" altLang="ko-KR" dirty="0" err="1" smtClean="0"/>
              <a:t>System.out.println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a.toString</a:t>
            </a:r>
            <a:r>
              <a:rPr lang="en-US" altLang="ko-KR" dirty="0" smtClean="0"/>
              <a:t>());</a:t>
            </a:r>
          </a:p>
          <a:p>
            <a:pPr defTabSz="180000"/>
            <a:r>
              <a:rPr lang="en-US" altLang="ko-KR" dirty="0" smtClean="0"/>
              <a:t>	}</a:t>
            </a:r>
          </a:p>
          <a:p>
            <a:pPr defTabSz="180000"/>
            <a:r>
              <a:rPr lang="en-US" altLang="ko-KR" dirty="0" smtClean="0"/>
              <a:t>}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5786446" y="5786454"/>
            <a:ext cx="1048429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altLang="ko-KR" dirty="0" smtClean="0"/>
              <a:t>Point(2,3)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31</a:t>
            </a:fld>
            <a:endParaRPr lang="ko-KR" alt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mtClean="0"/>
              <a:t>객체 비교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1071570"/>
          </a:xfrm>
        </p:spPr>
        <p:txBody>
          <a:bodyPr>
            <a:normAutofit fontScale="62500" lnSpcReduction="20000"/>
          </a:bodyPr>
          <a:lstStyle/>
          <a:p>
            <a:r>
              <a:rPr lang="ko-KR" altLang="en-US" dirty="0" smtClean="0"/>
              <a:t>객체 </a:t>
            </a:r>
            <a:r>
              <a:rPr lang="ko-KR" altLang="en-US" dirty="0" err="1" smtClean="0"/>
              <a:t>레퍼런스의</a:t>
            </a:r>
            <a:r>
              <a:rPr lang="ko-KR" altLang="en-US" dirty="0" smtClean="0"/>
              <a:t> 동일성 비교 </a:t>
            </a:r>
            <a:r>
              <a:rPr lang="en-US" altLang="ko-KR" dirty="0" smtClean="0"/>
              <a:t>: = </a:t>
            </a:r>
            <a:r>
              <a:rPr lang="ko-KR" altLang="en-US" dirty="0" smtClean="0"/>
              <a:t>연산자 이용</a:t>
            </a:r>
            <a:endParaRPr lang="en-US" altLang="ko-KR" dirty="0" smtClean="0"/>
          </a:p>
          <a:p>
            <a:r>
              <a:rPr lang="ko-KR" altLang="en-US" dirty="0" smtClean="0"/>
              <a:t>객체 내용 비교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서로 다른 두 객체가 같은 내용물인지 비교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boolean</a:t>
            </a:r>
            <a:r>
              <a:rPr lang="en-US" altLang="ko-KR" dirty="0" smtClean="0"/>
              <a:t> equals(Object </a:t>
            </a:r>
            <a:r>
              <a:rPr lang="en-US" altLang="ko-KR" dirty="0" err="1" smtClean="0"/>
              <a:t>obj</a:t>
            </a:r>
            <a:r>
              <a:rPr lang="en-US" altLang="ko-KR" dirty="0" smtClean="0"/>
              <a:t>) </a:t>
            </a:r>
            <a:r>
              <a:rPr lang="ko-KR" altLang="en-US" dirty="0" smtClean="0"/>
              <a:t>이용</a:t>
            </a:r>
            <a:endParaRPr lang="en-US" altLang="ko-KR" dirty="0" smtClean="0"/>
          </a:p>
          <a:p>
            <a:pPr lvl="2"/>
            <a:endParaRPr lang="en-US" altLang="ko-KR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000496" y="2500306"/>
            <a:ext cx="2428892" cy="160043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 smtClean="0"/>
              <a:t>Point a = new Point(2,3);</a:t>
            </a:r>
          </a:p>
          <a:p>
            <a:pPr defTabSz="180000"/>
            <a:r>
              <a:rPr lang="en-US" altLang="ko-KR" sz="1400" dirty="0" smtClean="0"/>
              <a:t>Point b = new Point(2,3);</a:t>
            </a:r>
          </a:p>
          <a:p>
            <a:pPr defTabSz="180000"/>
            <a:r>
              <a:rPr lang="en-US" altLang="ko-KR" sz="1400" dirty="0" smtClean="0"/>
              <a:t>Point c = a;</a:t>
            </a:r>
          </a:p>
          <a:p>
            <a:pPr defTabSz="180000"/>
            <a:r>
              <a:rPr lang="en-US" altLang="ko-KR" sz="1400" dirty="0" smtClean="0"/>
              <a:t>if(a == b) // false</a:t>
            </a:r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dirty="0" err="1" smtClean="0"/>
              <a:t>System.out.println</a:t>
            </a:r>
            <a:r>
              <a:rPr lang="en-US" altLang="ko-KR" sz="1400" dirty="0" smtClean="0"/>
              <a:t>("a==b");</a:t>
            </a:r>
          </a:p>
          <a:p>
            <a:pPr defTabSz="180000"/>
            <a:r>
              <a:rPr lang="en-US" altLang="ko-KR" sz="1400" dirty="0" smtClean="0"/>
              <a:t>if(a == c) // true</a:t>
            </a:r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dirty="0" err="1" smtClean="0"/>
              <a:t>System.out.println</a:t>
            </a:r>
            <a:r>
              <a:rPr lang="en-US" altLang="ko-KR" sz="1400" dirty="0" smtClean="0"/>
              <a:t>("a==c");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1428728" y="2500306"/>
            <a:ext cx="2428876" cy="138499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400" dirty="0" smtClean="0"/>
              <a:t>class Point {</a:t>
            </a:r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x, y;</a:t>
            </a:r>
          </a:p>
          <a:p>
            <a:pPr defTabSz="180000"/>
            <a:r>
              <a:rPr lang="en-US" altLang="ko-KR" sz="1400" dirty="0" smtClean="0"/>
              <a:t>	public Point(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x, 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y) {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this.x</a:t>
            </a:r>
            <a:r>
              <a:rPr lang="en-US" altLang="ko-KR" sz="1400" dirty="0" smtClean="0"/>
              <a:t> = x; </a:t>
            </a:r>
            <a:r>
              <a:rPr lang="en-US" altLang="ko-KR" sz="1400" dirty="0" err="1" smtClean="0"/>
              <a:t>this.y</a:t>
            </a:r>
            <a:r>
              <a:rPr lang="en-US" altLang="ko-KR" sz="1400" dirty="0" smtClean="0"/>
              <a:t> = y;</a:t>
            </a:r>
          </a:p>
          <a:p>
            <a:pPr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dirty="0" smtClean="0"/>
              <a:t>}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454724" y="3071810"/>
            <a:ext cx="311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smtClean="0"/>
              <a:t>a</a:t>
            </a:r>
            <a:endParaRPr lang="ko-KR" altLang="en-US" sz="1400" dirty="0"/>
          </a:p>
        </p:txBody>
      </p:sp>
      <p:sp>
        <p:nvSpPr>
          <p:cNvPr id="7" name="직사각형 6"/>
          <p:cNvSpPr/>
          <p:nvPr/>
        </p:nvSpPr>
        <p:spPr>
          <a:xfrm>
            <a:off x="6740476" y="3143248"/>
            <a:ext cx="357190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8" name="순서도: 연결자 7"/>
          <p:cNvSpPr/>
          <p:nvPr/>
        </p:nvSpPr>
        <p:spPr>
          <a:xfrm>
            <a:off x="6883352" y="3214686"/>
            <a:ext cx="119063" cy="107157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7669170" y="3000372"/>
            <a:ext cx="928694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smtClean="0">
                <a:solidFill>
                  <a:schemeClr val="tx1"/>
                </a:solidFill>
              </a:rPr>
              <a:t>x=2</a:t>
            </a:r>
          </a:p>
          <a:p>
            <a:pPr algn="ctr"/>
            <a:r>
              <a:rPr lang="en-US" altLang="ko-KR" sz="1400" smtClean="0">
                <a:solidFill>
                  <a:schemeClr val="tx1"/>
                </a:solidFill>
              </a:rPr>
              <a:t>y=3</a:t>
            </a:r>
            <a:endParaRPr lang="ko-KR" altLang="en-US" sz="1400">
              <a:solidFill>
                <a:schemeClr val="tx1"/>
              </a:solidFill>
            </a:endParaRPr>
          </a:p>
        </p:txBody>
      </p:sp>
      <p:cxnSp>
        <p:nvCxnSpPr>
          <p:cNvPr id="11" name="직선 화살표 연결선 10"/>
          <p:cNvCxnSpPr>
            <a:stCxn id="7" idx="3"/>
            <a:endCxn id="9" idx="1"/>
          </p:cNvCxnSpPr>
          <p:nvPr/>
        </p:nvCxnSpPr>
        <p:spPr>
          <a:xfrm flipV="1">
            <a:off x="7097666" y="3214686"/>
            <a:ext cx="571504" cy="3571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454724" y="3571876"/>
            <a:ext cx="311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smtClean="0"/>
              <a:t>b</a:t>
            </a:r>
            <a:endParaRPr lang="ko-KR" altLang="en-US" sz="1400" dirty="0"/>
          </a:p>
        </p:txBody>
      </p:sp>
      <p:sp>
        <p:nvSpPr>
          <p:cNvPr id="13" name="직사각형 12"/>
          <p:cNvSpPr/>
          <p:nvPr/>
        </p:nvSpPr>
        <p:spPr>
          <a:xfrm>
            <a:off x="6740476" y="3643314"/>
            <a:ext cx="357190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4" name="순서도: 연결자 13"/>
          <p:cNvSpPr/>
          <p:nvPr/>
        </p:nvSpPr>
        <p:spPr>
          <a:xfrm>
            <a:off x="6883352" y="3714752"/>
            <a:ext cx="119063" cy="107157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7669170" y="3500438"/>
            <a:ext cx="928694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smtClean="0">
                <a:solidFill>
                  <a:schemeClr val="tx1"/>
                </a:solidFill>
              </a:rPr>
              <a:t>x=2</a:t>
            </a:r>
          </a:p>
          <a:p>
            <a:pPr algn="ctr"/>
            <a:r>
              <a:rPr lang="en-US" altLang="ko-KR" sz="1400" smtClean="0">
                <a:solidFill>
                  <a:schemeClr val="tx1"/>
                </a:solidFill>
              </a:rPr>
              <a:t>y=3</a:t>
            </a:r>
            <a:endParaRPr lang="ko-KR" altLang="en-US" sz="1400">
              <a:solidFill>
                <a:schemeClr val="tx1"/>
              </a:solidFill>
            </a:endParaRPr>
          </a:p>
        </p:txBody>
      </p:sp>
      <p:cxnSp>
        <p:nvCxnSpPr>
          <p:cNvPr id="16" name="직선 화살표 연결선 15"/>
          <p:cNvCxnSpPr>
            <a:stCxn id="13" idx="3"/>
            <a:endCxn id="15" idx="1"/>
          </p:cNvCxnSpPr>
          <p:nvPr/>
        </p:nvCxnSpPr>
        <p:spPr>
          <a:xfrm flipV="1">
            <a:off x="7097666" y="3714752"/>
            <a:ext cx="571504" cy="3571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454724" y="2571744"/>
            <a:ext cx="311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smtClean="0"/>
              <a:t>c</a:t>
            </a:r>
            <a:endParaRPr lang="ko-KR" altLang="en-US" sz="1400" dirty="0"/>
          </a:p>
        </p:txBody>
      </p:sp>
      <p:sp>
        <p:nvSpPr>
          <p:cNvPr id="26" name="직사각형 25"/>
          <p:cNvSpPr/>
          <p:nvPr/>
        </p:nvSpPr>
        <p:spPr>
          <a:xfrm>
            <a:off x="6740476" y="2643182"/>
            <a:ext cx="357190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7" name="순서도: 연결자 26"/>
          <p:cNvSpPr/>
          <p:nvPr/>
        </p:nvSpPr>
        <p:spPr>
          <a:xfrm>
            <a:off x="6883352" y="2714620"/>
            <a:ext cx="119063" cy="107157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cxnSp>
        <p:nvCxnSpPr>
          <p:cNvPr id="29" name="직선 화살표 연결선 28"/>
          <p:cNvCxnSpPr>
            <a:stCxn id="27" idx="6"/>
            <a:endCxn id="9" idx="1"/>
          </p:cNvCxnSpPr>
          <p:nvPr/>
        </p:nvCxnSpPr>
        <p:spPr>
          <a:xfrm>
            <a:off x="7002415" y="2768199"/>
            <a:ext cx="666755" cy="4464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직사각형 29"/>
          <p:cNvSpPr/>
          <p:nvPr/>
        </p:nvSpPr>
        <p:spPr>
          <a:xfrm>
            <a:off x="142844" y="4429132"/>
            <a:ext cx="3286148" cy="224676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400" dirty="0" smtClean="0"/>
              <a:t>class Point {</a:t>
            </a:r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x, y;</a:t>
            </a:r>
          </a:p>
          <a:p>
            <a:pPr defTabSz="180000"/>
            <a:r>
              <a:rPr lang="en-US" altLang="ko-KR" sz="1400" dirty="0" smtClean="0"/>
              <a:t>	public Point(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x, 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y) {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this.x</a:t>
            </a:r>
            <a:r>
              <a:rPr lang="en-US" altLang="ko-KR" sz="1400" dirty="0" smtClean="0"/>
              <a:t> = x; </a:t>
            </a:r>
            <a:r>
              <a:rPr lang="en-US" altLang="ko-KR" sz="1400" dirty="0" err="1" smtClean="0"/>
              <a:t>this.y</a:t>
            </a:r>
            <a:r>
              <a:rPr lang="en-US" altLang="ko-KR" sz="1400" dirty="0" smtClean="0"/>
              <a:t> = y;</a:t>
            </a:r>
          </a:p>
          <a:p>
            <a:pPr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dirty="0" smtClean="0"/>
              <a:t>	public </a:t>
            </a:r>
            <a:r>
              <a:rPr lang="en-US" altLang="ko-KR" sz="1400" dirty="0" err="1" smtClean="0"/>
              <a:t>boolean</a:t>
            </a:r>
            <a:r>
              <a:rPr lang="en-US" altLang="ko-KR" sz="1400" dirty="0" smtClean="0"/>
              <a:t> equals(Point p) {</a:t>
            </a:r>
          </a:p>
          <a:p>
            <a:pPr defTabSz="180000"/>
            <a:r>
              <a:rPr lang="en-US" altLang="ko-KR" sz="1400" dirty="0" smtClean="0"/>
              <a:t>		if(x == </a:t>
            </a:r>
            <a:r>
              <a:rPr lang="en-US" altLang="ko-KR" sz="1400" dirty="0" err="1" smtClean="0"/>
              <a:t>p.x</a:t>
            </a:r>
            <a:r>
              <a:rPr lang="en-US" altLang="ko-KR" sz="1400" dirty="0" smtClean="0"/>
              <a:t> &amp;&amp; y == </a:t>
            </a:r>
            <a:r>
              <a:rPr lang="en-US" altLang="ko-KR" sz="1400" dirty="0" err="1" smtClean="0"/>
              <a:t>p.y</a:t>
            </a:r>
            <a:r>
              <a:rPr lang="en-US" altLang="ko-KR" sz="1400" dirty="0" smtClean="0"/>
              <a:t>) return true;</a:t>
            </a:r>
          </a:p>
          <a:p>
            <a:pPr defTabSz="180000"/>
            <a:r>
              <a:rPr lang="en-US" altLang="ko-KR" sz="1400" dirty="0" smtClean="0"/>
              <a:t>		else return false;</a:t>
            </a:r>
          </a:p>
          <a:p>
            <a:pPr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dirty="0" smtClean="0"/>
              <a:t>}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571868" y="4429132"/>
            <a:ext cx="2857520" cy="20313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 smtClean="0"/>
              <a:t>Point a = new Point(2,3);</a:t>
            </a:r>
          </a:p>
          <a:p>
            <a:pPr defTabSz="180000"/>
            <a:r>
              <a:rPr lang="en-US" altLang="ko-KR" sz="1400" dirty="0" smtClean="0"/>
              <a:t>Point b = new Point(2,3);</a:t>
            </a:r>
          </a:p>
          <a:p>
            <a:pPr defTabSz="180000"/>
            <a:r>
              <a:rPr lang="en-US" altLang="ko-KR" sz="1400" dirty="0" smtClean="0"/>
              <a:t>Point c =  new Point(3,4);</a:t>
            </a:r>
          </a:p>
          <a:p>
            <a:pPr defTabSz="180000"/>
            <a:r>
              <a:rPr lang="en-US" altLang="ko-KR" sz="1400" dirty="0" smtClean="0"/>
              <a:t>if(a == b) // false</a:t>
            </a:r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dirty="0" err="1" smtClean="0"/>
              <a:t>System.out.println</a:t>
            </a:r>
            <a:r>
              <a:rPr lang="en-US" altLang="ko-KR" sz="1400" dirty="0" smtClean="0"/>
              <a:t>("a==b");</a:t>
            </a:r>
          </a:p>
          <a:p>
            <a:pPr defTabSz="180000"/>
            <a:r>
              <a:rPr lang="en-US" altLang="ko-KR" sz="1400" dirty="0" smtClean="0"/>
              <a:t>if(</a:t>
            </a:r>
            <a:r>
              <a:rPr lang="en-US" altLang="ko-KR" sz="1400" dirty="0" err="1" smtClean="0"/>
              <a:t>a.equals</a:t>
            </a:r>
            <a:r>
              <a:rPr lang="en-US" altLang="ko-KR" sz="1400" dirty="0" smtClean="0"/>
              <a:t>(b)) // true</a:t>
            </a:r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dirty="0" err="1" smtClean="0"/>
              <a:t>System.out.println</a:t>
            </a:r>
            <a:r>
              <a:rPr lang="en-US" altLang="ko-KR" sz="1400" dirty="0" smtClean="0"/>
              <a:t>("a is equal to b");</a:t>
            </a:r>
          </a:p>
          <a:p>
            <a:pPr defTabSz="180000"/>
            <a:r>
              <a:rPr lang="en-US" altLang="ko-KR" sz="1400" dirty="0" smtClean="0"/>
              <a:t>if(</a:t>
            </a:r>
            <a:r>
              <a:rPr lang="en-US" altLang="ko-KR" sz="1400" dirty="0" err="1" smtClean="0"/>
              <a:t>a.equals</a:t>
            </a:r>
            <a:r>
              <a:rPr lang="en-US" altLang="ko-KR" sz="1400" dirty="0" smtClean="0"/>
              <a:t>(c)) // false</a:t>
            </a:r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dirty="0" err="1" smtClean="0"/>
              <a:t>System.out.println</a:t>
            </a:r>
            <a:r>
              <a:rPr lang="en-US" altLang="ko-KR" sz="1400" dirty="0" smtClean="0"/>
              <a:t>("a is equal to c");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454724" y="5429264"/>
            <a:ext cx="311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smtClean="0"/>
              <a:t>b</a:t>
            </a:r>
            <a:endParaRPr lang="ko-KR" altLang="en-US" sz="1400" dirty="0"/>
          </a:p>
        </p:txBody>
      </p:sp>
      <p:sp>
        <p:nvSpPr>
          <p:cNvPr id="23" name="직사각형 22"/>
          <p:cNvSpPr/>
          <p:nvPr/>
        </p:nvSpPr>
        <p:spPr>
          <a:xfrm>
            <a:off x="6740476" y="5500702"/>
            <a:ext cx="357190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4" name="순서도: 연결자 23"/>
          <p:cNvSpPr/>
          <p:nvPr/>
        </p:nvSpPr>
        <p:spPr>
          <a:xfrm>
            <a:off x="6883352" y="5572140"/>
            <a:ext cx="119063" cy="107157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8" name="모서리가 둥근 직사각형 27"/>
          <p:cNvSpPr/>
          <p:nvPr/>
        </p:nvSpPr>
        <p:spPr>
          <a:xfrm>
            <a:off x="7669170" y="5357826"/>
            <a:ext cx="928694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>
                <a:solidFill>
                  <a:schemeClr val="tx1"/>
                </a:solidFill>
              </a:rPr>
              <a:t>x=2</a:t>
            </a:r>
          </a:p>
          <a:p>
            <a:pPr algn="ctr"/>
            <a:r>
              <a:rPr lang="en-US" altLang="ko-KR" sz="1400" dirty="0" smtClean="0">
                <a:solidFill>
                  <a:schemeClr val="tx1"/>
                </a:solidFill>
              </a:rPr>
              <a:t>y=3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cxnSp>
        <p:nvCxnSpPr>
          <p:cNvPr id="32" name="직선 화살표 연결선 31"/>
          <p:cNvCxnSpPr>
            <a:stCxn id="23" idx="3"/>
            <a:endCxn id="28" idx="1"/>
          </p:cNvCxnSpPr>
          <p:nvPr/>
        </p:nvCxnSpPr>
        <p:spPr>
          <a:xfrm flipV="1">
            <a:off x="7097666" y="5572140"/>
            <a:ext cx="571504" cy="3571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454724" y="5929330"/>
            <a:ext cx="311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smtClean="0"/>
              <a:t>c</a:t>
            </a:r>
            <a:endParaRPr lang="ko-KR" altLang="en-US" sz="1400" dirty="0"/>
          </a:p>
        </p:txBody>
      </p:sp>
      <p:sp>
        <p:nvSpPr>
          <p:cNvPr id="34" name="직사각형 33"/>
          <p:cNvSpPr/>
          <p:nvPr/>
        </p:nvSpPr>
        <p:spPr>
          <a:xfrm>
            <a:off x="6740476" y="6000768"/>
            <a:ext cx="357190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5" name="순서도: 연결자 34"/>
          <p:cNvSpPr/>
          <p:nvPr/>
        </p:nvSpPr>
        <p:spPr>
          <a:xfrm>
            <a:off x="6883352" y="6072206"/>
            <a:ext cx="119063" cy="107157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6" name="모서리가 둥근 직사각형 35"/>
          <p:cNvSpPr/>
          <p:nvPr/>
        </p:nvSpPr>
        <p:spPr>
          <a:xfrm>
            <a:off x="7669170" y="5857892"/>
            <a:ext cx="928694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>
                <a:solidFill>
                  <a:schemeClr val="tx1"/>
                </a:solidFill>
              </a:rPr>
              <a:t>x=3</a:t>
            </a:r>
          </a:p>
          <a:p>
            <a:pPr algn="ctr"/>
            <a:r>
              <a:rPr lang="en-US" altLang="ko-KR" sz="1400" dirty="0" smtClean="0">
                <a:solidFill>
                  <a:schemeClr val="tx1"/>
                </a:solidFill>
              </a:rPr>
              <a:t>y=4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cxnSp>
        <p:nvCxnSpPr>
          <p:cNvPr id="37" name="직선 화살표 연결선 36"/>
          <p:cNvCxnSpPr>
            <a:stCxn id="34" idx="3"/>
            <a:endCxn id="36" idx="1"/>
          </p:cNvCxnSpPr>
          <p:nvPr/>
        </p:nvCxnSpPr>
        <p:spPr>
          <a:xfrm flipV="1">
            <a:off x="7097666" y="6072206"/>
            <a:ext cx="571504" cy="3571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454724" y="4929198"/>
            <a:ext cx="311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smtClean="0"/>
              <a:t>a</a:t>
            </a:r>
            <a:endParaRPr lang="ko-KR" altLang="en-US" sz="1400" dirty="0"/>
          </a:p>
        </p:txBody>
      </p:sp>
      <p:sp>
        <p:nvSpPr>
          <p:cNvPr id="39" name="직사각형 38"/>
          <p:cNvSpPr/>
          <p:nvPr/>
        </p:nvSpPr>
        <p:spPr>
          <a:xfrm>
            <a:off x="6740476" y="5000636"/>
            <a:ext cx="357190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40" name="순서도: 연결자 39"/>
          <p:cNvSpPr/>
          <p:nvPr/>
        </p:nvSpPr>
        <p:spPr>
          <a:xfrm>
            <a:off x="6883352" y="5072074"/>
            <a:ext cx="119063" cy="107157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cxnSp>
        <p:nvCxnSpPr>
          <p:cNvPr id="41" name="직선 화살표 연결선 40"/>
          <p:cNvCxnSpPr>
            <a:stCxn id="40" idx="6"/>
            <a:endCxn id="43" idx="1"/>
          </p:cNvCxnSpPr>
          <p:nvPr/>
        </p:nvCxnSpPr>
        <p:spPr>
          <a:xfrm flipV="1">
            <a:off x="7002415" y="5072074"/>
            <a:ext cx="666755" cy="5357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모서리가 둥근 직사각형 42"/>
          <p:cNvSpPr/>
          <p:nvPr/>
        </p:nvSpPr>
        <p:spPr>
          <a:xfrm>
            <a:off x="7669170" y="4857760"/>
            <a:ext cx="928694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>
                <a:solidFill>
                  <a:schemeClr val="tx1"/>
                </a:solidFill>
              </a:rPr>
              <a:t>x=2</a:t>
            </a:r>
          </a:p>
          <a:p>
            <a:pPr algn="ctr"/>
            <a:r>
              <a:rPr lang="en-US" altLang="ko-KR" sz="1400" dirty="0" smtClean="0">
                <a:solidFill>
                  <a:schemeClr val="tx1"/>
                </a:solidFill>
              </a:rPr>
              <a:t>y=3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622030" y="3071810"/>
            <a:ext cx="5220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Point</a:t>
            </a:r>
            <a:endParaRPr lang="ko-KR" altLang="en-US" sz="1400" dirty="0"/>
          </a:p>
        </p:txBody>
      </p:sp>
      <p:sp>
        <p:nvSpPr>
          <p:cNvPr id="44" name="TextBox 43"/>
          <p:cNvSpPr txBox="1"/>
          <p:nvPr/>
        </p:nvSpPr>
        <p:spPr>
          <a:xfrm>
            <a:off x="8622030" y="3571876"/>
            <a:ext cx="5220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Point</a:t>
            </a:r>
            <a:endParaRPr lang="ko-KR" altLang="en-US" sz="1400" dirty="0"/>
          </a:p>
        </p:txBody>
      </p:sp>
      <p:sp>
        <p:nvSpPr>
          <p:cNvPr id="45" name="TextBox 44"/>
          <p:cNvSpPr txBox="1"/>
          <p:nvPr/>
        </p:nvSpPr>
        <p:spPr>
          <a:xfrm>
            <a:off x="8597864" y="4929198"/>
            <a:ext cx="5220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Point</a:t>
            </a:r>
            <a:endParaRPr lang="ko-KR" altLang="en-US" sz="1400" dirty="0"/>
          </a:p>
        </p:txBody>
      </p:sp>
      <p:sp>
        <p:nvSpPr>
          <p:cNvPr id="46" name="TextBox 45"/>
          <p:cNvSpPr txBox="1"/>
          <p:nvPr/>
        </p:nvSpPr>
        <p:spPr>
          <a:xfrm>
            <a:off x="8597864" y="5429264"/>
            <a:ext cx="5220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Point</a:t>
            </a:r>
            <a:endParaRPr lang="ko-KR" altLang="en-US" sz="1400" dirty="0"/>
          </a:p>
        </p:txBody>
      </p:sp>
      <p:sp>
        <p:nvSpPr>
          <p:cNvPr id="47" name="TextBox 46"/>
          <p:cNvSpPr txBox="1"/>
          <p:nvPr/>
        </p:nvSpPr>
        <p:spPr>
          <a:xfrm>
            <a:off x="8597864" y="5929330"/>
            <a:ext cx="5220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Point</a:t>
            </a:r>
            <a:endParaRPr lang="ko-KR" altLang="en-US" sz="1400" dirty="0"/>
          </a:p>
        </p:txBody>
      </p:sp>
      <p:cxnSp>
        <p:nvCxnSpPr>
          <p:cNvPr id="49" name="직선 연결선 48"/>
          <p:cNvCxnSpPr/>
          <p:nvPr/>
        </p:nvCxnSpPr>
        <p:spPr>
          <a:xfrm>
            <a:off x="142844" y="4286256"/>
            <a:ext cx="8786874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직사각형 51"/>
          <p:cNvSpPr/>
          <p:nvPr/>
        </p:nvSpPr>
        <p:spPr>
          <a:xfrm>
            <a:off x="4000496" y="4000504"/>
            <a:ext cx="64953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dirty="0" smtClean="0"/>
              <a:t>a==c</a:t>
            </a:r>
            <a:endParaRPr lang="ko-KR" altLang="en-US" sz="1600" dirty="0"/>
          </a:p>
        </p:txBody>
      </p:sp>
      <p:sp>
        <p:nvSpPr>
          <p:cNvPr id="53" name="직사각형 52"/>
          <p:cNvSpPr/>
          <p:nvPr/>
        </p:nvSpPr>
        <p:spPr>
          <a:xfrm>
            <a:off x="3571868" y="6429396"/>
            <a:ext cx="13740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dirty="0" smtClean="0"/>
              <a:t>a is equal to b</a:t>
            </a:r>
            <a:endParaRPr lang="ko-KR" altLang="en-US" sz="1600" dirty="0"/>
          </a:p>
        </p:txBody>
      </p:sp>
      <p:sp>
        <p:nvSpPr>
          <p:cNvPr id="55" name="슬라이드 번호 개체 틀 5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6-1 : </a:t>
            </a:r>
            <a:r>
              <a:rPr lang="en-US" altLang="ko-KR" dirty="0" err="1"/>
              <a:t>Rect</a:t>
            </a:r>
            <a:r>
              <a:rPr lang="en-US" altLang="ko-KR" dirty="0"/>
              <a:t> </a:t>
            </a:r>
            <a:r>
              <a:rPr lang="ko-KR" altLang="en-US" dirty="0" smtClean="0"/>
              <a:t>클래스 </a:t>
            </a:r>
            <a:r>
              <a:rPr lang="ko-KR" altLang="en-US" dirty="0"/>
              <a:t>만들고 </a:t>
            </a:r>
            <a:r>
              <a:rPr lang="en-US" altLang="ko-KR" dirty="0"/>
              <a:t>equals() </a:t>
            </a:r>
            <a:r>
              <a:rPr lang="ko-KR" altLang="en-US" dirty="0"/>
              <a:t>만들기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142844" y="2428868"/>
            <a:ext cx="4075281" cy="366254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600" dirty="0"/>
              <a:t>class </a:t>
            </a:r>
            <a:r>
              <a:rPr lang="en-US" altLang="ko-KR" sz="1600" dirty="0" err="1"/>
              <a:t>Rect</a:t>
            </a:r>
            <a:r>
              <a:rPr lang="en-US" altLang="ko-KR" sz="1600" dirty="0"/>
              <a:t> {</a:t>
            </a:r>
          </a:p>
          <a:p>
            <a:pPr defTabSz="180000"/>
            <a:r>
              <a:rPr lang="en-US" altLang="ko-KR" sz="1600" dirty="0"/>
              <a:t>	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 width;</a:t>
            </a:r>
          </a:p>
          <a:p>
            <a:pPr defTabSz="180000"/>
            <a:r>
              <a:rPr lang="en-US" altLang="ko-KR" sz="1600" dirty="0"/>
              <a:t>	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 height;</a:t>
            </a:r>
          </a:p>
          <a:p>
            <a:pPr defTabSz="180000"/>
            <a:r>
              <a:rPr lang="en-US" altLang="ko-KR" sz="1600" dirty="0"/>
              <a:t>	public </a:t>
            </a:r>
            <a:r>
              <a:rPr lang="en-US" altLang="ko-KR" sz="1600" dirty="0" err="1"/>
              <a:t>Rect</a:t>
            </a:r>
            <a:r>
              <a:rPr lang="en-US" altLang="ko-KR" sz="1600" dirty="0"/>
              <a:t>(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 width, 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 height) {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this.width</a:t>
            </a:r>
            <a:r>
              <a:rPr lang="en-US" altLang="ko-KR" sz="1600" dirty="0"/>
              <a:t> = width; 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this.height</a:t>
            </a:r>
            <a:r>
              <a:rPr lang="en-US" altLang="ko-KR" sz="1600" dirty="0"/>
              <a:t> = height;</a:t>
            </a:r>
          </a:p>
          <a:p>
            <a:pPr defTabSz="180000"/>
            <a:r>
              <a:rPr lang="en-US" altLang="ko-KR" sz="1600" dirty="0"/>
              <a:t>	}</a:t>
            </a:r>
          </a:p>
          <a:p>
            <a:pPr defTabSz="180000"/>
            <a:r>
              <a:rPr lang="en-US" altLang="ko-KR" sz="1600" dirty="0"/>
              <a:t>	public </a:t>
            </a:r>
            <a:r>
              <a:rPr lang="en-US" altLang="ko-KR" sz="1600" dirty="0" err="1"/>
              <a:t>boolean</a:t>
            </a:r>
            <a:r>
              <a:rPr lang="en-US" altLang="ko-KR" sz="1600" dirty="0"/>
              <a:t> equals(</a:t>
            </a:r>
            <a:r>
              <a:rPr lang="en-US" altLang="ko-KR" sz="1600" dirty="0" err="1"/>
              <a:t>Rect</a:t>
            </a:r>
            <a:r>
              <a:rPr lang="en-US" altLang="ko-KR" sz="1600" dirty="0"/>
              <a:t> p) {</a:t>
            </a:r>
          </a:p>
          <a:p>
            <a:pPr defTabSz="180000"/>
            <a:r>
              <a:rPr lang="en-US" altLang="ko-KR" sz="1600" dirty="0"/>
              <a:t>		if (width*height == </a:t>
            </a:r>
            <a:r>
              <a:rPr lang="en-US" altLang="ko-KR" sz="1600" dirty="0" err="1"/>
              <a:t>p.width</a:t>
            </a:r>
            <a:r>
              <a:rPr lang="en-US" altLang="ko-KR" sz="1600" dirty="0"/>
              <a:t>*</a:t>
            </a:r>
            <a:r>
              <a:rPr lang="en-US" altLang="ko-KR" sz="1600" dirty="0" err="1"/>
              <a:t>p.height</a:t>
            </a:r>
            <a:r>
              <a:rPr lang="en-US" altLang="ko-KR" sz="1600" dirty="0"/>
              <a:t>) </a:t>
            </a:r>
            <a:endParaRPr lang="ko-KR" altLang="en-US" sz="1600" dirty="0"/>
          </a:p>
          <a:p>
            <a:pPr defTabSz="180000"/>
            <a:r>
              <a:rPr lang="ko-KR" altLang="en-US" sz="1600" dirty="0"/>
              <a:t>			</a:t>
            </a:r>
            <a:r>
              <a:rPr lang="en-US" altLang="ko-KR" sz="1600" dirty="0"/>
              <a:t>return true;</a:t>
            </a:r>
          </a:p>
          <a:p>
            <a:pPr defTabSz="180000"/>
            <a:r>
              <a:rPr lang="en-US" altLang="ko-KR" sz="1600" dirty="0"/>
              <a:t>		else </a:t>
            </a:r>
          </a:p>
          <a:p>
            <a:pPr defTabSz="180000"/>
            <a:r>
              <a:rPr lang="en-US" altLang="ko-KR" sz="1600" dirty="0"/>
              <a:t>			return false;</a:t>
            </a:r>
          </a:p>
          <a:p>
            <a:pPr defTabSz="180000"/>
            <a:r>
              <a:rPr lang="en-US" altLang="ko-KR" sz="1600" dirty="0"/>
              <a:t>	}</a:t>
            </a:r>
          </a:p>
          <a:p>
            <a:pPr defTabSz="180000"/>
            <a:r>
              <a:rPr lang="en-US" altLang="ko-KR" sz="1600" dirty="0" smtClean="0"/>
              <a:t>}</a:t>
            </a:r>
            <a:endParaRPr lang="en-US" altLang="ko-KR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571472" y="1196752"/>
            <a:ext cx="78581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int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타입의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width, height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의 필드를 가지는 </a:t>
            </a:r>
            <a:r>
              <a:rPr lang="en-US" altLang="ko-KR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Rect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클래스를 작성하고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두 </a:t>
            </a:r>
            <a:r>
              <a:rPr lang="en-US" altLang="ko-KR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Rect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객체의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width, 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height 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필드에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의해 구성되는 면적이 같으면 두 객체가 같은 것으로 판별하도록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equals()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를 작성하라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 </a:t>
            </a:r>
            <a:r>
              <a:rPr lang="en-US" altLang="ko-KR" dirty="0" err="1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Rect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생성자에서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width, height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필드를 인자로 받아 초기화한다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4357686" y="2428868"/>
            <a:ext cx="4680520" cy="261610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600" dirty="0" smtClean="0"/>
              <a:t>public </a:t>
            </a:r>
            <a:r>
              <a:rPr lang="en-US" altLang="ko-KR" sz="1600" dirty="0"/>
              <a:t>class </a:t>
            </a:r>
            <a:r>
              <a:rPr lang="en-US" altLang="ko-KR" sz="1600" dirty="0" err="1"/>
              <a:t>EqualsEx</a:t>
            </a:r>
            <a:r>
              <a:rPr lang="en-US" altLang="ko-KR" sz="1600" dirty="0"/>
              <a:t> {</a:t>
            </a:r>
          </a:p>
          <a:p>
            <a:pPr defTabSz="180000"/>
            <a:r>
              <a:rPr lang="en-US" altLang="ko-KR" sz="1600" dirty="0"/>
              <a:t>	public static void main(String[] </a:t>
            </a:r>
            <a:r>
              <a:rPr lang="en-US" altLang="ko-KR" sz="1600" dirty="0" err="1"/>
              <a:t>args</a:t>
            </a:r>
            <a:r>
              <a:rPr lang="en-US" altLang="ko-KR" sz="1600" dirty="0"/>
              <a:t>) {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Rect</a:t>
            </a:r>
            <a:r>
              <a:rPr lang="en-US" altLang="ko-KR" sz="1600" dirty="0"/>
              <a:t> a = new </a:t>
            </a:r>
            <a:r>
              <a:rPr lang="en-US" altLang="ko-KR" sz="1600" dirty="0" err="1"/>
              <a:t>Rect</a:t>
            </a:r>
            <a:r>
              <a:rPr lang="en-US" altLang="ko-KR" sz="1600" dirty="0"/>
              <a:t>(2,3);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Rect</a:t>
            </a:r>
            <a:r>
              <a:rPr lang="en-US" altLang="ko-KR" sz="1600" dirty="0"/>
              <a:t> b = new </a:t>
            </a:r>
            <a:r>
              <a:rPr lang="en-US" altLang="ko-KR" sz="1600" dirty="0" err="1"/>
              <a:t>Rect</a:t>
            </a:r>
            <a:r>
              <a:rPr lang="en-US" altLang="ko-KR" sz="1600" dirty="0"/>
              <a:t>(3,2);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Rect</a:t>
            </a:r>
            <a:r>
              <a:rPr lang="en-US" altLang="ko-KR" sz="1600" dirty="0"/>
              <a:t> c = new </a:t>
            </a:r>
            <a:r>
              <a:rPr lang="en-US" altLang="ko-KR" sz="1600" dirty="0" err="1"/>
              <a:t>Rect</a:t>
            </a:r>
            <a:r>
              <a:rPr lang="en-US" altLang="ko-KR" sz="1600" dirty="0"/>
              <a:t>(3,4);</a:t>
            </a:r>
          </a:p>
          <a:p>
            <a:pPr defTabSz="180000"/>
            <a:r>
              <a:rPr lang="en-US" altLang="ko-KR" sz="1600" dirty="0"/>
              <a:t>		if(</a:t>
            </a:r>
            <a:r>
              <a:rPr lang="en-US" altLang="ko-KR" sz="1600" dirty="0" err="1"/>
              <a:t>a.equals</a:t>
            </a:r>
            <a:r>
              <a:rPr lang="en-US" altLang="ko-KR" sz="1600" dirty="0"/>
              <a:t>(b)) 	</a:t>
            </a:r>
            <a:r>
              <a:rPr lang="en-US" altLang="ko-KR" sz="1600" dirty="0" err="1"/>
              <a:t>System.out.println</a:t>
            </a:r>
            <a:r>
              <a:rPr lang="en-US" altLang="ko-KR" sz="1600" dirty="0"/>
              <a:t>("a is equal to b");</a:t>
            </a:r>
          </a:p>
          <a:p>
            <a:pPr defTabSz="180000"/>
            <a:r>
              <a:rPr lang="en-US" altLang="ko-KR" sz="1600" dirty="0"/>
              <a:t>		if(</a:t>
            </a:r>
            <a:r>
              <a:rPr lang="en-US" altLang="ko-KR" sz="1600" dirty="0" err="1"/>
              <a:t>a.equals</a:t>
            </a:r>
            <a:r>
              <a:rPr lang="en-US" altLang="ko-KR" sz="1600" dirty="0"/>
              <a:t>(c)) 	</a:t>
            </a:r>
            <a:r>
              <a:rPr lang="en-US" altLang="ko-KR" sz="1600" dirty="0" err="1"/>
              <a:t>System.out.println</a:t>
            </a:r>
            <a:r>
              <a:rPr lang="en-US" altLang="ko-KR" sz="1600" dirty="0"/>
              <a:t>("a is equal to c");</a:t>
            </a:r>
          </a:p>
          <a:p>
            <a:pPr defTabSz="180000"/>
            <a:r>
              <a:rPr lang="en-US" altLang="ko-KR" sz="1600" dirty="0"/>
              <a:t>		if(</a:t>
            </a:r>
            <a:r>
              <a:rPr lang="en-US" altLang="ko-KR" sz="1600" dirty="0" err="1"/>
              <a:t>b.equals</a:t>
            </a:r>
            <a:r>
              <a:rPr lang="en-US" altLang="ko-KR" sz="1600" dirty="0"/>
              <a:t>(c)) 	</a:t>
            </a:r>
            <a:r>
              <a:rPr lang="en-US" altLang="ko-KR" sz="1600" dirty="0" err="1"/>
              <a:t>System.out.println</a:t>
            </a:r>
            <a:r>
              <a:rPr lang="en-US" altLang="ko-KR" sz="1600" dirty="0"/>
              <a:t>("b is equal to c");</a:t>
            </a:r>
          </a:p>
          <a:p>
            <a:pPr defTabSz="180000"/>
            <a:r>
              <a:rPr lang="en-US" altLang="ko-KR" sz="1600" dirty="0"/>
              <a:t>	}</a:t>
            </a:r>
          </a:p>
          <a:p>
            <a:pPr defTabSz="180000"/>
            <a:r>
              <a:rPr lang="en-US" altLang="ko-KR" sz="1600" dirty="0"/>
              <a:t>}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57686" y="5143512"/>
            <a:ext cx="152157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dirty="0"/>
              <a:t>a is equal to b</a:t>
            </a:r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81153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Wrapper </a:t>
            </a:r>
            <a:r>
              <a:rPr lang="ko-KR" altLang="en-US" smtClean="0"/>
              <a:t>클래스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467544" y="1285860"/>
            <a:ext cx="8298504" cy="5167476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자바 기본 데이터 타입을 클래스화</a:t>
            </a:r>
            <a:r>
              <a:rPr lang="ko-KR" altLang="en-US" dirty="0"/>
              <a:t>한</a:t>
            </a:r>
            <a:r>
              <a:rPr lang="en-US" altLang="ko-KR" dirty="0" smtClean="0"/>
              <a:t> 8</a:t>
            </a:r>
            <a:r>
              <a:rPr lang="ko-KR" altLang="en-US" dirty="0" smtClean="0"/>
              <a:t>개 클래스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/>
          </a:p>
          <a:p>
            <a:pPr lvl="1"/>
            <a:endParaRPr lang="en-US" altLang="ko-KR" dirty="0" smtClean="0"/>
          </a:p>
          <a:p>
            <a:r>
              <a:rPr lang="ko-KR" altLang="en-US" dirty="0" smtClean="0"/>
              <a:t>용도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기본 데이터 타입을 사용할 수 없고 객체만 사용하는 컬렉션에 기본 데이터 타입을 </a:t>
            </a:r>
            <a:r>
              <a:rPr lang="en-US" altLang="ko-KR" dirty="0" smtClean="0"/>
              <a:t>Wrapper </a:t>
            </a:r>
            <a:r>
              <a:rPr lang="ko-KR" altLang="en-US" dirty="0" smtClean="0"/>
              <a:t>클래스로 만들어 사용</a:t>
            </a:r>
            <a:endParaRPr lang="en-US" altLang="ko-KR" dirty="0" smtClean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01048094"/>
              </p:ext>
            </p:extLst>
          </p:nvPr>
        </p:nvGraphicFramePr>
        <p:xfrm>
          <a:off x="467543" y="1967240"/>
          <a:ext cx="8136905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7307"/>
                <a:gridCol w="660287"/>
                <a:gridCol w="733653"/>
                <a:gridCol w="880384"/>
                <a:gridCol w="660287"/>
                <a:gridCol w="1173844"/>
                <a:gridCol w="660287"/>
                <a:gridCol w="880384"/>
                <a:gridCol w="1020472"/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기본 데이터 타입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byte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short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/>
                        <a:t>int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long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char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float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double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/>
                        <a:t>boolean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Wrapper</a:t>
                      </a:r>
                      <a:r>
                        <a:rPr lang="en-US" altLang="ko-KR" baseline="0" dirty="0" smtClean="0"/>
                        <a:t> </a:t>
                      </a:r>
                      <a:r>
                        <a:rPr lang="ko-KR" altLang="en-US" baseline="0" dirty="0" smtClean="0"/>
                        <a:t>클래스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Byte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Short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Integer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Long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Character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Float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Double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Boolean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16178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Wrapper </a:t>
            </a:r>
            <a:r>
              <a:rPr lang="ko-KR" altLang="en-US" smtClean="0"/>
              <a:t>객체 생성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기본 데이터 값을 인자로 </a:t>
            </a:r>
            <a:r>
              <a:rPr lang="en-US" altLang="ko-KR" dirty="0" smtClean="0"/>
              <a:t>Wrapper </a:t>
            </a:r>
            <a:r>
              <a:rPr lang="ko-KR" altLang="en-US" dirty="0" smtClean="0"/>
              <a:t>클래스 </a:t>
            </a:r>
            <a:r>
              <a:rPr lang="ko-KR" altLang="en-US" dirty="0" err="1" smtClean="0"/>
              <a:t>생성자</a:t>
            </a:r>
            <a:r>
              <a:rPr lang="ko-KR" altLang="en-US" dirty="0" smtClean="0"/>
              <a:t> 호출</a:t>
            </a:r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r>
              <a:rPr lang="ko-KR" altLang="en-US" dirty="0" smtClean="0"/>
              <a:t>해당 데이터 값을 나타내는 문자열을 </a:t>
            </a:r>
            <a:r>
              <a:rPr lang="ko-KR" altLang="en-US" dirty="0" err="1" smtClean="0"/>
              <a:t>생성자</a:t>
            </a:r>
            <a:r>
              <a:rPr lang="ko-KR" altLang="en-US" dirty="0" smtClean="0"/>
              <a:t> 인자로 사용 가능 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Boolean, Short, Byte, Integer, Long, Double, Float </a:t>
            </a:r>
            <a:r>
              <a:rPr lang="ko-KR" altLang="en-US" dirty="0" smtClean="0"/>
              <a:t>경우</a:t>
            </a:r>
            <a:endParaRPr lang="en-US" altLang="ko-KR" dirty="0" smtClean="0"/>
          </a:p>
          <a:p>
            <a:pPr marL="411480" lvl="1" indent="0">
              <a:buNone/>
            </a:pPr>
            <a:endParaRPr lang="en-US" altLang="ko-KR" dirty="0"/>
          </a:p>
          <a:p>
            <a:pPr marL="411480" lvl="1" indent="0">
              <a:buNone/>
            </a:pPr>
            <a:endParaRPr lang="en-US" altLang="ko-KR" dirty="0" smtClean="0"/>
          </a:p>
          <a:p>
            <a:pPr marL="411480" lvl="1" indent="0">
              <a:buNone/>
            </a:pPr>
            <a:endParaRPr lang="en-US" altLang="ko-KR" dirty="0" smtClean="0"/>
          </a:p>
          <a:p>
            <a:r>
              <a:rPr lang="en-US" altLang="ko-KR" dirty="0" smtClean="0"/>
              <a:t>Float</a:t>
            </a:r>
            <a:r>
              <a:rPr lang="ko-KR" altLang="en-US" dirty="0" smtClean="0"/>
              <a:t>는 </a:t>
            </a:r>
            <a:r>
              <a:rPr lang="en-US" altLang="ko-KR" dirty="0" smtClean="0"/>
              <a:t>double </a:t>
            </a:r>
            <a:r>
              <a:rPr lang="ko-KR" altLang="en-US" dirty="0" smtClean="0"/>
              <a:t>타입의 값을 생성자의 인자로 사용 가능</a:t>
            </a:r>
            <a:endParaRPr lang="en-US" altLang="ko-KR" dirty="0" smtClean="0"/>
          </a:p>
          <a:p>
            <a:pPr marL="685800" lvl="2" indent="0">
              <a:buNone/>
            </a:pP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00166" y="1857364"/>
            <a:ext cx="2969018" cy="10772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 </a:t>
            </a:r>
            <a:r>
              <a:rPr lang="en-US" altLang="ko-KR" sz="1600" dirty="0"/>
              <a:t>Integer i = new Integer(10);</a:t>
            </a:r>
          </a:p>
          <a:p>
            <a:r>
              <a:rPr lang="en-US" altLang="ko-KR" sz="1600" dirty="0"/>
              <a:t> </a:t>
            </a:r>
            <a:r>
              <a:rPr lang="en-US" altLang="ko-KR" sz="1600" dirty="0" smtClean="0"/>
              <a:t>Character </a:t>
            </a:r>
            <a:r>
              <a:rPr lang="en-US" altLang="ko-KR" sz="1600" dirty="0"/>
              <a:t>c = new Character(‘c’);</a:t>
            </a:r>
          </a:p>
          <a:p>
            <a:r>
              <a:rPr lang="en-US" altLang="ko-KR" sz="1600" dirty="0"/>
              <a:t> </a:t>
            </a:r>
            <a:r>
              <a:rPr lang="en-US" altLang="ko-KR" sz="1600" dirty="0" smtClean="0"/>
              <a:t>Float </a:t>
            </a:r>
            <a:r>
              <a:rPr lang="en-US" altLang="ko-KR" sz="1600" dirty="0"/>
              <a:t>f = new Float(3.14);</a:t>
            </a:r>
          </a:p>
          <a:p>
            <a:r>
              <a:rPr lang="en-US" altLang="ko-KR" sz="1600" dirty="0"/>
              <a:t> </a:t>
            </a:r>
            <a:r>
              <a:rPr lang="en-US" altLang="ko-KR" sz="1600" dirty="0" smtClean="0"/>
              <a:t>Boolean </a:t>
            </a:r>
            <a:r>
              <a:rPr lang="en-US" altLang="ko-KR" sz="1600" dirty="0"/>
              <a:t>b = new Boolean(true);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00166" y="4357694"/>
            <a:ext cx="3379643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dirty="0"/>
              <a:t>Boolean b = new Boolean(“false”);</a:t>
            </a:r>
          </a:p>
          <a:p>
            <a:r>
              <a:rPr lang="en-US" altLang="ko-KR" dirty="0" smtClean="0"/>
              <a:t>Integer </a:t>
            </a:r>
            <a:r>
              <a:rPr lang="en-US" altLang="ko-KR" dirty="0"/>
              <a:t>I = new Integer(“10”);</a:t>
            </a:r>
          </a:p>
          <a:p>
            <a:r>
              <a:rPr lang="en-US" altLang="ko-KR" dirty="0" smtClean="0"/>
              <a:t>Double </a:t>
            </a:r>
            <a:r>
              <a:rPr lang="en-US" altLang="ko-KR" dirty="0"/>
              <a:t>d = new Double(“3.14”);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00166" y="5929330"/>
            <a:ext cx="3402535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dirty="0"/>
              <a:t>Float f = new Float((double) 3.14);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4786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주요 메소드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ko-KR" altLang="en-US" smtClean="0"/>
              <a:t>가장</a:t>
            </a:r>
            <a:r>
              <a:rPr lang="en-US" altLang="ko-KR" smtClean="0"/>
              <a:t> </a:t>
            </a:r>
            <a:r>
              <a:rPr lang="ko-KR" altLang="en-US" dirty="0" smtClean="0"/>
              <a:t>많이 사용하는 </a:t>
            </a:r>
            <a:r>
              <a:rPr lang="en-US" altLang="ko-KR" dirty="0" smtClean="0"/>
              <a:t>Integer </a:t>
            </a:r>
            <a:r>
              <a:rPr lang="ko-KR" altLang="en-US" dirty="0" smtClean="0"/>
              <a:t>클래스의 주요 </a:t>
            </a:r>
            <a:r>
              <a:rPr lang="ko-KR" altLang="en-US" dirty="0" err="1" smtClean="0"/>
              <a:t>메소드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endParaRPr lang="en-US" altLang="ko-KR" dirty="0" smtClean="0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4705738"/>
              </p:ext>
            </p:extLst>
          </p:nvPr>
        </p:nvGraphicFramePr>
        <p:xfrm>
          <a:off x="571472" y="1988840"/>
          <a:ext cx="8143932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14776"/>
                <a:gridCol w="4429156"/>
              </a:tblGrid>
              <a:tr h="21431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>
                          <a:solidFill>
                            <a:schemeClr val="tx1"/>
                          </a:solidFill>
                        </a:rPr>
                        <a:t>메소드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설명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static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altLang="ko-KR" baseline="0" dirty="0" err="1" smtClean="0"/>
                        <a:t>int</a:t>
                      </a:r>
                      <a:r>
                        <a:rPr lang="en-US" altLang="ko-KR" baseline="0" dirty="0" smtClean="0"/>
                        <a:t> </a:t>
                      </a:r>
                      <a:r>
                        <a:rPr lang="en-US" altLang="ko-KR" baseline="0" dirty="0" err="1" smtClean="0"/>
                        <a:t>bitCount</a:t>
                      </a:r>
                      <a:r>
                        <a:rPr lang="en-US" altLang="ko-KR" baseline="0" dirty="0" smtClean="0"/>
                        <a:t>(</a:t>
                      </a:r>
                      <a:r>
                        <a:rPr lang="en-US" altLang="ko-KR" baseline="0" dirty="0" err="1" smtClean="0"/>
                        <a:t>int</a:t>
                      </a:r>
                      <a:r>
                        <a:rPr lang="en-US" altLang="ko-KR" baseline="0" dirty="0" smtClean="0"/>
                        <a:t> </a:t>
                      </a:r>
                      <a:r>
                        <a:rPr lang="en-US" altLang="ko-KR" baseline="0" dirty="0" err="1" smtClean="0"/>
                        <a:t>i</a:t>
                      </a:r>
                      <a:r>
                        <a:rPr lang="en-US" altLang="ko-KR" baseline="0" dirty="0" smtClean="0"/>
                        <a:t>)</a:t>
                      </a:r>
                      <a:endParaRPr lang="ko-KR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이진수 표현에서 </a:t>
                      </a:r>
                      <a:r>
                        <a:rPr lang="en-US" altLang="ko-KR" dirty="0" smtClean="0"/>
                        <a:t>1</a:t>
                      </a:r>
                      <a:r>
                        <a:rPr lang="ko-KR" altLang="en-US" dirty="0" smtClean="0"/>
                        <a:t>을 개수를 반환</a:t>
                      </a:r>
                      <a:endParaRPr lang="ko-KR" alt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float </a:t>
                      </a:r>
                      <a:r>
                        <a:rPr lang="en-US" altLang="ko-KR" dirty="0" err="1" smtClean="0"/>
                        <a:t>floatValue</a:t>
                      </a:r>
                      <a:r>
                        <a:rPr lang="en-US" altLang="ko-KR" dirty="0" smtClean="0"/>
                        <a:t>()</a:t>
                      </a:r>
                      <a:endParaRPr lang="ko-KR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float</a:t>
                      </a:r>
                      <a:r>
                        <a:rPr lang="en-US" altLang="ko-KR" baseline="0" dirty="0" smtClean="0"/>
                        <a:t> </a:t>
                      </a:r>
                      <a:r>
                        <a:rPr lang="ko-KR" altLang="en-US" baseline="0" dirty="0" smtClean="0"/>
                        <a:t>타입으로 변환된 값 반환</a:t>
                      </a:r>
                      <a:endParaRPr lang="ko-KR" alt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err="1" smtClean="0"/>
                        <a:t>int</a:t>
                      </a:r>
                      <a:r>
                        <a:rPr lang="ko-KR" altLang="en-US" dirty="0" smtClean="0"/>
                        <a:t> </a:t>
                      </a:r>
                      <a:r>
                        <a:rPr lang="en-US" altLang="ko-KR" dirty="0" err="1" smtClean="0"/>
                        <a:t>intValue</a:t>
                      </a:r>
                      <a:r>
                        <a:rPr lang="en-US" altLang="ko-KR" dirty="0" smtClean="0"/>
                        <a:t>()</a:t>
                      </a:r>
                      <a:endParaRPr lang="ko-KR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/>
                        <a:t>int</a:t>
                      </a:r>
                      <a:r>
                        <a:rPr lang="en-US" altLang="ko-KR" baseline="0" dirty="0" smtClean="0"/>
                        <a:t> </a:t>
                      </a:r>
                      <a:r>
                        <a:rPr lang="ko-KR" altLang="en-US" baseline="0" dirty="0" smtClean="0"/>
                        <a:t>타입으로 변환된 값 반환</a:t>
                      </a:r>
                      <a:endParaRPr lang="ko-KR" alt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long </a:t>
                      </a:r>
                      <a:r>
                        <a:rPr lang="en-US" altLang="ko-KR" dirty="0" err="1" smtClean="0"/>
                        <a:t>longValue</a:t>
                      </a:r>
                      <a:r>
                        <a:rPr lang="en-US" altLang="ko-KR" dirty="0" smtClean="0"/>
                        <a:t>()</a:t>
                      </a:r>
                      <a:endParaRPr lang="ko-KR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aseline="0" dirty="0" smtClean="0"/>
                        <a:t>long </a:t>
                      </a:r>
                      <a:r>
                        <a:rPr lang="ko-KR" altLang="en-US" baseline="0" dirty="0" smtClean="0"/>
                        <a:t>타입으로 변환된 값 반환</a:t>
                      </a:r>
                      <a:endParaRPr lang="ko-KR" alt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short </a:t>
                      </a:r>
                      <a:r>
                        <a:rPr lang="en-US" altLang="ko-KR" dirty="0" err="1" smtClean="0"/>
                        <a:t>shortValue</a:t>
                      </a:r>
                      <a:r>
                        <a:rPr lang="en-US" altLang="ko-KR" dirty="0" smtClean="0"/>
                        <a:t>()</a:t>
                      </a:r>
                      <a:endParaRPr lang="ko-KR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baseline="0" dirty="0" smtClean="0"/>
                        <a:t>short </a:t>
                      </a:r>
                      <a:r>
                        <a:rPr lang="ko-KR" altLang="en-US" baseline="0" dirty="0" smtClean="0"/>
                        <a:t>타입으로 변환된 값 반환</a:t>
                      </a:r>
                      <a:endParaRPr lang="ko-KR" altLang="en-US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static</a:t>
                      </a:r>
                      <a:r>
                        <a:rPr lang="en-US" altLang="ko-KR" baseline="0" dirty="0" smtClean="0"/>
                        <a:t> </a:t>
                      </a:r>
                      <a:r>
                        <a:rPr lang="en-US" altLang="ko-KR" baseline="0" dirty="0" err="1" smtClean="0"/>
                        <a:t>int</a:t>
                      </a:r>
                      <a:r>
                        <a:rPr lang="en-US" altLang="ko-KR" baseline="0" dirty="0" smtClean="0"/>
                        <a:t> </a:t>
                      </a:r>
                      <a:r>
                        <a:rPr lang="en-US" altLang="ko-KR" baseline="0" dirty="0" err="1" smtClean="0"/>
                        <a:t>parseInt</a:t>
                      </a:r>
                      <a:r>
                        <a:rPr lang="en-US" altLang="ko-KR" baseline="0" dirty="0" smtClean="0"/>
                        <a:t>(String s)</a:t>
                      </a:r>
                      <a:endParaRPr lang="ko-KR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스트링을</a:t>
                      </a:r>
                      <a:r>
                        <a:rPr lang="ko-KR" altLang="en-US" dirty="0" smtClean="0"/>
                        <a:t> </a:t>
                      </a:r>
                      <a:r>
                        <a:rPr lang="en-US" altLang="ko-KR" dirty="0" smtClean="0"/>
                        <a:t>10</a:t>
                      </a:r>
                      <a:r>
                        <a:rPr lang="ko-KR" altLang="en-US" dirty="0" smtClean="0"/>
                        <a:t>진 정수로 변환된 값 반환</a:t>
                      </a:r>
                      <a:endParaRPr lang="ko-KR" alt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static</a:t>
                      </a:r>
                      <a:r>
                        <a:rPr lang="en-US" altLang="ko-KR" baseline="0" dirty="0" smtClean="0"/>
                        <a:t> </a:t>
                      </a:r>
                      <a:r>
                        <a:rPr lang="en-US" altLang="ko-KR" baseline="0" dirty="0" err="1" smtClean="0"/>
                        <a:t>int</a:t>
                      </a:r>
                      <a:r>
                        <a:rPr lang="en-US" altLang="ko-KR" baseline="0" dirty="0" smtClean="0"/>
                        <a:t> </a:t>
                      </a:r>
                      <a:r>
                        <a:rPr lang="en-US" altLang="ko-KR" baseline="0" dirty="0" err="1" smtClean="0"/>
                        <a:t>parseInt</a:t>
                      </a:r>
                      <a:r>
                        <a:rPr lang="en-US" altLang="ko-KR" baseline="0" dirty="0" smtClean="0"/>
                        <a:t>(String s, </a:t>
                      </a:r>
                      <a:r>
                        <a:rPr lang="en-US" altLang="ko-KR" baseline="0" dirty="0" err="1" smtClean="0"/>
                        <a:t>int</a:t>
                      </a:r>
                      <a:r>
                        <a:rPr lang="ko-KR" altLang="en-US" baseline="0" dirty="0" smtClean="0"/>
                        <a:t> </a:t>
                      </a:r>
                      <a:r>
                        <a:rPr lang="en-US" altLang="ko-KR" baseline="0" dirty="0" smtClean="0"/>
                        <a:t>radix)</a:t>
                      </a:r>
                      <a:endParaRPr lang="ko-KR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err="1" smtClean="0"/>
                        <a:t>스트링을</a:t>
                      </a:r>
                      <a:r>
                        <a:rPr lang="ko-KR" altLang="en-US" dirty="0" smtClean="0"/>
                        <a:t> 지정된</a:t>
                      </a:r>
                      <a:r>
                        <a:rPr lang="en-US" altLang="ko-KR" dirty="0" smtClean="0"/>
                        <a:t> </a:t>
                      </a:r>
                      <a:r>
                        <a:rPr lang="ko-KR" altLang="en-US" dirty="0" smtClean="0"/>
                        <a:t>진법의 정수로 변환된 값 반환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static</a:t>
                      </a:r>
                      <a:r>
                        <a:rPr lang="en-US" altLang="ko-KR" dirty="0" smtClean="0"/>
                        <a:t> Sting </a:t>
                      </a:r>
                      <a:r>
                        <a:rPr lang="en-US" altLang="ko-KR" dirty="0" err="1" smtClean="0"/>
                        <a:t>toBinaryString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en-US" altLang="ko-KR" dirty="0" err="1" smtClean="0"/>
                        <a:t>int</a:t>
                      </a:r>
                      <a:r>
                        <a:rPr lang="en-US" altLang="ko-KR" dirty="0" smtClean="0"/>
                        <a:t> </a:t>
                      </a:r>
                      <a:r>
                        <a:rPr lang="en-US" altLang="ko-KR" dirty="0" err="1" smtClean="0"/>
                        <a:t>i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이진수 표현으로 변환된 </a:t>
                      </a:r>
                      <a:r>
                        <a:rPr lang="ko-KR" altLang="en-US" dirty="0" err="1" smtClean="0"/>
                        <a:t>스트링</a:t>
                      </a:r>
                      <a:r>
                        <a:rPr lang="ko-KR" altLang="en-US" dirty="0" smtClean="0"/>
                        <a:t> 반환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static</a:t>
                      </a:r>
                      <a:r>
                        <a:rPr lang="en-US" altLang="ko-KR" dirty="0" smtClean="0"/>
                        <a:t> Sting </a:t>
                      </a:r>
                      <a:r>
                        <a:rPr lang="en-US" altLang="ko-KR" dirty="0" err="1" smtClean="0"/>
                        <a:t>toHexString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en-US" altLang="ko-KR" dirty="0" err="1" smtClean="0"/>
                        <a:t>int</a:t>
                      </a:r>
                      <a:r>
                        <a:rPr lang="en-US" altLang="ko-KR" dirty="0" smtClean="0"/>
                        <a:t> </a:t>
                      </a:r>
                      <a:r>
                        <a:rPr lang="en-US" altLang="ko-KR" dirty="0" err="1" smtClean="0"/>
                        <a:t>i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16</a:t>
                      </a:r>
                      <a:r>
                        <a:rPr lang="ko-KR" altLang="en-US" dirty="0" smtClean="0"/>
                        <a:t>진수 표현으로 변환된 </a:t>
                      </a:r>
                      <a:r>
                        <a:rPr lang="ko-KR" altLang="en-US" dirty="0" err="1" smtClean="0"/>
                        <a:t>스트링</a:t>
                      </a:r>
                      <a:r>
                        <a:rPr lang="ko-KR" altLang="en-US" dirty="0" smtClean="0"/>
                        <a:t> 반환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static</a:t>
                      </a:r>
                      <a:r>
                        <a:rPr lang="en-US" altLang="ko-KR" dirty="0" smtClean="0"/>
                        <a:t> Sting </a:t>
                      </a:r>
                      <a:r>
                        <a:rPr lang="en-US" altLang="ko-KR" dirty="0" err="1" smtClean="0"/>
                        <a:t>toOctalString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en-US" altLang="ko-KR" dirty="0" err="1" smtClean="0"/>
                        <a:t>int</a:t>
                      </a:r>
                      <a:r>
                        <a:rPr lang="en-US" altLang="ko-KR" dirty="0" smtClean="0"/>
                        <a:t> </a:t>
                      </a:r>
                      <a:r>
                        <a:rPr lang="en-US" altLang="ko-KR" dirty="0" err="1" smtClean="0"/>
                        <a:t>i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8</a:t>
                      </a:r>
                      <a:r>
                        <a:rPr lang="ko-KR" altLang="en-US" dirty="0" smtClean="0"/>
                        <a:t>진수 표현으로 변환된 </a:t>
                      </a:r>
                      <a:r>
                        <a:rPr lang="ko-KR" altLang="en-US" dirty="0" err="1" smtClean="0"/>
                        <a:t>스트링</a:t>
                      </a:r>
                      <a:r>
                        <a:rPr lang="ko-KR" altLang="en-US" dirty="0" smtClean="0"/>
                        <a:t> 반환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static</a:t>
                      </a:r>
                      <a:r>
                        <a:rPr lang="en-US" altLang="ko-KR" dirty="0" smtClean="0"/>
                        <a:t> Sting </a:t>
                      </a:r>
                      <a:r>
                        <a:rPr lang="en-US" altLang="ko-KR" dirty="0" err="1" smtClean="0"/>
                        <a:t>toString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en-US" altLang="ko-KR" dirty="0" err="1" smtClean="0"/>
                        <a:t>int</a:t>
                      </a:r>
                      <a:r>
                        <a:rPr lang="en-US" altLang="ko-KR" dirty="0" smtClean="0"/>
                        <a:t> </a:t>
                      </a:r>
                      <a:r>
                        <a:rPr lang="en-US" altLang="ko-KR" dirty="0" err="1" smtClean="0"/>
                        <a:t>i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정수를 </a:t>
                      </a:r>
                      <a:r>
                        <a:rPr lang="ko-KR" altLang="en-US" dirty="0" err="1" smtClean="0"/>
                        <a:t>스트링으로</a:t>
                      </a:r>
                      <a:r>
                        <a:rPr lang="ko-KR" altLang="en-US" dirty="0" smtClean="0"/>
                        <a:t> 변환하여 반환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36026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Wrapper </a:t>
            </a:r>
            <a:r>
              <a:rPr lang="ko-KR" altLang="en-US" smtClean="0"/>
              <a:t>활용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5572140"/>
          </a:xfrm>
        </p:spPr>
        <p:txBody>
          <a:bodyPr>
            <a:normAutofit/>
          </a:bodyPr>
          <a:lstStyle/>
          <a:p>
            <a:r>
              <a:rPr lang="en-US" altLang="ko-KR" dirty="0"/>
              <a:t>Wrapper </a:t>
            </a:r>
            <a:r>
              <a:rPr lang="ko-KR" altLang="en-US" dirty="0"/>
              <a:t>객체로부터 기본 데이터 타입 </a:t>
            </a:r>
            <a:r>
              <a:rPr lang="ko-KR" altLang="en-US" dirty="0" smtClean="0"/>
              <a:t>알아내기</a:t>
            </a:r>
            <a:endParaRPr lang="en-US" altLang="ko-KR" dirty="0" smtClean="0"/>
          </a:p>
          <a:p>
            <a:pPr lvl="1"/>
            <a:endParaRPr lang="en-US" altLang="ko-KR" dirty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/>
          </a:p>
          <a:p>
            <a:pPr lvl="1"/>
            <a:endParaRPr lang="en-US" altLang="ko-KR" dirty="0" smtClean="0"/>
          </a:p>
          <a:p>
            <a:r>
              <a:rPr lang="ko-KR" altLang="en-US" dirty="0" smtClean="0"/>
              <a:t>문자열을 기본 데이터 타입으로 변환</a:t>
            </a:r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기본 데이터 타입을 문자열로 변환</a:t>
            </a:r>
            <a:endParaRPr lang="en-US" altLang="ko-KR" dirty="0" smtClean="0"/>
          </a:p>
          <a:p>
            <a:endParaRPr lang="en-US" altLang="ko-KR" dirty="0" smtClean="0"/>
          </a:p>
          <a:p>
            <a:pPr lvl="2">
              <a:buNone/>
            </a:pP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57290" y="1714488"/>
            <a:ext cx="3483646" cy="18158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400" dirty="0"/>
              <a:t>Integer i = new Integer(10);</a:t>
            </a:r>
          </a:p>
          <a:p>
            <a:r>
              <a:rPr lang="en-US" altLang="ko-KR" sz="1400" dirty="0" err="1"/>
              <a:t>int</a:t>
            </a:r>
            <a:r>
              <a:rPr lang="en-US" altLang="ko-KR" sz="1400" dirty="0"/>
              <a:t> ii = </a:t>
            </a:r>
            <a:r>
              <a:rPr lang="en-US" altLang="ko-KR" sz="1400" dirty="0" err="1"/>
              <a:t>i.intValue</a:t>
            </a:r>
            <a:r>
              <a:rPr lang="en-US" altLang="ko-KR" sz="1400" dirty="0"/>
              <a:t>(); // ii = 10</a:t>
            </a:r>
          </a:p>
          <a:p>
            <a:r>
              <a:rPr lang="en-US" altLang="ko-KR" sz="1400" dirty="0"/>
              <a:t>Character c = new </a:t>
            </a:r>
            <a:r>
              <a:rPr lang="en-US" altLang="ko-KR" sz="1400" dirty="0" smtClean="0"/>
              <a:t>Character(‘c’ </a:t>
            </a:r>
            <a:r>
              <a:rPr lang="en-US" altLang="ko-KR" sz="1400" dirty="0"/>
              <a:t>);</a:t>
            </a:r>
          </a:p>
          <a:p>
            <a:r>
              <a:rPr lang="en-US" altLang="ko-KR" sz="1400" dirty="0"/>
              <a:t>char cc = </a:t>
            </a:r>
            <a:r>
              <a:rPr lang="en-US" altLang="ko-KR" sz="1400" dirty="0" err="1"/>
              <a:t>c.charValue</a:t>
            </a:r>
            <a:r>
              <a:rPr lang="en-US" altLang="ko-KR" sz="1400" dirty="0"/>
              <a:t>(); // cc = ’c’</a:t>
            </a:r>
          </a:p>
          <a:p>
            <a:r>
              <a:rPr lang="en-US" altLang="ko-KR" sz="1400" dirty="0"/>
              <a:t>Float f = new Float(3.14);</a:t>
            </a:r>
          </a:p>
          <a:p>
            <a:r>
              <a:rPr lang="en-US" altLang="ko-KR" sz="1400" dirty="0"/>
              <a:t>float </a:t>
            </a:r>
            <a:r>
              <a:rPr lang="en-US" altLang="ko-KR" sz="1400" dirty="0" err="1"/>
              <a:t>ff</a:t>
            </a:r>
            <a:r>
              <a:rPr lang="en-US" altLang="ko-KR" sz="1400" dirty="0"/>
              <a:t> = </a:t>
            </a:r>
            <a:r>
              <a:rPr lang="en-US" altLang="ko-KR" sz="1400" dirty="0" err="1"/>
              <a:t>f.floatValue</a:t>
            </a:r>
            <a:r>
              <a:rPr lang="en-US" altLang="ko-KR" sz="1400" dirty="0"/>
              <a:t>(); // </a:t>
            </a:r>
            <a:r>
              <a:rPr lang="en-US" altLang="ko-KR" sz="1400" dirty="0" err="1"/>
              <a:t>ff</a:t>
            </a:r>
            <a:r>
              <a:rPr lang="en-US" altLang="ko-KR" sz="1400" dirty="0"/>
              <a:t> = 3.14</a:t>
            </a:r>
          </a:p>
          <a:p>
            <a:r>
              <a:rPr lang="en-US" altLang="ko-KR" sz="1400" dirty="0"/>
              <a:t>Boolean b = new Boolean(true);</a:t>
            </a:r>
          </a:p>
          <a:p>
            <a:r>
              <a:rPr lang="en-US" altLang="ko-KR" sz="1400" dirty="0" err="1"/>
              <a:t>boolean</a:t>
            </a:r>
            <a:r>
              <a:rPr lang="en-US" altLang="ko-KR" sz="1400" dirty="0"/>
              <a:t> bb = </a:t>
            </a:r>
            <a:r>
              <a:rPr lang="en-US" altLang="ko-KR" sz="1400" dirty="0" err="1"/>
              <a:t>b.booleanValue</a:t>
            </a:r>
            <a:r>
              <a:rPr lang="en-US" altLang="ko-KR" sz="1400" dirty="0"/>
              <a:t>(); // bb = true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57290" y="4143380"/>
            <a:ext cx="4430444" cy="73866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nn-NO" altLang="ko-KR" sz="1400" dirty="0"/>
              <a:t>int i = </a:t>
            </a:r>
            <a:r>
              <a:rPr lang="nn-NO" altLang="ko-KR" sz="1400" dirty="0" smtClean="0"/>
              <a:t>Integer.parseInt(</a:t>
            </a:r>
            <a:r>
              <a:rPr lang="en-US" altLang="ko-KR" sz="1400" dirty="0"/>
              <a:t>“</a:t>
            </a:r>
            <a:r>
              <a:rPr lang="nn-NO" altLang="ko-KR" sz="1400" dirty="0" smtClean="0"/>
              <a:t>123</a:t>
            </a:r>
            <a:r>
              <a:rPr lang="en-US" altLang="ko-KR" sz="1400" dirty="0"/>
              <a:t>”</a:t>
            </a:r>
            <a:r>
              <a:rPr lang="nn-NO" altLang="ko-KR" sz="1400" dirty="0" smtClean="0"/>
              <a:t>); </a:t>
            </a:r>
            <a:r>
              <a:rPr lang="nn-NO" altLang="ko-KR" sz="1400" dirty="0"/>
              <a:t>// i = </a:t>
            </a:r>
            <a:r>
              <a:rPr lang="nn-NO" altLang="ko-KR" sz="1400" dirty="0" smtClean="0"/>
              <a:t>123</a:t>
            </a:r>
            <a:endParaRPr lang="nn-NO" altLang="ko-KR" sz="1400" dirty="0"/>
          </a:p>
          <a:p>
            <a:r>
              <a:rPr lang="en-US" altLang="ko-KR" sz="1400" dirty="0" err="1"/>
              <a:t>boolean</a:t>
            </a:r>
            <a:r>
              <a:rPr lang="en-US" altLang="ko-KR" sz="1400" dirty="0"/>
              <a:t> b = </a:t>
            </a:r>
            <a:r>
              <a:rPr lang="en-US" altLang="ko-KR" sz="1400" dirty="0" err="1" smtClean="0"/>
              <a:t>Boolean.parseBoolean</a:t>
            </a:r>
            <a:r>
              <a:rPr lang="en-US" altLang="ko-KR" sz="1400" dirty="0" smtClean="0"/>
              <a:t>(</a:t>
            </a:r>
            <a:r>
              <a:rPr lang="en-US" altLang="ko-KR" sz="1400" dirty="0"/>
              <a:t>“ </a:t>
            </a:r>
            <a:r>
              <a:rPr lang="en-US" altLang="ko-KR" sz="1400" dirty="0" smtClean="0"/>
              <a:t>true</a:t>
            </a:r>
            <a:r>
              <a:rPr lang="en-US" altLang="ko-KR" sz="1400" dirty="0"/>
              <a:t>”</a:t>
            </a:r>
            <a:r>
              <a:rPr lang="en-US" altLang="ko-KR" sz="1400" dirty="0" smtClean="0"/>
              <a:t>); </a:t>
            </a:r>
            <a:r>
              <a:rPr lang="en-US" altLang="ko-KR" sz="1400" dirty="0"/>
              <a:t>// b = true</a:t>
            </a:r>
          </a:p>
          <a:p>
            <a:r>
              <a:rPr lang="en-US" altLang="ko-KR" sz="1400" dirty="0"/>
              <a:t>float f = </a:t>
            </a:r>
            <a:r>
              <a:rPr lang="en-US" altLang="ko-KR" sz="1400" dirty="0" err="1" smtClean="0"/>
              <a:t>Float.parseFloat</a:t>
            </a:r>
            <a:r>
              <a:rPr lang="en-US" altLang="ko-KR" sz="1400" dirty="0" smtClean="0"/>
              <a:t>(</a:t>
            </a:r>
            <a:r>
              <a:rPr lang="en-US" altLang="ko-KR" sz="1400" dirty="0"/>
              <a:t>“ </a:t>
            </a:r>
            <a:r>
              <a:rPr lang="en-US" altLang="ko-KR" sz="1400" dirty="0" smtClean="0"/>
              <a:t>3.141592</a:t>
            </a:r>
            <a:r>
              <a:rPr lang="en-US" altLang="ko-KR" sz="1400" dirty="0"/>
              <a:t>”</a:t>
            </a:r>
            <a:r>
              <a:rPr lang="en-US" altLang="ko-KR" sz="1400" dirty="0" smtClean="0"/>
              <a:t> </a:t>
            </a:r>
            <a:r>
              <a:rPr lang="en-US" altLang="ko-KR" sz="1400" dirty="0"/>
              <a:t>); // f = 3.141592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37</a:t>
            </a:fld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357290" y="5500702"/>
            <a:ext cx="5881738" cy="11695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400" dirty="0"/>
              <a:t>String s1 = </a:t>
            </a:r>
            <a:r>
              <a:rPr lang="en-US" altLang="ko-KR" sz="1400" dirty="0" err="1"/>
              <a:t>Integer.toString</a:t>
            </a:r>
            <a:r>
              <a:rPr lang="en-US" altLang="ko-KR" sz="1400" dirty="0"/>
              <a:t>(123); // </a:t>
            </a:r>
            <a:r>
              <a:rPr lang="ko-KR" altLang="en-US" sz="1400" dirty="0"/>
              <a:t>정수 </a:t>
            </a:r>
            <a:r>
              <a:rPr lang="en-US" altLang="ko-KR" sz="1400" dirty="0"/>
              <a:t>123</a:t>
            </a:r>
            <a:r>
              <a:rPr lang="ko-KR" altLang="en-US" sz="1400" dirty="0"/>
              <a:t>을 문자열 </a:t>
            </a:r>
            <a:r>
              <a:rPr lang="en-US" altLang="ko-KR" sz="1400" dirty="0" smtClean="0"/>
              <a:t>“123” </a:t>
            </a:r>
            <a:r>
              <a:rPr lang="ko-KR" altLang="en-US" sz="1400" dirty="0"/>
              <a:t>으로 변환</a:t>
            </a:r>
          </a:p>
          <a:p>
            <a:r>
              <a:rPr lang="en-US" altLang="ko-KR" sz="1400" dirty="0"/>
              <a:t>String s2 = </a:t>
            </a:r>
            <a:r>
              <a:rPr lang="en-US" altLang="ko-KR" sz="1400" dirty="0" err="1"/>
              <a:t>Integer.toHexString</a:t>
            </a:r>
            <a:r>
              <a:rPr lang="en-US" altLang="ko-KR" sz="1400" dirty="0"/>
              <a:t>(123); // </a:t>
            </a:r>
            <a:r>
              <a:rPr lang="ko-KR" altLang="en-US" sz="1400" dirty="0"/>
              <a:t>정수 </a:t>
            </a:r>
            <a:r>
              <a:rPr lang="en-US" altLang="ko-KR" sz="1400" dirty="0"/>
              <a:t>123</a:t>
            </a:r>
            <a:r>
              <a:rPr lang="ko-KR" altLang="en-US" sz="1400" dirty="0"/>
              <a:t>을 </a:t>
            </a:r>
            <a:r>
              <a:rPr lang="en-US" altLang="ko-KR" sz="1400" dirty="0"/>
              <a:t>16</a:t>
            </a:r>
            <a:r>
              <a:rPr lang="ko-KR" altLang="en-US" sz="1400" dirty="0"/>
              <a:t>진수의 문자열 </a:t>
            </a:r>
            <a:r>
              <a:rPr lang="en-US" altLang="ko-KR" sz="1400" dirty="0" smtClean="0"/>
              <a:t>“7b”</a:t>
            </a:r>
            <a:r>
              <a:rPr lang="ko-KR" altLang="en-US" sz="1400" dirty="0" smtClean="0"/>
              <a:t>로 </a:t>
            </a:r>
            <a:r>
              <a:rPr lang="ko-KR" altLang="en-US" sz="1400" dirty="0"/>
              <a:t>변환</a:t>
            </a:r>
          </a:p>
          <a:p>
            <a:r>
              <a:rPr lang="en-US" altLang="ko-KR" sz="1400" dirty="0"/>
              <a:t>String s3 = </a:t>
            </a:r>
            <a:r>
              <a:rPr lang="en-US" altLang="ko-KR" sz="1400" dirty="0" err="1"/>
              <a:t>Float.toString</a:t>
            </a:r>
            <a:r>
              <a:rPr lang="en-US" altLang="ko-KR" sz="1400" dirty="0"/>
              <a:t>(3.141592f); // </a:t>
            </a:r>
            <a:r>
              <a:rPr lang="ko-KR" altLang="en-US" sz="1400" dirty="0"/>
              <a:t>실수 </a:t>
            </a:r>
            <a:r>
              <a:rPr lang="en-US" altLang="ko-KR" sz="1400" dirty="0"/>
              <a:t>3.141592</a:t>
            </a:r>
            <a:r>
              <a:rPr lang="ko-KR" altLang="en-US" sz="1400" dirty="0"/>
              <a:t>를 문자열 </a:t>
            </a:r>
            <a:r>
              <a:rPr lang="en-US" altLang="ko-KR" sz="1400" dirty="0" smtClean="0"/>
              <a:t>“3.141592”</a:t>
            </a:r>
            <a:r>
              <a:rPr lang="ko-KR" altLang="en-US" sz="1400" dirty="0" smtClean="0"/>
              <a:t>로 </a:t>
            </a:r>
            <a:r>
              <a:rPr lang="ko-KR" altLang="en-US" sz="1400" dirty="0"/>
              <a:t>변환</a:t>
            </a:r>
          </a:p>
          <a:p>
            <a:r>
              <a:rPr lang="en-US" altLang="ko-KR" sz="1400" dirty="0"/>
              <a:t>String s4 = </a:t>
            </a:r>
            <a:r>
              <a:rPr lang="en-US" altLang="ko-KR" sz="1400" dirty="0" err="1"/>
              <a:t>Charater.toString</a:t>
            </a:r>
            <a:r>
              <a:rPr lang="en-US" altLang="ko-KR" sz="1400" dirty="0"/>
              <a:t>( a ); // </a:t>
            </a:r>
            <a:r>
              <a:rPr lang="ko-KR" altLang="en-US" sz="1400" dirty="0" smtClean="0"/>
              <a:t>문자 </a:t>
            </a:r>
            <a:r>
              <a:rPr lang="en-US" altLang="ko-KR" sz="1400" dirty="0" smtClean="0"/>
              <a:t>‘a</a:t>
            </a:r>
            <a:r>
              <a:rPr lang="en-US" altLang="ko-KR" sz="1400" dirty="0"/>
              <a:t>’</a:t>
            </a:r>
            <a:r>
              <a:rPr lang="ko-KR" altLang="en-US" sz="1400" dirty="0"/>
              <a:t>를 문자열 </a:t>
            </a:r>
            <a:r>
              <a:rPr lang="en-US" altLang="ko-KR" sz="1400" dirty="0" smtClean="0"/>
              <a:t>“a”</a:t>
            </a:r>
            <a:r>
              <a:rPr lang="ko-KR" altLang="en-US" sz="1400" dirty="0" smtClean="0"/>
              <a:t>로 </a:t>
            </a:r>
            <a:r>
              <a:rPr lang="ko-KR" altLang="en-US" sz="1400" dirty="0"/>
              <a:t>변환</a:t>
            </a:r>
          </a:p>
          <a:p>
            <a:r>
              <a:rPr lang="en-US" altLang="ko-KR" sz="1400" dirty="0"/>
              <a:t>String s5 = </a:t>
            </a:r>
            <a:r>
              <a:rPr lang="en-US" altLang="ko-KR" sz="1400" dirty="0" err="1"/>
              <a:t>Boolean.toString</a:t>
            </a:r>
            <a:r>
              <a:rPr lang="en-US" altLang="ko-KR" sz="1400" dirty="0"/>
              <a:t>(true); // </a:t>
            </a:r>
            <a:r>
              <a:rPr lang="ko-KR" altLang="en-US" sz="1400" dirty="0"/>
              <a:t>불린 값 </a:t>
            </a:r>
            <a:r>
              <a:rPr lang="en-US" altLang="ko-KR" sz="1400" dirty="0"/>
              <a:t>true</a:t>
            </a:r>
            <a:r>
              <a:rPr lang="ko-KR" altLang="en-US" sz="1400" dirty="0"/>
              <a:t>를 문자열 </a:t>
            </a:r>
            <a:r>
              <a:rPr lang="en-US" altLang="ko-KR" sz="1400" dirty="0" smtClean="0"/>
              <a:t>“true”</a:t>
            </a:r>
            <a:r>
              <a:rPr lang="ko-KR" altLang="en-US" sz="1400" dirty="0" smtClean="0"/>
              <a:t>로 </a:t>
            </a:r>
            <a:r>
              <a:rPr lang="ko-KR" altLang="en-US" sz="1400" dirty="0"/>
              <a:t>변환</a:t>
            </a:r>
            <a:endParaRPr lang="en-US" altLang="ko-KR" sz="1400" dirty="0"/>
          </a:p>
        </p:txBody>
      </p:sp>
    </p:spTree>
    <p:extLst>
      <p:ext uri="{BB962C8B-B14F-4D97-AF65-F5344CB8AC3E}">
        <p14:creationId xmlns:p14="http://schemas.microsoft.com/office/powerpoint/2010/main" xmlns="" val="3856087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228600"/>
            <a:ext cx="8640960" cy="700070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6-2 : </a:t>
            </a:r>
            <a:r>
              <a:rPr lang="en-US" altLang="ko-KR" dirty="0"/>
              <a:t>Wrapper </a:t>
            </a:r>
            <a:r>
              <a:rPr lang="ko-KR" altLang="en-US" dirty="0" smtClean="0"/>
              <a:t>클래스 활용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611560" y="1917407"/>
            <a:ext cx="5760640" cy="403187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600" dirty="0"/>
              <a:t>public class </a:t>
            </a:r>
            <a:r>
              <a:rPr lang="en-US" altLang="ko-KR" sz="1600" dirty="0" err="1" smtClean="0"/>
              <a:t>WrapperClassEx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{</a:t>
            </a:r>
          </a:p>
          <a:p>
            <a:pPr defTabSz="180000"/>
            <a:r>
              <a:rPr lang="en-US" altLang="ko-KR" sz="1600" dirty="0"/>
              <a:t>	public static void main(String[] </a:t>
            </a:r>
            <a:r>
              <a:rPr lang="en-US" altLang="ko-KR" sz="1600" dirty="0" err="1"/>
              <a:t>args</a:t>
            </a:r>
            <a:r>
              <a:rPr lang="en-US" altLang="ko-KR" sz="1600" dirty="0"/>
              <a:t>) {</a:t>
            </a:r>
          </a:p>
          <a:p>
            <a:pPr defTabSz="180000"/>
            <a:r>
              <a:rPr lang="en-US" altLang="ko-KR" sz="1600" dirty="0"/>
              <a:t>		Integer i = new Integer(10);</a:t>
            </a:r>
          </a:p>
          <a:p>
            <a:pPr defTabSz="180000"/>
            <a:r>
              <a:rPr lang="en-US" altLang="ko-KR" sz="1600" dirty="0"/>
              <a:t>		char c = '4';</a:t>
            </a:r>
          </a:p>
          <a:p>
            <a:pPr defTabSz="180000"/>
            <a:r>
              <a:rPr lang="en-US" altLang="ko-KR" sz="1600" dirty="0"/>
              <a:t>		Double d = new Double(3.1234566);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System.out.println</a:t>
            </a:r>
            <a:r>
              <a:rPr lang="en-US" altLang="ko-KR" sz="1600" dirty="0"/>
              <a:t>(</a:t>
            </a:r>
            <a:r>
              <a:rPr lang="en-US" altLang="ko-KR" sz="1600" dirty="0" err="1"/>
              <a:t>Character.toLowerCase</a:t>
            </a:r>
            <a:r>
              <a:rPr lang="en-US" altLang="ko-KR" sz="1600" dirty="0"/>
              <a:t>('A'));</a:t>
            </a:r>
          </a:p>
          <a:p>
            <a:pPr defTabSz="180000"/>
            <a:r>
              <a:rPr lang="en-US" altLang="ko-KR" sz="1600" dirty="0"/>
              <a:t>		if (</a:t>
            </a:r>
            <a:r>
              <a:rPr lang="en-US" altLang="ko-KR" sz="1600" dirty="0" err="1"/>
              <a:t>Character.isDigit</a:t>
            </a:r>
            <a:r>
              <a:rPr lang="en-US" altLang="ko-KR" sz="1600" dirty="0"/>
              <a:t>(c))</a:t>
            </a:r>
          </a:p>
          <a:p>
            <a:pPr defTabSz="180000"/>
            <a:r>
              <a:rPr lang="en-US" altLang="ko-KR" sz="1600" dirty="0"/>
              <a:t>			</a:t>
            </a:r>
            <a:r>
              <a:rPr lang="en-US" altLang="ko-KR" sz="1600" dirty="0" err="1"/>
              <a:t>System.out.println</a:t>
            </a:r>
            <a:r>
              <a:rPr lang="en-US" altLang="ko-KR" sz="1600" dirty="0"/>
              <a:t>(</a:t>
            </a:r>
            <a:r>
              <a:rPr lang="en-US" altLang="ko-KR" sz="1600" dirty="0" err="1"/>
              <a:t>Character.getNumericValue</a:t>
            </a:r>
            <a:r>
              <a:rPr lang="en-US" altLang="ko-KR" sz="1600" dirty="0"/>
              <a:t>(c));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System.out.println</a:t>
            </a:r>
            <a:r>
              <a:rPr lang="en-US" altLang="ko-KR" sz="1600" dirty="0"/>
              <a:t>(</a:t>
            </a:r>
            <a:r>
              <a:rPr lang="en-US" altLang="ko-KR" sz="1600" dirty="0" err="1"/>
              <a:t>Integer.parseInt</a:t>
            </a:r>
            <a:r>
              <a:rPr lang="en-US" altLang="ko-KR" sz="1600" dirty="0"/>
              <a:t>("-123"));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System.out.println</a:t>
            </a:r>
            <a:r>
              <a:rPr lang="en-US" altLang="ko-KR" sz="1600" dirty="0"/>
              <a:t>(</a:t>
            </a:r>
            <a:r>
              <a:rPr lang="en-US" altLang="ko-KR" sz="1600" dirty="0" err="1"/>
              <a:t>Integer.toBinaryString</a:t>
            </a:r>
            <a:r>
              <a:rPr lang="en-US" altLang="ko-KR" sz="1600" dirty="0"/>
              <a:t>(28));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System.out.println</a:t>
            </a:r>
            <a:r>
              <a:rPr lang="en-US" altLang="ko-KR" sz="1600" dirty="0"/>
              <a:t>(</a:t>
            </a:r>
            <a:r>
              <a:rPr lang="en-US" altLang="ko-KR" sz="1600" dirty="0" err="1"/>
              <a:t>Integer.toHexString</a:t>
            </a:r>
            <a:r>
              <a:rPr lang="en-US" altLang="ko-KR" sz="1600" dirty="0"/>
              <a:t>(28));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System.out.println</a:t>
            </a:r>
            <a:r>
              <a:rPr lang="en-US" altLang="ko-KR" sz="1600" dirty="0"/>
              <a:t>(</a:t>
            </a:r>
            <a:r>
              <a:rPr lang="en-US" altLang="ko-KR" sz="1600" dirty="0" err="1"/>
              <a:t>i.doubleValue</a:t>
            </a:r>
            <a:r>
              <a:rPr lang="en-US" altLang="ko-KR" sz="1600" dirty="0"/>
              <a:t>());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System.out.println</a:t>
            </a:r>
            <a:r>
              <a:rPr lang="en-US" altLang="ko-KR" sz="1600" dirty="0"/>
              <a:t>(</a:t>
            </a:r>
            <a:r>
              <a:rPr lang="en-US" altLang="ko-KR" sz="1600" dirty="0" err="1"/>
              <a:t>d.toString</a:t>
            </a:r>
            <a:r>
              <a:rPr lang="en-US" altLang="ko-KR" sz="1600" dirty="0"/>
              <a:t>());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System.out.println</a:t>
            </a:r>
            <a:r>
              <a:rPr lang="en-US" altLang="ko-KR" sz="1600" dirty="0"/>
              <a:t>(</a:t>
            </a:r>
            <a:r>
              <a:rPr lang="en-US" altLang="ko-KR" sz="1600" dirty="0" err="1"/>
              <a:t>Double.parseDouble</a:t>
            </a:r>
            <a:r>
              <a:rPr lang="en-US" altLang="ko-KR" sz="1600" dirty="0"/>
              <a:t>("44.13e-6"));</a:t>
            </a:r>
          </a:p>
          <a:p>
            <a:pPr defTabSz="180000"/>
            <a:r>
              <a:rPr lang="en-US" altLang="ko-KR" sz="1600" dirty="0"/>
              <a:t>	}</a:t>
            </a:r>
          </a:p>
          <a:p>
            <a:pPr defTabSz="180000"/>
            <a:r>
              <a:rPr lang="en-US" altLang="ko-KR" sz="1600" dirty="0"/>
              <a:t>}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642910" y="1357298"/>
            <a:ext cx="8260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다음은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Wrapper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클래스를 활용하는 예이다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다음 프로그램의 결과는 무엇인가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?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72264" y="3357562"/>
            <a:ext cx="1140056" cy="25545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600" dirty="0"/>
              <a:t>a</a:t>
            </a:r>
          </a:p>
          <a:p>
            <a:r>
              <a:rPr lang="en-US" altLang="ko-KR" sz="1600" dirty="0"/>
              <a:t>4</a:t>
            </a:r>
          </a:p>
          <a:p>
            <a:r>
              <a:rPr lang="en-US" altLang="ko-KR" sz="1600" dirty="0"/>
              <a:t>-123</a:t>
            </a:r>
          </a:p>
          <a:p>
            <a:r>
              <a:rPr lang="en-US" altLang="ko-KR" sz="1600" dirty="0"/>
              <a:t>16</a:t>
            </a:r>
          </a:p>
          <a:p>
            <a:r>
              <a:rPr lang="en-US" altLang="ko-KR" sz="1600" dirty="0"/>
              <a:t>11100</a:t>
            </a:r>
          </a:p>
          <a:p>
            <a:r>
              <a:rPr lang="en-US" altLang="ko-KR" sz="1600" dirty="0"/>
              <a:t>3</a:t>
            </a:r>
          </a:p>
          <a:p>
            <a:r>
              <a:rPr lang="en-US" altLang="ko-KR" sz="1600" dirty="0"/>
              <a:t>1c</a:t>
            </a:r>
          </a:p>
          <a:p>
            <a:r>
              <a:rPr lang="en-US" altLang="ko-KR" sz="1600" dirty="0"/>
              <a:t>10.0</a:t>
            </a:r>
          </a:p>
          <a:p>
            <a:r>
              <a:rPr lang="en-US" altLang="ko-KR" sz="1600" dirty="0"/>
              <a:t>3.1234566</a:t>
            </a:r>
          </a:p>
          <a:p>
            <a:r>
              <a:rPr lang="en-US" altLang="ko-KR" sz="1600" dirty="0"/>
              <a:t>4.413E-5</a:t>
            </a:r>
            <a:endParaRPr lang="ko-KR" altLang="en-US" sz="1600" dirty="0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31184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박싱과 언박싱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1857388"/>
          </a:xfrm>
        </p:spPr>
        <p:txBody>
          <a:bodyPr/>
          <a:lstStyle/>
          <a:p>
            <a:r>
              <a:rPr lang="ko-KR" altLang="en-US" smtClean="0"/>
              <a:t>박싱</a:t>
            </a:r>
            <a:r>
              <a:rPr lang="en-US" altLang="ko-KR" smtClean="0"/>
              <a:t>(boxing)</a:t>
            </a:r>
          </a:p>
          <a:p>
            <a:pPr lvl="1"/>
            <a:r>
              <a:rPr lang="ko-KR" altLang="en-US" smtClean="0"/>
              <a:t>기본 데이터 타입을 </a:t>
            </a:r>
            <a:r>
              <a:rPr lang="en-US" altLang="ko-KR" smtClean="0"/>
              <a:t>Wrapper </a:t>
            </a:r>
            <a:r>
              <a:rPr lang="ko-KR" altLang="en-US" smtClean="0"/>
              <a:t>클래스로 변환하는 것</a:t>
            </a:r>
            <a:endParaRPr lang="en-US" altLang="ko-KR" smtClean="0"/>
          </a:p>
          <a:p>
            <a:r>
              <a:rPr lang="ko-KR" altLang="en-US" smtClean="0"/>
              <a:t>언박싱</a:t>
            </a:r>
            <a:r>
              <a:rPr lang="en-US" altLang="ko-KR" smtClean="0"/>
              <a:t>(unboxing)</a:t>
            </a:r>
          </a:p>
          <a:p>
            <a:pPr lvl="1"/>
            <a:r>
              <a:rPr lang="ko-KR" altLang="en-US" smtClean="0"/>
              <a:t>반대의 경우를 언박싱이라고 한다</a:t>
            </a:r>
            <a:r>
              <a:rPr lang="en-US" altLang="ko-KR" smtClean="0"/>
              <a:t>.</a:t>
            </a:r>
          </a:p>
          <a:p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2643174" y="3631172"/>
            <a:ext cx="2969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>
                <a:solidFill>
                  <a:srgbClr val="0070C0"/>
                </a:solidFill>
              </a:rPr>
              <a:t>Integer ten = new Integer(10);</a:t>
            </a:r>
            <a:endParaRPr lang="ko-KR" altLang="en-US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14612" y="4500570"/>
            <a:ext cx="2047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>
                <a:solidFill>
                  <a:srgbClr val="0070C0"/>
                </a:solidFill>
              </a:rPr>
              <a:t>int i = ten.intValue();</a:t>
            </a:r>
            <a:endParaRPr lang="ko-KR" altLang="en-US">
              <a:solidFill>
                <a:srgbClr val="0070C0"/>
              </a:solidFill>
            </a:endParaRPr>
          </a:p>
        </p:txBody>
      </p:sp>
      <p:grpSp>
        <p:nvGrpSpPr>
          <p:cNvPr id="6" name="그룹 5"/>
          <p:cNvGrpSpPr/>
          <p:nvPr/>
        </p:nvGrpSpPr>
        <p:grpSpPr>
          <a:xfrm>
            <a:off x="1919482" y="3571876"/>
            <a:ext cx="437940" cy="726522"/>
            <a:chOff x="1419416" y="4214818"/>
            <a:chExt cx="437940" cy="726522"/>
          </a:xfrm>
        </p:grpSpPr>
        <p:sp>
          <p:nvSpPr>
            <p:cNvPr id="7" name="TextBox 6"/>
            <p:cNvSpPr txBox="1"/>
            <p:nvPr/>
          </p:nvSpPr>
          <p:spPr>
            <a:xfrm>
              <a:off x="1419416" y="4572008"/>
              <a:ext cx="437940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/>
                <a:t>10</a:t>
              </a:r>
              <a:endParaRPr lang="ko-KR" alt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428728" y="4214818"/>
              <a:ext cx="3994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err="1" smtClean="0"/>
                <a:t>int</a:t>
              </a:r>
              <a:endParaRPr lang="ko-KR" altLang="en-US" dirty="0"/>
            </a:p>
          </p:txBody>
        </p:sp>
      </p:grpSp>
      <p:cxnSp>
        <p:nvCxnSpPr>
          <p:cNvPr id="9" name="직선 화살표 연결선 8"/>
          <p:cNvCxnSpPr/>
          <p:nvPr/>
        </p:nvCxnSpPr>
        <p:spPr>
          <a:xfrm>
            <a:off x="2500298" y="4000504"/>
            <a:ext cx="307183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화살표 연결선 9"/>
          <p:cNvCxnSpPr/>
          <p:nvPr/>
        </p:nvCxnSpPr>
        <p:spPr>
          <a:xfrm rot="10800000">
            <a:off x="2500298" y="4214818"/>
            <a:ext cx="300039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714612" y="3357562"/>
            <a:ext cx="1370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박싱</a:t>
            </a:r>
            <a:r>
              <a:rPr lang="ko-KR" altLang="en-US" dirty="0" smtClean="0"/>
              <a:t> </a:t>
            </a:r>
            <a:r>
              <a:rPr lang="en-US" altLang="ko-KR" dirty="0" smtClean="0"/>
              <a:t>(boxing) </a:t>
            </a:r>
            <a:endParaRPr lang="ko-KR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643174" y="4214818"/>
            <a:ext cx="1514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언박싱</a:t>
            </a:r>
            <a:r>
              <a:rPr lang="ko-KR" altLang="en-US" dirty="0" smtClean="0"/>
              <a:t> </a:t>
            </a:r>
            <a:r>
              <a:rPr lang="en-US" altLang="ko-KR" dirty="0" smtClean="0"/>
              <a:t>(boxing) </a:t>
            </a:r>
            <a:endParaRPr lang="ko-KR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572132" y="3429000"/>
            <a:ext cx="1210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Integer </a:t>
            </a:r>
            <a:r>
              <a:rPr lang="ko-KR" altLang="en-US" dirty="0" smtClean="0"/>
              <a:t>객체</a:t>
            </a:r>
            <a:endParaRPr lang="ko-KR" altLang="en-US" dirty="0"/>
          </a:p>
        </p:txBody>
      </p:sp>
      <p:sp>
        <p:nvSpPr>
          <p:cNvPr id="14" name="모서리가 둥근 직사각형 13"/>
          <p:cNvSpPr/>
          <p:nvPr/>
        </p:nvSpPr>
        <p:spPr>
          <a:xfrm>
            <a:off x="5643570" y="3786190"/>
            <a:ext cx="1143008" cy="5715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/>
          </a:p>
        </p:txBody>
      </p:sp>
      <p:sp>
        <p:nvSpPr>
          <p:cNvPr id="15" name="직사각형 14"/>
          <p:cNvSpPr/>
          <p:nvPr/>
        </p:nvSpPr>
        <p:spPr>
          <a:xfrm>
            <a:off x="5929322" y="3929066"/>
            <a:ext cx="500066" cy="2857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10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6" name="슬라이드 번호 개체 틀 1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3367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자바의 패키지 </a:t>
            </a:r>
            <a:r>
              <a:rPr lang="en-US" altLang="ko-KR" dirty="0" smtClean="0"/>
              <a:t>(package)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패키지란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서로 관련된 클래스와 인터페이스의 </a:t>
            </a:r>
            <a:r>
              <a:rPr lang="ko-KR" altLang="en-US" dirty="0" err="1" smtClean="0"/>
              <a:t>컴파일된</a:t>
            </a:r>
            <a:r>
              <a:rPr lang="ko-KR" altLang="en-US" dirty="0" smtClean="0"/>
              <a:t> 파일들을 하나의 디렉터리에 묶어 놓은 것</a:t>
            </a:r>
            <a:endParaRPr lang="en-US" altLang="ko-KR" dirty="0" smtClean="0"/>
          </a:p>
          <a:p>
            <a:r>
              <a:rPr lang="ko-KR" altLang="en-US" dirty="0" smtClean="0"/>
              <a:t>하나의 응용프로그램은 여러 개의 패키지로 구성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하나의 패키지에 모든 클래스 파일을 넣어 둘 수 있음</a:t>
            </a:r>
            <a:endParaRPr lang="en-US" altLang="ko-KR" dirty="0" smtClean="0"/>
          </a:p>
          <a:p>
            <a:r>
              <a:rPr lang="ko-KR" altLang="en-US" dirty="0"/>
              <a:t>패키지는 </a:t>
            </a:r>
            <a:r>
              <a:rPr lang="en-US" altLang="ko-KR" dirty="0"/>
              <a:t>jar </a:t>
            </a:r>
            <a:r>
              <a:rPr lang="ko-KR" altLang="en-US" dirty="0"/>
              <a:t>파일로 </a:t>
            </a:r>
            <a:r>
              <a:rPr lang="ko-KR" altLang="en-US" dirty="0" smtClean="0"/>
              <a:t>압축할 수 있음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예</a:t>
            </a:r>
            <a:r>
              <a:rPr lang="en-US" altLang="ko-KR" dirty="0" smtClean="0"/>
              <a:t>) JDK</a:t>
            </a:r>
            <a:r>
              <a:rPr lang="ko-KR" altLang="en-US" dirty="0"/>
              <a:t>에서 제공하는 </a:t>
            </a:r>
            <a:r>
              <a:rPr lang="ko-KR" altLang="en-US" dirty="0" smtClean="0"/>
              <a:t>표준 패키지는 </a:t>
            </a:r>
            <a:r>
              <a:rPr lang="en-US" altLang="ko-KR" dirty="0"/>
              <a:t>rt.jar</a:t>
            </a:r>
            <a:r>
              <a:rPr lang="ko-KR" altLang="en-US" dirty="0" smtClean="0"/>
              <a:t>에 압축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59285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Auto boxing &amp; unboxing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dirty="0" smtClean="0"/>
              <a:t>JDK 5.0 </a:t>
            </a:r>
            <a:r>
              <a:rPr lang="ko-KR" altLang="en-US" dirty="0" smtClean="0"/>
              <a:t>이상부터 지원</a:t>
            </a:r>
            <a:endParaRPr lang="en-US" altLang="ko-KR" dirty="0" smtClean="0"/>
          </a:p>
          <a:p>
            <a:r>
              <a:rPr lang="en-US" altLang="ko-KR" dirty="0" smtClean="0"/>
              <a:t>Auto boxing</a:t>
            </a:r>
          </a:p>
          <a:p>
            <a:pPr lvl="1"/>
            <a:r>
              <a:rPr lang="ko-KR" altLang="en-US" dirty="0" smtClean="0"/>
              <a:t>기본</a:t>
            </a:r>
            <a:r>
              <a:rPr lang="en-US" altLang="ko-KR" dirty="0" smtClean="0"/>
              <a:t> </a:t>
            </a:r>
            <a:r>
              <a:rPr lang="ko-KR" altLang="en-US" dirty="0" smtClean="0"/>
              <a:t>데이터 타입을 자동으로 </a:t>
            </a:r>
            <a:r>
              <a:rPr lang="en-US" altLang="ko-KR" dirty="0" smtClean="0"/>
              <a:t>Wrapper </a:t>
            </a:r>
            <a:r>
              <a:rPr lang="ko-KR" altLang="en-US" dirty="0" smtClean="0"/>
              <a:t>클래스로 변환</a:t>
            </a:r>
            <a:endParaRPr lang="en-US" altLang="ko-KR" dirty="0" smtClean="0"/>
          </a:p>
          <a:p>
            <a:r>
              <a:rPr lang="en-US" altLang="ko-KR" dirty="0" smtClean="0"/>
              <a:t>Auto </a:t>
            </a:r>
            <a:r>
              <a:rPr lang="en-US" altLang="ko-KR" dirty="0" err="1" smtClean="0"/>
              <a:t>unboxing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Wrapper </a:t>
            </a:r>
            <a:r>
              <a:rPr lang="ko-KR" altLang="en-US" dirty="0" smtClean="0"/>
              <a:t>클래스를 자동으로 기본 데이터 타입으로 변환</a:t>
            </a:r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40</a:t>
            </a:fld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1428728" y="3786190"/>
            <a:ext cx="3000396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ko-KR" dirty="0" smtClean="0"/>
              <a:t>// JDK5.0</a:t>
            </a:r>
            <a:r>
              <a:rPr lang="ko-KR" altLang="en-US" dirty="0" smtClean="0"/>
              <a:t>이상에서</a:t>
            </a:r>
            <a:endParaRPr lang="en-US" altLang="ko-KR" dirty="0" smtClean="0"/>
          </a:p>
          <a:p>
            <a:r>
              <a:rPr lang="en-US" altLang="ko-KR" dirty="0" smtClean="0"/>
              <a:t>Integer ten = 10; // </a:t>
            </a:r>
            <a:r>
              <a:rPr lang="ko-KR" altLang="en-US" dirty="0" smtClean="0"/>
              <a:t>자동 </a:t>
            </a:r>
            <a:r>
              <a:rPr lang="ko-KR" altLang="en-US" dirty="0" err="1" smtClean="0"/>
              <a:t>박싱</a:t>
            </a:r>
            <a:endParaRPr lang="ko-KR" altLang="en-US" dirty="0" smtClean="0"/>
          </a:p>
          <a:p>
            <a:r>
              <a:rPr lang="en-US" altLang="ko-KR" dirty="0" err="1" smtClean="0"/>
              <a:t>int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 = ten; // </a:t>
            </a:r>
            <a:r>
              <a:rPr lang="ko-KR" altLang="en-US" dirty="0" smtClean="0"/>
              <a:t>자동 </a:t>
            </a:r>
            <a:r>
              <a:rPr lang="ko-KR" altLang="en-US" dirty="0" err="1" smtClean="0"/>
              <a:t>언박싱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253649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6-3 : </a:t>
            </a:r>
            <a:r>
              <a:rPr lang="ko-KR" altLang="en-US" dirty="0" err="1"/>
              <a:t>박싱</a:t>
            </a:r>
            <a:r>
              <a:rPr lang="ko-KR" altLang="en-US" dirty="0"/>
              <a:t> </a:t>
            </a:r>
            <a:r>
              <a:rPr lang="ko-KR" altLang="en-US" dirty="0" err="1"/>
              <a:t>언박싱의</a:t>
            </a:r>
            <a:r>
              <a:rPr lang="ko-KR" altLang="en-US" dirty="0"/>
              <a:t> </a:t>
            </a:r>
            <a:r>
              <a:rPr lang="ko-KR" altLang="en-US" dirty="0" smtClean="0"/>
              <a:t>예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1844824"/>
            <a:ext cx="5369250" cy="258532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dirty="0"/>
              <a:t>public class </a:t>
            </a:r>
            <a:r>
              <a:rPr lang="en-US" altLang="ko-KR" dirty="0" err="1"/>
              <a:t>AutoBoxingUnBoxing</a:t>
            </a:r>
            <a:r>
              <a:rPr lang="en-US" altLang="ko-KR" dirty="0"/>
              <a:t> {</a:t>
            </a:r>
          </a:p>
          <a:p>
            <a:pPr defTabSz="180000"/>
            <a:r>
              <a:rPr lang="en-US" altLang="ko-KR" dirty="0" smtClean="0"/>
              <a:t>	public </a:t>
            </a:r>
            <a:r>
              <a:rPr lang="en-US" altLang="ko-KR" dirty="0"/>
              <a:t>static void main(String[] </a:t>
            </a:r>
            <a:r>
              <a:rPr lang="en-US" altLang="ko-KR" dirty="0" err="1"/>
              <a:t>args</a:t>
            </a:r>
            <a:r>
              <a:rPr lang="en-US" altLang="ko-KR" dirty="0"/>
              <a:t>) {</a:t>
            </a:r>
          </a:p>
          <a:p>
            <a:pPr defTabSz="180000"/>
            <a:r>
              <a:rPr lang="en-US" altLang="ko-KR" dirty="0" smtClean="0"/>
              <a:t>		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</a:t>
            </a:r>
            <a:r>
              <a:rPr lang="en-US" altLang="ko-KR" dirty="0"/>
              <a:t>i = 10;</a:t>
            </a:r>
          </a:p>
          <a:p>
            <a:pPr defTabSz="180000"/>
            <a:r>
              <a:rPr lang="en-US" altLang="ko-KR" dirty="0" smtClean="0"/>
              <a:t>		Integer </a:t>
            </a:r>
            <a:r>
              <a:rPr lang="en-US" altLang="ko-KR" dirty="0" err="1"/>
              <a:t>intObject</a:t>
            </a:r>
            <a:r>
              <a:rPr lang="en-US" altLang="ko-KR" dirty="0"/>
              <a:t> = i;// auto boxing</a:t>
            </a:r>
          </a:p>
          <a:p>
            <a:pPr defTabSz="180000"/>
            <a:r>
              <a:rPr lang="en-US" altLang="ko-KR" dirty="0" smtClean="0"/>
              <a:t>		</a:t>
            </a:r>
            <a:r>
              <a:rPr lang="en-US" altLang="ko-KR" dirty="0" err="1" smtClean="0"/>
              <a:t>System.out.println</a:t>
            </a:r>
            <a:r>
              <a:rPr lang="en-US" altLang="ko-KR" dirty="0"/>
              <a:t>("</a:t>
            </a:r>
            <a:r>
              <a:rPr lang="en-US" altLang="ko-KR" dirty="0" err="1"/>
              <a:t>intObject</a:t>
            </a:r>
            <a:r>
              <a:rPr lang="en-US" altLang="ko-KR" dirty="0"/>
              <a:t> = " + </a:t>
            </a:r>
            <a:r>
              <a:rPr lang="en-US" altLang="ko-KR" dirty="0" err="1"/>
              <a:t>intObject</a:t>
            </a:r>
            <a:r>
              <a:rPr lang="en-US" altLang="ko-KR" dirty="0"/>
              <a:t>);</a:t>
            </a:r>
          </a:p>
          <a:p>
            <a:pPr defTabSz="180000"/>
            <a:r>
              <a:rPr lang="en-US" altLang="ko-KR" dirty="0" smtClean="0"/>
              <a:t>		i </a:t>
            </a:r>
            <a:r>
              <a:rPr lang="en-US" altLang="ko-KR" dirty="0"/>
              <a:t>= </a:t>
            </a:r>
            <a:r>
              <a:rPr lang="en-US" altLang="ko-KR" dirty="0" err="1"/>
              <a:t>intObject</a:t>
            </a:r>
            <a:r>
              <a:rPr lang="en-US" altLang="ko-KR" dirty="0"/>
              <a:t> + 10;// auto unboxing</a:t>
            </a:r>
          </a:p>
          <a:p>
            <a:pPr defTabSz="180000"/>
            <a:r>
              <a:rPr lang="en-US" altLang="ko-KR" dirty="0" smtClean="0"/>
              <a:t>		</a:t>
            </a:r>
            <a:r>
              <a:rPr lang="en-US" altLang="ko-KR" dirty="0" err="1" smtClean="0"/>
              <a:t>System.out.println</a:t>
            </a:r>
            <a:r>
              <a:rPr lang="en-US" altLang="ko-KR" dirty="0"/>
              <a:t>("i = " + i);</a:t>
            </a:r>
          </a:p>
          <a:p>
            <a:pPr defTabSz="180000"/>
            <a:r>
              <a:rPr lang="en-US" altLang="ko-KR" dirty="0" smtClean="0"/>
              <a:t>	}</a:t>
            </a:r>
            <a:endParaRPr lang="en-US" altLang="ko-KR" dirty="0"/>
          </a:p>
          <a:p>
            <a:pPr defTabSz="180000"/>
            <a:r>
              <a:rPr lang="en-US" altLang="ko-KR" dirty="0"/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7584" y="1340768"/>
            <a:ext cx="3826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다음 코드에 대한 결과는 무엇인가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?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4572008"/>
            <a:ext cx="155683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dirty="0" err="1"/>
              <a:t>intObject</a:t>
            </a:r>
            <a:r>
              <a:rPr lang="en-US" altLang="ko-KR" dirty="0"/>
              <a:t> = 10</a:t>
            </a:r>
          </a:p>
          <a:p>
            <a:r>
              <a:rPr lang="en-US" altLang="ko-KR" dirty="0"/>
              <a:t>i = 20</a:t>
            </a:r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3676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String</a:t>
            </a:r>
            <a:r>
              <a:rPr lang="ko-KR" altLang="en-US" dirty="0" smtClean="0"/>
              <a:t>의 생성과 특징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42</a:t>
            </a:fld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dirty="0" smtClean="0"/>
              <a:t>String</a:t>
            </a:r>
            <a:r>
              <a:rPr lang="ko-KR" altLang="en-US" dirty="0" smtClean="0"/>
              <a:t> </a:t>
            </a:r>
            <a:r>
              <a:rPr lang="en-US" altLang="ko-KR" dirty="0" smtClean="0"/>
              <a:t>- </a:t>
            </a:r>
            <a:r>
              <a:rPr lang="en-US" altLang="ko-KR" dirty="0" err="1" smtClean="0"/>
              <a:t>java.lang.String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String </a:t>
            </a:r>
            <a:r>
              <a:rPr lang="ko-KR" altLang="en-US" dirty="0" smtClean="0"/>
              <a:t>클래스는 하나의</a:t>
            </a:r>
            <a:r>
              <a:rPr lang="en-US" altLang="ko-KR" dirty="0" smtClean="0"/>
              <a:t> </a:t>
            </a:r>
            <a:r>
              <a:rPr lang="ko-KR" altLang="en-US" dirty="0" err="1" smtClean="0"/>
              <a:t>스트링만</a:t>
            </a:r>
            <a:r>
              <a:rPr lang="ko-KR" altLang="en-US" dirty="0" smtClean="0"/>
              <a:t> 표현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String </a:t>
            </a:r>
            <a:r>
              <a:rPr lang="ko-KR" altLang="en-US" dirty="0" err="1" smtClean="0"/>
              <a:t>생성자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1357290" y="2143116"/>
            <a:ext cx="6429420" cy="18158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1600" dirty="0" smtClean="0"/>
              <a:t>// </a:t>
            </a:r>
            <a:r>
              <a:rPr lang="ko-KR" altLang="en-US" sz="1600" dirty="0" err="1" smtClean="0"/>
              <a:t>스트링</a:t>
            </a:r>
            <a:r>
              <a:rPr lang="ko-KR" altLang="en-US" sz="1600" dirty="0" smtClean="0"/>
              <a:t> </a:t>
            </a:r>
            <a:r>
              <a:rPr lang="ko-KR" altLang="en-US" sz="1600" dirty="0" err="1" smtClean="0"/>
              <a:t>리터럴로</a:t>
            </a:r>
            <a:r>
              <a:rPr lang="ko-KR" altLang="en-US" sz="1600" dirty="0" smtClean="0"/>
              <a:t> </a:t>
            </a:r>
            <a:r>
              <a:rPr lang="ko-KR" altLang="en-US" sz="1600" dirty="0" err="1" smtClean="0"/>
              <a:t>스트링</a:t>
            </a:r>
            <a:r>
              <a:rPr lang="ko-KR" altLang="en-US" sz="1600" dirty="0" smtClean="0"/>
              <a:t> 객체 생성</a:t>
            </a:r>
          </a:p>
          <a:p>
            <a:r>
              <a:rPr lang="en-US" altLang="ko-KR" sz="1600" dirty="0" smtClean="0"/>
              <a:t>String str1 = "</a:t>
            </a:r>
            <a:r>
              <a:rPr lang="en-US" altLang="ko-KR" sz="1600" dirty="0" err="1" smtClean="0"/>
              <a:t>abcd</a:t>
            </a:r>
            <a:r>
              <a:rPr lang="en-US" altLang="ko-KR" sz="1600" dirty="0" smtClean="0"/>
              <a:t>";</a:t>
            </a:r>
          </a:p>
          <a:p>
            <a:endParaRPr lang="en-US" altLang="ko-KR" sz="1600" dirty="0" smtClean="0"/>
          </a:p>
          <a:p>
            <a:r>
              <a:rPr lang="en-US" altLang="ko-KR" sz="1600" dirty="0" smtClean="0"/>
              <a:t>// String </a:t>
            </a:r>
            <a:r>
              <a:rPr lang="ko-KR" altLang="en-US" sz="1600" dirty="0" smtClean="0"/>
              <a:t>클래스의 </a:t>
            </a:r>
            <a:r>
              <a:rPr lang="ko-KR" altLang="en-US" sz="1600" dirty="0" err="1" smtClean="0"/>
              <a:t>생성자를</a:t>
            </a:r>
            <a:r>
              <a:rPr lang="ko-KR" altLang="en-US" sz="1600" dirty="0" smtClean="0"/>
              <a:t> 이용하여 </a:t>
            </a:r>
            <a:r>
              <a:rPr lang="ko-KR" altLang="en-US" sz="1600" dirty="0" err="1" smtClean="0"/>
              <a:t>스트링</a:t>
            </a:r>
            <a:r>
              <a:rPr lang="ko-KR" altLang="en-US" sz="1600" dirty="0" smtClean="0"/>
              <a:t> 생성</a:t>
            </a:r>
          </a:p>
          <a:p>
            <a:r>
              <a:rPr lang="en-US" altLang="ko-KR" sz="1600" dirty="0" smtClean="0"/>
              <a:t>char data[] = {'a', 'b', 'c', 'd'};</a:t>
            </a:r>
          </a:p>
          <a:p>
            <a:r>
              <a:rPr lang="en-US" altLang="ko-KR" sz="1600" dirty="0" smtClean="0"/>
              <a:t>String str2 = new String(data);</a:t>
            </a:r>
          </a:p>
          <a:p>
            <a:r>
              <a:rPr lang="en-US" altLang="ko-KR" sz="1600" dirty="0" smtClean="0"/>
              <a:t>String str3 = new String("</a:t>
            </a:r>
            <a:r>
              <a:rPr lang="en-US" altLang="ko-KR" sz="1600" dirty="0" err="1" smtClean="0"/>
              <a:t>abcd</a:t>
            </a:r>
            <a:r>
              <a:rPr lang="en-US" altLang="ko-KR" sz="1600" dirty="0" smtClean="0"/>
              <a:t>"); // str2</a:t>
            </a:r>
            <a:r>
              <a:rPr lang="ko-KR" altLang="en-US" sz="1600" dirty="0" smtClean="0"/>
              <a:t>와 </a:t>
            </a:r>
            <a:r>
              <a:rPr lang="en-US" altLang="ko-KR" sz="1600" dirty="0" smtClean="0"/>
              <a:t>str3</a:t>
            </a:r>
            <a:r>
              <a:rPr lang="ko-KR" altLang="en-US" sz="1600" dirty="0" smtClean="0"/>
              <a:t>은 모두 “</a:t>
            </a:r>
            <a:r>
              <a:rPr lang="en-US" altLang="ko-KR" sz="1600" dirty="0" err="1" smtClean="0"/>
              <a:t>abcd</a:t>
            </a:r>
            <a:r>
              <a:rPr lang="en-US" altLang="ko-KR" sz="1600" dirty="0" smtClean="0"/>
              <a:t>” </a:t>
            </a:r>
            <a:r>
              <a:rPr lang="ko-KR" altLang="en-US" sz="1600" dirty="0" err="1" smtClean="0"/>
              <a:t>스트링임</a:t>
            </a:r>
            <a:endParaRPr lang="ko-KR" altLang="en-US" sz="1600" dirty="0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88291795"/>
              </p:ext>
            </p:extLst>
          </p:nvPr>
        </p:nvGraphicFramePr>
        <p:xfrm>
          <a:off x="642910" y="4643446"/>
          <a:ext cx="7500990" cy="18605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1285"/>
                <a:gridCol w="4879705"/>
              </a:tblGrid>
              <a:tr h="37211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err="1" smtClean="0">
                          <a:solidFill>
                            <a:schemeClr val="tx1"/>
                          </a:solidFill>
                        </a:rPr>
                        <a:t>생성</a:t>
                      </a:r>
                      <a:r>
                        <a:rPr lang="ko-KR" altLang="en-US" sz="1600" baseline="0" dirty="0" err="1" smtClean="0">
                          <a:solidFill>
                            <a:schemeClr val="tx1"/>
                          </a:solidFill>
                        </a:rPr>
                        <a:t>자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</a:rPr>
                        <a:t>설명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21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aseline="0" dirty="0" smtClean="0"/>
                        <a:t>String()</a:t>
                      </a:r>
                      <a:endParaRPr lang="ko-KR" altLang="en-US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빈</a:t>
                      </a:r>
                      <a:r>
                        <a:rPr lang="en-US" altLang="ko-KR" sz="1600" dirty="0" smtClean="0"/>
                        <a:t> </a:t>
                      </a:r>
                      <a:r>
                        <a:rPr lang="ko-KR" altLang="en-US" sz="1600" dirty="0" err="1" smtClean="0"/>
                        <a:t>스트링</a:t>
                      </a:r>
                      <a:r>
                        <a:rPr lang="ko-KR" altLang="en-US" sz="1600" dirty="0" smtClean="0"/>
                        <a:t> 객체 생성</a:t>
                      </a:r>
                      <a:endParaRPr lang="ko-KR" alt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21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aseline="0" dirty="0" smtClean="0"/>
                        <a:t>String(byte[] bytes)</a:t>
                      </a:r>
                      <a:endParaRPr lang="ko-KR" altLang="en-US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플랫폼의 기본 문자집합을 이용하여</a:t>
                      </a:r>
                      <a:r>
                        <a:rPr lang="ko-KR" altLang="en-US" sz="1600" baseline="0" dirty="0" smtClean="0"/>
                        <a:t> 바이트</a:t>
                      </a:r>
                      <a:r>
                        <a:rPr lang="en-US" altLang="ko-KR" sz="1600" baseline="0" dirty="0" smtClean="0"/>
                        <a:t> </a:t>
                      </a:r>
                      <a:r>
                        <a:rPr lang="ko-KR" altLang="en-US" sz="1600" baseline="0" dirty="0" smtClean="0"/>
                        <a:t>배열을 </a:t>
                      </a:r>
                      <a:r>
                        <a:rPr lang="ko-KR" altLang="en-US" sz="1600" baseline="0" dirty="0" err="1" smtClean="0"/>
                        <a:t>디코딩하여</a:t>
                      </a:r>
                      <a:r>
                        <a:rPr lang="ko-KR" altLang="en-US" sz="1600" baseline="0" dirty="0" smtClean="0"/>
                        <a:t> </a:t>
                      </a:r>
                      <a:r>
                        <a:rPr lang="ko-KR" altLang="en-US" sz="1600" baseline="0" dirty="0" err="1" smtClean="0"/>
                        <a:t>스트링</a:t>
                      </a:r>
                      <a:r>
                        <a:rPr lang="ko-KR" altLang="en-US" sz="1600" baseline="0" dirty="0" smtClean="0"/>
                        <a:t> 객체 생성</a:t>
                      </a:r>
                      <a:endParaRPr lang="ko-KR" alt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21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smtClean="0"/>
                        <a:t>String(String</a:t>
                      </a:r>
                      <a:r>
                        <a:rPr lang="en-US" altLang="ko-KR" sz="1600" baseline="0" dirty="0" smtClean="0"/>
                        <a:t> original)</a:t>
                      </a:r>
                      <a:endParaRPr lang="ko-KR" altLang="en-US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인자로 주어진 </a:t>
                      </a:r>
                      <a:r>
                        <a:rPr lang="ko-KR" altLang="en-US" sz="1600" dirty="0" err="1" smtClean="0"/>
                        <a:t>스트링과</a:t>
                      </a:r>
                      <a:r>
                        <a:rPr lang="ko-KR" altLang="en-US" sz="1600" dirty="0" smtClean="0"/>
                        <a:t> 똑같은 </a:t>
                      </a:r>
                      <a:r>
                        <a:rPr lang="ko-KR" altLang="en-US" sz="1600" dirty="0" err="1" smtClean="0"/>
                        <a:t>스트링</a:t>
                      </a:r>
                      <a:r>
                        <a:rPr lang="ko-KR" altLang="en-US" sz="1600" dirty="0" smtClean="0"/>
                        <a:t> 객체를 생성</a:t>
                      </a:r>
                      <a:endParaRPr lang="ko-KR" alt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21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smtClean="0"/>
                        <a:t>String(</a:t>
                      </a:r>
                      <a:r>
                        <a:rPr lang="en-US" altLang="ko-KR" sz="1600" dirty="0" err="1" smtClean="0"/>
                        <a:t>StringBuffer</a:t>
                      </a:r>
                      <a:r>
                        <a:rPr lang="en-US" altLang="ko-KR" sz="1600" baseline="0" dirty="0" smtClean="0"/>
                        <a:t> buffer)</a:t>
                      </a:r>
                      <a:endParaRPr lang="ko-KR" altLang="en-US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err="1" smtClean="0"/>
                        <a:t>스트링</a:t>
                      </a:r>
                      <a:r>
                        <a:rPr lang="ko-KR" altLang="en-US" sz="1600" dirty="0" smtClean="0"/>
                        <a:t> 버퍼에 포함된 일련의 문자들을 나타내는 </a:t>
                      </a:r>
                      <a:r>
                        <a:rPr lang="ko-KR" altLang="en-US" sz="1600" dirty="0" err="1" smtClean="0"/>
                        <a:t>스트링</a:t>
                      </a:r>
                      <a:r>
                        <a:rPr lang="ko-KR" altLang="en-US" sz="1600" dirty="0" smtClean="0"/>
                        <a:t> 객체 생성</a:t>
                      </a:r>
                      <a:endParaRPr lang="en-US" altLang="ko-KR" sz="1600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직사각형 30"/>
          <p:cNvSpPr/>
          <p:nvPr/>
        </p:nvSpPr>
        <p:spPr>
          <a:xfrm>
            <a:off x="5072066" y="3286124"/>
            <a:ext cx="1643074" cy="152222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스트링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리터럴과</a:t>
            </a:r>
            <a:r>
              <a:rPr lang="ko-KR" altLang="en-US" dirty="0" smtClean="0"/>
              <a:t> </a:t>
            </a:r>
            <a:r>
              <a:rPr lang="en-US" altLang="ko-KR" dirty="0" smtClean="0"/>
              <a:t>new String()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531352" cy="2357454"/>
          </a:xfrm>
        </p:spPr>
        <p:txBody>
          <a:bodyPr>
            <a:normAutofit/>
          </a:bodyPr>
          <a:lstStyle/>
          <a:p>
            <a:r>
              <a:rPr lang="ko-KR" altLang="en-US" dirty="0" err="1" smtClean="0"/>
              <a:t>스트링</a:t>
            </a:r>
            <a:r>
              <a:rPr lang="ko-KR" altLang="en-US" dirty="0" smtClean="0"/>
              <a:t> 생성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단순 </a:t>
            </a:r>
            <a:r>
              <a:rPr lang="ko-KR" altLang="en-US" dirty="0" err="1" smtClean="0"/>
              <a:t>리터럴로</a:t>
            </a:r>
            <a:r>
              <a:rPr lang="ko-KR" altLang="en-US" dirty="0" smtClean="0"/>
              <a:t> 생성</a:t>
            </a:r>
            <a:r>
              <a:rPr lang="en-US" altLang="ko-KR" dirty="0" smtClean="0"/>
              <a:t>, String s = "Hello"; </a:t>
            </a:r>
          </a:p>
          <a:p>
            <a:pPr lvl="2"/>
            <a:r>
              <a:rPr lang="en-US" altLang="ko-KR" dirty="0" smtClean="0"/>
              <a:t>JVM</a:t>
            </a:r>
            <a:r>
              <a:rPr lang="ko-KR" altLang="en-US" dirty="0" smtClean="0"/>
              <a:t>이 리터럴 관리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응용프로그램 내에서 공유됨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String </a:t>
            </a:r>
            <a:r>
              <a:rPr lang="ko-KR" altLang="en-US" dirty="0" smtClean="0"/>
              <a:t>객체로 생성</a:t>
            </a:r>
            <a:r>
              <a:rPr lang="en-US" altLang="ko-KR" dirty="0" smtClean="0"/>
              <a:t>, String t = new String("Hello");</a:t>
            </a:r>
          </a:p>
          <a:p>
            <a:pPr lvl="2"/>
            <a:r>
              <a:rPr lang="ko-KR" altLang="en-US" dirty="0" err="1" smtClean="0"/>
              <a:t>힙에</a:t>
            </a:r>
            <a:r>
              <a:rPr lang="en-US" altLang="ko-KR" dirty="0" smtClean="0"/>
              <a:t>  String </a:t>
            </a:r>
            <a:r>
              <a:rPr lang="ko-KR" altLang="en-US" dirty="0" smtClean="0"/>
              <a:t>객체 생성</a:t>
            </a:r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14414" y="3879653"/>
            <a:ext cx="2643206" cy="18158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String a = “Hello”;</a:t>
            </a:r>
          </a:p>
          <a:p>
            <a:r>
              <a:rPr lang="en-US" altLang="ko-KR" sz="1600" dirty="0" smtClean="0"/>
              <a:t>String b = “Java”;</a:t>
            </a:r>
          </a:p>
          <a:p>
            <a:r>
              <a:rPr lang="en-US" altLang="ko-KR" sz="1600" dirty="0" smtClean="0"/>
              <a:t>String c = “Hello”;</a:t>
            </a:r>
          </a:p>
          <a:p>
            <a:endParaRPr lang="en-US" altLang="ko-KR" sz="1600" dirty="0" smtClean="0"/>
          </a:p>
          <a:p>
            <a:r>
              <a:rPr lang="en-US" altLang="ko-KR" sz="1600" dirty="0" smtClean="0"/>
              <a:t>String d = new String("Hello");</a:t>
            </a:r>
          </a:p>
          <a:p>
            <a:r>
              <a:rPr lang="en-US" altLang="ko-KR" sz="1600" dirty="0" smtClean="0"/>
              <a:t>String e = new String("Java");</a:t>
            </a:r>
          </a:p>
          <a:p>
            <a:r>
              <a:rPr lang="en-US" altLang="ko-KR" sz="1600" dirty="0" smtClean="0"/>
              <a:t>String f = new String("Java");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00496" y="3429000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a</a:t>
            </a:r>
            <a:endParaRPr lang="ko-KR" altLang="en-US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5286380" y="3500438"/>
            <a:ext cx="71438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smtClean="0"/>
              <a:t>“Hello”</a:t>
            </a:r>
            <a:endParaRPr lang="ko-KR" altLang="en-US" sz="1400" dirty="0"/>
          </a:p>
        </p:txBody>
      </p:sp>
      <p:sp>
        <p:nvSpPr>
          <p:cNvPr id="35" name="직사각형 34"/>
          <p:cNvSpPr/>
          <p:nvPr/>
        </p:nvSpPr>
        <p:spPr>
          <a:xfrm>
            <a:off x="4286248" y="3571876"/>
            <a:ext cx="357190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1"/>
              </a:solidFill>
            </a:endParaRPr>
          </a:p>
        </p:txBody>
      </p:sp>
      <p:sp>
        <p:nvSpPr>
          <p:cNvPr id="36" name="순서도: 연결자 35"/>
          <p:cNvSpPr/>
          <p:nvPr/>
        </p:nvSpPr>
        <p:spPr>
          <a:xfrm>
            <a:off x="4429124" y="3643314"/>
            <a:ext cx="119063" cy="107157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1"/>
              </a:solidFill>
            </a:endParaRPr>
          </a:p>
        </p:txBody>
      </p:sp>
      <p:cxnSp>
        <p:nvCxnSpPr>
          <p:cNvPr id="25" name="구부러진 연결선 24"/>
          <p:cNvCxnSpPr>
            <a:stCxn id="36" idx="6"/>
            <a:endCxn id="28" idx="1"/>
          </p:cNvCxnSpPr>
          <p:nvPr/>
        </p:nvCxnSpPr>
        <p:spPr>
          <a:xfrm flipV="1">
            <a:off x="4548187" y="3654327"/>
            <a:ext cx="738193" cy="42566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000496" y="3857628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b</a:t>
            </a:r>
            <a:endParaRPr lang="ko-KR" alt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5286380" y="3929066"/>
            <a:ext cx="71438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smtClean="0"/>
              <a:t>“Java”</a:t>
            </a:r>
            <a:endParaRPr lang="ko-KR" altLang="en-US" sz="1400" dirty="0"/>
          </a:p>
        </p:txBody>
      </p:sp>
      <p:sp>
        <p:nvSpPr>
          <p:cNvPr id="16" name="직사각형 15"/>
          <p:cNvSpPr/>
          <p:nvPr/>
        </p:nvSpPr>
        <p:spPr>
          <a:xfrm>
            <a:off x="4286248" y="4000504"/>
            <a:ext cx="357190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1"/>
              </a:solidFill>
            </a:endParaRPr>
          </a:p>
        </p:txBody>
      </p:sp>
      <p:sp>
        <p:nvSpPr>
          <p:cNvPr id="17" name="순서도: 연결자 16"/>
          <p:cNvSpPr/>
          <p:nvPr/>
        </p:nvSpPr>
        <p:spPr>
          <a:xfrm>
            <a:off x="4429124" y="4071942"/>
            <a:ext cx="119063" cy="107157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1"/>
              </a:solidFill>
            </a:endParaRPr>
          </a:p>
        </p:txBody>
      </p:sp>
      <p:cxnSp>
        <p:nvCxnSpPr>
          <p:cNvPr id="18" name="구부러진 연결선 17"/>
          <p:cNvCxnSpPr>
            <a:stCxn id="17" idx="6"/>
            <a:endCxn id="15" idx="1"/>
          </p:cNvCxnSpPr>
          <p:nvPr/>
        </p:nvCxnSpPr>
        <p:spPr>
          <a:xfrm flipV="1">
            <a:off x="4548187" y="4082955"/>
            <a:ext cx="738193" cy="42566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000496" y="4286256"/>
            <a:ext cx="253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c</a:t>
            </a:r>
            <a:endParaRPr lang="ko-KR" altLang="en-US" sz="1400" dirty="0"/>
          </a:p>
        </p:txBody>
      </p:sp>
      <p:sp>
        <p:nvSpPr>
          <p:cNvPr id="21" name="직사각형 20"/>
          <p:cNvSpPr/>
          <p:nvPr/>
        </p:nvSpPr>
        <p:spPr>
          <a:xfrm>
            <a:off x="4286248" y="4429132"/>
            <a:ext cx="357190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1"/>
              </a:solidFill>
            </a:endParaRPr>
          </a:p>
        </p:txBody>
      </p:sp>
      <p:sp>
        <p:nvSpPr>
          <p:cNvPr id="22" name="순서도: 연결자 21"/>
          <p:cNvSpPr/>
          <p:nvPr/>
        </p:nvSpPr>
        <p:spPr>
          <a:xfrm>
            <a:off x="4429124" y="4500570"/>
            <a:ext cx="119063" cy="107157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1"/>
              </a:solidFill>
            </a:endParaRPr>
          </a:p>
        </p:txBody>
      </p:sp>
      <p:cxnSp>
        <p:nvCxnSpPr>
          <p:cNvPr id="23" name="구부러진 연결선 22"/>
          <p:cNvCxnSpPr>
            <a:stCxn id="22" idx="6"/>
            <a:endCxn id="28" idx="1"/>
          </p:cNvCxnSpPr>
          <p:nvPr/>
        </p:nvCxnSpPr>
        <p:spPr>
          <a:xfrm flipV="1">
            <a:off x="4548187" y="3654327"/>
            <a:ext cx="738193" cy="899822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000496" y="5072074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d</a:t>
            </a:r>
            <a:endParaRPr lang="ko-KR" altLang="en-US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5286380" y="5072074"/>
            <a:ext cx="71438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smtClean="0"/>
              <a:t>“Hello”</a:t>
            </a:r>
            <a:endParaRPr lang="ko-KR" altLang="en-US" sz="1400" dirty="0"/>
          </a:p>
        </p:txBody>
      </p:sp>
      <p:sp>
        <p:nvSpPr>
          <p:cNvPr id="27" name="직사각형 26"/>
          <p:cNvSpPr/>
          <p:nvPr/>
        </p:nvSpPr>
        <p:spPr>
          <a:xfrm>
            <a:off x="4286248" y="5143512"/>
            <a:ext cx="357190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1"/>
              </a:solidFill>
            </a:endParaRPr>
          </a:p>
        </p:txBody>
      </p:sp>
      <p:sp>
        <p:nvSpPr>
          <p:cNvPr id="29" name="순서도: 연결자 28"/>
          <p:cNvSpPr/>
          <p:nvPr/>
        </p:nvSpPr>
        <p:spPr>
          <a:xfrm>
            <a:off x="4429124" y="5214950"/>
            <a:ext cx="119063" cy="107157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1"/>
              </a:solidFill>
            </a:endParaRPr>
          </a:p>
        </p:txBody>
      </p:sp>
      <p:cxnSp>
        <p:nvCxnSpPr>
          <p:cNvPr id="30" name="구부러진 연결선 29"/>
          <p:cNvCxnSpPr>
            <a:stCxn id="29" idx="6"/>
            <a:endCxn id="26" idx="1"/>
          </p:cNvCxnSpPr>
          <p:nvPr/>
        </p:nvCxnSpPr>
        <p:spPr>
          <a:xfrm flipV="1">
            <a:off x="4548187" y="5225963"/>
            <a:ext cx="738193" cy="42566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000496" y="5500702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e</a:t>
            </a:r>
            <a:endParaRPr lang="ko-KR" altLang="en-US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5286380" y="5550115"/>
            <a:ext cx="71438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smtClean="0"/>
              <a:t>“Java”</a:t>
            </a:r>
            <a:endParaRPr lang="ko-KR" altLang="en-US" sz="1400" dirty="0"/>
          </a:p>
        </p:txBody>
      </p:sp>
      <p:sp>
        <p:nvSpPr>
          <p:cNvPr id="38" name="직사각형 37"/>
          <p:cNvSpPr/>
          <p:nvPr/>
        </p:nvSpPr>
        <p:spPr>
          <a:xfrm>
            <a:off x="4286248" y="5621553"/>
            <a:ext cx="357190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1"/>
              </a:solidFill>
            </a:endParaRPr>
          </a:p>
        </p:txBody>
      </p:sp>
      <p:sp>
        <p:nvSpPr>
          <p:cNvPr id="39" name="순서도: 연결자 38"/>
          <p:cNvSpPr/>
          <p:nvPr/>
        </p:nvSpPr>
        <p:spPr>
          <a:xfrm>
            <a:off x="4429124" y="5692991"/>
            <a:ext cx="119063" cy="107157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1"/>
              </a:solidFill>
            </a:endParaRPr>
          </a:p>
        </p:txBody>
      </p:sp>
      <p:cxnSp>
        <p:nvCxnSpPr>
          <p:cNvPr id="40" name="구부러진 연결선 39"/>
          <p:cNvCxnSpPr>
            <a:stCxn id="39" idx="6"/>
            <a:endCxn id="37" idx="1"/>
          </p:cNvCxnSpPr>
          <p:nvPr/>
        </p:nvCxnSpPr>
        <p:spPr>
          <a:xfrm flipV="1">
            <a:off x="4548187" y="5704004"/>
            <a:ext cx="738193" cy="42566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000496" y="6000768"/>
            <a:ext cx="2143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smtClean="0"/>
              <a:t>f</a:t>
            </a:r>
            <a:endParaRPr lang="ko-KR" altLang="en-US" sz="1400" dirty="0"/>
          </a:p>
        </p:txBody>
      </p:sp>
      <p:sp>
        <p:nvSpPr>
          <p:cNvPr id="42" name="TextBox 41"/>
          <p:cNvSpPr txBox="1"/>
          <p:nvPr/>
        </p:nvSpPr>
        <p:spPr>
          <a:xfrm>
            <a:off x="5286380" y="5978743"/>
            <a:ext cx="71438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smtClean="0"/>
              <a:t>“Java”</a:t>
            </a:r>
            <a:endParaRPr lang="ko-KR" altLang="en-US" sz="1400" dirty="0"/>
          </a:p>
        </p:txBody>
      </p:sp>
      <p:sp>
        <p:nvSpPr>
          <p:cNvPr id="43" name="직사각형 42"/>
          <p:cNvSpPr/>
          <p:nvPr/>
        </p:nvSpPr>
        <p:spPr>
          <a:xfrm>
            <a:off x="4286248" y="6050181"/>
            <a:ext cx="357190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1"/>
              </a:solidFill>
            </a:endParaRPr>
          </a:p>
        </p:txBody>
      </p:sp>
      <p:sp>
        <p:nvSpPr>
          <p:cNvPr id="44" name="순서도: 연결자 43"/>
          <p:cNvSpPr/>
          <p:nvPr/>
        </p:nvSpPr>
        <p:spPr>
          <a:xfrm>
            <a:off x="4429124" y="6121619"/>
            <a:ext cx="119063" cy="107157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1"/>
              </a:solidFill>
            </a:endParaRPr>
          </a:p>
        </p:txBody>
      </p:sp>
      <p:cxnSp>
        <p:nvCxnSpPr>
          <p:cNvPr id="45" name="구부러진 연결선 44"/>
          <p:cNvCxnSpPr>
            <a:stCxn id="44" idx="6"/>
            <a:endCxn id="42" idx="1"/>
          </p:cNvCxnSpPr>
          <p:nvPr/>
        </p:nvCxnSpPr>
        <p:spPr>
          <a:xfrm flipV="1">
            <a:off x="4548187" y="6132632"/>
            <a:ext cx="738193" cy="42566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6715140" y="4286256"/>
            <a:ext cx="12202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자바 가상 기계의</a:t>
            </a:r>
            <a:endParaRPr lang="en-US" altLang="ko-KR" sz="1400" dirty="0" smtClean="0"/>
          </a:p>
          <a:p>
            <a:r>
              <a:rPr lang="ko-KR" altLang="en-US" sz="1400" dirty="0" smtClean="0"/>
              <a:t> </a:t>
            </a:r>
            <a:r>
              <a:rPr lang="ko-KR" altLang="en-US" sz="1400" dirty="0" err="1" smtClean="0"/>
              <a:t>스트링</a:t>
            </a:r>
            <a:r>
              <a:rPr lang="ko-KR" altLang="en-US" sz="1400" dirty="0" smtClean="0"/>
              <a:t> </a:t>
            </a:r>
            <a:r>
              <a:rPr lang="ko-KR" altLang="en-US" sz="1400" dirty="0" err="1" smtClean="0"/>
              <a:t>리터럴</a:t>
            </a:r>
            <a:r>
              <a:rPr lang="ko-KR" altLang="en-US" sz="1400" dirty="0" smtClean="0"/>
              <a:t> 테이블</a:t>
            </a:r>
            <a:endParaRPr lang="ko-KR" altLang="en-US" sz="1400" dirty="0"/>
          </a:p>
        </p:txBody>
      </p:sp>
      <p:sp>
        <p:nvSpPr>
          <p:cNvPr id="47" name="직사각형 46"/>
          <p:cNvSpPr/>
          <p:nvPr/>
        </p:nvSpPr>
        <p:spPr>
          <a:xfrm>
            <a:off x="5072066" y="4929174"/>
            <a:ext cx="1643074" cy="152222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TextBox 48"/>
          <p:cNvSpPr txBox="1"/>
          <p:nvPr/>
        </p:nvSpPr>
        <p:spPr>
          <a:xfrm>
            <a:off x="6715140" y="6143644"/>
            <a:ext cx="6495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err="1" smtClean="0"/>
              <a:t>힙</a:t>
            </a:r>
            <a:r>
              <a:rPr lang="ko-KR" altLang="en-US" sz="1400" dirty="0" smtClean="0"/>
              <a:t> 메모리</a:t>
            </a:r>
            <a:endParaRPr lang="ko-KR" altLang="en-US" sz="1400" dirty="0"/>
          </a:p>
        </p:txBody>
      </p:sp>
      <p:sp>
        <p:nvSpPr>
          <p:cNvPr id="48" name="슬라이드 번호 개체 틀 4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43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스트링 객체의 주요 특징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err="1" smtClean="0"/>
              <a:t>스트링</a:t>
            </a:r>
            <a:r>
              <a:rPr lang="ko-KR" altLang="en-US" dirty="0" smtClean="0"/>
              <a:t> 객체는 수정 불가능</a:t>
            </a:r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==</a:t>
            </a:r>
            <a:r>
              <a:rPr lang="ko-KR" altLang="en-US" dirty="0" smtClean="0"/>
              <a:t>과 </a:t>
            </a:r>
            <a:r>
              <a:rPr lang="en-US" altLang="ko-KR" dirty="0" smtClean="0"/>
              <a:t>equals()</a:t>
            </a:r>
          </a:p>
          <a:p>
            <a:pPr lvl="1"/>
            <a:r>
              <a:rPr lang="ko-KR" altLang="en-US" dirty="0" smtClean="0"/>
              <a:t>두 </a:t>
            </a:r>
            <a:r>
              <a:rPr lang="ko-KR" altLang="en-US" dirty="0" err="1" smtClean="0"/>
              <a:t>스트링을</a:t>
            </a:r>
            <a:r>
              <a:rPr lang="ko-KR" altLang="en-US" dirty="0" smtClean="0"/>
              <a:t> 비교할 때 반드시 </a:t>
            </a:r>
            <a:r>
              <a:rPr lang="en-US" altLang="ko-KR" dirty="0" smtClean="0"/>
              <a:t>equals()</a:t>
            </a:r>
            <a:r>
              <a:rPr lang="ko-KR" altLang="en-US" dirty="0" smtClean="0"/>
              <a:t>를 사용하여야 함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equals()</a:t>
            </a:r>
            <a:r>
              <a:rPr lang="ko-KR" altLang="en-US" dirty="0" smtClean="0"/>
              <a:t>는 내용을 비교하기 때문</a:t>
            </a:r>
            <a:endParaRPr lang="ko-KR" alt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1214414" y="2143116"/>
            <a:ext cx="2643206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String s = new String("Hello");</a:t>
            </a:r>
          </a:p>
          <a:p>
            <a:r>
              <a:rPr lang="en-US" altLang="ko-KR" sz="1600" dirty="0" smtClean="0"/>
              <a:t>String t = </a:t>
            </a:r>
            <a:r>
              <a:rPr lang="en-US" altLang="ko-KR" sz="1600" dirty="0" err="1" smtClean="0"/>
              <a:t>s.concat</a:t>
            </a:r>
            <a:r>
              <a:rPr lang="en-US" altLang="ko-KR" sz="1600" dirty="0" smtClean="0"/>
              <a:t>("Java");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286248" y="2022265"/>
            <a:ext cx="243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s</a:t>
            </a:r>
            <a:endParaRPr lang="ko-KR" alt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5572132" y="2022265"/>
            <a:ext cx="71438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“Hello”</a:t>
            </a:r>
            <a:endParaRPr lang="ko-KR" altLang="en-US" sz="1400" dirty="0"/>
          </a:p>
        </p:txBody>
      </p:sp>
      <p:sp>
        <p:nvSpPr>
          <p:cNvPr id="26" name="직사각형 25"/>
          <p:cNvSpPr/>
          <p:nvPr/>
        </p:nvSpPr>
        <p:spPr>
          <a:xfrm>
            <a:off x="4572000" y="2093703"/>
            <a:ext cx="357190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1"/>
              </a:solidFill>
            </a:endParaRPr>
          </a:p>
        </p:txBody>
      </p:sp>
      <p:sp>
        <p:nvSpPr>
          <p:cNvPr id="27" name="순서도: 연결자 26"/>
          <p:cNvSpPr/>
          <p:nvPr/>
        </p:nvSpPr>
        <p:spPr>
          <a:xfrm>
            <a:off x="4714876" y="2165141"/>
            <a:ext cx="119063" cy="107157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1"/>
              </a:solidFill>
            </a:endParaRPr>
          </a:p>
        </p:txBody>
      </p:sp>
      <p:cxnSp>
        <p:nvCxnSpPr>
          <p:cNvPr id="28" name="구부러진 연결선 27"/>
          <p:cNvCxnSpPr>
            <a:stCxn id="27" idx="6"/>
            <a:endCxn id="25" idx="1"/>
          </p:cNvCxnSpPr>
          <p:nvPr/>
        </p:nvCxnSpPr>
        <p:spPr>
          <a:xfrm flipV="1">
            <a:off x="4833939" y="2176154"/>
            <a:ext cx="738193" cy="42566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286248" y="2450893"/>
            <a:ext cx="2327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t</a:t>
            </a:r>
            <a:endParaRPr lang="ko-KR" altLang="en-US" sz="1400" dirty="0"/>
          </a:p>
        </p:txBody>
      </p:sp>
      <p:sp>
        <p:nvSpPr>
          <p:cNvPr id="30" name="TextBox 29"/>
          <p:cNvSpPr txBox="1"/>
          <p:nvPr/>
        </p:nvSpPr>
        <p:spPr>
          <a:xfrm>
            <a:off x="5572132" y="2500306"/>
            <a:ext cx="107157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“</a:t>
            </a:r>
            <a:r>
              <a:rPr lang="en-US" altLang="ko-KR" sz="1400" dirty="0" err="1" smtClean="0"/>
              <a:t>HelloJava</a:t>
            </a:r>
            <a:r>
              <a:rPr lang="en-US" altLang="ko-KR" sz="1400" dirty="0" smtClean="0"/>
              <a:t>”</a:t>
            </a:r>
            <a:endParaRPr lang="ko-KR" altLang="en-US" sz="1400" dirty="0"/>
          </a:p>
        </p:txBody>
      </p:sp>
      <p:sp>
        <p:nvSpPr>
          <p:cNvPr id="31" name="직사각형 30"/>
          <p:cNvSpPr/>
          <p:nvPr/>
        </p:nvSpPr>
        <p:spPr>
          <a:xfrm>
            <a:off x="4572000" y="2571744"/>
            <a:ext cx="357190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1"/>
              </a:solidFill>
            </a:endParaRPr>
          </a:p>
        </p:txBody>
      </p:sp>
      <p:sp>
        <p:nvSpPr>
          <p:cNvPr id="32" name="순서도: 연결자 31"/>
          <p:cNvSpPr/>
          <p:nvPr/>
        </p:nvSpPr>
        <p:spPr>
          <a:xfrm>
            <a:off x="4714876" y="2643182"/>
            <a:ext cx="119063" cy="107157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1"/>
              </a:solidFill>
            </a:endParaRPr>
          </a:p>
        </p:txBody>
      </p:sp>
      <p:cxnSp>
        <p:nvCxnSpPr>
          <p:cNvPr id="33" name="구부러진 연결선 32"/>
          <p:cNvCxnSpPr>
            <a:stCxn id="32" idx="6"/>
            <a:endCxn id="30" idx="1"/>
          </p:cNvCxnSpPr>
          <p:nvPr/>
        </p:nvCxnSpPr>
        <p:spPr>
          <a:xfrm flipV="1">
            <a:off x="4833939" y="2654195"/>
            <a:ext cx="738193" cy="42566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6786578" y="2071678"/>
            <a:ext cx="140711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err="1" smtClean="0">
                <a:solidFill>
                  <a:schemeClr val="accent2">
                    <a:lumMod val="75000"/>
                  </a:schemeClr>
                </a:solidFill>
              </a:rPr>
              <a:t>s.concat</a:t>
            </a:r>
            <a:r>
              <a:rPr lang="en-US" altLang="ko-KR" sz="1400" dirty="0" smtClean="0">
                <a:solidFill>
                  <a:schemeClr val="accent2">
                    <a:lumMod val="75000"/>
                  </a:schemeClr>
                </a:solidFill>
              </a:rPr>
              <a:t>("Java")</a:t>
            </a:r>
            <a:r>
              <a:rPr lang="ko-KR" altLang="en-US" sz="1400" dirty="0" smtClean="0">
                <a:solidFill>
                  <a:schemeClr val="accent2">
                    <a:lumMod val="75000"/>
                  </a:schemeClr>
                </a:solidFill>
              </a:rPr>
              <a:t>의</a:t>
            </a:r>
            <a:endParaRPr lang="en-US" altLang="ko-KR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ko-KR" altLang="en-US" sz="1400" dirty="0" smtClean="0">
                <a:solidFill>
                  <a:schemeClr val="accent2">
                    <a:lumMod val="75000"/>
                  </a:schemeClr>
                </a:solidFill>
              </a:rPr>
              <a:t>실행</a:t>
            </a:r>
            <a:r>
              <a:rPr lang="en-US" altLang="ko-KR" sz="1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ko-KR" altLang="en-US" sz="1400" dirty="0" smtClean="0">
                <a:solidFill>
                  <a:schemeClr val="accent2">
                    <a:lumMod val="75000"/>
                  </a:schemeClr>
                </a:solidFill>
              </a:rPr>
              <a:t>결과</a:t>
            </a:r>
          </a:p>
          <a:p>
            <a:r>
              <a:rPr lang="ko-KR" altLang="en-US" sz="1400" dirty="0" err="1" smtClean="0">
                <a:solidFill>
                  <a:schemeClr val="accent2">
                    <a:lumMod val="75000"/>
                  </a:schemeClr>
                </a:solidFill>
              </a:rPr>
              <a:t>스트링</a:t>
            </a:r>
            <a:r>
              <a:rPr lang="ko-KR" altLang="en-US" sz="1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altLang="ko-KR" sz="1400" dirty="0" smtClean="0">
                <a:solidFill>
                  <a:schemeClr val="accent2">
                    <a:lumMod val="75000"/>
                  </a:schemeClr>
                </a:solidFill>
              </a:rPr>
              <a:t>s</a:t>
            </a:r>
            <a:r>
              <a:rPr lang="ko-KR" altLang="en-US" sz="1400" dirty="0" smtClean="0">
                <a:solidFill>
                  <a:schemeClr val="accent2">
                    <a:lumMod val="75000"/>
                  </a:schemeClr>
                </a:solidFill>
              </a:rPr>
              <a:t>는 변경되지않음</a:t>
            </a:r>
            <a:endParaRPr lang="ko-KR" altLang="en-US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" name="슬라이드 번호 개체 틀 1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44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주요 메소드</a:t>
            </a:r>
            <a:endParaRPr lang="ko-KR" altLang="en-US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35783407"/>
              </p:ext>
            </p:extLst>
          </p:nvPr>
        </p:nvGraphicFramePr>
        <p:xfrm>
          <a:off x="251520" y="1562824"/>
          <a:ext cx="8784976" cy="460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6344"/>
                <a:gridCol w="5688632"/>
              </a:tblGrid>
              <a:tr h="21431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err="1" smtClean="0">
                          <a:solidFill>
                            <a:schemeClr val="tx1"/>
                          </a:solidFill>
                        </a:rPr>
                        <a:t>메소드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</a:rPr>
                        <a:t>설명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smtClean="0">
                          <a:solidFill>
                            <a:schemeClr val="tx1"/>
                          </a:solidFill>
                        </a:rPr>
                        <a:t>char</a:t>
                      </a:r>
                      <a:r>
                        <a:rPr lang="en-US" altLang="ko-KR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600" b="0" baseline="0" dirty="0" err="1" smtClean="0">
                          <a:solidFill>
                            <a:schemeClr val="tx1"/>
                          </a:solidFill>
                        </a:rPr>
                        <a:t>charAt</a:t>
                      </a:r>
                      <a:r>
                        <a:rPr lang="en-US" altLang="ko-KR" sz="1600" b="0" baseline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altLang="ko-KR" sz="1600" b="0" baseline="0" dirty="0" err="1" smtClean="0">
                          <a:solidFill>
                            <a:schemeClr val="tx1"/>
                          </a:solidFill>
                        </a:rPr>
                        <a:t>int</a:t>
                      </a:r>
                      <a:r>
                        <a:rPr lang="en-US" altLang="ko-KR" sz="1600" b="0" baseline="0" dirty="0" smtClean="0">
                          <a:solidFill>
                            <a:schemeClr val="tx1"/>
                          </a:solidFill>
                        </a:rPr>
                        <a:t> index)</a:t>
                      </a:r>
                      <a:endParaRPr lang="ko-KR" altLang="en-US" sz="16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지정된 인덱스에 있는 </a:t>
                      </a:r>
                      <a:r>
                        <a:rPr lang="ko-KR" altLang="en-US" sz="1600" dirty="0" err="1" smtClean="0"/>
                        <a:t>문자값을</a:t>
                      </a:r>
                      <a:r>
                        <a:rPr lang="ko-KR" altLang="en-US" sz="1600" dirty="0" smtClean="0"/>
                        <a:t> 반환</a:t>
                      </a:r>
                      <a:endParaRPr lang="ko-KR" alt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err="1" smtClean="0">
                          <a:solidFill>
                            <a:schemeClr val="tx1"/>
                          </a:solidFill>
                        </a:rPr>
                        <a:t>int</a:t>
                      </a:r>
                      <a:r>
                        <a:rPr lang="en-US" altLang="ko-KR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600" baseline="0" dirty="0" err="1" smtClean="0">
                          <a:solidFill>
                            <a:schemeClr val="tx1"/>
                          </a:solidFill>
                        </a:rPr>
                        <a:t>indexOf</a:t>
                      </a:r>
                      <a:r>
                        <a:rPr lang="en-US" altLang="ko-KR" sz="1600" baseline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altLang="ko-KR" sz="1600" baseline="0" dirty="0" err="1" smtClean="0">
                          <a:solidFill>
                            <a:schemeClr val="tx1"/>
                          </a:solidFill>
                        </a:rPr>
                        <a:t>int</a:t>
                      </a:r>
                      <a:r>
                        <a:rPr lang="en-US" altLang="ko-KR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600" baseline="0" dirty="0" err="1" smtClean="0">
                          <a:solidFill>
                            <a:schemeClr val="tx1"/>
                          </a:solidFill>
                        </a:rPr>
                        <a:t>ch</a:t>
                      </a:r>
                      <a:r>
                        <a:rPr lang="en-US" altLang="ko-KR" sz="1600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smtClean="0"/>
                        <a:t>ch </a:t>
                      </a:r>
                      <a:r>
                        <a:rPr lang="ko-KR" altLang="en-US" sz="1600" smtClean="0"/>
                        <a:t>문자가 있는 인덱스 리턴</a:t>
                      </a:r>
                      <a:r>
                        <a:rPr lang="en-US" altLang="ko-KR" sz="1600" smtClean="0"/>
                        <a:t>. </a:t>
                      </a:r>
                      <a:r>
                        <a:rPr lang="ko-KR" altLang="en-US" sz="1600" smtClean="0"/>
                        <a:t>없으면 </a:t>
                      </a:r>
                      <a:r>
                        <a:rPr lang="en-US" altLang="ko-KR" sz="1600" smtClean="0"/>
                        <a:t>-1</a:t>
                      </a:r>
                      <a:r>
                        <a:rPr lang="ko-KR" altLang="en-US" sz="1600" smtClean="0"/>
                        <a:t>리턴</a:t>
                      </a:r>
                      <a:endParaRPr lang="ko-KR" alt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in</a:t>
                      </a:r>
                      <a:r>
                        <a:rPr lang="en-US" altLang="ko-KR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600" baseline="0" dirty="0" err="1" smtClean="0">
                          <a:solidFill>
                            <a:schemeClr val="tx1"/>
                          </a:solidFill>
                        </a:rPr>
                        <a:t>indexOf</a:t>
                      </a:r>
                      <a:r>
                        <a:rPr lang="en-US" altLang="ko-KR" sz="1600" baseline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altLang="ko-KR" sz="1600" baseline="0" dirty="0" err="1" smtClean="0">
                          <a:solidFill>
                            <a:schemeClr val="tx1"/>
                          </a:solidFill>
                        </a:rPr>
                        <a:t>int</a:t>
                      </a:r>
                      <a:r>
                        <a:rPr lang="en-US" altLang="ko-KR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600" baseline="0" dirty="0" err="1" smtClean="0">
                          <a:solidFill>
                            <a:schemeClr val="tx1"/>
                          </a:solidFill>
                        </a:rPr>
                        <a:t>ch</a:t>
                      </a:r>
                      <a:r>
                        <a:rPr lang="en-US" altLang="ko-KR" sz="1600" baseline="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altLang="ko-KR" sz="1600" baseline="0" dirty="0" err="1" smtClean="0">
                          <a:solidFill>
                            <a:schemeClr val="tx1"/>
                          </a:solidFill>
                        </a:rPr>
                        <a:t>int</a:t>
                      </a:r>
                      <a:r>
                        <a:rPr lang="en-US" altLang="ko-KR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600" baseline="0" dirty="0" err="1" smtClean="0">
                          <a:solidFill>
                            <a:schemeClr val="tx1"/>
                          </a:solidFill>
                        </a:rPr>
                        <a:t>fromIndex</a:t>
                      </a:r>
                      <a:r>
                        <a:rPr lang="en-US" altLang="ko-KR" sz="1600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smtClean="0"/>
                        <a:t>fromIndex</a:t>
                      </a:r>
                      <a:r>
                        <a:rPr lang="en-US" altLang="ko-KR" sz="1600" baseline="0" smtClean="0"/>
                        <a:t> </a:t>
                      </a:r>
                      <a:r>
                        <a:rPr lang="ko-KR" altLang="en-US" sz="1600" baseline="0" smtClean="0"/>
                        <a:t>위치부터 끝까지 문자 </a:t>
                      </a:r>
                      <a:r>
                        <a:rPr lang="en-US" altLang="ko-KR" sz="1600" baseline="0" smtClean="0"/>
                        <a:t>ch </a:t>
                      </a:r>
                      <a:r>
                        <a:rPr lang="ko-KR" altLang="en-US" sz="1600" baseline="0" smtClean="0"/>
                        <a:t>탐색</a:t>
                      </a:r>
                      <a:r>
                        <a:rPr lang="en-US" altLang="ko-KR" sz="1600" baseline="0" smtClean="0"/>
                        <a:t>. </a:t>
                      </a:r>
                      <a:r>
                        <a:rPr lang="ko-KR" altLang="en-US" sz="1600" baseline="0" smtClean="0"/>
                        <a:t>인덱스 리턴</a:t>
                      </a:r>
                      <a:r>
                        <a:rPr lang="en-US" altLang="ko-KR" sz="1600" baseline="0" smtClean="0"/>
                        <a:t>. </a:t>
                      </a:r>
                      <a:r>
                        <a:rPr lang="ko-KR" altLang="en-US" sz="1600" baseline="0" smtClean="0"/>
                        <a:t>없으면 </a:t>
                      </a:r>
                      <a:r>
                        <a:rPr lang="en-US" altLang="ko-KR" sz="1600" baseline="0" smtClean="0"/>
                        <a:t>-1</a:t>
                      </a:r>
                      <a:r>
                        <a:rPr lang="ko-KR" altLang="en-US" sz="1600" baseline="0" smtClean="0"/>
                        <a:t>리턴</a:t>
                      </a:r>
                      <a:endParaRPr lang="ko-KR" alt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String </a:t>
                      </a:r>
                      <a:r>
                        <a:rPr lang="en-US" altLang="ko-KR" sz="1600" dirty="0" err="1" smtClean="0">
                          <a:solidFill>
                            <a:schemeClr val="tx1"/>
                          </a:solidFill>
                        </a:rPr>
                        <a:t>concat</a:t>
                      </a:r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(String </a:t>
                      </a:r>
                      <a:r>
                        <a:rPr lang="en-US" altLang="ko-KR" sz="1600" dirty="0" err="1" smtClean="0">
                          <a:solidFill>
                            <a:schemeClr val="tx1"/>
                          </a:solidFill>
                        </a:rPr>
                        <a:t>str</a:t>
                      </a:r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지정된 </a:t>
                      </a:r>
                      <a:r>
                        <a:rPr lang="ko-KR" altLang="en-US" sz="1600" dirty="0" err="1" smtClean="0"/>
                        <a:t>스트링을</a:t>
                      </a:r>
                      <a:r>
                        <a:rPr lang="ko-KR" altLang="en-US" sz="1600" dirty="0" smtClean="0"/>
                        <a:t> 현재 </a:t>
                      </a:r>
                      <a:r>
                        <a:rPr lang="ko-KR" altLang="en-US" sz="1600" dirty="0" err="1" smtClean="0"/>
                        <a:t>스트링</a:t>
                      </a:r>
                      <a:r>
                        <a:rPr lang="ko-KR" altLang="en-US" sz="1600" dirty="0" smtClean="0"/>
                        <a:t> 뒤에 덧붙인 </a:t>
                      </a:r>
                      <a:r>
                        <a:rPr lang="ko-KR" altLang="en-US" sz="1600" dirty="0" err="1" smtClean="0"/>
                        <a:t>스트링</a:t>
                      </a:r>
                      <a:r>
                        <a:rPr lang="ko-KR" altLang="en-US" sz="1600" dirty="0" smtClean="0"/>
                        <a:t> 반환</a:t>
                      </a:r>
                      <a:endParaRPr lang="ko-KR" alt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err="1" smtClean="0">
                          <a:solidFill>
                            <a:schemeClr val="tx1"/>
                          </a:solidFill>
                        </a:rPr>
                        <a:t>boolean</a:t>
                      </a:r>
                      <a:r>
                        <a:rPr lang="en-US" altLang="ko-KR" sz="1600" baseline="0" dirty="0" smtClean="0">
                          <a:solidFill>
                            <a:schemeClr val="tx1"/>
                          </a:solidFill>
                        </a:rPr>
                        <a:t> contains(</a:t>
                      </a:r>
                      <a:r>
                        <a:rPr lang="en-US" altLang="ko-KR" sz="1600" baseline="0" dirty="0" err="1" smtClean="0">
                          <a:solidFill>
                            <a:schemeClr val="tx1"/>
                          </a:solidFill>
                        </a:rPr>
                        <a:t>CharSequence</a:t>
                      </a:r>
                      <a:r>
                        <a:rPr lang="en-US" altLang="ko-KR" sz="1600" baseline="0" dirty="0" smtClean="0">
                          <a:solidFill>
                            <a:schemeClr val="tx1"/>
                          </a:solidFill>
                        </a:rPr>
                        <a:t> s)</a:t>
                      </a:r>
                      <a:endParaRPr lang="ko-KR" alt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지정된</a:t>
                      </a:r>
                      <a:r>
                        <a:rPr lang="en-US" altLang="ko-KR" sz="1600" dirty="0" smtClean="0"/>
                        <a:t> </a:t>
                      </a:r>
                      <a:r>
                        <a:rPr lang="ko-KR" altLang="en-US" sz="1600" dirty="0" smtClean="0"/>
                        <a:t>일련의 문자들을 포함하고 있으면 </a:t>
                      </a:r>
                      <a:r>
                        <a:rPr lang="en-US" altLang="ko-KR" sz="1600" dirty="0" smtClean="0"/>
                        <a:t>true </a:t>
                      </a:r>
                      <a:r>
                        <a:rPr lang="ko-KR" altLang="en-US" sz="1600" dirty="0" smtClean="0"/>
                        <a:t>반환</a:t>
                      </a:r>
                      <a:endParaRPr lang="ko-KR" alt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err="1" smtClean="0">
                          <a:solidFill>
                            <a:schemeClr val="tx1"/>
                          </a:solidFill>
                        </a:rPr>
                        <a:t>int</a:t>
                      </a:r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length()</a:t>
                      </a:r>
                      <a:endParaRPr lang="ko-KR" alt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err="1" smtClean="0"/>
                        <a:t>스트링의</a:t>
                      </a:r>
                      <a:r>
                        <a:rPr lang="ko-KR" altLang="en-US" sz="1600" dirty="0" smtClean="0"/>
                        <a:t> 길이 반환</a:t>
                      </a:r>
                      <a:endParaRPr lang="ko-KR" alt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String</a:t>
                      </a:r>
                      <a:r>
                        <a:rPr lang="en-US" altLang="ko-KR" sz="1600" baseline="0" dirty="0" smtClean="0">
                          <a:solidFill>
                            <a:schemeClr val="tx1"/>
                          </a:solidFill>
                        </a:rPr>
                        <a:t> replace(</a:t>
                      </a:r>
                      <a:r>
                        <a:rPr lang="en-US" altLang="ko-KR" sz="1600" baseline="0" dirty="0" err="1" smtClean="0">
                          <a:solidFill>
                            <a:schemeClr val="tx1"/>
                          </a:solidFill>
                        </a:rPr>
                        <a:t>Charsequece</a:t>
                      </a:r>
                      <a:r>
                        <a:rPr lang="en-US" altLang="ko-KR" sz="1600" baseline="0" dirty="0" smtClean="0">
                          <a:solidFill>
                            <a:schemeClr val="tx1"/>
                          </a:solidFill>
                        </a:rPr>
                        <a:t> target, 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aseline="0" dirty="0" smtClean="0">
                          <a:solidFill>
                            <a:schemeClr val="tx1"/>
                          </a:solidFill>
                        </a:rPr>
                        <a:t>           </a:t>
                      </a:r>
                      <a:r>
                        <a:rPr lang="en-US" altLang="ko-KR" sz="1600" baseline="0" dirty="0" err="1" smtClean="0">
                          <a:solidFill>
                            <a:schemeClr val="tx1"/>
                          </a:solidFill>
                        </a:rPr>
                        <a:t>Charsequence</a:t>
                      </a:r>
                      <a:r>
                        <a:rPr lang="en-US" altLang="ko-KR" sz="1600" baseline="0" dirty="0" smtClean="0">
                          <a:solidFill>
                            <a:schemeClr val="tx1"/>
                          </a:solidFill>
                        </a:rPr>
                        <a:t> replacement)</a:t>
                      </a:r>
                      <a:endParaRPr lang="ko-KR" alt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target</a:t>
                      </a:r>
                      <a:r>
                        <a:rPr lang="en-US" altLang="ko-KR" sz="1600" baseline="0" dirty="0" smtClean="0"/>
                        <a:t> </a:t>
                      </a:r>
                      <a:r>
                        <a:rPr lang="ko-KR" altLang="en-US" sz="1600" baseline="0" dirty="0" smtClean="0"/>
                        <a:t>지정하는 일련의 문자들을 </a:t>
                      </a:r>
                      <a:r>
                        <a:rPr lang="en-US" altLang="ko-KR" sz="1600" baseline="0" dirty="0" smtClean="0"/>
                        <a:t>replacement</a:t>
                      </a:r>
                      <a:r>
                        <a:rPr lang="ko-KR" altLang="en-US" sz="1600" baseline="0" dirty="0" smtClean="0"/>
                        <a:t>가 지정하는 문자들로 변경한 스트링 반환</a:t>
                      </a:r>
                      <a:endParaRPr lang="ko-KR" alt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String[]</a:t>
                      </a:r>
                      <a:r>
                        <a:rPr lang="en-US" altLang="ko-KR" sz="1600" baseline="0" dirty="0" smtClean="0">
                          <a:solidFill>
                            <a:schemeClr val="tx1"/>
                          </a:solidFill>
                        </a:rPr>
                        <a:t> split(String </a:t>
                      </a:r>
                      <a:r>
                        <a:rPr lang="en-US" altLang="ko-KR" sz="1600" baseline="0" dirty="0" err="1" smtClean="0">
                          <a:solidFill>
                            <a:schemeClr val="tx1"/>
                          </a:solidFill>
                        </a:rPr>
                        <a:t>regex</a:t>
                      </a:r>
                      <a:r>
                        <a:rPr lang="en-US" altLang="ko-KR" sz="1600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정규식에 일치하는 부분을 중심으로 </a:t>
                      </a:r>
                      <a:r>
                        <a:rPr lang="ko-KR" altLang="en-US" sz="1600" dirty="0" err="1" smtClean="0"/>
                        <a:t>스트링</a:t>
                      </a:r>
                      <a:r>
                        <a:rPr lang="ko-KR" altLang="en-US" sz="1600" dirty="0" smtClean="0"/>
                        <a:t> 분리하여 </a:t>
                      </a:r>
                      <a:r>
                        <a:rPr lang="ko-KR" altLang="en-US" sz="1600" dirty="0" err="1" smtClean="0"/>
                        <a:t>스트링</a:t>
                      </a:r>
                      <a:r>
                        <a:rPr lang="ko-KR" altLang="en-US" sz="1600" dirty="0" smtClean="0"/>
                        <a:t> 배열로 반환</a:t>
                      </a:r>
                      <a:endParaRPr lang="ko-KR" alt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String </a:t>
                      </a:r>
                      <a:r>
                        <a:rPr lang="en-US" altLang="ko-KR" sz="1600" dirty="0" err="1" smtClean="0">
                          <a:solidFill>
                            <a:schemeClr val="tx1"/>
                          </a:solidFill>
                        </a:rPr>
                        <a:t>subString</a:t>
                      </a:r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altLang="ko-KR" sz="1600" dirty="0" err="1" smtClean="0">
                          <a:solidFill>
                            <a:schemeClr val="tx1"/>
                          </a:solidFill>
                        </a:rPr>
                        <a:t>int</a:t>
                      </a:r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600" dirty="0" err="1" smtClean="0">
                          <a:solidFill>
                            <a:schemeClr val="tx1"/>
                          </a:solidFill>
                        </a:rPr>
                        <a:t>beginIndex</a:t>
                      </a:r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지정</a:t>
                      </a:r>
                      <a:r>
                        <a:rPr lang="ko-KR" altLang="en-US" sz="1600" baseline="0" dirty="0" smtClean="0"/>
                        <a:t>된 인덱스부터 시작하는 서브 </a:t>
                      </a:r>
                      <a:r>
                        <a:rPr lang="ko-KR" altLang="en-US" sz="1600" baseline="0" dirty="0" err="1" smtClean="0"/>
                        <a:t>스트링</a:t>
                      </a:r>
                      <a:r>
                        <a:rPr lang="ko-KR" altLang="en-US" sz="1600" baseline="0" dirty="0" smtClean="0"/>
                        <a:t> 반환</a:t>
                      </a:r>
                      <a:endParaRPr lang="ko-KR" alt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String </a:t>
                      </a:r>
                      <a:r>
                        <a:rPr lang="en-US" altLang="ko-KR" sz="1600" dirty="0" err="1" smtClean="0">
                          <a:solidFill>
                            <a:schemeClr val="tx1"/>
                          </a:solidFill>
                        </a:rPr>
                        <a:t>toLowerCase</a:t>
                      </a:r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()</a:t>
                      </a:r>
                      <a:endParaRPr lang="ko-KR" alt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err="1" smtClean="0"/>
                        <a:t>스트링을</a:t>
                      </a:r>
                      <a:r>
                        <a:rPr lang="ko-KR" altLang="en-US" sz="1600" dirty="0" smtClean="0"/>
                        <a:t> 소문자로 변경한 </a:t>
                      </a:r>
                      <a:r>
                        <a:rPr lang="ko-KR" altLang="en-US" sz="1600" dirty="0" err="1" smtClean="0"/>
                        <a:t>스트링</a:t>
                      </a:r>
                      <a:r>
                        <a:rPr lang="ko-KR" altLang="en-US" sz="1600" dirty="0" smtClean="0"/>
                        <a:t> 반환</a:t>
                      </a:r>
                      <a:endParaRPr lang="ko-KR" alt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String </a:t>
                      </a:r>
                      <a:r>
                        <a:rPr lang="en-US" altLang="ko-KR" sz="1600" dirty="0" err="1" smtClean="0">
                          <a:solidFill>
                            <a:schemeClr val="tx1"/>
                          </a:solidFill>
                        </a:rPr>
                        <a:t>toUpperCase</a:t>
                      </a:r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()</a:t>
                      </a:r>
                      <a:endParaRPr lang="ko-KR" alt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baseline="0" dirty="0" smtClean="0"/>
                        <a:t> </a:t>
                      </a:r>
                      <a:r>
                        <a:rPr lang="ko-KR" altLang="en-US" sz="1600" baseline="0" dirty="0" err="1" smtClean="0"/>
                        <a:t>스트링을</a:t>
                      </a:r>
                      <a:r>
                        <a:rPr lang="ko-KR" altLang="en-US" sz="1600" baseline="0" dirty="0" smtClean="0"/>
                        <a:t> 대문자로 변경한 </a:t>
                      </a:r>
                      <a:r>
                        <a:rPr lang="ko-KR" altLang="en-US" sz="1600" baseline="0" dirty="0" err="1" smtClean="0"/>
                        <a:t>스트링</a:t>
                      </a:r>
                      <a:r>
                        <a:rPr lang="ko-KR" altLang="en-US" sz="1600" baseline="0" dirty="0" smtClean="0"/>
                        <a:t> 반환</a:t>
                      </a:r>
                      <a:endParaRPr lang="ko-KR" alt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String</a:t>
                      </a:r>
                      <a:r>
                        <a:rPr lang="en-US" altLang="ko-KR" sz="1600" baseline="0" dirty="0" smtClean="0">
                          <a:solidFill>
                            <a:schemeClr val="tx1"/>
                          </a:solidFill>
                        </a:rPr>
                        <a:t> trim()</a:t>
                      </a:r>
                      <a:endParaRPr lang="ko-KR" alt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err="1" smtClean="0"/>
                        <a:t>스트링</a:t>
                      </a:r>
                      <a:r>
                        <a:rPr lang="ko-KR" altLang="en-US" sz="1600" dirty="0" smtClean="0"/>
                        <a:t> 앞뒤의 공백문자들을 제거한 </a:t>
                      </a:r>
                      <a:r>
                        <a:rPr lang="ko-KR" altLang="en-US" sz="1600" dirty="0" err="1" smtClean="0"/>
                        <a:t>스트링</a:t>
                      </a:r>
                      <a:r>
                        <a:rPr lang="ko-KR" altLang="en-US" sz="1600" dirty="0" smtClean="0"/>
                        <a:t> 반환</a:t>
                      </a:r>
                      <a:endParaRPr lang="ko-KR" alt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45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문자열 비교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dirty="0" err="1" smtClean="0"/>
              <a:t>int</a:t>
            </a:r>
            <a:r>
              <a:rPr lang="ko-KR" altLang="en-US" dirty="0" smtClean="0"/>
              <a:t> </a:t>
            </a:r>
            <a:r>
              <a:rPr lang="en-US" altLang="ko-KR" dirty="0" err="1" smtClean="0"/>
              <a:t>compareTo</a:t>
            </a:r>
            <a:r>
              <a:rPr lang="en-US" altLang="ko-KR" dirty="0" smtClean="0"/>
              <a:t>(String </a:t>
            </a:r>
            <a:r>
              <a:rPr lang="en-US" altLang="ko-KR" dirty="0" err="1" smtClean="0"/>
              <a:t>anotherString</a:t>
            </a:r>
            <a:r>
              <a:rPr lang="en-US" altLang="ko-KR" dirty="0" smtClean="0"/>
              <a:t>)</a:t>
            </a:r>
          </a:p>
          <a:p>
            <a:pPr lvl="1"/>
            <a:r>
              <a:rPr lang="ko-KR" altLang="en-US" dirty="0" smtClean="0"/>
              <a:t>문자열이 같으면 </a:t>
            </a:r>
            <a:r>
              <a:rPr lang="en-US" altLang="ko-KR" dirty="0" smtClean="0"/>
              <a:t>0</a:t>
            </a:r>
            <a:r>
              <a:rPr lang="ko-KR" altLang="en-US" dirty="0" smtClean="0"/>
              <a:t>을 리턴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비교 연산자 </a:t>
            </a:r>
            <a:r>
              <a:rPr lang="en-US" altLang="ko-KR" dirty="0" smtClean="0"/>
              <a:t>==</a:t>
            </a:r>
            <a:r>
              <a:rPr lang="ko-KR" altLang="en-US" dirty="0" smtClean="0"/>
              <a:t>는 레퍼런스를 비교하므로 문자열 비교에는 사용할 수 없다</a:t>
            </a:r>
            <a:r>
              <a:rPr lang="en-US" altLang="ko-KR" dirty="0" smtClean="0"/>
              <a:t>.</a:t>
            </a:r>
          </a:p>
          <a:p>
            <a:pPr lvl="2"/>
            <a:endParaRPr lang="en-US" altLang="ko-KR" dirty="0"/>
          </a:p>
          <a:p>
            <a:pPr lvl="2"/>
            <a:endParaRPr lang="en-US" altLang="ko-KR" dirty="0" smtClean="0"/>
          </a:p>
          <a:p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00166" y="3071810"/>
            <a:ext cx="2952328" cy="23391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/>
              <a:t>String a = "java";</a:t>
            </a:r>
          </a:p>
          <a:p>
            <a:pPr defTabSz="180000"/>
            <a:r>
              <a:rPr lang="en-US" altLang="ko-KR" sz="1600" dirty="0"/>
              <a:t>String b = "</a:t>
            </a:r>
            <a:r>
              <a:rPr lang="en-US" altLang="ko-KR" sz="1600" dirty="0" err="1"/>
              <a:t>jasa</a:t>
            </a:r>
            <a:r>
              <a:rPr lang="en-US" altLang="ko-KR" sz="1600" dirty="0"/>
              <a:t>";</a:t>
            </a:r>
          </a:p>
          <a:p>
            <a:pPr defTabSz="180000"/>
            <a:r>
              <a:rPr lang="en-US" altLang="ko-KR" sz="1600" dirty="0" err="1"/>
              <a:t>int</a:t>
            </a:r>
            <a:r>
              <a:rPr lang="en-US" altLang="ko-KR" sz="1600" dirty="0"/>
              <a:t> res = </a:t>
            </a:r>
            <a:r>
              <a:rPr lang="en-US" altLang="ko-KR" sz="1600" dirty="0" err="1"/>
              <a:t>a.compareTo</a:t>
            </a:r>
            <a:r>
              <a:rPr lang="en-US" altLang="ko-KR" sz="1600" dirty="0"/>
              <a:t>(b);</a:t>
            </a:r>
          </a:p>
          <a:p>
            <a:pPr defTabSz="180000"/>
            <a:r>
              <a:rPr lang="en-US" altLang="ko-KR" sz="1600" dirty="0"/>
              <a:t>if(res == 0)</a:t>
            </a:r>
          </a:p>
          <a:p>
            <a:pPr defTabSz="180000"/>
            <a:r>
              <a:rPr lang="en-US" altLang="ko-KR" sz="1600" dirty="0" smtClean="0"/>
              <a:t>	</a:t>
            </a:r>
            <a:r>
              <a:rPr lang="en-US" altLang="ko-KR" sz="1600" dirty="0" err="1" smtClean="0"/>
              <a:t>System.out.println</a:t>
            </a:r>
            <a:r>
              <a:rPr lang="en-US" altLang="ko-KR" sz="1600" dirty="0"/>
              <a:t>("the same");</a:t>
            </a:r>
          </a:p>
          <a:p>
            <a:pPr defTabSz="180000"/>
            <a:r>
              <a:rPr lang="en-US" altLang="ko-KR" sz="1600" dirty="0"/>
              <a:t>else if(res &lt; 0)</a:t>
            </a:r>
          </a:p>
          <a:p>
            <a:pPr defTabSz="180000"/>
            <a:r>
              <a:rPr lang="en-US" altLang="ko-KR" sz="1600" dirty="0" smtClean="0"/>
              <a:t>	</a:t>
            </a:r>
            <a:r>
              <a:rPr lang="en-US" altLang="ko-KR" sz="1600" dirty="0" err="1" smtClean="0"/>
              <a:t>System.out.println</a:t>
            </a:r>
            <a:r>
              <a:rPr lang="en-US" altLang="ko-KR" sz="1600" dirty="0" smtClean="0"/>
              <a:t>(a </a:t>
            </a:r>
            <a:r>
              <a:rPr lang="en-US" altLang="ko-KR" sz="1600" dirty="0"/>
              <a:t>+"&lt;"+b);</a:t>
            </a:r>
          </a:p>
          <a:p>
            <a:pPr defTabSz="180000"/>
            <a:r>
              <a:rPr lang="en-US" altLang="ko-KR" sz="1600" dirty="0"/>
              <a:t>else</a:t>
            </a:r>
          </a:p>
          <a:p>
            <a:pPr defTabSz="180000"/>
            <a:r>
              <a:rPr lang="en-US" altLang="ko-KR" sz="1600" dirty="0" smtClean="0"/>
              <a:t>	</a:t>
            </a:r>
            <a:r>
              <a:rPr lang="en-US" altLang="ko-KR" sz="1600" dirty="0" err="1" smtClean="0"/>
              <a:t>System.out.println</a:t>
            </a:r>
            <a:r>
              <a:rPr lang="en-US" altLang="ko-KR" sz="1600" dirty="0" smtClean="0"/>
              <a:t>(a </a:t>
            </a:r>
            <a:r>
              <a:rPr lang="en-US" altLang="ko-KR" sz="1600" dirty="0"/>
              <a:t>+"&gt;"+b);</a:t>
            </a:r>
            <a:endParaRPr lang="en-US" altLang="ko-KR" sz="1600" dirty="0" smtClean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46</a:t>
            </a:fld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1500166" y="5429264"/>
            <a:ext cx="10205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dirty="0" smtClean="0"/>
              <a:t>java&gt;</a:t>
            </a:r>
            <a:r>
              <a:rPr lang="en-US" altLang="ko-KR" sz="1600" dirty="0" err="1" smtClean="0"/>
              <a:t>jasa</a:t>
            </a:r>
            <a:endParaRPr lang="ko-KR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문자열 연결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47</a:t>
            </a:fld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smtClean="0"/>
              <a:t>String concat(String str)</a:t>
            </a:r>
          </a:p>
          <a:p>
            <a:pPr lvl="1"/>
            <a:r>
              <a:rPr lang="ko-KR" altLang="en-US" smtClean="0"/>
              <a:t>자바에서 스트링 연결 연산자 </a:t>
            </a:r>
            <a:r>
              <a:rPr lang="en-US" altLang="ko-KR" smtClean="0"/>
              <a:t>+ </a:t>
            </a:r>
            <a:r>
              <a:rPr lang="ko-KR" altLang="en-US" smtClean="0"/>
              <a:t>지원</a:t>
            </a:r>
            <a:endParaRPr lang="en-US" altLang="ko-KR" smtClean="0"/>
          </a:p>
          <a:p>
            <a:pPr lvl="2"/>
            <a:r>
              <a:rPr lang="en-US" altLang="ko-KR" smtClean="0"/>
              <a:t>+ </a:t>
            </a:r>
            <a:r>
              <a:rPr lang="ko-KR" altLang="en-US" smtClean="0"/>
              <a:t>연산에서 문자열이 인자로 포함되어 있으면 산술 연산이 아닌 문자열 연결 연산으로 간주</a:t>
            </a:r>
            <a:r>
              <a:rPr lang="en-US" altLang="ko-KR" smtClean="0"/>
              <a:t>.</a:t>
            </a:r>
          </a:p>
          <a:p>
            <a:pPr lvl="1"/>
            <a:r>
              <a:rPr lang="ko-KR" altLang="en-US" smtClean="0"/>
              <a:t>객체가 문자열 연결 연산에 포함되어 있는 경우</a:t>
            </a:r>
            <a:endParaRPr lang="en-US" altLang="ko-KR" smtClean="0"/>
          </a:p>
          <a:p>
            <a:pPr lvl="2"/>
            <a:r>
              <a:rPr lang="en-US" altLang="ko-KR" smtClean="0"/>
              <a:t>toString() </a:t>
            </a:r>
            <a:r>
              <a:rPr lang="ko-KR" altLang="en-US" smtClean="0"/>
              <a:t>메소드를 호출하여 객체를 문자열로 변환한 후 문자열 연결</a:t>
            </a:r>
            <a:endParaRPr lang="en-US" altLang="ko-KR" smtClean="0"/>
          </a:p>
          <a:p>
            <a:pPr lvl="1"/>
            <a:r>
              <a:rPr lang="ko-KR" altLang="en-US" smtClean="0"/>
              <a:t>기본 데이터 타입</a:t>
            </a:r>
            <a:endParaRPr lang="en-US" altLang="ko-KR" smtClean="0"/>
          </a:p>
          <a:p>
            <a:pPr lvl="2"/>
            <a:r>
              <a:rPr lang="ko-KR" altLang="en-US" smtClean="0"/>
              <a:t>그대로 문자열로 변환된 후에 문자열 연결</a:t>
            </a:r>
            <a:endParaRPr lang="en-US" altLang="ko-KR" smtClean="0"/>
          </a:p>
          <a:p>
            <a:pPr lvl="2"/>
            <a:endParaRPr lang="en-US" altLang="ko-KR" smtClean="0"/>
          </a:p>
          <a:p>
            <a:pPr lvl="2"/>
            <a:endParaRPr lang="en-US" altLang="ko-KR" smtClean="0"/>
          </a:p>
          <a:p>
            <a:pPr lvl="1"/>
            <a:endParaRPr lang="en-US" altLang="ko-KR" smtClean="0"/>
          </a:p>
          <a:p>
            <a:pPr lvl="1"/>
            <a:r>
              <a:rPr lang="en-US" altLang="ko-KR" smtClean="0"/>
              <a:t>String </a:t>
            </a:r>
            <a:r>
              <a:rPr lang="ko-KR" altLang="en-US" smtClean="0"/>
              <a:t>클래스의 </a:t>
            </a:r>
            <a:r>
              <a:rPr lang="en-US" altLang="ko-KR" smtClean="0"/>
              <a:t>concat(String str) </a:t>
            </a:r>
            <a:r>
              <a:rPr lang="ko-KR" altLang="en-US" smtClean="0"/>
              <a:t>메소드를 이용하여 스트링 연결</a:t>
            </a:r>
            <a:endParaRPr lang="en-US" altLang="ko-KR" smtClean="0"/>
          </a:p>
          <a:p>
            <a:pPr lvl="1"/>
            <a:endParaRPr lang="en-US" altLang="ko-KR" smtClean="0"/>
          </a:p>
          <a:p>
            <a:pPr lvl="1"/>
            <a:endParaRPr lang="en-US" altLang="ko-KR" smtClean="0"/>
          </a:p>
          <a:p>
            <a:pPr lvl="1"/>
            <a:r>
              <a:rPr lang="ko-KR" altLang="en-US" smtClean="0"/>
              <a:t>기존 </a:t>
            </a:r>
            <a:r>
              <a:rPr lang="en-US" altLang="ko-KR" smtClean="0"/>
              <a:t>String </a:t>
            </a:r>
            <a:r>
              <a:rPr lang="ko-KR" altLang="en-US" smtClean="0"/>
              <a:t>객체에 연결되지 않고 새로운 스트링 객체를 생성하여 리턴</a:t>
            </a:r>
            <a:endParaRPr lang="en-US" altLang="ko-KR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571604" y="3786190"/>
            <a:ext cx="5616624" cy="61555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de-DE" altLang="ko-KR" sz="1600" dirty="0" smtClean="0"/>
              <a:t>System.out.print(“abcd“ </a:t>
            </a:r>
            <a:r>
              <a:rPr lang="de-DE" altLang="ko-KR" sz="1600" dirty="0"/>
              <a:t>+ 1 + true + 3.13e-2 + </a:t>
            </a:r>
            <a:r>
              <a:rPr lang="de-DE" altLang="ko-KR" sz="1600" dirty="0" smtClean="0"/>
              <a:t>‘E‘+ </a:t>
            </a:r>
            <a:r>
              <a:rPr lang="en-US" altLang="ko-KR" sz="1600" dirty="0" smtClean="0"/>
              <a:t>”</a:t>
            </a:r>
            <a:r>
              <a:rPr lang="de-DE" altLang="ko-KR" sz="1600" dirty="0" smtClean="0"/>
              <a:t>fgh“ );</a:t>
            </a:r>
          </a:p>
          <a:p>
            <a:pPr marL="0" lvl="2" defTabSz="180000"/>
            <a:r>
              <a:rPr lang="de-DE" altLang="ko-KR" sz="1600" dirty="0" smtClean="0"/>
              <a:t>// </a:t>
            </a:r>
            <a:r>
              <a:rPr lang="en-US" altLang="ko-KR" dirty="0" smtClean="0"/>
              <a:t>abcd1true0.0313Efgh </a:t>
            </a:r>
            <a:r>
              <a:rPr lang="ko-KR" altLang="en-US" dirty="0" smtClean="0"/>
              <a:t> 출력</a:t>
            </a:r>
            <a:endParaRPr lang="en-US" altLang="ko-KR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571604" y="5143512"/>
            <a:ext cx="4896544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 smtClean="0"/>
              <a:t>“</a:t>
            </a:r>
            <a:r>
              <a:rPr lang="en-US" altLang="ko-KR" sz="1600" dirty="0" err="1" smtClean="0"/>
              <a:t>abcd”.concat</a:t>
            </a:r>
            <a:r>
              <a:rPr lang="en-US" altLang="ko-KR" sz="1600" dirty="0" smtClean="0"/>
              <a:t>(“</a:t>
            </a:r>
            <a:r>
              <a:rPr lang="en-US" altLang="ko-KR" sz="1600" dirty="0" err="1" smtClean="0"/>
              <a:t>efgh</a:t>
            </a:r>
            <a:r>
              <a:rPr lang="en-US" altLang="ko-KR" sz="1600" dirty="0" smtClean="0"/>
              <a:t>”);</a:t>
            </a:r>
          </a:p>
          <a:p>
            <a:pPr defTabSz="180000"/>
            <a:r>
              <a:rPr lang="en-US" altLang="ko-KR" sz="1600" dirty="0" smtClean="0"/>
              <a:t>// “</a:t>
            </a:r>
            <a:r>
              <a:rPr lang="en-US" altLang="ko-KR" sz="1600" dirty="0" err="1" smtClean="0"/>
              <a:t>abcdefg</a:t>
            </a:r>
            <a:r>
              <a:rPr lang="en-US" altLang="ko-KR" sz="1600" dirty="0" smtClean="0"/>
              <a:t>” </a:t>
            </a:r>
            <a:r>
              <a:rPr lang="ko-KR" altLang="en-US" sz="1600" dirty="0" smtClean="0"/>
              <a:t>리턴</a:t>
            </a:r>
            <a:endParaRPr lang="en-US" altLang="ko-KR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concat</a:t>
            </a:r>
            <a:r>
              <a:rPr lang="en-US" altLang="ko-KR" dirty="0" smtClean="0"/>
              <a:t>()</a:t>
            </a:r>
            <a:r>
              <a:rPr lang="ko-KR" altLang="en-US" dirty="0" smtClean="0"/>
              <a:t>은 새로운 문자열을 생성</a:t>
            </a:r>
            <a:endParaRPr lang="ko-KR" alt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285720" y="1714488"/>
            <a:ext cx="1857388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String s1 = “</a:t>
            </a:r>
            <a:r>
              <a:rPr lang="en-US" altLang="ko-KR" sz="1400" dirty="0" err="1" smtClean="0"/>
              <a:t>abcd</a:t>
            </a:r>
            <a:r>
              <a:rPr lang="en-US" altLang="ko-KR" sz="1400" dirty="0" smtClean="0"/>
              <a:t>”;</a:t>
            </a:r>
          </a:p>
          <a:p>
            <a:r>
              <a:rPr lang="en-US" altLang="ko-KR" sz="1400" dirty="0" smtClean="0"/>
              <a:t>String s2 = “</a:t>
            </a:r>
            <a:r>
              <a:rPr lang="en-US" altLang="ko-KR" sz="1400" dirty="0" err="1" smtClean="0"/>
              <a:t>efgh</a:t>
            </a:r>
            <a:r>
              <a:rPr lang="en-US" altLang="ko-KR" sz="1400" dirty="0" smtClean="0"/>
              <a:t>”;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28596" y="2488164"/>
            <a:ext cx="38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s1</a:t>
            </a:r>
            <a:endParaRPr lang="ko-KR" alt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4786314" y="1714488"/>
            <a:ext cx="1857388" cy="3134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s1 = s1.concat(s2);</a:t>
            </a:r>
          </a:p>
        </p:txBody>
      </p:sp>
      <p:sp>
        <p:nvSpPr>
          <p:cNvPr id="46" name="모서리가 둥근 직사각형 45"/>
          <p:cNvSpPr/>
          <p:nvPr/>
        </p:nvSpPr>
        <p:spPr>
          <a:xfrm>
            <a:off x="2714612" y="2214554"/>
            <a:ext cx="1143008" cy="5715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/>
          </a:p>
        </p:txBody>
      </p:sp>
      <p:sp>
        <p:nvSpPr>
          <p:cNvPr id="47" name="직사각형 46"/>
          <p:cNvSpPr/>
          <p:nvPr/>
        </p:nvSpPr>
        <p:spPr>
          <a:xfrm>
            <a:off x="2857488" y="2357430"/>
            <a:ext cx="857255" cy="2857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err="1" smtClean="0">
                <a:solidFill>
                  <a:schemeClr val="tx1"/>
                </a:solidFill>
              </a:rPr>
              <a:t>abcd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grpSp>
        <p:nvGrpSpPr>
          <p:cNvPr id="48" name="그룹 47"/>
          <p:cNvGrpSpPr/>
          <p:nvPr/>
        </p:nvGrpSpPr>
        <p:grpSpPr>
          <a:xfrm>
            <a:off x="785786" y="2500306"/>
            <a:ext cx="714380" cy="357190"/>
            <a:chOff x="3214678" y="2428868"/>
            <a:chExt cx="714380" cy="357190"/>
          </a:xfrm>
        </p:grpSpPr>
        <p:sp>
          <p:nvSpPr>
            <p:cNvPr id="49" name="직사각형 16"/>
            <p:cNvSpPr/>
            <p:nvPr/>
          </p:nvSpPr>
          <p:spPr>
            <a:xfrm>
              <a:off x="3214678" y="2428868"/>
              <a:ext cx="714380" cy="35719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" name="순서도: 연결자 18"/>
            <p:cNvSpPr/>
            <p:nvPr/>
          </p:nvSpPr>
          <p:spPr>
            <a:xfrm>
              <a:off x="3454087" y="2500306"/>
              <a:ext cx="214314" cy="214314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cxnSp>
        <p:nvCxnSpPr>
          <p:cNvPr id="51" name="Shape 48"/>
          <p:cNvCxnSpPr>
            <a:endCxn id="46" idx="1"/>
          </p:cNvCxnSpPr>
          <p:nvPr/>
        </p:nvCxnSpPr>
        <p:spPr>
          <a:xfrm flipV="1">
            <a:off x="1239509" y="2500306"/>
            <a:ext cx="1475103" cy="178595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428596" y="3131106"/>
            <a:ext cx="38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s2</a:t>
            </a:r>
            <a:endParaRPr lang="ko-KR" altLang="en-US" dirty="0"/>
          </a:p>
        </p:txBody>
      </p:sp>
      <p:sp>
        <p:nvSpPr>
          <p:cNvPr id="53" name="모서리가 둥근 직사각형 52"/>
          <p:cNvSpPr/>
          <p:nvPr/>
        </p:nvSpPr>
        <p:spPr>
          <a:xfrm>
            <a:off x="2714612" y="2857496"/>
            <a:ext cx="1143008" cy="5715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/>
          </a:p>
        </p:txBody>
      </p:sp>
      <p:sp>
        <p:nvSpPr>
          <p:cNvPr id="54" name="직사각형 53"/>
          <p:cNvSpPr/>
          <p:nvPr/>
        </p:nvSpPr>
        <p:spPr>
          <a:xfrm>
            <a:off x="2857488" y="3000372"/>
            <a:ext cx="857255" cy="2857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err="1" smtClean="0">
                <a:solidFill>
                  <a:schemeClr val="tx1"/>
                </a:solidFill>
              </a:rPr>
              <a:t>efgh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grpSp>
        <p:nvGrpSpPr>
          <p:cNvPr id="55" name="그룹 54"/>
          <p:cNvGrpSpPr/>
          <p:nvPr/>
        </p:nvGrpSpPr>
        <p:grpSpPr>
          <a:xfrm>
            <a:off x="785786" y="3143248"/>
            <a:ext cx="714380" cy="357190"/>
            <a:chOff x="3214678" y="2428868"/>
            <a:chExt cx="714380" cy="357190"/>
          </a:xfrm>
        </p:grpSpPr>
        <p:sp>
          <p:nvSpPr>
            <p:cNvPr id="56" name="직사각형 16"/>
            <p:cNvSpPr/>
            <p:nvPr/>
          </p:nvSpPr>
          <p:spPr>
            <a:xfrm>
              <a:off x="3214678" y="2428868"/>
              <a:ext cx="714380" cy="35719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" name="순서도: 연결자 18"/>
            <p:cNvSpPr/>
            <p:nvPr/>
          </p:nvSpPr>
          <p:spPr>
            <a:xfrm>
              <a:off x="3454087" y="2500306"/>
              <a:ext cx="214314" cy="214314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cxnSp>
        <p:nvCxnSpPr>
          <p:cNvPr id="58" name="Shape 48"/>
          <p:cNvCxnSpPr>
            <a:endCxn id="53" idx="1"/>
          </p:cNvCxnSpPr>
          <p:nvPr/>
        </p:nvCxnSpPr>
        <p:spPr>
          <a:xfrm flipV="1">
            <a:off x="1239509" y="3143248"/>
            <a:ext cx="1475103" cy="178595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4857752" y="2345288"/>
            <a:ext cx="38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s1</a:t>
            </a:r>
            <a:endParaRPr lang="ko-KR" altLang="en-US" dirty="0"/>
          </a:p>
        </p:txBody>
      </p:sp>
      <p:sp>
        <p:nvSpPr>
          <p:cNvPr id="60" name="모서리가 둥근 직사각형 59"/>
          <p:cNvSpPr/>
          <p:nvPr/>
        </p:nvSpPr>
        <p:spPr>
          <a:xfrm>
            <a:off x="7143768" y="2071678"/>
            <a:ext cx="1143008" cy="5715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/>
          </a:p>
        </p:txBody>
      </p:sp>
      <p:sp>
        <p:nvSpPr>
          <p:cNvPr id="61" name="직사각형 60"/>
          <p:cNvSpPr/>
          <p:nvPr/>
        </p:nvSpPr>
        <p:spPr>
          <a:xfrm>
            <a:off x="7215206" y="2214554"/>
            <a:ext cx="1000132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err="1" smtClean="0">
                <a:solidFill>
                  <a:schemeClr val="tx1"/>
                </a:solidFill>
              </a:rPr>
              <a:t>abcdefgh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grpSp>
        <p:nvGrpSpPr>
          <p:cNvPr id="62" name="그룹 61"/>
          <p:cNvGrpSpPr/>
          <p:nvPr/>
        </p:nvGrpSpPr>
        <p:grpSpPr>
          <a:xfrm>
            <a:off x="5214942" y="2357430"/>
            <a:ext cx="714380" cy="357190"/>
            <a:chOff x="3214678" y="2428868"/>
            <a:chExt cx="714380" cy="357190"/>
          </a:xfrm>
        </p:grpSpPr>
        <p:sp>
          <p:nvSpPr>
            <p:cNvPr id="63" name="직사각형 16"/>
            <p:cNvSpPr/>
            <p:nvPr/>
          </p:nvSpPr>
          <p:spPr>
            <a:xfrm>
              <a:off x="3214678" y="2428868"/>
              <a:ext cx="714380" cy="35719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" name="순서도: 연결자 18"/>
            <p:cNvSpPr/>
            <p:nvPr/>
          </p:nvSpPr>
          <p:spPr>
            <a:xfrm>
              <a:off x="3454087" y="2500306"/>
              <a:ext cx="214314" cy="214314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cxnSp>
        <p:nvCxnSpPr>
          <p:cNvPr id="65" name="Shape 48"/>
          <p:cNvCxnSpPr>
            <a:endCxn id="60" idx="1"/>
          </p:cNvCxnSpPr>
          <p:nvPr/>
        </p:nvCxnSpPr>
        <p:spPr>
          <a:xfrm flipV="1">
            <a:off x="5668665" y="2357430"/>
            <a:ext cx="1475103" cy="178595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4857752" y="3916924"/>
            <a:ext cx="38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s2</a:t>
            </a:r>
            <a:endParaRPr lang="ko-KR" altLang="en-US" dirty="0"/>
          </a:p>
        </p:txBody>
      </p:sp>
      <p:sp>
        <p:nvSpPr>
          <p:cNvPr id="67" name="모서리가 둥근 직사각형 66"/>
          <p:cNvSpPr/>
          <p:nvPr/>
        </p:nvSpPr>
        <p:spPr>
          <a:xfrm>
            <a:off x="7143768" y="3643314"/>
            <a:ext cx="1143008" cy="5715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/>
          </a:p>
        </p:txBody>
      </p:sp>
      <p:sp>
        <p:nvSpPr>
          <p:cNvPr id="68" name="직사각형 67"/>
          <p:cNvSpPr/>
          <p:nvPr/>
        </p:nvSpPr>
        <p:spPr>
          <a:xfrm>
            <a:off x="7286644" y="3786190"/>
            <a:ext cx="857255" cy="2857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err="1" smtClean="0">
                <a:solidFill>
                  <a:schemeClr val="tx1"/>
                </a:solidFill>
              </a:rPr>
              <a:t>efgh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grpSp>
        <p:nvGrpSpPr>
          <p:cNvPr id="69" name="그룹 68"/>
          <p:cNvGrpSpPr/>
          <p:nvPr/>
        </p:nvGrpSpPr>
        <p:grpSpPr>
          <a:xfrm>
            <a:off x="5214942" y="3929066"/>
            <a:ext cx="714380" cy="357190"/>
            <a:chOff x="3214678" y="2428868"/>
            <a:chExt cx="714380" cy="357190"/>
          </a:xfrm>
        </p:grpSpPr>
        <p:sp>
          <p:nvSpPr>
            <p:cNvPr id="70" name="직사각형 16"/>
            <p:cNvSpPr/>
            <p:nvPr/>
          </p:nvSpPr>
          <p:spPr>
            <a:xfrm>
              <a:off x="3214678" y="2428868"/>
              <a:ext cx="714380" cy="35719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" name="순서도: 연결자 18"/>
            <p:cNvSpPr/>
            <p:nvPr/>
          </p:nvSpPr>
          <p:spPr>
            <a:xfrm>
              <a:off x="3454087" y="2500306"/>
              <a:ext cx="214314" cy="214314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cxnSp>
        <p:nvCxnSpPr>
          <p:cNvPr id="72" name="Shape 48"/>
          <p:cNvCxnSpPr>
            <a:endCxn id="67" idx="1"/>
          </p:cNvCxnSpPr>
          <p:nvPr/>
        </p:nvCxnSpPr>
        <p:spPr>
          <a:xfrm flipV="1">
            <a:off x="5668665" y="3929066"/>
            <a:ext cx="1475103" cy="178595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곱셈 기호 72"/>
          <p:cNvSpPr/>
          <p:nvPr/>
        </p:nvSpPr>
        <p:spPr>
          <a:xfrm>
            <a:off x="6072198" y="2786058"/>
            <a:ext cx="428628" cy="428628"/>
          </a:xfrm>
          <a:prstGeom prst="mathMultiply">
            <a:avLst>
              <a:gd name="adj1" fmla="val 1453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>
                <a:solidFill>
                  <a:srgbClr val="FF0000"/>
                </a:solidFill>
              </a:rPr>
              <a:t> </a:t>
            </a: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74" name="모서리가 둥근 직사각형 73"/>
          <p:cNvSpPr/>
          <p:nvPr/>
        </p:nvSpPr>
        <p:spPr>
          <a:xfrm>
            <a:off x="7143768" y="2857496"/>
            <a:ext cx="1143008" cy="5715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/>
          </a:p>
        </p:txBody>
      </p:sp>
      <p:sp>
        <p:nvSpPr>
          <p:cNvPr id="75" name="직사각형 74"/>
          <p:cNvSpPr/>
          <p:nvPr/>
        </p:nvSpPr>
        <p:spPr>
          <a:xfrm>
            <a:off x="7286644" y="3000372"/>
            <a:ext cx="857255" cy="2857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err="1" smtClean="0">
                <a:solidFill>
                  <a:schemeClr val="tx1"/>
                </a:solidFill>
              </a:rPr>
              <a:t>abcd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cxnSp>
        <p:nvCxnSpPr>
          <p:cNvPr id="76" name="Shape 48"/>
          <p:cNvCxnSpPr>
            <a:endCxn id="74" idx="1"/>
          </p:cNvCxnSpPr>
          <p:nvPr/>
        </p:nvCxnSpPr>
        <p:spPr>
          <a:xfrm rot="16200000" flipH="1">
            <a:off x="6102605" y="2102085"/>
            <a:ext cx="500066" cy="1582260"/>
          </a:xfrm>
          <a:prstGeom prst="curved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슬라이드 번호 개체 틀 3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48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문자열 내의 공백 제거</a:t>
            </a:r>
            <a:r>
              <a:rPr lang="en-US" altLang="ko-KR" dirty="0" smtClean="0"/>
              <a:t>, </a:t>
            </a:r>
            <a:r>
              <a:rPr lang="ko-KR" altLang="en-US" dirty="0" smtClean="0"/>
              <a:t>문자열의 각 문자 접근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공백 제거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String trim()</a:t>
            </a:r>
            <a:endParaRPr lang="ko-KR" altLang="en-US" dirty="0" smtClean="0"/>
          </a:p>
          <a:p>
            <a:pPr lvl="2"/>
            <a:r>
              <a:rPr lang="ko-KR" altLang="en-US" dirty="0" err="1" smtClean="0"/>
              <a:t>스트링</a:t>
            </a:r>
            <a:r>
              <a:rPr lang="ko-KR" altLang="en-US" dirty="0" smtClean="0"/>
              <a:t> 앞 뒤 공백 문자</a:t>
            </a:r>
            <a:r>
              <a:rPr lang="en-US" altLang="ko-KR" dirty="0" smtClean="0"/>
              <a:t>(tab, enter, space)</a:t>
            </a:r>
            <a:r>
              <a:rPr lang="ko-KR" altLang="en-US" dirty="0" smtClean="0"/>
              <a:t> 제거한 </a:t>
            </a:r>
            <a:r>
              <a:rPr lang="ko-KR" altLang="en-US" dirty="0" err="1" smtClean="0"/>
              <a:t>스트링</a:t>
            </a:r>
            <a:r>
              <a:rPr lang="ko-KR" altLang="en-US" dirty="0" smtClean="0"/>
              <a:t> 리턴</a:t>
            </a:r>
            <a:endParaRPr lang="en-US" altLang="ko-KR" dirty="0" smtClean="0"/>
          </a:p>
          <a:p>
            <a:pPr lvl="2"/>
            <a:endParaRPr lang="en-US" altLang="ko-KR" dirty="0"/>
          </a:p>
          <a:p>
            <a:pPr lvl="2"/>
            <a:endParaRPr lang="en-US" altLang="ko-KR" dirty="0" smtClean="0"/>
          </a:p>
          <a:p>
            <a:pPr lvl="2"/>
            <a:endParaRPr lang="en-US" altLang="ko-KR" dirty="0"/>
          </a:p>
          <a:p>
            <a:pPr lvl="2"/>
            <a:endParaRPr lang="en-US" altLang="ko-KR" dirty="0" smtClean="0"/>
          </a:p>
          <a:p>
            <a:r>
              <a:rPr lang="ko-KR" altLang="en-US" dirty="0" smtClean="0"/>
              <a:t>문자열의 문자</a:t>
            </a:r>
            <a:endParaRPr lang="en-US" altLang="ko-KR" dirty="0" smtClean="0"/>
          </a:p>
          <a:p>
            <a:pPr lvl="1"/>
            <a:r>
              <a:rPr lang="en-US" altLang="ko-KR" dirty="0"/>
              <a:t>char </a:t>
            </a:r>
            <a:r>
              <a:rPr lang="en-US" altLang="ko-KR" dirty="0" err="1"/>
              <a:t>charAt</a:t>
            </a:r>
            <a:r>
              <a:rPr lang="en-US" altLang="ko-KR" dirty="0"/>
              <a:t>(</a:t>
            </a:r>
            <a:r>
              <a:rPr lang="en-US" altLang="ko-KR" dirty="0" err="1"/>
              <a:t>int</a:t>
            </a:r>
            <a:r>
              <a:rPr lang="en-US" altLang="ko-KR" dirty="0"/>
              <a:t> index</a:t>
            </a:r>
            <a:r>
              <a:rPr lang="en-US" altLang="ko-KR" dirty="0" smtClean="0"/>
              <a:t>)</a:t>
            </a:r>
          </a:p>
          <a:p>
            <a:pPr lvl="2"/>
            <a:r>
              <a:rPr lang="ko-KR" altLang="en-US" dirty="0" err="1" smtClean="0"/>
              <a:t>스트링에</a:t>
            </a:r>
            <a:r>
              <a:rPr lang="ko-KR" altLang="en-US" dirty="0" smtClean="0"/>
              <a:t> </a:t>
            </a:r>
            <a:r>
              <a:rPr lang="ko-KR" altLang="en-US" dirty="0"/>
              <a:t>포함된 </a:t>
            </a:r>
            <a:r>
              <a:rPr lang="ko-KR" altLang="en-US" dirty="0" smtClean="0"/>
              <a:t>각 문자 접근</a:t>
            </a:r>
            <a:endParaRPr lang="en-US" altLang="ko-KR" dirty="0" smtClean="0"/>
          </a:p>
          <a:p>
            <a:pPr lvl="2"/>
            <a:endParaRPr lang="en-US" altLang="ko-KR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331640" y="2564904"/>
            <a:ext cx="3240360" cy="10772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/>
              <a:t>String a = " </a:t>
            </a:r>
            <a:r>
              <a:rPr lang="en-US" altLang="ko-KR" sz="1600" dirty="0" err="1"/>
              <a:t>abcd</a:t>
            </a:r>
            <a:r>
              <a:rPr lang="en-US" altLang="ko-KR" sz="1600" dirty="0"/>
              <a:t> </a:t>
            </a:r>
            <a:r>
              <a:rPr lang="en-US" altLang="ko-KR" sz="1600" dirty="0" err="1"/>
              <a:t>def</a:t>
            </a:r>
            <a:r>
              <a:rPr lang="en-US" altLang="ko-KR" sz="1600" dirty="0"/>
              <a:t> ";</a:t>
            </a:r>
          </a:p>
          <a:p>
            <a:r>
              <a:rPr lang="en-US" altLang="ko-KR" sz="1600" dirty="0"/>
              <a:t>String b = "\</a:t>
            </a:r>
            <a:r>
              <a:rPr lang="en-US" altLang="ko-KR" sz="1600" dirty="0" err="1"/>
              <a:t>txyz</a:t>
            </a:r>
            <a:r>
              <a:rPr lang="en-US" altLang="ko-KR" sz="1600" dirty="0"/>
              <a:t>\t";</a:t>
            </a:r>
          </a:p>
          <a:p>
            <a:r>
              <a:rPr lang="nb-NO" altLang="ko-KR" sz="1600" dirty="0"/>
              <a:t>String c = a.trim(); // c = "abcd def"</a:t>
            </a:r>
          </a:p>
          <a:p>
            <a:r>
              <a:rPr lang="en-US" altLang="ko-KR" sz="1600" dirty="0"/>
              <a:t>String d = </a:t>
            </a:r>
            <a:r>
              <a:rPr lang="en-US" altLang="ko-KR" sz="1600" dirty="0" err="1"/>
              <a:t>b.trim</a:t>
            </a:r>
            <a:r>
              <a:rPr lang="en-US" altLang="ko-KR" sz="1600" dirty="0"/>
              <a:t>(); // d = "xyz"</a:t>
            </a:r>
            <a:endParaRPr lang="en-US" altLang="ko-KR" sz="16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285852" y="5214950"/>
            <a:ext cx="3240360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/>
              <a:t>String a = "class";</a:t>
            </a:r>
          </a:p>
          <a:p>
            <a:r>
              <a:rPr lang="en-US" altLang="ko-KR" sz="1600" dirty="0"/>
              <a:t>char c = </a:t>
            </a:r>
            <a:r>
              <a:rPr lang="en-US" altLang="ko-KR" sz="1600" dirty="0" err="1"/>
              <a:t>a.charAt</a:t>
            </a:r>
            <a:r>
              <a:rPr lang="en-US" altLang="ko-KR" sz="1600" dirty="0"/>
              <a:t>(2); // c = ’a’</a:t>
            </a:r>
            <a:endParaRPr lang="en-US" altLang="ko-KR" sz="1600" dirty="0" smtClean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49</a:t>
            </a:fld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4786314" y="3714752"/>
            <a:ext cx="4071966" cy="206210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600" dirty="0" smtClean="0"/>
              <a:t>// “class”</a:t>
            </a:r>
            <a:r>
              <a:rPr lang="ko-KR" altLang="en-US" sz="1600" dirty="0" smtClean="0"/>
              <a:t>에 몇 개의 </a:t>
            </a:r>
            <a:r>
              <a:rPr lang="en-US" altLang="ko-KR" sz="1600" dirty="0" smtClean="0"/>
              <a:t>‘s’</a:t>
            </a:r>
            <a:r>
              <a:rPr lang="ko-KR" altLang="en-US" sz="1600" dirty="0" smtClean="0"/>
              <a:t>가 포함되었는지 알아내는 코드</a:t>
            </a:r>
            <a:endParaRPr lang="en-US" altLang="ko-KR" sz="1600" dirty="0" smtClean="0"/>
          </a:p>
          <a:p>
            <a:pPr defTabSz="180000"/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count = 0;</a:t>
            </a:r>
          </a:p>
          <a:p>
            <a:pPr defTabSz="180000"/>
            <a:r>
              <a:rPr lang="en-US" altLang="ko-KR" sz="1600" dirty="0" smtClean="0"/>
              <a:t>String a = "class";</a:t>
            </a:r>
          </a:p>
          <a:p>
            <a:pPr defTabSz="180000"/>
            <a:r>
              <a:rPr lang="en-US" altLang="ko-KR" sz="1600" dirty="0" smtClean="0"/>
              <a:t>for(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=0; 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&lt;</a:t>
            </a:r>
            <a:r>
              <a:rPr lang="en-US" altLang="ko-KR" sz="1600" dirty="0" err="1" smtClean="0"/>
              <a:t>a.length</a:t>
            </a:r>
            <a:r>
              <a:rPr lang="en-US" altLang="ko-KR" sz="1600" dirty="0" smtClean="0"/>
              <a:t>(); 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++) { // </a:t>
            </a:r>
            <a:r>
              <a:rPr lang="en-US" altLang="ko-KR" sz="1600" dirty="0" err="1" smtClean="0"/>
              <a:t>a.length</a:t>
            </a:r>
            <a:r>
              <a:rPr lang="en-US" altLang="ko-KR" sz="1600" dirty="0" smtClean="0"/>
              <a:t>()</a:t>
            </a:r>
            <a:r>
              <a:rPr lang="ko-KR" altLang="en-US" sz="1600" dirty="0" smtClean="0"/>
              <a:t>는 </a:t>
            </a:r>
            <a:r>
              <a:rPr lang="en-US" altLang="ko-KR" sz="1600" dirty="0" smtClean="0"/>
              <a:t>5</a:t>
            </a:r>
          </a:p>
          <a:p>
            <a:pPr defTabSz="180000"/>
            <a:r>
              <a:rPr lang="en-US" altLang="ko-KR" sz="1600" dirty="0" smtClean="0"/>
              <a:t>	if(</a:t>
            </a:r>
            <a:r>
              <a:rPr lang="en-US" altLang="ko-KR" sz="1600" dirty="0" err="1" smtClean="0"/>
              <a:t>a.charAt</a:t>
            </a:r>
            <a:r>
              <a:rPr lang="en-US" altLang="ko-KR" sz="1600" dirty="0" smtClean="0"/>
              <a:t>(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) == 's')</a:t>
            </a:r>
          </a:p>
          <a:p>
            <a:pPr defTabSz="180000"/>
            <a:r>
              <a:rPr lang="en-US" altLang="ko-KR" sz="1600" dirty="0" smtClean="0"/>
              <a:t>		count++;</a:t>
            </a:r>
          </a:p>
          <a:p>
            <a:pPr defTabSz="180000"/>
            <a:r>
              <a:rPr lang="en-US" altLang="ko-KR" sz="1600" dirty="0" smtClean="0"/>
              <a:t>}</a:t>
            </a:r>
          </a:p>
          <a:p>
            <a:pPr defTabSz="180000"/>
            <a:r>
              <a:rPr lang="en-US" altLang="ko-KR" sz="1600" dirty="0" err="1" smtClean="0"/>
              <a:t>System.out.println</a:t>
            </a:r>
            <a:r>
              <a:rPr lang="en-US" altLang="ko-KR" sz="1600" dirty="0" smtClean="0"/>
              <a:t>(count); // 2 </a:t>
            </a:r>
            <a:r>
              <a:rPr lang="ko-KR" altLang="en-US" sz="1600" dirty="0" smtClean="0"/>
              <a:t>출력</a:t>
            </a:r>
            <a:endParaRPr lang="ko-KR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_x163080656" descr="EMB0000129c094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80600"/>
            <a:ext cx="5976664" cy="4901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JDK</a:t>
            </a:r>
            <a:r>
              <a:rPr lang="ko-KR" altLang="en-US" dirty="0" smtClean="0"/>
              <a:t>에서 제공되는 클래스의 패키지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682898" y="3586188"/>
            <a:ext cx="1601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smtClean="0"/>
              <a:t>java.awt.Color</a:t>
            </a:r>
            <a:endParaRPr lang="ko-KR" altLang="en-US" b="1"/>
          </a:p>
        </p:txBody>
      </p:sp>
      <p:sp>
        <p:nvSpPr>
          <p:cNvPr id="22" name="오른쪽 중괄호 21"/>
          <p:cNvSpPr/>
          <p:nvPr/>
        </p:nvSpPr>
        <p:spPr>
          <a:xfrm rot="5400000">
            <a:off x="7087777" y="3752813"/>
            <a:ext cx="285752" cy="809758"/>
          </a:xfrm>
          <a:prstGeom prst="rightBrace">
            <a:avLst>
              <a:gd name="adj1" fmla="val 47892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오른쪽 중괄호 22"/>
          <p:cNvSpPr/>
          <p:nvPr/>
        </p:nvSpPr>
        <p:spPr>
          <a:xfrm rot="16200000">
            <a:off x="7232078" y="2822694"/>
            <a:ext cx="285752" cy="1241236"/>
          </a:xfrm>
          <a:prstGeom prst="rightBrace">
            <a:avLst>
              <a:gd name="adj1" fmla="val 47892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7203484" y="3007844"/>
            <a:ext cx="11849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smtClean="0"/>
              <a:t>클래스의 이름</a:t>
            </a:r>
            <a:r>
              <a:rPr lang="en-US" altLang="ko-KR" sz="1400" smtClean="0"/>
              <a:t>(</a:t>
            </a:r>
            <a:r>
              <a:rPr lang="ko-KR" altLang="en-US" sz="1400" smtClean="0"/>
              <a:t>경로명</a:t>
            </a:r>
            <a:r>
              <a:rPr lang="en-US" altLang="ko-KR" sz="1400" smtClean="0"/>
              <a:t>)</a:t>
            </a:r>
            <a:endParaRPr lang="ko-KR" altLang="en-US" sz="1400"/>
          </a:p>
        </p:txBody>
      </p:sp>
      <p:sp>
        <p:nvSpPr>
          <p:cNvPr id="25" name="TextBox 24"/>
          <p:cNvSpPr txBox="1"/>
          <p:nvPr/>
        </p:nvSpPr>
        <p:spPr>
          <a:xfrm>
            <a:off x="7040088" y="4300568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smtClean="0"/>
              <a:t>패키지명</a:t>
            </a:r>
            <a:endParaRPr lang="ko-KR" altLang="en-US" sz="1400"/>
          </a:p>
        </p:txBody>
      </p:sp>
      <p:sp>
        <p:nvSpPr>
          <p:cNvPr id="26" name="자유형 25"/>
          <p:cNvSpPr/>
          <p:nvPr/>
        </p:nvSpPr>
        <p:spPr>
          <a:xfrm>
            <a:off x="1835696" y="3263153"/>
            <a:ext cx="1008112" cy="3158929"/>
          </a:xfrm>
          <a:custGeom>
            <a:avLst/>
            <a:gdLst>
              <a:gd name="connsiteX0" fmla="*/ 0 w 887506"/>
              <a:gd name="connsiteY0" fmla="*/ 0 h 2277035"/>
              <a:gd name="connsiteX1" fmla="*/ 726141 w 887506"/>
              <a:gd name="connsiteY1" fmla="*/ 708211 h 2277035"/>
              <a:gd name="connsiteX2" fmla="*/ 887506 w 887506"/>
              <a:gd name="connsiteY2" fmla="*/ 2277035 h 2277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7506" h="2277035">
                <a:moveTo>
                  <a:pt x="0" y="0"/>
                </a:moveTo>
                <a:cubicBezTo>
                  <a:pt x="289111" y="164352"/>
                  <a:pt x="578223" y="328705"/>
                  <a:pt x="726141" y="708211"/>
                </a:cubicBezTo>
                <a:cubicBezTo>
                  <a:pt x="874059" y="1087717"/>
                  <a:pt x="880782" y="1682376"/>
                  <a:pt x="887506" y="2277035"/>
                </a:cubicBezTo>
              </a:path>
            </a:pathLst>
          </a:custGeom>
          <a:ln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2047794" y="6422082"/>
            <a:ext cx="16168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/>
              <a:t>패키지 명 </a:t>
            </a:r>
            <a:r>
              <a:rPr lang="en-US" altLang="ko-KR" sz="1600" dirty="0" smtClean="0"/>
              <a:t>: </a:t>
            </a:r>
            <a:r>
              <a:rPr lang="en-US" altLang="ko-KR" sz="1600" dirty="0" err="1" smtClean="0"/>
              <a:t>java.awt</a:t>
            </a:r>
            <a:endParaRPr lang="ko-KR" altLang="en-US" sz="1600" dirty="0"/>
          </a:p>
        </p:txBody>
      </p:sp>
      <p:sp>
        <p:nvSpPr>
          <p:cNvPr id="28" name="모서리가 둥근 직사각형 27"/>
          <p:cNvSpPr/>
          <p:nvPr/>
        </p:nvSpPr>
        <p:spPr>
          <a:xfrm>
            <a:off x="3275856" y="2564904"/>
            <a:ext cx="2510590" cy="2880320"/>
          </a:xfrm>
          <a:prstGeom prst="roundRect">
            <a:avLst/>
          </a:prstGeom>
          <a:noFill/>
          <a:ln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자유형 28"/>
          <p:cNvSpPr/>
          <p:nvPr/>
        </p:nvSpPr>
        <p:spPr>
          <a:xfrm>
            <a:off x="5230602" y="5445225"/>
            <a:ext cx="404810" cy="996794"/>
          </a:xfrm>
          <a:custGeom>
            <a:avLst/>
            <a:gdLst>
              <a:gd name="connsiteX0" fmla="*/ 0 w 394447"/>
              <a:gd name="connsiteY0" fmla="*/ 0 h 1326776"/>
              <a:gd name="connsiteX1" fmla="*/ 331694 w 394447"/>
              <a:gd name="connsiteY1" fmla="*/ 555812 h 1326776"/>
              <a:gd name="connsiteX2" fmla="*/ 376518 w 394447"/>
              <a:gd name="connsiteY2" fmla="*/ 1326776 h 1326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4447" h="1326776">
                <a:moveTo>
                  <a:pt x="0" y="0"/>
                </a:moveTo>
                <a:cubicBezTo>
                  <a:pt x="134470" y="167341"/>
                  <a:pt x="268941" y="334683"/>
                  <a:pt x="331694" y="555812"/>
                </a:cubicBezTo>
                <a:cubicBezTo>
                  <a:pt x="394447" y="776941"/>
                  <a:pt x="385482" y="1051858"/>
                  <a:pt x="376518" y="1326776"/>
                </a:cubicBezTo>
              </a:path>
            </a:pathLst>
          </a:custGeom>
          <a:ln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TextBox 29"/>
          <p:cNvSpPr txBox="1"/>
          <p:nvPr/>
        </p:nvSpPr>
        <p:spPr>
          <a:xfrm>
            <a:off x="4474056" y="6422081"/>
            <a:ext cx="21217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smtClean="0"/>
              <a:t>java.awt </a:t>
            </a:r>
            <a:r>
              <a:rPr lang="ko-KR" altLang="en-US" sz="1600" smtClean="0"/>
              <a:t>패키지에 속한 클래스</a:t>
            </a:r>
            <a:endParaRPr lang="ko-KR" altLang="en-US" sz="160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cxnSp>
        <p:nvCxnSpPr>
          <p:cNvPr id="7" name="직선 화살표 연결선 6"/>
          <p:cNvCxnSpPr>
            <a:endCxn id="21" idx="1"/>
          </p:cNvCxnSpPr>
          <p:nvPr/>
        </p:nvCxnSpPr>
        <p:spPr>
          <a:xfrm>
            <a:off x="4283968" y="3731521"/>
            <a:ext cx="2398930" cy="393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슬라이드 번호 개체 틀 1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6-4 : </a:t>
            </a:r>
            <a:r>
              <a:rPr lang="en-US" altLang="ko-KR" dirty="0"/>
              <a:t>String </a:t>
            </a:r>
            <a:r>
              <a:rPr lang="ko-KR" altLang="en-US" dirty="0"/>
              <a:t>클래스 </a:t>
            </a:r>
            <a:r>
              <a:rPr lang="ko-KR" altLang="en-US" dirty="0" err="1"/>
              <a:t>메소드</a:t>
            </a:r>
            <a:r>
              <a:rPr lang="ko-KR" altLang="en-US" dirty="0"/>
              <a:t> 활용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8596" y="1643050"/>
            <a:ext cx="4857784" cy="501675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/>
              <a:t>public class </a:t>
            </a:r>
            <a:r>
              <a:rPr lang="en-US" altLang="ko-KR" sz="1600" dirty="0" err="1"/>
              <a:t>StringEx</a:t>
            </a:r>
            <a:r>
              <a:rPr lang="en-US" altLang="ko-KR" sz="1600" dirty="0"/>
              <a:t> {</a:t>
            </a:r>
          </a:p>
          <a:p>
            <a:pPr defTabSz="180000"/>
            <a:r>
              <a:rPr lang="en-US" altLang="ko-KR" sz="1600" dirty="0"/>
              <a:t>	public static void main(String[] </a:t>
            </a:r>
            <a:r>
              <a:rPr lang="en-US" altLang="ko-KR" sz="1600" dirty="0" err="1"/>
              <a:t>args</a:t>
            </a:r>
            <a:r>
              <a:rPr lang="en-US" altLang="ko-KR" sz="1600" dirty="0"/>
              <a:t>) {</a:t>
            </a:r>
          </a:p>
          <a:p>
            <a:pPr defTabSz="180000"/>
            <a:r>
              <a:rPr lang="en-US" altLang="ko-KR" sz="1600" dirty="0"/>
              <a:t>		String a = new String(" </a:t>
            </a:r>
            <a:r>
              <a:rPr lang="en-US" altLang="ko-KR" sz="1600" dirty="0" err="1"/>
              <a:t>abcd</a:t>
            </a:r>
            <a:r>
              <a:rPr lang="en-US" altLang="ko-KR" sz="1600" dirty="0"/>
              <a:t>");</a:t>
            </a:r>
          </a:p>
          <a:p>
            <a:pPr defTabSz="180000"/>
            <a:r>
              <a:rPr lang="en-US" altLang="ko-KR" sz="1600" dirty="0"/>
              <a:t>		String b = new String(",</a:t>
            </a:r>
            <a:r>
              <a:rPr lang="en-US" altLang="ko-KR" sz="1600" dirty="0" err="1"/>
              <a:t>efg</a:t>
            </a:r>
            <a:r>
              <a:rPr lang="en-US" altLang="ko-KR" sz="1600" dirty="0"/>
              <a:t>");</a:t>
            </a:r>
          </a:p>
          <a:p>
            <a:pPr defTabSz="180000"/>
            <a:r>
              <a:rPr lang="en-US" altLang="ko-KR" sz="1600" dirty="0"/>
              <a:t>		// </a:t>
            </a:r>
            <a:r>
              <a:rPr lang="ko-KR" altLang="en-US" sz="1600" dirty="0"/>
              <a:t>문자열 연결</a:t>
            </a:r>
          </a:p>
          <a:p>
            <a:pPr defTabSz="180000"/>
            <a:r>
              <a:rPr lang="ko-KR" altLang="en-US" sz="1600" dirty="0"/>
              <a:t>		</a:t>
            </a:r>
            <a:r>
              <a:rPr lang="en-US" altLang="ko-KR" sz="1600" dirty="0"/>
              <a:t>a = </a:t>
            </a:r>
            <a:r>
              <a:rPr lang="en-US" altLang="ko-KR" sz="1600" dirty="0" err="1"/>
              <a:t>a.concat</a:t>
            </a:r>
            <a:r>
              <a:rPr lang="en-US" altLang="ko-KR" sz="1600" dirty="0"/>
              <a:t>(b);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System.out.println</a:t>
            </a:r>
            <a:r>
              <a:rPr lang="en-US" altLang="ko-KR" sz="1600" dirty="0"/>
              <a:t>(a</a:t>
            </a:r>
            <a:r>
              <a:rPr lang="en-US" altLang="ko-KR" sz="1600" dirty="0" smtClean="0"/>
              <a:t>);</a:t>
            </a:r>
          </a:p>
          <a:p>
            <a:pPr defTabSz="180000"/>
            <a:endParaRPr lang="en-US" altLang="ko-KR" sz="1600" dirty="0"/>
          </a:p>
          <a:p>
            <a:pPr defTabSz="180000"/>
            <a:r>
              <a:rPr lang="en-US" altLang="ko-KR" sz="1600" dirty="0"/>
              <a:t>		// </a:t>
            </a:r>
            <a:r>
              <a:rPr lang="ko-KR" altLang="en-US" sz="1600" dirty="0"/>
              <a:t>공백 제거</a:t>
            </a:r>
          </a:p>
          <a:p>
            <a:pPr defTabSz="180000"/>
            <a:r>
              <a:rPr lang="ko-KR" altLang="en-US" sz="1600" dirty="0"/>
              <a:t>		</a:t>
            </a:r>
            <a:r>
              <a:rPr lang="en-US" altLang="ko-KR" sz="1600" dirty="0"/>
              <a:t>a = </a:t>
            </a:r>
            <a:r>
              <a:rPr lang="en-US" altLang="ko-KR" sz="1600" dirty="0" err="1"/>
              <a:t>a.trim</a:t>
            </a:r>
            <a:r>
              <a:rPr lang="en-US" altLang="ko-KR" sz="1600" dirty="0"/>
              <a:t>();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System.out.println</a:t>
            </a:r>
            <a:r>
              <a:rPr lang="en-US" altLang="ko-KR" sz="1600" dirty="0"/>
              <a:t>(a</a:t>
            </a:r>
            <a:r>
              <a:rPr lang="en-US" altLang="ko-KR" sz="1600" dirty="0" smtClean="0"/>
              <a:t>);</a:t>
            </a:r>
          </a:p>
          <a:p>
            <a:pPr defTabSz="180000"/>
            <a:endParaRPr lang="en-US" altLang="ko-KR" sz="1600" dirty="0"/>
          </a:p>
          <a:p>
            <a:pPr defTabSz="180000"/>
            <a:r>
              <a:rPr lang="en-US" altLang="ko-KR" sz="1600" dirty="0"/>
              <a:t>		// </a:t>
            </a:r>
            <a:r>
              <a:rPr lang="ko-KR" altLang="en-US" sz="1600" dirty="0"/>
              <a:t>문자열 대치</a:t>
            </a:r>
          </a:p>
          <a:p>
            <a:pPr defTabSz="180000"/>
            <a:r>
              <a:rPr lang="ko-KR" altLang="en-US" sz="1600" dirty="0"/>
              <a:t>		</a:t>
            </a:r>
            <a:r>
              <a:rPr lang="en-US" altLang="ko-KR" sz="1600" dirty="0"/>
              <a:t>a = </a:t>
            </a:r>
            <a:r>
              <a:rPr lang="en-US" altLang="ko-KR" sz="1600" dirty="0" err="1"/>
              <a:t>a.replace</a:t>
            </a:r>
            <a:r>
              <a:rPr lang="en-US" altLang="ko-KR" sz="1600" dirty="0"/>
              <a:t>("ab","12");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System.out.println</a:t>
            </a:r>
            <a:r>
              <a:rPr lang="en-US" altLang="ko-KR" sz="1600" dirty="0"/>
              <a:t>(a</a:t>
            </a:r>
            <a:r>
              <a:rPr lang="en-US" altLang="ko-KR" sz="1600" dirty="0" smtClean="0"/>
              <a:t>);</a:t>
            </a:r>
          </a:p>
          <a:p>
            <a:pPr defTabSz="180000"/>
            <a:endParaRPr lang="en-US" altLang="ko-KR" sz="1600" dirty="0" smtClean="0"/>
          </a:p>
          <a:p>
            <a:pPr defTabSz="180000"/>
            <a:r>
              <a:rPr lang="en-US" altLang="ko-KR" sz="1600" dirty="0" smtClean="0"/>
              <a:t>		// </a:t>
            </a:r>
            <a:r>
              <a:rPr lang="ko-KR" altLang="en-US" sz="1600" dirty="0" smtClean="0"/>
              <a:t>문자열 분리</a:t>
            </a:r>
          </a:p>
          <a:p>
            <a:pPr defTabSz="180000"/>
            <a:r>
              <a:rPr lang="ko-KR" altLang="en-US" sz="1600" dirty="0" smtClean="0"/>
              <a:t>		</a:t>
            </a:r>
            <a:r>
              <a:rPr lang="en-US" altLang="ko-KR" sz="1600" dirty="0" smtClean="0"/>
              <a:t>String s[] = </a:t>
            </a:r>
            <a:r>
              <a:rPr lang="en-US" altLang="ko-KR" sz="1600" dirty="0" err="1" smtClean="0"/>
              <a:t>a.split</a:t>
            </a:r>
            <a:r>
              <a:rPr lang="en-US" altLang="ko-KR" sz="1600" dirty="0" smtClean="0"/>
              <a:t>(",");</a:t>
            </a:r>
          </a:p>
          <a:p>
            <a:pPr defTabSz="180000"/>
            <a:r>
              <a:rPr lang="en-US" altLang="ko-KR" sz="1600" dirty="0" smtClean="0"/>
              <a:t>		for (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=0; 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&lt;</a:t>
            </a:r>
            <a:r>
              <a:rPr lang="en-US" altLang="ko-KR" sz="1600" dirty="0" err="1" smtClean="0"/>
              <a:t>s.length</a:t>
            </a:r>
            <a:r>
              <a:rPr lang="en-US" altLang="ko-KR" sz="1600" dirty="0" smtClean="0"/>
              <a:t>; 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++)</a:t>
            </a:r>
          </a:p>
          <a:p>
            <a:pPr defTabSz="180000"/>
            <a:r>
              <a:rPr lang="en-US" altLang="ko-KR" sz="1600" dirty="0" smtClean="0"/>
              <a:t>			</a:t>
            </a:r>
            <a:r>
              <a:rPr lang="en-US" altLang="ko-KR" sz="1600" dirty="0" err="1" smtClean="0"/>
              <a:t>System.out.println</a:t>
            </a:r>
            <a:r>
              <a:rPr lang="en-US" altLang="ko-KR" sz="1600" dirty="0" smtClean="0"/>
              <a:t>("</a:t>
            </a:r>
            <a:r>
              <a:rPr lang="ko-KR" altLang="en-US" sz="1600" dirty="0" smtClean="0"/>
              <a:t>분리된 </a:t>
            </a:r>
            <a:r>
              <a:rPr lang="en-US" altLang="ko-KR" sz="1600" dirty="0" smtClean="0"/>
              <a:t>" + 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 + "</a:t>
            </a:r>
            <a:r>
              <a:rPr lang="ko-KR" altLang="en-US" sz="1600" dirty="0" smtClean="0"/>
              <a:t>번 문자열</a:t>
            </a:r>
            <a:r>
              <a:rPr lang="en-US" altLang="ko-KR" sz="1600" dirty="0" smtClean="0"/>
              <a:t>: " + s[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]);</a:t>
            </a:r>
            <a:endParaRPr lang="en-US" altLang="ko-KR" sz="160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71472" y="1285860"/>
            <a:ext cx="5868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String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클래스의 다양한 </a:t>
            </a:r>
            <a:r>
              <a:rPr lang="ko-KR" altLang="en-US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메소드를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활용하는 예를 보여라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72132" y="4071942"/>
            <a:ext cx="1785950" cy="18158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/>
              <a:t> </a:t>
            </a:r>
            <a:r>
              <a:rPr lang="en-US" altLang="ko-KR" sz="1600" dirty="0" err="1"/>
              <a:t>abcd,efg</a:t>
            </a:r>
            <a:endParaRPr lang="en-US" altLang="ko-KR" sz="1600" dirty="0"/>
          </a:p>
          <a:p>
            <a:r>
              <a:rPr lang="en-US" altLang="ko-KR" sz="1600" dirty="0" err="1"/>
              <a:t>abcd,efg</a:t>
            </a:r>
            <a:endParaRPr lang="en-US" altLang="ko-KR" sz="1600" dirty="0"/>
          </a:p>
          <a:p>
            <a:r>
              <a:rPr lang="en-US" altLang="ko-KR" sz="1600" dirty="0"/>
              <a:t>12cd,efg</a:t>
            </a:r>
          </a:p>
          <a:p>
            <a:r>
              <a:rPr lang="ko-KR" altLang="en-US" sz="1600" dirty="0"/>
              <a:t>분리된 </a:t>
            </a:r>
            <a:r>
              <a:rPr lang="en-US" altLang="ko-KR" sz="1600" dirty="0"/>
              <a:t>0</a:t>
            </a:r>
            <a:r>
              <a:rPr lang="ko-KR" altLang="en-US" sz="1600" dirty="0"/>
              <a:t>번 문자열</a:t>
            </a:r>
            <a:r>
              <a:rPr lang="en-US" altLang="ko-KR" sz="1600" dirty="0"/>
              <a:t>: 12cd</a:t>
            </a:r>
          </a:p>
          <a:p>
            <a:r>
              <a:rPr lang="ko-KR" altLang="en-US" sz="1600" dirty="0"/>
              <a:t>분리된 </a:t>
            </a:r>
            <a:r>
              <a:rPr lang="en-US" altLang="ko-KR" sz="1600" dirty="0"/>
              <a:t>1</a:t>
            </a:r>
            <a:r>
              <a:rPr lang="ko-KR" altLang="en-US" sz="1600" dirty="0"/>
              <a:t>번 문자열</a:t>
            </a:r>
            <a:r>
              <a:rPr lang="en-US" altLang="ko-KR" sz="1600" dirty="0"/>
              <a:t>: </a:t>
            </a:r>
            <a:r>
              <a:rPr lang="en-US" altLang="ko-KR" sz="1600" dirty="0" err="1"/>
              <a:t>efg</a:t>
            </a:r>
            <a:endParaRPr lang="en-US" altLang="ko-KR" sz="1600" dirty="0"/>
          </a:p>
          <a:p>
            <a:r>
              <a:rPr lang="en-US" altLang="ko-KR" sz="1600" dirty="0" err="1"/>
              <a:t>d,efg</a:t>
            </a:r>
            <a:endParaRPr lang="en-US" altLang="ko-KR" sz="1600" dirty="0"/>
          </a:p>
          <a:p>
            <a:r>
              <a:rPr lang="en-US" altLang="ko-KR" sz="1600" dirty="0"/>
              <a:t>e</a:t>
            </a:r>
            <a:endParaRPr lang="ko-KR" altLang="en-US" sz="1600" dirty="0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50</a:t>
            </a:fld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5572132" y="1643050"/>
            <a:ext cx="2714644" cy="23083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600" dirty="0" smtClean="0"/>
              <a:t>		// </a:t>
            </a:r>
            <a:r>
              <a:rPr lang="ko-KR" altLang="en-US" sz="1600" dirty="0" smtClean="0"/>
              <a:t>서브 </a:t>
            </a:r>
            <a:r>
              <a:rPr lang="ko-KR" altLang="en-US" sz="1600" dirty="0" err="1" smtClean="0"/>
              <a:t>스트링</a:t>
            </a:r>
            <a:endParaRPr lang="ko-KR" altLang="en-US" sz="1600" dirty="0" smtClean="0"/>
          </a:p>
          <a:p>
            <a:pPr defTabSz="180000"/>
            <a:r>
              <a:rPr lang="ko-KR" altLang="en-US" sz="1600" dirty="0" smtClean="0"/>
              <a:t>		</a:t>
            </a:r>
            <a:r>
              <a:rPr lang="en-US" altLang="ko-KR" sz="1600" dirty="0" smtClean="0"/>
              <a:t>a = </a:t>
            </a:r>
            <a:r>
              <a:rPr lang="en-US" altLang="ko-KR" sz="1600" dirty="0" err="1" smtClean="0"/>
              <a:t>a.substring</a:t>
            </a:r>
            <a:r>
              <a:rPr lang="en-US" altLang="ko-KR" sz="1600" dirty="0" smtClean="0"/>
              <a:t>(3);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System.out.println</a:t>
            </a:r>
            <a:r>
              <a:rPr lang="en-US" altLang="ko-KR" sz="1600" dirty="0" smtClean="0"/>
              <a:t>(a);</a:t>
            </a:r>
          </a:p>
          <a:p>
            <a:pPr defTabSz="180000"/>
            <a:endParaRPr lang="en-US" altLang="ko-KR" sz="1600" dirty="0" smtClean="0"/>
          </a:p>
          <a:p>
            <a:pPr defTabSz="180000"/>
            <a:r>
              <a:rPr lang="en-US" altLang="ko-KR" sz="1600" dirty="0" smtClean="0"/>
              <a:t>		// </a:t>
            </a:r>
            <a:r>
              <a:rPr lang="ko-KR" altLang="en-US" sz="1600" dirty="0" smtClean="0"/>
              <a:t>문자열의 문자</a:t>
            </a:r>
          </a:p>
          <a:p>
            <a:pPr defTabSz="180000"/>
            <a:r>
              <a:rPr lang="ko-KR" altLang="en-US" sz="1600" dirty="0" smtClean="0"/>
              <a:t>		</a:t>
            </a:r>
            <a:r>
              <a:rPr lang="en-US" altLang="ko-KR" sz="1600" dirty="0" smtClean="0"/>
              <a:t>char c = </a:t>
            </a:r>
            <a:r>
              <a:rPr lang="en-US" altLang="ko-KR" sz="1600" dirty="0" err="1" smtClean="0"/>
              <a:t>a.charAt</a:t>
            </a:r>
            <a:r>
              <a:rPr lang="en-US" altLang="ko-KR" sz="1600" dirty="0" smtClean="0"/>
              <a:t>(2);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System.out.println</a:t>
            </a:r>
            <a:r>
              <a:rPr lang="en-US" altLang="ko-KR" sz="1600" dirty="0" smtClean="0"/>
              <a:t>(c);</a:t>
            </a:r>
          </a:p>
          <a:p>
            <a:pPr defTabSz="180000"/>
            <a:r>
              <a:rPr lang="en-US" altLang="ko-KR" sz="1600" dirty="0" smtClean="0"/>
              <a:t>	}</a:t>
            </a:r>
          </a:p>
          <a:p>
            <a:pPr defTabSz="180000"/>
            <a:r>
              <a:rPr lang="en-US" altLang="ko-KR" sz="1600" dirty="0" smtClean="0"/>
              <a:t>}</a:t>
            </a:r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115189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예제 실행 과정</a:t>
            </a:r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207970" y="1266480"/>
            <a:ext cx="64294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10" name="순서도: 연결자 9"/>
          <p:cNvSpPr/>
          <p:nvPr/>
        </p:nvSpPr>
        <p:spPr>
          <a:xfrm>
            <a:off x="4475441" y="1384762"/>
            <a:ext cx="108000" cy="108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11" name="TextBox 10"/>
          <p:cNvSpPr txBox="1"/>
          <p:nvPr/>
        </p:nvSpPr>
        <p:spPr>
          <a:xfrm>
            <a:off x="3707904" y="1285116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a</a:t>
            </a:r>
            <a:endParaRPr lang="ko-KR" altLang="en-US" dirty="0"/>
          </a:p>
        </p:txBody>
      </p:sp>
      <p:cxnSp>
        <p:nvCxnSpPr>
          <p:cNvPr id="12" name="직선 화살표 연결선 11"/>
          <p:cNvCxnSpPr>
            <a:stCxn id="10" idx="6"/>
          </p:cNvCxnSpPr>
          <p:nvPr/>
        </p:nvCxnSpPr>
        <p:spPr>
          <a:xfrm flipV="1">
            <a:off x="4583441" y="1428736"/>
            <a:ext cx="774377" cy="1002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207970" y="1775860"/>
            <a:ext cx="64294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14" name="순서도: 연결자 13"/>
          <p:cNvSpPr/>
          <p:nvPr/>
        </p:nvSpPr>
        <p:spPr>
          <a:xfrm>
            <a:off x="4475441" y="1894142"/>
            <a:ext cx="108000" cy="108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graphicFrame>
        <p:nvGraphicFramePr>
          <p:cNvPr id="15" name="표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2476000"/>
              </p:ext>
            </p:extLst>
          </p:nvPr>
        </p:nvGraphicFramePr>
        <p:xfrm>
          <a:off x="5357818" y="1785926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표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88036603"/>
              </p:ext>
            </p:extLst>
          </p:nvPr>
        </p:nvGraphicFramePr>
        <p:xfrm>
          <a:off x="5643570" y="1785926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e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" name="표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59488645"/>
              </p:ext>
            </p:extLst>
          </p:nvPr>
        </p:nvGraphicFramePr>
        <p:xfrm>
          <a:off x="5929322" y="1785926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57124834"/>
              </p:ext>
            </p:extLst>
          </p:nvPr>
        </p:nvGraphicFramePr>
        <p:xfrm>
          <a:off x="6215074" y="1785926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g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3709614" y="1785926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b</a:t>
            </a:r>
            <a:endParaRPr lang="ko-KR" altLang="en-US" dirty="0"/>
          </a:p>
        </p:txBody>
      </p:sp>
      <p:cxnSp>
        <p:nvCxnSpPr>
          <p:cNvPr id="24" name="직선 화살표 연결선 23"/>
          <p:cNvCxnSpPr>
            <a:stCxn id="14" idx="6"/>
          </p:cNvCxnSpPr>
          <p:nvPr/>
        </p:nvCxnSpPr>
        <p:spPr>
          <a:xfrm flipV="1">
            <a:off x="4583441" y="1934696"/>
            <a:ext cx="776087" cy="1344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5" name="표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23750671"/>
              </p:ext>
            </p:extLst>
          </p:nvPr>
        </p:nvGraphicFramePr>
        <p:xfrm>
          <a:off x="5358388" y="1274988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194794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6" name="표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79995239"/>
              </p:ext>
            </p:extLst>
          </p:nvPr>
        </p:nvGraphicFramePr>
        <p:xfrm>
          <a:off x="5644140" y="1274988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19479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7" name="표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33125464"/>
              </p:ext>
            </p:extLst>
          </p:nvPr>
        </p:nvGraphicFramePr>
        <p:xfrm>
          <a:off x="5929892" y="1274988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19479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8" name="표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17577869"/>
              </p:ext>
            </p:extLst>
          </p:nvPr>
        </p:nvGraphicFramePr>
        <p:xfrm>
          <a:off x="6215644" y="1274988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19479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9" name="표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3108560"/>
              </p:ext>
            </p:extLst>
          </p:nvPr>
        </p:nvGraphicFramePr>
        <p:xfrm>
          <a:off x="6501396" y="1274988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19479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d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1" name="TextBox 40"/>
          <p:cNvSpPr txBox="1"/>
          <p:nvPr/>
        </p:nvSpPr>
        <p:spPr>
          <a:xfrm>
            <a:off x="1357290" y="2398293"/>
            <a:ext cx="1985546" cy="3077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a = </a:t>
            </a:r>
            <a:r>
              <a:rPr lang="en-US" altLang="ko-KR" sz="1400" dirty="0" err="1" smtClean="0"/>
              <a:t>a.concat</a:t>
            </a:r>
            <a:r>
              <a:rPr lang="en-US" altLang="ko-KR" sz="1400" dirty="0" smtClean="0"/>
              <a:t>(b);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207970" y="2326652"/>
            <a:ext cx="64294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43" name="순서도: 연결자 42"/>
          <p:cNvSpPr/>
          <p:nvPr/>
        </p:nvSpPr>
        <p:spPr>
          <a:xfrm>
            <a:off x="4475441" y="2444934"/>
            <a:ext cx="108000" cy="108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44" name="TextBox 43"/>
          <p:cNvSpPr txBox="1"/>
          <p:nvPr/>
        </p:nvSpPr>
        <p:spPr>
          <a:xfrm>
            <a:off x="3724268" y="2345288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a</a:t>
            </a:r>
            <a:endParaRPr lang="ko-KR" altLang="en-US" dirty="0"/>
          </a:p>
        </p:txBody>
      </p:sp>
      <p:graphicFrame>
        <p:nvGraphicFramePr>
          <p:cNvPr id="59" name="표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96245494"/>
              </p:ext>
            </p:extLst>
          </p:nvPr>
        </p:nvGraphicFramePr>
        <p:xfrm>
          <a:off x="5364088" y="2326652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194794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0" name="표 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05698678"/>
              </p:ext>
            </p:extLst>
          </p:nvPr>
        </p:nvGraphicFramePr>
        <p:xfrm>
          <a:off x="5649840" y="2326652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19479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1" name="표 6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87681549"/>
              </p:ext>
            </p:extLst>
          </p:nvPr>
        </p:nvGraphicFramePr>
        <p:xfrm>
          <a:off x="5935592" y="2326652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19479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2" name="표 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84214501"/>
              </p:ext>
            </p:extLst>
          </p:nvPr>
        </p:nvGraphicFramePr>
        <p:xfrm>
          <a:off x="6221344" y="2326652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19479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3" name="표 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4044347"/>
              </p:ext>
            </p:extLst>
          </p:nvPr>
        </p:nvGraphicFramePr>
        <p:xfrm>
          <a:off x="6507096" y="2326652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19479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d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64" name="직선 화살표 연결선 63"/>
          <p:cNvCxnSpPr>
            <a:stCxn id="43" idx="6"/>
          </p:cNvCxnSpPr>
          <p:nvPr/>
        </p:nvCxnSpPr>
        <p:spPr>
          <a:xfrm flipV="1">
            <a:off x="4583441" y="2478078"/>
            <a:ext cx="774377" cy="208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9" name="표 6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02938874"/>
              </p:ext>
            </p:extLst>
          </p:nvPr>
        </p:nvGraphicFramePr>
        <p:xfrm>
          <a:off x="6804248" y="2326652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,</a:t>
                      </a:r>
                      <a:endParaRPr lang="ko-KR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0" name="표 6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43632531"/>
              </p:ext>
            </p:extLst>
          </p:nvPr>
        </p:nvGraphicFramePr>
        <p:xfrm>
          <a:off x="7090000" y="2326652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e</a:t>
                      </a:r>
                      <a:endParaRPr lang="ko-KR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1" name="표 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87661556"/>
              </p:ext>
            </p:extLst>
          </p:nvPr>
        </p:nvGraphicFramePr>
        <p:xfrm>
          <a:off x="7375752" y="2326652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f</a:t>
                      </a:r>
                      <a:endParaRPr lang="ko-KR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2" name="표 7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61767431"/>
              </p:ext>
            </p:extLst>
          </p:nvPr>
        </p:nvGraphicFramePr>
        <p:xfrm>
          <a:off x="7661504" y="2326652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g</a:t>
                      </a:r>
                      <a:endParaRPr lang="ko-KR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3" name="TextBox 72"/>
          <p:cNvSpPr txBox="1"/>
          <p:nvPr/>
        </p:nvSpPr>
        <p:spPr>
          <a:xfrm>
            <a:off x="1357290" y="2906909"/>
            <a:ext cx="1985546" cy="3077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a = </a:t>
            </a:r>
            <a:r>
              <a:rPr lang="en-US" altLang="ko-KR" sz="1400" dirty="0" err="1" smtClean="0"/>
              <a:t>a.trim</a:t>
            </a:r>
            <a:r>
              <a:rPr lang="en-US" altLang="ko-KR" sz="1400" dirty="0" smtClean="0"/>
              <a:t>();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4207970" y="2928934"/>
            <a:ext cx="64294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75" name="순서도: 연결자 74"/>
          <p:cNvSpPr/>
          <p:nvPr/>
        </p:nvSpPr>
        <p:spPr>
          <a:xfrm>
            <a:off x="4475441" y="3047216"/>
            <a:ext cx="108000" cy="108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76" name="TextBox 75"/>
          <p:cNvSpPr txBox="1"/>
          <p:nvPr/>
        </p:nvSpPr>
        <p:spPr>
          <a:xfrm>
            <a:off x="3733388" y="2871572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a</a:t>
            </a:r>
            <a:endParaRPr lang="ko-KR" altLang="en-US" dirty="0"/>
          </a:p>
        </p:txBody>
      </p:sp>
      <p:graphicFrame>
        <p:nvGraphicFramePr>
          <p:cNvPr id="84" name="표 8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36976807"/>
              </p:ext>
            </p:extLst>
          </p:nvPr>
        </p:nvGraphicFramePr>
        <p:xfrm>
          <a:off x="5364088" y="2879154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19479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5" name="표 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16293507"/>
              </p:ext>
            </p:extLst>
          </p:nvPr>
        </p:nvGraphicFramePr>
        <p:xfrm>
          <a:off x="5649840" y="2879154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19479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6" name="표 8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54629067"/>
              </p:ext>
            </p:extLst>
          </p:nvPr>
        </p:nvGraphicFramePr>
        <p:xfrm>
          <a:off x="5935592" y="2879154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19479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7" name="표 8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39407548"/>
              </p:ext>
            </p:extLst>
          </p:nvPr>
        </p:nvGraphicFramePr>
        <p:xfrm>
          <a:off x="6221344" y="2879154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19479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d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88" name="직선 화살표 연결선 87"/>
          <p:cNvCxnSpPr>
            <a:stCxn id="75" idx="6"/>
          </p:cNvCxnSpPr>
          <p:nvPr/>
        </p:nvCxnSpPr>
        <p:spPr>
          <a:xfrm flipV="1">
            <a:off x="4583441" y="3071810"/>
            <a:ext cx="774377" cy="2940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0" name="표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71000501"/>
              </p:ext>
            </p:extLst>
          </p:nvPr>
        </p:nvGraphicFramePr>
        <p:xfrm>
          <a:off x="6518496" y="2879154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1" name="표 9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12695477"/>
              </p:ext>
            </p:extLst>
          </p:nvPr>
        </p:nvGraphicFramePr>
        <p:xfrm>
          <a:off x="6804248" y="2879154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e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2" name="표 9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70161771"/>
              </p:ext>
            </p:extLst>
          </p:nvPr>
        </p:nvGraphicFramePr>
        <p:xfrm>
          <a:off x="7090000" y="2879154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3" name="표 9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7077758"/>
              </p:ext>
            </p:extLst>
          </p:nvPr>
        </p:nvGraphicFramePr>
        <p:xfrm>
          <a:off x="7375752" y="2879154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g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4" name="TextBox 93"/>
          <p:cNvSpPr txBox="1"/>
          <p:nvPr/>
        </p:nvSpPr>
        <p:spPr>
          <a:xfrm>
            <a:off x="1357290" y="3427839"/>
            <a:ext cx="1985546" cy="3077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a = </a:t>
            </a:r>
            <a:r>
              <a:rPr lang="en-US" altLang="ko-KR" sz="1400" dirty="0" err="1" smtClean="0"/>
              <a:t>a.replace</a:t>
            </a:r>
            <a:r>
              <a:rPr lang="en-US" altLang="ko-KR" sz="1400" dirty="0" smtClean="0"/>
              <a:t>(“ab”,”12”;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4207970" y="3416858"/>
            <a:ext cx="64294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96" name="순서도: 연결자 95"/>
          <p:cNvSpPr/>
          <p:nvPr/>
        </p:nvSpPr>
        <p:spPr>
          <a:xfrm>
            <a:off x="4475441" y="3535140"/>
            <a:ext cx="108000" cy="108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97" name="TextBox 96"/>
          <p:cNvSpPr txBox="1"/>
          <p:nvPr/>
        </p:nvSpPr>
        <p:spPr>
          <a:xfrm>
            <a:off x="3740228" y="3415698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a</a:t>
            </a:r>
            <a:endParaRPr lang="ko-KR" altLang="en-US" dirty="0"/>
          </a:p>
        </p:txBody>
      </p:sp>
      <p:graphicFrame>
        <p:nvGraphicFramePr>
          <p:cNvPr id="98" name="표 9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4679145"/>
              </p:ext>
            </p:extLst>
          </p:nvPr>
        </p:nvGraphicFramePr>
        <p:xfrm>
          <a:off x="5370928" y="342328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19479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ko-KR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9" name="표 9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28819553"/>
              </p:ext>
            </p:extLst>
          </p:nvPr>
        </p:nvGraphicFramePr>
        <p:xfrm>
          <a:off x="5656680" y="342328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19479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ko-KR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0" name="표 9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14135319"/>
              </p:ext>
            </p:extLst>
          </p:nvPr>
        </p:nvGraphicFramePr>
        <p:xfrm>
          <a:off x="5942432" y="342328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19479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1" name="표 10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25222734"/>
              </p:ext>
            </p:extLst>
          </p:nvPr>
        </p:nvGraphicFramePr>
        <p:xfrm>
          <a:off x="6228184" y="342328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19479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d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102" name="직선 화살표 연결선 101"/>
          <p:cNvCxnSpPr>
            <a:stCxn id="96" idx="6"/>
          </p:cNvCxnSpPr>
          <p:nvPr/>
        </p:nvCxnSpPr>
        <p:spPr>
          <a:xfrm flipV="1">
            <a:off x="4583441" y="3571876"/>
            <a:ext cx="774377" cy="172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3" name="표 10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95735207"/>
              </p:ext>
            </p:extLst>
          </p:nvPr>
        </p:nvGraphicFramePr>
        <p:xfrm>
          <a:off x="6525336" y="342328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4" name="표 10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5205372"/>
              </p:ext>
            </p:extLst>
          </p:nvPr>
        </p:nvGraphicFramePr>
        <p:xfrm>
          <a:off x="6811088" y="342328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e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5" name="표 1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84694395"/>
              </p:ext>
            </p:extLst>
          </p:nvPr>
        </p:nvGraphicFramePr>
        <p:xfrm>
          <a:off x="7096840" y="342328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6" name="표 10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67424235"/>
              </p:ext>
            </p:extLst>
          </p:nvPr>
        </p:nvGraphicFramePr>
        <p:xfrm>
          <a:off x="7382592" y="342328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g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7" name="TextBox 106"/>
          <p:cNvSpPr txBox="1"/>
          <p:nvPr/>
        </p:nvSpPr>
        <p:spPr>
          <a:xfrm>
            <a:off x="1357290" y="3931895"/>
            <a:ext cx="1985546" cy="3077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dirty="0"/>
              <a:t>String </a:t>
            </a:r>
            <a:r>
              <a:rPr lang="en-US" altLang="ko-KR" sz="1400" dirty="0" smtClean="0"/>
              <a:t>s[] </a:t>
            </a:r>
            <a:r>
              <a:rPr lang="en-US" altLang="ko-KR" sz="1400" dirty="0"/>
              <a:t>= </a:t>
            </a:r>
            <a:r>
              <a:rPr lang="en-US" altLang="ko-KR" sz="1400" dirty="0" err="1"/>
              <a:t>a.split</a:t>
            </a:r>
            <a:r>
              <a:rPr lang="en-US" altLang="ko-KR" sz="1400" dirty="0"/>
              <a:t>(",");</a:t>
            </a:r>
            <a:endParaRPr lang="en-US" altLang="ko-KR" sz="1400" dirty="0" smtClean="0"/>
          </a:p>
        </p:txBody>
      </p:sp>
      <p:sp>
        <p:nvSpPr>
          <p:cNvPr id="108" name="TextBox 107"/>
          <p:cNvSpPr txBox="1"/>
          <p:nvPr/>
        </p:nvSpPr>
        <p:spPr>
          <a:xfrm>
            <a:off x="4207970" y="3901118"/>
            <a:ext cx="64294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109" name="순서도: 연결자 108"/>
          <p:cNvSpPr/>
          <p:nvPr/>
        </p:nvSpPr>
        <p:spPr>
          <a:xfrm>
            <a:off x="4475441" y="4019400"/>
            <a:ext cx="108000" cy="108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110" name="TextBox 109"/>
          <p:cNvSpPr txBox="1"/>
          <p:nvPr/>
        </p:nvSpPr>
        <p:spPr>
          <a:xfrm>
            <a:off x="3714744" y="3929066"/>
            <a:ext cx="513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s[0]</a:t>
            </a:r>
            <a:endParaRPr lang="ko-KR" altLang="en-US" dirty="0"/>
          </a:p>
        </p:txBody>
      </p:sp>
      <p:graphicFrame>
        <p:nvGraphicFramePr>
          <p:cNvPr id="111" name="표 1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22150373"/>
              </p:ext>
            </p:extLst>
          </p:nvPr>
        </p:nvGraphicFramePr>
        <p:xfrm>
          <a:off x="5401996" y="3927336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19479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2" name="표 1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19334596"/>
              </p:ext>
            </p:extLst>
          </p:nvPr>
        </p:nvGraphicFramePr>
        <p:xfrm>
          <a:off x="5687748" y="3927336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19479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3" name="표 1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0306896"/>
              </p:ext>
            </p:extLst>
          </p:nvPr>
        </p:nvGraphicFramePr>
        <p:xfrm>
          <a:off x="5973500" y="3927336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19479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4" name="표 1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70119608"/>
              </p:ext>
            </p:extLst>
          </p:nvPr>
        </p:nvGraphicFramePr>
        <p:xfrm>
          <a:off x="6259252" y="3927336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19479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d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115" name="직선 화살표 연결선 114"/>
          <p:cNvCxnSpPr>
            <a:stCxn id="109" idx="6"/>
          </p:cNvCxnSpPr>
          <p:nvPr/>
        </p:nvCxnSpPr>
        <p:spPr>
          <a:xfrm flipV="1">
            <a:off x="4583441" y="4071942"/>
            <a:ext cx="845815" cy="145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7" name="표 1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34384117"/>
              </p:ext>
            </p:extLst>
          </p:nvPr>
        </p:nvGraphicFramePr>
        <p:xfrm>
          <a:off x="5400543" y="4368266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e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8" name="표 1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17244786"/>
              </p:ext>
            </p:extLst>
          </p:nvPr>
        </p:nvGraphicFramePr>
        <p:xfrm>
          <a:off x="5686295" y="4368266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9" name="표 1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04372141"/>
              </p:ext>
            </p:extLst>
          </p:nvPr>
        </p:nvGraphicFramePr>
        <p:xfrm>
          <a:off x="5972047" y="4368266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g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20" name="TextBox 119"/>
          <p:cNvSpPr txBox="1"/>
          <p:nvPr/>
        </p:nvSpPr>
        <p:spPr>
          <a:xfrm>
            <a:off x="4207970" y="4390057"/>
            <a:ext cx="64294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121" name="순서도: 연결자 120"/>
          <p:cNvSpPr/>
          <p:nvPr/>
        </p:nvSpPr>
        <p:spPr>
          <a:xfrm>
            <a:off x="4475441" y="4514410"/>
            <a:ext cx="108000" cy="108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cxnSp>
        <p:nvCxnSpPr>
          <p:cNvPr id="122" name="직선 화살표 연결선 121"/>
          <p:cNvCxnSpPr>
            <a:stCxn id="121" idx="6"/>
          </p:cNvCxnSpPr>
          <p:nvPr/>
        </p:nvCxnSpPr>
        <p:spPr>
          <a:xfrm>
            <a:off x="4583441" y="4568410"/>
            <a:ext cx="845815" cy="359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/>
          <p:cNvSpPr txBox="1"/>
          <p:nvPr/>
        </p:nvSpPr>
        <p:spPr>
          <a:xfrm>
            <a:off x="1357290" y="4899937"/>
            <a:ext cx="1985546" cy="3077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dirty="0"/>
              <a:t>a = </a:t>
            </a:r>
            <a:r>
              <a:rPr lang="en-US" altLang="ko-KR" sz="1400" dirty="0" err="1"/>
              <a:t>a.substring</a:t>
            </a:r>
            <a:r>
              <a:rPr lang="en-US" altLang="ko-KR" sz="1400" dirty="0"/>
              <a:t>(3);</a:t>
            </a:r>
            <a:endParaRPr lang="en-US" altLang="ko-KR" sz="1400" dirty="0" smtClean="0"/>
          </a:p>
        </p:txBody>
      </p:sp>
      <p:sp>
        <p:nvSpPr>
          <p:cNvPr id="126" name="TextBox 125"/>
          <p:cNvSpPr txBox="1"/>
          <p:nvPr/>
        </p:nvSpPr>
        <p:spPr>
          <a:xfrm>
            <a:off x="4207970" y="4869160"/>
            <a:ext cx="64294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127" name="순서도: 연결자 126"/>
          <p:cNvSpPr/>
          <p:nvPr/>
        </p:nvSpPr>
        <p:spPr>
          <a:xfrm>
            <a:off x="4475441" y="4987442"/>
            <a:ext cx="108000" cy="108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128" name="TextBox 127"/>
          <p:cNvSpPr txBox="1"/>
          <p:nvPr/>
        </p:nvSpPr>
        <p:spPr>
          <a:xfrm>
            <a:off x="3755908" y="4887796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a</a:t>
            </a:r>
            <a:endParaRPr lang="ko-KR" altLang="en-US" dirty="0"/>
          </a:p>
        </p:txBody>
      </p:sp>
      <p:graphicFrame>
        <p:nvGraphicFramePr>
          <p:cNvPr id="132" name="표 1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40650657"/>
              </p:ext>
            </p:extLst>
          </p:nvPr>
        </p:nvGraphicFramePr>
        <p:xfrm>
          <a:off x="5407626" y="4855858"/>
          <a:ext cx="285752" cy="37334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37334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d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133" name="직선 화살표 연결선 132"/>
          <p:cNvCxnSpPr>
            <a:stCxn id="127" idx="6"/>
          </p:cNvCxnSpPr>
          <p:nvPr/>
        </p:nvCxnSpPr>
        <p:spPr>
          <a:xfrm>
            <a:off x="4583441" y="5041442"/>
            <a:ext cx="845815" cy="306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4" name="표 1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41671763"/>
              </p:ext>
            </p:extLst>
          </p:nvPr>
        </p:nvGraphicFramePr>
        <p:xfrm>
          <a:off x="5704778" y="4855858"/>
          <a:ext cx="285752" cy="37334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37334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5" name="표 1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67235977"/>
              </p:ext>
            </p:extLst>
          </p:nvPr>
        </p:nvGraphicFramePr>
        <p:xfrm>
          <a:off x="5990530" y="4855858"/>
          <a:ext cx="285752" cy="37334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37334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e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6" name="표 1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6837097"/>
              </p:ext>
            </p:extLst>
          </p:nvPr>
        </p:nvGraphicFramePr>
        <p:xfrm>
          <a:off x="6276282" y="4855858"/>
          <a:ext cx="285752" cy="37334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37334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7" name="표 1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53123532"/>
              </p:ext>
            </p:extLst>
          </p:nvPr>
        </p:nvGraphicFramePr>
        <p:xfrm>
          <a:off x="6562034" y="4855858"/>
          <a:ext cx="285752" cy="37334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37334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g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40" name="TextBox 139"/>
          <p:cNvSpPr txBox="1"/>
          <p:nvPr/>
        </p:nvSpPr>
        <p:spPr>
          <a:xfrm>
            <a:off x="1357290" y="5448073"/>
            <a:ext cx="1985546" cy="3077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dirty="0"/>
              <a:t>char c = </a:t>
            </a:r>
            <a:r>
              <a:rPr lang="en-US" altLang="ko-KR" sz="1400" dirty="0" err="1"/>
              <a:t>a.charAt</a:t>
            </a:r>
            <a:r>
              <a:rPr lang="en-US" altLang="ko-KR" sz="1400" dirty="0"/>
              <a:t>(2);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4207970" y="5417296"/>
            <a:ext cx="64294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142" name="순서도: 연결자 141"/>
          <p:cNvSpPr/>
          <p:nvPr/>
        </p:nvSpPr>
        <p:spPr>
          <a:xfrm>
            <a:off x="4475441" y="5535578"/>
            <a:ext cx="108000" cy="108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143" name="TextBox 142"/>
          <p:cNvSpPr txBox="1"/>
          <p:nvPr/>
        </p:nvSpPr>
        <p:spPr>
          <a:xfrm>
            <a:off x="3755908" y="5435932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a</a:t>
            </a:r>
            <a:endParaRPr lang="ko-KR" altLang="en-US" dirty="0"/>
          </a:p>
        </p:txBody>
      </p:sp>
      <p:graphicFrame>
        <p:nvGraphicFramePr>
          <p:cNvPr id="144" name="표 1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65311815"/>
              </p:ext>
            </p:extLst>
          </p:nvPr>
        </p:nvGraphicFramePr>
        <p:xfrm>
          <a:off x="5407626" y="5403994"/>
          <a:ext cx="285752" cy="37334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37334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d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145" name="직선 화살표 연결선 144"/>
          <p:cNvCxnSpPr>
            <a:stCxn id="142" idx="6"/>
          </p:cNvCxnSpPr>
          <p:nvPr/>
        </p:nvCxnSpPr>
        <p:spPr>
          <a:xfrm flipV="1">
            <a:off x="4583441" y="5572140"/>
            <a:ext cx="845815" cy="174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6" name="표 1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51136139"/>
              </p:ext>
            </p:extLst>
          </p:nvPr>
        </p:nvGraphicFramePr>
        <p:xfrm>
          <a:off x="5704778" y="5403994"/>
          <a:ext cx="285752" cy="37334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37334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7" name="표 1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27260972"/>
              </p:ext>
            </p:extLst>
          </p:nvPr>
        </p:nvGraphicFramePr>
        <p:xfrm>
          <a:off x="5990530" y="5403994"/>
          <a:ext cx="285752" cy="37334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37334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e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8" name="표 1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98243444"/>
              </p:ext>
            </p:extLst>
          </p:nvPr>
        </p:nvGraphicFramePr>
        <p:xfrm>
          <a:off x="6276282" y="5403994"/>
          <a:ext cx="285752" cy="37334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37334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9" name="표 1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69861878"/>
              </p:ext>
            </p:extLst>
          </p:nvPr>
        </p:nvGraphicFramePr>
        <p:xfrm>
          <a:off x="6562034" y="5403994"/>
          <a:ext cx="285752" cy="37334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37334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g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50" name="TextBox 149"/>
          <p:cNvSpPr txBox="1"/>
          <p:nvPr/>
        </p:nvSpPr>
        <p:spPr>
          <a:xfrm>
            <a:off x="4207970" y="5877272"/>
            <a:ext cx="64294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/>
              <a:t>e</a:t>
            </a:r>
            <a:endParaRPr lang="ko-KR" altLang="en-US" dirty="0"/>
          </a:p>
        </p:txBody>
      </p:sp>
      <p:sp>
        <p:nvSpPr>
          <p:cNvPr id="152" name="TextBox 151"/>
          <p:cNvSpPr txBox="1"/>
          <p:nvPr/>
        </p:nvSpPr>
        <p:spPr>
          <a:xfrm>
            <a:off x="3775144" y="5867980"/>
            <a:ext cx="272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116" name="슬라이드 번호 개체 틀 11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51</a:t>
            </a:fld>
            <a:endParaRPr lang="ko-KR" altLang="en-US"/>
          </a:p>
        </p:txBody>
      </p:sp>
      <p:sp>
        <p:nvSpPr>
          <p:cNvPr id="168" name="TextBox 167"/>
          <p:cNvSpPr txBox="1"/>
          <p:nvPr/>
        </p:nvSpPr>
        <p:spPr>
          <a:xfrm>
            <a:off x="1357290" y="1357298"/>
            <a:ext cx="1985546" cy="3077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a = new String(“ </a:t>
            </a:r>
            <a:r>
              <a:rPr lang="en-US" altLang="ko-KR" sz="1400" dirty="0" err="1" smtClean="0"/>
              <a:t>abcd</a:t>
            </a:r>
            <a:r>
              <a:rPr lang="en-US" altLang="ko-KR" sz="1400" dirty="0" smtClean="0"/>
              <a:t>”);</a:t>
            </a:r>
          </a:p>
        </p:txBody>
      </p:sp>
      <p:sp>
        <p:nvSpPr>
          <p:cNvPr id="169" name="TextBox 168"/>
          <p:cNvSpPr txBox="1"/>
          <p:nvPr/>
        </p:nvSpPr>
        <p:spPr>
          <a:xfrm>
            <a:off x="1357290" y="1857364"/>
            <a:ext cx="1985546" cy="3077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b = new String(“,</a:t>
            </a:r>
            <a:r>
              <a:rPr lang="en-US" altLang="ko-KR" sz="1400" dirty="0" err="1" smtClean="0"/>
              <a:t>efg</a:t>
            </a:r>
            <a:r>
              <a:rPr lang="en-US" altLang="ko-KR" sz="1400" dirty="0" smtClean="0"/>
              <a:t>”);</a:t>
            </a:r>
          </a:p>
        </p:txBody>
      </p:sp>
      <p:sp>
        <p:nvSpPr>
          <p:cNvPr id="172" name="TextBox 171"/>
          <p:cNvSpPr txBox="1"/>
          <p:nvPr/>
        </p:nvSpPr>
        <p:spPr>
          <a:xfrm>
            <a:off x="3714744" y="4416990"/>
            <a:ext cx="513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s[1]</a:t>
            </a:r>
            <a:endParaRPr lang="ko-KR" altLang="en-US" dirty="0"/>
          </a:p>
        </p:txBody>
      </p:sp>
      <p:cxnSp>
        <p:nvCxnSpPr>
          <p:cNvPr id="179" name="꺾인 연결선 178"/>
          <p:cNvCxnSpPr/>
          <p:nvPr/>
        </p:nvCxnSpPr>
        <p:spPr>
          <a:xfrm rot="10800000" flipV="1">
            <a:off x="4714876" y="5715016"/>
            <a:ext cx="1428760" cy="357190"/>
          </a:xfrm>
          <a:prstGeom prst="bentConnector3">
            <a:avLst>
              <a:gd name="adj1" fmla="val -560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StringBuffer</a:t>
            </a:r>
            <a:r>
              <a:rPr lang="en-US" altLang="ko-KR" dirty="0" smtClean="0"/>
              <a:t> </a:t>
            </a:r>
            <a:r>
              <a:rPr lang="ko-KR" altLang="en-US" dirty="0" smtClean="0"/>
              <a:t>클래스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dirty="0" err="1" smtClean="0"/>
              <a:t>java.lang.StringBuffer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스트링과</a:t>
            </a:r>
            <a:r>
              <a:rPr lang="ko-KR" altLang="en-US" dirty="0" smtClean="0"/>
              <a:t> 달리 객체 생성 후 </a:t>
            </a:r>
            <a:r>
              <a:rPr lang="ko-KR" altLang="en-US" dirty="0" err="1" smtClean="0"/>
              <a:t>스트링</a:t>
            </a:r>
            <a:r>
              <a:rPr lang="ko-KR" altLang="en-US" dirty="0" smtClean="0"/>
              <a:t> 값 변경 가능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append</a:t>
            </a:r>
            <a:r>
              <a:rPr lang="ko-KR" altLang="en-US" dirty="0" smtClean="0"/>
              <a:t>와 </a:t>
            </a:r>
            <a:r>
              <a:rPr lang="en-US" altLang="ko-KR" dirty="0" smtClean="0"/>
              <a:t>insert </a:t>
            </a:r>
            <a:r>
              <a:rPr lang="ko-KR" altLang="en-US" dirty="0" err="1" smtClean="0"/>
              <a:t>메소드를</a:t>
            </a:r>
            <a:r>
              <a:rPr lang="ko-KR" altLang="en-US" dirty="0" smtClean="0"/>
              <a:t> 통해 </a:t>
            </a:r>
            <a:r>
              <a:rPr lang="ko-KR" altLang="en-US" dirty="0" err="1" smtClean="0"/>
              <a:t>스트링</a:t>
            </a:r>
            <a:r>
              <a:rPr lang="ko-KR" altLang="en-US" dirty="0" smtClean="0"/>
              <a:t> 조작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StringBuffer</a:t>
            </a:r>
            <a:r>
              <a:rPr lang="en-US" altLang="ko-KR" dirty="0" smtClean="0"/>
              <a:t> </a:t>
            </a:r>
            <a:r>
              <a:rPr lang="ko-KR" altLang="en-US" dirty="0" smtClean="0"/>
              <a:t>객체의 크기는 </a:t>
            </a:r>
            <a:r>
              <a:rPr lang="ko-KR" altLang="en-US" dirty="0" err="1" smtClean="0"/>
              <a:t>스트링</a:t>
            </a:r>
            <a:r>
              <a:rPr lang="ko-KR" altLang="en-US" dirty="0" smtClean="0"/>
              <a:t> 길이에 따라 가변적</a:t>
            </a:r>
            <a:endParaRPr lang="en-US" altLang="ko-KR" dirty="0" smtClean="0"/>
          </a:p>
          <a:p>
            <a:r>
              <a:rPr lang="ko-KR" altLang="en-US" dirty="0" err="1" smtClean="0"/>
              <a:t>생성자</a:t>
            </a:r>
            <a:endParaRPr lang="en-US" altLang="ko-KR" dirty="0" smtClean="0"/>
          </a:p>
          <a:p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>
              <a:buNone/>
            </a:pPr>
            <a:r>
              <a:rPr lang="ko-KR" altLang="en-US" dirty="0" smtClean="0"/>
              <a:t> </a:t>
            </a:r>
            <a:endParaRPr lang="en-US" altLang="ko-KR" dirty="0" smtClean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18136509"/>
              </p:ext>
            </p:extLst>
          </p:nvPr>
        </p:nvGraphicFramePr>
        <p:xfrm>
          <a:off x="357158" y="4500570"/>
          <a:ext cx="8143932" cy="18605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9638"/>
                <a:gridCol w="5064294"/>
              </a:tblGrid>
              <a:tr h="37211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>
                          <a:solidFill>
                            <a:schemeClr val="tx1"/>
                          </a:solidFill>
                        </a:rPr>
                        <a:t>생성</a:t>
                      </a:r>
                      <a:r>
                        <a:rPr lang="ko-KR" altLang="en-US" baseline="0" dirty="0" err="1" smtClean="0">
                          <a:solidFill>
                            <a:schemeClr val="tx1"/>
                          </a:solidFill>
                        </a:rPr>
                        <a:t>자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설명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21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baseline="0" dirty="0" err="1" smtClean="0"/>
                        <a:t>StringBuffer</a:t>
                      </a:r>
                      <a:r>
                        <a:rPr lang="en-US" altLang="ko-KR" baseline="0" dirty="0" smtClean="0"/>
                        <a:t>()</a:t>
                      </a:r>
                      <a:endParaRPr lang="ko-KR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문자를 포함하고 있지 않고 초기 크기가 </a:t>
                      </a:r>
                      <a:r>
                        <a:rPr lang="en-US" altLang="ko-KR" dirty="0" smtClean="0"/>
                        <a:t>16</a:t>
                      </a:r>
                      <a:r>
                        <a:rPr lang="ko-KR" altLang="en-US" dirty="0" smtClean="0"/>
                        <a:t>인 스트링 버퍼 생성</a:t>
                      </a:r>
                      <a:endParaRPr lang="ko-KR" alt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21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baseline="0" dirty="0" err="1" smtClean="0"/>
                        <a:t>StringBuffer</a:t>
                      </a:r>
                      <a:r>
                        <a:rPr lang="en-US" altLang="ko-KR" baseline="0" dirty="0" smtClean="0"/>
                        <a:t>(</a:t>
                      </a:r>
                      <a:r>
                        <a:rPr lang="en-US" altLang="ko-KR" baseline="0" dirty="0" err="1" smtClean="0"/>
                        <a:t>charSequence</a:t>
                      </a:r>
                      <a:r>
                        <a:rPr lang="en-US" altLang="ko-KR" baseline="0" dirty="0" smtClean="0"/>
                        <a:t> </a:t>
                      </a:r>
                      <a:r>
                        <a:rPr lang="en-US" altLang="ko-KR" baseline="0" dirty="0" err="1" smtClean="0"/>
                        <a:t>seq</a:t>
                      </a:r>
                      <a:r>
                        <a:rPr lang="en-US" altLang="ko-KR" baseline="0" dirty="0" smtClean="0"/>
                        <a:t>)</a:t>
                      </a:r>
                      <a:endParaRPr lang="ko-KR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aseline="0" dirty="0" err="1" smtClean="0"/>
                        <a:t>seq</a:t>
                      </a:r>
                      <a:r>
                        <a:rPr lang="ko-KR" altLang="en-US" baseline="0" dirty="0" smtClean="0"/>
                        <a:t>가</a:t>
                      </a:r>
                      <a:r>
                        <a:rPr lang="en-US" altLang="ko-KR" baseline="0" dirty="0" smtClean="0"/>
                        <a:t> </a:t>
                      </a:r>
                      <a:r>
                        <a:rPr lang="ko-KR" altLang="en-US" baseline="0" dirty="0" smtClean="0"/>
                        <a:t>지정하는 일련의 문자들을 포함하는 </a:t>
                      </a:r>
                      <a:r>
                        <a:rPr lang="ko-KR" altLang="en-US" baseline="0" dirty="0" err="1" smtClean="0"/>
                        <a:t>스트링</a:t>
                      </a:r>
                      <a:r>
                        <a:rPr lang="ko-KR" altLang="en-US" baseline="0" dirty="0" smtClean="0"/>
                        <a:t> 버퍼 생성</a:t>
                      </a:r>
                      <a:endParaRPr lang="ko-KR" alt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21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err="1" smtClean="0"/>
                        <a:t>StringBuffer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en-US" altLang="ko-KR" baseline="0" dirty="0" err="1" smtClean="0"/>
                        <a:t>int</a:t>
                      </a:r>
                      <a:r>
                        <a:rPr lang="en-US" altLang="ko-KR" baseline="0" dirty="0" smtClean="0"/>
                        <a:t> capacity)</a:t>
                      </a:r>
                      <a:endParaRPr lang="ko-KR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문자를 포함하고 있지 않고 지정된</a:t>
                      </a:r>
                      <a:r>
                        <a:rPr lang="en-US" altLang="ko-KR" dirty="0" smtClean="0"/>
                        <a:t> </a:t>
                      </a:r>
                      <a:r>
                        <a:rPr lang="ko-KR" altLang="en-US" dirty="0" smtClean="0"/>
                        <a:t>초기 크기를 갖는 스트링 버퍼 생성</a:t>
                      </a:r>
                      <a:endParaRPr lang="ko-KR" alt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21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err="1" smtClean="0"/>
                        <a:t>StringBuffer</a:t>
                      </a:r>
                      <a:r>
                        <a:rPr lang="en-US" altLang="ko-KR" dirty="0" smtClean="0"/>
                        <a:t>(String </a:t>
                      </a:r>
                      <a:r>
                        <a:rPr lang="en-US" altLang="ko-KR" dirty="0" err="1" smtClean="0"/>
                        <a:t>str</a:t>
                      </a:r>
                      <a:r>
                        <a:rPr lang="en-US" altLang="ko-KR" baseline="0" dirty="0" smtClean="0"/>
                        <a:t>)</a:t>
                      </a:r>
                      <a:endParaRPr lang="ko-KR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지정된 </a:t>
                      </a:r>
                      <a:r>
                        <a:rPr lang="ko-KR" altLang="en-US" dirty="0" err="1" smtClean="0"/>
                        <a:t>스트링으로</a:t>
                      </a:r>
                      <a:r>
                        <a:rPr lang="ko-KR" altLang="en-US" dirty="0" smtClean="0"/>
                        <a:t> 초기화된 </a:t>
                      </a:r>
                      <a:r>
                        <a:rPr lang="ko-KR" altLang="en-US" dirty="0" err="1" smtClean="0"/>
                        <a:t>스트링</a:t>
                      </a:r>
                      <a:r>
                        <a:rPr lang="ko-KR" altLang="en-US" dirty="0" smtClean="0"/>
                        <a:t> 버퍼 생성</a:t>
                      </a:r>
                      <a:endParaRPr lang="en-US" altLang="ko-KR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52</a:t>
            </a:fld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1714480" y="3500438"/>
            <a:ext cx="410920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altLang="ko-KR" dirty="0" err="1" smtClean="0"/>
              <a:t>StringBuffer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sb</a:t>
            </a:r>
            <a:r>
              <a:rPr lang="en-US" altLang="ko-KR" dirty="0" smtClean="0"/>
              <a:t> = new </a:t>
            </a:r>
            <a:r>
              <a:rPr lang="en-US" altLang="ko-KR" dirty="0" err="1" smtClean="0"/>
              <a:t>StringBuffer</a:t>
            </a:r>
            <a:r>
              <a:rPr lang="en-US" altLang="ko-KR" dirty="0" smtClean="0"/>
              <a:t>("java");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주요 </a:t>
            </a:r>
            <a:r>
              <a:rPr lang="ko-KR" altLang="en-US" dirty="0" err="1" smtClean="0"/>
              <a:t>메소드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altLang="ko-KR" dirty="0" smtClean="0"/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571472" y="1785926"/>
          <a:ext cx="8143932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14776"/>
                <a:gridCol w="4429156"/>
              </a:tblGrid>
              <a:tr h="21431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>
                          <a:solidFill>
                            <a:schemeClr val="tx1"/>
                          </a:solidFill>
                        </a:rPr>
                        <a:t>메소드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설명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err="1" smtClean="0"/>
                        <a:t>StringBuffer</a:t>
                      </a:r>
                      <a:r>
                        <a:rPr lang="en-US" altLang="ko-KR" baseline="0" dirty="0" smtClean="0"/>
                        <a:t> append(String </a:t>
                      </a:r>
                      <a:r>
                        <a:rPr lang="en-US" altLang="ko-KR" baseline="0" dirty="0" err="1" smtClean="0"/>
                        <a:t>str</a:t>
                      </a:r>
                      <a:r>
                        <a:rPr lang="en-US" altLang="ko-KR" baseline="0" dirty="0" smtClean="0"/>
                        <a:t>)</a:t>
                      </a:r>
                      <a:endParaRPr lang="ko-KR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지정된 </a:t>
                      </a:r>
                      <a:r>
                        <a:rPr lang="ko-KR" altLang="en-US" dirty="0" err="1" smtClean="0"/>
                        <a:t>스트링을</a:t>
                      </a:r>
                      <a:r>
                        <a:rPr lang="ko-KR" altLang="en-US" dirty="0" smtClean="0"/>
                        <a:t> </a:t>
                      </a:r>
                      <a:r>
                        <a:rPr lang="ko-KR" altLang="en-US" dirty="0" err="1" smtClean="0"/>
                        <a:t>스트링</a:t>
                      </a:r>
                      <a:r>
                        <a:rPr lang="ko-KR" altLang="en-US" dirty="0" smtClean="0"/>
                        <a:t> 버퍼에 덧붙인다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err="1" smtClean="0"/>
                        <a:t>StringBuffer</a:t>
                      </a:r>
                      <a:r>
                        <a:rPr lang="en-US" altLang="ko-KR" baseline="0" dirty="0" smtClean="0"/>
                        <a:t> append(</a:t>
                      </a:r>
                      <a:r>
                        <a:rPr lang="en-US" altLang="ko-KR" baseline="0" dirty="0" err="1" smtClean="0"/>
                        <a:t>StringBuffer</a:t>
                      </a:r>
                      <a:r>
                        <a:rPr lang="en-US" altLang="ko-KR" baseline="0" dirty="0" smtClean="0"/>
                        <a:t> </a:t>
                      </a:r>
                      <a:r>
                        <a:rPr lang="en-US" altLang="ko-KR" baseline="0" dirty="0" err="1" smtClean="0"/>
                        <a:t>sb</a:t>
                      </a:r>
                      <a:r>
                        <a:rPr lang="en-US" altLang="ko-KR" baseline="0" dirty="0" smtClean="0"/>
                        <a:t>)</a:t>
                      </a:r>
                      <a:endParaRPr lang="ko-KR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지정된</a:t>
                      </a:r>
                      <a:r>
                        <a:rPr lang="en-US" altLang="ko-KR" dirty="0" smtClean="0"/>
                        <a:t> </a:t>
                      </a:r>
                      <a:r>
                        <a:rPr lang="ko-KR" altLang="en-US" dirty="0" err="1" smtClean="0"/>
                        <a:t>스트링</a:t>
                      </a:r>
                      <a:r>
                        <a:rPr lang="ko-KR" altLang="en-US" dirty="0" smtClean="0"/>
                        <a:t> 버퍼를 </a:t>
                      </a:r>
                      <a:r>
                        <a:rPr lang="ko-KR" altLang="en-US" dirty="0" err="1" smtClean="0"/>
                        <a:t>스트링</a:t>
                      </a:r>
                      <a:r>
                        <a:rPr lang="ko-KR" altLang="en-US" dirty="0" smtClean="0"/>
                        <a:t> 버퍼에 덧붙인다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err="1" smtClean="0"/>
                        <a:t>int</a:t>
                      </a:r>
                      <a:r>
                        <a:rPr lang="en-US" altLang="ko-KR" baseline="0" dirty="0" smtClean="0"/>
                        <a:t> capacity()</a:t>
                      </a:r>
                      <a:endParaRPr lang="ko-KR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현재 </a:t>
                      </a:r>
                      <a:r>
                        <a:rPr lang="ko-KR" altLang="en-US" dirty="0" err="1" smtClean="0"/>
                        <a:t>스트링</a:t>
                      </a:r>
                      <a:r>
                        <a:rPr lang="ko-KR" altLang="en-US" dirty="0" smtClean="0"/>
                        <a:t> 버퍼의 크기 반환</a:t>
                      </a:r>
                      <a:endParaRPr lang="ko-KR" alt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err="1" smtClean="0"/>
                        <a:t>StringBuffer</a:t>
                      </a:r>
                      <a:r>
                        <a:rPr lang="en-US" altLang="ko-KR" dirty="0" smtClean="0"/>
                        <a:t> delete(</a:t>
                      </a:r>
                      <a:r>
                        <a:rPr lang="en-US" altLang="ko-KR" dirty="0" err="1" smtClean="0"/>
                        <a:t>int</a:t>
                      </a:r>
                      <a:r>
                        <a:rPr lang="en-US" altLang="ko-KR" dirty="0" smtClean="0"/>
                        <a:t> start, </a:t>
                      </a:r>
                      <a:r>
                        <a:rPr lang="en-US" altLang="ko-KR" dirty="0" err="1" smtClean="0"/>
                        <a:t>int</a:t>
                      </a:r>
                      <a:r>
                        <a:rPr lang="en-US" altLang="ko-KR" baseline="0" dirty="0" smtClean="0"/>
                        <a:t> end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지정된</a:t>
                      </a:r>
                      <a:r>
                        <a:rPr lang="en-US" altLang="ko-KR" baseline="0" dirty="0" smtClean="0"/>
                        <a:t> </a:t>
                      </a:r>
                      <a:r>
                        <a:rPr lang="ko-KR" altLang="en-US" baseline="0" dirty="0" smtClean="0"/>
                        <a:t>서브 </a:t>
                      </a:r>
                      <a:r>
                        <a:rPr lang="ko-KR" altLang="en-US" baseline="0" dirty="0" err="1" smtClean="0"/>
                        <a:t>스트링을</a:t>
                      </a:r>
                      <a:r>
                        <a:rPr lang="ko-KR" altLang="en-US" baseline="0" dirty="0" smtClean="0"/>
                        <a:t> </a:t>
                      </a:r>
                      <a:r>
                        <a:rPr lang="ko-KR" altLang="en-US" baseline="0" dirty="0" err="1" smtClean="0"/>
                        <a:t>스트링</a:t>
                      </a:r>
                      <a:r>
                        <a:rPr lang="ko-KR" altLang="en-US" baseline="0" dirty="0" smtClean="0"/>
                        <a:t> 버퍼에서 제거</a:t>
                      </a:r>
                      <a:endParaRPr lang="ko-KR" alt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baseline="0" dirty="0" err="1" smtClean="0"/>
                        <a:t>StringBuffer</a:t>
                      </a:r>
                      <a:r>
                        <a:rPr lang="en-US" altLang="ko-KR" baseline="0" dirty="0" smtClean="0"/>
                        <a:t> insert(</a:t>
                      </a:r>
                      <a:r>
                        <a:rPr lang="en-US" altLang="ko-KR" baseline="0" dirty="0" err="1" smtClean="0"/>
                        <a:t>int</a:t>
                      </a:r>
                      <a:r>
                        <a:rPr lang="en-US" altLang="ko-KR" baseline="0" dirty="0" smtClean="0"/>
                        <a:t> offset, String </a:t>
                      </a:r>
                      <a:r>
                        <a:rPr lang="en-US" altLang="ko-KR" baseline="0" dirty="0" err="1" smtClean="0"/>
                        <a:t>str</a:t>
                      </a:r>
                      <a:r>
                        <a:rPr lang="en-US" altLang="ko-KR" baseline="0" dirty="0" smtClean="0"/>
                        <a:t>)</a:t>
                      </a:r>
                      <a:endParaRPr lang="ko-KR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지정된</a:t>
                      </a:r>
                      <a:r>
                        <a:rPr lang="en-US" altLang="ko-KR" dirty="0" smtClean="0"/>
                        <a:t> </a:t>
                      </a:r>
                      <a:r>
                        <a:rPr lang="ko-KR" altLang="en-US" dirty="0" err="1" smtClean="0"/>
                        <a:t>스트링을</a:t>
                      </a:r>
                      <a:r>
                        <a:rPr lang="en-US" altLang="ko-KR" dirty="0" smtClean="0"/>
                        <a:t> </a:t>
                      </a:r>
                      <a:r>
                        <a:rPr lang="ko-KR" altLang="en-US" dirty="0" err="1" smtClean="0"/>
                        <a:t>스트링</a:t>
                      </a:r>
                      <a:r>
                        <a:rPr lang="ko-KR" altLang="en-US" dirty="0" smtClean="0"/>
                        <a:t> 버퍼의 특정 위치에 삽입</a:t>
                      </a:r>
                      <a:endParaRPr lang="ko-KR" alt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err="1" smtClean="0"/>
                        <a:t>StringBuffer</a:t>
                      </a:r>
                      <a:r>
                        <a:rPr lang="en-US" altLang="ko-KR" dirty="0" smtClean="0"/>
                        <a:t> replace(</a:t>
                      </a:r>
                      <a:r>
                        <a:rPr lang="en-US" altLang="ko-KR" dirty="0" err="1" smtClean="0"/>
                        <a:t>int</a:t>
                      </a:r>
                      <a:r>
                        <a:rPr lang="en-US" altLang="ko-KR" baseline="0" dirty="0" smtClean="0"/>
                        <a:t> start, </a:t>
                      </a:r>
                      <a:r>
                        <a:rPr lang="en-US" altLang="ko-KR" baseline="0" dirty="0" err="1" smtClean="0"/>
                        <a:t>int</a:t>
                      </a:r>
                      <a:r>
                        <a:rPr lang="en-US" altLang="ko-KR" baseline="0" dirty="0" smtClean="0"/>
                        <a:t> end, String </a:t>
                      </a:r>
                      <a:r>
                        <a:rPr lang="en-US" altLang="ko-KR" baseline="0" dirty="0" err="1" smtClean="0"/>
                        <a:t>str</a:t>
                      </a:r>
                      <a:r>
                        <a:rPr lang="en-US" altLang="ko-KR" baseline="0" dirty="0" smtClean="0"/>
                        <a:t>)</a:t>
                      </a:r>
                      <a:endParaRPr lang="ko-KR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스트링</a:t>
                      </a:r>
                      <a:r>
                        <a:rPr lang="en-US" altLang="ko-KR" baseline="0" dirty="0" smtClean="0"/>
                        <a:t> </a:t>
                      </a:r>
                      <a:r>
                        <a:rPr lang="ko-KR" altLang="en-US" baseline="0" dirty="0" smtClean="0"/>
                        <a:t>버퍼 내의 서브 </a:t>
                      </a:r>
                      <a:r>
                        <a:rPr lang="ko-KR" altLang="en-US" baseline="0" dirty="0" err="1" smtClean="0"/>
                        <a:t>스트링을</a:t>
                      </a:r>
                      <a:r>
                        <a:rPr lang="ko-KR" altLang="en-US" baseline="0" dirty="0" smtClean="0"/>
                        <a:t> 지정된 </a:t>
                      </a:r>
                      <a:r>
                        <a:rPr lang="ko-KR" altLang="en-US" baseline="0" dirty="0" err="1" smtClean="0"/>
                        <a:t>스트링으로</a:t>
                      </a:r>
                      <a:r>
                        <a:rPr lang="ko-KR" altLang="en-US" baseline="0" dirty="0" smtClean="0"/>
                        <a:t> 대치</a:t>
                      </a:r>
                      <a:endParaRPr lang="ko-KR" alt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err="1" smtClean="0"/>
                        <a:t>StringBuffer</a:t>
                      </a:r>
                      <a:r>
                        <a:rPr lang="en-US" altLang="ko-KR" dirty="0" smtClean="0"/>
                        <a:t> reverse()</a:t>
                      </a:r>
                      <a:endParaRPr lang="ko-KR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스트링</a:t>
                      </a:r>
                      <a:r>
                        <a:rPr lang="ko-KR" altLang="en-US" dirty="0" smtClean="0"/>
                        <a:t> 버퍼 내의 문자들을 반대</a:t>
                      </a:r>
                      <a:r>
                        <a:rPr lang="ko-KR" altLang="en-US" baseline="0" dirty="0" smtClean="0"/>
                        <a:t> 순서로 변경</a:t>
                      </a:r>
                      <a:endParaRPr lang="ko-KR" alt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void</a:t>
                      </a:r>
                      <a:r>
                        <a:rPr lang="en-US" altLang="ko-KR" baseline="0" dirty="0" smtClean="0"/>
                        <a:t> </a:t>
                      </a:r>
                      <a:r>
                        <a:rPr lang="en-US" altLang="ko-KR" baseline="0" dirty="0" err="1" smtClean="0"/>
                        <a:t>setLength</a:t>
                      </a:r>
                      <a:r>
                        <a:rPr lang="en-US" altLang="ko-KR" baseline="0" dirty="0" smtClean="0"/>
                        <a:t>()</a:t>
                      </a:r>
                      <a:endParaRPr lang="ko-KR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스트링</a:t>
                      </a:r>
                      <a:r>
                        <a:rPr lang="en-US" altLang="ko-KR" baseline="0" dirty="0" smtClean="0"/>
                        <a:t> </a:t>
                      </a:r>
                      <a:r>
                        <a:rPr lang="ko-KR" altLang="en-US" baseline="0" dirty="0" smtClean="0"/>
                        <a:t>버퍼 내 저장된 문자열 길이를 설정</a:t>
                      </a:r>
                      <a:r>
                        <a:rPr lang="en-US" altLang="ko-KR" baseline="0" dirty="0" smtClean="0"/>
                        <a:t>. </a:t>
                      </a:r>
                      <a:r>
                        <a:rPr lang="ko-KR" altLang="en-US" baseline="0" dirty="0" smtClean="0"/>
                        <a:t>현재 길이보다 큰 경우 널 문자로 채우며 작은 경우는 문자열이 잘린다</a:t>
                      </a:r>
                      <a:r>
                        <a:rPr lang="en-US" altLang="ko-KR" baseline="0" dirty="0" smtClean="0"/>
                        <a:t>.</a:t>
                      </a:r>
                      <a:endParaRPr lang="ko-KR" alt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53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04535566"/>
              </p:ext>
            </p:extLst>
          </p:nvPr>
        </p:nvGraphicFramePr>
        <p:xfrm>
          <a:off x="5357818" y="1214422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35719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71934" y="1267224"/>
            <a:ext cx="642942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ko-KR" altLang="en-US" sz="1600" dirty="0"/>
          </a:p>
        </p:txBody>
      </p:sp>
      <p:sp>
        <p:nvSpPr>
          <p:cNvPr id="6" name="순서도: 연결자 5"/>
          <p:cNvSpPr/>
          <p:nvPr/>
        </p:nvSpPr>
        <p:spPr>
          <a:xfrm>
            <a:off x="4281486" y="1392174"/>
            <a:ext cx="108000" cy="108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7" name="TextBox 6"/>
          <p:cNvSpPr txBox="1"/>
          <p:nvPr/>
        </p:nvSpPr>
        <p:spPr>
          <a:xfrm>
            <a:off x="428596" y="1277290"/>
            <a:ext cx="3071802" cy="3077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dirty="0" err="1" smtClean="0"/>
              <a:t>StringBuffer</a:t>
            </a:r>
            <a:r>
              <a:rPr lang="en-US" altLang="ko-KR" sz="1400" dirty="0" smtClean="0"/>
              <a:t> </a:t>
            </a:r>
            <a:r>
              <a:rPr lang="en-US" altLang="ko-KR" sz="1400" dirty="0" err="1" smtClean="0"/>
              <a:t>sb</a:t>
            </a:r>
            <a:r>
              <a:rPr lang="en-US" altLang="ko-KR" sz="1400" dirty="0" smtClean="0"/>
              <a:t> = new </a:t>
            </a:r>
            <a:r>
              <a:rPr lang="en-US" altLang="ko-KR" sz="1400" dirty="0" err="1" smtClean="0"/>
              <a:t>StringBuffer</a:t>
            </a:r>
            <a:r>
              <a:rPr lang="en-US" altLang="ko-KR" sz="1400" dirty="0" smtClean="0"/>
              <a:t>(“a”);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71868" y="1285860"/>
            <a:ext cx="367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err="1" smtClean="0"/>
              <a:t>sb</a:t>
            </a:r>
            <a:endParaRPr lang="ko-KR" altLang="en-US" sz="1600" dirty="0"/>
          </a:p>
        </p:txBody>
      </p:sp>
      <p:cxnSp>
        <p:nvCxnSpPr>
          <p:cNvPr id="24" name="직선 화살표 연결선 23"/>
          <p:cNvCxnSpPr>
            <a:stCxn id="6" idx="6"/>
          </p:cNvCxnSpPr>
          <p:nvPr/>
        </p:nvCxnSpPr>
        <p:spPr>
          <a:xfrm>
            <a:off x="4389486" y="1446174"/>
            <a:ext cx="968332" cy="2750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28596" y="1785926"/>
            <a:ext cx="1785950" cy="3077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dirty="0" err="1" smtClean="0"/>
              <a:t>sb.append</a:t>
            </a:r>
            <a:r>
              <a:rPr lang="en-US" altLang="ko-KR" sz="1400" dirty="0" smtClean="0"/>
              <a:t>(“ pencil”);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071934" y="1733124"/>
            <a:ext cx="642942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ko-KR" altLang="en-US" sz="1600" dirty="0"/>
          </a:p>
        </p:txBody>
      </p:sp>
      <p:sp>
        <p:nvSpPr>
          <p:cNvPr id="27" name="순서도: 연결자 26"/>
          <p:cNvSpPr/>
          <p:nvPr/>
        </p:nvSpPr>
        <p:spPr>
          <a:xfrm>
            <a:off x="4281486" y="1820802"/>
            <a:ext cx="108000" cy="108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91897001"/>
              </p:ext>
            </p:extLst>
          </p:nvPr>
        </p:nvGraphicFramePr>
        <p:xfrm>
          <a:off x="5357818" y="1705918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9" name="표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61236390"/>
              </p:ext>
            </p:extLst>
          </p:nvPr>
        </p:nvGraphicFramePr>
        <p:xfrm>
          <a:off x="5643570" y="1705918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22441860"/>
              </p:ext>
            </p:extLst>
          </p:nvPr>
        </p:nvGraphicFramePr>
        <p:xfrm>
          <a:off x="5929322" y="1705918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p</a:t>
                      </a:r>
                      <a:endParaRPr lang="ko-KR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1" name="표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24946887"/>
              </p:ext>
            </p:extLst>
          </p:nvPr>
        </p:nvGraphicFramePr>
        <p:xfrm>
          <a:off x="6215074" y="1705918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e</a:t>
                      </a:r>
                      <a:endParaRPr lang="ko-KR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2" name="표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50494903"/>
              </p:ext>
            </p:extLst>
          </p:nvPr>
        </p:nvGraphicFramePr>
        <p:xfrm>
          <a:off x="6500826" y="1705918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n</a:t>
                      </a:r>
                      <a:endParaRPr lang="ko-KR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3" name="표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41488120"/>
              </p:ext>
            </p:extLst>
          </p:nvPr>
        </p:nvGraphicFramePr>
        <p:xfrm>
          <a:off x="6786578" y="1705918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c</a:t>
                      </a:r>
                      <a:endParaRPr lang="ko-KR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4" name="표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68789423"/>
              </p:ext>
            </p:extLst>
          </p:nvPr>
        </p:nvGraphicFramePr>
        <p:xfrm>
          <a:off x="7072330" y="1705918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>
                          <a:solidFill>
                            <a:srgbClr val="FF0000"/>
                          </a:solidFill>
                        </a:rPr>
                        <a:t>i</a:t>
                      </a:r>
                      <a:endParaRPr lang="ko-KR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6" name="표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76830155"/>
              </p:ext>
            </p:extLst>
          </p:nvPr>
        </p:nvGraphicFramePr>
        <p:xfrm>
          <a:off x="7358082" y="1705918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l</a:t>
                      </a:r>
                      <a:endParaRPr lang="ko-KR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3571868" y="1733124"/>
            <a:ext cx="367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err="1" smtClean="0"/>
              <a:t>sb</a:t>
            </a:r>
            <a:endParaRPr lang="ko-KR" altLang="en-US" sz="1600" dirty="0"/>
          </a:p>
        </p:txBody>
      </p:sp>
      <p:cxnSp>
        <p:nvCxnSpPr>
          <p:cNvPr id="39" name="직선 화살표 연결선 38"/>
          <p:cNvCxnSpPr>
            <a:stCxn id="27" idx="6"/>
          </p:cNvCxnSpPr>
          <p:nvPr/>
        </p:nvCxnSpPr>
        <p:spPr>
          <a:xfrm>
            <a:off x="4389486" y="1874802"/>
            <a:ext cx="968332" cy="2750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071934" y="2233190"/>
            <a:ext cx="642942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ko-KR" altLang="en-US" sz="1600" dirty="0"/>
          </a:p>
        </p:txBody>
      </p:sp>
      <p:sp>
        <p:nvSpPr>
          <p:cNvPr id="41" name="순서도: 연결자 40"/>
          <p:cNvSpPr/>
          <p:nvPr/>
        </p:nvSpPr>
        <p:spPr>
          <a:xfrm>
            <a:off x="4281486" y="2320868"/>
            <a:ext cx="108000" cy="10800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graphicFrame>
        <p:nvGraphicFramePr>
          <p:cNvPr id="42" name="표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11744426"/>
              </p:ext>
            </p:extLst>
          </p:nvPr>
        </p:nvGraphicFramePr>
        <p:xfrm>
          <a:off x="5572132" y="223319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3" name="표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85279460"/>
              </p:ext>
            </p:extLst>
          </p:nvPr>
        </p:nvGraphicFramePr>
        <p:xfrm>
          <a:off x="7286644" y="223319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p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4" name="표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74438531"/>
              </p:ext>
            </p:extLst>
          </p:nvPr>
        </p:nvGraphicFramePr>
        <p:xfrm>
          <a:off x="7572396" y="223319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e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5" name="표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16120669"/>
              </p:ext>
            </p:extLst>
          </p:nvPr>
        </p:nvGraphicFramePr>
        <p:xfrm>
          <a:off x="7858148" y="223319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6" name="표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17633177"/>
              </p:ext>
            </p:extLst>
          </p:nvPr>
        </p:nvGraphicFramePr>
        <p:xfrm>
          <a:off x="8143900" y="223319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7" name="표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45710094"/>
              </p:ext>
            </p:extLst>
          </p:nvPr>
        </p:nvGraphicFramePr>
        <p:xfrm>
          <a:off x="8429652" y="223319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>
                          <a:solidFill>
                            <a:schemeClr val="tx1"/>
                          </a:solidFill>
                        </a:rPr>
                        <a:t>i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9" name="표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79415130"/>
              </p:ext>
            </p:extLst>
          </p:nvPr>
        </p:nvGraphicFramePr>
        <p:xfrm>
          <a:off x="8715404" y="223319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l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0" name="TextBox 49"/>
          <p:cNvSpPr txBox="1"/>
          <p:nvPr/>
        </p:nvSpPr>
        <p:spPr>
          <a:xfrm>
            <a:off x="3571868" y="2223124"/>
            <a:ext cx="367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err="1" smtClean="0"/>
              <a:t>sb</a:t>
            </a:r>
            <a:endParaRPr lang="ko-KR" altLang="en-US" sz="1600" dirty="0"/>
          </a:p>
        </p:txBody>
      </p:sp>
      <p:graphicFrame>
        <p:nvGraphicFramePr>
          <p:cNvPr id="51" name="표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8701300"/>
              </p:ext>
            </p:extLst>
          </p:nvPr>
        </p:nvGraphicFramePr>
        <p:xfrm>
          <a:off x="5357818" y="2233190"/>
          <a:ext cx="214314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4314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2" name="TextBox 51"/>
          <p:cNvSpPr txBox="1"/>
          <p:nvPr/>
        </p:nvSpPr>
        <p:spPr>
          <a:xfrm>
            <a:off x="428596" y="2285992"/>
            <a:ext cx="1785950" cy="3077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dirty="0" err="1" smtClean="0"/>
              <a:t>sb.insert</a:t>
            </a:r>
            <a:r>
              <a:rPr lang="en-US" altLang="ko-KR" sz="1400" dirty="0" smtClean="0"/>
              <a:t>(2, “nice ”);</a:t>
            </a:r>
          </a:p>
        </p:txBody>
      </p:sp>
      <p:graphicFrame>
        <p:nvGraphicFramePr>
          <p:cNvPr id="53" name="표 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34648761"/>
              </p:ext>
            </p:extLst>
          </p:nvPr>
        </p:nvGraphicFramePr>
        <p:xfrm>
          <a:off x="5857884" y="223319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n</a:t>
                      </a:r>
                      <a:endParaRPr lang="ko-KR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4" name="표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99330902"/>
              </p:ext>
            </p:extLst>
          </p:nvPr>
        </p:nvGraphicFramePr>
        <p:xfrm>
          <a:off x="6143636" y="223319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>
                          <a:solidFill>
                            <a:srgbClr val="FF0000"/>
                          </a:solidFill>
                        </a:rPr>
                        <a:t>i</a:t>
                      </a:r>
                      <a:endParaRPr lang="ko-KR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5" name="표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74799561"/>
              </p:ext>
            </p:extLst>
          </p:nvPr>
        </p:nvGraphicFramePr>
        <p:xfrm>
          <a:off x="6429388" y="223319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c</a:t>
                      </a:r>
                      <a:endParaRPr lang="ko-KR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6" name="표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59902844"/>
              </p:ext>
            </p:extLst>
          </p:nvPr>
        </p:nvGraphicFramePr>
        <p:xfrm>
          <a:off x="6715140" y="223319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e</a:t>
                      </a:r>
                      <a:endParaRPr lang="ko-KR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7" name="표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70005733"/>
              </p:ext>
            </p:extLst>
          </p:nvPr>
        </p:nvGraphicFramePr>
        <p:xfrm>
          <a:off x="7000892" y="223319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61" name="직선 화살표 연결선 60"/>
          <p:cNvCxnSpPr>
            <a:stCxn id="41" idx="6"/>
          </p:cNvCxnSpPr>
          <p:nvPr/>
        </p:nvCxnSpPr>
        <p:spPr>
          <a:xfrm>
            <a:off x="4389486" y="2374868"/>
            <a:ext cx="968332" cy="2750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5786446" y="2643182"/>
            <a:ext cx="743125" cy="374571"/>
          </a:xfrm>
          <a:prstGeom prst="wedgeRoundRectCallout">
            <a:avLst>
              <a:gd name="adj1" fmla="val -19603"/>
              <a:gd name="adj2" fmla="val -71766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sz="1600" dirty="0" smtClean="0"/>
              <a:t>인덱스 </a:t>
            </a:r>
            <a:r>
              <a:rPr lang="en-US" altLang="ko-KR" sz="1600" dirty="0" smtClean="0"/>
              <a:t>2</a:t>
            </a:r>
            <a:endParaRPr lang="ko-KR" altLang="en-US" sz="1600" dirty="0"/>
          </a:p>
        </p:txBody>
      </p:sp>
      <p:sp>
        <p:nvSpPr>
          <p:cNvPr id="65" name="TextBox 64"/>
          <p:cNvSpPr txBox="1"/>
          <p:nvPr/>
        </p:nvSpPr>
        <p:spPr>
          <a:xfrm>
            <a:off x="4071934" y="3376198"/>
            <a:ext cx="642942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ko-KR" altLang="en-US" sz="1600" dirty="0"/>
          </a:p>
        </p:txBody>
      </p:sp>
      <p:sp>
        <p:nvSpPr>
          <p:cNvPr id="66" name="순서도: 연결자 65"/>
          <p:cNvSpPr/>
          <p:nvPr/>
        </p:nvSpPr>
        <p:spPr>
          <a:xfrm>
            <a:off x="4281486" y="3463876"/>
            <a:ext cx="108000" cy="10800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graphicFrame>
        <p:nvGraphicFramePr>
          <p:cNvPr id="67" name="표 6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23759157"/>
              </p:ext>
            </p:extLst>
          </p:nvPr>
        </p:nvGraphicFramePr>
        <p:xfrm>
          <a:off x="5634046" y="330476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8" name="표 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4402979"/>
              </p:ext>
            </p:extLst>
          </p:nvPr>
        </p:nvGraphicFramePr>
        <p:xfrm>
          <a:off x="7072330" y="330476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p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9" name="표 6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28764667"/>
              </p:ext>
            </p:extLst>
          </p:nvPr>
        </p:nvGraphicFramePr>
        <p:xfrm>
          <a:off x="7358082" y="330476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e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0" name="표 6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47236485"/>
              </p:ext>
            </p:extLst>
          </p:nvPr>
        </p:nvGraphicFramePr>
        <p:xfrm>
          <a:off x="7643834" y="330476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1" name="표 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47865751"/>
              </p:ext>
            </p:extLst>
          </p:nvPr>
        </p:nvGraphicFramePr>
        <p:xfrm>
          <a:off x="7929586" y="330476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2" name="표 7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05934360"/>
              </p:ext>
            </p:extLst>
          </p:nvPr>
        </p:nvGraphicFramePr>
        <p:xfrm>
          <a:off x="8215338" y="330476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>
                          <a:solidFill>
                            <a:schemeClr val="tx1"/>
                          </a:solidFill>
                        </a:rPr>
                        <a:t>i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4" name="표 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89064118"/>
              </p:ext>
            </p:extLst>
          </p:nvPr>
        </p:nvGraphicFramePr>
        <p:xfrm>
          <a:off x="8501090" y="330476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l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5" name="TextBox 74"/>
          <p:cNvSpPr txBox="1"/>
          <p:nvPr/>
        </p:nvSpPr>
        <p:spPr>
          <a:xfrm>
            <a:off x="3571868" y="3304760"/>
            <a:ext cx="367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err="1" smtClean="0"/>
              <a:t>sb</a:t>
            </a:r>
            <a:endParaRPr lang="ko-KR" altLang="en-US" sz="1600" dirty="0"/>
          </a:p>
        </p:txBody>
      </p:sp>
      <p:graphicFrame>
        <p:nvGraphicFramePr>
          <p:cNvPr id="76" name="표 7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63175896"/>
              </p:ext>
            </p:extLst>
          </p:nvPr>
        </p:nvGraphicFramePr>
        <p:xfrm>
          <a:off x="5348294" y="330476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7" name="TextBox 76"/>
          <p:cNvSpPr txBox="1"/>
          <p:nvPr/>
        </p:nvSpPr>
        <p:spPr>
          <a:xfrm>
            <a:off x="428596" y="3357562"/>
            <a:ext cx="2009788" cy="3077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dirty="0" err="1" smtClean="0"/>
              <a:t>sb.replace</a:t>
            </a:r>
            <a:r>
              <a:rPr lang="en-US" altLang="ko-KR" sz="1400" dirty="0" smtClean="0"/>
              <a:t>(2, 6, “bad”);</a:t>
            </a:r>
          </a:p>
        </p:txBody>
      </p:sp>
      <p:graphicFrame>
        <p:nvGraphicFramePr>
          <p:cNvPr id="78" name="표 7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18331762"/>
              </p:ext>
            </p:extLst>
          </p:nvPr>
        </p:nvGraphicFramePr>
        <p:xfrm>
          <a:off x="5919798" y="330476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b</a:t>
                      </a:r>
                      <a:endParaRPr lang="ko-KR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9" name="표 7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94894481"/>
              </p:ext>
            </p:extLst>
          </p:nvPr>
        </p:nvGraphicFramePr>
        <p:xfrm>
          <a:off x="6205550" y="330476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a</a:t>
                      </a:r>
                      <a:endParaRPr lang="ko-KR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0" name="표 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12623488"/>
              </p:ext>
            </p:extLst>
          </p:nvPr>
        </p:nvGraphicFramePr>
        <p:xfrm>
          <a:off x="6491302" y="330476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d</a:t>
                      </a:r>
                      <a:endParaRPr lang="ko-KR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1" name="표 8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92357584"/>
              </p:ext>
            </p:extLst>
          </p:nvPr>
        </p:nvGraphicFramePr>
        <p:xfrm>
          <a:off x="6786578" y="330476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83" name="직선 화살표 연결선 82"/>
          <p:cNvCxnSpPr>
            <a:stCxn id="66" idx="6"/>
          </p:cNvCxnSpPr>
          <p:nvPr/>
        </p:nvCxnSpPr>
        <p:spPr>
          <a:xfrm>
            <a:off x="4389486" y="3517876"/>
            <a:ext cx="968332" cy="1743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6929454" y="2643182"/>
            <a:ext cx="743125" cy="374571"/>
          </a:xfrm>
          <a:prstGeom prst="wedgeRoundRectCallout">
            <a:avLst>
              <a:gd name="adj1" fmla="val -22064"/>
              <a:gd name="adj2" fmla="val -76648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sz="1600" smtClean="0"/>
              <a:t>인덱스 </a:t>
            </a:r>
            <a:r>
              <a:rPr lang="en-US" altLang="ko-KR" sz="1600" smtClean="0"/>
              <a:t>6</a:t>
            </a:r>
            <a:endParaRPr lang="ko-KR" altLang="en-US" sz="1600"/>
          </a:p>
        </p:txBody>
      </p:sp>
      <p:sp>
        <p:nvSpPr>
          <p:cNvPr id="106" name="TextBox 105"/>
          <p:cNvSpPr txBox="1"/>
          <p:nvPr/>
        </p:nvSpPr>
        <p:spPr>
          <a:xfrm>
            <a:off x="4071934" y="4500570"/>
            <a:ext cx="642942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ko-KR" altLang="en-US" sz="1600" dirty="0"/>
          </a:p>
        </p:txBody>
      </p:sp>
      <p:sp>
        <p:nvSpPr>
          <p:cNvPr id="107" name="순서도: 연결자 106"/>
          <p:cNvSpPr/>
          <p:nvPr/>
        </p:nvSpPr>
        <p:spPr>
          <a:xfrm>
            <a:off x="4281486" y="4606884"/>
            <a:ext cx="108000" cy="10800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graphicFrame>
        <p:nvGraphicFramePr>
          <p:cNvPr id="109" name="표 10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76318854"/>
              </p:ext>
            </p:extLst>
          </p:nvPr>
        </p:nvGraphicFramePr>
        <p:xfrm>
          <a:off x="6500826" y="449200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p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0" name="표 10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0292260"/>
              </p:ext>
            </p:extLst>
          </p:nvPr>
        </p:nvGraphicFramePr>
        <p:xfrm>
          <a:off x="6786578" y="449200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e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1" name="표 1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36434549"/>
              </p:ext>
            </p:extLst>
          </p:nvPr>
        </p:nvGraphicFramePr>
        <p:xfrm>
          <a:off x="7072330" y="449200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2" name="표 1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19670601"/>
              </p:ext>
            </p:extLst>
          </p:nvPr>
        </p:nvGraphicFramePr>
        <p:xfrm>
          <a:off x="7358082" y="449200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3" name="표 1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08149694"/>
              </p:ext>
            </p:extLst>
          </p:nvPr>
        </p:nvGraphicFramePr>
        <p:xfrm>
          <a:off x="7643834" y="449200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>
                          <a:solidFill>
                            <a:schemeClr val="tx1"/>
                          </a:solidFill>
                        </a:rPr>
                        <a:t>i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4" name="표 1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84659165"/>
              </p:ext>
            </p:extLst>
          </p:nvPr>
        </p:nvGraphicFramePr>
        <p:xfrm>
          <a:off x="7929586" y="449200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l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5" name="TextBox 114"/>
          <p:cNvSpPr txBox="1"/>
          <p:nvPr/>
        </p:nvSpPr>
        <p:spPr>
          <a:xfrm>
            <a:off x="3571868" y="4500570"/>
            <a:ext cx="367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err="1" smtClean="0"/>
              <a:t>sb</a:t>
            </a:r>
            <a:endParaRPr lang="ko-KR" altLang="en-US" sz="1600" dirty="0"/>
          </a:p>
        </p:txBody>
      </p:sp>
      <p:sp>
        <p:nvSpPr>
          <p:cNvPr id="117" name="TextBox 116"/>
          <p:cNvSpPr txBox="1"/>
          <p:nvPr/>
        </p:nvSpPr>
        <p:spPr>
          <a:xfrm>
            <a:off x="428596" y="4500570"/>
            <a:ext cx="1643074" cy="3077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dirty="0" err="1" smtClean="0"/>
              <a:t>sb.delete</a:t>
            </a:r>
            <a:r>
              <a:rPr lang="en-US" altLang="ko-KR" sz="1400" dirty="0" smtClean="0"/>
              <a:t>(0, 2);</a:t>
            </a:r>
          </a:p>
        </p:txBody>
      </p:sp>
      <p:graphicFrame>
        <p:nvGraphicFramePr>
          <p:cNvPr id="119" name="표 1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33409847"/>
              </p:ext>
            </p:extLst>
          </p:nvPr>
        </p:nvGraphicFramePr>
        <p:xfrm>
          <a:off x="5634046" y="449200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0" name="표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06372052"/>
              </p:ext>
            </p:extLst>
          </p:nvPr>
        </p:nvGraphicFramePr>
        <p:xfrm>
          <a:off x="5919798" y="449200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d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1" name="표 1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79191453"/>
              </p:ext>
            </p:extLst>
          </p:nvPr>
        </p:nvGraphicFramePr>
        <p:xfrm>
          <a:off x="6215074" y="449200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122" name="직선 화살표 연결선 121"/>
          <p:cNvCxnSpPr>
            <a:stCxn id="107" idx="6"/>
          </p:cNvCxnSpPr>
          <p:nvPr/>
        </p:nvCxnSpPr>
        <p:spPr>
          <a:xfrm>
            <a:off x="4389486" y="4660884"/>
            <a:ext cx="968332" cy="1743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TextBox 123"/>
          <p:cNvSpPr txBox="1"/>
          <p:nvPr/>
        </p:nvSpPr>
        <p:spPr>
          <a:xfrm>
            <a:off x="5214942" y="3714752"/>
            <a:ext cx="743125" cy="374571"/>
          </a:xfrm>
          <a:prstGeom prst="wedgeRoundRectCallout">
            <a:avLst>
              <a:gd name="adj1" fmla="val -20833"/>
              <a:gd name="adj2" fmla="val -66883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sz="1600" smtClean="0"/>
              <a:t>인덱스 </a:t>
            </a:r>
            <a:r>
              <a:rPr lang="en-US" altLang="ko-KR" sz="1600" smtClean="0"/>
              <a:t>0</a:t>
            </a:r>
            <a:endParaRPr lang="ko-KR" altLang="en-US" sz="1600"/>
          </a:p>
        </p:txBody>
      </p:sp>
      <p:sp>
        <p:nvSpPr>
          <p:cNvPr id="125" name="TextBox 124"/>
          <p:cNvSpPr txBox="1"/>
          <p:nvPr/>
        </p:nvSpPr>
        <p:spPr>
          <a:xfrm>
            <a:off x="6215074" y="3714752"/>
            <a:ext cx="743125" cy="374571"/>
          </a:xfrm>
          <a:prstGeom prst="wedgeRoundRectCallout">
            <a:avLst>
              <a:gd name="adj1" fmla="val -67591"/>
              <a:gd name="adj2" fmla="val -66884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sz="1600" smtClean="0"/>
              <a:t>인덱스 </a:t>
            </a:r>
            <a:r>
              <a:rPr lang="en-US" altLang="ko-KR" sz="1600" smtClean="0"/>
              <a:t>2</a:t>
            </a:r>
            <a:endParaRPr lang="ko-KR" altLang="en-US" sz="1600"/>
          </a:p>
        </p:txBody>
      </p:sp>
      <p:sp>
        <p:nvSpPr>
          <p:cNvPr id="127" name="TextBox 126"/>
          <p:cNvSpPr txBox="1"/>
          <p:nvPr/>
        </p:nvSpPr>
        <p:spPr>
          <a:xfrm>
            <a:off x="4071934" y="5000636"/>
            <a:ext cx="642942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ko-KR" altLang="en-US" sz="1600" dirty="0"/>
          </a:p>
        </p:txBody>
      </p:sp>
      <p:sp>
        <p:nvSpPr>
          <p:cNvPr id="128" name="순서도: 연결자 127"/>
          <p:cNvSpPr/>
          <p:nvPr/>
        </p:nvSpPr>
        <p:spPr>
          <a:xfrm>
            <a:off x="4281486" y="5143512"/>
            <a:ext cx="108000" cy="10800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graphicFrame>
        <p:nvGraphicFramePr>
          <p:cNvPr id="129" name="표 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40725473"/>
              </p:ext>
            </p:extLst>
          </p:nvPr>
        </p:nvGraphicFramePr>
        <p:xfrm>
          <a:off x="6224598" y="5000636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0" name="표 1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76217408"/>
              </p:ext>
            </p:extLst>
          </p:nvPr>
        </p:nvGraphicFramePr>
        <p:xfrm>
          <a:off x="6510350" y="5000636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e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1" name="표 1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1832785"/>
              </p:ext>
            </p:extLst>
          </p:nvPr>
        </p:nvGraphicFramePr>
        <p:xfrm>
          <a:off x="6796102" y="5000636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p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2" name="표 1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14086855"/>
              </p:ext>
            </p:extLst>
          </p:nvPr>
        </p:nvGraphicFramePr>
        <p:xfrm>
          <a:off x="7081854" y="5000636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3" name="표 1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15327850"/>
              </p:ext>
            </p:extLst>
          </p:nvPr>
        </p:nvGraphicFramePr>
        <p:xfrm>
          <a:off x="7367606" y="5000636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mtClean="0">
                          <a:solidFill>
                            <a:schemeClr val="tx1"/>
                          </a:solidFill>
                        </a:rPr>
                        <a:t>d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4" name="표 1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63168181"/>
              </p:ext>
            </p:extLst>
          </p:nvPr>
        </p:nvGraphicFramePr>
        <p:xfrm>
          <a:off x="7653358" y="5000636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35" name="TextBox 134"/>
          <p:cNvSpPr txBox="1"/>
          <p:nvPr/>
        </p:nvSpPr>
        <p:spPr>
          <a:xfrm>
            <a:off x="3571868" y="5000636"/>
            <a:ext cx="367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err="1" smtClean="0"/>
              <a:t>sb</a:t>
            </a:r>
            <a:endParaRPr lang="ko-KR" altLang="en-US" sz="1600" dirty="0"/>
          </a:p>
        </p:txBody>
      </p:sp>
      <p:sp>
        <p:nvSpPr>
          <p:cNvPr id="136" name="TextBox 135"/>
          <p:cNvSpPr txBox="1"/>
          <p:nvPr/>
        </p:nvSpPr>
        <p:spPr>
          <a:xfrm>
            <a:off x="428596" y="5000636"/>
            <a:ext cx="1643074" cy="3077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dirty="0" err="1" smtClean="0"/>
              <a:t>sb.reverse</a:t>
            </a:r>
            <a:r>
              <a:rPr lang="en-US" altLang="ko-KR" sz="1400" dirty="0" smtClean="0"/>
              <a:t>();</a:t>
            </a:r>
          </a:p>
        </p:txBody>
      </p:sp>
      <p:graphicFrame>
        <p:nvGraphicFramePr>
          <p:cNvPr id="137" name="표 1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66036737"/>
              </p:ext>
            </p:extLst>
          </p:nvPr>
        </p:nvGraphicFramePr>
        <p:xfrm>
          <a:off x="5357818" y="5000636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mtClean="0">
                          <a:solidFill>
                            <a:schemeClr val="tx1"/>
                          </a:solidFill>
                        </a:rPr>
                        <a:t>l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8" name="표 1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11271331"/>
              </p:ext>
            </p:extLst>
          </p:nvPr>
        </p:nvGraphicFramePr>
        <p:xfrm>
          <a:off x="5643570" y="5000636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mtClean="0">
                          <a:solidFill>
                            <a:schemeClr val="tx1"/>
                          </a:solidFill>
                        </a:rPr>
                        <a:t>i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9" name="표 1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21671580"/>
              </p:ext>
            </p:extLst>
          </p:nvPr>
        </p:nvGraphicFramePr>
        <p:xfrm>
          <a:off x="5938846" y="5000636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140" name="직선 화살표 연결선 139"/>
          <p:cNvCxnSpPr>
            <a:stCxn id="128" idx="6"/>
          </p:cNvCxnSpPr>
          <p:nvPr/>
        </p:nvCxnSpPr>
        <p:spPr>
          <a:xfrm>
            <a:off x="4389486" y="5197512"/>
            <a:ext cx="968332" cy="1743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Box 140"/>
          <p:cNvSpPr txBox="1"/>
          <p:nvPr/>
        </p:nvSpPr>
        <p:spPr>
          <a:xfrm>
            <a:off x="428596" y="5537200"/>
            <a:ext cx="1643074" cy="3077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n = </a:t>
            </a:r>
            <a:r>
              <a:rPr lang="en-US" altLang="ko-KR" sz="1400" dirty="0" err="1" smtClean="0"/>
              <a:t>sb.length</a:t>
            </a:r>
            <a:r>
              <a:rPr lang="en-US" altLang="ko-KR" sz="1400" dirty="0" smtClean="0"/>
              <a:t>();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2143108" y="5572140"/>
            <a:ext cx="7505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n = 10</a:t>
            </a:r>
            <a:endParaRPr lang="ko-KR" altLang="en-US" sz="1600" dirty="0"/>
          </a:p>
        </p:txBody>
      </p:sp>
      <p:sp>
        <p:nvSpPr>
          <p:cNvPr id="143" name="TextBox 142"/>
          <p:cNvSpPr txBox="1"/>
          <p:nvPr/>
        </p:nvSpPr>
        <p:spPr>
          <a:xfrm>
            <a:off x="428596" y="6108704"/>
            <a:ext cx="1785950" cy="3077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char c = </a:t>
            </a:r>
            <a:r>
              <a:rPr lang="en-US" altLang="ko-KR" sz="1400" dirty="0" err="1" smtClean="0"/>
              <a:t>sb.charAt</a:t>
            </a:r>
            <a:r>
              <a:rPr lang="en-US" altLang="ko-KR" sz="1400" dirty="0" smtClean="0"/>
              <a:t>(3);</a:t>
            </a:r>
          </a:p>
        </p:txBody>
      </p:sp>
      <p:sp>
        <p:nvSpPr>
          <p:cNvPr id="145" name="TextBox 144"/>
          <p:cNvSpPr txBox="1"/>
          <p:nvPr/>
        </p:nvSpPr>
        <p:spPr>
          <a:xfrm>
            <a:off x="4062410" y="5929330"/>
            <a:ext cx="642942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ko-KR" altLang="en-US" sz="1600" dirty="0"/>
          </a:p>
        </p:txBody>
      </p:sp>
      <p:sp>
        <p:nvSpPr>
          <p:cNvPr id="146" name="순서도: 연결자 145"/>
          <p:cNvSpPr/>
          <p:nvPr/>
        </p:nvSpPr>
        <p:spPr>
          <a:xfrm>
            <a:off x="4281486" y="6070584"/>
            <a:ext cx="108000" cy="10800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graphicFrame>
        <p:nvGraphicFramePr>
          <p:cNvPr id="147" name="표 1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22216184"/>
              </p:ext>
            </p:extLst>
          </p:nvPr>
        </p:nvGraphicFramePr>
        <p:xfrm>
          <a:off x="6215074" y="592933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8" name="표 1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00677235"/>
              </p:ext>
            </p:extLst>
          </p:nvPr>
        </p:nvGraphicFramePr>
        <p:xfrm>
          <a:off x="6500826" y="592933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e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9" name="표 1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84116539"/>
              </p:ext>
            </p:extLst>
          </p:nvPr>
        </p:nvGraphicFramePr>
        <p:xfrm>
          <a:off x="6786578" y="592933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mtClean="0">
                          <a:solidFill>
                            <a:schemeClr val="tx1"/>
                          </a:solidFill>
                        </a:rPr>
                        <a:t>p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0" name="표 1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40778115"/>
              </p:ext>
            </p:extLst>
          </p:nvPr>
        </p:nvGraphicFramePr>
        <p:xfrm>
          <a:off x="7072330" y="592933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1" name="표 1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03240533"/>
              </p:ext>
            </p:extLst>
          </p:nvPr>
        </p:nvGraphicFramePr>
        <p:xfrm>
          <a:off x="7358082" y="592933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d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2" name="표 1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83826612"/>
              </p:ext>
            </p:extLst>
          </p:nvPr>
        </p:nvGraphicFramePr>
        <p:xfrm>
          <a:off x="7643834" y="592933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53" name="TextBox 152"/>
          <p:cNvSpPr txBox="1"/>
          <p:nvPr/>
        </p:nvSpPr>
        <p:spPr>
          <a:xfrm>
            <a:off x="3562344" y="5929330"/>
            <a:ext cx="367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err="1" smtClean="0"/>
              <a:t>sb</a:t>
            </a:r>
            <a:endParaRPr lang="ko-KR" altLang="en-US" sz="1600" dirty="0"/>
          </a:p>
        </p:txBody>
      </p:sp>
      <p:graphicFrame>
        <p:nvGraphicFramePr>
          <p:cNvPr id="154" name="표 1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26060205"/>
              </p:ext>
            </p:extLst>
          </p:nvPr>
        </p:nvGraphicFramePr>
        <p:xfrm>
          <a:off x="5348294" y="592933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l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5" name="표 1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13771594"/>
              </p:ext>
            </p:extLst>
          </p:nvPr>
        </p:nvGraphicFramePr>
        <p:xfrm>
          <a:off x="5634046" y="592933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>
                          <a:solidFill>
                            <a:schemeClr val="tx1"/>
                          </a:solidFill>
                        </a:rPr>
                        <a:t>i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6" name="표 1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54940719"/>
              </p:ext>
            </p:extLst>
          </p:nvPr>
        </p:nvGraphicFramePr>
        <p:xfrm>
          <a:off x="5929322" y="592933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mtClean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157" name="직선 화살표 연결선 156"/>
          <p:cNvCxnSpPr>
            <a:stCxn id="146" idx="6"/>
          </p:cNvCxnSpPr>
          <p:nvPr/>
        </p:nvCxnSpPr>
        <p:spPr>
          <a:xfrm>
            <a:off x="4389486" y="6124584"/>
            <a:ext cx="958808" cy="1743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6" name="표 1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83335247"/>
              </p:ext>
            </p:extLst>
          </p:nvPr>
        </p:nvGraphicFramePr>
        <p:xfrm>
          <a:off x="5337298" y="448913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8" name="표 1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7617432"/>
              </p:ext>
            </p:extLst>
          </p:nvPr>
        </p:nvGraphicFramePr>
        <p:xfrm>
          <a:off x="7941525" y="4996351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0" name="표 1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96876603"/>
              </p:ext>
            </p:extLst>
          </p:nvPr>
        </p:nvGraphicFramePr>
        <p:xfrm>
          <a:off x="7943071" y="5929330"/>
          <a:ext cx="285752" cy="365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2"/>
              </a:tblGrid>
              <a:tr h="2857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61" name="TextBox 160"/>
          <p:cNvSpPr txBox="1"/>
          <p:nvPr/>
        </p:nvSpPr>
        <p:spPr>
          <a:xfrm>
            <a:off x="4071934" y="6357958"/>
            <a:ext cx="64294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/>
              <a:t>n</a:t>
            </a:r>
            <a:endParaRPr lang="ko-KR" altLang="en-US" dirty="0"/>
          </a:p>
        </p:txBody>
      </p:sp>
      <p:sp>
        <p:nvSpPr>
          <p:cNvPr id="162" name="TextBox 161"/>
          <p:cNvSpPr txBox="1"/>
          <p:nvPr/>
        </p:nvSpPr>
        <p:spPr>
          <a:xfrm>
            <a:off x="3643306" y="6357958"/>
            <a:ext cx="272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14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StringBuffer</a:t>
            </a:r>
            <a:r>
              <a:rPr lang="ko-KR" altLang="en-US" smtClean="0"/>
              <a:t>의 메소드 활용 예</a:t>
            </a:r>
            <a:endParaRPr lang="ko-KR" altLang="en-US" dirty="0"/>
          </a:p>
        </p:txBody>
      </p:sp>
      <p:sp>
        <p:nvSpPr>
          <p:cNvPr id="158" name="슬라이드 번호 개체 틀 15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54</a:t>
            </a:fld>
            <a:endParaRPr lang="ko-KR" altLang="en-US"/>
          </a:p>
        </p:txBody>
      </p:sp>
      <p:cxnSp>
        <p:nvCxnSpPr>
          <p:cNvPr id="168" name="꺾인 연결선 167"/>
          <p:cNvCxnSpPr/>
          <p:nvPr/>
        </p:nvCxnSpPr>
        <p:spPr>
          <a:xfrm rot="10800000" flipV="1">
            <a:off x="4572000" y="6215082"/>
            <a:ext cx="1785950" cy="357190"/>
          </a:xfrm>
          <a:prstGeom prst="bentConnector3">
            <a:avLst>
              <a:gd name="adj1" fmla="val 336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62794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6-5 : </a:t>
            </a:r>
            <a:r>
              <a:rPr lang="en-US" altLang="ko-KR" dirty="0" err="1"/>
              <a:t>StringBuffer</a:t>
            </a:r>
            <a:r>
              <a:rPr lang="en-US" altLang="ko-KR" dirty="0"/>
              <a:t> </a:t>
            </a:r>
            <a:r>
              <a:rPr lang="ko-KR" altLang="en-US" dirty="0"/>
              <a:t>클래스 </a:t>
            </a:r>
            <a:r>
              <a:rPr lang="ko-KR" altLang="en-US" dirty="0" err="1"/>
              <a:t>메소드</a:t>
            </a:r>
            <a:r>
              <a:rPr lang="ko-KR" altLang="en-US" dirty="0"/>
              <a:t> </a:t>
            </a:r>
            <a:r>
              <a:rPr lang="ko-KR" altLang="en-US" dirty="0" smtClean="0"/>
              <a:t>활용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57224" y="1785926"/>
            <a:ext cx="5249744" cy="477053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/>
              <a:t>public class </a:t>
            </a:r>
            <a:r>
              <a:rPr lang="en-US" altLang="ko-KR" sz="1600" dirty="0" err="1"/>
              <a:t>StringBufferEx</a:t>
            </a:r>
            <a:r>
              <a:rPr lang="en-US" altLang="ko-KR" sz="1600" dirty="0"/>
              <a:t> {</a:t>
            </a:r>
          </a:p>
          <a:p>
            <a:pPr defTabSz="180000"/>
            <a:r>
              <a:rPr lang="en-US" altLang="ko-KR" sz="1600" dirty="0"/>
              <a:t>	public static void main(String[] </a:t>
            </a:r>
            <a:r>
              <a:rPr lang="en-US" altLang="ko-KR" sz="1600" dirty="0" err="1"/>
              <a:t>args</a:t>
            </a:r>
            <a:r>
              <a:rPr lang="en-US" altLang="ko-KR" sz="1600" dirty="0"/>
              <a:t>) {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StringBuffer</a:t>
            </a:r>
            <a:r>
              <a:rPr lang="en-US" altLang="ko-KR" sz="1600" dirty="0"/>
              <a:t> </a:t>
            </a:r>
            <a:r>
              <a:rPr lang="en-US" altLang="ko-KR" sz="1600" dirty="0" err="1"/>
              <a:t>sb</a:t>
            </a:r>
            <a:r>
              <a:rPr lang="en-US" altLang="ko-KR" sz="1600" dirty="0"/>
              <a:t> = new </a:t>
            </a:r>
            <a:r>
              <a:rPr lang="en-US" altLang="ko-KR" sz="1600" dirty="0" err="1"/>
              <a:t>StringBuffer</a:t>
            </a:r>
            <a:r>
              <a:rPr lang="en-US" altLang="ko-KR" sz="1600" dirty="0"/>
              <a:t>("This");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System.out.println</a:t>
            </a:r>
            <a:r>
              <a:rPr lang="en-US" altLang="ko-KR" sz="1600" dirty="0"/>
              <a:t>(</a:t>
            </a:r>
            <a:r>
              <a:rPr lang="en-US" altLang="ko-KR" sz="1600" dirty="0" err="1"/>
              <a:t>sb.hashCode</a:t>
            </a:r>
            <a:r>
              <a:rPr lang="en-US" altLang="ko-KR" sz="1600" dirty="0" smtClean="0"/>
              <a:t>());</a:t>
            </a:r>
            <a:endParaRPr lang="ko-KR" altLang="en-US" sz="1600" dirty="0" smtClean="0"/>
          </a:p>
          <a:p>
            <a:pPr defTabSz="180000"/>
            <a:r>
              <a:rPr lang="ko-KR" altLang="en-US" sz="1600" dirty="0"/>
              <a:t>		</a:t>
            </a:r>
            <a:r>
              <a:rPr lang="en-US" altLang="ko-KR" sz="1600" dirty="0" err="1"/>
              <a:t>sb.append</a:t>
            </a:r>
            <a:r>
              <a:rPr lang="en-US" altLang="ko-KR" sz="1600" dirty="0"/>
              <a:t>(" is pencil</a:t>
            </a:r>
            <a:r>
              <a:rPr lang="en-US" altLang="ko-KR" sz="1600" dirty="0" smtClean="0"/>
              <a:t>"); // </a:t>
            </a:r>
            <a:r>
              <a:rPr lang="ko-KR" altLang="en-US" sz="1600" dirty="0" smtClean="0"/>
              <a:t>문자열 덧붙이기</a:t>
            </a:r>
            <a:endParaRPr lang="en-US" altLang="ko-KR" sz="1600" dirty="0"/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System.out.println</a:t>
            </a:r>
            <a:r>
              <a:rPr lang="en-US" altLang="ko-KR" sz="1600" dirty="0"/>
              <a:t>(</a:t>
            </a:r>
            <a:r>
              <a:rPr lang="en-US" altLang="ko-KR" sz="1600" dirty="0" err="1"/>
              <a:t>sb</a:t>
            </a:r>
            <a:r>
              <a:rPr lang="en-US" altLang="ko-KR" sz="1600" dirty="0"/>
              <a:t>);</a:t>
            </a:r>
          </a:p>
          <a:p>
            <a:pPr defTabSz="180000"/>
            <a:endParaRPr lang="en-US" altLang="ko-KR" sz="1600" dirty="0" smtClean="0"/>
          </a:p>
          <a:p>
            <a:pPr defTabSz="180000"/>
            <a:r>
              <a:rPr lang="ko-KR" altLang="en-US" sz="1600" dirty="0"/>
              <a:t>		</a:t>
            </a:r>
            <a:r>
              <a:rPr lang="en-US" altLang="ko-KR" sz="1600" dirty="0" err="1"/>
              <a:t>sb.insert</a:t>
            </a:r>
            <a:r>
              <a:rPr lang="en-US" altLang="ko-KR" sz="1600" dirty="0"/>
              <a:t>(7, " my</a:t>
            </a:r>
            <a:r>
              <a:rPr lang="en-US" altLang="ko-KR" sz="1600" dirty="0" smtClean="0"/>
              <a:t>"); // </a:t>
            </a:r>
            <a:r>
              <a:rPr lang="ko-KR" altLang="en-US" sz="1600" dirty="0" smtClean="0"/>
              <a:t>문자열 삽입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System.out.println</a:t>
            </a:r>
            <a:r>
              <a:rPr lang="en-US" altLang="ko-KR" sz="1600" dirty="0"/>
              <a:t>(</a:t>
            </a:r>
            <a:r>
              <a:rPr lang="en-US" altLang="ko-KR" sz="1600" dirty="0" err="1"/>
              <a:t>sb</a:t>
            </a:r>
            <a:r>
              <a:rPr lang="en-US" altLang="ko-KR" sz="1600" dirty="0"/>
              <a:t>);</a:t>
            </a:r>
          </a:p>
          <a:p>
            <a:pPr defTabSz="180000"/>
            <a:endParaRPr lang="en-US" altLang="ko-KR" sz="1600" dirty="0" smtClean="0"/>
          </a:p>
          <a:p>
            <a:pPr defTabSz="180000"/>
            <a:r>
              <a:rPr lang="ko-KR" altLang="en-US" sz="1600" dirty="0"/>
              <a:t>		</a:t>
            </a:r>
            <a:r>
              <a:rPr lang="en-US" altLang="ko-KR" sz="1600" dirty="0" err="1"/>
              <a:t>sb.replace</a:t>
            </a:r>
            <a:r>
              <a:rPr lang="en-US" altLang="ko-KR" sz="1600" dirty="0"/>
              <a:t>(8, 10, "your</a:t>
            </a:r>
            <a:r>
              <a:rPr lang="en-US" altLang="ko-KR" sz="1600" dirty="0" smtClean="0"/>
              <a:t>"); // </a:t>
            </a:r>
            <a:r>
              <a:rPr lang="ko-KR" altLang="en-US" sz="1600" dirty="0" smtClean="0"/>
              <a:t>문자열 대치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System.out.println</a:t>
            </a:r>
            <a:r>
              <a:rPr lang="en-US" altLang="ko-KR" sz="1600" dirty="0"/>
              <a:t>(</a:t>
            </a:r>
            <a:r>
              <a:rPr lang="en-US" altLang="ko-KR" sz="1600" dirty="0" err="1"/>
              <a:t>sb</a:t>
            </a:r>
            <a:r>
              <a:rPr lang="en-US" altLang="ko-KR" sz="1600" dirty="0"/>
              <a:t>);</a:t>
            </a:r>
          </a:p>
          <a:p>
            <a:pPr defTabSz="180000"/>
            <a:endParaRPr lang="en-US" altLang="ko-KR" sz="1600" dirty="0" smtClean="0"/>
          </a:p>
          <a:p>
            <a:pPr defTabSz="180000"/>
            <a:r>
              <a:rPr lang="ko-KR" altLang="en-US" sz="1600" dirty="0"/>
              <a:t>		</a:t>
            </a:r>
            <a:r>
              <a:rPr lang="en-US" altLang="ko-KR" sz="1600" dirty="0" err="1"/>
              <a:t>sb.setLength</a:t>
            </a:r>
            <a:r>
              <a:rPr lang="en-US" altLang="ko-KR" sz="1600" dirty="0"/>
              <a:t>(5</a:t>
            </a:r>
            <a:r>
              <a:rPr lang="en-US" altLang="ko-KR" sz="1600" dirty="0" smtClean="0"/>
              <a:t>); // </a:t>
            </a:r>
            <a:r>
              <a:rPr lang="ko-KR" altLang="en-US" sz="1600" dirty="0" err="1" smtClean="0"/>
              <a:t>스트링</a:t>
            </a:r>
            <a:r>
              <a:rPr lang="ko-KR" altLang="en-US" sz="1600" dirty="0" smtClean="0"/>
              <a:t> 버퍼 내 문자열 길이 설정</a:t>
            </a:r>
          </a:p>
          <a:p>
            <a:pPr defTabSz="180000"/>
            <a:endParaRPr lang="en-US" altLang="ko-KR" sz="1600" dirty="0"/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System.out.println</a:t>
            </a:r>
            <a:r>
              <a:rPr lang="en-US" altLang="ko-KR" sz="1600" dirty="0"/>
              <a:t>(</a:t>
            </a:r>
            <a:r>
              <a:rPr lang="en-US" altLang="ko-KR" sz="1600" dirty="0" err="1"/>
              <a:t>sb</a:t>
            </a:r>
            <a:r>
              <a:rPr lang="en-US" altLang="ko-KR" sz="1600" dirty="0"/>
              <a:t>);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System.out.println</a:t>
            </a:r>
            <a:r>
              <a:rPr lang="en-US" altLang="ko-KR" sz="1600" dirty="0"/>
              <a:t>(</a:t>
            </a:r>
            <a:r>
              <a:rPr lang="en-US" altLang="ko-KR" sz="1600" dirty="0" err="1"/>
              <a:t>sb.hashCode</a:t>
            </a:r>
            <a:r>
              <a:rPr lang="en-US" altLang="ko-KR" sz="1600" dirty="0"/>
              <a:t>());</a:t>
            </a:r>
          </a:p>
          <a:p>
            <a:pPr defTabSz="180000"/>
            <a:r>
              <a:rPr lang="en-US" altLang="ko-KR" sz="1600" dirty="0"/>
              <a:t>	}</a:t>
            </a:r>
          </a:p>
          <a:p>
            <a:pPr defTabSz="180000"/>
            <a:r>
              <a:rPr lang="en-US" altLang="ko-KR" sz="1600" dirty="0"/>
              <a:t>}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3568" y="1340768"/>
            <a:ext cx="766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StringBuffer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클래스의 </a:t>
            </a:r>
            <a:r>
              <a:rPr lang="ko-KR" altLang="en-US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메소드를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이용하여 문자열을 조작하는 예를 보여라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15074" y="5000636"/>
            <a:ext cx="1592424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600" dirty="0"/>
              <a:t>14576877</a:t>
            </a:r>
          </a:p>
          <a:p>
            <a:r>
              <a:rPr lang="en-US" altLang="ko-KR" sz="1600" dirty="0"/>
              <a:t>This is pencil</a:t>
            </a:r>
          </a:p>
          <a:p>
            <a:r>
              <a:rPr lang="en-US" altLang="ko-KR" sz="1600" dirty="0"/>
              <a:t>This is my pencil</a:t>
            </a:r>
          </a:p>
          <a:p>
            <a:r>
              <a:rPr lang="en-US" altLang="ko-KR" sz="1600" dirty="0"/>
              <a:t>This is your pencil</a:t>
            </a:r>
          </a:p>
          <a:p>
            <a:r>
              <a:rPr lang="en-US" altLang="ko-KR" sz="1600" dirty="0"/>
              <a:t>This</a:t>
            </a:r>
          </a:p>
          <a:p>
            <a:r>
              <a:rPr lang="en-US" altLang="ko-KR" sz="1600" dirty="0"/>
              <a:t>14576877</a:t>
            </a:r>
            <a:endParaRPr lang="ko-KR" altLang="en-US" sz="1600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55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StringTokenizer</a:t>
            </a:r>
            <a:r>
              <a:rPr lang="en-US" altLang="ko-KR" dirty="0" smtClean="0"/>
              <a:t> </a:t>
            </a:r>
            <a:r>
              <a:rPr lang="ko-KR" altLang="en-US" dirty="0" smtClean="0"/>
              <a:t>클래스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dirty="0" err="1" smtClean="0"/>
              <a:t>java.util.StringTokenizer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하나의 </a:t>
            </a:r>
            <a:r>
              <a:rPr lang="ko-KR" altLang="en-US" dirty="0" err="1" smtClean="0"/>
              <a:t>스트링을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구분자로</a:t>
            </a:r>
            <a:r>
              <a:rPr lang="ko-KR" altLang="en-US" dirty="0" smtClean="0"/>
              <a:t> 분리하여 토큰 형태로 </a:t>
            </a:r>
            <a:r>
              <a:rPr lang="ko-KR" altLang="en-US" dirty="0" err="1" smtClean="0"/>
              <a:t>파싱</a:t>
            </a:r>
            <a:endParaRPr lang="en-US" altLang="ko-KR" dirty="0" smtClean="0"/>
          </a:p>
          <a:p>
            <a:pPr lvl="2"/>
            <a:r>
              <a:rPr lang="ko-KR" altLang="en-US" dirty="0" err="1" smtClean="0"/>
              <a:t>스트링을</a:t>
            </a:r>
            <a:r>
              <a:rPr lang="ko-KR" altLang="en-US" dirty="0" smtClean="0"/>
              <a:t> 구분할 때 사용되는 문자들을 구분 문자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delimeter</a:t>
            </a:r>
            <a:r>
              <a:rPr lang="en-US" altLang="ko-KR" dirty="0" smtClean="0"/>
              <a:t>)</a:t>
            </a:r>
            <a:r>
              <a:rPr lang="ko-KR" altLang="en-US" dirty="0" smtClean="0"/>
              <a:t>라고 함</a:t>
            </a:r>
            <a:endParaRPr lang="en-US" altLang="ko-KR" dirty="0" smtClean="0"/>
          </a:p>
          <a:p>
            <a:pPr lvl="2"/>
            <a:endParaRPr lang="en-US" altLang="ko-KR" dirty="0"/>
          </a:p>
          <a:p>
            <a:pPr lvl="2"/>
            <a:endParaRPr lang="en-US" altLang="ko-KR" dirty="0" smtClean="0"/>
          </a:p>
          <a:p>
            <a:pPr lvl="3"/>
            <a:endParaRPr lang="en-US" altLang="ko-KR" dirty="0" smtClean="0"/>
          </a:p>
          <a:p>
            <a:pPr lvl="3"/>
            <a:r>
              <a:rPr lang="ko-KR" altLang="en-US" dirty="0" smtClean="0"/>
              <a:t>위의 예에서 </a:t>
            </a:r>
            <a:r>
              <a:rPr lang="en-US" altLang="ko-KR" dirty="0" smtClean="0"/>
              <a:t>‘&amp;’</a:t>
            </a:r>
            <a:r>
              <a:rPr lang="ko-KR" altLang="en-US" dirty="0" smtClean="0"/>
              <a:t>가 구분 문</a:t>
            </a:r>
            <a:r>
              <a:rPr lang="ko-KR" altLang="en-US" dirty="0"/>
              <a:t>자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토큰</a:t>
            </a:r>
            <a:r>
              <a:rPr lang="en-US" altLang="ko-KR" dirty="0" smtClean="0"/>
              <a:t>(token)</a:t>
            </a:r>
          </a:p>
          <a:p>
            <a:pPr lvl="2"/>
            <a:r>
              <a:rPr lang="ko-KR" altLang="en-US" dirty="0" smtClean="0"/>
              <a:t>구분 문자로 분리된 </a:t>
            </a:r>
            <a:r>
              <a:rPr lang="ko-KR" altLang="en-US" dirty="0" err="1" smtClean="0"/>
              <a:t>스트링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 </a:t>
            </a:r>
            <a:r>
              <a:rPr lang="en-US" altLang="ko-KR" dirty="0" smtClean="0"/>
              <a:t>String </a:t>
            </a:r>
            <a:r>
              <a:rPr lang="ko-KR" altLang="en-US" dirty="0" smtClean="0"/>
              <a:t>클래스의 </a:t>
            </a:r>
            <a:r>
              <a:rPr lang="en-US" altLang="ko-KR" dirty="0" smtClean="0"/>
              <a:t>split </a:t>
            </a:r>
            <a:r>
              <a:rPr lang="ko-KR" altLang="en-US" dirty="0" err="1" smtClean="0"/>
              <a:t>메소드를</a:t>
            </a:r>
            <a:r>
              <a:rPr lang="ko-KR" altLang="en-US" dirty="0" smtClean="0"/>
              <a:t> 이용하여 동일한 구현 가능</a:t>
            </a:r>
            <a:endParaRPr lang="en-US" altLang="ko-KR" dirty="0" smtClean="0"/>
          </a:p>
          <a:p>
            <a:pPr lvl="1">
              <a:buNone/>
            </a:pP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75656" y="2556193"/>
            <a:ext cx="4680520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/>
              <a:t>String query = "name=</a:t>
            </a:r>
            <a:r>
              <a:rPr lang="en-US" altLang="ko-KR" sz="1600" dirty="0" err="1"/>
              <a:t>kitae</a:t>
            </a:r>
            <a:r>
              <a:rPr lang="en-US" altLang="ko-KR" sz="1600" dirty="0" err="1">
                <a:solidFill>
                  <a:srgbClr val="FF0000"/>
                </a:solidFill>
              </a:rPr>
              <a:t>&amp;</a:t>
            </a:r>
            <a:r>
              <a:rPr lang="en-US" altLang="ko-KR" sz="1600" dirty="0" err="1"/>
              <a:t>addr</a:t>
            </a:r>
            <a:r>
              <a:rPr lang="en-US" altLang="ko-KR" sz="1600" dirty="0"/>
              <a:t>=</a:t>
            </a:r>
            <a:r>
              <a:rPr lang="en-US" altLang="ko-KR" sz="1600" dirty="0" err="1"/>
              <a:t>seoul</a:t>
            </a:r>
            <a:r>
              <a:rPr lang="en-US" altLang="ko-KR" sz="1600" dirty="0" err="1">
                <a:solidFill>
                  <a:srgbClr val="FF0000"/>
                </a:solidFill>
              </a:rPr>
              <a:t>&amp;</a:t>
            </a:r>
            <a:r>
              <a:rPr lang="en-US" altLang="ko-KR" sz="1600" dirty="0" err="1"/>
              <a:t>age</a:t>
            </a:r>
            <a:r>
              <a:rPr lang="en-US" altLang="ko-KR" sz="1600" dirty="0"/>
              <a:t>=21";</a:t>
            </a:r>
          </a:p>
          <a:p>
            <a:r>
              <a:rPr lang="en-US" altLang="ko-KR" sz="1600" dirty="0" err="1"/>
              <a:t>StringTokenizer</a:t>
            </a:r>
            <a:r>
              <a:rPr lang="en-US" altLang="ko-KR" sz="1600" dirty="0"/>
              <a:t> </a:t>
            </a:r>
            <a:r>
              <a:rPr lang="en-US" altLang="ko-KR" sz="1600" dirty="0" err="1"/>
              <a:t>st</a:t>
            </a:r>
            <a:r>
              <a:rPr lang="en-US" altLang="ko-KR" sz="1600" dirty="0"/>
              <a:t> = new </a:t>
            </a:r>
            <a:r>
              <a:rPr lang="en-US" altLang="ko-KR" sz="1600" dirty="0" err="1"/>
              <a:t>StringTokenizer</a:t>
            </a:r>
            <a:r>
              <a:rPr lang="en-US" altLang="ko-KR" sz="1600" dirty="0"/>
              <a:t>(query, "</a:t>
            </a:r>
            <a:r>
              <a:rPr lang="en-US" altLang="ko-KR" sz="1600" dirty="0">
                <a:solidFill>
                  <a:srgbClr val="FF0000"/>
                </a:solidFill>
              </a:rPr>
              <a:t>&amp;</a:t>
            </a:r>
            <a:r>
              <a:rPr lang="en-US" altLang="ko-KR" sz="1600" dirty="0"/>
              <a:t>");</a:t>
            </a:r>
            <a:endParaRPr lang="en-US" altLang="ko-KR" sz="1600" dirty="0" smtClean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56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생성자와</a:t>
            </a:r>
            <a:r>
              <a:rPr lang="ko-KR" altLang="en-US" dirty="0" smtClean="0"/>
              <a:t> 주요 </a:t>
            </a:r>
            <a:r>
              <a:rPr lang="ko-KR" altLang="en-US" dirty="0" err="1" smtClean="0"/>
              <a:t>메소드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smtClean="0"/>
              <a:t>생성자</a:t>
            </a:r>
            <a:endParaRPr lang="en-US" altLang="ko-KR" smtClean="0"/>
          </a:p>
          <a:p>
            <a:endParaRPr lang="en-US" altLang="ko-KR" smtClean="0"/>
          </a:p>
          <a:p>
            <a:endParaRPr lang="en-US" altLang="ko-KR" smtClean="0"/>
          </a:p>
          <a:p>
            <a:endParaRPr lang="en-US" altLang="ko-KR" smtClean="0"/>
          </a:p>
          <a:p>
            <a:endParaRPr lang="en-US" altLang="ko-KR" smtClean="0"/>
          </a:p>
          <a:p>
            <a:endParaRPr lang="en-US" altLang="ko-KR" smtClean="0"/>
          </a:p>
          <a:p>
            <a:r>
              <a:rPr lang="ko-KR" altLang="en-US" smtClean="0"/>
              <a:t>주요 메소드</a:t>
            </a: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357158" y="1857364"/>
          <a:ext cx="8501122" cy="203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9090"/>
                <a:gridCol w="4572032"/>
              </a:tblGrid>
              <a:tr h="37211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>
                          <a:solidFill>
                            <a:schemeClr val="tx1"/>
                          </a:solidFill>
                        </a:rPr>
                        <a:t>생성</a:t>
                      </a:r>
                      <a:r>
                        <a:rPr lang="ko-KR" altLang="en-US" baseline="0" dirty="0" err="1" smtClean="0">
                          <a:solidFill>
                            <a:schemeClr val="tx1"/>
                          </a:solidFill>
                        </a:rPr>
                        <a:t>자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설명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21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baseline="0" dirty="0" err="1" smtClean="0"/>
                        <a:t>StringTokenizer</a:t>
                      </a:r>
                      <a:r>
                        <a:rPr lang="en-US" altLang="ko-KR" baseline="0" dirty="0" smtClean="0"/>
                        <a:t>(</a:t>
                      </a:r>
                      <a:r>
                        <a:rPr lang="en-US" altLang="ko-KR" dirty="0" smtClean="0"/>
                        <a:t>String </a:t>
                      </a:r>
                      <a:r>
                        <a:rPr lang="en-US" altLang="ko-KR" dirty="0" err="1" smtClean="0"/>
                        <a:t>str</a:t>
                      </a:r>
                      <a:r>
                        <a:rPr lang="en-US" altLang="ko-KR" baseline="0" dirty="0" smtClean="0"/>
                        <a:t>)</a:t>
                      </a:r>
                      <a:endParaRPr lang="ko-KR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지정된 </a:t>
                      </a:r>
                      <a:r>
                        <a:rPr lang="ko-KR" altLang="en-US" dirty="0" err="1" smtClean="0"/>
                        <a:t>스트링으로</a:t>
                      </a:r>
                      <a:r>
                        <a:rPr lang="ko-KR" altLang="en-US" dirty="0" smtClean="0"/>
                        <a:t> 초기화된 </a:t>
                      </a:r>
                      <a:r>
                        <a:rPr lang="ko-KR" altLang="en-US" dirty="0" err="1" smtClean="0"/>
                        <a:t>스트링</a:t>
                      </a:r>
                      <a:r>
                        <a:rPr lang="ko-KR" altLang="en-US" dirty="0" smtClean="0"/>
                        <a:t> </a:t>
                      </a:r>
                      <a:r>
                        <a:rPr lang="ko-KR" altLang="en-US" dirty="0" err="1" smtClean="0"/>
                        <a:t>토크나이저</a:t>
                      </a:r>
                      <a:r>
                        <a:rPr lang="ko-KR" altLang="en-US" baseline="0" dirty="0" smtClean="0"/>
                        <a:t> 생성</a:t>
                      </a:r>
                      <a:endParaRPr lang="ko-KR" alt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21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baseline="0" dirty="0" err="1" smtClean="0"/>
                        <a:t>StringTokenizer</a:t>
                      </a:r>
                      <a:r>
                        <a:rPr lang="en-US" altLang="ko-KR" baseline="0" dirty="0" smtClean="0"/>
                        <a:t>(</a:t>
                      </a:r>
                      <a:r>
                        <a:rPr lang="en-US" altLang="ko-KR" dirty="0" smtClean="0"/>
                        <a:t>String </a:t>
                      </a:r>
                      <a:r>
                        <a:rPr lang="en-US" altLang="ko-KR" dirty="0" err="1" smtClean="0"/>
                        <a:t>str</a:t>
                      </a:r>
                      <a:r>
                        <a:rPr lang="en-US" altLang="ko-KR" dirty="0" smtClean="0"/>
                        <a:t>, String </a:t>
                      </a:r>
                      <a:r>
                        <a:rPr lang="en-US" altLang="ko-KR" dirty="0" err="1" smtClean="0"/>
                        <a:t>delim</a:t>
                      </a:r>
                      <a:r>
                        <a:rPr lang="en-US" altLang="ko-KR" baseline="0" dirty="0" smtClean="0"/>
                        <a:t>)</a:t>
                      </a:r>
                      <a:endParaRPr lang="ko-KR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지정된 </a:t>
                      </a:r>
                      <a:r>
                        <a:rPr lang="ko-KR" altLang="en-US" dirty="0" err="1" smtClean="0"/>
                        <a:t>스트링과</a:t>
                      </a:r>
                      <a:r>
                        <a:rPr lang="ko-KR" altLang="en-US" dirty="0" smtClean="0"/>
                        <a:t> 구분 문자로 초기화된 </a:t>
                      </a:r>
                      <a:r>
                        <a:rPr lang="ko-KR" altLang="en-US" dirty="0" err="1" smtClean="0"/>
                        <a:t>스트링</a:t>
                      </a:r>
                      <a:r>
                        <a:rPr lang="ko-KR" altLang="en-US" dirty="0" smtClean="0"/>
                        <a:t> </a:t>
                      </a:r>
                      <a:r>
                        <a:rPr lang="ko-KR" altLang="en-US" dirty="0" err="1" smtClean="0"/>
                        <a:t>토크나이저</a:t>
                      </a:r>
                      <a:r>
                        <a:rPr lang="ko-KR" altLang="en-US" baseline="0" dirty="0" smtClean="0"/>
                        <a:t> 생성</a:t>
                      </a:r>
                      <a:endParaRPr lang="ko-KR" alt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21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baseline="0" dirty="0" err="1" smtClean="0"/>
                        <a:t>StringTokenizer</a:t>
                      </a:r>
                      <a:r>
                        <a:rPr lang="en-US" altLang="ko-KR" baseline="0" dirty="0" smtClean="0"/>
                        <a:t>(</a:t>
                      </a:r>
                      <a:r>
                        <a:rPr lang="en-US" altLang="ko-KR" dirty="0" smtClean="0"/>
                        <a:t>String </a:t>
                      </a:r>
                      <a:r>
                        <a:rPr lang="en-US" altLang="ko-KR" dirty="0" err="1" smtClean="0"/>
                        <a:t>str</a:t>
                      </a:r>
                      <a:r>
                        <a:rPr lang="en-US" altLang="ko-KR" dirty="0" smtClean="0"/>
                        <a:t>, String </a:t>
                      </a:r>
                      <a:r>
                        <a:rPr lang="en-US" altLang="ko-KR" dirty="0" err="1" smtClean="0"/>
                        <a:t>delim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en-US" altLang="ko-KR" dirty="0" err="1" smtClean="0"/>
                        <a:t>boolean</a:t>
                      </a:r>
                      <a:r>
                        <a:rPr lang="en-US" altLang="ko-KR" baseline="0" dirty="0" smtClean="0"/>
                        <a:t> </a:t>
                      </a:r>
                      <a:r>
                        <a:rPr lang="en-US" altLang="ko-KR" baseline="0" dirty="0" err="1" smtClean="0"/>
                        <a:t>returnDelims</a:t>
                      </a:r>
                      <a:r>
                        <a:rPr lang="en-US" altLang="ko-KR" baseline="0" dirty="0" smtClean="0"/>
                        <a:t>)</a:t>
                      </a:r>
                      <a:endParaRPr lang="ko-KR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지정된 </a:t>
                      </a:r>
                      <a:r>
                        <a:rPr lang="ko-KR" altLang="en-US" dirty="0" err="1" smtClean="0"/>
                        <a:t>스트링과</a:t>
                      </a:r>
                      <a:r>
                        <a:rPr lang="ko-KR" altLang="en-US" dirty="0" smtClean="0"/>
                        <a:t> 구분 문자로 초기화된 </a:t>
                      </a:r>
                      <a:r>
                        <a:rPr lang="ko-KR" altLang="en-US" dirty="0" err="1" smtClean="0"/>
                        <a:t>스트링</a:t>
                      </a:r>
                      <a:r>
                        <a:rPr lang="ko-KR" altLang="en-US" dirty="0" smtClean="0"/>
                        <a:t> </a:t>
                      </a:r>
                      <a:r>
                        <a:rPr lang="ko-KR" altLang="en-US" dirty="0" err="1" smtClean="0"/>
                        <a:t>토크나이저</a:t>
                      </a:r>
                      <a:r>
                        <a:rPr lang="ko-KR" altLang="en-US" baseline="0" dirty="0" smtClean="0"/>
                        <a:t> 생성</a:t>
                      </a:r>
                      <a:r>
                        <a:rPr lang="en-US" altLang="ko-KR" baseline="0" dirty="0" smtClean="0"/>
                        <a:t>. </a:t>
                      </a:r>
                      <a:r>
                        <a:rPr lang="en-US" altLang="ko-KR" baseline="0" dirty="0" err="1" smtClean="0"/>
                        <a:t>returnDelims</a:t>
                      </a:r>
                      <a:r>
                        <a:rPr lang="ko-KR" altLang="en-US" baseline="0" dirty="0" smtClean="0"/>
                        <a:t>가 </a:t>
                      </a:r>
                      <a:r>
                        <a:rPr lang="en-US" altLang="ko-KR" baseline="0" dirty="0" smtClean="0"/>
                        <a:t>true</a:t>
                      </a:r>
                      <a:r>
                        <a:rPr lang="ko-KR" altLang="en-US" baseline="0" dirty="0" smtClean="0"/>
                        <a:t>이면 </a:t>
                      </a:r>
                      <a:r>
                        <a:rPr lang="ko-KR" altLang="en-US" dirty="0" smtClean="0"/>
                        <a:t>구분 문자로 </a:t>
                      </a:r>
                      <a:r>
                        <a:rPr lang="ko-KR" altLang="en-US" baseline="0" dirty="0" smtClean="0"/>
                        <a:t>지정된 문자도 분리된 토큰에 포함된다</a:t>
                      </a:r>
                      <a:r>
                        <a:rPr lang="en-US" altLang="ko-KR" baseline="0" dirty="0" smtClean="0"/>
                        <a:t>.</a:t>
                      </a:r>
                      <a:endParaRPr lang="ko-KR" alt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428596" y="4572008"/>
          <a:ext cx="8143932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14776"/>
                <a:gridCol w="4429156"/>
              </a:tblGrid>
              <a:tr h="21431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>
                          <a:solidFill>
                            <a:schemeClr val="tx1"/>
                          </a:solidFill>
                        </a:rPr>
                        <a:t>메소드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설명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baseline="0" dirty="0" err="1" smtClean="0"/>
                        <a:t>int</a:t>
                      </a:r>
                      <a:r>
                        <a:rPr lang="ko-KR" altLang="en-US" baseline="0" dirty="0" smtClean="0"/>
                        <a:t> </a:t>
                      </a:r>
                      <a:r>
                        <a:rPr lang="en-US" altLang="ko-KR" baseline="0" dirty="0" err="1" smtClean="0"/>
                        <a:t>countTokens</a:t>
                      </a:r>
                      <a:r>
                        <a:rPr lang="en-US" altLang="ko-KR" baseline="0" dirty="0" smtClean="0"/>
                        <a:t>()</a:t>
                      </a:r>
                      <a:endParaRPr lang="ko-KR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스트링에남아</a:t>
                      </a:r>
                      <a:r>
                        <a:rPr lang="ko-KR" altLang="en-US" dirty="0" smtClean="0"/>
                        <a:t> 토큰 수 반환</a:t>
                      </a:r>
                      <a:endParaRPr lang="ko-KR" alt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err="1" smtClean="0"/>
                        <a:t>boolean</a:t>
                      </a:r>
                      <a:r>
                        <a:rPr lang="en-US" altLang="ko-KR" dirty="0" smtClean="0"/>
                        <a:t> </a:t>
                      </a:r>
                      <a:r>
                        <a:rPr lang="en-US" altLang="ko-KR" dirty="0" err="1" smtClean="0"/>
                        <a:t>hasMoreTokens</a:t>
                      </a:r>
                      <a:r>
                        <a:rPr lang="en-US" altLang="ko-KR" dirty="0" smtClean="0"/>
                        <a:t>()</a:t>
                      </a:r>
                      <a:endParaRPr lang="ko-KR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스트링에</a:t>
                      </a:r>
                      <a:r>
                        <a:rPr lang="ko-KR" altLang="en-US" dirty="0" smtClean="0"/>
                        <a:t> 토큰이 남아 있으면 </a:t>
                      </a:r>
                      <a:r>
                        <a:rPr lang="en-US" altLang="ko-KR" dirty="0" smtClean="0"/>
                        <a:t>true </a:t>
                      </a:r>
                      <a:r>
                        <a:rPr lang="ko-KR" altLang="en-US" dirty="0" smtClean="0"/>
                        <a:t>반환</a:t>
                      </a:r>
                      <a:endParaRPr lang="ko-KR" alt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String </a:t>
                      </a:r>
                      <a:r>
                        <a:rPr lang="en-US" altLang="ko-KR" dirty="0" err="1" smtClean="0"/>
                        <a:t>nextToken</a:t>
                      </a:r>
                      <a:r>
                        <a:rPr lang="en-US" altLang="ko-KR" dirty="0" smtClean="0"/>
                        <a:t>()</a:t>
                      </a:r>
                      <a:endParaRPr lang="ko-KR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다음 토큰 반환</a:t>
                      </a:r>
                      <a:endParaRPr lang="ko-KR" alt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String</a:t>
                      </a:r>
                      <a:r>
                        <a:rPr lang="en-US" altLang="ko-KR" baseline="0" dirty="0" smtClean="0"/>
                        <a:t> </a:t>
                      </a:r>
                      <a:r>
                        <a:rPr lang="en-US" altLang="ko-KR" baseline="0" dirty="0" err="1" smtClean="0"/>
                        <a:t>nextToken</a:t>
                      </a:r>
                      <a:r>
                        <a:rPr lang="en-US" altLang="ko-KR" baseline="0" dirty="0" smtClean="0"/>
                        <a:t>(String </a:t>
                      </a:r>
                      <a:r>
                        <a:rPr lang="en-US" altLang="ko-KR" baseline="0" dirty="0" err="1" smtClean="0"/>
                        <a:t>delim</a:t>
                      </a:r>
                      <a:r>
                        <a:rPr lang="en-US" altLang="ko-KR" baseline="0" dirty="0" smtClean="0"/>
                        <a:t>)</a:t>
                      </a:r>
                      <a:endParaRPr lang="ko-KR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지정된</a:t>
                      </a:r>
                      <a:r>
                        <a:rPr lang="en-US" altLang="ko-KR" baseline="0" dirty="0" smtClean="0"/>
                        <a:t> </a:t>
                      </a:r>
                      <a:r>
                        <a:rPr lang="ko-KR" altLang="en-US" baseline="0" dirty="0" err="1" smtClean="0"/>
                        <a:t>분리자에</a:t>
                      </a:r>
                      <a:r>
                        <a:rPr lang="ko-KR" altLang="en-US" baseline="0" dirty="0" smtClean="0"/>
                        <a:t> 대한 다음 토큰 반환</a:t>
                      </a:r>
                      <a:endParaRPr lang="ko-KR" alt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57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153400" cy="700070"/>
          </a:xfrm>
        </p:spPr>
        <p:txBody>
          <a:bodyPr>
            <a:normAutofit/>
          </a:bodyPr>
          <a:lstStyle/>
          <a:p>
            <a:r>
              <a:rPr lang="en-US" altLang="ko-KR" dirty="0" err="1" smtClean="0"/>
              <a:t>StringTokenizer</a:t>
            </a:r>
            <a:r>
              <a:rPr lang="en-US" altLang="ko-KR" dirty="0" smtClean="0"/>
              <a:t> </a:t>
            </a:r>
            <a:r>
              <a:rPr lang="ko-KR" altLang="en-US" dirty="0" smtClean="0"/>
              <a:t>객체 생성과 문자열 </a:t>
            </a:r>
            <a:r>
              <a:rPr lang="ko-KR" altLang="en-US" dirty="0" err="1" smtClean="0"/>
              <a:t>파싱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142844" y="1571612"/>
            <a:ext cx="4572032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1600" dirty="0" smtClean="0"/>
              <a:t>String query = "name=</a:t>
            </a:r>
            <a:r>
              <a:rPr lang="en-US" altLang="ko-KR" sz="1600" dirty="0" err="1" smtClean="0"/>
              <a:t>kitae</a:t>
            </a:r>
            <a:r>
              <a:rPr lang="en-US" altLang="ko-KR" sz="1600" dirty="0" err="1" smtClean="0">
                <a:solidFill>
                  <a:srgbClr val="FF0000"/>
                </a:solidFill>
              </a:rPr>
              <a:t>&amp;</a:t>
            </a:r>
            <a:r>
              <a:rPr lang="en-US" altLang="ko-KR" sz="1600" dirty="0" err="1" smtClean="0"/>
              <a:t>addr</a:t>
            </a:r>
            <a:r>
              <a:rPr lang="en-US" altLang="ko-KR" sz="1600" dirty="0" smtClean="0"/>
              <a:t>=</a:t>
            </a:r>
            <a:r>
              <a:rPr lang="en-US" altLang="ko-KR" sz="1600" dirty="0" err="1" smtClean="0"/>
              <a:t>seoul</a:t>
            </a:r>
            <a:r>
              <a:rPr lang="en-US" altLang="ko-KR" sz="1600" dirty="0" err="1" smtClean="0">
                <a:solidFill>
                  <a:srgbClr val="FF0000"/>
                </a:solidFill>
              </a:rPr>
              <a:t>&amp;</a:t>
            </a:r>
            <a:r>
              <a:rPr lang="en-US" altLang="ko-KR" sz="1600" dirty="0" err="1" smtClean="0"/>
              <a:t>age</a:t>
            </a:r>
            <a:r>
              <a:rPr lang="en-US" altLang="ko-KR" sz="1600" dirty="0" smtClean="0"/>
              <a:t>=21";</a:t>
            </a:r>
          </a:p>
          <a:p>
            <a:r>
              <a:rPr lang="en-US" altLang="ko-KR" sz="1600" dirty="0" err="1" smtClean="0"/>
              <a:t>StringTokenizer</a:t>
            </a:r>
            <a:r>
              <a:rPr lang="en-US" altLang="ko-KR" sz="1600" dirty="0" smtClean="0"/>
              <a:t> </a:t>
            </a:r>
            <a:r>
              <a:rPr lang="en-US" altLang="ko-KR" sz="1600" dirty="0" err="1" smtClean="0"/>
              <a:t>st</a:t>
            </a:r>
            <a:r>
              <a:rPr lang="en-US" altLang="ko-KR" sz="1600" dirty="0" smtClean="0"/>
              <a:t> = new </a:t>
            </a:r>
            <a:r>
              <a:rPr lang="en-US" altLang="ko-KR" sz="1600" dirty="0" err="1" smtClean="0"/>
              <a:t>StringTokenizer</a:t>
            </a:r>
            <a:r>
              <a:rPr lang="en-US" altLang="ko-KR" sz="1600" dirty="0" smtClean="0"/>
              <a:t>(query, "</a:t>
            </a:r>
            <a:r>
              <a:rPr lang="en-US" altLang="ko-KR" sz="1600" dirty="0" smtClean="0">
                <a:solidFill>
                  <a:srgbClr val="FF0000"/>
                </a:solidFill>
              </a:rPr>
              <a:t>&amp;</a:t>
            </a:r>
            <a:r>
              <a:rPr lang="en-US" altLang="ko-KR" sz="1600" dirty="0" smtClean="0"/>
              <a:t>");</a:t>
            </a:r>
            <a:endParaRPr lang="en-US" altLang="ko-KR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4929190" y="1571612"/>
            <a:ext cx="64294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6" name="순서도: 연결자 5"/>
          <p:cNvSpPr/>
          <p:nvPr/>
        </p:nvSpPr>
        <p:spPr>
          <a:xfrm>
            <a:off x="5143504" y="1643050"/>
            <a:ext cx="214314" cy="214314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5000628" y="121442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st</a:t>
            </a:r>
            <a:endParaRPr lang="ko-KR" altLang="en-US" dirty="0"/>
          </a:p>
        </p:txBody>
      </p:sp>
      <p:sp>
        <p:nvSpPr>
          <p:cNvPr id="8" name="직사각형 7"/>
          <p:cNvSpPr/>
          <p:nvPr/>
        </p:nvSpPr>
        <p:spPr>
          <a:xfrm>
            <a:off x="6072198" y="1571612"/>
            <a:ext cx="2786082" cy="150019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화살표 연결선 9"/>
          <p:cNvCxnSpPr>
            <a:stCxn id="6" idx="6"/>
          </p:cNvCxnSpPr>
          <p:nvPr/>
        </p:nvCxnSpPr>
        <p:spPr>
          <a:xfrm flipV="1">
            <a:off x="5357818" y="1714488"/>
            <a:ext cx="714380" cy="3571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직사각형 10"/>
          <p:cNvSpPr/>
          <p:nvPr/>
        </p:nvSpPr>
        <p:spPr>
          <a:xfrm>
            <a:off x="6572264" y="1214422"/>
            <a:ext cx="19553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err="1" smtClean="0"/>
              <a:t>StringTokenizer</a:t>
            </a:r>
            <a:r>
              <a:rPr lang="en-US" altLang="ko-KR" dirty="0" smtClean="0"/>
              <a:t> </a:t>
            </a:r>
            <a:r>
              <a:rPr lang="ko-KR" altLang="en-US" dirty="0" smtClean="0"/>
              <a:t>객체</a:t>
            </a:r>
            <a:endParaRPr lang="ko-KR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643702" y="1643050"/>
            <a:ext cx="1500198" cy="33855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altLang="ko-KR" sz="1600" smtClean="0"/>
              <a:t>"name=kitae"</a:t>
            </a:r>
            <a:endParaRPr lang="ko-KR" altLang="en-US" sz="1600"/>
          </a:p>
        </p:txBody>
      </p:sp>
      <p:sp>
        <p:nvSpPr>
          <p:cNvPr id="13" name="TextBox 12"/>
          <p:cNvSpPr txBox="1"/>
          <p:nvPr/>
        </p:nvSpPr>
        <p:spPr>
          <a:xfrm>
            <a:off x="6643702" y="2143116"/>
            <a:ext cx="1500198" cy="33855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altLang="ko-KR" sz="1600" smtClean="0"/>
              <a:t>"addr=seoul"</a:t>
            </a:r>
            <a:endParaRPr lang="ko-KR" altLang="en-US" sz="1600"/>
          </a:p>
        </p:txBody>
      </p:sp>
      <p:sp>
        <p:nvSpPr>
          <p:cNvPr id="14" name="TextBox 13"/>
          <p:cNvSpPr txBox="1"/>
          <p:nvPr/>
        </p:nvSpPr>
        <p:spPr>
          <a:xfrm>
            <a:off x="6643702" y="2643182"/>
            <a:ext cx="1500198" cy="33855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altLang="ko-KR" sz="1600" smtClean="0"/>
              <a:t>"age=21"</a:t>
            </a:r>
            <a:endParaRPr lang="ko-KR" altLang="en-US" sz="1600"/>
          </a:p>
        </p:txBody>
      </p:sp>
      <p:sp>
        <p:nvSpPr>
          <p:cNvPr id="15" name="TextBox 14"/>
          <p:cNvSpPr txBox="1"/>
          <p:nvPr/>
        </p:nvSpPr>
        <p:spPr>
          <a:xfrm>
            <a:off x="8215338" y="1643050"/>
            <a:ext cx="5245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smtClean="0"/>
              <a:t>토큰 </a:t>
            </a:r>
            <a:r>
              <a:rPr lang="en-US" altLang="ko-KR" sz="1600" smtClean="0"/>
              <a:t>1</a:t>
            </a:r>
            <a:endParaRPr lang="ko-KR" altLang="en-US" sz="1600"/>
          </a:p>
        </p:txBody>
      </p:sp>
      <p:sp>
        <p:nvSpPr>
          <p:cNvPr id="16" name="TextBox 15"/>
          <p:cNvSpPr txBox="1"/>
          <p:nvPr/>
        </p:nvSpPr>
        <p:spPr>
          <a:xfrm>
            <a:off x="8215338" y="2143116"/>
            <a:ext cx="5245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smtClean="0"/>
              <a:t>토큰 </a:t>
            </a:r>
            <a:r>
              <a:rPr lang="en-US" altLang="ko-KR" sz="1600" smtClean="0"/>
              <a:t>2</a:t>
            </a:r>
            <a:endParaRPr lang="ko-KR" altLang="en-US" sz="1600"/>
          </a:p>
        </p:txBody>
      </p:sp>
      <p:sp>
        <p:nvSpPr>
          <p:cNvPr id="17" name="TextBox 16"/>
          <p:cNvSpPr txBox="1"/>
          <p:nvPr/>
        </p:nvSpPr>
        <p:spPr>
          <a:xfrm>
            <a:off x="8215338" y="2571744"/>
            <a:ext cx="5245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smtClean="0"/>
              <a:t>토큰 </a:t>
            </a:r>
            <a:r>
              <a:rPr lang="en-US" altLang="ko-KR" sz="1600" smtClean="0"/>
              <a:t>3</a:t>
            </a:r>
            <a:endParaRPr lang="ko-KR" altLang="en-US" sz="1600"/>
          </a:p>
        </p:txBody>
      </p:sp>
      <p:sp>
        <p:nvSpPr>
          <p:cNvPr id="18" name="직사각형 17"/>
          <p:cNvSpPr/>
          <p:nvPr/>
        </p:nvSpPr>
        <p:spPr>
          <a:xfrm>
            <a:off x="142844" y="4357694"/>
            <a:ext cx="4643470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1600" dirty="0" err="1" smtClean="0"/>
              <a:t>StringTokenizer</a:t>
            </a:r>
            <a:r>
              <a:rPr lang="en-US" altLang="ko-KR" sz="1600" dirty="0" smtClean="0"/>
              <a:t> </a:t>
            </a:r>
            <a:r>
              <a:rPr lang="en-US" altLang="ko-KR" sz="1600" dirty="0" err="1" smtClean="0"/>
              <a:t>st</a:t>
            </a:r>
            <a:r>
              <a:rPr lang="en-US" altLang="ko-KR" sz="1600" dirty="0" smtClean="0"/>
              <a:t> = new </a:t>
            </a:r>
            <a:r>
              <a:rPr lang="en-US" altLang="ko-KR" sz="1600" dirty="0" err="1" smtClean="0"/>
              <a:t>StringTokenizer</a:t>
            </a:r>
            <a:r>
              <a:rPr lang="en-US" altLang="ko-KR" sz="1600" dirty="0" smtClean="0"/>
              <a:t>(query, "&amp;=");</a:t>
            </a:r>
            <a:endParaRPr lang="en-US" altLang="ko-KR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4929190" y="3398222"/>
            <a:ext cx="64294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20" name="순서도: 연결자 19"/>
          <p:cNvSpPr/>
          <p:nvPr/>
        </p:nvSpPr>
        <p:spPr>
          <a:xfrm>
            <a:off x="5143504" y="3469660"/>
            <a:ext cx="214314" cy="214314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5000628" y="3071810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st</a:t>
            </a:r>
            <a:endParaRPr lang="ko-KR" altLang="en-US" dirty="0"/>
          </a:p>
        </p:txBody>
      </p:sp>
      <p:sp>
        <p:nvSpPr>
          <p:cNvPr id="22" name="직사각형 21"/>
          <p:cNvSpPr/>
          <p:nvPr/>
        </p:nvSpPr>
        <p:spPr>
          <a:xfrm>
            <a:off x="6072198" y="3398222"/>
            <a:ext cx="2786082" cy="307183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3" name="직선 화살표 연결선 22"/>
          <p:cNvCxnSpPr>
            <a:stCxn id="20" idx="6"/>
          </p:cNvCxnSpPr>
          <p:nvPr/>
        </p:nvCxnSpPr>
        <p:spPr>
          <a:xfrm>
            <a:off x="5357818" y="3576817"/>
            <a:ext cx="714380" cy="3571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직사각형 23"/>
          <p:cNvSpPr/>
          <p:nvPr/>
        </p:nvSpPr>
        <p:spPr>
          <a:xfrm>
            <a:off x="6572264" y="6488668"/>
            <a:ext cx="19553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mtClean="0"/>
              <a:t>StringTokenizer </a:t>
            </a:r>
            <a:r>
              <a:rPr lang="ko-KR" altLang="en-US" smtClean="0"/>
              <a:t>객체</a:t>
            </a:r>
            <a:endParaRPr lang="ko-KR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6643702" y="3541098"/>
            <a:ext cx="1500198" cy="33855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altLang="ko-KR" sz="1600" smtClean="0"/>
              <a:t>"name"</a:t>
            </a:r>
            <a:endParaRPr lang="ko-KR" altLang="en-US" sz="1600"/>
          </a:p>
        </p:txBody>
      </p:sp>
      <p:sp>
        <p:nvSpPr>
          <p:cNvPr id="26" name="TextBox 25"/>
          <p:cNvSpPr txBox="1"/>
          <p:nvPr/>
        </p:nvSpPr>
        <p:spPr>
          <a:xfrm>
            <a:off x="6643702" y="4041164"/>
            <a:ext cx="1500198" cy="33855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altLang="ko-KR" sz="1600" smtClean="0"/>
              <a:t>"kitae"</a:t>
            </a:r>
            <a:endParaRPr lang="ko-KR" altLang="en-US" sz="1600"/>
          </a:p>
        </p:txBody>
      </p:sp>
      <p:sp>
        <p:nvSpPr>
          <p:cNvPr id="27" name="TextBox 26"/>
          <p:cNvSpPr txBox="1"/>
          <p:nvPr/>
        </p:nvSpPr>
        <p:spPr>
          <a:xfrm>
            <a:off x="6643702" y="4541230"/>
            <a:ext cx="1500198" cy="33855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altLang="ko-KR" sz="1600" smtClean="0"/>
              <a:t>"addr"</a:t>
            </a:r>
            <a:endParaRPr lang="ko-KR" altLang="en-US" sz="1600"/>
          </a:p>
        </p:txBody>
      </p:sp>
      <p:sp>
        <p:nvSpPr>
          <p:cNvPr id="28" name="TextBox 27"/>
          <p:cNvSpPr txBox="1"/>
          <p:nvPr/>
        </p:nvSpPr>
        <p:spPr>
          <a:xfrm>
            <a:off x="8215338" y="3541098"/>
            <a:ext cx="5245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smtClean="0"/>
              <a:t>토큰 </a:t>
            </a:r>
            <a:r>
              <a:rPr lang="en-US" altLang="ko-KR" sz="1600" smtClean="0"/>
              <a:t>1</a:t>
            </a:r>
            <a:endParaRPr lang="ko-KR" altLang="en-US" sz="1600"/>
          </a:p>
        </p:txBody>
      </p:sp>
      <p:sp>
        <p:nvSpPr>
          <p:cNvPr id="29" name="TextBox 28"/>
          <p:cNvSpPr txBox="1"/>
          <p:nvPr/>
        </p:nvSpPr>
        <p:spPr>
          <a:xfrm>
            <a:off x="8215338" y="4041164"/>
            <a:ext cx="5245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smtClean="0"/>
              <a:t>토큰 </a:t>
            </a:r>
            <a:r>
              <a:rPr lang="en-US" altLang="ko-KR" sz="1600" smtClean="0"/>
              <a:t>2</a:t>
            </a:r>
            <a:endParaRPr lang="ko-KR" altLang="en-US" sz="1600"/>
          </a:p>
        </p:txBody>
      </p:sp>
      <p:sp>
        <p:nvSpPr>
          <p:cNvPr id="30" name="TextBox 29"/>
          <p:cNvSpPr txBox="1"/>
          <p:nvPr/>
        </p:nvSpPr>
        <p:spPr>
          <a:xfrm>
            <a:off x="8215338" y="4469792"/>
            <a:ext cx="5245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smtClean="0"/>
              <a:t>토큰 </a:t>
            </a:r>
            <a:r>
              <a:rPr lang="en-US" altLang="ko-KR" sz="1600" smtClean="0"/>
              <a:t>3</a:t>
            </a:r>
            <a:endParaRPr lang="ko-KR" altLang="en-US" sz="1600"/>
          </a:p>
        </p:txBody>
      </p:sp>
      <p:sp>
        <p:nvSpPr>
          <p:cNvPr id="31" name="TextBox 30"/>
          <p:cNvSpPr txBox="1"/>
          <p:nvPr/>
        </p:nvSpPr>
        <p:spPr>
          <a:xfrm>
            <a:off x="6643702" y="5029130"/>
            <a:ext cx="1500198" cy="33855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altLang="ko-KR" sz="1600" smtClean="0"/>
              <a:t>"seoul"</a:t>
            </a:r>
            <a:endParaRPr lang="ko-KR" altLang="en-US" sz="1600"/>
          </a:p>
        </p:txBody>
      </p:sp>
      <p:sp>
        <p:nvSpPr>
          <p:cNvPr id="32" name="TextBox 31"/>
          <p:cNvSpPr txBox="1"/>
          <p:nvPr/>
        </p:nvSpPr>
        <p:spPr>
          <a:xfrm>
            <a:off x="6643702" y="5529196"/>
            <a:ext cx="1500198" cy="33855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altLang="ko-KR" sz="1600" smtClean="0"/>
              <a:t>"age"</a:t>
            </a:r>
            <a:endParaRPr lang="ko-KR" altLang="en-US" sz="1600"/>
          </a:p>
        </p:txBody>
      </p:sp>
      <p:sp>
        <p:nvSpPr>
          <p:cNvPr id="33" name="TextBox 32"/>
          <p:cNvSpPr txBox="1"/>
          <p:nvPr/>
        </p:nvSpPr>
        <p:spPr>
          <a:xfrm>
            <a:off x="6643702" y="6029262"/>
            <a:ext cx="1500198" cy="33855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altLang="ko-KR" sz="1600" smtClean="0"/>
              <a:t>"21"</a:t>
            </a:r>
            <a:endParaRPr lang="ko-KR" altLang="en-US" sz="1600"/>
          </a:p>
        </p:txBody>
      </p:sp>
      <p:sp>
        <p:nvSpPr>
          <p:cNvPr id="34" name="TextBox 33"/>
          <p:cNvSpPr txBox="1"/>
          <p:nvPr/>
        </p:nvSpPr>
        <p:spPr>
          <a:xfrm>
            <a:off x="8215338" y="5029130"/>
            <a:ext cx="5245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smtClean="0"/>
              <a:t>토큰 </a:t>
            </a:r>
            <a:r>
              <a:rPr lang="en-US" altLang="ko-KR" sz="1600" smtClean="0"/>
              <a:t>4</a:t>
            </a:r>
            <a:endParaRPr lang="ko-KR" altLang="en-US" sz="1600"/>
          </a:p>
        </p:txBody>
      </p:sp>
      <p:sp>
        <p:nvSpPr>
          <p:cNvPr id="35" name="TextBox 34"/>
          <p:cNvSpPr txBox="1"/>
          <p:nvPr/>
        </p:nvSpPr>
        <p:spPr>
          <a:xfrm>
            <a:off x="8215338" y="5529196"/>
            <a:ext cx="5245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smtClean="0"/>
              <a:t>토큰 </a:t>
            </a:r>
            <a:r>
              <a:rPr lang="en-US" altLang="ko-KR" sz="1600" smtClean="0"/>
              <a:t>5</a:t>
            </a:r>
            <a:endParaRPr lang="ko-KR" altLang="en-US" sz="1600"/>
          </a:p>
        </p:txBody>
      </p:sp>
      <p:sp>
        <p:nvSpPr>
          <p:cNvPr id="36" name="TextBox 35"/>
          <p:cNvSpPr txBox="1"/>
          <p:nvPr/>
        </p:nvSpPr>
        <p:spPr>
          <a:xfrm>
            <a:off x="8215338" y="5957824"/>
            <a:ext cx="5245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smtClean="0"/>
              <a:t>토큰 </a:t>
            </a:r>
            <a:r>
              <a:rPr lang="en-US" altLang="ko-KR" sz="1600" smtClean="0"/>
              <a:t>6</a:t>
            </a:r>
            <a:endParaRPr lang="ko-KR" altLang="en-US" sz="1600"/>
          </a:p>
        </p:txBody>
      </p:sp>
      <p:sp>
        <p:nvSpPr>
          <p:cNvPr id="37" name="슬라이드 번호 개체 틀 3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506628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6-6 : </a:t>
            </a:r>
            <a:r>
              <a:rPr lang="en-US" altLang="ko-KR" dirty="0" err="1"/>
              <a:t>StringTokenizer</a:t>
            </a:r>
            <a:r>
              <a:rPr lang="en-US" altLang="ko-KR" dirty="0"/>
              <a:t> </a:t>
            </a:r>
            <a:r>
              <a:rPr lang="ko-KR" altLang="en-US" dirty="0"/>
              <a:t>클래스 </a:t>
            </a:r>
            <a:r>
              <a:rPr lang="ko-KR" altLang="en-US" dirty="0" err="1"/>
              <a:t>메소드</a:t>
            </a:r>
            <a:r>
              <a:rPr lang="ko-KR" altLang="en-US" dirty="0"/>
              <a:t> 활용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85786" y="2143116"/>
            <a:ext cx="6480720" cy="255454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/>
              <a:t>import </a:t>
            </a:r>
            <a:r>
              <a:rPr lang="en-US" altLang="ko-KR" sz="1600" dirty="0" err="1"/>
              <a:t>java.util.StringTokenizer</a:t>
            </a:r>
            <a:r>
              <a:rPr lang="en-US" altLang="ko-KR" sz="1600" dirty="0"/>
              <a:t>;</a:t>
            </a:r>
          </a:p>
          <a:p>
            <a:pPr defTabSz="180000"/>
            <a:endParaRPr lang="en-US" altLang="ko-KR" sz="1600" dirty="0"/>
          </a:p>
          <a:p>
            <a:pPr defTabSz="180000"/>
            <a:r>
              <a:rPr lang="en-US" altLang="ko-KR" sz="1600" dirty="0"/>
              <a:t>public class </a:t>
            </a:r>
            <a:r>
              <a:rPr lang="en-US" altLang="ko-KR" sz="1600" dirty="0" err="1"/>
              <a:t>StringTokenizerEx</a:t>
            </a:r>
            <a:r>
              <a:rPr lang="en-US" altLang="ko-KR" sz="1600" dirty="0"/>
              <a:t> {</a:t>
            </a:r>
          </a:p>
          <a:p>
            <a:pPr defTabSz="180000"/>
            <a:r>
              <a:rPr lang="en-US" altLang="ko-KR" sz="1600" dirty="0"/>
              <a:t>	public static void main(String[] </a:t>
            </a:r>
            <a:r>
              <a:rPr lang="en-US" altLang="ko-KR" sz="1600" dirty="0" err="1"/>
              <a:t>args</a:t>
            </a:r>
            <a:r>
              <a:rPr lang="en-US" altLang="ko-KR" sz="1600" dirty="0"/>
              <a:t>) {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StringTokenizer</a:t>
            </a:r>
            <a:r>
              <a:rPr lang="en-US" altLang="ko-KR" sz="1600" dirty="0"/>
              <a:t> </a:t>
            </a:r>
            <a:r>
              <a:rPr lang="en-US" altLang="ko-KR" sz="1600" dirty="0" err="1"/>
              <a:t>st</a:t>
            </a:r>
            <a:r>
              <a:rPr lang="en-US" altLang="ko-KR" sz="1600" dirty="0"/>
              <a:t> = new </a:t>
            </a:r>
            <a:r>
              <a:rPr lang="en-US" altLang="ko-KR" sz="1600" dirty="0" err="1"/>
              <a:t>StringTokenizer</a:t>
            </a:r>
            <a:r>
              <a:rPr lang="en-US" altLang="ko-KR" sz="1600" dirty="0"/>
              <a:t>("</a:t>
            </a:r>
            <a:r>
              <a:rPr lang="ko-KR" altLang="en-US" sz="1600" dirty="0"/>
              <a:t>홍길동</a:t>
            </a:r>
            <a:r>
              <a:rPr lang="en-US" altLang="ko-KR" sz="1600" dirty="0"/>
              <a:t>/</a:t>
            </a:r>
            <a:r>
              <a:rPr lang="ko-KR" altLang="en-US" sz="1600" dirty="0"/>
              <a:t>장화</a:t>
            </a:r>
            <a:r>
              <a:rPr lang="en-US" altLang="ko-KR" sz="1600" dirty="0"/>
              <a:t>/</a:t>
            </a:r>
            <a:r>
              <a:rPr lang="ko-KR" altLang="en-US" sz="1600" dirty="0" err="1"/>
              <a:t>홍련</a:t>
            </a:r>
            <a:r>
              <a:rPr lang="en-US" altLang="ko-KR" sz="1600" dirty="0"/>
              <a:t>/</a:t>
            </a:r>
            <a:r>
              <a:rPr lang="ko-KR" altLang="en-US" sz="1600" dirty="0"/>
              <a:t>콩쥐</a:t>
            </a:r>
            <a:r>
              <a:rPr lang="en-US" altLang="ko-KR" sz="1600" dirty="0"/>
              <a:t>/</a:t>
            </a:r>
            <a:r>
              <a:rPr lang="ko-KR" altLang="en-US" sz="1600" dirty="0"/>
              <a:t>팥쥐</a:t>
            </a:r>
            <a:r>
              <a:rPr lang="en-US" altLang="ko-KR" sz="1600" dirty="0"/>
              <a:t>", "/");</a:t>
            </a:r>
          </a:p>
          <a:p>
            <a:pPr defTabSz="180000"/>
            <a:r>
              <a:rPr lang="en-US" altLang="ko-KR" sz="1600" dirty="0"/>
              <a:t>		while (</a:t>
            </a:r>
            <a:r>
              <a:rPr lang="en-US" altLang="ko-KR" sz="1600" dirty="0" err="1"/>
              <a:t>st.hasMoreTokens</a:t>
            </a:r>
            <a:r>
              <a:rPr lang="en-US" altLang="ko-KR" sz="1600" dirty="0"/>
              <a:t>()) </a:t>
            </a:r>
          </a:p>
          <a:p>
            <a:pPr defTabSz="180000"/>
            <a:r>
              <a:rPr lang="en-US" altLang="ko-KR" sz="1600" dirty="0"/>
              <a:t>			</a:t>
            </a:r>
            <a:r>
              <a:rPr lang="en-US" altLang="ko-KR" sz="1600" dirty="0" err="1"/>
              <a:t>System.out.println</a:t>
            </a:r>
            <a:r>
              <a:rPr lang="en-US" altLang="ko-KR" sz="1600" dirty="0"/>
              <a:t>(</a:t>
            </a:r>
            <a:r>
              <a:rPr lang="en-US" altLang="ko-KR" sz="1600" dirty="0" err="1"/>
              <a:t>st.nextToken</a:t>
            </a:r>
            <a:r>
              <a:rPr lang="en-US" altLang="ko-KR" sz="1600" dirty="0"/>
              <a:t>());</a:t>
            </a:r>
          </a:p>
          <a:p>
            <a:pPr defTabSz="180000"/>
            <a:r>
              <a:rPr lang="en-US" altLang="ko-KR" sz="1600" dirty="0"/>
              <a:t>	}</a:t>
            </a:r>
          </a:p>
          <a:p>
            <a:pPr defTabSz="180000"/>
            <a:r>
              <a:rPr lang="en-US" altLang="ko-KR" sz="1600" dirty="0"/>
              <a:t>}</a:t>
            </a:r>
          </a:p>
          <a:p>
            <a:pPr defTabSz="180000"/>
            <a:endParaRPr lang="en-US" altLang="ko-KR" sz="1600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71472" y="1285860"/>
            <a:ext cx="71208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“홍길동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/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장화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/</a:t>
            </a:r>
            <a:r>
              <a:rPr lang="ko-KR" altLang="en-US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홍련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/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콩쥐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/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팥쥐”문자열을‘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/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’를 구분 문자로 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하여</a:t>
            </a:r>
            <a:endParaRPr lang="en-US" altLang="ko-KR" dirty="0" smtClean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  <a:p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토큰을 분리하여 각 토큰을 출력하라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58082" y="3357562"/>
            <a:ext cx="482824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sz="1600" dirty="0"/>
              <a:t>홍길동</a:t>
            </a:r>
          </a:p>
          <a:p>
            <a:r>
              <a:rPr lang="ko-KR" altLang="en-US" sz="1600" dirty="0"/>
              <a:t>장화</a:t>
            </a:r>
          </a:p>
          <a:p>
            <a:r>
              <a:rPr lang="ko-KR" altLang="en-US" sz="1600" dirty="0" err="1"/>
              <a:t>홍련</a:t>
            </a:r>
            <a:endParaRPr lang="ko-KR" altLang="en-US" sz="1600" dirty="0"/>
          </a:p>
          <a:p>
            <a:r>
              <a:rPr lang="ko-KR" altLang="en-US" sz="1600" dirty="0"/>
              <a:t>콩쥐</a:t>
            </a:r>
          </a:p>
          <a:p>
            <a:r>
              <a:rPr lang="ko-KR" altLang="en-US" sz="1600" dirty="0"/>
              <a:t>팥쥐</a:t>
            </a:r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59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패키지 사용하기</a:t>
            </a:r>
            <a:r>
              <a:rPr lang="en-US" altLang="ko-KR" smtClean="0"/>
              <a:t>, import</a:t>
            </a:r>
            <a:r>
              <a:rPr lang="ko-KR" altLang="en-US" smtClean="0"/>
              <a:t>문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4459418" cy="5286412"/>
          </a:xfrm>
        </p:spPr>
        <p:txBody>
          <a:bodyPr>
            <a:normAutofit fontScale="77500" lnSpcReduction="20000"/>
          </a:bodyPr>
          <a:lstStyle/>
          <a:p>
            <a:r>
              <a:rPr lang="ko-KR" altLang="en-US" dirty="0" smtClean="0"/>
              <a:t>다른 패키지 갖다 쓰기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import</a:t>
            </a:r>
            <a:r>
              <a:rPr lang="ko-KR" altLang="en-US" dirty="0" smtClean="0"/>
              <a:t>를 이용하지 않는 경우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소스 내에서 매번 전체 패키지                                                              이름과 </a:t>
            </a:r>
            <a:r>
              <a:rPr lang="ko-KR" altLang="en-US" dirty="0" err="1" smtClean="0"/>
              <a:t>클래스명을</a:t>
            </a:r>
            <a:r>
              <a:rPr lang="ko-KR" altLang="en-US" dirty="0" smtClean="0"/>
              <a:t> 써주어야 함</a:t>
            </a:r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1"/>
            <a:r>
              <a:rPr lang="en-US" altLang="ko-KR" dirty="0" smtClean="0"/>
              <a:t>import </a:t>
            </a:r>
            <a:r>
              <a:rPr lang="ko-KR" altLang="en-US" dirty="0" smtClean="0"/>
              <a:t>키워드 이용하는 경우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소스의 시작 부분에 사용하려는 패키지 명시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소스 내에서 클래스 명만 명시하면 된다</a:t>
            </a:r>
            <a:r>
              <a:rPr lang="en-US" altLang="ko-KR" dirty="0" smtClean="0"/>
              <a:t>.</a:t>
            </a:r>
          </a:p>
          <a:p>
            <a:pPr lvl="2"/>
            <a:endParaRPr lang="en-US" altLang="ko-KR" dirty="0" smtClean="0"/>
          </a:p>
          <a:p>
            <a:pPr lvl="2"/>
            <a:endParaRPr lang="en-US" altLang="ko-KR" dirty="0" smtClean="0"/>
          </a:p>
          <a:p>
            <a:r>
              <a:rPr lang="en-US" altLang="ko-KR" dirty="0" smtClean="0"/>
              <a:t>import </a:t>
            </a:r>
            <a:r>
              <a:rPr lang="ko-KR" altLang="en-US" dirty="0" smtClean="0"/>
              <a:t>사용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특정 클래스의 경로명만 포함하는 경우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import </a:t>
            </a:r>
            <a:r>
              <a:rPr lang="en-US" altLang="ko-KR" dirty="0" err="1" smtClean="0"/>
              <a:t>java.util.Scanner</a:t>
            </a:r>
            <a:r>
              <a:rPr lang="en-US" altLang="ko-KR" dirty="0" smtClean="0"/>
              <a:t>;</a:t>
            </a:r>
          </a:p>
          <a:p>
            <a:pPr lvl="1"/>
            <a:r>
              <a:rPr lang="ko-KR" altLang="en-US" dirty="0" smtClean="0"/>
              <a:t>패키지 내의 모든 클래스를 포함시키는 경우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import</a:t>
            </a:r>
            <a:r>
              <a:rPr lang="ko-KR" altLang="en-US" dirty="0" smtClean="0"/>
              <a:t> </a:t>
            </a:r>
            <a:r>
              <a:rPr lang="en-US" altLang="ko-KR" dirty="0" err="1" smtClean="0"/>
              <a:t>java.util</a:t>
            </a:r>
            <a:r>
              <a:rPr lang="en-US" altLang="ko-KR" dirty="0" smtClean="0"/>
              <a:t>.*;</a:t>
            </a:r>
          </a:p>
          <a:p>
            <a:pPr lvl="2"/>
            <a:r>
              <a:rPr lang="en-US" altLang="ko-KR" dirty="0" smtClean="0"/>
              <a:t>*</a:t>
            </a:r>
            <a:r>
              <a:rPr lang="ko-KR" altLang="en-US" dirty="0" smtClean="0"/>
              <a:t>는 현재 패키지 내의 클래스만을 의미하며 하위 패키지의 클래스까지 포함하지 않는다</a:t>
            </a:r>
            <a:r>
              <a:rPr lang="en-US" altLang="ko-KR" dirty="0" smtClean="0"/>
              <a:t>.</a:t>
            </a:r>
          </a:p>
          <a:p>
            <a:pPr lvl="2"/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2"/>
            <a:endParaRPr lang="en-US" altLang="ko-KR" dirty="0" smtClean="0"/>
          </a:p>
          <a:p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929058" y="1857364"/>
            <a:ext cx="4963422" cy="11695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 smtClean="0"/>
              <a:t>public class </a:t>
            </a:r>
            <a:r>
              <a:rPr lang="en-US" altLang="ko-KR" sz="1400" dirty="0" err="1" smtClean="0"/>
              <a:t>ImportExample</a:t>
            </a:r>
            <a:r>
              <a:rPr lang="en-US" altLang="ko-KR" sz="1400" dirty="0" smtClean="0"/>
              <a:t> {</a:t>
            </a:r>
          </a:p>
          <a:p>
            <a:pPr defTabSz="180000"/>
            <a:r>
              <a:rPr lang="en-US" altLang="ko-KR" sz="1400" dirty="0" smtClean="0"/>
              <a:t>	public static void main(String[] </a:t>
            </a:r>
            <a:r>
              <a:rPr lang="en-US" altLang="ko-KR" sz="1400" dirty="0" err="1" smtClean="0"/>
              <a:t>args</a:t>
            </a:r>
            <a:r>
              <a:rPr lang="en-US" altLang="ko-KR" sz="1400" dirty="0" smtClean="0"/>
              <a:t>) {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b="1" dirty="0" err="1" smtClean="0"/>
              <a:t>java.util.Scanner</a:t>
            </a:r>
            <a:r>
              <a:rPr lang="en-US" altLang="ko-KR" sz="1400" dirty="0" smtClean="0"/>
              <a:t> scanner = new </a:t>
            </a:r>
            <a:r>
              <a:rPr lang="en-US" altLang="ko-KR" sz="1400" b="1" dirty="0" err="1" smtClean="0"/>
              <a:t>java.util.Scanner</a:t>
            </a:r>
            <a:r>
              <a:rPr lang="en-US" altLang="ko-KR" sz="1400" dirty="0" smtClean="0"/>
              <a:t>(System.in);</a:t>
            </a:r>
            <a:endParaRPr lang="en-US" altLang="ko-KR" sz="1400" i="1" dirty="0" smtClean="0"/>
          </a:p>
          <a:p>
            <a:pPr defTabSz="180000"/>
            <a:r>
              <a:rPr lang="en-US" altLang="ko-KR" sz="1400" i="1" dirty="0" smtClean="0"/>
              <a:t>	</a:t>
            </a:r>
            <a:r>
              <a:rPr lang="en-US" altLang="ko-KR" sz="1400" dirty="0" smtClean="0"/>
              <a:t>}</a:t>
            </a:r>
          </a:p>
          <a:p>
            <a:pPr defTabSz="180000"/>
            <a:r>
              <a:rPr lang="en-US" altLang="ko-KR" sz="1400" dirty="0" smtClean="0"/>
              <a:t>}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14942" y="3286124"/>
            <a:ext cx="3643338" cy="138499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b="1" dirty="0" smtClean="0"/>
              <a:t>import </a:t>
            </a:r>
            <a:r>
              <a:rPr lang="en-US" altLang="ko-KR" sz="1400" b="1" dirty="0" err="1" smtClean="0"/>
              <a:t>java.util.Scanner</a:t>
            </a:r>
            <a:r>
              <a:rPr lang="en-US" altLang="ko-KR" sz="1400" b="1" dirty="0" smtClean="0"/>
              <a:t>;</a:t>
            </a:r>
          </a:p>
          <a:p>
            <a:pPr defTabSz="180000"/>
            <a:r>
              <a:rPr lang="en-US" altLang="ko-KR" sz="1400" dirty="0" smtClean="0"/>
              <a:t>public class </a:t>
            </a:r>
            <a:r>
              <a:rPr lang="en-US" altLang="ko-KR" sz="1400" dirty="0" err="1" smtClean="0"/>
              <a:t>ImportExample</a:t>
            </a:r>
            <a:r>
              <a:rPr lang="en-US" altLang="ko-KR" sz="1400" dirty="0" smtClean="0"/>
              <a:t> {</a:t>
            </a:r>
          </a:p>
          <a:p>
            <a:pPr defTabSz="180000"/>
            <a:r>
              <a:rPr lang="en-US" altLang="ko-KR" sz="1400" dirty="0" smtClean="0"/>
              <a:t>	public static void main(String[] </a:t>
            </a:r>
            <a:r>
              <a:rPr lang="en-US" altLang="ko-KR" sz="1400" dirty="0" err="1" smtClean="0"/>
              <a:t>args</a:t>
            </a:r>
            <a:r>
              <a:rPr lang="en-US" altLang="ko-KR" sz="1400" dirty="0" smtClean="0"/>
              <a:t>) {</a:t>
            </a:r>
          </a:p>
          <a:p>
            <a:pPr defTabSz="180000"/>
            <a:r>
              <a:rPr lang="en-US" altLang="ko-KR" sz="1400" dirty="0" smtClean="0"/>
              <a:t>		Scanner </a:t>
            </a:r>
            <a:r>
              <a:rPr lang="en-US" altLang="ko-KR" sz="1400" dirty="0" err="1" smtClean="0"/>
              <a:t>scanner</a:t>
            </a:r>
            <a:r>
              <a:rPr lang="en-US" altLang="ko-KR" sz="1400" dirty="0" smtClean="0"/>
              <a:t> = new Scanner(System.in)</a:t>
            </a:r>
          </a:p>
          <a:p>
            <a:pPr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dirty="0" smtClean="0"/>
              <a:t>}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14942" y="5072074"/>
            <a:ext cx="3643338" cy="138499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b="1" dirty="0" smtClean="0"/>
              <a:t>import </a:t>
            </a:r>
            <a:r>
              <a:rPr lang="en-US" altLang="ko-KR" sz="1400" b="1" dirty="0" err="1" smtClean="0"/>
              <a:t>java.util</a:t>
            </a:r>
            <a:r>
              <a:rPr lang="en-US" altLang="ko-KR" sz="1400" b="1" dirty="0" smtClean="0"/>
              <a:t>.*;</a:t>
            </a:r>
          </a:p>
          <a:p>
            <a:pPr defTabSz="180000"/>
            <a:r>
              <a:rPr lang="en-US" altLang="ko-KR" sz="1400" dirty="0" smtClean="0"/>
              <a:t>public class </a:t>
            </a:r>
            <a:r>
              <a:rPr lang="en-US" altLang="ko-KR" sz="1400" dirty="0" err="1" smtClean="0"/>
              <a:t>ImportExample</a:t>
            </a:r>
            <a:r>
              <a:rPr lang="en-US" altLang="ko-KR" sz="1400" dirty="0" smtClean="0"/>
              <a:t> {</a:t>
            </a:r>
          </a:p>
          <a:p>
            <a:pPr defTabSz="180000"/>
            <a:r>
              <a:rPr lang="en-US" altLang="ko-KR" sz="1400" dirty="0" smtClean="0"/>
              <a:t>	public static void main(String[] </a:t>
            </a:r>
            <a:r>
              <a:rPr lang="en-US" altLang="ko-KR" sz="1400" dirty="0" err="1" smtClean="0"/>
              <a:t>args</a:t>
            </a:r>
            <a:r>
              <a:rPr lang="en-US" altLang="ko-KR" sz="1400" dirty="0" smtClean="0"/>
              <a:t>) {</a:t>
            </a:r>
          </a:p>
          <a:p>
            <a:pPr defTabSz="180000"/>
            <a:r>
              <a:rPr lang="en-US" altLang="ko-KR" sz="1400" dirty="0" smtClean="0"/>
              <a:t>		Scanner </a:t>
            </a:r>
            <a:r>
              <a:rPr lang="en-US" altLang="ko-KR" sz="1400" dirty="0" err="1" smtClean="0"/>
              <a:t>scanner</a:t>
            </a:r>
            <a:r>
              <a:rPr lang="en-US" altLang="ko-KR" sz="1400" dirty="0" smtClean="0"/>
              <a:t> = new Scanner(System.in)</a:t>
            </a:r>
          </a:p>
          <a:p>
            <a:pPr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dirty="0" smtClean="0"/>
              <a:t>}</a:t>
            </a:r>
          </a:p>
        </p:txBody>
      </p:sp>
      <p:sp>
        <p:nvSpPr>
          <p:cNvPr id="11" name="슬라이드 번호 개체 틀 1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5259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Math </a:t>
            </a:r>
            <a:r>
              <a:rPr lang="ko-KR" altLang="en-US" dirty="0" smtClean="0"/>
              <a:t>클래스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2786082"/>
          </a:xfrm>
        </p:spPr>
        <p:txBody>
          <a:bodyPr>
            <a:normAutofit/>
          </a:bodyPr>
          <a:lstStyle/>
          <a:p>
            <a:r>
              <a:rPr lang="en-US" altLang="ko-KR" dirty="0" err="1" smtClean="0"/>
              <a:t>java.lang.Math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기본적인 산술 연산을 수행하는 </a:t>
            </a:r>
            <a:r>
              <a:rPr lang="ko-KR" altLang="en-US" dirty="0" err="1" smtClean="0"/>
              <a:t>메소드</a:t>
            </a:r>
            <a:r>
              <a:rPr lang="ko-KR" altLang="en-US" dirty="0" smtClean="0"/>
              <a:t> 제공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모든 멤버 </a:t>
            </a:r>
            <a:r>
              <a:rPr lang="ko-KR" altLang="en-US" dirty="0" err="1" smtClean="0"/>
              <a:t>메소드는</a:t>
            </a:r>
            <a:r>
              <a:rPr lang="ko-KR" altLang="en-US" dirty="0" smtClean="0"/>
              <a:t> </a:t>
            </a:r>
            <a:r>
              <a:rPr lang="en-US" altLang="ko-KR" dirty="0" smtClean="0"/>
              <a:t>static</a:t>
            </a:r>
            <a:r>
              <a:rPr lang="ko-KR" altLang="en-US" dirty="0" smtClean="0"/>
              <a:t>으로 정의됨</a:t>
            </a:r>
            <a:endParaRPr lang="en-US" altLang="ko-KR" dirty="0" smtClean="0"/>
          </a:p>
          <a:p>
            <a:pPr lvl="1"/>
            <a:r>
              <a:rPr lang="ko-KR" altLang="en-US" dirty="0"/>
              <a:t>객체를 만들어서 사용할 필요 없음</a:t>
            </a:r>
            <a:endParaRPr lang="en-US" altLang="ko-KR" dirty="0"/>
          </a:p>
          <a:p>
            <a:pPr lvl="1"/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60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주요 </a:t>
            </a:r>
            <a:r>
              <a:rPr lang="ko-KR" altLang="en-US" dirty="0" err="1" smtClean="0"/>
              <a:t>메소드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785818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double </a:t>
            </a:r>
            <a:r>
              <a:rPr lang="ko-KR" altLang="en-US" dirty="0" smtClean="0"/>
              <a:t>타입에 대한 주요 </a:t>
            </a:r>
            <a:r>
              <a:rPr lang="ko-KR" altLang="en-US" dirty="0" err="1" smtClean="0"/>
              <a:t>메소드</a:t>
            </a:r>
            <a:endParaRPr lang="en-US" altLang="ko-KR" dirty="0" smtClean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95980968"/>
              </p:ext>
            </p:extLst>
          </p:nvPr>
        </p:nvGraphicFramePr>
        <p:xfrm>
          <a:off x="248482" y="1772816"/>
          <a:ext cx="8643998" cy="469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14776"/>
                <a:gridCol w="4929222"/>
              </a:tblGrid>
              <a:tr h="235661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err="1" smtClean="0">
                          <a:solidFill>
                            <a:schemeClr val="tx1"/>
                          </a:solidFill>
                        </a:rPr>
                        <a:t>메소드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</a:rPr>
                        <a:t>설명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356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smtClean="0"/>
                        <a:t>static double</a:t>
                      </a:r>
                      <a:r>
                        <a:rPr lang="en-US" altLang="ko-KR" sz="1600" baseline="0" dirty="0" smtClean="0"/>
                        <a:t> </a:t>
                      </a:r>
                      <a:r>
                        <a:rPr lang="en-US" altLang="ko-KR" sz="1600" dirty="0" smtClean="0"/>
                        <a:t>abs(double a)</a:t>
                      </a:r>
                      <a:endParaRPr lang="ko-KR" altLang="en-US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절대값 반환</a:t>
                      </a:r>
                      <a:endParaRPr lang="ko-KR" alt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356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smtClean="0"/>
                        <a:t>static double </a:t>
                      </a:r>
                      <a:r>
                        <a:rPr lang="en-US" altLang="ko-KR" sz="1600" dirty="0" err="1" smtClean="0"/>
                        <a:t>cos</a:t>
                      </a:r>
                      <a:r>
                        <a:rPr lang="en-US" altLang="ko-KR" sz="1600" dirty="0" smtClean="0"/>
                        <a:t>(double</a:t>
                      </a:r>
                      <a:r>
                        <a:rPr lang="en-US" altLang="ko-KR" sz="1600" baseline="0" dirty="0" smtClean="0"/>
                        <a:t> a)</a:t>
                      </a:r>
                      <a:endParaRPr lang="ko-KR" altLang="en-US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cosine </a:t>
                      </a:r>
                      <a:r>
                        <a:rPr lang="ko-KR" altLang="en-US" sz="1600" dirty="0" smtClean="0"/>
                        <a:t>값 반환</a:t>
                      </a:r>
                      <a:endParaRPr lang="ko-KR" alt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356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smtClean="0"/>
                        <a:t>static double sin(double</a:t>
                      </a:r>
                      <a:r>
                        <a:rPr lang="en-US" altLang="ko-KR" sz="1600" baseline="0" dirty="0" smtClean="0"/>
                        <a:t> a)</a:t>
                      </a:r>
                      <a:endParaRPr lang="ko-KR" altLang="en-US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sine</a:t>
                      </a:r>
                      <a:r>
                        <a:rPr lang="ko-KR" altLang="en-US" sz="1600" dirty="0" smtClean="0"/>
                        <a:t> 값 반환</a:t>
                      </a:r>
                      <a:endParaRPr lang="ko-KR" alt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356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smtClean="0"/>
                        <a:t>static double tan(double a)</a:t>
                      </a:r>
                      <a:endParaRPr lang="ko-KR" altLang="en-US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tangent</a:t>
                      </a:r>
                      <a:r>
                        <a:rPr lang="en-US" altLang="ko-KR" sz="1600" baseline="0" dirty="0" smtClean="0"/>
                        <a:t> </a:t>
                      </a:r>
                      <a:r>
                        <a:rPr lang="ko-KR" altLang="en-US" sz="1600" baseline="0" dirty="0" smtClean="0"/>
                        <a:t>값 반환</a:t>
                      </a:r>
                      <a:endParaRPr lang="en-US" altLang="ko-KR" sz="1600" baseline="0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356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smtClean="0"/>
                        <a:t>static</a:t>
                      </a:r>
                      <a:r>
                        <a:rPr lang="en-US" altLang="ko-KR" sz="1600" baseline="0" dirty="0" smtClean="0"/>
                        <a:t> double exp(double a)</a:t>
                      </a:r>
                      <a:endParaRPr lang="ko-KR" altLang="en-US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altLang="ko-KR" sz="1600" baseline="0" dirty="0" smtClean="0">
                          <a:solidFill>
                            <a:schemeClr val="tx1"/>
                          </a:solidFill>
                        </a:rPr>
                        <a:t>     </a:t>
                      </a:r>
                      <a:r>
                        <a:rPr lang="ko-KR" altLang="en-US" sz="1600" baseline="0" dirty="0" smtClean="0"/>
                        <a:t>값 반환</a:t>
                      </a:r>
                      <a:endParaRPr lang="en-US" altLang="ko-KR" sz="160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356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smtClean="0"/>
                        <a:t>static double ceil(double</a:t>
                      </a:r>
                      <a:r>
                        <a:rPr lang="en-US" altLang="ko-KR" sz="1600" baseline="0" dirty="0" smtClean="0"/>
                        <a:t> a)</a:t>
                      </a:r>
                      <a:endParaRPr lang="ko-KR" altLang="en-US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baseline="0" dirty="0" smtClean="0"/>
                        <a:t>지정된</a:t>
                      </a:r>
                      <a:r>
                        <a:rPr lang="en-US" altLang="ko-KR" sz="1600" baseline="0" dirty="0" smtClean="0"/>
                        <a:t> </a:t>
                      </a:r>
                      <a:r>
                        <a:rPr lang="ko-KR" altLang="en-US" sz="1600" baseline="0" dirty="0" smtClean="0"/>
                        <a:t>실수보다 크거나 같은 수 중에서 가장 작은 정수를 실수 타입으로 반환</a:t>
                      </a:r>
                      <a:endParaRPr lang="en-US" altLang="ko-KR" sz="1600" baseline="0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356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smtClean="0"/>
                        <a:t>static</a:t>
                      </a:r>
                      <a:r>
                        <a:rPr lang="en-US" altLang="ko-KR" sz="1600" baseline="0" dirty="0" smtClean="0"/>
                        <a:t> double floor(double a)</a:t>
                      </a:r>
                      <a:endParaRPr lang="ko-KR" altLang="en-US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aseline="0" dirty="0" smtClean="0"/>
                        <a:t>지정된</a:t>
                      </a:r>
                      <a:r>
                        <a:rPr lang="en-US" altLang="ko-KR" sz="1600" baseline="0" dirty="0" smtClean="0"/>
                        <a:t> </a:t>
                      </a:r>
                      <a:r>
                        <a:rPr lang="ko-KR" altLang="en-US" sz="1600" baseline="0" dirty="0" smtClean="0"/>
                        <a:t>실수보다 작거나 같은 수 중에서 가장 큰 정수를 실수 타입으로  반환</a:t>
                      </a:r>
                      <a:endParaRPr lang="en-US" altLang="ko-KR" sz="1600" baseline="0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356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smtClean="0"/>
                        <a:t>static</a:t>
                      </a:r>
                      <a:r>
                        <a:rPr lang="en-US" altLang="ko-KR" sz="1600" baseline="0" dirty="0" smtClean="0"/>
                        <a:t> double max(double a, double b)</a:t>
                      </a:r>
                      <a:endParaRPr lang="ko-KR" altLang="en-US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aseline="0" dirty="0" smtClean="0"/>
                        <a:t>두 수 중에서 큰 수 반환</a:t>
                      </a:r>
                      <a:endParaRPr lang="en-US" altLang="ko-KR" sz="1600" baseline="0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356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smtClean="0"/>
                        <a:t>static</a:t>
                      </a:r>
                      <a:r>
                        <a:rPr lang="en-US" altLang="ko-KR" sz="1600" baseline="0" dirty="0" smtClean="0"/>
                        <a:t> double min(double a, double b)</a:t>
                      </a:r>
                      <a:endParaRPr lang="ko-KR" altLang="en-US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aseline="0" dirty="0" smtClean="0"/>
                        <a:t>두 수 중에서 작은 수 반환</a:t>
                      </a:r>
                      <a:endParaRPr lang="en-US" altLang="ko-KR" sz="1600" baseline="0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356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smtClean="0"/>
                        <a:t>static</a:t>
                      </a:r>
                      <a:r>
                        <a:rPr lang="en-US" altLang="ko-KR" sz="1600" baseline="0" dirty="0" smtClean="0"/>
                        <a:t> double random()</a:t>
                      </a:r>
                      <a:endParaRPr lang="ko-KR" altLang="en-US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aseline="0" dirty="0" smtClean="0"/>
                        <a:t>0.0</a:t>
                      </a:r>
                      <a:r>
                        <a:rPr lang="ko-KR" altLang="en-US" sz="1600" baseline="0" dirty="0" smtClean="0"/>
                        <a:t>보다 크거나 같고 </a:t>
                      </a:r>
                      <a:r>
                        <a:rPr lang="en-US" altLang="ko-KR" sz="1600" baseline="0" dirty="0" smtClean="0"/>
                        <a:t>1.0</a:t>
                      </a:r>
                      <a:r>
                        <a:rPr lang="ko-KR" altLang="en-US" sz="1600" baseline="0" dirty="0" smtClean="0"/>
                        <a:t>보다 작은 임의의 수 반환</a:t>
                      </a:r>
                      <a:endParaRPr lang="en-US" altLang="ko-KR" sz="1600" baseline="0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356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smtClean="0"/>
                        <a:t>static</a:t>
                      </a:r>
                      <a:r>
                        <a:rPr lang="en-US" altLang="ko-KR" sz="1600" baseline="0" dirty="0" smtClean="0"/>
                        <a:t> double </a:t>
                      </a:r>
                      <a:r>
                        <a:rPr lang="en-US" altLang="ko-KR" sz="1600" baseline="0" dirty="0" err="1" smtClean="0"/>
                        <a:t>rint</a:t>
                      </a:r>
                      <a:r>
                        <a:rPr lang="en-US" altLang="ko-KR" sz="1600" baseline="0" dirty="0" smtClean="0"/>
                        <a:t>(double a)</a:t>
                      </a:r>
                      <a:endParaRPr lang="ko-KR" altLang="en-US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aseline="0" dirty="0" smtClean="0"/>
                        <a:t>지정된 실수와 가장</a:t>
                      </a:r>
                      <a:r>
                        <a:rPr lang="en-US" altLang="ko-KR" sz="1600" baseline="0" dirty="0" smtClean="0"/>
                        <a:t> </a:t>
                      </a:r>
                      <a:r>
                        <a:rPr lang="ko-KR" altLang="en-US" sz="1600" baseline="0" dirty="0" smtClean="0"/>
                        <a:t>근접한 정수를 실수 타입으로  반환</a:t>
                      </a:r>
                      <a:endParaRPr lang="en-US" altLang="ko-KR" sz="1600" baseline="0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356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smtClean="0"/>
                        <a:t>static</a:t>
                      </a:r>
                      <a:r>
                        <a:rPr lang="en-US" altLang="ko-KR" sz="1600" baseline="0" dirty="0" smtClean="0"/>
                        <a:t> double round(double a)</a:t>
                      </a:r>
                      <a:endParaRPr lang="ko-KR" altLang="en-US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aseline="0" dirty="0" smtClean="0"/>
                        <a:t>지정된 실수를 소수 첫째 자리에서 반올림한 정수를 실수 타입으로 반환</a:t>
                      </a:r>
                      <a:endParaRPr lang="en-US" altLang="ko-KR" sz="1600" baseline="0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356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smtClean="0"/>
                        <a:t>static</a:t>
                      </a:r>
                      <a:r>
                        <a:rPr lang="en-US" altLang="ko-KR" sz="1600" baseline="0" dirty="0" smtClean="0"/>
                        <a:t> double </a:t>
                      </a:r>
                      <a:r>
                        <a:rPr lang="en-US" altLang="ko-KR" sz="1600" baseline="0" dirty="0" err="1" smtClean="0"/>
                        <a:t>sqrt</a:t>
                      </a:r>
                      <a:r>
                        <a:rPr lang="en-US" altLang="ko-KR" sz="1600" baseline="0" dirty="0" smtClean="0"/>
                        <a:t>(double a)</a:t>
                      </a:r>
                      <a:endParaRPr lang="ko-KR" altLang="en-US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aseline="0" dirty="0" smtClean="0"/>
                        <a:t>제곱근을 반환</a:t>
                      </a:r>
                      <a:endParaRPr lang="en-US" altLang="ko-KR" sz="1600" baseline="0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개체 5"/>
          <p:cNvGraphicFramePr>
            <a:graphicFrameLocks noChangeAspect="1"/>
          </p:cNvGraphicFramePr>
          <p:nvPr/>
        </p:nvGraphicFramePr>
        <p:xfrm>
          <a:off x="4000496" y="3857628"/>
          <a:ext cx="285752" cy="351695"/>
        </p:xfrm>
        <a:graphic>
          <a:graphicData uri="http://schemas.openxmlformats.org/presentationml/2006/ole">
            <p:oleObj spid="_x0000_s4142" name="수식" r:id="rId3" imgW="164957" imgH="203024" progId="Equation.3">
              <p:embed/>
            </p:oleObj>
          </a:graphicData>
        </a:graphic>
      </p:graphicFrame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61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err="1" smtClean="0"/>
              <a:t>난수</a:t>
            </a:r>
            <a:r>
              <a:rPr lang="ko-KR" altLang="en-US" dirty="0" smtClean="0"/>
              <a:t> 발생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static double random()</a:t>
            </a:r>
          </a:p>
          <a:p>
            <a:pPr lvl="2"/>
            <a:r>
              <a:rPr lang="en-US" altLang="ko-KR" dirty="0" smtClean="0"/>
              <a:t>0.0 </a:t>
            </a:r>
            <a:r>
              <a:rPr lang="ko-KR" altLang="en-US" dirty="0" smtClean="0"/>
              <a:t>이상 </a:t>
            </a:r>
            <a:r>
              <a:rPr lang="en-US" altLang="ko-KR" dirty="0" smtClean="0"/>
              <a:t>1.0 </a:t>
            </a:r>
            <a:r>
              <a:rPr lang="ko-KR" altLang="en-US" dirty="0" smtClean="0"/>
              <a:t>미만의 임의의 </a:t>
            </a:r>
            <a:r>
              <a:rPr lang="en-US" altLang="ko-KR" dirty="0" smtClean="0"/>
              <a:t>double </a:t>
            </a:r>
            <a:r>
              <a:rPr lang="ko-KR" altLang="en-US" dirty="0" smtClean="0"/>
              <a:t>값을 반환</a:t>
            </a:r>
            <a:r>
              <a:rPr lang="en-US" altLang="ko-KR" dirty="0" smtClean="0"/>
              <a:t>.</a:t>
            </a:r>
          </a:p>
          <a:p>
            <a:pPr lvl="2"/>
            <a:endParaRPr lang="en-US" altLang="ko-KR" dirty="0" smtClean="0"/>
          </a:p>
          <a:p>
            <a:pPr lvl="2"/>
            <a:endParaRPr lang="en-US" altLang="ko-KR" dirty="0"/>
          </a:p>
          <a:p>
            <a:pPr lvl="2"/>
            <a:endParaRPr lang="en-US" altLang="ko-KR" dirty="0" smtClean="0"/>
          </a:p>
          <a:p>
            <a:pPr lvl="2"/>
            <a:endParaRPr lang="en-US" altLang="ko-KR" dirty="0"/>
          </a:p>
          <a:p>
            <a:pPr lvl="2"/>
            <a:endParaRPr lang="en-US" altLang="ko-KR" dirty="0" smtClean="0"/>
          </a:p>
          <a:p>
            <a:pPr lvl="2"/>
            <a:r>
              <a:rPr lang="ko-KR" altLang="en-US" dirty="0" smtClean="0"/>
              <a:t>위의 코드에서 </a:t>
            </a:r>
            <a:r>
              <a:rPr lang="en-US" altLang="ko-KR" dirty="0" smtClean="0"/>
              <a:t>round() </a:t>
            </a:r>
            <a:r>
              <a:rPr lang="ko-KR" altLang="en-US" dirty="0" err="1" smtClean="0"/>
              <a:t>메소드는</a:t>
            </a:r>
            <a:r>
              <a:rPr lang="ko-KR" altLang="en-US" dirty="0" smtClean="0"/>
              <a:t> </a:t>
            </a:r>
            <a:r>
              <a:rPr lang="en-US" altLang="ko-KR" dirty="0" smtClean="0"/>
              <a:t>Math. round(55.3</a:t>
            </a:r>
            <a:r>
              <a:rPr lang="en-US" altLang="ko-KR" dirty="0"/>
              <a:t>)</a:t>
            </a:r>
            <a:r>
              <a:rPr lang="ko-KR" altLang="en-US" dirty="0"/>
              <a:t>은 </a:t>
            </a:r>
            <a:r>
              <a:rPr lang="en-US" altLang="ko-KR" dirty="0"/>
              <a:t>55.0</a:t>
            </a:r>
            <a:r>
              <a:rPr lang="ko-KR" altLang="en-US" dirty="0"/>
              <a:t>을 </a:t>
            </a:r>
            <a:r>
              <a:rPr lang="ko-KR" altLang="en-US" dirty="0" err="1"/>
              <a:t>리턴하며</a:t>
            </a:r>
            <a:r>
              <a:rPr lang="en-US" altLang="ko-KR" dirty="0"/>
              <a:t>, Math</a:t>
            </a:r>
            <a:r>
              <a:rPr lang="en-US" altLang="ko-KR" dirty="0" smtClean="0"/>
              <a:t>. round(55.9</a:t>
            </a:r>
            <a:r>
              <a:rPr lang="en-US" altLang="ko-KR" dirty="0"/>
              <a:t>)</a:t>
            </a:r>
            <a:r>
              <a:rPr lang="ko-KR" altLang="en-US" dirty="0"/>
              <a:t>는 </a:t>
            </a:r>
            <a:r>
              <a:rPr lang="en-US" altLang="ko-KR" dirty="0"/>
              <a:t>56.0</a:t>
            </a:r>
            <a:r>
              <a:rPr lang="ko-KR" altLang="en-US" dirty="0" smtClean="0"/>
              <a:t>을 리턴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java.util</a:t>
            </a:r>
            <a:r>
              <a:rPr lang="ko-KR" altLang="en-US" dirty="0" smtClean="0"/>
              <a:t>의 </a:t>
            </a:r>
            <a:r>
              <a:rPr lang="en-US" altLang="ko-KR" dirty="0" smtClean="0"/>
              <a:t>Random </a:t>
            </a:r>
            <a:r>
              <a:rPr lang="ko-KR" altLang="en-US" dirty="0" smtClean="0"/>
              <a:t>클래스를 이용하면 좀 더 다양한 형태로 </a:t>
            </a:r>
            <a:r>
              <a:rPr lang="ko-KR" altLang="en-US" dirty="0" err="1" smtClean="0"/>
              <a:t>난수</a:t>
            </a:r>
            <a:r>
              <a:rPr lang="ko-KR" altLang="en-US" dirty="0" smtClean="0"/>
              <a:t> 발생 가능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Math </a:t>
            </a:r>
            <a:r>
              <a:rPr lang="ko-KR" altLang="en-US" dirty="0"/>
              <a:t>클래스를 활용한 </a:t>
            </a:r>
            <a:r>
              <a:rPr lang="ko-KR" altLang="en-US" dirty="0" err="1"/>
              <a:t>난수</a:t>
            </a:r>
            <a:r>
              <a:rPr lang="ko-KR" altLang="en-US" dirty="0"/>
              <a:t> 발생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03648" y="2564904"/>
            <a:ext cx="6525938" cy="14773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dirty="0"/>
              <a:t>for(</a:t>
            </a:r>
            <a:r>
              <a:rPr lang="en-US" altLang="ko-KR" dirty="0" err="1"/>
              <a:t>int</a:t>
            </a:r>
            <a:r>
              <a:rPr lang="en-US" altLang="ko-KR" dirty="0"/>
              <a:t> x=0; x&lt;10; x++) {</a:t>
            </a:r>
          </a:p>
          <a:p>
            <a:pPr defTabSz="180000"/>
            <a:r>
              <a:rPr lang="en-US" altLang="ko-KR" dirty="0" smtClean="0"/>
              <a:t>	double </a:t>
            </a:r>
            <a:r>
              <a:rPr lang="en-US" altLang="ko-KR" dirty="0"/>
              <a:t>d = </a:t>
            </a:r>
            <a:r>
              <a:rPr lang="en-US" altLang="ko-KR" dirty="0" err="1"/>
              <a:t>Math.random</a:t>
            </a:r>
            <a:r>
              <a:rPr lang="en-US" altLang="ko-KR" dirty="0"/>
              <a:t>()*100; // [0.0 ~ 99.9999] </a:t>
            </a:r>
            <a:r>
              <a:rPr lang="ko-KR" altLang="en-US" dirty="0"/>
              <a:t>실수 발생</a:t>
            </a:r>
          </a:p>
          <a:p>
            <a:pPr defTabSz="180000"/>
            <a:r>
              <a:rPr lang="en-US" altLang="ko-KR" dirty="0" smtClean="0"/>
              <a:t>	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</a:t>
            </a:r>
            <a:r>
              <a:rPr lang="en-US" altLang="ko-KR" dirty="0"/>
              <a:t>n = (</a:t>
            </a:r>
            <a:r>
              <a:rPr lang="en-US" altLang="ko-KR" dirty="0" err="1"/>
              <a:t>int</a:t>
            </a:r>
            <a:r>
              <a:rPr lang="en-US" altLang="ko-KR" dirty="0"/>
              <a:t>)(</a:t>
            </a:r>
            <a:r>
              <a:rPr lang="en-US" altLang="ko-KR" dirty="0" err="1" smtClean="0"/>
              <a:t>Math.round</a:t>
            </a:r>
            <a:r>
              <a:rPr lang="en-US" altLang="ko-KR" dirty="0" smtClean="0"/>
              <a:t>(d</a:t>
            </a:r>
            <a:r>
              <a:rPr lang="en-US" altLang="ko-KR" dirty="0"/>
              <a:t>)); // </a:t>
            </a:r>
            <a:r>
              <a:rPr lang="en-US" altLang="ko-KR" dirty="0" err="1" smtClean="0"/>
              <a:t>Math.round</a:t>
            </a:r>
            <a:r>
              <a:rPr lang="en-US" altLang="ko-KR" dirty="0" smtClean="0"/>
              <a:t>(d</a:t>
            </a:r>
            <a:r>
              <a:rPr lang="en-US" altLang="ko-KR" dirty="0"/>
              <a:t>)</a:t>
            </a:r>
            <a:r>
              <a:rPr lang="ko-KR" altLang="en-US" dirty="0"/>
              <a:t>는 </a:t>
            </a:r>
            <a:r>
              <a:rPr lang="en-US" altLang="ko-KR" dirty="0"/>
              <a:t>d</a:t>
            </a:r>
            <a:r>
              <a:rPr lang="ko-KR" altLang="en-US" dirty="0"/>
              <a:t>에 가장 가까운 정수를 리턴</a:t>
            </a:r>
          </a:p>
          <a:p>
            <a:pPr defTabSz="180000"/>
            <a:r>
              <a:rPr lang="en-US" altLang="ko-KR" dirty="0" smtClean="0"/>
              <a:t>	</a:t>
            </a:r>
            <a:r>
              <a:rPr lang="en-US" altLang="ko-KR" dirty="0" err="1" smtClean="0"/>
              <a:t>System.out.println</a:t>
            </a:r>
            <a:r>
              <a:rPr lang="en-US" altLang="ko-KR" dirty="0" smtClean="0"/>
              <a:t>(n</a:t>
            </a:r>
            <a:r>
              <a:rPr lang="en-US" altLang="ko-KR" dirty="0"/>
              <a:t>);</a:t>
            </a:r>
          </a:p>
          <a:p>
            <a:pPr defTabSz="180000"/>
            <a:r>
              <a:rPr lang="en-US" altLang="ko-KR" dirty="0"/>
              <a:t>}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62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6-7 : </a:t>
            </a:r>
            <a:r>
              <a:rPr lang="en-US" altLang="ko-KR" dirty="0"/>
              <a:t>Math </a:t>
            </a:r>
            <a:r>
              <a:rPr lang="ko-KR" altLang="en-US" dirty="0"/>
              <a:t>클래스 </a:t>
            </a:r>
            <a:r>
              <a:rPr lang="ko-KR" altLang="en-US" dirty="0" err="1"/>
              <a:t>메소드</a:t>
            </a:r>
            <a:r>
              <a:rPr lang="ko-KR" altLang="en-US" dirty="0"/>
              <a:t> </a:t>
            </a:r>
            <a:r>
              <a:rPr lang="ko-KR" altLang="en-US" dirty="0" smtClean="0"/>
              <a:t>활용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85720" y="1785926"/>
            <a:ext cx="5929354" cy="452431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/>
              <a:t>public class </a:t>
            </a:r>
            <a:r>
              <a:rPr lang="en-US" altLang="ko-KR" sz="1600" dirty="0" err="1"/>
              <a:t>MathEx</a:t>
            </a:r>
            <a:r>
              <a:rPr lang="en-US" altLang="ko-KR" sz="1600" dirty="0"/>
              <a:t> {</a:t>
            </a:r>
          </a:p>
          <a:p>
            <a:pPr defTabSz="180000"/>
            <a:r>
              <a:rPr lang="en-US" altLang="ko-KR" sz="1600" dirty="0"/>
              <a:t>	public static void main(String[] </a:t>
            </a:r>
            <a:r>
              <a:rPr lang="en-US" altLang="ko-KR" sz="1600" dirty="0" err="1"/>
              <a:t>args</a:t>
            </a:r>
            <a:r>
              <a:rPr lang="en-US" altLang="ko-KR" sz="1600" dirty="0"/>
              <a:t>) {</a:t>
            </a:r>
          </a:p>
          <a:p>
            <a:pPr defTabSz="180000"/>
            <a:r>
              <a:rPr lang="en-US" altLang="ko-KR" sz="1600" dirty="0"/>
              <a:t>		double a = -2.78987434;</a:t>
            </a:r>
          </a:p>
          <a:p>
            <a:pPr defTabSz="180000"/>
            <a:r>
              <a:rPr lang="en-US" altLang="ko-KR" sz="1600" dirty="0"/>
              <a:t>		// </a:t>
            </a:r>
            <a:r>
              <a:rPr lang="ko-KR" altLang="en-US" sz="1600" dirty="0"/>
              <a:t>절대값 구하기</a:t>
            </a:r>
          </a:p>
          <a:p>
            <a:pPr defTabSz="180000"/>
            <a:r>
              <a:rPr lang="ko-KR" altLang="en-US" sz="1600" dirty="0" smtClean="0"/>
              <a:t>		</a:t>
            </a:r>
            <a:r>
              <a:rPr lang="en-US" altLang="ko-KR" sz="1600" dirty="0" err="1" smtClean="0"/>
              <a:t>System.out.println</a:t>
            </a:r>
            <a:r>
              <a:rPr lang="en-US" altLang="ko-KR" sz="1600" dirty="0" smtClean="0"/>
              <a:t>(Math.abs(a)); 		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System.out.println</a:t>
            </a:r>
            <a:r>
              <a:rPr lang="en-US" altLang="ko-KR" sz="1600" dirty="0" smtClean="0"/>
              <a:t>(</a:t>
            </a:r>
            <a:r>
              <a:rPr lang="en-US" altLang="ko-KR" sz="1600" dirty="0" err="1" smtClean="0"/>
              <a:t>Math.ceil</a:t>
            </a:r>
            <a:r>
              <a:rPr lang="en-US" altLang="ko-KR" sz="1600" dirty="0" smtClean="0"/>
              <a:t>(a)); // ceil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System.out.println</a:t>
            </a:r>
            <a:r>
              <a:rPr lang="en-US" altLang="ko-KR" sz="1600" dirty="0"/>
              <a:t>(</a:t>
            </a:r>
            <a:r>
              <a:rPr lang="en-US" altLang="ko-KR" sz="1600" dirty="0" err="1"/>
              <a:t>Math.floor</a:t>
            </a:r>
            <a:r>
              <a:rPr lang="en-US" altLang="ko-KR" sz="1600" dirty="0"/>
              <a:t>(a</a:t>
            </a:r>
            <a:r>
              <a:rPr lang="en-US" altLang="ko-KR" sz="1600" dirty="0" smtClean="0"/>
              <a:t>)); // floor</a:t>
            </a:r>
            <a:endParaRPr lang="en-US" altLang="ko-KR" sz="1600" dirty="0"/>
          </a:p>
          <a:p>
            <a:pPr defTabSz="180000"/>
            <a:r>
              <a:rPr lang="ko-KR" altLang="en-US" sz="1600" dirty="0"/>
              <a:t>		</a:t>
            </a:r>
            <a:r>
              <a:rPr lang="en-US" altLang="ko-KR" sz="1600" dirty="0" err="1"/>
              <a:t>System.out.println</a:t>
            </a:r>
            <a:r>
              <a:rPr lang="en-US" altLang="ko-KR" sz="1600" dirty="0"/>
              <a:t>(</a:t>
            </a:r>
            <a:r>
              <a:rPr lang="en-US" altLang="ko-KR" sz="1600" dirty="0" err="1"/>
              <a:t>Math.sqrt</a:t>
            </a:r>
            <a:r>
              <a:rPr lang="en-US" altLang="ko-KR" sz="1600" dirty="0"/>
              <a:t>(9.0</a:t>
            </a:r>
            <a:r>
              <a:rPr lang="en-US" altLang="ko-KR" sz="1600" dirty="0" smtClean="0"/>
              <a:t>)); // </a:t>
            </a:r>
            <a:r>
              <a:rPr lang="ko-KR" altLang="en-US" sz="1600" dirty="0" smtClean="0"/>
              <a:t>제곱근</a:t>
            </a:r>
            <a:endParaRPr lang="en-US" altLang="ko-KR" sz="1600" dirty="0"/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System.out.println</a:t>
            </a:r>
            <a:r>
              <a:rPr lang="en-US" altLang="ko-KR" sz="1600" dirty="0"/>
              <a:t>(Math.exp(1.5</a:t>
            </a:r>
            <a:r>
              <a:rPr lang="en-US" altLang="ko-KR" sz="1600" dirty="0" smtClean="0"/>
              <a:t>)); // exp</a:t>
            </a:r>
            <a:endParaRPr lang="en-US" altLang="ko-KR" sz="1600" dirty="0"/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System.out.println</a:t>
            </a:r>
            <a:r>
              <a:rPr lang="en-US" altLang="ko-KR" sz="1600" dirty="0"/>
              <a:t>(</a:t>
            </a:r>
            <a:r>
              <a:rPr lang="en-US" altLang="ko-KR" sz="1600" dirty="0" err="1"/>
              <a:t>Math.rint</a:t>
            </a:r>
            <a:r>
              <a:rPr lang="en-US" altLang="ko-KR" sz="1600" dirty="0"/>
              <a:t>(3.141592</a:t>
            </a:r>
            <a:r>
              <a:rPr lang="en-US" altLang="ko-KR" sz="1600" dirty="0" smtClean="0"/>
              <a:t>)); // </a:t>
            </a:r>
            <a:r>
              <a:rPr lang="en-US" altLang="ko-KR" sz="1600" dirty="0" err="1" smtClean="0"/>
              <a:t>rint</a:t>
            </a:r>
            <a:endParaRPr lang="en-US" altLang="ko-KR" sz="1600" dirty="0"/>
          </a:p>
          <a:p>
            <a:pPr defTabSz="180000"/>
            <a:endParaRPr lang="en-US" altLang="ko-KR" sz="1600" dirty="0" smtClean="0"/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smtClean="0"/>
              <a:t>// [1,45] </a:t>
            </a:r>
            <a:r>
              <a:rPr lang="ko-KR" altLang="en-US" sz="1600" dirty="0" smtClean="0"/>
              <a:t>사이의 </a:t>
            </a:r>
            <a:r>
              <a:rPr lang="ko-KR" altLang="en-US" sz="1600" dirty="0" err="1" smtClean="0"/>
              <a:t>난수</a:t>
            </a:r>
            <a:r>
              <a:rPr lang="ko-KR" altLang="en-US" sz="1600" dirty="0" smtClean="0"/>
              <a:t> 발생</a:t>
            </a:r>
            <a:endParaRPr lang="ko-KR" altLang="en-US" sz="1600" dirty="0"/>
          </a:p>
          <a:p>
            <a:pPr defTabSz="180000"/>
            <a:r>
              <a:rPr lang="ko-KR" altLang="en-US" sz="1600" dirty="0"/>
              <a:t>		</a:t>
            </a:r>
            <a:r>
              <a:rPr lang="en-US" altLang="ko-KR" sz="1600" dirty="0" err="1"/>
              <a:t>System.out.print</a:t>
            </a:r>
            <a:r>
              <a:rPr lang="en-US" altLang="ko-KR" sz="1600" dirty="0"/>
              <a:t>("</a:t>
            </a:r>
            <a:r>
              <a:rPr lang="ko-KR" altLang="en-US" sz="1600" dirty="0" err="1"/>
              <a:t>이번주</a:t>
            </a:r>
            <a:r>
              <a:rPr lang="ko-KR" altLang="en-US" sz="1600" dirty="0"/>
              <a:t> 행운의 번호는</a:t>
            </a:r>
            <a:r>
              <a:rPr lang="en-US" altLang="ko-KR" sz="1600" dirty="0" smtClean="0"/>
              <a:t>");</a:t>
            </a:r>
            <a:endParaRPr lang="en-US" altLang="ko-KR" sz="1600" dirty="0"/>
          </a:p>
          <a:p>
            <a:pPr defTabSz="180000"/>
            <a:r>
              <a:rPr lang="en-US" altLang="ko-KR" sz="1600" dirty="0"/>
              <a:t>		for (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 i=0; i&lt;5; i++) </a:t>
            </a:r>
          </a:p>
          <a:p>
            <a:pPr defTabSz="180000"/>
            <a:r>
              <a:rPr lang="en-US" altLang="ko-KR" sz="1600" dirty="0"/>
              <a:t>			</a:t>
            </a:r>
            <a:r>
              <a:rPr lang="en-US" altLang="ko-KR" sz="1600" dirty="0" err="1"/>
              <a:t>System.out.print</a:t>
            </a:r>
            <a:r>
              <a:rPr lang="en-US" altLang="ko-KR" sz="1600" dirty="0"/>
              <a:t>(</a:t>
            </a:r>
            <a:r>
              <a:rPr lang="en-US" altLang="ko-KR" sz="1600" dirty="0" err="1"/>
              <a:t>Math.round</a:t>
            </a:r>
            <a:r>
              <a:rPr lang="en-US" altLang="ko-KR" sz="1600" dirty="0"/>
              <a:t>(1 + </a:t>
            </a:r>
            <a:r>
              <a:rPr lang="en-US" altLang="ko-KR" sz="1600" dirty="0" err="1"/>
              <a:t>Math.random</a:t>
            </a:r>
            <a:r>
              <a:rPr lang="en-US" altLang="ko-KR" sz="1600" dirty="0"/>
              <a:t>() * </a:t>
            </a:r>
            <a:r>
              <a:rPr lang="en-US" altLang="ko-KR" sz="1600" dirty="0" smtClean="0"/>
              <a:t>44) </a:t>
            </a:r>
            <a:r>
              <a:rPr lang="en-US" altLang="ko-KR" sz="1600" dirty="0"/>
              <a:t>+ " ");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System.out.println</a:t>
            </a:r>
            <a:r>
              <a:rPr lang="en-US" altLang="ko-KR" sz="1600" dirty="0"/>
              <a:t>("</a:t>
            </a:r>
            <a:r>
              <a:rPr lang="ko-KR" altLang="en-US" sz="1600" dirty="0"/>
              <a:t>입니다</a:t>
            </a:r>
            <a:r>
              <a:rPr lang="en-US" altLang="ko-KR" sz="1600" dirty="0"/>
              <a:t>.");</a:t>
            </a:r>
          </a:p>
          <a:p>
            <a:pPr defTabSz="180000"/>
            <a:r>
              <a:rPr lang="en-US" altLang="ko-KR" sz="1600" dirty="0"/>
              <a:t>	}</a:t>
            </a:r>
          </a:p>
          <a:p>
            <a:pPr defTabSz="180000"/>
            <a:r>
              <a:rPr lang="en-US" altLang="ko-KR" sz="1600" dirty="0"/>
              <a:t>}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611560" y="1340768"/>
            <a:ext cx="5129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Math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클래스의 다양한 </a:t>
            </a:r>
            <a:r>
              <a:rPr lang="ko-KR" altLang="en-US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메소드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활용 예를 보여라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57950" y="4714884"/>
            <a:ext cx="2380780" cy="16004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400" dirty="0"/>
              <a:t>2.78987434</a:t>
            </a:r>
          </a:p>
          <a:p>
            <a:r>
              <a:rPr lang="en-US" altLang="ko-KR" sz="1400" dirty="0"/>
              <a:t>-2.0</a:t>
            </a:r>
          </a:p>
          <a:p>
            <a:r>
              <a:rPr lang="en-US" altLang="ko-KR" sz="1400" dirty="0"/>
              <a:t>-3.0</a:t>
            </a:r>
          </a:p>
          <a:p>
            <a:r>
              <a:rPr lang="en-US" altLang="ko-KR" sz="1400" dirty="0"/>
              <a:t>3.0</a:t>
            </a:r>
          </a:p>
          <a:p>
            <a:r>
              <a:rPr lang="en-US" altLang="ko-KR" sz="1400" dirty="0"/>
              <a:t>4.4816890703380645</a:t>
            </a:r>
          </a:p>
          <a:p>
            <a:r>
              <a:rPr lang="en-US" altLang="ko-KR" sz="1400" dirty="0"/>
              <a:t>3.0</a:t>
            </a:r>
          </a:p>
          <a:p>
            <a:r>
              <a:rPr lang="ko-KR" altLang="en-US" sz="1400" dirty="0" err="1"/>
              <a:t>이번주</a:t>
            </a:r>
            <a:r>
              <a:rPr lang="ko-KR" altLang="en-US" sz="1400" dirty="0"/>
              <a:t> 행운의 번호는 </a:t>
            </a:r>
            <a:r>
              <a:rPr lang="en-US" altLang="ko-KR" sz="1400" dirty="0"/>
              <a:t>35 42 18 31 33</a:t>
            </a:r>
            <a:endParaRPr lang="ko-KR" altLang="en-US" sz="1400" dirty="0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63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80148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smtClean="0"/>
              <a:t>클래스의 위치</a:t>
            </a:r>
            <a:r>
              <a:rPr lang="en-US" altLang="ko-KR" dirty="0" smtClean="0"/>
              <a:t>(</a:t>
            </a:r>
            <a:r>
              <a:rPr lang="ko-KR" altLang="en-US" dirty="0" smtClean="0"/>
              <a:t>경로</a:t>
            </a:r>
            <a:r>
              <a:rPr lang="en-US" altLang="ko-KR" dirty="0" smtClean="0"/>
              <a:t>) </a:t>
            </a:r>
            <a:r>
              <a:rPr lang="ko-KR" altLang="en-US" dirty="0" smtClean="0"/>
              <a:t>지정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클래스 탐색 경로를 지정하는 방법 </a:t>
            </a:r>
            <a:r>
              <a:rPr lang="en-US" altLang="ko-KR" dirty="0" smtClean="0"/>
              <a:t>2 </a:t>
            </a:r>
            <a:r>
              <a:rPr lang="ko-KR" altLang="en-US" dirty="0" smtClean="0"/>
              <a:t>가지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클래스 경로의 환경 변수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시스템 환경 변수 </a:t>
            </a:r>
            <a:r>
              <a:rPr lang="en-US" altLang="ko-KR" dirty="0" smtClean="0"/>
              <a:t>CLASSPATH</a:t>
            </a:r>
          </a:p>
          <a:p>
            <a:pPr lvl="2"/>
            <a:endParaRPr lang="en-US" altLang="ko-KR" dirty="0"/>
          </a:p>
          <a:p>
            <a:pPr lvl="2"/>
            <a:endParaRPr lang="en-US" altLang="ko-KR" dirty="0" smtClean="0"/>
          </a:p>
          <a:p>
            <a:pPr lvl="2"/>
            <a:endParaRPr lang="en-US" altLang="ko-KR" dirty="0" smtClean="0"/>
          </a:p>
          <a:p>
            <a:pPr marL="685800" lvl="2" indent="0">
              <a:buNone/>
            </a:pPr>
            <a:endParaRPr lang="en-US" altLang="ko-KR" dirty="0"/>
          </a:p>
          <a:p>
            <a:pPr marL="685800" lvl="2" indent="0">
              <a:buNone/>
            </a:pPr>
            <a:endParaRPr lang="en-US" altLang="ko-KR" dirty="0"/>
          </a:p>
          <a:p>
            <a:pPr lvl="2"/>
            <a:r>
              <a:rPr lang="en-US" altLang="ko-KR" dirty="0" smtClean="0"/>
              <a:t>java</a:t>
            </a:r>
            <a:r>
              <a:rPr lang="ko-KR" altLang="en-US" dirty="0" smtClean="0"/>
              <a:t>의 옵션 </a:t>
            </a:r>
            <a:r>
              <a:rPr lang="en-US" altLang="ko-KR" dirty="0" smtClean="0"/>
              <a:t>–</a:t>
            </a:r>
            <a:r>
              <a:rPr lang="en-US" altLang="ko-KR" dirty="0" err="1" smtClean="0"/>
              <a:t>classpath</a:t>
            </a:r>
            <a:endParaRPr lang="en-US" altLang="ko-KR" dirty="0" smtClean="0"/>
          </a:p>
          <a:p>
            <a:pPr lvl="2"/>
            <a:endParaRPr lang="en-US" altLang="ko-KR" dirty="0"/>
          </a:p>
          <a:p>
            <a:pPr lvl="2"/>
            <a:endParaRPr lang="en-US" altLang="ko-KR" dirty="0" smtClean="0"/>
          </a:p>
          <a:p>
            <a:pPr lvl="2"/>
            <a:endParaRPr lang="en-US" altLang="ko-KR" dirty="0"/>
          </a:p>
          <a:p>
            <a:pPr lvl="2"/>
            <a:endParaRPr lang="en-US" altLang="ko-KR" dirty="0" smtClean="0"/>
          </a:p>
          <a:p>
            <a:pPr lvl="3"/>
            <a:r>
              <a:rPr lang="ko-KR" altLang="en-US" dirty="0" smtClean="0"/>
              <a:t>실행 시 </a:t>
            </a:r>
            <a:r>
              <a:rPr lang="ko-KR" altLang="en-US" dirty="0"/>
              <a:t>클래스 파일이 존재하는 패키지 </a:t>
            </a:r>
            <a:r>
              <a:rPr lang="ko-KR" altLang="en-US" dirty="0" smtClean="0"/>
              <a:t>디렉터리 </a:t>
            </a:r>
            <a:r>
              <a:rPr lang="ko-KR" altLang="en-US" dirty="0"/>
              <a:t>정보를 </a:t>
            </a:r>
            <a:r>
              <a:rPr lang="en-US" altLang="ko-KR" dirty="0"/>
              <a:t>-</a:t>
            </a:r>
            <a:r>
              <a:rPr lang="en-US" altLang="ko-KR" dirty="0" err="1"/>
              <a:t>classpath</a:t>
            </a:r>
            <a:r>
              <a:rPr lang="en-US" altLang="ko-KR" dirty="0"/>
              <a:t> </a:t>
            </a:r>
            <a:r>
              <a:rPr lang="ko-KR" altLang="en-US" dirty="0"/>
              <a:t>옵션에 지정</a:t>
            </a:r>
          </a:p>
          <a:p>
            <a:pPr marL="1143000" lvl="3" indent="0">
              <a:buNone/>
            </a:pPr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1"/>
            <a:endParaRPr lang="ko-KR" alt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520361"/>
            <a:ext cx="484822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클래스 경로</a:t>
            </a:r>
            <a:endParaRPr lang="ko-KR" altLang="en-US" dirty="0"/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타원 8"/>
          <p:cNvSpPr/>
          <p:nvPr/>
        </p:nvSpPr>
        <p:spPr>
          <a:xfrm>
            <a:off x="2031738" y="4749408"/>
            <a:ext cx="897726" cy="2948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5121" name="_x98402768" descr="EMB0000198c717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590601"/>
            <a:ext cx="3919538" cy="1414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122860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29868"/>
            <a:ext cx="6437313" cy="481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7" y="1844824"/>
            <a:ext cx="4949834" cy="3705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9" y="2749756"/>
            <a:ext cx="4946646" cy="3703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90534" y="3099297"/>
            <a:ext cx="4222048" cy="3785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타원 1"/>
          <p:cNvSpPr/>
          <p:nvPr/>
        </p:nvSpPr>
        <p:spPr>
          <a:xfrm>
            <a:off x="1259632" y="1556792"/>
            <a:ext cx="1224137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타원 15"/>
          <p:cNvSpPr/>
          <p:nvPr/>
        </p:nvSpPr>
        <p:spPr>
          <a:xfrm>
            <a:off x="2771801" y="2460027"/>
            <a:ext cx="864096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타원 16"/>
          <p:cNvSpPr/>
          <p:nvPr/>
        </p:nvSpPr>
        <p:spPr>
          <a:xfrm>
            <a:off x="2627784" y="4221088"/>
            <a:ext cx="864096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타원 17"/>
          <p:cNvSpPr/>
          <p:nvPr/>
        </p:nvSpPr>
        <p:spPr>
          <a:xfrm>
            <a:off x="6084168" y="6165304"/>
            <a:ext cx="1458877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제목 10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                                              CLASSPATH </a:t>
            </a:r>
            <a:br>
              <a:rPr lang="en-US" altLang="ko-KR" dirty="0" smtClean="0"/>
            </a:br>
            <a:r>
              <a:rPr lang="en-US" altLang="ko-KR" dirty="0" smtClean="0"/>
              <a:t>                                               </a:t>
            </a:r>
            <a:r>
              <a:rPr lang="ko-KR" altLang="en-US" dirty="0" smtClean="0"/>
              <a:t>지정 방법</a:t>
            </a:r>
            <a:endParaRPr lang="ko-KR" altLang="en-US" dirty="0"/>
          </a:p>
        </p:txBody>
      </p:sp>
      <p:pic>
        <p:nvPicPr>
          <p:cNvPr id="13" name="_x98402768" descr="EMB0000198c717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4462" y="4214818"/>
            <a:ext cx="3919538" cy="1414463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슬라이드 번호 개체 틀 1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525913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수동으로 패키지를 만드는 과정</a:t>
            </a:r>
            <a:endParaRPr lang="en-US" altLang="ko-KR" dirty="0" smtClean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smtClean="0"/>
              <a:t>수동으로 패키지를 만드는 과정</a:t>
            </a:r>
            <a:endParaRPr lang="en-US" altLang="ko-KR" dirty="0" smtClean="0"/>
          </a:p>
          <a:p>
            <a:pPr lvl="1">
              <a:buNone/>
            </a:pPr>
            <a:r>
              <a:rPr lang="en-US" altLang="ko-KR" dirty="0" smtClean="0"/>
              <a:t>1. </a:t>
            </a:r>
            <a:r>
              <a:rPr lang="ko-KR" altLang="en-US" dirty="0" smtClean="0"/>
              <a:t>패키지로 사용할 디렉터리 생성 </a:t>
            </a:r>
            <a:endParaRPr lang="en-US" altLang="ko-KR" dirty="0" smtClean="0"/>
          </a:p>
          <a:p>
            <a:pPr lvl="1">
              <a:buNone/>
            </a:pPr>
            <a:r>
              <a:rPr lang="en-US" altLang="ko-KR" dirty="0" smtClean="0"/>
              <a:t>2. </a:t>
            </a:r>
            <a:r>
              <a:rPr lang="ko-KR" altLang="en-US" dirty="0" smtClean="0"/>
              <a:t>자바 </a:t>
            </a:r>
            <a:r>
              <a:rPr lang="ko-KR" altLang="en-US" dirty="0"/>
              <a:t>소스 내의 패키지 선언</a:t>
            </a:r>
            <a:endParaRPr lang="en-US" altLang="ko-KR" dirty="0"/>
          </a:p>
          <a:p>
            <a:pPr lvl="2"/>
            <a:r>
              <a:rPr lang="en-US" altLang="ko-KR" dirty="0"/>
              <a:t>package </a:t>
            </a:r>
            <a:r>
              <a:rPr lang="ko-KR" altLang="en-US" dirty="0"/>
              <a:t>패키지 이름</a:t>
            </a:r>
            <a:r>
              <a:rPr lang="en-US" altLang="ko-KR" dirty="0"/>
              <a:t>;</a:t>
            </a:r>
          </a:p>
          <a:p>
            <a:pPr lvl="3"/>
            <a:r>
              <a:rPr lang="ko-KR" altLang="en-US" dirty="0"/>
              <a:t>이 소스 파일이 </a:t>
            </a:r>
            <a:r>
              <a:rPr lang="ko-KR" altLang="en-US" dirty="0" err="1"/>
              <a:t>컴파일되면</a:t>
            </a:r>
            <a:r>
              <a:rPr lang="ko-KR" altLang="en-US" dirty="0"/>
              <a:t> 생성된 클래스 파일이 속할 패키지 이름 </a:t>
            </a:r>
            <a:r>
              <a:rPr lang="ko-KR" altLang="en-US" dirty="0" smtClean="0"/>
              <a:t>선언</a:t>
            </a:r>
            <a:endParaRPr lang="en-US" altLang="ko-KR" dirty="0" smtClean="0"/>
          </a:p>
          <a:p>
            <a:pPr lvl="3"/>
            <a:endParaRPr lang="en-US" altLang="ko-KR" dirty="0"/>
          </a:p>
          <a:p>
            <a:pPr lvl="3"/>
            <a:endParaRPr lang="en-US" altLang="ko-KR" dirty="0" smtClean="0"/>
          </a:p>
          <a:p>
            <a:pPr lvl="3"/>
            <a:endParaRPr lang="en-US" altLang="ko-KR" dirty="0"/>
          </a:p>
          <a:p>
            <a:pPr lvl="3"/>
            <a:endParaRPr lang="en-US" altLang="ko-KR" dirty="0" smtClean="0"/>
          </a:p>
          <a:p>
            <a:pPr lvl="1">
              <a:buNone/>
            </a:pPr>
            <a:r>
              <a:rPr lang="en-US" altLang="ko-KR" dirty="0" smtClean="0"/>
              <a:t>3. </a:t>
            </a:r>
            <a:r>
              <a:rPr lang="ko-KR" altLang="en-US" dirty="0" smtClean="0"/>
              <a:t>자바 소스를 </a:t>
            </a:r>
            <a:r>
              <a:rPr lang="ko-KR" altLang="en-US" dirty="0" err="1" smtClean="0"/>
              <a:t>컴파일한</a:t>
            </a:r>
            <a:r>
              <a:rPr lang="ko-KR" altLang="en-US" dirty="0" smtClean="0"/>
              <a:t> 클래스 파일을 패키지 디렉터리에 저장</a:t>
            </a:r>
            <a:endParaRPr lang="en-US" altLang="ko-KR" dirty="0" smtClean="0"/>
          </a:p>
          <a:p>
            <a:r>
              <a:rPr lang="ko-KR" altLang="en-US" dirty="0" smtClean="0"/>
              <a:t>패키지에</a:t>
            </a:r>
            <a:r>
              <a:rPr lang="en-US" altLang="ko-KR" dirty="0" smtClean="0"/>
              <a:t> </a:t>
            </a:r>
            <a:r>
              <a:rPr lang="ko-KR" altLang="en-US" dirty="0" smtClean="0"/>
              <a:t>속한 자바프로그램 실행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main() </a:t>
            </a:r>
            <a:r>
              <a:rPr lang="ko-KR" altLang="en-US" dirty="0" err="1" smtClean="0"/>
              <a:t>메소드를</a:t>
            </a:r>
            <a:r>
              <a:rPr lang="ko-KR" altLang="en-US" dirty="0" smtClean="0"/>
              <a:t> 가진 클래</a:t>
            </a:r>
            <a:r>
              <a:rPr lang="ko-KR" altLang="en-US" dirty="0"/>
              <a:t>스</a:t>
            </a:r>
            <a:r>
              <a:rPr lang="ko-KR" altLang="en-US" dirty="0" smtClean="0"/>
              <a:t>의 정확한 경로명 지정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패키지가 포함된 디렉터리로 이동하여 경로명을 지정하여 실행하거나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임의의 디렉터리에서 </a:t>
            </a:r>
            <a:r>
              <a:rPr lang="en-US" altLang="ko-KR" dirty="0" smtClean="0"/>
              <a:t>java -</a:t>
            </a:r>
            <a:r>
              <a:rPr lang="en-US" altLang="ko-KR" dirty="0" err="1" smtClean="0"/>
              <a:t>classpath</a:t>
            </a:r>
            <a:r>
              <a:rPr lang="en-US" altLang="ko-KR" dirty="0" smtClean="0"/>
              <a:t> (</a:t>
            </a:r>
            <a:r>
              <a:rPr lang="ko-KR" altLang="en-US" dirty="0" smtClean="0"/>
              <a:t>패키지경로명</a:t>
            </a:r>
            <a:r>
              <a:rPr lang="en-US" altLang="ko-KR" dirty="0" smtClean="0"/>
              <a:t>) </a:t>
            </a:r>
            <a:r>
              <a:rPr lang="ko-KR" altLang="en-US" dirty="0" smtClean="0"/>
              <a:t>클래스 이름으로 실행</a:t>
            </a:r>
            <a:endParaRPr lang="en-US" altLang="ko-KR" dirty="0" smtClean="0"/>
          </a:p>
          <a:p>
            <a:pPr lvl="2"/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03648" y="3221186"/>
            <a:ext cx="3643338" cy="95410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b="1" dirty="0"/>
              <a:t>package </a:t>
            </a:r>
            <a:r>
              <a:rPr lang="ko-KR" altLang="en-US" sz="1400" b="1" dirty="0" err="1"/>
              <a:t>패키지명</a:t>
            </a:r>
            <a:r>
              <a:rPr lang="en-US" altLang="ko-KR" sz="1400" b="1" dirty="0"/>
              <a:t>;</a:t>
            </a:r>
          </a:p>
          <a:p>
            <a:r>
              <a:rPr lang="en-US" altLang="ko-KR" sz="1400" dirty="0"/>
              <a:t>class </a:t>
            </a:r>
            <a:r>
              <a:rPr lang="en-US" altLang="ko-KR" sz="1400" dirty="0" err="1"/>
              <a:t>TestClass</a:t>
            </a:r>
            <a:r>
              <a:rPr lang="en-US" altLang="ko-KR" sz="1400" dirty="0"/>
              <a:t> {</a:t>
            </a:r>
          </a:p>
          <a:p>
            <a:r>
              <a:rPr lang="en-US" altLang="ko-KR" sz="1400" dirty="0" smtClean="0"/>
              <a:t>   .............</a:t>
            </a:r>
            <a:endParaRPr lang="en-US" altLang="ko-KR" sz="1400" dirty="0"/>
          </a:p>
          <a:p>
            <a:r>
              <a:rPr lang="en-US" altLang="ko-KR" sz="1400" dirty="0"/>
              <a:t>}</a:t>
            </a:r>
            <a:endParaRPr lang="en-US" altLang="ko-KR" sz="1400" dirty="0" smtClean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가을">
  <a:themeElements>
    <a:clrScheme name="가을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가을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가을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8738</TotalTime>
  <Words>3723</Words>
  <Application>Microsoft Office PowerPoint</Application>
  <PresentationFormat>화면 슬라이드 쇼(4:3)</PresentationFormat>
  <Paragraphs>1262</Paragraphs>
  <Slides>63</Slides>
  <Notes>4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63</vt:i4>
      </vt:variant>
    </vt:vector>
  </HeadingPairs>
  <TitlesOfParts>
    <vt:vector size="65" baseType="lpstr">
      <vt:lpstr>가을</vt:lpstr>
      <vt:lpstr>수식</vt:lpstr>
      <vt:lpstr>제 6 장 패키지 개념과 자바 기본 패키지</vt:lpstr>
      <vt:lpstr>패키지 개념과 필요성</vt:lpstr>
      <vt:lpstr>샘플의 디렉터리 관리(패키지)</vt:lpstr>
      <vt:lpstr>자바의 패키지 (package)</vt:lpstr>
      <vt:lpstr>JDK에서 제공되는 클래스의 패키지</vt:lpstr>
      <vt:lpstr>패키지 사용하기, import문</vt:lpstr>
      <vt:lpstr>클래스 경로</vt:lpstr>
      <vt:lpstr>                                              CLASSPATH                                                 지정 방법</vt:lpstr>
      <vt:lpstr>수동으로 패키지를 만드는 과정</vt:lpstr>
      <vt:lpstr>패키지를 포함하는 응용프로그램 개발 사례 1</vt:lpstr>
      <vt:lpstr>패키지를 포함하는 응용프로그램 개발 사례 2</vt:lpstr>
      <vt:lpstr>사례 2의 컴파일 과정 및 실행</vt:lpstr>
      <vt:lpstr>이클립스에서 쉽게 패키지 만들기</vt:lpstr>
      <vt:lpstr>프로젝트 작성(프로젝트 이름 : PackageEx)</vt:lpstr>
      <vt:lpstr>패키지 lib 작성</vt:lpstr>
      <vt:lpstr>패키지 app 작성</vt:lpstr>
      <vt:lpstr>패키지 작성이 완료된 결과</vt:lpstr>
      <vt:lpstr>클래스 Calculator 만들기</vt:lpstr>
      <vt:lpstr>Calculator 소스 수정</vt:lpstr>
      <vt:lpstr>GoodCalc.java 작성 후 소스 수정</vt:lpstr>
      <vt:lpstr>                                         실행을 위한                                         Run                                          Configurations                                         작성 </vt:lpstr>
      <vt:lpstr>프로젝트 PackageEx 실행</vt:lpstr>
      <vt:lpstr>패키지의 특징</vt:lpstr>
      <vt:lpstr>자바 JDK의 패키지 구조</vt:lpstr>
      <vt:lpstr>자바 패키지 구조 </vt:lpstr>
      <vt:lpstr>주요 패키지</vt:lpstr>
      <vt:lpstr>자바 API 참조</vt:lpstr>
      <vt:lpstr>Object 클래스</vt:lpstr>
      <vt:lpstr>객체 속성</vt:lpstr>
      <vt:lpstr>객체를 문자열로 변환</vt:lpstr>
      <vt:lpstr>새로운 toString() 만들기</vt:lpstr>
      <vt:lpstr>객체 비교</vt:lpstr>
      <vt:lpstr>예제 6-1 : Rect 클래스 만들고 equals() 만들기</vt:lpstr>
      <vt:lpstr>Wrapper 클래스</vt:lpstr>
      <vt:lpstr>Wrapper 객체 생성</vt:lpstr>
      <vt:lpstr>주요 메소드</vt:lpstr>
      <vt:lpstr>Wrapper 활용</vt:lpstr>
      <vt:lpstr>예제 6-2 : Wrapper 클래스 활용</vt:lpstr>
      <vt:lpstr>박싱과 언박싱</vt:lpstr>
      <vt:lpstr>Auto boxing &amp; unboxing</vt:lpstr>
      <vt:lpstr>예제 6-3 : 박싱 언박싱의 예</vt:lpstr>
      <vt:lpstr>String의 생성과 특징</vt:lpstr>
      <vt:lpstr>스트링 리터럴과 new String()</vt:lpstr>
      <vt:lpstr>스트링 객체의 주요 특징</vt:lpstr>
      <vt:lpstr>주요 메소드</vt:lpstr>
      <vt:lpstr>문자열 비교</vt:lpstr>
      <vt:lpstr>문자열 연결</vt:lpstr>
      <vt:lpstr>concat()은 새로운 문자열을 생성</vt:lpstr>
      <vt:lpstr>문자열 내의 공백 제거, 문자열의 각 문자 접근</vt:lpstr>
      <vt:lpstr>예제 6-4 : String 클래스 메소드 활용</vt:lpstr>
      <vt:lpstr>예제 실행 과정</vt:lpstr>
      <vt:lpstr>StringBuffer 클래스</vt:lpstr>
      <vt:lpstr>주요 메소드</vt:lpstr>
      <vt:lpstr>StringBuffer의 메소드 활용 예</vt:lpstr>
      <vt:lpstr>예제 6-5 : StringBuffer 클래스 메소드 활용</vt:lpstr>
      <vt:lpstr>StringTokenizer 클래스</vt:lpstr>
      <vt:lpstr>생성자와 주요 메소드</vt:lpstr>
      <vt:lpstr>StringTokenizer 객체 생성과 문자열 파싱 </vt:lpstr>
      <vt:lpstr>예제 6-6 : StringTokenizer 클래스 메소드 활용 </vt:lpstr>
      <vt:lpstr>Math 클래스</vt:lpstr>
      <vt:lpstr>주요 메소드</vt:lpstr>
      <vt:lpstr>Math 클래스를 활용한 난수 발생</vt:lpstr>
      <vt:lpstr>예제 6-7 : Math 클래스 메소드 활용</vt:lpstr>
    </vt:vector>
  </TitlesOfParts>
  <Company>한성대학교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황기태</dc:creator>
  <cp:lastModifiedBy>Windows User</cp:lastModifiedBy>
  <cp:revision>1108</cp:revision>
  <dcterms:created xsi:type="dcterms:W3CDTF">2009-09-01T01:24:33Z</dcterms:created>
  <dcterms:modified xsi:type="dcterms:W3CDTF">2011-07-31T20:31:02Z</dcterms:modified>
</cp:coreProperties>
</file>