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46"/>
  </p:notesMasterIdLst>
  <p:handoutMasterIdLst>
    <p:handoutMasterId r:id="rId47"/>
  </p:handoutMasterIdLst>
  <p:sldIdLst>
    <p:sldId id="256" r:id="rId2"/>
    <p:sldId id="689" r:id="rId3"/>
    <p:sldId id="690" r:id="rId4"/>
    <p:sldId id="691" r:id="rId5"/>
    <p:sldId id="692" r:id="rId6"/>
    <p:sldId id="694" r:id="rId7"/>
    <p:sldId id="695" r:id="rId8"/>
    <p:sldId id="696" r:id="rId9"/>
    <p:sldId id="697" r:id="rId10"/>
    <p:sldId id="699" r:id="rId11"/>
    <p:sldId id="700" r:id="rId12"/>
    <p:sldId id="701" r:id="rId13"/>
    <p:sldId id="702" r:id="rId14"/>
    <p:sldId id="703" r:id="rId15"/>
    <p:sldId id="704" r:id="rId16"/>
    <p:sldId id="705" r:id="rId17"/>
    <p:sldId id="706" r:id="rId18"/>
    <p:sldId id="707" r:id="rId19"/>
    <p:sldId id="708" r:id="rId20"/>
    <p:sldId id="710" r:id="rId21"/>
    <p:sldId id="711" r:id="rId22"/>
    <p:sldId id="713" r:id="rId23"/>
    <p:sldId id="714" r:id="rId24"/>
    <p:sldId id="715" r:id="rId25"/>
    <p:sldId id="716" r:id="rId26"/>
    <p:sldId id="717" r:id="rId27"/>
    <p:sldId id="718" r:id="rId28"/>
    <p:sldId id="719" r:id="rId29"/>
    <p:sldId id="720" r:id="rId30"/>
    <p:sldId id="721" r:id="rId31"/>
    <p:sldId id="722" r:id="rId32"/>
    <p:sldId id="723" r:id="rId33"/>
    <p:sldId id="724" r:id="rId34"/>
    <p:sldId id="725" r:id="rId35"/>
    <p:sldId id="726" r:id="rId36"/>
    <p:sldId id="727" r:id="rId37"/>
    <p:sldId id="729" r:id="rId38"/>
    <p:sldId id="730" r:id="rId39"/>
    <p:sldId id="735" r:id="rId40"/>
    <p:sldId id="731" r:id="rId41"/>
    <p:sldId id="732" r:id="rId42"/>
    <p:sldId id="733" r:id="rId43"/>
    <p:sldId id="734" r:id="rId44"/>
    <p:sldId id="385" r:id="rId45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anose="020B0503020000020004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9">
          <p15:clr>
            <a:srgbClr val="A4A3A4"/>
          </p15:clr>
        </p15:guide>
        <p15:guide id="2" pos="15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8DC4"/>
    <a:srgbClr val="3F6EA7"/>
    <a:srgbClr val="3C609A"/>
    <a:srgbClr val="345284"/>
    <a:srgbClr val="CDF1FF"/>
    <a:srgbClr val="97E1FF"/>
    <a:srgbClr val="00A4E6"/>
    <a:srgbClr val="5BD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43" autoAdjust="0"/>
    <p:restoredTop sz="97719" autoAdjust="0"/>
  </p:normalViewPr>
  <p:slideViewPr>
    <p:cSldViewPr>
      <p:cViewPr varScale="1">
        <p:scale>
          <a:sx n="70" d="100"/>
          <a:sy n="70" d="100"/>
        </p:scale>
        <p:origin x="1494" y="66"/>
      </p:cViewPr>
      <p:guideLst>
        <p:guide orient="horz" pos="119"/>
        <p:guide pos="15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4080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굴림" charset="-127"/>
              </a:defRPr>
            </a:lvl1pPr>
          </a:lstStyle>
          <a:p>
            <a:pPr>
              <a:defRPr/>
            </a:pPr>
            <a:fld id="{34285E33-F419-4748-8D79-EC69F6885D94}" type="datetimeFigureOut">
              <a:rPr lang="ko-KR" altLang="en-US"/>
              <a:pPr>
                <a:defRPr/>
              </a:pPr>
              <a:t>2015-03-17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6DE3F2-A6FD-4041-B33E-E67DB1B7B31A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03143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굴림" charset="-127"/>
              </a:defRPr>
            </a:lvl1pPr>
          </a:lstStyle>
          <a:p>
            <a:pPr>
              <a:defRPr/>
            </a:pPr>
            <a:fld id="{A9B159C1-A009-405D-B34F-F5CDFD8AA644}" type="datetimeFigureOut">
              <a:rPr lang="ko-KR" altLang="en-US"/>
              <a:pPr>
                <a:defRPr/>
              </a:pPr>
              <a:t>2015-03-17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0DA292-C94C-431C-9DBA-FBAF0B394852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18131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63" y="1809750"/>
            <a:ext cx="1765300" cy="175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직사각형 2"/>
          <p:cNvSpPr/>
          <p:nvPr userDrawn="1"/>
        </p:nvSpPr>
        <p:spPr>
          <a:xfrm>
            <a:off x="0" y="4941888"/>
            <a:ext cx="9144000" cy="191611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" name="직사각형 4"/>
          <p:cNvSpPr/>
          <p:nvPr userDrawn="1"/>
        </p:nvSpPr>
        <p:spPr>
          <a:xfrm>
            <a:off x="0" y="0"/>
            <a:ext cx="9144000" cy="7143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981200"/>
            <a:ext cx="37226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2808288" y="2517775"/>
            <a:ext cx="35274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r>
              <a:rPr lang="en-US" altLang="ko-KR" sz="2000" b="1" dirty="0" smtClean="0">
                <a:solidFill>
                  <a:srgbClr val="00B050"/>
                </a:solidFill>
                <a:latin typeface="Arial Narrow" pitchFamily="34" charset="0"/>
                <a:ea typeface="나눔고딕 ExtraBold" pitchFamily="50" charset="-127"/>
              </a:rPr>
              <a:t>Part 1. </a:t>
            </a:r>
            <a:r>
              <a:rPr lang="ko-KR" altLang="en-US" sz="2000" b="1" dirty="0" smtClean="0">
                <a:solidFill>
                  <a:srgbClr val="00B050"/>
                </a:solidFill>
                <a:latin typeface="Arial Narrow" pitchFamily="34" charset="0"/>
                <a:ea typeface="나눔고딕 ExtraBold" pitchFamily="50" charset="-127"/>
              </a:rPr>
              <a:t>엑셀 </a:t>
            </a:r>
            <a:r>
              <a:rPr lang="en-US" altLang="ko-KR" sz="2000" b="1" dirty="0" smtClean="0">
                <a:solidFill>
                  <a:srgbClr val="00B050"/>
                </a:solidFill>
                <a:latin typeface="Arial Narrow" pitchFamily="34" charset="0"/>
                <a:ea typeface="나눔고딕 ExtraBold" pitchFamily="50" charset="-127"/>
              </a:rPr>
              <a:t>2013 </a:t>
            </a:r>
            <a:r>
              <a:rPr lang="ko-KR" altLang="en-US" sz="2000" b="1" dirty="0" smtClean="0">
                <a:solidFill>
                  <a:srgbClr val="00B050"/>
                </a:solidFill>
                <a:latin typeface="Arial Narrow" pitchFamily="34" charset="0"/>
                <a:ea typeface="나눔고딕 ExtraBold" pitchFamily="50" charset="-127"/>
              </a:rPr>
              <a:t>기초</a:t>
            </a:r>
            <a:endParaRPr lang="ko-KR" altLang="en-US" sz="2000" dirty="0" smtClean="0">
              <a:solidFill>
                <a:srgbClr val="00B05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91498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0" y="1836738"/>
            <a:ext cx="1765300" cy="175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203848" y="3361184"/>
            <a:ext cx="2736304" cy="1353334"/>
          </a:xfrm>
        </p:spPr>
        <p:txBody>
          <a:bodyPr/>
          <a:lstStyle>
            <a:lvl1pPr algn="ctr">
              <a:defRPr sz="20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anose="020B0606020202030204" pitchFamily="34" charset="0"/>
                <a:ea typeface="나눔고딕" panose="020D0604000000000000" pitchFamily="50" charset="-127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18792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/>
          </p:cNvSpPr>
          <p:nvPr userDrawn="1"/>
        </p:nvSpPr>
        <p:spPr bwMode="auto">
          <a:xfrm>
            <a:off x="250825" y="1390650"/>
            <a:ext cx="8636000" cy="520700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endParaRPr lang="ko-KR" altLang="en-US" sz="2000" smtClean="0">
              <a:solidFill>
                <a:srgbClr val="000000"/>
              </a:solidFill>
              <a:latin typeface="Lucida Grande"/>
              <a:ea typeface="ヒラギノ角ゴ ProN W3"/>
              <a:cs typeface="ヒラギノ角ゴ ProN W3"/>
              <a:sym typeface="Lucida Grande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 userDrawn="1"/>
        </p:nvSpPr>
        <p:spPr bwMode="auto">
          <a:xfrm>
            <a:off x="827088" y="765175"/>
            <a:ext cx="7186612" cy="5222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목차</a:t>
            </a:r>
            <a:endParaRPr kumimoji="0" lang="de-DE" altLang="ko-KR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91849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학습목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/>
          </p:cNvSpPr>
          <p:nvPr userDrawn="1"/>
        </p:nvSpPr>
        <p:spPr bwMode="auto">
          <a:xfrm>
            <a:off x="250825" y="1390650"/>
            <a:ext cx="8636000" cy="5207000"/>
          </a:xfrm>
          <a:prstGeom prst="rect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>
              <a:defRPr/>
            </a:pPr>
            <a:endParaRPr lang="ko-KR" altLang="en-US" sz="2000" smtClean="0">
              <a:solidFill>
                <a:srgbClr val="000000"/>
              </a:solidFill>
              <a:latin typeface="Lucida Grande"/>
              <a:ea typeface="ヒラギノ角ゴ ProN W3"/>
              <a:cs typeface="ヒラギノ角ゴ ProN W3"/>
              <a:sym typeface="Lucida Grande"/>
            </a:endParaRPr>
          </a:p>
        </p:txBody>
      </p:sp>
      <p:sp>
        <p:nvSpPr>
          <p:cNvPr id="3" name="TextBox 6"/>
          <p:cNvSpPr txBox="1">
            <a:spLocks noChangeArrowheads="1"/>
          </p:cNvSpPr>
          <p:nvPr userDrawn="1"/>
        </p:nvSpPr>
        <p:spPr bwMode="auto">
          <a:xfrm>
            <a:off x="827088" y="765175"/>
            <a:ext cx="7186612" cy="5222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학습목표</a:t>
            </a:r>
            <a:endParaRPr kumimoji="0" lang="de-DE" altLang="ko-KR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18616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섹션 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6077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본문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직선 연결선 5"/>
          <p:cNvCxnSpPr/>
          <p:nvPr userDrawn="1"/>
        </p:nvCxnSpPr>
        <p:spPr>
          <a:xfrm>
            <a:off x="2124075" y="908050"/>
            <a:ext cx="2339975" cy="0"/>
          </a:xfrm>
          <a:prstGeom prst="line">
            <a:avLst/>
          </a:prstGeom>
          <a:ln w="76200">
            <a:solidFill>
              <a:schemeClr val="accent3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 userDrawn="1"/>
        </p:nvCxnSpPr>
        <p:spPr>
          <a:xfrm>
            <a:off x="4464050" y="908050"/>
            <a:ext cx="2339975" cy="0"/>
          </a:xfrm>
          <a:prstGeom prst="line">
            <a:avLst/>
          </a:prstGeom>
          <a:ln w="76200">
            <a:solidFill>
              <a:schemeClr val="accent3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 userDrawn="1"/>
        </p:nvCxnSpPr>
        <p:spPr>
          <a:xfrm>
            <a:off x="6804025" y="908050"/>
            <a:ext cx="2339975" cy="0"/>
          </a:xfrm>
          <a:prstGeom prst="line">
            <a:avLst/>
          </a:prstGeom>
          <a:ln w="76200"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 userDrawn="1"/>
        </p:nvCxnSpPr>
        <p:spPr>
          <a:xfrm>
            <a:off x="2124075" y="908050"/>
            <a:ext cx="2339975" cy="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 userDrawn="1"/>
        </p:nvCxnSpPr>
        <p:spPr>
          <a:xfrm>
            <a:off x="4464050" y="908050"/>
            <a:ext cx="2339975" cy="0"/>
          </a:xfrm>
          <a:prstGeom prst="line">
            <a:avLst/>
          </a:prstGeom>
          <a:ln w="76200">
            <a:solidFill>
              <a:schemeClr val="accent2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 userDrawn="1"/>
        </p:nvCxnSpPr>
        <p:spPr>
          <a:xfrm>
            <a:off x="6804025" y="908050"/>
            <a:ext cx="2339975" cy="0"/>
          </a:xfrm>
          <a:prstGeom prst="line">
            <a:avLst/>
          </a:prstGeom>
          <a:ln w="76200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 userDrawn="1"/>
        </p:nvCxnSpPr>
        <p:spPr>
          <a:xfrm>
            <a:off x="0" y="908050"/>
            <a:ext cx="2339975" cy="0"/>
          </a:xfrm>
          <a:prstGeom prst="line">
            <a:avLst/>
          </a:prstGeom>
          <a:ln w="76200">
            <a:solidFill>
              <a:schemeClr val="accent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539552" y="184745"/>
            <a:ext cx="7560840" cy="548680"/>
          </a:xfrm>
        </p:spPr>
        <p:txBody>
          <a:bodyPr/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13" name="내용 개체 틀 2"/>
          <p:cNvSpPr>
            <a:spLocks noGrp="1"/>
          </p:cNvSpPr>
          <p:nvPr>
            <p:ph idx="1"/>
          </p:nvPr>
        </p:nvSpPr>
        <p:spPr>
          <a:xfrm>
            <a:off x="539552" y="1196752"/>
            <a:ext cx="3924944" cy="5400600"/>
          </a:xfrm>
        </p:spPr>
        <p:txBody>
          <a:bodyPr/>
          <a:lstStyle>
            <a:lvl1pPr marL="342900" indent="-342900">
              <a:lnSpc>
                <a:spcPct val="150000"/>
              </a:lnSpc>
              <a:spcBef>
                <a:spcPts val="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n"/>
              <a:defRPr sz="1600" b="1">
                <a:latin typeface="+mn-ea"/>
                <a:ea typeface="+mn-ea"/>
              </a:defRPr>
            </a:lvl1pPr>
            <a:lvl2pPr marL="447675" indent="-180975">
              <a:spcAft>
                <a:spcPts val="400"/>
              </a:spcAft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  <a:defRPr sz="1200"/>
            </a:lvl2pPr>
            <a:lvl3pPr marL="628650" indent="-180975"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itchFamily="34" charset="0"/>
              <a:buChar char="•"/>
              <a:defRPr sz="1200"/>
            </a:lvl3pPr>
            <a:lvl4pPr marL="809625" indent="-180975">
              <a:spcAft>
                <a:spcPts val="300"/>
              </a:spcAft>
              <a:buSzPct val="96000"/>
              <a:defRPr sz="1100"/>
            </a:lvl4pPr>
            <a:lvl5pPr marL="990600" indent="-180975">
              <a:defRPr sz="11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15" name="내용 개체 틀 2"/>
          <p:cNvSpPr>
            <a:spLocks noGrp="1"/>
          </p:cNvSpPr>
          <p:nvPr>
            <p:ph idx="10"/>
          </p:nvPr>
        </p:nvSpPr>
        <p:spPr>
          <a:xfrm>
            <a:off x="4644008" y="1196752"/>
            <a:ext cx="3924944" cy="5400600"/>
          </a:xfrm>
        </p:spPr>
        <p:txBody>
          <a:bodyPr/>
          <a:lstStyle>
            <a:lvl1pPr marL="342900" indent="-342900">
              <a:lnSpc>
                <a:spcPct val="150000"/>
              </a:lnSpc>
              <a:spcBef>
                <a:spcPts val="0"/>
              </a:spcBef>
              <a:buClr>
                <a:schemeClr val="accent2">
                  <a:lumMod val="75000"/>
                </a:schemeClr>
              </a:buClr>
              <a:buFont typeface="Wingdings" pitchFamily="2" charset="2"/>
              <a:buChar char="n"/>
              <a:defRPr sz="1600" b="1">
                <a:latin typeface="+mn-ea"/>
                <a:ea typeface="+mn-ea"/>
              </a:defRPr>
            </a:lvl1pPr>
            <a:lvl2pPr marL="447675" indent="-180975">
              <a:spcAft>
                <a:spcPts val="400"/>
              </a:spcAft>
              <a:buClr>
                <a:schemeClr val="bg1">
                  <a:lumMod val="50000"/>
                </a:schemeClr>
              </a:buClr>
              <a:buFont typeface="Wingdings" pitchFamily="2" charset="2"/>
              <a:buChar char="§"/>
              <a:defRPr sz="1200"/>
            </a:lvl2pPr>
            <a:lvl3pPr marL="628650" indent="-180975">
              <a:spcAft>
                <a:spcPts val="300"/>
              </a:spcAft>
              <a:buClr>
                <a:schemeClr val="bg1">
                  <a:lumMod val="50000"/>
                </a:schemeClr>
              </a:buClr>
              <a:buFont typeface="Arial" pitchFamily="34" charset="0"/>
              <a:buChar char="•"/>
              <a:defRPr sz="1200"/>
            </a:lvl3pPr>
            <a:lvl4pPr marL="809625" indent="-180975">
              <a:spcAft>
                <a:spcPts val="300"/>
              </a:spcAft>
              <a:buSzPct val="96000"/>
              <a:defRPr sz="1100"/>
            </a:lvl4pPr>
            <a:lvl5pPr marL="990600" indent="-180975">
              <a:defRPr sz="1100"/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31226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87137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713788" cy="485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34150"/>
            <a:ext cx="2133600" cy="254000"/>
          </a:xfrm>
          <a:prstGeom prst="rect">
            <a:avLst/>
          </a:prstGeom>
        </p:spPr>
        <p:txBody>
          <a:bodyPr/>
          <a:lstStyle>
            <a:lvl1pPr>
              <a:defRPr sz="1000">
                <a:ea typeface="굴림" charset="-127"/>
              </a:defRPr>
            </a:lvl1pPr>
          </a:lstStyle>
          <a:p>
            <a:pPr>
              <a:defRPr/>
            </a:pPr>
            <a:fld id="{3268BB4B-9008-4573-85A0-BAC7402ABB57}" type="datetimeFigureOut">
              <a:rPr lang="ko-KR" altLang="en-US"/>
              <a:pPr>
                <a:defRPr/>
              </a:pPr>
              <a:t>2015-03-17</a:t>
            </a:fld>
            <a:endParaRPr lang="ko-KR" altLang="en-US" dirty="0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524625"/>
            <a:ext cx="2895600" cy="254000"/>
          </a:xfrm>
          <a:prstGeom prst="rect">
            <a:avLst/>
          </a:prstGeom>
        </p:spPr>
        <p:txBody>
          <a:bodyPr/>
          <a:lstStyle>
            <a:lvl1pPr>
              <a:defRPr sz="10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15100"/>
            <a:ext cx="2133600" cy="2540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0CD54CEE-999E-45AD-8CD6-917FA3341428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930" r:id="rId3"/>
    <p:sldLayoutId id="2147483931" r:id="rId4"/>
    <p:sldLayoutId id="2147483932" r:id="rId5"/>
    <p:sldLayoutId id="2147483933" r:id="rId6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Blip>
          <a:blip r:embed="rId8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8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제목 1"/>
          <p:cNvSpPr>
            <a:spLocks noGrp="1"/>
          </p:cNvSpPr>
          <p:nvPr>
            <p:ph type="title" idx="4294967295"/>
          </p:nvPr>
        </p:nvSpPr>
        <p:spPr>
          <a:xfrm>
            <a:off x="684213" y="5338763"/>
            <a:ext cx="8239125" cy="1081087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ko-KR" sz="2800" dirty="0" smtClean="0">
                <a:solidFill>
                  <a:schemeClr val="bg1">
                    <a:lumMod val="7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Section02. </a:t>
            </a:r>
            <a:r>
              <a:rPr lang="ko-KR" altLang="en-US" sz="2800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데이터 입력 및 편집</a:t>
            </a:r>
          </a:p>
        </p:txBody>
      </p:sp>
      <p:cxnSp>
        <p:nvCxnSpPr>
          <p:cNvPr id="3" name="직선 연결선 2"/>
          <p:cNvCxnSpPr/>
          <p:nvPr/>
        </p:nvCxnSpPr>
        <p:spPr>
          <a:xfrm>
            <a:off x="539750" y="4941888"/>
            <a:ext cx="0" cy="107950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내용 개체 틀 2"/>
          <p:cNvSpPr>
            <a:spLocks noGrp="1"/>
          </p:cNvSpPr>
          <p:nvPr>
            <p:ph idx="4294967295"/>
          </p:nvPr>
        </p:nvSpPr>
        <p:spPr>
          <a:xfrm>
            <a:off x="467544" y="1125538"/>
            <a:ext cx="8281169" cy="1295400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문자 데이터나 숫자 데이터와는 다르게 기호와 한자는 별도의 메뉴를 이용하여 입력한다</a:t>
            </a:r>
            <a:r>
              <a:rPr lang="en-US" altLang="ko-KR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엑셀에서 기호와 한자를 입력하는 방법을 알아보자</a:t>
            </a:r>
          </a:p>
        </p:txBody>
      </p:sp>
      <p:sp>
        <p:nvSpPr>
          <p:cNvPr id="20483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기호와 한자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2.2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2863" y="2087563"/>
            <a:ext cx="5040312" cy="3367087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1507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2-3.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기호 입력하기</a:t>
            </a:r>
          </a:p>
        </p:txBody>
      </p:sp>
      <p:sp>
        <p:nvSpPr>
          <p:cNvPr id="21508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21509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새 통합 문서를 열고 기호를 입력할 셀을 선택한 후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삽입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기호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그룹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기호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선택한다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21510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기호와 한자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2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2.2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938588" y="2924175"/>
            <a:ext cx="561975" cy="3397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4252913" y="2143125"/>
            <a:ext cx="280987" cy="2428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380413" y="2343150"/>
            <a:ext cx="373062" cy="2444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4" name="타원 13"/>
          <p:cNvSpPr/>
          <p:nvPr/>
        </p:nvSpPr>
        <p:spPr>
          <a:xfrm>
            <a:off x="3984625" y="2111375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3840163" y="2636838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8105775" y="2312988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087563"/>
            <a:ext cx="5040312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2-3.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기호 입력하기</a:t>
            </a:r>
          </a:p>
        </p:txBody>
      </p:sp>
      <p:sp>
        <p:nvSpPr>
          <p:cNvPr id="22532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22533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기호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대화상자가 열리면 오른쪽 스크롤바를 이용하여 삽입할 기호 ‘■’을 찾아 선택한 후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삽입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22534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기호와 한자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2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2.2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278688" y="5378450"/>
            <a:ext cx="746125" cy="3381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6726238" y="2951163"/>
            <a:ext cx="373062" cy="406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5" name="타원 14"/>
          <p:cNvSpPr/>
          <p:nvPr/>
        </p:nvSpPr>
        <p:spPr>
          <a:xfrm>
            <a:off x="7042150" y="5260975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6" name="타원 15"/>
          <p:cNvSpPr/>
          <p:nvPr/>
        </p:nvSpPr>
        <p:spPr>
          <a:xfrm>
            <a:off x="6451600" y="291941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2863" y="2087563"/>
            <a:ext cx="5040312" cy="3367087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3555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2-3.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기호 입력하기</a:t>
            </a:r>
          </a:p>
        </p:txBody>
      </p:sp>
      <p:sp>
        <p:nvSpPr>
          <p:cNvPr id="23556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23557" name="내용 개체 틀 2"/>
          <p:cNvSpPr txBox="1">
            <a:spLocks/>
          </p:cNvSpPr>
          <p:nvPr/>
        </p:nvSpPr>
        <p:spPr bwMode="auto">
          <a:xfrm>
            <a:off x="352425" y="2398713"/>
            <a:ext cx="33194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셀에 기호가 입력되면서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취소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가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닫기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로 바뀐다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닫기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를 클릭하여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기호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대화 상자를 닫는다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23558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기호와 한자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2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2.2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6738938" y="4657725"/>
            <a:ext cx="446087" cy="25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95413"/>
            <a:ext cx="8643938" cy="412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2-3.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기호 입력하기</a:t>
            </a:r>
          </a:p>
        </p:txBody>
      </p:sp>
      <p:sp>
        <p:nvSpPr>
          <p:cNvPr id="24580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기호와 한자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5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2.2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2-3.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기호 입력하기</a:t>
            </a:r>
          </a:p>
        </p:txBody>
      </p:sp>
      <p:sp>
        <p:nvSpPr>
          <p:cNvPr id="25603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25604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앞에서 입력한 기호는 지우고 다음과 같이 다양한 기호를 입력한다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25605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기호와 한자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2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2.2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352425" y="5516563"/>
            <a:ext cx="3211513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Blip>
                <a:blip r:embed="rId2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Tip.</a:t>
            </a: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 셀에 여러 기호를 입력할 때는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기호</a:t>
            </a:r>
            <a:r>
              <a:rPr lang="en-US" altLang="ko-KR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대화상자를 닫지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않은 상태에서 계속 새로운 </a:t>
            </a:r>
            <a:endParaRPr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기호를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선택하고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삽입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을 클릭한다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2863" y="2087563"/>
            <a:ext cx="5040312" cy="276542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4" y="1395412"/>
            <a:ext cx="8796375" cy="4193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2-3.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기호 입력하기</a:t>
            </a:r>
          </a:p>
        </p:txBody>
      </p:sp>
      <p:sp>
        <p:nvSpPr>
          <p:cNvPr id="26628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기호와 한자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5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2.2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1439193"/>
            <a:ext cx="5040312" cy="427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2-4.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한자 입력하기</a:t>
            </a:r>
          </a:p>
        </p:txBody>
      </p:sp>
      <p:sp>
        <p:nvSpPr>
          <p:cNvPr id="27652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기호와 한자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5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2.2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27654" name="Rectangle 7"/>
          <p:cNvSpPr>
            <a:spLocks/>
          </p:cNvSpPr>
          <p:nvPr/>
        </p:nvSpPr>
        <p:spPr bwMode="auto">
          <a:xfrm>
            <a:off x="250825" y="143919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27655" name="내용 개체 틀 2"/>
          <p:cNvSpPr txBox="1">
            <a:spLocks/>
          </p:cNvSpPr>
          <p:nvPr/>
        </p:nvSpPr>
        <p:spPr bwMode="auto">
          <a:xfrm>
            <a:off x="352425" y="175034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새 통합 문서를 열고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[B2]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셀에 ‘대한민국’이라고 입력한 후 한 칸 띄고 </a:t>
            </a:r>
            <a:r>
              <a:rPr lang="ko-KR" altLang="en-US" sz="16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한자</a:t>
            </a:r>
            <a:r>
              <a:rPr lang="ko-KR" altLang="en-US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 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를 누른다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endParaRPr lang="en-US" altLang="ko-KR" sz="16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한글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한자 변환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대화상자가 열리면 해당 한자를 </a:t>
            </a:r>
            <a:endPara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선택하고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변환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4475163" y="2636168"/>
            <a:ext cx="576262" cy="2555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352425" y="5084093"/>
            <a:ext cx="3319463" cy="1358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Tip.</a:t>
            </a: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 글자씩 한자로 변환할 때는 글자를 입력한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후 바로   </a:t>
            </a: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한자 </a:t>
            </a:r>
            <a:r>
              <a:rPr lang="ko-KR" altLang="en-U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누른다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5219700" y="3485480"/>
            <a:ext cx="720725" cy="2555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6723063" y="3140993"/>
            <a:ext cx="595312" cy="2111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4187825" y="2604418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4987925" y="3469605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6435725" y="3082255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2863" y="2087563"/>
            <a:ext cx="5040312" cy="3567112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8675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2-4.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한자 입력하기</a:t>
            </a:r>
          </a:p>
        </p:txBody>
      </p:sp>
      <p:sp>
        <p:nvSpPr>
          <p:cNvPr id="28676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기호와 한자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5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2.2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sp>
        <p:nvSpPr>
          <p:cNvPr id="28678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28679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[Sheet2]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탭에 새로운 시트를 열고다음과 같이 한자로 바꾸어 완성한다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한글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한자 변환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대화상자에서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입력 형태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‘한글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漢字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)’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로 지정하고 변환하면 편리하다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11" name="내용 개체 틀 2"/>
          <p:cNvSpPr txBox="1">
            <a:spLocks/>
          </p:cNvSpPr>
          <p:nvPr/>
        </p:nvSpPr>
        <p:spPr bwMode="auto">
          <a:xfrm>
            <a:off x="352425" y="5732463"/>
            <a:ext cx="32115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Tip.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[C2]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셀의 ★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☆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기호는 한글 자음 ‘</a:t>
            </a:r>
            <a:r>
              <a:rPr lang="ko-KR" alt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ㅁ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’을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입력하고  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한자  를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눌러 입력한다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내용 개체 틀 2"/>
          <p:cNvSpPr>
            <a:spLocks noGrp="1"/>
          </p:cNvSpPr>
          <p:nvPr>
            <p:ph idx="4294967295"/>
          </p:nvPr>
        </p:nvSpPr>
        <p:spPr>
          <a:xfrm>
            <a:off x="683568" y="1125538"/>
            <a:ext cx="8172450" cy="2447478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엑셀은 숫자 사이에 슬래시</a:t>
            </a:r>
            <a:r>
              <a:rPr lang="en-US" altLang="ko-KR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(/)</a:t>
            </a: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나 하이픈</a:t>
            </a:r>
            <a:r>
              <a:rPr lang="en-US" altLang="ko-KR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(–)</a:t>
            </a: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을 넣으면 날짜 데이터로 인식하고</a:t>
            </a:r>
            <a:r>
              <a:rPr lang="en-US" altLang="ko-KR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콜론</a:t>
            </a:r>
            <a:r>
              <a:rPr lang="en-US" altLang="ko-KR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(:)</a:t>
            </a: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을 넣으면 시간 데이터로 인식한다</a:t>
            </a:r>
            <a:r>
              <a:rPr lang="en-US" altLang="ko-KR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날짜와 시간 데이터도 수치에 해당되므로 오른쪽 기준으로 정렬된다</a:t>
            </a:r>
            <a:r>
              <a:rPr lang="en-US" altLang="ko-KR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엑셀에서 날짜와 시간을 입력하는 방법을 알아보자</a:t>
            </a:r>
            <a:r>
              <a:rPr lang="en-US" altLang="ko-KR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20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29699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날짜와 시간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2.3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텍스트 개체 틀 1"/>
          <p:cNvSpPr>
            <a:spLocks noGrp="1"/>
          </p:cNvSpPr>
          <p:nvPr>
            <p:ph type="body" sz="quarter" idx="4294967295"/>
          </p:nvPr>
        </p:nvSpPr>
        <p:spPr>
          <a:xfrm>
            <a:off x="971550" y="1844675"/>
            <a:ext cx="7056438" cy="4105275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2.1 </a:t>
            </a:r>
            <a:r>
              <a:rPr lang="ko-KR" altLang="en-US" sz="1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문자와 숫자 입력</a:t>
            </a:r>
            <a:endParaRPr lang="en-US" altLang="ko-KR" sz="18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2.2 </a:t>
            </a:r>
            <a:r>
              <a:rPr lang="ko-KR" altLang="en-US" sz="1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기호와 한자 입력</a:t>
            </a:r>
            <a:endParaRPr lang="en-US" altLang="ko-KR" sz="18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2.3 </a:t>
            </a:r>
            <a:r>
              <a:rPr lang="ko-KR" altLang="en-US" sz="1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날짜와 시간 입력</a:t>
            </a:r>
            <a:endParaRPr lang="en-US" altLang="ko-KR" sz="18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2.4 </a:t>
            </a:r>
            <a:r>
              <a:rPr lang="ko-KR" altLang="en-US" sz="1800" b="1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자동 채우기</a:t>
            </a:r>
            <a:endParaRPr lang="en-US" altLang="ko-KR" sz="1800" b="1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755650" y="1341438"/>
            <a:ext cx="0" cy="23749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4" y="2563615"/>
            <a:ext cx="3987305" cy="3097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63615"/>
            <a:ext cx="4032448" cy="3132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내용 개체 틀 2"/>
          <p:cNvSpPr txBox="1">
            <a:spLocks/>
          </p:cNvSpPr>
          <p:nvPr/>
        </p:nvSpPr>
        <p:spPr bwMode="auto">
          <a:xfrm>
            <a:off x="352426" y="1628800"/>
            <a:ext cx="8020050" cy="8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새 통합 문서를 열고 다음과 같이 입력한 후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[A5]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셀에 날짜 형식 ‘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8/1’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또는 ‘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8-1’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입력하면 오른쪽 그림과 같이 날짜 데이터 형식으로 표시된다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0726" name="Rectangle 4"/>
          <p:cNvSpPr>
            <a:spLocks/>
          </p:cNvSpPr>
          <p:nvPr/>
        </p:nvSpPr>
        <p:spPr bwMode="auto">
          <a:xfrm>
            <a:off x="250825" y="1052736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30727" name="내용 개체 틀 2"/>
          <p:cNvSpPr txBox="1">
            <a:spLocks/>
          </p:cNvSpPr>
          <p:nvPr/>
        </p:nvSpPr>
        <p:spPr bwMode="auto">
          <a:xfrm>
            <a:off x="352425" y="1138461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단계 </a:t>
            </a:r>
            <a:r>
              <a:rPr lang="en-US" altLang="ko-KR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1. </a:t>
            </a: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날짜 입력하기</a:t>
            </a:r>
            <a:endParaRPr lang="en-US" altLang="ko-KR" sz="1600" b="1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0728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2-5.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날짜와 시간 입력하기</a:t>
            </a:r>
          </a:p>
        </p:txBody>
      </p:sp>
      <p:sp>
        <p:nvSpPr>
          <p:cNvPr id="30729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4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날짜와 시간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37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2.3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779463" y="4275361"/>
            <a:ext cx="576262" cy="25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592" y="5114925"/>
            <a:ext cx="8643938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1816894"/>
            <a:ext cx="5040312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Rectangle 4"/>
          <p:cNvSpPr>
            <a:spLocks/>
          </p:cNvSpPr>
          <p:nvPr/>
        </p:nvSpPr>
        <p:spPr bwMode="auto">
          <a:xfrm>
            <a:off x="250825" y="1124744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32772" name="내용 개체 틀 2"/>
          <p:cNvSpPr txBox="1">
            <a:spLocks/>
          </p:cNvSpPr>
          <p:nvPr/>
        </p:nvSpPr>
        <p:spPr bwMode="auto">
          <a:xfrm>
            <a:off x="352425" y="1210469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단계 </a:t>
            </a:r>
            <a:r>
              <a:rPr lang="en-US" altLang="ko-KR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2. </a:t>
            </a: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시간 입력하기</a:t>
            </a:r>
            <a:endParaRPr lang="en-US" altLang="ko-KR" sz="1600" b="1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2773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2-5.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날짜와 시간 입력하기</a:t>
            </a:r>
          </a:p>
        </p:txBody>
      </p:sp>
      <p:sp>
        <p:nvSpPr>
          <p:cNvPr id="32774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날짜와 시간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37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2.3</a:t>
            </a:r>
          </a:p>
        </p:txBody>
      </p:sp>
      <p:sp>
        <p:nvSpPr>
          <p:cNvPr id="32776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32777" name="내용 개체 틀 2"/>
          <p:cNvSpPr txBox="1">
            <a:spLocks/>
          </p:cNvSpPr>
          <p:nvPr/>
        </p:nvSpPr>
        <p:spPr bwMode="auto">
          <a:xfrm>
            <a:off x="352425" y="2128044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다음과 같이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[C5]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셀에 ‘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1:30’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입력한 후 수식 입력 줄을 보면 데이터가 시간 형식으로 나타나는 것을 확인할 수 있다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5021263" y="2510631"/>
            <a:ext cx="576262" cy="25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5475288" y="3431381"/>
            <a:ext cx="595312" cy="231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7" y="4830763"/>
            <a:ext cx="8643938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내용 개체 틀 2"/>
          <p:cNvSpPr>
            <a:spLocks noGrp="1"/>
          </p:cNvSpPr>
          <p:nvPr>
            <p:ph idx="4294967295"/>
          </p:nvPr>
        </p:nvSpPr>
        <p:spPr>
          <a:xfrm>
            <a:off x="611560" y="1124744"/>
            <a:ext cx="7776864" cy="252028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채우기 핸들을 이용하여 연속성이 있거나 일정한 규칙이 있는 문자와 숫자</a:t>
            </a:r>
            <a:r>
              <a:rPr lang="en-US" altLang="ko-KR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날짜 등의 </a:t>
            </a: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데이터를 </a:t>
            </a: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자동으로 채울 수 있는 방법을 학습하고</a:t>
            </a:r>
            <a:r>
              <a:rPr lang="en-US" altLang="ko-KR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사용자 지정 목록을 이용하여 </a:t>
            </a: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자동으로 데이터를 </a:t>
            </a: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입력하는 방법과 엑셀에서 제공하지 않은 목록을 사용자가 직접 추가하여 </a:t>
            </a: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이용할 </a:t>
            </a:r>
            <a:r>
              <a:rPr lang="ko-KR" altLang="en-US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수 있는 방법을 알아보자</a:t>
            </a:r>
            <a:r>
              <a:rPr lang="en-US" altLang="ko-KR" sz="20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20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34819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087563"/>
            <a:ext cx="5040312" cy="399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2-6.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숫자와 문자 자동 채우기</a:t>
            </a:r>
          </a:p>
        </p:txBody>
      </p:sp>
      <p:sp>
        <p:nvSpPr>
          <p:cNvPr id="35844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37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sp>
        <p:nvSpPr>
          <p:cNvPr id="35846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35847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새 통합 문서를 열고 다음과 같이 </a:t>
            </a:r>
            <a:endParaRPr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데이터를 입력한다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/>
          </p:cNvSpPr>
          <p:nvPr/>
        </p:nvSpPr>
        <p:spPr bwMode="auto">
          <a:xfrm>
            <a:off x="250825" y="2087563"/>
            <a:ext cx="8642350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3" y="3462338"/>
            <a:ext cx="363220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663" y="3449638"/>
            <a:ext cx="3632200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내용 개체 틀 2"/>
          <p:cNvSpPr txBox="1">
            <a:spLocks/>
          </p:cNvSpPr>
          <p:nvPr/>
        </p:nvSpPr>
        <p:spPr bwMode="auto">
          <a:xfrm>
            <a:off x="352425" y="2398713"/>
            <a:ext cx="83232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[A4]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셀을 클릭하고 셀 오른쪽 아래에 있는 채우기 핸들을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[A10]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셀까지 드래그하면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/>
            </a:r>
            <a:b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</a:b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동일한 값이 입력된다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1116013" y="4489450"/>
            <a:ext cx="230187" cy="2555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6871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2-6.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숫자와 문자 자동 채우기</a:t>
            </a:r>
          </a:p>
        </p:txBody>
      </p:sp>
      <p:sp>
        <p:nvSpPr>
          <p:cNvPr id="36872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cxnSp>
        <p:nvCxnSpPr>
          <p:cNvPr id="3" name="직선 화살표 연결선 2"/>
          <p:cNvCxnSpPr/>
          <p:nvPr/>
        </p:nvCxnSpPr>
        <p:spPr>
          <a:xfrm>
            <a:off x="1295400" y="4745038"/>
            <a:ext cx="0" cy="700087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/>
          </p:cNvSpPr>
          <p:nvPr/>
        </p:nvSpPr>
        <p:spPr bwMode="auto">
          <a:xfrm>
            <a:off x="250825" y="2087563"/>
            <a:ext cx="8642350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3322638"/>
            <a:ext cx="3859212" cy="305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163" y="3322638"/>
            <a:ext cx="3859212" cy="305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내용 개체 틀 2"/>
          <p:cNvSpPr txBox="1">
            <a:spLocks/>
          </p:cNvSpPr>
          <p:nvPr/>
        </p:nvSpPr>
        <p:spPr bwMode="auto">
          <a:xfrm>
            <a:off x="352425" y="2398713"/>
            <a:ext cx="83232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3.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[B4]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셀의 채우기 핸들을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[B10]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셀까지 드래그하면 오른쪽 아래에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자동 채우기 옵션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이 나타난다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이를 클릭하고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연속 데이터 채우기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선택하면 연속된 데이터가 채워진다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1460500" y="4562475"/>
            <a:ext cx="179388" cy="127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7895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2-6.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숫자와 문자 자동 채우기</a:t>
            </a:r>
          </a:p>
        </p:txBody>
      </p:sp>
      <p:sp>
        <p:nvSpPr>
          <p:cNvPr id="37896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cxnSp>
        <p:nvCxnSpPr>
          <p:cNvPr id="3" name="직선 화살표 연결선 2"/>
          <p:cNvCxnSpPr/>
          <p:nvPr/>
        </p:nvCxnSpPr>
        <p:spPr>
          <a:xfrm>
            <a:off x="1601788" y="4686300"/>
            <a:ext cx="0" cy="57943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1552575" y="5268913"/>
            <a:ext cx="177800" cy="127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552575" y="5459413"/>
            <a:ext cx="715963" cy="127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" name="타원 16"/>
          <p:cNvSpPr/>
          <p:nvPr/>
        </p:nvSpPr>
        <p:spPr>
          <a:xfrm>
            <a:off x="1766888" y="4481513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8" name="타원 17"/>
          <p:cNvSpPr/>
          <p:nvPr/>
        </p:nvSpPr>
        <p:spPr>
          <a:xfrm>
            <a:off x="1774825" y="5124450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2282825" y="535781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/>
          </p:cNvSpPr>
          <p:nvPr/>
        </p:nvSpPr>
        <p:spPr bwMode="auto">
          <a:xfrm>
            <a:off x="250825" y="2087563"/>
            <a:ext cx="8642350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0563" y="3322638"/>
            <a:ext cx="3860800" cy="3059112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05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02163" y="3322638"/>
            <a:ext cx="3860800" cy="3059112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8917" name="내용 개체 틀 2"/>
          <p:cNvSpPr txBox="1">
            <a:spLocks/>
          </p:cNvSpPr>
          <p:nvPr/>
        </p:nvSpPr>
        <p:spPr bwMode="auto">
          <a:xfrm>
            <a:off x="352425" y="2398713"/>
            <a:ext cx="83232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[C4]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셀의 채우기 핸들을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[C10]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셀까지 드래그하면 연속된 데이터가 채워진다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다음과 같이 문자와 숫자가 섞여 있는 경우에는 숫자만 증가된다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1835150" y="4562475"/>
            <a:ext cx="179388" cy="127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8919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2-6.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숫자와 문자 자동 채우기</a:t>
            </a:r>
          </a:p>
        </p:txBody>
      </p:sp>
      <p:sp>
        <p:nvSpPr>
          <p:cNvPr id="38920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cxnSp>
        <p:nvCxnSpPr>
          <p:cNvPr id="3" name="직선 화살표 연결선 2"/>
          <p:cNvCxnSpPr/>
          <p:nvPr/>
        </p:nvCxnSpPr>
        <p:spPr>
          <a:xfrm>
            <a:off x="1976438" y="4686300"/>
            <a:ext cx="0" cy="57943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/>
          </p:cNvSpPr>
          <p:nvPr/>
        </p:nvSpPr>
        <p:spPr bwMode="auto">
          <a:xfrm>
            <a:off x="250825" y="2087563"/>
            <a:ext cx="8642350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3322638"/>
            <a:ext cx="3859212" cy="305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163" y="3322638"/>
            <a:ext cx="3859212" cy="305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내용 개체 틀 2"/>
          <p:cNvSpPr txBox="1">
            <a:spLocks/>
          </p:cNvSpPr>
          <p:nvPr/>
        </p:nvSpPr>
        <p:spPr bwMode="auto">
          <a:xfrm>
            <a:off x="352425" y="2398713"/>
            <a:ext cx="83232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5.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[D4]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셀에 ‘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5’, [D5]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셀에 ‘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10’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입력한 후 두 셀을 블록 설정하고 채우기 핸들을 클릭한 채 아래로 드래그하면 두 데이터의 차이가 적용되어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5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씩 증가하는 데이터가 채워진다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1887538" y="4460875"/>
            <a:ext cx="452437" cy="3524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9943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2-6.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숫자와 문자 자동 채우기</a:t>
            </a:r>
          </a:p>
        </p:txBody>
      </p:sp>
      <p:sp>
        <p:nvSpPr>
          <p:cNvPr id="39944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cxnSp>
        <p:nvCxnSpPr>
          <p:cNvPr id="3" name="직선 화살표 연결선 2"/>
          <p:cNvCxnSpPr/>
          <p:nvPr/>
        </p:nvCxnSpPr>
        <p:spPr>
          <a:xfrm>
            <a:off x="2254250" y="4813300"/>
            <a:ext cx="0" cy="57943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2157413" y="4686300"/>
            <a:ext cx="177800" cy="127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2339975" y="439896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2270125" y="4959350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95413"/>
            <a:ext cx="8643938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2-6.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숫자와 문자 자동 채우기</a:t>
            </a:r>
          </a:p>
        </p:txBody>
      </p:sp>
      <p:sp>
        <p:nvSpPr>
          <p:cNvPr id="40964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95413"/>
            <a:ext cx="8643938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2-6.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숫자와 문자 자동 채우기</a:t>
            </a:r>
          </a:p>
        </p:txBody>
      </p:sp>
      <p:sp>
        <p:nvSpPr>
          <p:cNvPr id="41988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내용 개체 틀 2"/>
          <p:cNvSpPr>
            <a:spLocks noGrp="1"/>
          </p:cNvSpPr>
          <p:nvPr>
            <p:ph idx="4294967295"/>
          </p:nvPr>
        </p:nvSpPr>
        <p:spPr>
          <a:xfrm>
            <a:off x="395536" y="1196752"/>
            <a:ext cx="8640960" cy="1944216"/>
          </a:xfrm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문자 데이터는 문자와 숫자</a:t>
            </a:r>
            <a:r>
              <a:rPr lang="en-US" altLang="ko-KR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기호 등의 조합으로 이루어진 데이터를 말하며</a:t>
            </a:r>
            <a:r>
              <a:rPr lang="en-US" altLang="ko-KR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숫자 데이터는 엑셀에서 가장 많이 사용하는 데이터다</a:t>
            </a:r>
            <a:r>
              <a:rPr lang="en-US" altLang="ko-KR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엑셀에서 문자와 숫자를 </a:t>
            </a:r>
            <a:endParaRPr lang="en-US" altLang="ko-KR" sz="18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입력하는 규칙을 알아보자</a:t>
            </a:r>
            <a:r>
              <a:rPr lang="en-US" altLang="ko-KR" sz="18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  <a:endParaRPr lang="ko-KR" altLang="en-US" sz="1800" dirty="0" smtClean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267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문자와 숫자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2.1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2-6.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숫자와 문자 자동 채우기</a:t>
            </a:r>
          </a:p>
        </p:txBody>
      </p:sp>
      <p:sp>
        <p:nvSpPr>
          <p:cNvPr id="43011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pic>
        <p:nvPicPr>
          <p:cNvPr id="430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95413"/>
            <a:ext cx="8643938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2-7.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사용자 지정 목록으로 자동 채우기</a:t>
            </a:r>
          </a:p>
        </p:txBody>
      </p:sp>
      <p:sp>
        <p:nvSpPr>
          <p:cNvPr id="44035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37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sp>
        <p:nvSpPr>
          <p:cNvPr id="44037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4038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새 통합 문서를 열고 다음과 같이 데이터를 입력한다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352425" y="5732463"/>
            <a:ext cx="321151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Blip>
                <a:blip r:embed="rId2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Tip.</a:t>
            </a: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여기에 입력한 데이터들은 모두 사용자 지정 </a:t>
            </a:r>
            <a:endParaRPr lang="en-US" altLang="ko-KR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목록에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있는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데이터들이다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2863" y="2087563"/>
            <a:ext cx="5040312" cy="3287712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/>
          </p:cNvSpPr>
          <p:nvPr/>
        </p:nvSpPr>
        <p:spPr bwMode="auto">
          <a:xfrm>
            <a:off x="250825" y="2087563"/>
            <a:ext cx="8642350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3" y="3322638"/>
            <a:ext cx="3817937" cy="305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163" y="3322638"/>
            <a:ext cx="3817937" cy="305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내용 개체 틀 2"/>
          <p:cNvSpPr txBox="1">
            <a:spLocks/>
          </p:cNvSpPr>
          <p:nvPr/>
        </p:nvSpPr>
        <p:spPr bwMode="auto">
          <a:xfrm>
            <a:off x="260587" y="2181225"/>
            <a:ext cx="83232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[A4:E4]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셀을 블록 설정한 후 채우기 핸들을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[E10]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셀까지 드래그하면 데이터가 자동으로 </a:t>
            </a:r>
            <a:r>
              <a:rPr lang="ko-KR" altLang="en-US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채워진다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744538" y="4498975"/>
            <a:ext cx="1955800" cy="187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cxnSp>
        <p:nvCxnSpPr>
          <p:cNvPr id="3" name="직선 화살표 연결선 2"/>
          <p:cNvCxnSpPr/>
          <p:nvPr/>
        </p:nvCxnSpPr>
        <p:spPr>
          <a:xfrm>
            <a:off x="2628900" y="4667250"/>
            <a:ext cx="0" cy="57943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2520950" y="4559300"/>
            <a:ext cx="179388" cy="127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546100" y="4213225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2647950" y="4708525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45067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2-7.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사용자 지정 목록으로 자동 채우기</a:t>
            </a:r>
          </a:p>
        </p:txBody>
      </p:sp>
      <p:sp>
        <p:nvSpPr>
          <p:cNvPr id="45068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20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2-8. </a:t>
            </a:r>
            <a:r>
              <a:rPr kumimoji="0" lang="ko-KR" altLang="en-US" sz="1600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엑셀에 없는 목록으로 자동 채우기</a:t>
            </a:r>
          </a:p>
        </p:txBody>
      </p:sp>
      <p:sp>
        <p:nvSpPr>
          <p:cNvPr id="46083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37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sp>
        <p:nvSpPr>
          <p:cNvPr id="46085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6086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‘실습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2-8.xlsx’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파일을 열고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파일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옵션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2863" y="2087563"/>
            <a:ext cx="5040312" cy="414337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2863" y="2781300"/>
            <a:ext cx="5040312" cy="3268663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직사각형 10"/>
          <p:cNvSpPr/>
          <p:nvPr/>
        </p:nvSpPr>
        <p:spPr>
          <a:xfrm>
            <a:off x="3840163" y="2305050"/>
            <a:ext cx="503237" cy="1968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3654425" y="2019300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3840163" y="5229225"/>
            <a:ext cx="660400" cy="1968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3654425" y="5032375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087563"/>
            <a:ext cx="5040312" cy="3722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2-8.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엑셀에 없는 목록으로 자동 채우기</a:t>
            </a:r>
          </a:p>
        </p:txBody>
      </p:sp>
      <p:sp>
        <p:nvSpPr>
          <p:cNvPr id="47108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37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sp>
        <p:nvSpPr>
          <p:cNvPr id="47110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7111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[Excel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옵션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대화상자가 열리면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고급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일반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-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사용자 지정 목록 편집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3917950" y="3068638"/>
            <a:ext cx="798513" cy="19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3797300" y="2833688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308725" y="4141788"/>
            <a:ext cx="1071563" cy="1968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6054725" y="4097338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087563"/>
            <a:ext cx="5040312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2-8.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엑셀에 없는 목록으로 자동 채우기</a:t>
            </a:r>
          </a:p>
        </p:txBody>
      </p:sp>
      <p:sp>
        <p:nvSpPr>
          <p:cNvPr id="48132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37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sp>
        <p:nvSpPr>
          <p:cNvPr id="48134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8135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사용자 지정 목록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대화상자의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목록항목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입력 창에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사용자 지정 목록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으로 만들 데이터를 다음과 같이 입력하고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추가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클릭한다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5973763" y="2833688"/>
            <a:ext cx="398462" cy="1027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타원 11"/>
          <p:cNvSpPr/>
          <p:nvPr/>
        </p:nvSpPr>
        <p:spPr>
          <a:xfrm>
            <a:off x="5767388" y="2684463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821613" y="2773363"/>
            <a:ext cx="1071562" cy="368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7678738" y="2630488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087563"/>
            <a:ext cx="5040312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2-8.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엑셀에 없는 목록으로 자동 채우기</a:t>
            </a:r>
          </a:p>
        </p:txBody>
      </p:sp>
      <p:sp>
        <p:nvSpPr>
          <p:cNvPr id="49156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37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sp>
        <p:nvSpPr>
          <p:cNvPr id="49158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49159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왼쪽의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사용자 지정 목록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에 데이터가 등록되었다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 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확인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클릭하여 대화상자를 닫고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, [Excel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옵션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대화상자에서도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확인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클릭하여 닫는다</a:t>
            </a:r>
            <a:endParaRPr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308850" y="5532438"/>
            <a:ext cx="822325" cy="368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" name="내용 개체 틀 2"/>
          <p:cNvSpPr txBox="1">
            <a:spLocks/>
          </p:cNvSpPr>
          <p:nvPr/>
        </p:nvSpPr>
        <p:spPr bwMode="auto">
          <a:xfrm>
            <a:off x="352425" y="5638800"/>
            <a:ext cx="3211513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indent="-3429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Blip>
                <a:blip r:embed="rId3"/>
              </a:buBlip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1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  <a:defRPr/>
            </a:pPr>
            <a:r>
              <a:rPr lang="en-US" altLang="ko-K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Tip.</a:t>
            </a:r>
          </a:p>
          <a:p>
            <a:pPr marL="0" indent="0">
              <a:buFont typeface="Arial" charset="0"/>
              <a:buNone/>
              <a:defRPr/>
            </a:pP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등록했던 사용자 지정 목록을 삭제하고자 할 때는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사용자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지정 목록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에서 삭제할 목록을 선택한 후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삭제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를 </a:t>
            </a:r>
            <a:r>
              <a:rPr lang="ko-KR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클릭한다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/>
          </p:cNvSpPr>
          <p:nvPr/>
        </p:nvSpPr>
        <p:spPr bwMode="auto">
          <a:xfrm>
            <a:off x="250825" y="2087563"/>
            <a:ext cx="8642350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0563" y="3322638"/>
            <a:ext cx="3856037" cy="2519362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18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02163" y="3322638"/>
            <a:ext cx="3856037" cy="2519362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0181" name="내용 개체 틀 2"/>
          <p:cNvSpPr txBox="1">
            <a:spLocks/>
          </p:cNvSpPr>
          <p:nvPr/>
        </p:nvSpPr>
        <p:spPr bwMode="auto">
          <a:xfrm>
            <a:off x="352425" y="2398713"/>
            <a:ext cx="83232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5.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[F4]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셀에 ‘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CEO’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입력한 후 채우기 핸들로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[F10]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셀까지 드래그하면 목록이 자동으로 채워진다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2566988" y="3924300"/>
            <a:ext cx="492125" cy="1889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0183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2-8.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엑셀에 없는 목록으로 자동 채우기</a:t>
            </a:r>
          </a:p>
        </p:txBody>
      </p:sp>
      <p:sp>
        <p:nvSpPr>
          <p:cNvPr id="50184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cxnSp>
        <p:nvCxnSpPr>
          <p:cNvPr id="3" name="직선 화살표 연결선 2"/>
          <p:cNvCxnSpPr/>
          <p:nvPr/>
        </p:nvCxnSpPr>
        <p:spPr>
          <a:xfrm>
            <a:off x="2995613" y="4089400"/>
            <a:ext cx="0" cy="7620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/>
          <p:cNvSpPr/>
          <p:nvPr/>
        </p:nvSpPr>
        <p:spPr>
          <a:xfrm>
            <a:off x="2881313" y="3986213"/>
            <a:ext cx="177800" cy="127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2279650" y="3841750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3030538" y="4159250"/>
            <a:ext cx="288925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/>
          </p:cNvSpPr>
          <p:nvPr/>
        </p:nvSpPr>
        <p:spPr bwMode="auto">
          <a:xfrm>
            <a:off x="250825" y="2087563"/>
            <a:ext cx="8642350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51205" name="내용 개체 틀 2"/>
          <p:cNvSpPr txBox="1">
            <a:spLocks/>
          </p:cNvSpPr>
          <p:nvPr/>
        </p:nvSpPr>
        <p:spPr bwMode="auto">
          <a:xfrm>
            <a:off x="352425" y="2060849"/>
            <a:ext cx="7963991" cy="499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아래와 같은 자료를 작성하여 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‘</a:t>
            </a:r>
            <a:r>
              <a:rPr lang="ko-KR" altLang="en-US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실습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2-9.xlsx’ </a:t>
            </a:r>
            <a:r>
              <a:rPr lang="ko-KR" altLang="en-US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파일로 저장한다</a:t>
            </a:r>
            <a:r>
              <a:rPr lang="en-US" altLang="ko-KR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lang="en-US" altLang="ko-KR" sz="1600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1207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2-9.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데이터 유효성 검사하여 자동 채우기</a:t>
            </a:r>
          </a:p>
        </p:txBody>
      </p:sp>
      <p:sp>
        <p:nvSpPr>
          <p:cNvPr id="51208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sp>
        <p:nvSpPr>
          <p:cNvPr id="18" name="내용 개체 틀 2"/>
          <p:cNvSpPr txBox="1">
            <a:spLocks/>
          </p:cNvSpPr>
          <p:nvPr/>
        </p:nvSpPr>
        <p:spPr bwMode="auto">
          <a:xfrm>
            <a:off x="1009650" y="1131888"/>
            <a:ext cx="8323263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데이터 유효성 검사란 자동으로 셀에 유효한 데이터만을 입력하도록 설정하는 기능으로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, 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ko-KR" altLang="en-US" sz="14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선택한 범위에 입력될 값의 조건을 설정하여 조건에 맞는 데이터만 입력시킬 수 있다</a:t>
            </a:r>
            <a:r>
              <a:rPr lang="en-US" altLang="ko-KR" sz="1400" dirty="0" smtClean="0">
                <a:solidFill>
                  <a:schemeClr val="bg1">
                    <a:lumMod val="50000"/>
                  </a:schemeClr>
                </a:solidFill>
                <a:latin typeface="나눔고딕" pitchFamily="50" charset="-127"/>
                <a:ea typeface="나눔고딕" pitchFamily="50" charset="-127"/>
              </a:rPr>
              <a:t>.</a:t>
            </a:r>
            <a:endParaRPr lang="en-US" altLang="ko-KR" sz="1400" dirty="0">
              <a:solidFill>
                <a:schemeClr val="bg1">
                  <a:lumMod val="50000"/>
                </a:schemeClr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915988" y="1255713"/>
            <a:ext cx="41275" cy="5762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2580162"/>
            <a:ext cx="5616624" cy="40903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/>
          </p:cNvSpPr>
          <p:nvPr/>
        </p:nvSpPr>
        <p:spPr bwMode="auto">
          <a:xfrm>
            <a:off x="131288" y="1106144"/>
            <a:ext cx="8642350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pic>
        <p:nvPicPr>
          <p:cNvPr id="122882" name="Picture 2"/>
          <p:cNvPicPr>
            <a:picLocks noChangeAspect="1" noChangeArrowheads="1"/>
          </p:cNvPicPr>
          <p:nvPr/>
        </p:nvPicPr>
        <p:blipFill rotWithShape="1">
          <a:blip r:embed="rId3"/>
          <a:srcRect b="8279"/>
          <a:stretch/>
        </p:blipFill>
        <p:spPr bwMode="auto">
          <a:xfrm>
            <a:off x="251520" y="2952240"/>
            <a:ext cx="5430245" cy="3976083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0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72" y="2972154"/>
            <a:ext cx="3202508" cy="2860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5" name="내용 개체 틀 2"/>
          <p:cNvSpPr txBox="1">
            <a:spLocks/>
          </p:cNvSpPr>
          <p:nvPr/>
        </p:nvSpPr>
        <p:spPr bwMode="auto">
          <a:xfrm>
            <a:off x="410368" y="1236412"/>
            <a:ext cx="83232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IME </a:t>
            </a:r>
            <a:r>
              <a:rPr lang="ko-KR" altLang="en-US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모드 영문으로 </a:t>
            </a:r>
            <a:r>
              <a:rPr lang="ko-KR" altLang="en-US" sz="1600" b="1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설정하기</a:t>
            </a:r>
            <a:endParaRPr lang="en-US" altLang="ko-KR" sz="1600" b="1" dirty="0" smtClean="0">
              <a:solidFill>
                <a:srgbClr val="FF00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b="1" dirty="0" smtClean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‘실습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2-9.xlsx’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파일을 열고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[B5:B19]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셀을 범위로 지정하여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 도구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그룹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 유효성 검사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를 클릭한다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 유효성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대화상자가 열리면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[IME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모드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입력기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-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모드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에서 ‘영문’을 선택한 후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확인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899592" y="4653136"/>
            <a:ext cx="432048" cy="20882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1207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2-9.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데이터 유효성 검사하여 자동 채우기</a:t>
            </a:r>
          </a:p>
        </p:txBody>
      </p:sp>
      <p:sp>
        <p:nvSpPr>
          <p:cNvPr id="51208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1835001" y="3078609"/>
            <a:ext cx="288925" cy="127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611560" y="4455389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1547664" y="2997646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564581" y="3195960"/>
            <a:ext cx="468735" cy="3947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3329632" y="3068960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7092652" y="3194620"/>
            <a:ext cx="647700" cy="2873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6805315" y="3213670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4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5443910" y="4238374"/>
            <a:ext cx="1130300" cy="1968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5220072" y="4189161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5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163072" y="5445224"/>
            <a:ext cx="649288" cy="2873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6" name="타원 25"/>
          <p:cNvSpPr/>
          <p:nvPr/>
        </p:nvSpPr>
        <p:spPr>
          <a:xfrm>
            <a:off x="6910660" y="5445224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6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6167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내용 개체 틀 2"/>
          <p:cNvSpPr txBox="1">
            <a:spLocks/>
          </p:cNvSpPr>
          <p:nvPr/>
        </p:nvSpPr>
        <p:spPr bwMode="auto">
          <a:xfrm>
            <a:off x="971550" y="1125538"/>
            <a:ext cx="77771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kumimoji="0" lang="ko-KR" altLang="en-US" sz="1600" b="1">
                <a:latin typeface="나눔고딕" panose="020D0604000000000000" pitchFamily="50" charset="-127"/>
                <a:ea typeface="나눔고딕" panose="020D0604000000000000" pitchFamily="50" charset="-127"/>
              </a:rPr>
              <a:t>데이터 수정</a:t>
            </a:r>
            <a:endParaRPr kumimoji="0" lang="en-US" altLang="ko-KR" sz="1600" b="1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데이터의 일부만 수정할 때는 해당 셀로 이동한 후 아래와 같은 방법으로 수정한다</a:t>
            </a: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•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해당 셀에서 를 누른 후 수정한다</a:t>
            </a: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•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해당 셀을 마우스로 더블클릭하여 수정한다</a:t>
            </a: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•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해당 셀을 선택하고 수식 입력줄을 클릭하여 수정한다</a:t>
            </a: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endParaRPr kumimoji="0"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kumimoji="0" lang="ko-KR" altLang="en-US" sz="1600" b="1">
                <a:latin typeface="나눔고딕" panose="020D0604000000000000" pitchFamily="50" charset="-127"/>
                <a:ea typeface="나눔고딕" panose="020D0604000000000000" pitchFamily="50" charset="-127"/>
              </a:rPr>
              <a:t>셀 포인터 이동 키</a:t>
            </a:r>
          </a:p>
        </p:txBody>
      </p:sp>
      <p:sp>
        <p:nvSpPr>
          <p:cNvPr id="12291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문자와 숫자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2.1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4184650"/>
            <a:ext cx="2141538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내용 개체 틀 2"/>
          <p:cNvSpPr txBox="1">
            <a:spLocks/>
          </p:cNvSpPr>
          <p:nvPr/>
        </p:nvSpPr>
        <p:spPr bwMode="auto">
          <a:xfrm>
            <a:off x="3348038" y="3995738"/>
            <a:ext cx="5291137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왼쪽</a:t>
            </a: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오른쪽</a:t>
            </a: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위쪽</a:t>
            </a: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아래쪽</a:t>
            </a:r>
            <a:endParaRPr kumimoji="0"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현재 셀의 오른쪽</a:t>
            </a: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왼쪽</a:t>
            </a:r>
            <a:endParaRPr kumimoji="0"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현재 셀의 가장 왼쪽</a:t>
            </a: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오른쪽</a:t>
            </a: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위쪽</a:t>
            </a: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아래쪽</a:t>
            </a:r>
            <a:endParaRPr kumimoji="0"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현재 행의 시작 셀</a:t>
            </a:r>
            <a:endParaRPr kumimoji="0"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워크시트의 시작 셀</a:t>
            </a: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(A1)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: 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한 화면의 위쪽</a:t>
            </a:r>
            <a:r>
              <a:rPr kumimoji="0"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kumimoji="0"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아래쪽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/>
          </p:cNvSpPr>
          <p:nvPr/>
        </p:nvSpPr>
        <p:spPr bwMode="auto">
          <a:xfrm>
            <a:off x="250825" y="1844824"/>
            <a:ext cx="8642350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657" y="3297207"/>
            <a:ext cx="3588651" cy="3205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06" name="Picture 2"/>
          <p:cNvPicPr>
            <a:picLocks noChangeAspect="1" noChangeArrowheads="1"/>
          </p:cNvPicPr>
          <p:nvPr/>
        </p:nvPicPr>
        <p:blipFill rotWithShape="1">
          <a:blip r:embed="rId4"/>
          <a:srcRect b="8279"/>
          <a:stretch/>
        </p:blipFill>
        <p:spPr bwMode="auto">
          <a:xfrm>
            <a:off x="314795" y="3130127"/>
            <a:ext cx="4833626" cy="3539233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2229" name="내용 개체 틀 2"/>
          <p:cNvSpPr txBox="1">
            <a:spLocks/>
          </p:cNvSpPr>
          <p:nvPr/>
        </p:nvSpPr>
        <p:spPr bwMode="auto">
          <a:xfrm>
            <a:off x="307288" y="1878955"/>
            <a:ext cx="83232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IME </a:t>
            </a:r>
            <a:r>
              <a:rPr lang="ko-KR" altLang="en-US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모드 한글로 설정하기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[C5:C19]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셀을 범위로 지정하고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 도구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그룹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 유효성 검사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를 선택한다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 유효성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대화상자가 나타나면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[IME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모드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입력기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-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모드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에서 ‘한글’을 선택한 후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확인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52231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2-9.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데이터 유효성 검사하여 자동 채우기</a:t>
            </a:r>
          </a:p>
        </p:txBody>
      </p:sp>
      <p:sp>
        <p:nvSpPr>
          <p:cNvPr id="52232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/>
          </p:cNvSpPr>
          <p:nvPr/>
        </p:nvSpPr>
        <p:spPr bwMode="auto">
          <a:xfrm>
            <a:off x="250825" y="1484784"/>
            <a:ext cx="8642350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75849"/>
            <a:ext cx="3490540" cy="3117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0" name="Picture 2"/>
          <p:cNvPicPr>
            <a:picLocks noChangeAspect="1" noChangeArrowheads="1"/>
          </p:cNvPicPr>
          <p:nvPr/>
        </p:nvPicPr>
        <p:blipFill rotWithShape="1">
          <a:blip r:embed="rId4"/>
          <a:srcRect b="5879"/>
          <a:stretch/>
        </p:blipFill>
        <p:spPr bwMode="auto">
          <a:xfrm>
            <a:off x="389578" y="3121624"/>
            <a:ext cx="4506794" cy="3411881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3253" name="내용 개체 틀 2"/>
          <p:cNvSpPr txBox="1">
            <a:spLocks/>
          </p:cNvSpPr>
          <p:nvPr/>
        </p:nvSpPr>
        <p:spPr bwMode="auto">
          <a:xfrm>
            <a:off x="317192" y="1484784"/>
            <a:ext cx="83232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3. </a:t>
            </a:r>
            <a:r>
              <a:rPr lang="ko-KR" altLang="en-US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정수로 설정하기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[D5:D19]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셀을 범위로 지정하고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 도구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그룹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 유효성 검사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를 선택한다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 유효성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대화상자가 나타나면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설정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유효성 조건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-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제한 대상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에서 ‘정수’를 선택한 후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최소값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 ‘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0’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과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최대값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 ‘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10’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입력하고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확인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1693862" y="4578084"/>
            <a:ext cx="390525" cy="15049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3255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2-9.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데이터 유효성 검사하여 자동 채우기</a:t>
            </a:r>
          </a:p>
        </p:txBody>
      </p:sp>
      <p:sp>
        <p:nvSpPr>
          <p:cNvPr id="53256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051050" y="3097684"/>
            <a:ext cx="288925" cy="127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1441142" y="4512443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1763713" y="3016721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209571" y="3337396"/>
            <a:ext cx="287338" cy="3206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3041650" y="3050059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075238" y="3210396"/>
            <a:ext cx="504825" cy="2873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4787900" y="3229446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4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5183188" y="3912543"/>
            <a:ext cx="973137" cy="1952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4959350" y="386174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5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7091064" y="5733950"/>
            <a:ext cx="649288" cy="2873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6" name="타원 25"/>
          <p:cNvSpPr/>
          <p:nvPr/>
        </p:nvSpPr>
        <p:spPr>
          <a:xfrm>
            <a:off x="6838652" y="5733950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8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5183188" y="4775051"/>
            <a:ext cx="1789112" cy="2381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8" name="타원 27"/>
          <p:cNvSpPr/>
          <p:nvPr/>
        </p:nvSpPr>
        <p:spPr>
          <a:xfrm>
            <a:off x="4959350" y="4725838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6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5183188" y="5135091"/>
            <a:ext cx="1789112" cy="2381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0" name="타원 29"/>
          <p:cNvSpPr/>
          <p:nvPr/>
        </p:nvSpPr>
        <p:spPr>
          <a:xfrm>
            <a:off x="4959350" y="5085878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7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/>
          </p:cNvSpPr>
          <p:nvPr/>
        </p:nvSpPr>
        <p:spPr bwMode="auto">
          <a:xfrm>
            <a:off x="250825" y="1700213"/>
            <a:ext cx="8642350" cy="489743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pic>
        <p:nvPicPr>
          <p:cNvPr id="125955" name="Picture 3"/>
          <p:cNvPicPr>
            <a:picLocks noChangeAspect="1" noChangeArrowheads="1"/>
          </p:cNvPicPr>
          <p:nvPr/>
        </p:nvPicPr>
        <p:blipFill rotWithShape="1">
          <a:blip r:embed="rId3"/>
          <a:srcRect b="5847"/>
          <a:stretch/>
        </p:blipFill>
        <p:spPr bwMode="auto">
          <a:xfrm>
            <a:off x="4691063" y="3743325"/>
            <a:ext cx="3770312" cy="285432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5954" name="Picture 2"/>
          <p:cNvPicPr>
            <a:picLocks noChangeAspect="1" noChangeArrowheads="1"/>
          </p:cNvPicPr>
          <p:nvPr/>
        </p:nvPicPr>
        <p:blipFill rotWithShape="1">
          <a:blip r:embed="rId4"/>
          <a:srcRect b="5879"/>
          <a:stretch/>
        </p:blipFill>
        <p:spPr bwMode="auto">
          <a:xfrm>
            <a:off x="755650" y="3743325"/>
            <a:ext cx="3770313" cy="2854325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4277" name="내용 개체 틀 2"/>
          <p:cNvSpPr txBox="1">
            <a:spLocks/>
          </p:cNvSpPr>
          <p:nvPr/>
        </p:nvSpPr>
        <p:spPr bwMode="auto">
          <a:xfrm>
            <a:off x="364331" y="1750610"/>
            <a:ext cx="83232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4. </a:t>
            </a:r>
            <a:r>
              <a:rPr lang="ko-KR" altLang="en-US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목록으로 설정하기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[E5:E19]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셀을 범위로 지정하고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 도구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그룹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 유효성 검사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를 선택한다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 유효성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대화상자가 나타나면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설정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탭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-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유효성 조건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 - 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제한 대상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에서 ‘목록’을 선택한 후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원본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에서 범위 아이콘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( )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클릭하여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[H5:H7]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셀을 범위로 지정하고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확인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클릭한다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38" name="직사각형 37"/>
          <p:cNvSpPr/>
          <p:nvPr/>
        </p:nvSpPr>
        <p:spPr>
          <a:xfrm>
            <a:off x="2139950" y="4889500"/>
            <a:ext cx="390525" cy="15049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4279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2-9.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데이터 유효성 검사하여 자동 채우기</a:t>
            </a:r>
          </a:p>
        </p:txBody>
      </p:sp>
      <p:sp>
        <p:nvSpPr>
          <p:cNvPr id="54280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1835150" y="3821113"/>
            <a:ext cx="287338" cy="127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6" name="타원 15"/>
          <p:cNvSpPr/>
          <p:nvPr/>
        </p:nvSpPr>
        <p:spPr>
          <a:xfrm>
            <a:off x="1995488" y="4746625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1547813" y="3740150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3059113" y="3900488"/>
            <a:ext cx="287337" cy="3206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2824163" y="3773488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3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6875463" y="5354638"/>
            <a:ext cx="252412" cy="1428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6618288" y="5283200"/>
            <a:ext cx="287337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4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6875463" y="5649913"/>
            <a:ext cx="576262" cy="1428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7740650" y="5956300"/>
            <a:ext cx="157163" cy="1587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7627938" y="6353175"/>
            <a:ext cx="336550" cy="1905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7002463" y="4794250"/>
            <a:ext cx="522287" cy="457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5" name="타원 34"/>
          <p:cNvSpPr/>
          <p:nvPr/>
        </p:nvSpPr>
        <p:spPr>
          <a:xfrm>
            <a:off x="6618288" y="5570538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5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6" name="타원 35"/>
          <p:cNvSpPr/>
          <p:nvPr/>
        </p:nvSpPr>
        <p:spPr>
          <a:xfrm>
            <a:off x="7677150" y="5668963"/>
            <a:ext cx="287338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6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7" name="타원 36"/>
          <p:cNvSpPr/>
          <p:nvPr/>
        </p:nvSpPr>
        <p:spPr>
          <a:xfrm>
            <a:off x="7534275" y="4784725"/>
            <a:ext cx="287338" cy="28733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7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39" name="타원 38"/>
          <p:cNvSpPr/>
          <p:nvPr/>
        </p:nvSpPr>
        <p:spPr>
          <a:xfrm>
            <a:off x="7970838" y="6303963"/>
            <a:ext cx="287337" cy="2873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ko-KR" sz="1400" dirty="0"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8</a:t>
            </a:r>
            <a:endParaRPr lang="ko-KR" altLang="en-US" sz="1400" dirty="0"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/>
          </p:cNvSpPr>
          <p:nvPr/>
        </p:nvSpPr>
        <p:spPr bwMode="auto">
          <a:xfrm>
            <a:off x="250825" y="1700213"/>
            <a:ext cx="8642350" cy="489743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pic>
        <p:nvPicPr>
          <p:cNvPr id="126978" name="Picture 2"/>
          <p:cNvPicPr>
            <a:picLocks noChangeAspect="1" noChangeArrowheads="1"/>
          </p:cNvPicPr>
          <p:nvPr/>
        </p:nvPicPr>
        <p:blipFill rotWithShape="1">
          <a:blip r:embed="rId3"/>
          <a:srcRect b="6227"/>
          <a:stretch/>
        </p:blipFill>
        <p:spPr bwMode="auto">
          <a:xfrm>
            <a:off x="364331" y="3397855"/>
            <a:ext cx="4289665" cy="3240277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5300" name="내용 개체 틀 2"/>
          <p:cNvSpPr txBox="1">
            <a:spLocks/>
          </p:cNvSpPr>
          <p:nvPr/>
        </p:nvSpPr>
        <p:spPr bwMode="auto">
          <a:xfrm>
            <a:off x="364331" y="1740695"/>
            <a:ext cx="83232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5. </a:t>
            </a:r>
            <a:r>
              <a:rPr lang="ko-KR" altLang="en-US" sz="16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유효성 검사로 데이터 입력하기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‘암호확인’과 ‘학과’ 열은  </a:t>
            </a:r>
            <a:r>
              <a:rPr lang="ko-KR" altLang="en-US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한</a:t>
            </a:r>
            <a:r>
              <a:rPr lang="en-US" altLang="ko-KR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/</a:t>
            </a:r>
            <a:r>
              <a:rPr lang="ko-KR" altLang="en-US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영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을 누르지 않아도 각각 영어와 한글로 입력된다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‘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출석’ 열은 정수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0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에서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10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사이의 값을 입력할 수 있으며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, ‘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과제’ 열은 목록 상자에서 선택하거나 직접 입력할 수 있다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 유효성 설정에 맞지 않는 데이터를 입력하면 다음과 같은 오류 경고 창이 나타난다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55301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2-9.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데이터 유효성 검사하여 자동 채우기</a:t>
            </a:r>
          </a:p>
        </p:txBody>
      </p:sp>
      <p:sp>
        <p:nvSpPr>
          <p:cNvPr id="55302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자동 채우기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4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2.4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5940152" y="1857778"/>
            <a:ext cx="576064" cy="338137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pic>
        <p:nvPicPr>
          <p:cNvPr id="5530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525" y="4473575"/>
            <a:ext cx="3422650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4D4D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1800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56323" name="TextBox 1"/>
          <p:cNvSpPr txBox="1">
            <a:spLocks noChangeArrowheads="1"/>
          </p:cNvSpPr>
          <p:nvPr/>
        </p:nvSpPr>
        <p:spPr bwMode="auto">
          <a:xfrm>
            <a:off x="539750" y="2971800"/>
            <a:ext cx="280828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2000" b="1">
                <a:solidFill>
                  <a:schemeClr val="bg1"/>
                </a:solidFill>
                <a:latin typeface="Arial Narrow" panose="020B0606020202030204" pitchFamily="34" charset="0"/>
                <a:ea typeface="굴림" panose="020B0600000101010101" pitchFamily="50" charset="-127"/>
              </a:rPr>
              <a:t>Thank You :)</a:t>
            </a:r>
            <a:endParaRPr lang="ko-KR" altLang="en-US" sz="2000" b="1">
              <a:solidFill>
                <a:schemeClr val="bg1"/>
              </a:solidFill>
              <a:latin typeface="Arial Narrow" panose="020B0606020202030204" pitchFamily="34" charset="0"/>
              <a:ea typeface="굴림" panose="020B0600000101010101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2-1.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문자 데이터 입력하기</a:t>
            </a:r>
          </a:p>
        </p:txBody>
      </p:sp>
      <p:sp>
        <p:nvSpPr>
          <p:cNvPr id="13315" name="Rectangle 7"/>
          <p:cNvSpPr>
            <a:spLocks/>
          </p:cNvSpPr>
          <p:nvPr/>
        </p:nvSpPr>
        <p:spPr bwMode="auto">
          <a:xfrm>
            <a:off x="250825" y="1700808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13316" name="내용 개체 틀 2"/>
          <p:cNvSpPr txBox="1">
            <a:spLocks/>
          </p:cNvSpPr>
          <p:nvPr/>
        </p:nvSpPr>
        <p:spPr bwMode="auto">
          <a:xfrm>
            <a:off x="352425" y="2011958"/>
            <a:ext cx="331946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엑셀을 실행하여 새 통합 문서를 열고 다음과 같이 다양한 형식의 문자 </a:t>
            </a:r>
            <a:r>
              <a:rPr lang="ko-KR" altLang="en-US" sz="1600" dirty="0" smtClean="0">
                <a:latin typeface="나눔고딕" panose="020D0604000000000000" pitchFamily="50" charset="-127"/>
                <a:ea typeface="나눔고딕" panose="020D0604000000000000" pitchFamily="50" charset="-127"/>
              </a:rPr>
              <a:t>데이터를 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입력한다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13317" name="Rectangle 4"/>
          <p:cNvSpPr>
            <a:spLocks/>
          </p:cNvSpPr>
          <p:nvPr/>
        </p:nvSpPr>
        <p:spPr bwMode="auto">
          <a:xfrm>
            <a:off x="250825" y="1052736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13318" name="내용 개체 틀 2"/>
          <p:cNvSpPr txBox="1">
            <a:spLocks/>
          </p:cNvSpPr>
          <p:nvPr/>
        </p:nvSpPr>
        <p:spPr bwMode="auto">
          <a:xfrm>
            <a:off x="352425" y="1138461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단계 </a:t>
            </a:r>
            <a:r>
              <a:rPr lang="en-US" altLang="ko-KR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1. </a:t>
            </a: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데이터 입력하기</a:t>
            </a:r>
            <a:endParaRPr lang="en-US" altLang="ko-KR" sz="1600" b="1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559300" y="2227486"/>
            <a:ext cx="523875" cy="4873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3320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문자와 숫자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2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2.1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2863" y="1744886"/>
            <a:ext cx="5040312" cy="2871787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27" y="4357459"/>
            <a:ext cx="8643938" cy="230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2863" y="2087563"/>
            <a:ext cx="5040312" cy="2830512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363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2-1.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문자 데이터 입력하기</a:t>
            </a:r>
          </a:p>
        </p:txBody>
      </p:sp>
      <p:sp>
        <p:nvSpPr>
          <p:cNvPr id="15364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15365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셀을 선택하고 </a:t>
            </a:r>
            <a:r>
              <a:rPr lang="en-US" altLang="ko-KR" sz="1600" b="1">
                <a:latin typeface="나눔고딕" panose="020D0604000000000000" pitchFamily="50" charset="-127"/>
                <a:ea typeface="나눔고딕" panose="020D0604000000000000" pitchFamily="50" charset="-127"/>
              </a:rPr>
              <a:t>Delete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누르면 입력된 데이터가 지워진다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여러 셀의 데이터를 한번에 지우려면 다음과 같이 마우스로 드래그하여 영역을 지정한 후 </a:t>
            </a:r>
            <a:r>
              <a:rPr lang="en-US" altLang="ko-KR" sz="1600" b="1">
                <a:latin typeface="나눔고딕" panose="020D0604000000000000" pitchFamily="50" charset="-127"/>
                <a:ea typeface="나눔고딕" panose="020D0604000000000000" pitchFamily="50" charset="-127"/>
              </a:rPr>
              <a:t>Delete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누른다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15366" name="Rectangle 4"/>
          <p:cNvSpPr>
            <a:spLocks/>
          </p:cNvSpPr>
          <p:nvPr/>
        </p:nvSpPr>
        <p:spPr bwMode="auto">
          <a:xfrm>
            <a:off x="250825" y="1395413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15367" name="내용 개체 틀 2"/>
          <p:cNvSpPr txBox="1">
            <a:spLocks/>
          </p:cNvSpPr>
          <p:nvPr/>
        </p:nvSpPr>
        <p:spPr bwMode="auto">
          <a:xfrm>
            <a:off x="352425" y="1481138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단계 </a:t>
            </a:r>
            <a:r>
              <a:rPr lang="en-US" altLang="ko-KR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2. </a:t>
            </a: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데이터 지우기</a:t>
            </a:r>
            <a:endParaRPr lang="en-US" altLang="ko-KR" sz="1600" b="1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716463" y="3057525"/>
            <a:ext cx="792162" cy="12842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5369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문자와 숫자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2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2.1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2-1.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문자 데이터 입력하기</a:t>
            </a:r>
          </a:p>
        </p:txBody>
      </p:sp>
      <p:sp>
        <p:nvSpPr>
          <p:cNvPr id="16387" name="Rectangle 7"/>
          <p:cNvSpPr>
            <a:spLocks/>
          </p:cNvSpPr>
          <p:nvPr/>
        </p:nvSpPr>
        <p:spPr bwMode="auto">
          <a:xfrm>
            <a:off x="250825" y="2087563"/>
            <a:ext cx="8642350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16388" name="내용 개체 틀 2"/>
          <p:cNvSpPr txBox="1">
            <a:spLocks/>
          </p:cNvSpPr>
          <p:nvPr/>
        </p:nvSpPr>
        <p:spPr bwMode="auto">
          <a:xfrm>
            <a:off x="352425" y="2398713"/>
            <a:ext cx="8251825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지운 데이터를 되살리기 위해 실행을 취소하는 단축키인</a:t>
            </a:r>
            <a:r>
              <a:rPr lang="ko-KR" altLang="en-US" sz="1600" b="1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en-US" altLang="ko-KR" sz="1600" b="1">
                <a:latin typeface="나눔고딕" panose="020D0604000000000000" pitchFamily="50" charset="-127"/>
                <a:ea typeface="나눔고딕" panose="020D0604000000000000" pitchFamily="50" charset="-127"/>
              </a:rPr>
              <a:t>Ctrl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+ </a:t>
            </a:r>
            <a:r>
              <a:rPr lang="en-US" altLang="ko-KR" sz="1600" b="1">
                <a:latin typeface="나눔고딕" panose="020D0604000000000000" pitchFamily="50" charset="-127"/>
                <a:ea typeface="나눔고딕" panose="020D0604000000000000" pitchFamily="50" charset="-127"/>
              </a:rPr>
              <a:t>Z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누른다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 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엑셀 창 왼쪽 상단에 있는 빠른 실행 도구 모음에서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입력 취소       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클릭해도 된다</a:t>
            </a:r>
            <a:endParaRPr lang="en-US" altLang="ko-KR" sz="160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6389" name="Rectangle 4"/>
          <p:cNvSpPr>
            <a:spLocks/>
          </p:cNvSpPr>
          <p:nvPr/>
        </p:nvSpPr>
        <p:spPr bwMode="auto">
          <a:xfrm>
            <a:off x="250825" y="1395413"/>
            <a:ext cx="8642350" cy="512762"/>
          </a:xfrm>
          <a:prstGeom prst="rect">
            <a:avLst/>
          </a:pr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 b="1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16390" name="내용 개체 틀 2"/>
          <p:cNvSpPr txBox="1">
            <a:spLocks/>
          </p:cNvSpPr>
          <p:nvPr/>
        </p:nvSpPr>
        <p:spPr bwMode="auto">
          <a:xfrm>
            <a:off x="352425" y="1481138"/>
            <a:ext cx="4968875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단계 </a:t>
            </a:r>
            <a:r>
              <a:rPr lang="en-US" altLang="ko-KR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2. </a:t>
            </a:r>
            <a:r>
              <a:rPr lang="ko-KR" altLang="en-US" sz="1600" b="1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데이터 지우기</a:t>
            </a:r>
            <a:endParaRPr lang="en-US" altLang="ko-KR" sz="1600" b="1"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16391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문자와 숫자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2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2.1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47320" y="3267075"/>
            <a:ext cx="304800" cy="20955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2863" y="2087563"/>
            <a:ext cx="5040312" cy="3646487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411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2-2.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숫자 데이터 입력하기</a:t>
            </a:r>
          </a:p>
        </p:txBody>
      </p:sp>
      <p:sp>
        <p:nvSpPr>
          <p:cNvPr id="17412" name="Rectangle 7"/>
          <p:cNvSpPr>
            <a:spLocks/>
          </p:cNvSpPr>
          <p:nvPr/>
        </p:nvSpPr>
        <p:spPr bwMode="auto">
          <a:xfrm>
            <a:off x="250825" y="2087563"/>
            <a:ext cx="3421063" cy="4510087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17413" name="내용 개체 틀 2"/>
          <p:cNvSpPr txBox="1">
            <a:spLocks/>
          </p:cNvSpPr>
          <p:nvPr/>
        </p:nvSpPr>
        <p:spPr bwMode="auto">
          <a:xfrm>
            <a:off x="352425" y="239871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1.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새 통합 문서를 열고 화면 아래의 시트 탭에서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[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새 시트        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]</a:t>
            </a:r>
            <a:r>
              <a:rPr lang="ko-KR" altLang="en-US" sz="1600">
                <a:latin typeface="나눔고딕" panose="020D0604000000000000" pitchFamily="50" charset="-127"/>
                <a:ea typeface="나눔고딕" panose="020D0604000000000000" pitchFamily="50" charset="-127"/>
              </a:rPr>
              <a:t>를 클릭하여 새 시트를 만든다</a:t>
            </a:r>
            <a:r>
              <a:rPr lang="en-US" altLang="ko-KR" sz="160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4618038" y="5408613"/>
            <a:ext cx="331787" cy="3381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7415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3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문자와 숫자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2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2.1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pic>
        <p:nvPicPr>
          <p:cNvPr id="1741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866" y="3279775"/>
            <a:ext cx="3619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내용 개체 틀 2"/>
          <p:cNvSpPr txBox="1">
            <a:spLocks/>
          </p:cNvSpPr>
          <p:nvPr/>
        </p:nvSpPr>
        <p:spPr bwMode="auto">
          <a:xfrm>
            <a:off x="971550" y="615950"/>
            <a:ext cx="6553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실습 </a:t>
            </a:r>
            <a:r>
              <a:rPr kumimoji="0" lang="en-US" altLang="ko-KR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2-2. </a:t>
            </a:r>
            <a:r>
              <a:rPr kumimoji="0" lang="ko-KR" altLang="en-US" sz="1600" b="1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숫자 데이터 입력하기</a:t>
            </a:r>
          </a:p>
        </p:txBody>
      </p:sp>
      <p:sp>
        <p:nvSpPr>
          <p:cNvPr id="18435" name="Rectangle 7"/>
          <p:cNvSpPr>
            <a:spLocks/>
          </p:cNvSpPr>
          <p:nvPr/>
        </p:nvSpPr>
        <p:spPr bwMode="auto">
          <a:xfrm>
            <a:off x="352425" y="1166051"/>
            <a:ext cx="3421063" cy="3199053"/>
          </a:xfrm>
          <a:prstGeom prst="rect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ko-KR" altLang="en-US" sz="2000">
              <a:solidFill>
                <a:srgbClr val="000000"/>
              </a:solidFill>
              <a:latin typeface="Helvetica" panose="020B0604020202020204" pitchFamily="34" charset="0"/>
              <a:ea typeface="굴림" panose="020B0600000101010101" pitchFamily="50" charset="-127"/>
              <a:cs typeface="ヒラギノ角ゴ ProN W3"/>
              <a:sym typeface="Lucida Grande"/>
            </a:endParaRPr>
          </a:p>
        </p:txBody>
      </p:sp>
      <p:sp>
        <p:nvSpPr>
          <p:cNvPr id="18436" name="내용 개체 틀 2"/>
          <p:cNvSpPr txBox="1">
            <a:spLocks/>
          </p:cNvSpPr>
          <p:nvPr/>
        </p:nvSpPr>
        <p:spPr bwMode="auto">
          <a:xfrm>
            <a:off x="330203" y="1355743"/>
            <a:ext cx="32115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ko-KR" sz="1400" b="1" dirty="0">
                <a:solidFill>
                  <a:srgbClr val="FF0000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2. 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아래의 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Note ‘</a:t>
            </a:r>
            <a:r>
              <a:rPr lang="ko-KR" altLang="en-US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숫자 데이터 입력 규칙’을 참고하여 다음과 같이 다양한 숫자 데이터를 입력한다</a:t>
            </a: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.</a:t>
            </a:r>
          </a:p>
        </p:txBody>
      </p:sp>
      <p:sp>
        <p:nvSpPr>
          <p:cNvPr id="18437" name="Rectangle 7"/>
          <p:cNvSpPr>
            <a:spLocks/>
          </p:cNvSpPr>
          <p:nvPr/>
        </p:nvSpPr>
        <p:spPr bwMode="auto">
          <a:xfrm>
            <a:off x="1009650" y="254000"/>
            <a:ext cx="4330700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spcBef>
                <a:spcPct val="20000"/>
              </a:spcBef>
              <a:buFont typeface="Arial" panose="020B0604020202020204" pitchFamily="34" charset="0"/>
              <a:buBlip>
                <a:blip r:embed="rId2"/>
              </a:buBlip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buFontTx/>
              <a:buNone/>
            </a:pPr>
            <a:r>
              <a:rPr lang="ko-KR" altLang="en-US" sz="2400">
                <a:solidFill>
                  <a:srgbClr val="808080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ヒラギノ角ゴ ProN W3"/>
                <a:sym typeface="Helvetica" panose="020B0604020202020204" pitchFamily="34" charset="0"/>
              </a:rPr>
              <a:t>문자와 숫자 입력</a:t>
            </a:r>
            <a:endParaRPr lang="en-US" altLang="ko-KR" sz="2400">
              <a:solidFill>
                <a:srgbClr val="808080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ヒラギノ角ゴ ProN W3"/>
              <a:sym typeface="Helvetica" panose="020B0604020202020204" pitchFamily="34" charset="0"/>
            </a:endParaRPr>
          </a:p>
        </p:txBody>
      </p:sp>
      <p:sp>
        <p:nvSpPr>
          <p:cNvPr id="12" name="Rectangle 7"/>
          <p:cNvSpPr>
            <a:spLocks/>
          </p:cNvSpPr>
          <p:nvPr/>
        </p:nvSpPr>
        <p:spPr bwMode="auto">
          <a:xfrm>
            <a:off x="250825" y="273050"/>
            <a:ext cx="865188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84859" bIns="38100" anchor="ctr"/>
          <a:lstStyle>
            <a:lvl1pPr marL="7938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Lucida Grande" charset="0"/>
                <a:ea typeface="ヒラギノ角ゴ ProN W3" charset="0"/>
                <a:cs typeface="ヒラギノ角ゴ ProN W3" charset="0"/>
                <a:sym typeface="Lucida Grande" charset="0"/>
              </a:defRPr>
            </a:lvl9pPr>
          </a:lstStyle>
          <a:p>
            <a:pPr eaLnBrk="1" hangingPunct="1">
              <a:lnSpc>
                <a:spcPct val="40000"/>
              </a:lnSpc>
              <a:spcBef>
                <a:spcPts val="1200"/>
              </a:spcBef>
              <a:defRPr/>
            </a:pPr>
            <a:r>
              <a:rPr lang="en-US" altLang="ko-KR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sym typeface="Helvetica" pitchFamily="34" charset="0"/>
              </a:rPr>
              <a:t>2.1</a:t>
            </a:r>
            <a:endParaRPr lang="en-US" altLang="ko-KR" sz="2800" dirty="0">
              <a:solidFill>
                <a:schemeClr val="tx1">
                  <a:lumMod val="50000"/>
                  <a:lumOff val="50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sym typeface="Helvetica" pitchFamily="34" charset="0"/>
            </a:endParaRPr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2863" y="1052736"/>
            <a:ext cx="5040312" cy="305435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7" y="4326987"/>
            <a:ext cx="8643938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서식">
  <a:themeElements>
    <a:clrScheme name="빨강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/>
      </a:bodyPr>
      <a:lstStyle>
        <a:defPPr>
          <a:defRPr sz="36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12146</TotalTime>
  <Words>1791</Words>
  <Application>Microsoft Office PowerPoint</Application>
  <PresentationFormat>화면 슬라이드 쇼(4:3)</PresentationFormat>
  <Paragraphs>262</Paragraphs>
  <Slides>44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44</vt:i4>
      </vt:variant>
    </vt:vector>
  </HeadingPairs>
  <TitlesOfParts>
    <vt:vector size="55" baseType="lpstr">
      <vt:lpstr>Lucida Grande</vt:lpstr>
      <vt:lpstr>ヒラギノ角ゴ ProN W3</vt:lpstr>
      <vt:lpstr>굴림</vt:lpstr>
      <vt:lpstr>나눔고딕</vt:lpstr>
      <vt:lpstr>나눔고딕 ExtraBold</vt:lpstr>
      <vt:lpstr>맑은 고딕</vt:lpstr>
      <vt:lpstr>Arial</vt:lpstr>
      <vt:lpstr>Arial Narrow</vt:lpstr>
      <vt:lpstr>Helvetica</vt:lpstr>
      <vt:lpstr>Wingdings</vt:lpstr>
      <vt:lpstr>서식</vt:lpstr>
      <vt:lpstr>Section02. 데이터 입력 및 편집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김성무</dc:creator>
  <cp:lastModifiedBy>ygkim</cp:lastModifiedBy>
  <cp:revision>1051</cp:revision>
  <dcterms:created xsi:type="dcterms:W3CDTF">2012-07-11T10:23:22Z</dcterms:created>
  <dcterms:modified xsi:type="dcterms:W3CDTF">2015-03-17T15:52:05Z</dcterms:modified>
</cp:coreProperties>
</file>