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66" r:id="rId3"/>
    <p:sldId id="429" r:id="rId4"/>
    <p:sldId id="650" r:id="rId5"/>
    <p:sldId id="624" r:id="rId6"/>
    <p:sldId id="651" r:id="rId7"/>
    <p:sldId id="652" r:id="rId8"/>
    <p:sldId id="626" r:id="rId9"/>
    <p:sldId id="653" r:id="rId10"/>
    <p:sldId id="654" r:id="rId11"/>
    <p:sldId id="655" r:id="rId12"/>
    <p:sldId id="656" r:id="rId13"/>
    <p:sldId id="658" r:id="rId14"/>
    <p:sldId id="660" r:id="rId15"/>
    <p:sldId id="661" r:id="rId16"/>
    <p:sldId id="662" r:id="rId17"/>
    <p:sldId id="663" r:id="rId18"/>
    <p:sldId id="664" r:id="rId19"/>
    <p:sldId id="665" r:id="rId20"/>
    <p:sldId id="666" r:id="rId21"/>
    <p:sldId id="667" r:id="rId22"/>
    <p:sldId id="668" r:id="rId23"/>
    <p:sldId id="669" r:id="rId24"/>
    <p:sldId id="670" r:id="rId25"/>
    <p:sldId id="671" r:id="rId26"/>
    <p:sldId id="672" r:id="rId27"/>
    <p:sldId id="673" r:id="rId28"/>
    <p:sldId id="674" r:id="rId29"/>
    <p:sldId id="675" r:id="rId30"/>
    <p:sldId id="676" r:id="rId31"/>
    <p:sldId id="677" r:id="rId32"/>
    <p:sldId id="678" r:id="rId33"/>
    <p:sldId id="679" r:id="rId34"/>
    <p:sldId id="680" r:id="rId35"/>
    <p:sldId id="682" r:id="rId36"/>
    <p:sldId id="683" r:id="rId37"/>
    <p:sldId id="685" r:id="rId38"/>
    <p:sldId id="686" r:id="rId39"/>
    <p:sldId id="687" r:id="rId40"/>
    <p:sldId id="688" r:id="rId41"/>
    <p:sldId id="385" r:id="rId42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">
          <p15:clr>
            <a:srgbClr val="A4A3A4"/>
          </p15:clr>
        </p15:guide>
        <p15:guide id="2" pos="1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8DC4"/>
    <a:srgbClr val="3F6EA7"/>
    <a:srgbClr val="3C609A"/>
    <a:srgbClr val="345284"/>
    <a:srgbClr val="CDF1FF"/>
    <a:srgbClr val="97E1FF"/>
    <a:srgbClr val="00A4E6"/>
    <a:srgbClr val="5B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43" autoAdjust="0"/>
    <p:restoredTop sz="97719" autoAdjust="0"/>
  </p:normalViewPr>
  <p:slideViewPr>
    <p:cSldViewPr>
      <p:cViewPr varScale="1">
        <p:scale>
          <a:sx n="70" d="100"/>
          <a:sy n="70" d="100"/>
        </p:scale>
        <p:origin x="1494" y="66"/>
      </p:cViewPr>
      <p:guideLst>
        <p:guide orient="horz" pos="119"/>
        <p:guide pos="1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408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1CFB2992-190A-4367-BFF9-6ED9CA27D9C4}" type="datetimeFigureOut">
              <a:rPr lang="ko-KR" altLang="en-US"/>
              <a:pPr>
                <a:defRPr/>
              </a:pPr>
              <a:t>2015-03-17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4EFD1C-3CFC-4AA3-A820-E1BF204B9526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5253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1B13EB8C-6A8F-48EC-836F-D60D12FD4048}" type="datetimeFigureOut">
              <a:rPr lang="ko-KR" altLang="en-US"/>
              <a:pPr>
                <a:defRPr/>
              </a:pPr>
              <a:t>2015-03-17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C27445-9C54-462A-B880-D00E5CC422F4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2758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1809750"/>
            <a:ext cx="1765300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 userDrawn="1"/>
        </p:nvSpPr>
        <p:spPr>
          <a:xfrm>
            <a:off x="0" y="4941888"/>
            <a:ext cx="9144000" cy="19161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0" y="0"/>
            <a:ext cx="9144000" cy="714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981200"/>
            <a:ext cx="37226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2808288" y="2517775"/>
            <a:ext cx="3527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en-US" altLang="ko-KR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Part 1. </a:t>
            </a:r>
            <a:r>
              <a:rPr lang="ko-KR" altLang="en-US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엑셀 </a:t>
            </a:r>
            <a:r>
              <a:rPr lang="en-US" altLang="ko-KR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2013 </a:t>
            </a:r>
            <a:r>
              <a:rPr lang="ko-KR" altLang="en-US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기초</a:t>
            </a:r>
            <a:endParaRPr lang="ko-KR" altLang="en-US" sz="2000" dirty="0" smtClean="0">
              <a:solidFill>
                <a:srgbClr val="00B05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8474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1836738"/>
            <a:ext cx="1765300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203848" y="3361184"/>
            <a:ext cx="2736304" cy="1353334"/>
          </a:xfrm>
        </p:spPr>
        <p:txBody>
          <a:bodyPr/>
          <a:lstStyle>
            <a:lvl1pPr algn="ctr">
              <a:defRPr sz="20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나눔고딕" panose="020D06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18475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저작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21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/>
          </p:cNvSpPr>
          <p:nvPr userDrawn="1"/>
        </p:nvSpPr>
        <p:spPr bwMode="auto">
          <a:xfrm>
            <a:off x="250825" y="1390650"/>
            <a:ext cx="8636000" cy="520700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endParaRPr lang="ko-KR" altLang="en-US" sz="2000" smtClean="0">
              <a:solidFill>
                <a:srgbClr val="000000"/>
              </a:solidFill>
              <a:latin typeface="Lucida Grande"/>
              <a:ea typeface="ヒラギノ角ゴ ProN W3"/>
              <a:cs typeface="ヒラギノ角ゴ ProN W3"/>
              <a:sym typeface="Lucida Grande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 userDrawn="1"/>
        </p:nvSpPr>
        <p:spPr bwMode="auto">
          <a:xfrm>
            <a:off x="827088" y="765175"/>
            <a:ext cx="7186612" cy="5222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목차</a:t>
            </a:r>
            <a:endParaRPr kumimoji="0" lang="de-DE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4491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학습목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/>
          </p:cNvSpPr>
          <p:nvPr userDrawn="1"/>
        </p:nvSpPr>
        <p:spPr bwMode="auto">
          <a:xfrm>
            <a:off x="250825" y="1390650"/>
            <a:ext cx="8636000" cy="520700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endParaRPr lang="ko-KR" altLang="en-US" sz="2000" smtClean="0">
              <a:solidFill>
                <a:srgbClr val="000000"/>
              </a:solidFill>
              <a:latin typeface="Lucida Grande"/>
              <a:ea typeface="ヒラギノ角ゴ ProN W3"/>
              <a:cs typeface="ヒラギノ角ゴ ProN W3"/>
              <a:sym typeface="Lucida Grande"/>
            </a:endParaRPr>
          </a:p>
        </p:txBody>
      </p:sp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827088" y="765175"/>
            <a:ext cx="7186612" cy="5222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학습목표</a:t>
            </a:r>
            <a:endParaRPr kumimoji="0" lang="de-DE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6104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섹션 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21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124075" y="908050"/>
            <a:ext cx="2339975" cy="0"/>
          </a:xfrm>
          <a:prstGeom prst="lin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4464050" y="908050"/>
            <a:ext cx="2339975" cy="0"/>
          </a:xfrm>
          <a:prstGeom prst="line">
            <a:avLst/>
          </a:prstGeom>
          <a:ln w="76200"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6804025" y="908050"/>
            <a:ext cx="2339975" cy="0"/>
          </a:xfrm>
          <a:prstGeom prst="line">
            <a:avLst/>
          </a:prstGeom>
          <a:ln w="76200"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 userDrawn="1"/>
        </p:nvCxnSpPr>
        <p:spPr>
          <a:xfrm>
            <a:off x="2124075" y="908050"/>
            <a:ext cx="2339975" cy="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4464050" y="908050"/>
            <a:ext cx="2339975" cy="0"/>
          </a:xfrm>
          <a:prstGeom prst="line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6804025" y="908050"/>
            <a:ext cx="2339975" cy="0"/>
          </a:xfrm>
          <a:prstGeom prst="line">
            <a:avLst/>
          </a:prstGeom>
          <a:ln w="762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 userDrawn="1"/>
        </p:nvCxnSpPr>
        <p:spPr>
          <a:xfrm>
            <a:off x="0" y="908050"/>
            <a:ext cx="2339975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539552" y="184745"/>
            <a:ext cx="7560840" cy="548680"/>
          </a:xfrm>
        </p:spPr>
        <p:txBody>
          <a:bodyPr/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539552" y="1196752"/>
            <a:ext cx="3924944" cy="5400600"/>
          </a:xfr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n"/>
              <a:defRPr sz="1600" b="1">
                <a:latin typeface="+mn-ea"/>
                <a:ea typeface="+mn-ea"/>
              </a:defRPr>
            </a:lvl1pPr>
            <a:lvl2pPr marL="447675" indent="-180975">
              <a:spcAft>
                <a:spcPts val="40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defRPr sz="1200"/>
            </a:lvl2pPr>
            <a:lvl3pPr marL="628650" indent="-180975"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200"/>
            </a:lvl3pPr>
            <a:lvl4pPr marL="809625" indent="-180975">
              <a:spcAft>
                <a:spcPts val="300"/>
              </a:spcAft>
              <a:buSzPct val="96000"/>
              <a:defRPr sz="1100"/>
            </a:lvl4pPr>
            <a:lvl5pPr marL="990600" indent="-180975"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15" name="내용 개체 틀 2"/>
          <p:cNvSpPr>
            <a:spLocks noGrp="1"/>
          </p:cNvSpPr>
          <p:nvPr>
            <p:ph idx="10"/>
          </p:nvPr>
        </p:nvSpPr>
        <p:spPr>
          <a:xfrm>
            <a:off x="4644008" y="1196752"/>
            <a:ext cx="3924944" cy="5400600"/>
          </a:xfr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n"/>
              <a:defRPr sz="1600" b="1">
                <a:latin typeface="+mn-ea"/>
                <a:ea typeface="+mn-ea"/>
              </a:defRPr>
            </a:lvl1pPr>
            <a:lvl2pPr marL="447675" indent="-180975">
              <a:spcAft>
                <a:spcPts val="40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defRPr sz="1200"/>
            </a:lvl2pPr>
            <a:lvl3pPr marL="628650" indent="-180975"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200"/>
            </a:lvl3pPr>
            <a:lvl4pPr marL="809625" indent="-180975">
              <a:spcAft>
                <a:spcPts val="300"/>
              </a:spcAft>
              <a:buSzPct val="96000"/>
              <a:defRPr sz="1100"/>
            </a:lvl4pPr>
            <a:lvl5pPr marL="990600" indent="-180975"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526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713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713788" cy="485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34150"/>
            <a:ext cx="2133600" cy="254000"/>
          </a:xfrm>
          <a:prstGeom prst="rect">
            <a:avLst/>
          </a:prstGeom>
        </p:spPr>
        <p:txBody>
          <a:bodyPr/>
          <a:lstStyle>
            <a:lvl1pPr>
              <a:defRPr sz="1000">
                <a:ea typeface="굴림" charset="-127"/>
              </a:defRPr>
            </a:lvl1pPr>
          </a:lstStyle>
          <a:p>
            <a:pPr>
              <a:defRPr/>
            </a:pPr>
            <a:fld id="{629652FB-5FB3-4995-84D4-2363154A05E3}" type="datetimeFigureOut">
              <a:rPr lang="ko-KR" altLang="en-US"/>
              <a:pPr>
                <a:defRPr/>
              </a:pPr>
              <a:t>2015-03-17</a:t>
            </a:fld>
            <a:endParaRPr lang="ko-KR" altLang="en-US" dirty="0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254000"/>
          </a:xfrm>
          <a:prstGeom prst="rect">
            <a:avLst/>
          </a:prstGeom>
        </p:spPr>
        <p:txBody>
          <a:bodyPr/>
          <a:lstStyle>
            <a:lvl1pPr>
              <a:defRPr sz="10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15100"/>
            <a:ext cx="2133600" cy="254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CF5FC1D0-2EF2-4C62-AA63-B849C43C6056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Blip>
          <a:blip r:embed="rId9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제목 1"/>
          <p:cNvSpPr>
            <a:spLocks noGrp="1"/>
          </p:cNvSpPr>
          <p:nvPr>
            <p:ph type="title" idx="4294967295"/>
          </p:nvPr>
        </p:nvSpPr>
        <p:spPr>
          <a:xfrm>
            <a:off x="684213" y="5338763"/>
            <a:ext cx="8239125" cy="108108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ko-KR" sz="2800" dirty="0" smtClean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Section01. </a:t>
            </a:r>
            <a:r>
              <a:rPr lang="ko-KR" altLang="en-US" sz="2800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엑셀 </a:t>
            </a:r>
            <a:r>
              <a:rPr lang="en-US" altLang="ko-KR" sz="2800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2013 </a:t>
            </a:r>
            <a:r>
              <a:rPr lang="ko-KR" altLang="en-US" sz="2800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기본 기능 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539750" y="4941888"/>
            <a:ext cx="0" cy="10795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1-2. </a:t>
            </a:r>
            <a:r>
              <a:rPr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종료하기</a:t>
            </a:r>
            <a:endParaRPr lang="en-US" altLang="ko-KR" sz="1600" b="1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8435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</a:p>
        </p:txBody>
      </p:sp>
      <p:sp>
        <p:nvSpPr>
          <p:cNvPr id="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7513638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내용 개체 틀 2"/>
          <p:cNvSpPr>
            <a:spLocks noGrp="1"/>
          </p:cNvSpPr>
          <p:nvPr>
            <p:ph idx="4294967295"/>
          </p:nvPr>
        </p:nvSpPr>
        <p:spPr>
          <a:xfrm>
            <a:off x="467544" y="1196752"/>
            <a:ext cx="8280920" cy="302433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응용 프로그램을 익숙하게 사용하려면 해당 프로그램의 기본 화면 구성을 잘 파악해야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한다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 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2013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을 시작하면 이전 버전과는 다르게 여러 가지 서식을 이용할 수 있는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시작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화면이 나타난다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그 중에서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[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를 선택하면 엑셀의 기본 화면을 볼 수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있다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엑셀의 기본 화면 구성과 워크시트의 화면구성을 자세히 살펴보자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945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기본 화면 구성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10495"/>
            <a:ext cx="8418914" cy="5704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기본 화면 구성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2708920"/>
            <a:ext cx="692632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86332"/>
            <a:ext cx="8037788" cy="5583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내용 개체 틀 2"/>
          <p:cNvSpPr>
            <a:spLocks noGrp="1"/>
          </p:cNvSpPr>
          <p:nvPr>
            <p:ph idx="4294967295"/>
          </p:nvPr>
        </p:nvSpPr>
        <p:spPr>
          <a:xfrm>
            <a:off x="971550" y="615950"/>
            <a:ext cx="6553200" cy="3302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워크시트 화면 구성</a:t>
            </a:r>
            <a:endParaRPr lang="en-US" altLang="ko-KR" sz="1600" b="1" smtClean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253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기본 화면 구성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780928"/>
            <a:ext cx="5688632" cy="3295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643938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워크시트 화면 구성</a:t>
            </a:r>
            <a:endParaRPr kumimoji="0" lang="en-US" altLang="ko-KR" sz="1600" b="1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458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기본 화면 구성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41433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2636838"/>
            <a:ext cx="5040312" cy="351948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5604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엑셀의 주요 환경 옵션 </a:t>
            </a:r>
          </a:p>
        </p:txBody>
      </p:sp>
      <p:sp>
        <p:nvSpPr>
          <p:cNvPr id="25605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기본 화면 구성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5607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5608" name="내용 개체 틀 2"/>
          <p:cNvSpPr txBox="1">
            <a:spLocks/>
          </p:cNvSpPr>
          <p:nvPr/>
        </p:nvSpPr>
        <p:spPr bwMode="auto">
          <a:xfrm>
            <a:off x="352425" y="2398713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옵션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선택하면 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[Excel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옵션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창이 나타난다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[Excel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의 옵션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이용하면 엑셀의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화면에 대한 환경을 설정할 수 있다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852863" y="2295525"/>
            <a:ext cx="549275" cy="206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856038" y="2952750"/>
            <a:ext cx="720725" cy="244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298950" y="22542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4432300" y="29194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430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엑셀의 주요 환경 옵션 </a:t>
            </a:r>
          </a:p>
        </p:txBody>
      </p:sp>
      <p:sp>
        <p:nvSpPr>
          <p:cNvPr id="2662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기본 화면 구성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6630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6631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[Excel 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옵션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창이 열리면 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일반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 만들기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에서 새로운 통합 문서 작업 상태에 대한 글꼴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글꼴 크기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기본 시트 수를 설정할 수 있다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. [Microsoft Office 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개인 설정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에서는 사용자 이름과 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Office 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테마 색을 변경할 수 있다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시작 옵션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500">
                <a:latin typeface="나눔고딕" panose="020D0604000000000000" pitchFamily="50" charset="-127"/>
                <a:ea typeface="나눔고딕" panose="020D0604000000000000" pitchFamily="50" charset="-127"/>
              </a:rPr>
              <a:t>에서는 엑셀을 시작할 때 시작 화면 표시 여부 등을 설정할 수 있다</a:t>
            </a:r>
            <a:r>
              <a:rPr lang="en-US" altLang="ko-KR" sz="15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352425" y="5084763"/>
            <a:ext cx="31400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ko-KR" sz="1200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자주 사용하는 기능은 일반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저장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고급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리본 사용자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지정이며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자신만의 환경을 설정하여 작업 공간을 만들 수 있다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내용 개체 틀 2"/>
          <p:cNvSpPr>
            <a:spLocks noGrp="1"/>
          </p:cNvSpPr>
          <p:nvPr>
            <p:ph idx="4294967295"/>
          </p:nvPr>
        </p:nvSpPr>
        <p:spPr>
          <a:xfrm>
            <a:off x="671594" y="1268760"/>
            <a:ext cx="8220886" cy="2016224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엑셀에서 통합 문서를 저장하고 불러오는 방법과 통합 문서에 암호를 설정하는 방법을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학습하고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새로운 기능인 </a:t>
            </a:r>
            <a:r>
              <a:rPr lang="ko-KR" altLang="en-US" sz="1800" dirty="0" err="1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클라우드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서비스를 이용하여 통합 문서를 관리하는 방법을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알아보자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7651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400526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67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저장하기</a:t>
            </a:r>
          </a:p>
        </p:txBody>
      </p:sp>
      <p:sp>
        <p:nvSpPr>
          <p:cNvPr id="28676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8677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엑셀을 실행하고 다음과 같이 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데이터를 입력한다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352425" y="4508500"/>
            <a:ext cx="321151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입력한 데이터가 셀보다 길면 오른쪽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셀에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걸쳐서 표시되며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오른쪽 셀에도 데이터를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입력하면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왼쪽 셀에 입력했던 데이터가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가려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보이지 않게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모든 데이터를 보이게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하려면 열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머리글 사이를 마우스로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드래그하여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넓히거나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열 머리글 사이를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더블 클릭하면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입력한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데이터의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길이에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맞게 열 너비가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자동으로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늘어난다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867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809875"/>
            <a:ext cx="5040312" cy="3398838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969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저장하기</a:t>
            </a:r>
          </a:p>
        </p:txBody>
      </p:sp>
      <p:sp>
        <p:nvSpPr>
          <p:cNvPr id="29700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9701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저장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컴퓨터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–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찾아보기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352425" y="4508500"/>
            <a:ext cx="3376613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ko-KR" sz="1200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endParaRPr lang="en-US" altLang="ko-KR" sz="1200" b="1" dirty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문서를 만든 후 한 번도 저장하지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않은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경우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저장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클릭해도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다른 이름으로 저장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으로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이동한다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970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2087563"/>
            <a:ext cx="5040312" cy="41433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직사각형 12"/>
          <p:cNvSpPr/>
          <p:nvPr/>
        </p:nvSpPr>
        <p:spPr>
          <a:xfrm>
            <a:off x="3852863" y="2295525"/>
            <a:ext cx="549275" cy="206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856038" y="3608388"/>
            <a:ext cx="585787" cy="242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4298950" y="22542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840163" y="342265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611688" y="3684588"/>
            <a:ext cx="1354137" cy="2428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5703888" y="354171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038850" y="4043363"/>
            <a:ext cx="506413" cy="495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6381750" y="392747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텍스트 개체 틀 1"/>
          <p:cNvSpPr>
            <a:spLocks noGrp="1"/>
          </p:cNvSpPr>
          <p:nvPr>
            <p:ph type="body" sz="quarter" idx="4294967295"/>
          </p:nvPr>
        </p:nvSpPr>
        <p:spPr>
          <a:xfrm>
            <a:off x="971550" y="1844675"/>
            <a:ext cx="7056438" cy="410527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1.1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 시작과 종료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1.2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 기본 화면 구성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1.3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관리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1.4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인쇄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755650" y="1341438"/>
            <a:ext cx="0" cy="2374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저장하기</a:t>
            </a:r>
          </a:p>
        </p:txBody>
      </p:sp>
      <p:sp>
        <p:nvSpPr>
          <p:cNvPr id="3072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64393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404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저장하기</a:t>
            </a:r>
          </a:p>
        </p:txBody>
      </p:sp>
      <p:sp>
        <p:nvSpPr>
          <p:cNvPr id="31748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1749" name="내용 개체 틀 2"/>
          <p:cNvSpPr txBox="1">
            <a:spLocks/>
          </p:cNvSpPr>
          <p:nvPr/>
        </p:nvSpPr>
        <p:spPr bwMode="auto">
          <a:xfrm>
            <a:off x="352425" y="2398713"/>
            <a:ext cx="3498851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다른 이름으로 저장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열리면 저장할 폴더를 선택하고 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 이름 입력란에 ‘실습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1-3(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완성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)’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이라고 입력한 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저장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클릭한다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175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307263" y="5783263"/>
            <a:ext cx="725487" cy="244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7164388" y="5648325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752975" y="4835525"/>
            <a:ext cx="3995738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8604250" y="466883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643938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저장하기</a:t>
            </a:r>
          </a:p>
        </p:txBody>
      </p:sp>
      <p:sp>
        <p:nvSpPr>
          <p:cNvPr id="3277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708275"/>
            <a:ext cx="5040312" cy="36480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379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1-4.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열기</a:t>
            </a:r>
          </a:p>
        </p:txBody>
      </p:sp>
      <p:sp>
        <p:nvSpPr>
          <p:cNvPr id="33796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3797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열기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컴퓨터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–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찾아보기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379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2087563"/>
            <a:ext cx="5040312" cy="41433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3852863" y="2295525"/>
            <a:ext cx="549275" cy="2063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856038" y="3340100"/>
            <a:ext cx="585787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4298950" y="22542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3840163" y="315436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611688" y="3857625"/>
            <a:ext cx="1354137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5703888" y="371316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6051550" y="3937000"/>
            <a:ext cx="506413" cy="495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5" name="타원 24"/>
          <p:cNvSpPr/>
          <p:nvPr/>
        </p:nvSpPr>
        <p:spPr>
          <a:xfrm>
            <a:off x="6394450" y="38211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1-4.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통합 문서 열기</a:t>
            </a:r>
          </a:p>
        </p:txBody>
      </p:sp>
      <p:sp>
        <p:nvSpPr>
          <p:cNvPr id="34820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4821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예제 파일을 다운받아 저장해 둔 폴더를 열고 ‘실습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1-4.xlsx’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선택한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열기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482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372100" y="2806700"/>
            <a:ext cx="903288" cy="9350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231063" y="5657850"/>
            <a:ext cx="796925" cy="3571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6124575" y="266223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7088188" y="554990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1-5. OneDrive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계정 설정하고 저장하기</a:t>
            </a:r>
          </a:p>
        </p:txBody>
      </p:sp>
      <p:sp>
        <p:nvSpPr>
          <p:cNvPr id="35844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5845" name="내용 개체 틀 2"/>
          <p:cNvSpPr txBox="1">
            <a:spLocks/>
          </p:cNvSpPr>
          <p:nvPr/>
        </p:nvSpPr>
        <p:spPr bwMode="auto">
          <a:xfrm>
            <a:off x="352425" y="2398713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웹 브라우저에 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http://login.live.com’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입력한다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마이크로소프트 라이브홈페이지에서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지금 등록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5846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165600" y="2233613"/>
            <a:ext cx="1368425" cy="177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3960813" y="217805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7740650" y="501173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5851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5852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단계 </a:t>
            </a:r>
            <a:r>
              <a:rPr lang="en-US" altLang="ko-KR" sz="1600" dirty="0">
                <a:solidFill>
                  <a:schemeClr val="bg1"/>
                </a:solidFill>
                <a:latin typeface="+mj-ea"/>
                <a:ea typeface="+mj-ea"/>
              </a:rPr>
              <a:t>1. OneDrive </a:t>
            </a: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계정 만들기</a:t>
            </a:r>
            <a:endParaRPr lang="en-US" altLang="ko-KR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8027988" y="5084763"/>
            <a:ext cx="431800" cy="177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1-5. OneDrive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계정 설정하고 저장하기</a:t>
            </a:r>
          </a:p>
        </p:txBody>
      </p:sp>
      <p:sp>
        <p:nvSpPr>
          <p:cNvPr id="36868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6869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계정 만들기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창에서 사용자 개인 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정보를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입력한 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OneDrive 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계정을 만든다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687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36872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6873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>
                <a:solidFill>
                  <a:schemeClr val="bg1"/>
                </a:solidFill>
                <a:latin typeface="+mj-ea"/>
                <a:ea typeface="+mj-ea"/>
              </a:rPr>
              <a:t>단계 </a:t>
            </a:r>
            <a:r>
              <a:rPr lang="en-US" altLang="ko-KR" sz="1600">
                <a:solidFill>
                  <a:schemeClr val="bg1"/>
                </a:solidFill>
                <a:latin typeface="+mj-ea"/>
                <a:ea typeface="+mj-ea"/>
              </a:rPr>
              <a:t>1. OneDrive </a:t>
            </a:r>
            <a:r>
              <a:rPr lang="ko-KR" altLang="en-US" sz="1600">
                <a:solidFill>
                  <a:schemeClr val="bg1"/>
                </a:solidFill>
                <a:latin typeface="+mj-ea"/>
                <a:ea typeface="+mj-ea"/>
              </a:rPr>
              <a:t>계정 만들기</a:t>
            </a:r>
            <a:endParaRPr lang="en-US" altLang="ko-KR" sz="16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1-5. OneDrive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계정 설정하고 저장하기</a:t>
            </a:r>
          </a:p>
        </p:txBody>
      </p:sp>
      <p:sp>
        <p:nvSpPr>
          <p:cNvPr id="37891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7892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계정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로그인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클릭한다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789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37895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7896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단계 </a:t>
            </a:r>
            <a:r>
              <a:rPr lang="en-US" altLang="ko-KR" sz="1600" dirty="0">
                <a:solidFill>
                  <a:schemeClr val="bg1"/>
                </a:solidFill>
                <a:latin typeface="+mj-ea"/>
                <a:ea typeface="+mj-ea"/>
              </a:rPr>
              <a:t>2. OneDrive</a:t>
            </a: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에 로그인하기</a:t>
            </a:r>
            <a:endParaRPr lang="en-US" altLang="ko-KR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2087563"/>
            <a:ext cx="5040312" cy="41433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2705100"/>
            <a:ext cx="5040312" cy="3605213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타원 11"/>
          <p:cNvSpPr/>
          <p:nvPr/>
        </p:nvSpPr>
        <p:spPr>
          <a:xfrm>
            <a:off x="4090988" y="2246313"/>
            <a:ext cx="288925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273550" y="2282825"/>
            <a:ext cx="431800" cy="214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803650" y="5133975"/>
            <a:ext cx="781050" cy="2603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3803650" y="48879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718050" y="4365625"/>
            <a:ext cx="514350" cy="25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4575175" y="419893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2447925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1-5. OneDrive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계정 설정하고 저장하기</a:t>
            </a:r>
          </a:p>
        </p:txBody>
      </p:sp>
      <p:sp>
        <p:nvSpPr>
          <p:cNvPr id="38916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8917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로그인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창에서 계정 메일 주소를 입력하고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다음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 후 두 번째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로그인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창에서 암호를 입력하고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로그인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버튼을 누른다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91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38920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4032250" y="3308350"/>
            <a:ext cx="685800" cy="320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3836988" y="3265488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3892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0" y="2087563"/>
            <a:ext cx="2447925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직사각형 15"/>
          <p:cNvSpPr/>
          <p:nvPr/>
        </p:nvSpPr>
        <p:spPr>
          <a:xfrm>
            <a:off x="3946525" y="2997200"/>
            <a:ext cx="2281238" cy="2587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3836988" y="2840038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872288" y="3203575"/>
            <a:ext cx="1568450" cy="2397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6662738" y="309245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6872288" y="3471863"/>
            <a:ext cx="508000" cy="2397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6662738" y="344805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4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단계 </a:t>
            </a:r>
            <a:r>
              <a:rPr lang="en-US" altLang="ko-KR" sz="1600" dirty="0">
                <a:solidFill>
                  <a:schemeClr val="bg1"/>
                </a:solidFill>
                <a:latin typeface="+mj-ea"/>
                <a:ea typeface="+mj-ea"/>
              </a:rPr>
              <a:t>2. OneDrive</a:t>
            </a: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에 로그인하기</a:t>
            </a:r>
            <a:endParaRPr lang="en-US" altLang="ko-KR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41433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2590800"/>
            <a:ext cx="5040312" cy="3605213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9940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1-5. OneDrive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계정 설정하고 저장하기</a:t>
            </a:r>
          </a:p>
        </p:txBody>
      </p:sp>
      <p:sp>
        <p:nvSpPr>
          <p:cNvPr id="39941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9942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‘실습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1-5.xlsx’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열고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다른 이름으로 저장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- [OneDrive -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개인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찾아보기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994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39945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 dirty="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9946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단계 </a:t>
            </a:r>
            <a:r>
              <a:rPr lang="en-US" altLang="ko-KR" sz="1600" dirty="0">
                <a:solidFill>
                  <a:schemeClr val="bg1"/>
                </a:solidFill>
                <a:latin typeface="+mj-ea"/>
                <a:ea typeface="+mj-ea"/>
              </a:rPr>
              <a:t>2. OneDrive</a:t>
            </a: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에 통합 문서 저장하기</a:t>
            </a:r>
            <a:endParaRPr lang="en-US" altLang="ko-KR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3708400" y="22463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889375" y="2282825"/>
            <a:ext cx="433388" cy="214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827463" y="3792538"/>
            <a:ext cx="728662" cy="3270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3746500" y="350520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730750" y="3222625"/>
            <a:ext cx="1539875" cy="369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4572000" y="307816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399213" y="3833813"/>
            <a:ext cx="620712" cy="6746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1" name="타원 30"/>
          <p:cNvSpPr/>
          <p:nvPr/>
        </p:nvSpPr>
        <p:spPr>
          <a:xfrm>
            <a:off x="6229350" y="373062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내용 개체 틀 2"/>
          <p:cNvSpPr>
            <a:spLocks noGrp="1"/>
          </p:cNvSpPr>
          <p:nvPr>
            <p:ph idx="4294967295"/>
          </p:nvPr>
        </p:nvSpPr>
        <p:spPr>
          <a:xfrm>
            <a:off x="971550" y="1125538"/>
            <a:ext cx="7777163" cy="12954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엑셀을 시작하고 종료하는 방법에는 여러 가지가 있다</a:t>
            </a:r>
            <a:r>
              <a:rPr lang="en-US" altLang="ko-KR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다양한 방법을 활용하여 엑셀을 시작하고 종료해보자</a:t>
            </a:r>
            <a:r>
              <a:rPr lang="en-US" altLang="ko-KR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60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267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41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1-5. OneDrive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계정 설정하고 저장하기</a:t>
            </a:r>
          </a:p>
        </p:txBody>
      </p:sp>
      <p:sp>
        <p:nvSpPr>
          <p:cNvPr id="40964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0965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저장할 폴더를 선택하고 파일 이름을 입력한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저장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클릭하면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OneDrive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에 통합 문서가 저장된다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40966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40968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dirty="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0969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단계 </a:t>
            </a:r>
            <a:r>
              <a:rPr lang="en-US" altLang="ko-KR" sz="1600" dirty="0">
                <a:solidFill>
                  <a:schemeClr val="bg1"/>
                </a:solidFill>
                <a:latin typeface="+mj-ea"/>
                <a:ea typeface="+mj-ea"/>
              </a:rPr>
              <a:t>2. OneDrive</a:t>
            </a:r>
            <a:r>
              <a:rPr lang="ko-KR" altLang="en-US" sz="1600" dirty="0">
                <a:solidFill>
                  <a:schemeClr val="bg1"/>
                </a:solidFill>
                <a:latin typeface="+mj-ea"/>
                <a:ea typeface="+mj-ea"/>
              </a:rPr>
              <a:t>에 통합 문서 저장하기</a:t>
            </a:r>
            <a:endParaRPr lang="en-US" altLang="ko-KR" sz="1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7307263" y="5930900"/>
            <a:ext cx="725487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7164388" y="579596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752975" y="4835525"/>
            <a:ext cx="3995738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3" name="타원 22"/>
          <p:cNvSpPr/>
          <p:nvPr/>
        </p:nvSpPr>
        <p:spPr>
          <a:xfrm>
            <a:off x="8604250" y="466883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829675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1-5. OneDrive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계정 설정하고 저장하기</a:t>
            </a:r>
          </a:p>
        </p:txBody>
      </p:sp>
      <p:sp>
        <p:nvSpPr>
          <p:cNvPr id="4198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관리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내용 개체 틀 2"/>
          <p:cNvSpPr>
            <a:spLocks noGrp="1"/>
          </p:cNvSpPr>
          <p:nvPr>
            <p:ph idx="4294967295"/>
          </p:nvPr>
        </p:nvSpPr>
        <p:spPr>
          <a:xfrm>
            <a:off x="971550" y="1125538"/>
            <a:ext cx="7777163" cy="12954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워크시트 내용에 대한 미리 보기</a:t>
            </a:r>
            <a:r>
              <a:rPr lang="en-US" altLang="ko-KR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인쇄 대화상자 옵션 사용법을 학습하고 통합 문서를 인쇄하는 방법을 알아보자</a:t>
            </a:r>
            <a:r>
              <a:rPr lang="en-US" altLang="ko-KR" sz="160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60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3011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708275"/>
            <a:ext cx="5040312" cy="364490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403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44036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4037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‘실습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1-6.xlsx’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열고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인쇄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44038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4039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페이지 설정하기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404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2087563"/>
            <a:ext cx="5040312" cy="4159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내용 개체 틀 2"/>
          <p:cNvSpPr txBox="1">
            <a:spLocks/>
          </p:cNvSpPr>
          <p:nvPr/>
        </p:nvSpPr>
        <p:spPr bwMode="auto">
          <a:xfrm>
            <a:off x="352425" y="5686425"/>
            <a:ext cx="32115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레이아웃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탭의 대화상자 표시 단추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( 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)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클릭해도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열린다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440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5949950"/>
            <a:ext cx="2000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타원 23"/>
          <p:cNvSpPr/>
          <p:nvPr/>
        </p:nvSpPr>
        <p:spPr>
          <a:xfrm>
            <a:off x="3708400" y="22463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3889375" y="2282825"/>
            <a:ext cx="433388" cy="214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827463" y="3975100"/>
            <a:ext cx="600075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3746500" y="374967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5210175" y="6086475"/>
            <a:ext cx="585788" cy="1841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5018088" y="601821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838" y="2087563"/>
            <a:ext cx="46640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45060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5061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열리면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여백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탭을 클릭하고 왼쪽과 오른쪽 여백을 각각 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2’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로 수정한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페이지 가운데 맞춤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의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가로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와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세로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체크한다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45062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5063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페이지 설정하기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506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4" name="타원 23"/>
          <p:cNvSpPr/>
          <p:nvPr/>
        </p:nvSpPr>
        <p:spPr>
          <a:xfrm>
            <a:off x="4354513" y="2282825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4535488" y="2319338"/>
            <a:ext cx="557212" cy="2968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5210175" y="3732213"/>
            <a:ext cx="585788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7" name="타원 26"/>
          <p:cNvSpPr/>
          <p:nvPr/>
        </p:nvSpPr>
        <p:spPr>
          <a:xfrm>
            <a:off x="4981575" y="36052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4208463" y="5119688"/>
            <a:ext cx="619125" cy="481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9" name="타원 28"/>
          <p:cNvSpPr/>
          <p:nvPr/>
        </p:nvSpPr>
        <p:spPr>
          <a:xfrm>
            <a:off x="3971925" y="497522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6940550" y="3749675"/>
            <a:ext cx="584200" cy="285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6677025" y="36052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6083" name="내용 개체 틀 2"/>
          <p:cNvSpPr txBox="1">
            <a:spLocks/>
          </p:cNvSpPr>
          <p:nvPr/>
        </p:nvSpPr>
        <p:spPr bwMode="auto">
          <a:xfrm>
            <a:off x="352425" y="2398713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머리글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바닥글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탭을 클릭한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머리글 편집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누른다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머리글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대화상자의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왼쪽 구역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에 ‘대학 학점 계획표’라고 입력하고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오른쪽 구역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에서는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날짜 삽입      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누른다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6013"/>
            <a:ext cx="30575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3643313"/>
            <a:ext cx="49530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6087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페이지 설정하기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6088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4608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4609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3" y="2873375"/>
            <a:ext cx="2571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타원 18"/>
          <p:cNvSpPr/>
          <p:nvPr/>
        </p:nvSpPr>
        <p:spPr>
          <a:xfrm>
            <a:off x="828675" y="369252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1009650" y="3729038"/>
            <a:ext cx="692150" cy="322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304925" y="4581525"/>
            <a:ext cx="692150" cy="3222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1211263" y="4443413"/>
            <a:ext cx="288925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781425" y="5359400"/>
            <a:ext cx="1006475" cy="279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3749675" y="51165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773738" y="4929188"/>
            <a:ext cx="282575" cy="279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5627688" y="476091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956550" y="5360988"/>
            <a:ext cx="576263" cy="2778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7704138" y="521811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389813" y="6207125"/>
            <a:ext cx="696912" cy="2778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0" name="타원 29"/>
          <p:cNvSpPr/>
          <p:nvPr/>
        </p:nvSpPr>
        <p:spPr>
          <a:xfrm>
            <a:off x="7118350" y="619760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6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7107" name="내용 개체 틀 2"/>
          <p:cNvSpPr txBox="1">
            <a:spLocks/>
          </p:cNvSpPr>
          <p:nvPr/>
        </p:nvSpPr>
        <p:spPr bwMode="auto">
          <a:xfrm>
            <a:off x="352425" y="2398713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다시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나타나면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바닥글 편집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클릭하여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바닥글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대화상자를 연다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왼쪽 구역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에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페이지 번호 삽입      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과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전체 페이지 수 삽입     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각각 클릭하고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그 사이에 키보드로 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/ ’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입력한다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오른쪽 구역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에 작성자의 이름을 입력한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656013"/>
            <a:ext cx="30575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3643313"/>
            <a:ext cx="49530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7111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페이지 설정하기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7112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4711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957388" y="4581525"/>
            <a:ext cx="692150" cy="3222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1863725" y="44434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3781425" y="5372100"/>
            <a:ext cx="1539875" cy="3730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4487863" y="504825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286375" y="4929188"/>
            <a:ext cx="255588" cy="279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5254625" y="46339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7737475" y="5360988"/>
            <a:ext cx="795338" cy="2206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7453313" y="533241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6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7389813" y="6207125"/>
            <a:ext cx="696912" cy="2778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0" name="타원 29"/>
          <p:cNvSpPr/>
          <p:nvPr/>
        </p:nvSpPr>
        <p:spPr>
          <a:xfrm>
            <a:off x="7118350" y="619760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7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4712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38" y="2873375"/>
            <a:ext cx="2571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2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63" y="2873375"/>
            <a:ext cx="2571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타원 30"/>
          <p:cNvSpPr/>
          <p:nvPr/>
        </p:nvSpPr>
        <p:spPr>
          <a:xfrm>
            <a:off x="3798888" y="5718175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4511675" y="5372100"/>
            <a:ext cx="211138" cy="209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5541963" y="4929188"/>
            <a:ext cx="233362" cy="279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타원 33"/>
          <p:cNvSpPr/>
          <p:nvPr/>
        </p:nvSpPr>
        <p:spPr>
          <a:xfrm>
            <a:off x="5484813" y="463391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364331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813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48132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8133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나타나면 다시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수정된 페이지 설정 내용을 오른쪽 미리 보기 창에서 확인할 수 있다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48134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8135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페이지 설정하기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8136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18" name="내용 개체 틀 2"/>
          <p:cNvSpPr txBox="1">
            <a:spLocks/>
          </p:cNvSpPr>
          <p:nvPr/>
        </p:nvSpPr>
        <p:spPr bwMode="auto">
          <a:xfrm>
            <a:off x="352425" y="5516563"/>
            <a:ext cx="321151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대화상자에서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머리글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바닥글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탭의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첫 페이지를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다르게 지정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체크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표시를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해제한다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49155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9156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인쇄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클릭하거나 단축키 </a:t>
            </a:r>
            <a:r>
              <a:rPr lang="en-US" altLang="ko-KR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Ctrl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 + </a:t>
            </a:r>
            <a:r>
              <a:rPr lang="en-US" altLang="ko-KR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P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누른다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49157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9158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인쇄하기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915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18" name="내용 개체 틀 2"/>
          <p:cNvSpPr txBox="1">
            <a:spLocks/>
          </p:cNvSpPr>
          <p:nvPr/>
        </p:nvSpPr>
        <p:spPr bwMode="auto">
          <a:xfrm>
            <a:off x="352425" y="5516563"/>
            <a:ext cx="321151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2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대화상자에서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머리글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바닥글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탭의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첫 페이지를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다르게 지정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체크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표시를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해제한다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2636838"/>
            <a:ext cx="5040312" cy="36671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2087563"/>
            <a:ext cx="5040312" cy="4159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9" name="타원 18"/>
          <p:cNvSpPr/>
          <p:nvPr/>
        </p:nvSpPr>
        <p:spPr>
          <a:xfrm>
            <a:off x="3708400" y="22463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889375" y="2282825"/>
            <a:ext cx="433388" cy="2143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827463" y="3956050"/>
            <a:ext cx="600075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3746500" y="373062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364331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017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50180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50181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오른쪽 미리 보기 창으로 완성 파일의 모양을 확인하고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인쇄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클릭하여 인쇄한다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182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50183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인쇄하기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5018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6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59300" y="2570163"/>
            <a:ext cx="523875" cy="487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0" y="2087563"/>
            <a:ext cx="2447925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2447925" cy="312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2293" name="내용 개체 틀 2"/>
          <p:cNvSpPr>
            <a:spLocks noGrp="1"/>
          </p:cNvSpPr>
          <p:nvPr>
            <p:ph idx="4294967295"/>
          </p:nvPr>
        </p:nvSpPr>
        <p:spPr>
          <a:xfrm>
            <a:off x="971550" y="615950"/>
            <a:ext cx="6553200" cy="3302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lang="en-US" altLang="ko-KR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1-1. </a:t>
            </a: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시작하기</a:t>
            </a:r>
            <a:endParaRPr lang="en-US" altLang="ko-KR" sz="1600" b="1" smtClean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294" name="내용 개체 틀 2"/>
          <p:cNvSpPr txBox="1">
            <a:spLocks/>
          </p:cNvSpPr>
          <p:nvPr/>
        </p:nvSpPr>
        <p:spPr bwMode="auto">
          <a:xfrm>
            <a:off x="352425" y="2398713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시작 메뉴에서 시작하기</a:t>
            </a:r>
            <a:endParaRPr lang="en-US" altLang="ko-KR" sz="16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작업 표시줄에서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시작     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클릭 하고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모든 프로그램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Microsoft Office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2013] - [Excel 2013]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선택하여 시작한다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852863" y="4962525"/>
            <a:ext cx="492125" cy="288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4202113" y="4962525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12297" name="Picture 1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404" y="2938463"/>
            <a:ext cx="252412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직사각형 22"/>
          <p:cNvSpPr/>
          <p:nvPr/>
        </p:nvSpPr>
        <p:spPr>
          <a:xfrm>
            <a:off x="3890963" y="4408488"/>
            <a:ext cx="1487487" cy="2952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6446838" y="2087563"/>
            <a:ext cx="1487487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5195888" y="4197350"/>
            <a:ext cx="287337" cy="2889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256338" y="2038350"/>
            <a:ext cx="287337" cy="2889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446838" y="2808288"/>
            <a:ext cx="1487487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2" name="타원 31"/>
          <p:cNvSpPr/>
          <p:nvPr/>
        </p:nvSpPr>
        <p:spPr>
          <a:xfrm>
            <a:off x="6256338" y="2759075"/>
            <a:ext cx="287337" cy="28892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230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</a:p>
        </p:txBody>
      </p:sp>
      <p:sp>
        <p:nvSpPr>
          <p:cNvPr id="3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125538"/>
            <a:ext cx="6899275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페이지 설정하고 인쇄하기</a:t>
            </a:r>
          </a:p>
        </p:txBody>
      </p:sp>
      <p:sp>
        <p:nvSpPr>
          <p:cNvPr id="5120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통합 문서 인쇄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2227" name="TextBox 1"/>
          <p:cNvSpPr txBox="1">
            <a:spLocks noChangeArrowheads="1"/>
          </p:cNvSpPr>
          <p:nvPr/>
        </p:nvSpPr>
        <p:spPr bwMode="auto">
          <a:xfrm>
            <a:off x="539750" y="2971800"/>
            <a:ext cx="28082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2000" b="1">
                <a:solidFill>
                  <a:schemeClr val="bg1"/>
                </a:solidFill>
                <a:latin typeface="Arial Narrow" panose="020B0606020202030204" pitchFamily="34" charset="0"/>
                <a:ea typeface="굴림" panose="020B0600000101010101" pitchFamily="50" charset="-127"/>
              </a:rPr>
              <a:t>Thank You :)</a:t>
            </a:r>
            <a:endParaRPr lang="ko-KR" altLang="en-US" sz="2000" b="1">
              <a:solidFill>
                <a:schemeClr val="bg1"/>
              </a:solidFill>
              <a:latin typeface="Arial Narrow" panose="020B0606020202030204" pitchFamily="34" charset="0"/>
              <a:ea typeface="굴림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3316" name="내용 개체 틀 2"/>
          <p:cNvSpPr>
            <a:spLocks noGrp="1"/>
          </p:cNvSpPr>
          <p:nvPr>
            <p:ph idx="4294967295"/>
          </p:nvPr>
        </p:nvSpPr>
        <p:spPr>
          <a:xfrm>
            <a:off x="971550" y="615950"/>
            <a:ext cx="6553200" cy="3302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lang="en-US" altLang="ko-KR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1-1. </a:t>
            </a: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시작하기</a:t>
            </a:r>
          </a:p>
        </p:txBody>
      </p:sp>
      <p:sp>
        <p:nvSpPr>
          <p:cNvPr id="13317" name="내용 개체 틀 2"/>
          <p:cNvSpPr txBox="1">
            <a:spLocks/>
          </p:cNvSpPr>
          <p:nvPr/>
        </p:nvSpPr>
        <p:spPr bwMode="auto">
          <a:xfrm>
            <a:off x="352425" y="2398713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바로 가기 아이콘 이용하기</a:t>
            </a:r>
            <a:endParaRPr lang="en-US" altLang="ko-KR" sz="1600" b="1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바탕 화면에 있는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[Excel 2013]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바로 가기 아이콘을 더블클릭하여 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시작한다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331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</a:p>
        </p:txBody>
      </p:sp>
      <p:sp>
        <p:nvSpPr>
          <p:cNvPr id="2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1" name="내용 개체 틀 2"/>
          <p:cNvSpPr txBox="1">
            <a:spLocks/>
          </p:cNvSpPr>
          <p:nvPr/>
        </p:nvSpPr>
        <p:spPr bwMode="auto">
          <a:xfrm>
            <a:off x="352425" y="5084763"/>
            <a:ext cx="33956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시작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모든 프로그램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 - [Microsoft Office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2013]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선택한 후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[Excel 2013]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Ctrl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누른 채로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바탕 화면에 드래그하면 바탕 화면에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바로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가기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아이콘이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만들어진다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..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4478338" y="2120900"/>
            <a:ext cx="669925" cy="6318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4340" name="내용 개체 틀 2"/>
          <p:cNvSpPr txBox="1">
            <a:spLocks/>
          </p:cNvSpPr>
          <p:nvPr/>
        </p:nvSpPr>
        <p:spPr bwMode="auto">
          <a:xfrm>
            <a:off x="352425" y="2398713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파일 더블클릭하기</a:t>
            </a:r>
            <a:endParaRPr lang="en-US" altLang="ko-KR" sz="1600" b="1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이미 만들어져 있는 엑셀 파일을 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더블클릭하여 시작한다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5127625" y="2857500"/>
            <a:ext cx="1028700" cy="1003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342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1-1.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시작하기</a:t>
            </a:r>
          </a:p>
        </p:txBody>
      </p:sp>
      <p:sp>
        <p:nvSpPr>
          <p:cNvPr id="1434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</a:p>
        </p:txBody>
      </p:sp>
      <p:sp>
        <p:nvSpPr>
          <p:cNvPr id="11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1-1.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시작하기</a:t>
            </a:r>
          </a:p>
        </p:txBody>
      </p:sp>
      <p:sp>
        <p:nvSpPr>
          <p:cNvPr id="1536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</a:p>
        </p:txBody>
      </p:sp>
      <p:sp>
        <p:nvSpPr>
          <p:cNvPr id="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03" y="1412776"/>
            <a:ext cx="8648677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6388" name="내용 개체 틀 2"/>
          <p:cNvSpPr txBox="1">
            <a:spLocks/>
          </p:cNvSpPr>
          <p:nvPr/>
        </p:nvSpPr>
        <p:spPr bwMode="auto">
          <a:xfrm>
            <a:off x="352425" y="2398713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제목 표시줄 이용하기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제목 표시줄 좌측 끝에 있는 아이콘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(      )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닫기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선택하여 종료한다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1638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3365500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내용 개체 틀 2"/>
          <p:cNvSpPr>
            <a:spLocks noGrp="1"/>
          </p:cNvSpPr>
          <p:nvPr>
            <p:ph idx="4294967295"/>
          </p:nvPr>
        </p:nvSpPr>
        <p:spPr>
          <a:xfrm>
            <a:off x="971550" y="615950"/>
            <a:ext cx="6553200" cy="3302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lang="en-US" altLang="ko-KR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1-2. </a:t>
            </a: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종료하기</a:t>
            </a:r>
            <a:endParaRPr lang="en-US" altLang="ko-KR" sz="1600" b="1" smtClean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391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</a:p>
        </p:txBody>
      </p:sp>
      <p:sp>
        <p:nvSpPr>
          <p:cNvPr id="2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3852863" y="2087563"/>
            <a:ext cx="287337" cy="1889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3865563" y="3017838"/>
            <a:ext cx="1582737" cy="2968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4114800" y="20383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3" name="타원 12"/>
          <p:cNvSpPr/>
          <p:nvPr/>
        </p:nvSpPr>
        <p:spPr>
          <a:xfrm>
            <a:off x="5340350" y="29908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7411" name="내용 개체 틀 2"/>
          <p:cNvSpPr>
            <a:spLocks noGrp="1"/>
          </p:cNvSpPr>
          <p:nvPr>
            <p:ph idx="4294967295"/>
          </p:nvPr>
        </p:nvSpPr>
        <p:spPr>
          <a:xfrm>
            <a:off x="971550" y="615950"/>
            <a:ext cx="6553200" cy="33020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lang="en-US" altLang="ko-KR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1-2. </a:t>
            </a:r>
            <a:r>
              <a:rPr lang="ko-KR" altLang="en-US" sz="1600" b="1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 종료하기</a:t>
            </a:r>
            <a:endParaRPr lang="en-US" altLang="ko-KR" sz="1600" b="1" smtClean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7412" name="내용 개체 틀 2"/>
          <p:cNvSpPr txBox="1">
            <a:spLocks/>
          </p:cNvSpPr>
          <p:nvPr/>
        </p:nvSpPr>
        <p:spPr bwMode="auto">
          <a:xfrm>
            <a:off x="352425" y="2403475"/>
            <a:ext cx="825182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창 조절 버튼 이용하기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화면 우측 상단의 창 조절 버튼 중에서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닫기      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클릭하여 종료한다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단축키 이용하기</a:t>
            </a:r>
            <a:endParaRPr lang="en-US" altLang="ko-KR" sz="1600" b="1" dirty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단축키 </a:t>
            </a:r>
            <a:r>
              <a:rPr lang="en-US" altLang="ko-KR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‘Alt’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+ </a:t>
            </a:r>
            <a:r>
              <a:rPr lang="en-US" altLang="ko-KR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F4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눌러 종료한다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741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엑셀 시작과 종료</a:t>
            </a:r>
          </a:p>
        </p:txBody>
      </p:sp>
      <p:sp>
        <p:nvSpPr>
          <p:cNvPr id="2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1.1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3807" y="2924175"/>
            <a:ext cx="276225" cy="25717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서식">
  <a:themeElements>
    <a:clrScheme name="빨강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sz="36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12121</TotalTime>
  <Words>1518</Words>
  <Application>Microsoft Office PowerPoint</Application>
  <PresentationFormat>화면 슬라이드 쇼(4:3)</PresentationFormat>
  <Paragraphs>293</Paragraphs>
  <Slides>41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41</vt:i4>
      </vt:variant>
    </vt:vector>
  </HeadingPairs>
  <TitlesOfParts>
    <vt:vector size="52" baseType="lpstr">
      <vt:lpstr>Lucida Grande</vt:lpstr>
      <vt:lpstr>ヒラギノ角ゴ ProN W3</vt:lpstr>
      <vt:lpstr>굴림</vt:lpstr>
      <vt:lpstr>나눔고딕</vt:lpstr>
      <vt:lpstr>나눔고딕 ExtraBold</vt:lpstr>
      <vt:lpstr>맑은 고딕</vt:lpstr>
      <vt:lpstr>Arial</vt:lpstr>
      <vt:lpstr>Arial Narrow</vt:lpstr>
      <vt:lpstr>Helvetica</vt:lpstr>
      <vt:lpstr>Wingdings</vt:lpstr>
      <vt:lpstr>서식</vt:lpstr>
      <vt:lpstr>Section01. 엑셀 2013 기본 기능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김성무</dc:creator>
  <cp:lastModifiedBy>ygkim</cp:lastModifiedBy>
  <cp:revision>1043</cp:revision>
  <dcterms:created xsi:type="dcterms:W3CDTF">2012-07-11T10:23:22Z</dcterms:created>
  <dcterms:modified xsi:type="dcterms:W3CDTF">2015-03-17T14:12:29Z</dcterms:modified>
</cp:coreProperties>
</file>